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audio2.wav" ContentType="audio/wav"/>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78"/>
  </p:notesMasterIdLst>
  <p:handoutMasterIdLst>
    <p:handoutMasterId r:id="rId179"/>
  </p:handoutMasterIdLst>
  <p:sldIdLst>
    <p:sldId id="717" r:id="rId3"/>
    <p:sldId id="919" r:id="rId4"/>
    <p:sldId id="839" r:id="rId5"/>
    <p:sldId id="743" r:id="rId6"/>
    <p:sldId id="947" r:id="rId7"/>
    <p:sldId id="731" r:id="rId8"/>
    <p:sldId id="724" r:id="rId9"/>
    <p:sldId id="744" r:id="rId10"/>
    <p:sldId id="710" r:id="rId11"/>
    <p:sldId id="749" r:id="rId12"/>
    <p:sldId id="934" r:id="rId13"/>
    <p:sldId id="740" r:id="rId14"/>
    <p:sldId id="745" r:id="rId15"/>
    <p:sldId id="763" r:id="rId16"/>
    <p:sldId id="747" r:id="rId17"/>
    <p:sldId id="748" r:id="rId18"/>
    <p:sldId id="873" r:id="rId19"/>
    <p:sldId id="776" r:id="rId20"/>
    <p:sldId id="751" r:id="rId21"/>
    <p:sldId id="971" r:id="rId22"/>
    <p:sldId id="755" r:id="rId23"/>
    <p:sldId id="757" r:id="rId24"/>
    <p:sldId id="758" r:id="rId25"/>
    <p:sldId id="759" r:id="rId26"/>
    <p:sldId id="761" r:id="rId27"/>
    <p:sldId id="756" r:id="rId28"/>
    <p:sldId id="972" r:id="rId29"/>
    <p:sldId id="764" r:id="rId30"/>
    <p:sldId id="760" r:id="rId31"/>
    <p:sldId id="762" r:id="rId32"/>
    <p:sldId id="961" r:id="rId33"/>
    <p:sldId id="568" r:id="rId34"/>
    <p:sldId id="765" r:id="rId35"/>
    <p:sldId id="774" r:id="rId36"/>
    <p:sldId id="788" r:id="rId37"/>
    <p:sldId id="766" r:id="rId38"/>
    <p:sldId id="767" r:id="rId39"/>
    <p:sldId id="769" r:id="rId40"/>
    <p:sldId id="771" r:id="rId41"/>
    <p:sldId id="962" r:id="rId42"/>
    <p:sldId id="780" r:id="rId43"/>
    <p:sldId id="781" r:id="rId44"/>
    <p:sldId id="782" r:id="rId45"/>
    <p:sldId id="920" r:id="rId46"/>
    <p:sldId id="789" r:id="rId47"/>
    <p:sldId id="790" r:id="rId48"/>
    <p:sldId id="791" r:id="rId49"/>
    <p:sldId id="792" r:id="rId50"/>
    <p:sldId id="793" r:id="rId51"/>
    <p:sldId id="801" r:id="rId52"/>
    <p:sldId id="795" r:id="rId53"/>
    <p:sldId id="794" r:id="rId54"/>
    <p:sldId id="796" r:id="rId55"/>
    <p:sldId id="799" r:id="rId56"/>
    <p:sldId id="803" r:id="rId57"/>
    <p:sldId id="948" r:id="rId58"/>
    <p:sldId id="805" r:id="rId59"/>
    <p:sldId id="806" r:id="rId60"/>
    <p:sldId id="903" r:id="rId61"/>
    <p:sldId id="807" r:id="rId62"/>
    <p:sldId id="808" r:id="rId63"/>
    <p:sldId id="809" r:id="rId64"/>
    <p:sldId id="810" r:id="rId65"/>
    <p:sldId id="815" r:id="rId66"/>
    <p:sldId id="816" r:id="rId67"/>
    <p:sldId id="812" r:id="rId68"/>
    <p:sldId id="817" r:id="rId69"/>
    <p:sldId id="811" r:id="rId70"/>
    <p:sldId id="827" r:id="rId71"/>
    <p:sldId id="821" r:id="rId72"/>
    <p:sldId id="823" r:id="rId73"/>
    <p:sldId id="824" r:id="rId74"/>
    <p:sldId id="825" r:id="rId75"/>
    <p:sldId id="958" r:id="rId76"/>
    <p:sldId id="830" r:id="rId77"/>
    <p:sldId id="836" r:id="rId78"/>
    <p:sldId id="831" r:id="rId79"/>
    <p:sldId id="835" r:id="rId80"/>
    <p:sldId id="837" r:id="rId81"/>
    <p:sldId id="921" r:id="rId82"/>
    <p:sldId id="840" r:id="rId83"/>
    <p:sldId id="841" r:id="rId84"/>
    <p:sldId id="845" r:id="rId85"/>
    <p:sldId id="844" r:id="rId86"/>
    <p:sldId id="936" r:id="rId87"/>
    <p:sldId id="922" r:id="rId88"/>
    <p:sldId id="842" r:id="rId89"/>
    <p:sldId id="865" r:id="rId90"/>
    <p:sldId id="870" r:id="rId91"/>
    <p:sldId id="866" r:id="rId92"/>
    <p:sldId id="846" r:id="rId93"/>
    <p:sldId id="847" r:id="rId94"/>
    <p:sldId id="848" r:id="rId95"/>
    <p:sldId id="849" r:id="rId96"/>
    <p:sldId id="860" r:id="rId97"/>
    <p:sldId id="863" r:id="rId98"/>
    <p:sldId id="854" r:id="rId99"/>
    <p:sldId id="851" r:id="rId100"/>
    <p:sldId id="855" r:id="rId101"/>
    <p:sldId id="859" r:id="rId102"/>
    <p:sldId id="857" r:id="rId103"/>
    <p:sldId id="858" r:id="rId104"/>
    <p:sldId id="868" r:id="rId105"/>
    <p:sldId id="869" r:id="rId106"/>
    <p:sldId id="833" r:id="rId107"/>
    <p:sldId id="923" r:id="rId108"/>
    <p:sldId id="933" r:id="rId109"/>
    <p:sldId id="874" r:id="rId110"/>
    <p:sldId id="973" r:id="rId111"/>
    <p:sldId id="890" r:id="rId112"/>
    <p:sldId id="892" r:id="rId113"/>
    <p:sldId id="925" r:id="rId114"/>
    <p:sldId id="867" r:id="rId115"/>
    <p:sldId id="876" r:id="rId116"/>
    <p:sldId id="928" r:id="rId117"/>
    <p:sldId id="929" r:id="rId118"/>
    <p:sldId id="878" r:id="rId119"/>
    <p:sldId id="930" r:id="rId120"/>
    <p:sldId id="967" r:id="rId121"/>
    <p:sldId id="968" r:id="rId122"/>
    <p:sldId id="965" r:id="rId123"/>
    <p:sldId id="969" r:id="rId124"/>
    <p:sldId id="966" r:id="rId125"/>
    <p:sldId id="953" r:id="rId126"/>
    <p:sldId id="959" r:id="rId127"/>
    <p:sldId id="970" r:id="rId128"/>
    <p:sldId id="960" r:id="rId129"/>
    <p:sldId id="879" r:id="rId130"/>
    <p:sldId id="880" r:id="rId131"/>
    <p:sldId id="881" r:id="rId132"/>
    <p:sldId id="882" r:id="rId133"/>
    <p:sldId id="883" r:id="rId134"/>
    <p:sldId id="884" r:id="rId135"/>
    <p:sldId id="886" r:id="rId136"/>
    <p:sldId id="941" r:id="rId137"/>
    <p:sldId id="944" r:id="rId138"/>
    <p:sldId id="945" r:id="rId139"/>
    <p:sldId id="940" r:id="rId140"/>
    <p:sldId id="850" r:id="rId141"/>
    <p:sldId id="896" r:id="rId142"/>
    <p:sldId id="902" r:id="rId143"/>
    <p:sldId id="895" r:id="rId144"/>
    <p:sldId id="899" r:id="rId145"/>
    <p:sldId id="900" r:id="rId146"/>
    <p:sldId id="891" r:id="rId147"/>
    <p:sldId id="905" r:id="rId148"/>
    <p:sldId id="908" r:id="rId149"/>
    <p:sldId id="907" r:id="rId150"/>
    <p:sldId id="909" r:id="rId151"/>
    <p:sldId id="916" r:id="rId152"/>
    <p:sldId id="917" r:id="rId153"/>
    <p:sldId id="864" r:id="rId154"/>
    <p:sldId id="942" r:id="rId155"/>
    <p:sldId id="932" r:id="rId156"/>
    <p:sldId id="935" r:id="rId157"/>
    <p:sldId id="931" r:id="rId158"/>
    <p:sldId id="949" r:id="rId159"/>
    <p:sldId id="906" r:id="rId160"/>
    <p:sldId id="904" r:id="rId161"/>
    <p:sldId id="910" r:id="rId162"/>
    <p:sldId id="911" r:id="rId163"/>
    <p:sldId id="912" r:id="rId164"/>
    <p:sldId id="913" r:id="rId165"/>
    <p:sldId id="915" r:id="rId166"/>
    <p:sldId id="773" r:id="rId167"/>
    <p:sldId id="784" r:id="rId168"/>
    <p:sldId id="950" r:id="rId169"/>
    <p:sldId id="951" r:id="rId170"/>
    <p:sldId id="943" r:id="rId171"/>
    <p:sldId id="954" r:id="rId172"/>
    <p:sldId id="955" r:id="rId173"/>
    <p:sldId id="956" r:id="rId174"/>
    <p:sldId id="957" r:id="rId175"/>
    <p:sldId id="856" r:id="rId176"/>
    <p:sldId id="963"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D1"/>
    <a:srgbClr val="C2FFF0"/>
    <a:srgbClr val="FFAFAF"/>
    <a:srgbClr val="EBDDF5"/>
    <a:srgbClr val="007635"/>
    <a:srgbClr val="FF5353"/>
    <a:srgbClr val="D8BEEC"/>
    <a:srgbClr val="00B050"/>
    <a:srgbClr val="FFFFFF"/>
    <a:srgbClr val="F3EB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05" autoAdjust="0"/>
    <p:restoredTop sz="93774" autoAdjust="0"/>
  </p:normalViewPr>
  <p:slideViewPr>
    <p:cSldViewPr snapToGrid="0">
      <p:cViewPr varScale="1">
        <p:scale>
          <a:sx n="226" d="100"/>
          <a:sy n="226" d="100"/>
        </p:scale>
        <p:origin x="2052" y="24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44" d="100"/>
          <a:sy n="144" d="100"/>
        </p:scale>
        <p:origin x="4374"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slide" Target="slides/slide170.xml"/><Relationship Id="rId18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48872-489A-4850-BA60-F9D2F92194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14DC5C72-0BB1-4C25-AED9-0F90166320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16CAC9-9E6E-46BD-B2BC-444C476726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6919C5-5C3D-4441-932C-1F6D5F82EBA5}" type="slidenum">
              <a:rPr lang="en-US" smtClean="0"/>
              <a:t>‹#›</a:t>
            </a:fld>
            <a:endParaRPr lang="en-US"/>
          </a:p>
        </p:txBody>
      </p:sp>
    </p:spTree>
    <p:extLst>
      <p:ext uri="{BB962C8B-B14F-4D97-AF65-F5344CB8AC3E}">
        <p14:creationId xmlns:p14="http://schemas.microsoft.com/office/powerpoint/2010/main" val="1169775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0B348-AD2B-4A10-BE8F-CB230ED56129}" type="datetimeFigureOut">
              <a:rPr lang="en-US" smtClean="0"/>
              <a:t>10/5/2023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12767-FFB8-4DC7-B26A-052444C18754}" type="slidenum">
              <a:rPr lang="en-US" smtClean="0"/>
              <a:t>‹#›</a:t>
            </a:fld>
            <a:endParaRPr lang="en-US"/>
          </a:p>
        </p:txBody>
      </p:sp>
    </p:spTree>
    <p:extLst>
      <p:ext uri="{BB962C8B-B14F-4D97-AF65-F5344CB8AC3E}">
        <p14:creationId xmlns:p14="http://schemas.microsoft.com/office/powerpoint/2010/main" val="358409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82886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21</a:t>
            </a:fld>
            <a:endParaRPr lang="en-US"/>
          </a:p>
        </p:txBody>
      </p:sp>
    </p:spTree>
    <p:extLst>
      <p:ext uri="{BB962C8B-B14F-4D97-AF65-F5344CB8AC3E}">
        <p14:creationId xmlns:p14="http://schemas.microsoft.com/office/powerpoint/2010/main" val="22848464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we name each of the </a:t>
            </a:r>
            <a:r>
              <a:rPr lang="en-US" sz="1200" dirty="0">
                <a:solidFill>
                  <a:srgbClr val="FFC1C1"/>
                </a:solidFill>
              </a:rPr>
              <a:t>three fields </a:t>
            </a:r>
            <a:r>
              <a:rPr lang="en-US" sz="1200" dirty="0"/>
              <a:t>in a </a:t>
            </a:r>
            <a:r>
              <a:rPr lang="en-US" sz="1200" dirty="0">
                <a:solidFill>
                  <a:srgbClr val="FFC1C1"/>
                </a:solidFill>
              </a:rPr>
              <a:t>Node</a:t>
            </a:r>
            <a:r>
              <a:rPr lang="en-US" sz="1200" dirty="0"/>
              <a:t> so we can refer to them by name.</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158</a:t>
            </a:fld>
            <a:endParaRPr lang="en-US"/>
          </a:p>
        </p:txBody>
      </p:sp>
    </p:spTree>
    <p:extLst>
      <p:ext uri="{BB962C8B-B14F-4D97-AF65-F5344CB8AC3E}">
        <p14:creationId xmlns:p14="http://schemas.microsoft.com/office/powerpoint/2010/main" val="21068505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165</a:t>
            </a:fld>
            <a:endParaRPr lang="en-US"/>
          </a:p>
        </p:txBody>
      </p:sp>
    </p:spTree>
    <p:extLst>
      <p:ext uri="{BB962C8B-B14F-4D97-AF65-F5344CB8AC3E}">
        <p14:creationId xmlns:p14="http://schemas.microsoft.com/office/powerpoint/2010/main" val="13860667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O(N^3)</a:t>
            </a:r>
          </a:p>
        </p:txBody>
      </p:sp>
      <p:sp>
        <p:nvSpPr>
          <p:cNvPr id="4" name="Slide Number Placeholder 3"/>
          <p:cNvSpPr>
            <a:spLocks noGrp="1"/>
          </p:cNvSpPr>
          <p:nvPr>
            <p:ph type="sldNum" sz="quarter" idx="5"/>
          </p:nvPr>
        </p:nvSpPr>
        <p:spPr/>
        <p:txBody>
          <a:bodyPr/>
          <a:lstStyle/>
          <a:p>
            <a:fld id="{65412767-FFB8-4DC7-B26A-052444C18754}" type="slidenum">
              <a:rPr lang="en-US" smtClean="0"/>
              <a:t>166</a:t>
            </a:fld>
            <a:endParaRPr lang="en-US"/>
          </a:p>
        </p:txBody>
      </p:sp>
    </p:spTree>
    <p:extLst>
      <p:ext uri="{BB962C8B-B14F-4D97-AF65-F5344CB8AC3E}">
        <p14:creationId xmlns:p14="http://schemas.microsoft.com/office/powerpoint/2010/main" val="17474546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https://medium.com/javascript-scene/curry-and-function-composition-2d208d774983</a:t>
            </a:r>
          </a:p>
          <a:p>
            <a:endParaRPr lang="en-US" dirty="0"/>
          </a:p>
          <a:p>
            <a:r>
              <a:rPr lang="en-US" dirty="0"/>
              <a:t>Where partial application takes a function and from it builds a function which takes fewer arguments, currying builds functions which take multiple arguments by composition of functions which each take a single argument. </a:t>
            </a:r>
          </a:p>
          <a:p>
            <a:endParaRPr lang="en-US" dirty="0"/>
          </a:p>
          <a:p>
            <a:r>
              <a:rPr lang="en-US" dirty="0"/>
              <a:t>Currying is the process of transforming a function that takes multiple arguments in a tuple as its argument, into a function that takes just a single argument and returns another function which accepts further arguments, one by one, that the original function would receive in the rest of that tuple.</a:t>
            </a:r>
          </a:p>
          <a:p>
            <a:endParaRPr lang="en-US" dirty="0"/>
          </a:p>
          <a:p>
            <a:r>
              <a:rPr lang="en-US" dirty="0"/>
              <a:t>f :: a -&gt; (b -&gt; c)     -- which can also be written as    f :: a -&gt; b -&gt; c</a:t>
            </a:r>
          </a:p>
          <a:p>
            <a:r>
              <a:rPr lang="en-US" dirty="0"/>
              <a:t>is the curried form of</a:t>
            </a:r>
          </a:p>
          <a:p>
            <a:endParaRPr lang="en-US" dirty="0"/>
          </a:p>
          <a:p>
            <a:r>
              <a:rPr lang="en-US" dirty="0"/>
              <a:t>g :: (a, b) -&gt; 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curried function is one that returns a function as its result. A fully curried function is a one-argument function that either returns an ordinary result or returns a fully curried function.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168</a:t>
            </a:fld>
            <a:endParaRPr lang="en-US"/>
          </a:p>
        </p:txBody>
      </p:sp>
    </p:spTree>
    <p:extLst>
      <p:ext uri="{BB962C8B-B14F-4D97-AF65-F5344CB8AC3E}">
        <p14:creationId xmlns:p14="http://schemas.microsoft.com/office/powerpoint/2010/main" val="18865552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169</a:t>
            </a:fld>
            <a:endParaRPr lang="en-US"/>
          </a:p>
        </p:txBody>
      </p:sp>
    </p:spTree>
    <p:extLst>
      <p:ext uri="{BB962C8B-B14F-4D97-AF65-F5344CB8AC3E}">
        <p14:creationId xmlns:p14="http://schemas.microsoft.com/office/powerpoint/2010/main" val="35530479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https://medium.com/javascript-scene/curry-and-function-composition-2d208d774983</a:t>
            </a:r>
          </a:p>
          <a:p>
            <a:endParaRPr lang="en-US" dirty="0"/>
          </a:p>
          <a:p>
            <a:r>
              <a:rPr lang="en-US" dirty="0"/>
              <a:t>Where partial application takes a function and from it builds a function which takes fewer arguments, currying builds functions which take multiple arguments by composition of functions which each take a single argument. </a:t>
            </a:r>
          </a:p>
          <a:p>
            <a:endParaRPr lang="en-US" dirty="0"/>
          </a:p>
          <a:p>
            <a:r>
              <a:rPr lang="en-US" dirty="0"/>
              <a:t>Currying is the process of transforming a function that takes multiple arguments in a tuple as its argument, into a function that takes just a single argument and returns another function which accepts further arguments, one by one, that the original function would receive in the rest of that tuple.</a:t>
            </a:r>
          </a:p>
          <a:p>
            <a:endParaRPr lang="en-US" dirty="0"/>
          </a:p>
          <a:p>
            <a:r>
              <a:rPr lang="en-US" dirty="0"/>
              <a:t>f :: a -&gt; (b -&gt; c)     -- which can also be written as    f :: a -&gt; b -&gt; c</a:t>
            </a:r>
          </a:p>
          <a:p>
            <a:r>
              <a:rPr lang="en-US" dirty="0"/>
              <a:t>is the curried form of</a:t>
            </a:r>
          </a:p>
          <a:p>
            <a:endParaRPr lang="en-US" dirty="0"/>
          </a:p>
          <a:p>
            <a:r>
              <a:rPr lang="en-US" dirty="0"/>
              <a:t>g :: (a, b) -&gt; 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curried function is one that returns a function as its result. A fully curried function is a one-argument function that either returns an ordinary result or returns a fully curried function.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170</a:t>
            </a:fld>
            <a:endParaRPr lang="en-US"/>
          </a:p>
        </p:txBody>
      </p:sp>
    </p:spTree>
    <p:extLst>
      <p:ext uri="{BB962C8B-B14F-4D97-AF65-F5344CB8AC3E}">
        <p14:creationId xmlns:p14="http://schemas.microsoft.com/office/powerpoint/2010/main" val="17373653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latin typeface="Consolas" panose="020B0609020204030204" pitchFamily="49" charset="0"/>
              </a:rPr>
              <a:t>-- Compute the length of a list</a:t>
            </a:r>
          </a:p>
          <a:p>
            <a:r>
              <a:rPr lang="en-US" u="none" dirty="0">
                <a:latin typeface="Consolas" panose="020B0609020204030204" pitchFamily="49" charset="0"/>
              </a:rPr>
              <a:t>-- </a:t>
            </a:r>
            <a:r>
              <a:rPr lang="en-US" u="none" dirty="0" err="1">
                <a:latin typeface="Consolas" panose="020B0609020204030204" pitchFamily="49" charset="0"/>
              </a:rPr>
              <a:t>len</a:t>
            </a:r>
            <a:r>
              <a:rPr lang="en-US" u="none" dirty="0">
                <a:latin typeface="Consolas" panose="020B0609020204030204" pitchFamily="49" charset="0"/>
              </a:rPr>
              <a:t> [10,20,30] </a:t>
            </a:r>
            <a:r>
              <a:rPr lang="en-US" u="none" dirty="0">
                <a:latin typeface="Consolas" panose="020B0609020204030204" pitchFamily="49" charset="0"/>
                <a:sym typeface="Wingdings" panose="05000000000000000000" pitchFamily="2" charset="2"/>
              </a:rPr>
              <a:t> 3</a:t>
            </a:r>
          </a:p>
          <a:p>
            <a:endParaRPr lang="en-US" u="none" dirty="0">
              <a:latin typeface="Consolas" panose="020B0609020204030204" pitchFamily="49" charset="0"/>
            </a:endParaRPr>
          </a:p>
          <a:p>
            <a:r>
              <a:rPr lang="en-US" u="none" dirty="0" err="1">
                <a:latin typeface="Consolas" panose="020B0609020204030204" pitchFamily="49" charset="0"/>
              </a:rPr>
              <a:t>len</a:t>
            </a:r>
            <a:r>
              <a:rPr lang="en-US" u="none" dirty="0">
                <a:latin typeface="Consolas" panose="020B0609020204030204" pitchFamily="49" charset="0"/>
              </a:rPr>
              <a:t> :: [a] -&gt; Int</a:t>
            </a:r>
          </a:p>
          <a:p>
            <a:r>
              <a:rPr lang="en-US" u="none" dirty="0" err="1">
                <a:latin typeface="Consolas" panose="020B0609020204030204" pitchFamily="49" charset="0"/>
              </a:rPr>
              <a:t>len</a:t>
            </a:r>
            <a:r>
              <a:rPr lang="en-US" u="none" dirty="0">
                <a:latin typeface="Consolas" panose="020B0609020204030204" pitchFamily="49" charset="0"/>
              </a:rPr>
              <a:t> [] = </a:t>
            </a:r>
            <a:r>
              <a:rPr lang="en-US" u="none" dirty="0">
                <a:solidFill>
                  <a:srgbClr val="FF0000"/>
                </a:solidFill>
                <a:latin typeface="Consolas" panose="020B0609020204030204" pitchFamily="49" charset="0"/>
              </a:rPr>
              <a:t>  0 </a:t>
            </a:r>
          </a:p>
          <a:p>
            <a:r>
              <a:rPr lang="en-US" u="none" dirty="0" err="1">
                <a:latin typeface="Consolas" panose="020B0609020204030204" pitchFamily="49" charset="0"/>
              </a:rPr>
              <a:t>len</a:t>
            </a:r>
            <a:r>
              <a:rPr lang="en-US" u="none" dirty="0">
                <a:latin typeface="Consolas" panose="020B0609020204030204" pitchFamily="49" charset="0"/>
              </a:rPr>
              <a:t> (</a:t>
            </a:r>
            <a:r>
              <a:rPr lang="en-US" u="none" dirty="0" err="1">
                <a:solidFill>
                  <a:srgbClr val="FF0000"/>
                </a:solidFill>
                <a:latin typeface="Consolas" panose="020B0609020204030204" pitchFamily="49" charset="0"/>
              </a:rPr>
              <a:t>x:xs</a:t>
            </a:r>
            <a:r>
              <a:rPr lang="en-US" u="none" dirty="0">
                <a:latin typeface="Consolas" panose="020B0609020204030204" pitchFamily="49" charset="0"/>
              </a:rPr>
              <a:t>) = 1 + </a:t>
            </a:r>
            <a:r>
              <a:rPr lang="en-US" u="none" dirty="0" err="1">
                <a:latin typeface="Consolas" panose="020B0609020204030204" pitchFamily="49" charset="0"/>
              </a:rPr>
              <a:t>len</a:t>
            </a:r>
            <a:r>
              <a:rPr lang="en-US" u="none" dirty="0">
                <a:latin typeface="Consolas" panose="020B0609020204030204" pitchFamily="49" charset="0"/>
              </a:rPr>
              <a:t> </a:t>
            </a:r>
            <a:r>
              <a:rPr lang="en-US" u="none" dirty="0">
                <a:solidFill>
                  <a:srgbClr val="FF0000"/>
                </a:solidFill>
                <a:latin typeface="Consolas" panose="020B0609020204030204" pitchFamily="49" charset="0"/>
              </a:rPr>
              <a:t> </a:t>
            </a:r>
            <a:r>
              <a:rPr lang="en-US" u="none" dirty="0" err="1">
                <a:solidFill>
                  <a:srgbClr val="FF0000"/>
                </a:solidFill>
                <a:latin typeface="Consolas" panose="020B0609020204030204" pitchFamily="49" charset="0"/>
              </a:rPr>
              <a:t>xs</a:t>
            </a:r>
            <a:r>
              <a:rPr lang="en-US" u="none" dirty="0">
                <a:solidFill>
                  <a:srgbClr val="FF0000"/>
                </a:solidFill>
                <a:latin typeface="Consolas" panose="020B0609020204030204" pitchFamily="49" charset="0"/>
              </a:rPr>
              <a:t>_</a:t>
            </a:r>
          </a:p>
        </p:txBody>
      </p:sp>
      <p:sp>
        <p:nvSpPr>
          <p:cNvPr id="4" name="Slide Number Placeholder 3"/>
          <p:cNvSpPr>
            <a:spLocks noGrp="1"/>
          </p:cNvSpPr>
          <p:nvPr>
            <p:ph type="sldNum" sz="quarter" idx="5"/>
          </p:nvPr>
        </p:nvSpPr>
        <p:spPr/>
        <p:txBody>
          <a:bodyPr/>
          <a:lstStyle/>
          <a:p>
            <a:fld id="{65412767-FFB8-4DC7-B26A-052444C18754}" type="slidenum">
              <a:rPr lang="en-US" smtClean="0"/>
              <a:t>171</a:t>
            </a:fld>
            <a:endParaRPr lang="en-US"/>
          </a:p>
        </p:txBody>
      </p:sp>
    </p:spTree>
    <p:extLst>
      <p:ext uri="{BB962C8B-B14F-4D97-AF65-F5344CB8AC3E}">
        <p14:creationId xmlns:p14="http://schemas.microsoft.com/office/powerpoint/2010/main" val="13369950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Second answer: 110 – here we do: </a:t>
            </a:r>
          </a:p>
          <a:p>
            <a:r>
              <a:rPr lang="en-US" sz="2400" dirty="0"/>
              <a:t>Step #1: acc = 10 – 100, which is  -90</a:t>
            </a:r>
          </a:p>
          <a:p>
            <a:r>
              <a:rPr lang="en-US" sz="2400" dirty="0"/>
              <a:t>Step #2: acc = 20 – (-90), which is 110</a:t>
            </a:r>
          </a:p>
        </p:txBody>
      </p:sp>
      <p:sp>
        <p:nvSpPr>
          <p:cNvPr id="4" name="Slide Number Placeholder 3"/>
          <p:cNvSpPr>
            <a:spLocks noGrp="1"/>
          </p:cNvSpPr>
          <p:nvPr>
            <p:ph type="sldNum" sz="quarter" idx="5"/>
          </p:nvPr>
        </p:nvSpPr>
        <p:spPr/>
        <p:txBody>
          <a:bodyPr/>
          <a:lstStyle/>
          <a:p>
            <a:fld id="{65412767-FFB8-4DC7-B26A-052444C18754}" type="slidenum">
              <a:rPr lang="en-US" smtClean="0"/>
              <a:t>172</a:t>
            </a:fld>
            <a:endParaRPr lang="en-US"/>
          </a:p>
        </p:txBody>
      </p:sp>
    </p:spTree>
    <p:extLst>
      <p:ext uri="{BB962C8B-B14F-4D97-AF65-F5344CB8AC3E}">
        <p14:creationId xmlns:p14="http://schemas.microsoft.com/office/powerpoint/2010/main" val="21970177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rPr>
              <a:t>For more information on when </a:t>
            </a:r>
            <a:r>
              <a:rPr lang="en-US" sz="1800" dirty="0" err="1">
                <a:latin typeface="Consolas" panose="020B0609020204030204" pitchFamily="49" charset="0"/>
              </a:rPr>
              <a:t>foldr</a:t>
            </a:r>
            <a:r>
              <a:rPr lang="en-US" sz="1800" dirty="0">
                <a:latin typeface="Consolas" panose="020B0609020204030204" pitchFamily="49" charset="0"/>
              </a:rPr>
              <a:t> will work with infinite lists, see: https://itecnote.com/tecnote/haskell-left-and-right-folding-over-an-infinite-list/</a:t>
            </a:r>
            <a:endParaRPr lang="en-US" sz="1800" dirty="0"/>
          </a:p>
        </p:txBody>
      </p:sp>
      <p:sp>
        <p:nvSpPr>
          <p:cNvPr id="4" name="Slide Number Placeholder 3"/>
          <p:cNvSpPr>
            <a:spLocks noGrp="1"/>
          </p:cNvSpPr>
          <p:nvPr>
            <p:ph type="sldNum" sz="quarter" idx="5"/>
          </p:nvPr>
        </p:nvSpPr>
        <p:spPr/>
        <p:txBody>
          <a:bodyPr/>
          <a:lstStyle/>
          <a:p>
            <a:fld id="{65412767-FFB8-4DC7-B26A-052444C18754}" type="slidenum">
              <a:rPr lang="en-US" smtClean="0"/>
              <a:t>174</a:t>
            </a:fld>
            <a:endParaRPr lang="en-US"/>
          </a:p>
        </p:txBody>
      </p:sp>
    </p:spTree>
    <p:extLst>
      <p:ext uri="{BB962C8B-B14F-4D97-AF65-F5344CB8AC3E}">
        <p14:creationId xmlns:p14="http://schemas.microsoft.com/office/powerpoint/2010/main" val="20114764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new function that takes fewer parameters by fixing some of the parameters to specific values. </a:t>
            </a:r>
          </a:p>
        </p:txBody>
      </p:sp>
      <p:sp>
        <p:nvSpPr>
          <p:cNvPr id="4" name="Slide Number Placeholder 3"/>
          <p:cNvSpPr>
            <a:spLocks noGrp="1"/>
          </p:cNvSpPr>
          <p:nvPr>
            <p:ph type="sldNum" sz="quarter" idx="5"/>
          </p:nvPr>
        </p:nvSpPr>
        <p:spPr/>
        <p:txBody>
          <a:bodyPr/>
          <a:lstStyle/>
          <a:p>
            <a:fld id="{65412767-FFB8-4DC7-B26A-052444C18754}" type="slidenum">
              <a:rPr lang="en-US" smtClean="0"/>
              <a:t>175</a:t>
            </a:fld>
            <a:endParaRPr lang="en-US"/>
          </a:p>
        </p:txBody>
      </p:sp>
    </p:spTree>
    <p:extLst>
      <p:ext uri="{BB962C8B-B14F-4D97-AF65-F5344CB8AC3E}">
        <p14:creationId xmlns:p14="http://schemas.microsoft.com/office/powerpoint/2010/main" val="1266152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22</a:t>
            </a:fld>
            <a:endParaRPr lang="en-US"/>
          </a:p>
        </p:txBody>
      </p:sp>
    </p:spTree>
    <p:extLst>
      <p:ext uri="{BB962C8B-B14F-4D97-AF65-F5344CB8AC3E}">
        <p14:creationId xmlns:p14="http://schemas.microsoft.com/office/powerpoint/2010/main" val="1804024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23</a:t>
            </a:fld>
            <a:endParaRPr lang="en-US"/>
          </a:p>
        </p:txBody>
      </p:sp>
    </p:spTree>
    <p:extLst>
      <p:ext uri="{BB962C8B-B14F-4D97-AF65-F5344CB8AC3E}">
        <p14:creationId xmlns:p14="http://schemas.microsoft.com/office/powerpoint/2010/main" val="140860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24</a:t>
            </a:fld>
            <a:endParaRPr lang="en-US"/>
          </a:p>
        </p:txBody>
      </p:sp>
    </p:spTree>
    <p:extLst>
      <p:ext uri="{BB962C8B-B14F-4D97-AF65-F5344CB8AC3E}">
        <p14:creationId xmlns:p14="http://schemas.microsoft.com/office/powerpoint/2010/main" val="2565681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Zip runs out of items from one of the lists, it stops. So the # of output items is min(length(a),length(b))</a:t>
            </a:r>
          </a:p>
        </p:txBody>
      </p:sp>
      <p:sp>
        <p:nvSpPr>
          <p:cNvPr id="4" name="Slide Number Placeholder 3"/>
          <p:cNvSpPr>
            <a:spLocks noGrp="1"/>
          </p:cNvSpPr>
          <p:nvPr>
            <p:ph type="sldNum" sz="quarter" idx="5"/>
          </p:nvPr>
        </p:nvSpPr>
        <p:spPr/>
        <p:txBody>
          <a:bodyPr/>
          <a:lstStyle/>
          <a:p>
            <a:fld id="{65412767-FFB8-4DC7-B26A-052444C18754}" type="slidenum">
              <a:rPr lang="en-US" smtClean="0"/>
              <a:t>25</a:t>
            </a:fld>
            <a:endParaRPr lang="en-US"/>
          </a:p>
        </p:txBody>
      </p:sp>
    </p:spTree>
    <p:extLst>
      <p:ext uri="{BB962C8B-B14F-4D97-AF65-F5344CB8AC3E}">
        <p14:creationId xmlns:p14="http://schemas.microsoft.com/office/powerpoint/2010/main" val="1274551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26</a:t>
            </a:fld>
            <a:endParaRPr lang="en-US"/>
          </a:p>
        </p:txBody>
      </p:sp>
    </p:spTree>
    <p:extLst>
      <p:ext uri="{BB962C8B-B14F-4D97-AF65-F5344CB8AC3E}">
        <p14:creationId xmlns:p14="http://schemas.microsoft.com/office/powerpoint/2010/main" val="634024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23136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28</a:t>
            </a:fld>
            <a:endParaRPr lang="en-US"/>
          </a:p>
        </p:txBody>
      </p:sp>
    </p:spTree>
    <p:extLst>
      <p:ext uri="{BB962C8B-B14F-4D97-AF65-F5344CB8AC3E}">
        <p14:creationId xmlns:p14="http://schemas.microsoft.com/office/powerpoint/2010/main" val="3007414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29</a:t>
            </a:fld>
            <a:endParaRPr lang="en-US"/>
          </a:p>
        </p:txBody>
      </p:sp>
    </p:spTree>
    <p:extLst>
      <p:ext uri="{BB962C8B-B14F-4D97-AF65-F5344CB8AC3E}">
        <p14:creationId xmlns:p14="http://schemas.microsoft.com/office/powerpoint/2010/main" val="1019615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30</a:t>
            </a:fld>
            <a:endParaRPr lang="en-US"/>
          </a:p>
        </p:txBody>
      </p:sp>
    </p:spTree>
    <p:extLst>
      <p:ext uri="{BB962C8B-B14F-4D97-AF65-F5344CB8AC3E}">
        <p14:creationId xmlns:p14="http://schemas.microsoft.com/office/powerpoint/2010/main" val="3076378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414284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33</a:t>
            </a:fld>
            <a:endParaRPr lang="en-US"/>
          </a:p>
        </p:txBody>
      </p:sp>
    </p:spTree>
    <p:extLst>
      <p:ext uri="{BB962C8B-B14F-4D97-AF65-F5344CB8AC3E}">
        <p14:creationId xmlns:p14="http://schemas.microsoft.com/office/powerpoint/2010/main" val="1793119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34</a:t>
            </a:fld>
            <a:endParaRPr lang="en-US"/>
          </a:p>
        </p:txBody>
      </p:sp>
    </p:spTree>
    <p:extLst>
      <p:ext uri="{BB962C8B-B14F-4D97-AF65-F5344CB8AC3E}">
        <p14:creationId xmlns:p14="http://schemas.microsoft.com/office/powerpoint/2010/main" val="2981444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35</a:t>
            </a:fld>
            <a:endParaRPr lang="en-US"/>
          </a:p>
        </p:txBody>
      </p:sp>
    </p:spTree>
    <p:extLst>
      <p:ext uri="{BB962C8B-B14F-4D97-AF65-F5344CB8AC3E}">
        <p14:creationId xmlns:p14="http://schemas.microsoft.com/office/powerpoint/2010/main" val="1812506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36</a:t>
            </a:fld>
            <a:endParaRPr lang="en-US"/>
          </a:p>
        </p:txBody>
      </p:sp>
    </p:spTree>
    <p:extLst>
      <p:ext uri="{BB962C8B-B14F-4D97-AF65-F5344CB8AC3E}">
        <p14:creationId xmlns:p14="http://schemas.microsoft.com/office/powerpoint/2010/main" val="661535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37</a:t>
            </a:fld>
            <a:endParaRPr lang="en-US"/>
          </a:p>
        </p:txBody>
      </p:sp>
    </p:spTree>
    <p:extLst>
      <p:ext uri="{BB962C8B-B14F-4D97-AF65-F5344CB8AC3E}">
        <p14:creationId xmlns:p14="http://schemas.microsoft.com/office/powerpoint/2010/main" val="691534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38</a:t>
            </a:fld>
            <a:endParaRPr lang="en-US"/>
          </a:p>
        </p:txBody>
      </p:sp>
    </p:spTree>
    <p:extLst>
      <p:ext uri="{BB962C8B-B14F-4D97-AF65-F5344CB8AC3E}">
        <p14:creationId xmlns:p14="http://schemas.microsoft.com/office/powerpoint/2010/main" val="346266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39</a:t>
            </a:fld>
            <a:endParaRPr lang="en-US"/>
          </a:p>
        </p:txBody>
      </p:sp>
    </p:spTree>
    <p:extLst>
      <p:ext uri="{BB962C8B-B14F-4D97-AF65-F5344CB8AC3E}">
        <p14:creationId xmlns:p14="http://schemas.microsoft.com/office/powerpoint/2010/main" val="1387463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40</a:t>
            </a:fld>
            <a:endParaRPr lang="en-US"/>
          </a:p>
        </p:txBody>
      </p:sp>
    </p:spTree>
    <p:extLst>
      <p:ext uri="{BB962C8B-B14F-4D97-AF65-F5344CB8AC3E}">
        <p14:creationId xmlns:p14="http://schemas.microsoft.com/office/powerpoint/2010/main" val="2158060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41</a:t>
            </a:fld>
            <a:endParaRPr lang="en-US"/>
          </a:p>
        </p:txBody>
      </p:sp>
    </p:spTree>
    <p:extLst>
      <p:ext uri="{BB962C8B-B14F-4D97-AF65-F5344CB8AC3E}">
        <p14:creationId xmlns:p14="http://schemas.microsoft.com/office/powerpoint/2010/main" val="1752572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42</a:t>
            </a:fld>
            <a:endParaRPr lang="en-US"/>
          </a:p>
        </p:txBody>
      </p:sp>
    </p:spTree>
    <p:extLst>
      <p:ext uri="{BB962C8B-B14F-4D97-AF65-F5344CB8AC3E}">
        <p14:creationId xmlns:p14="http://schemas.microsoft.com/office/powerpoint/2010/main" val="21207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would argue IPL was the first functional language: created by Allen Newell, Cliff Shaw, and Herbert A. Simon at RAND Corporation and the Carnegie Institute of Technology about 1956. </a:t>
            </a:r>
          </a:p>
          <a:p>
            <a:endParaRPr lang="en-US" dirty="0"/>
          </a:p>
          <a:p>
            <a:r>
              <a:rPr lang="en-US" dirty="0"/>
              <a:t>Curry was an avid bird watcher, having documented nearly 150,000 separate birds over a fifty year span.</a:t>
            </a:r>
          </a:p>
          <a:p>
            <a:r>
              <a:rPr lang="en-US" dirty="0"/>
              <a:t>fun fact!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a:t>
            </a:fld>
            <a:endParaRPr lang="en-US"/>
          </a:p>
        </p:txBody>
      </p:sp>
    </p:spTree>
    <p:extLst>
      <p:ext uri="{BB962C8B-B14F-4D97-AF65-F5344CB8AC3E}">
        <p14:creationId xmlns:p14="http://schemas.microsoft.com/office/powerpoint/2010/main" val="4025839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43</a:t>
            </a:fld>
            <a:endParaRPr lang="en-US"/>
          </a:p>
        </p:txBody>
      </p:sp>
    </p:spTree>
    <p:extLst>
      <p:ext uri="{BB962C8B-B14F-4D97-AF65-F5344CB8AC3E}">
        <p14:creationId xmlns:p14="http://schemas.microsoft.com/office/powerpoint/2010/main" val="2251179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n-NO" dirty="0"/>
              <a:t>https://www.infoq.com/presentations/c-sharp-functional-features/</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44</a:t>
            </a:fld>
            <a:endParaRPr lang="en-US"/>
          </a:p>
        </p:txBody>
      </p:sp>
    </p:spTree>
    <p:extLst>
      <p:ext uri="{BB962C8B-B14F-4D97-AF65-F5344CB8AC3E}">
        <p14:creationId xmlns:p14="http://schemas.microsoft.com/office/powerpoint/2010/main" val="2273612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3600" dirty="0"/>
          </a:p>
        </p:txBody>
      </p:sp>
      <p:sp>
        <p:nvSpPr>
          <p:cNvPr id="4" name="Slide Number Placeholder 3"/>
          <p:cNvSpPr>
            <a:spLocks noGrp="1"/>
          </p:cNvSpPr>
          <p:nvPr>
            <p:ph type="sldNum" sz="quarter" idx="5"/>
          </p:nvPr>
        </p:nvSpPr>
        <p:spPr/>
        <p:txBody>
          <a:bodyPr/>
          <a:lstStyle/>
          <a:p>
            <a:fld id="{65412767-FFB8-4DC7-B26A-052444C18754}" type="slidenum">
              <a:rPr lang="en-US" smtClean="0"/>
              <a:t>57</a:t>
            </a:fld>
            <a:endParaRPr lang="en-US"/>
          </a:p>
        </p:txBody>
      </p:sp>
    </p:spTree>
    <p:extLst>
      <p:ext uri="{BB962C8B-B14F-4D97-AF65-F5344CB8AC3E}">
        <p14:creationId xmlns:p14="http://schemas.microsoft.com/office/powerpoint/2010/main" val="1699960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rPr>
              <a:t>A binding associates a name with an expression.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58</a:t>
            </a:fld>
            <a:endParaRPr lang="en-US"/>
          </a:p>
        </p:txBody>
      </p:sp>
    </p:spTree>
    <p:extLst>
      <p:ext uri="{BB962C8B-B14F-4D97-AF65-F5344CB8AC3E}">
        <p14:creationId xmlns:p14="http://schemas.microsoft.com/office/powerpoint/2010/main" val="4217064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rPr>
              <a:t>A binding associates a name with an expression.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59</a:t>
            </a:fld>
            <a:endParaRPr lang="en-US"/>
          </a:p>
        </p:txBody>
      </p:sp>
    </p:spTree>
    <p:extLst>
      <p:ext uri="{BB962C8B-B14F-4D97-AF65-F5344CB8AC3E}">
        <p14:creationId xmlns:p14="http://schemas.microsoft.com/office/powerpoint/2010/main" val="2505392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orbel" panose="020B0503020204020204" pitchFamily="34" charset="0"/>
              </a:rPr>
              <a:t>A binding associates a name with an expression.</a:t>
            </a:r>
          </a:p>
          <a:p>
            <a:r>
              <a:rPr lang="en-US" sz="2400" dirty="0"/>
              <a:t>Laziness and input: YES it's a big challenge.  We can't know what order the input commands would actually run! Of course, this is why Haskell forbids inputs in normal functions!</a:t>
            </a:r>
          </a:p>
        </p:txBody>
      </p:sp>
      <p:sp>
        <p:nvSpPr>
          <p:cNvPr id="4" name="Slide Number Placeholder 3"/>
          <p:cNvSpPr>
            <a:spLocks noGrp="1"/>
          </p:cNvSpPr>
          <p:nvPr>
            <p:ph type="sldNum" sz="quarter" idx="5"/>
          </p:nvPr>
        </p:nvSpPr>
        <p:spPr/>
        <p:txBody>
          <a:bodyPr/>
          <a:lstStyle/>
          <a:p>
            <a:fld id="{65412767-FFB8-4DC7-B26A-052444C18754}" type="slidenum">
              <a:rPr lang="en-US" smtClean="0"/>
              <a:t>60</a:t>
            </a:fld>
            <a:endParaRPr lang="en-US"/>
          </a:p>
        </p:txBody>
      </p:sp>
    </p:spTree>
    <p:extLst>
      <p:ext uri="{BB962C8B-B14F-4D97-AF65-F5344CB8AC3E}">
        <p14:creationId xmlns:p14="http://schemas.microsoft.com/office/powerpoint/2010/main" val="3708109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rPr>
              <a:t>A binding associates a name with an expression.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61</a:t>
            </a:fld>
            <a:endParaRPr lang="en-US"/>
          </a:p>
        </p:txBody>
      </p:sp>
    </p:spTree>
    <p:extLst>
      <p:ext uri="{BB962C8B-B14F-4D97-AF65-F5344CB8AC3E}">
        <p14:creationId xmlns:p14="http://schemas.microsoft.com/office/powerpoint/2010/main" val="272869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p>
        </p:txBody>
      </p:sp>
      <p:sp>
        <p:nvSpPr>
          <p:cNvPr id="4" name="Slide Number Placeholder 3"/>
          <p:cNvSpPr>
            <a:spLocks noGrp="1"/>
          </p:cNvSpPr>
          <p:nvPr>
            <p:ph type="sldNum" sz="quarter" idx="5"/>
          </p:nvPr>
        </p:nvSpPr>
        <p:spPr/>
        <p:txBody>
          <a:bodyPr/>
          <a:lstStyle/>
          <a:p>
            <a:fld id="{65412767-FFB8-4DC7-B26A-052444C18754}" type="slidenum">
              <a:rPr lang="en-US" smtClean="0"/>
              <a:t>62</a:t>
            </a:fld>
            <a:endParaRPr lang="en-US"/>
          </a:p>
        </p:txBody>
      </p:sp>
    </p:spTree>
    <p:extLst>
      <p:ext uri="{BB962C8B-B14F-4D97-AF65-F5344CB8AC3E}">
        <p14:creationId xmlns:p14="http://schemas.microsoft.com/office/powerpoint/2010/main" val="2487685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400" dirty="0"/>
              <a:t>A guard is like an if-then statement with different syntax:</a:t>
            </a:r>
          </a:p>
          <a:p>
            <a:pPr algn="l"/>
            <a:endParaRPr lang="en-US" sz="2400" dirty="0"/>
          </a:p>
          <a:p>
            <a:pPr algn="l"/>
            <a:r>
              <a:rPr lang="en-US" sz="2400" dirty="0"/>
              <a:t>if &lt;condition is true&gt; then &lt;do-something&gt;  </a:t>
            </a:r>
            <a:r>
              <a:rPr lang="en-US" sz="2400" dirty="0">
                <a:sym typeface="Wingdings" panose="05000000000000000000" pitchFamily="2" charset="2"/>
              </a:rPr>
              <a:t> | condition</a:t>
            </a:r>
          </a:p>
          <a:p>
            <a:pPr algn="l"/>
            <a:endParaRPr lang="en-US" sz="2400" dirty="0">
              <a:sym typeface="Wingdings" panose="05000000000000000000" pitchFamily="2" charset="2"/>
            </a:endParaRPr>
          </a:p>
          <a:p>
            <a:pPr algn="l"/>
            <a:r>
              <a:rPr lang="en-US" sz="2400" dirty="0"/>
              <a:t>A guard is a Boolean expression </a:t>
            </a:r>
            <a:r>
              <a:rPr lang="en-US" sz="2400" dirty="0">
                <a:solidFill>
                  <a:srgbClr val="FF0000"/>
                </a:solidFill>
              </a:rPr>
              <a:t>b</a:t>
            </a:r>
          </a:p>
          <a:p>
            <a:pPr algn="l"/>
            <a:r>
              <a:rPr lang="en-US" sz="2400" dirty="0"/>
              <a:t>that is associated with another </a:t>
            </a:r>
            <a:r>
              <a:rPr lang="en-US" sz="2400" dirty="0">
                <a:solidFill>
                  <a:srgbClr val="0070C0"/>
                </a:solidFill>
              </a:rPr>
              <a:t>"payload" </a:t>
            </a:r>
            <a:r>
              <a:rPr lang="en-US" sz="2400" dirty="0"/>
              <a:t>expression that is executed if b is true.</a:t>
            </a:r>
          </a:p>
          <a:p>
            <a:pPr algn="l"/>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orbel" panose="020B0503020204020204" pitchFamily="34" charset="0"/>
              </a:rPr>
              <a:t>Guards in Haskell do NOT need to be exhaustive.  For  instance, this is a valid guard clause: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latin typeface="Corbel" panose="020B05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blah 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 </a:t>
            </a:r>
            <a:r>
              <a:rPr lang="en-US" sz="1800" dirty="0">
                <a:solidFill>
                  <a:srgbClr val="EBEF18"/>
                </a:solidFill>
                <a:latin typeface="Consolas" panose="020B0609020204030204" pitchFamily="49" charset="0"/>
              </a:rPr>
              <a:t>|</a:t>
            </a:r>
            <a:r>
              <a:rPr lang="en-US" sz="1800" dirty="0">
                <a:solidFill>
                  <a:srgbClr val="000000"/>
                </a:solidFill>
                <a:latin typeface="Consolas" panose="020B0609020204030204" pitchFamily="49" charset="0"/>
              </a:rPr>
              <a:t> a </a:t>
            </a:r>
            <a:r>
              <a:rPr lang="en-US" sz="1800" dirty="0">
                <a:solidFill>
                  <a:srgbClr val="EBEF18"/>
                </a:solidFill>
                <a:latin typeface="Consolas" panose="020B0609020204030204" pitchFamily="49" charset="0"/>
              </a:rPr>
              <a:t>&lt;</a:t>
            </a:r>
            <a:r>
              <a:rPr lang="en-US" sz="1800" dirty="0">
                <a:solidFill>
                  <a:srgbClr val="000000"/>
                </a:solidFill>
                <a:latin typeface="Consolas" panose="020B0609020204030204" pitchFamily="49" charset="0"/>
              </a:rPr>
              <a:t> </a:t>
            </a:r>
            <a:r>
              <a:rPr lang="en-US" sz="1800" dirty="0">
                <a:solidFill>
                  <a:srgbClr val="FB1EFF"/>
                </a:solidFill>
                <a:latin typeface="Consolas" panose="020B0609020204030204" pitchFamily="49" charset="0"/>
              </a:rPr>
              <a:t>10</a:t>
            </a:r>
            <a:r>
              <a:rPr lang="en-US" sz="1800" dirty="0">
                <a:solidFill>
                  <a:srgbClr val="000000"/>
                </a:solidFill>
                <a:latin typeface="Consolas" panose="020B0609020204030204" pitchFamily="49" charset="0"/>
              </a:rPr>
              <a:t> </a:t>
            </a:r>
            <a:r>
              <a:rPr lang="en-US" sz="1800" dirty="0">
                <a:solidFill>
                  <a:srgbClr val="EBEF18"/>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B1EFF"/>
                </a:solidFill>
                <a:latin typeface="Consolas" panose="020B0609020204030204" pitchFamily="49" charset="0"/>
              </a:rPr>
              <a:t>"foo"</a:t>
            </a:r>
            <a:r>
              <a:rPr lang="en-US" sz="1800" dirty="0">
                <a:solidFill>
                  <a:srgbClr val="000000"/>
                </a:solidFill>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 </a:t>
            </a:r>
            <a:r>
              <a:rPr lang="en-US" sz="1800" dirty="0">
                <a:solidFill>
                  <a:srgbClr val="EBEF18"/>
                </a:solidFill>
                <a:latin typeface="Consolas" panose="020B0609020204030204" pitchFamily="49" charset="0"/>
              </a:rPr>
              <a:t>|</a:t>
            </a:r>
            <a:r>
              <a:rPr lang="en-US" sz="1800" dirty="0">
                <a:solidFill>
                  <a:srgbClr val="000000"/>
                </a:solidFill>
                <a:latin typeface="Consolas" panose="020B0609020204030204" pitchFamily="49" charset="0"/>
              </a:rPr>
              <a:t> a </a:t>
            </a:r>
            <a:r>
              <a:rPr lang="en-US" sz="1800" dirty="0">
                <a:solidFill>
                  <a:srgbClr val="EBEF18"/>
                </a:solidFill>
                <a:latin typeface="Consolas" panose="020B0609020204030204" pitchFamily="49" charset="0"/>
              </a:rPr>
              <a:t>&lt;</a:t>
            </a:r>
            <a:r>
              <a:rPr lang="en-US" sz="1800" dirty="0">
                <a:solidFill>
                  <a:srgbClr val="000000"/>
                </a:solidFill>
                <a:latin typeface="Consolas" panose="020B0609020204030204" pitchFamily="49" charset="0"/>
              </a:rPr>
              <a:t> </a:t>
            </a:r>
            <a:r>
              <a:rPr lang="en-US" sz="1800" dirty="0">
                <a:solidFill>
                  <a:srgbClr val="FB1EFF"/>
                </a:solidFill>
                <a:latin typeface="Consolas" panose="020B0609020204030204" pitchFamily="49" charset="0"/>
              </a:rPr>
              <a:t>20</a:t>
            </a:r>
            <a:r>
              <a:rPr lang="en-US" sz="1800" dirty="0">
                <a:solidFill>
                  <a:srgbClr val="000000"/>
                </a:solidFill>
                <a:latin typeface="Consolas" panose="020B0609020204030204" pitchFamily="49" charset="0"/>
              </a:rPr>
              <a:t> </a:t>
            </a:r>
            <a:r>
              <a:rPr lang="en-US" sz="1800" dirty="0">
                <a:solidFill>
                  <a:srgbClr val="EBEF18"/>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B1EFF"/>
                </a:solidFill>
                <a:latin typeface="Consolas" panose="020B0609020204030204" pitchFamily="49" charset="0"/>
              </a:rPr>
              <a:t>"bar"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FB1EFF"/>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B1EFF"/>
                </a:solidFill>
                <a:latin typeface="Consolas" panose="020B0609020204030204" pitchFamily="49" charset="0"/>
              </a:rPr>
              <a:t>If you call blah 30, this will throw an exception. Some </a:t>
            </a:r>
            <a:r>
              <a:rPr lang="en-US" sz="1800" dirty="0" err="1">
                <a:solidFill>
                  <a:srgbClr val="FB1EFF"/>
                </a:solidFill>
                <a:latin typeface="Consolas" panose="020B0609020204030204" pitchFamily="49" charset="0"/>
              </a:rPr>
              <a:t>langauges</a:t>
            </a:r>
            <a:r>
              <a:rPr lang="en-US" sz="1800" dirty="0">
                <a:solidFill>
                  <a:srgbClr val="FB1EFF"/>
                </a:solidFill>
                <a:latin typeface="Consolas" panose="020B0609020204030204" pitchFamily="49" charset="0"/>
              </a:rPr>
              <a:t> require exhaustive guards, but not Haskell.</a:t>
            </a:r>
            <a:endParaRPr lang="en-US" sz="2400" dirty="0"/>
          </a:p>
          <a:p>
            <a:pPr algn="l"/>
            <a:endParaRPr lang="en-US" sz="2400" dirty="0"/>
          </a:p>
          <a:p>
            <a:pPr algn="l"/>
            <a:endParaRPr lang="en-US" sz="2400" dirty="0"/>
          </a:p>
          <a:p>
            <a:pPr algn="l"/>
            <a:r>
              <a:rPr lang="en-US" sz="2400" dirty="0"/>
              <a:t>Challenge answer: The inventors of Haskell debated this, and considered the mathematical notation as well as the opposite notation.</a:t>
            </a:r>
          </a:p>
          <a:p>
            <a:pPr algn="l"/>
            <a:r>
              <a:rPr lang="en-US" sz="2400" dirty="0"/>
              <a:t>The benefit of putting the condition first is that the code's syntactic order is the same order that it executes (which helps with readability)</a:t>
            </a:r>
          </a:p>
          <a:p>
            <a:pPr algn="l"/>
            <a:r>
              <a:rPr lang="en-US" sz="2400" dirty="0"/>
              <a:t>The benefit of putting the condition last is that it will be more consistent with traditional mathematical notation, which makes the syntax simpler for folks with a math background. </a:t>
            </a:r>
          </a:p>
        </p:txBody>
      </p:sp>
      <p:sp>
        <p:nvSpPr>
          <p:cNvPr id="4" name="Slide Number Placeholder 3"/>
          <p:cNvSpPr>
            <a:spLocks noGrp="1"/>
          </p:cNvSpPr>
          <p:nvPr>
            <p:ph type="sldNum" sz="quarter" idx="5"/>
          </p:nvPr>
        </p:nvSpPr>
        <p:spPr/>
        <p:txBody>
          <a:bodyPr/>
          <a:lstStyle/>
          <a:p>
            <a:fld id="{65412767-FFB8-4DC7-B26A-052444C18754}" type="slidenum">
              <a:rPr lang="en-US" smtClean="0"/>
              <a:t>63</a:t>
            </a:fld>
            <a:endParaRPr lang="en-US"/>
          </a:p>
        </p:txBody>
      </p:sp>
    </p:spTree>
    <p:extLst>
      <p:ext uri="{BB962C8B-B14F-4D97-AF65-F5344CB8AC3E}">
        <p14:creationId xmlns:p14="http://schemas.microsoft.com/office/powerpoint/2010/main" val="2421246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64</a:t>
            </a:fld>
            <a:endParaRPr lang="en-US"/>
          </a:p>
        </p:txBody>
      </p:sp>
    </p:spTree>
    <p:extLst>
      <p:ext uri="{BB962C8B-B14F-4D97-AF65-F5344CB8AC3E}">
        <p14:creationId xmlns:p14="http://schemas.microsoft.com/office/powerpoint/2010/main" val="1904990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a:t>
            </a:r>
          </a:p>
        </p:txBody>
      </p:sp>
      <p:sp>
        <p:nvSpPr>
          <p:cNvPr id="4" name="Slide Number Placeholder 3"/>
          <p:cNvSpPr>
            <a:spLocks noGrp="1"/>
          </p:cNvSpPr>
          <p:nvPr>
            <p:ph type="sldNum" sz="quarter" idx="5"/>
          </p:nvPr>
        </p:nvSpPr>
        <p:spPr/>
        <p:txBody>
          <a:bodyPr/>
          <a:lstStyle/>
          <a:p>
            <a:fld id="{65412767-FFB8-4DC7-B26A-052444C18754}" type="slidenum">
              <a:rPr lang="en-US" smtClean="0"/>
              <a:t>5</a:t>
            </a:fld>
            <a:endParaRPr lang="en-US"/>
          </a:p>
        </p:txBody>
      </p:sp>
    </p:spTree>
    <p:extLst>
      <p:ext uri="{BB962C8B-B14F-4D97-AF65-F5344CB8AC3E}">
        <p14:creationId xmlns:p14="http://schemas.microsoft.com/office/powerpoint/2010/main" val="28169932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65</a:t>
            </a:fld>
            <a:endParaRPr lang="en-US"/>
          </a:p>
        </p:txBody>
      </p:sp>
    </p:spTree>
    <p:extLst>
      <p:ext uri="{BB962C8B-B14F-4D97-AF65-F5344CB8AC3E}">
        <p14:creationId xmlns:p14="http://schemas.microsoft.com/office/powerpoint/2010/main" val="2693700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66</a:t>
            </a:fld>
            <a:endParaRPr lang="en-US"/>
          </a:p>
        </p:txBody>
      </p:sp>
    </p:spTree>
    <p:extLst>
      <p:ext uri="{BB962C8B-B14F-4D97-AF65-F5344CB8AC3E}">
        <p14:creationId xmlns:p14="http://schemas.microsoft.com/office/powerpoint/2010/main" val="682088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67</a:t>
            </a:fld>
            <a:endParaRPr lang="en-US"/>
          </a:p>
        </p:txBody>
      </p:sp>
    </p:spTree>
    <p:extLst>
      <p:ext uri="{BB962C8B-B14F-4D97-AF65-F5344CB8AC3E}">
        <p14:creationId xmlns:p14="http://schemas.microsoft.com/office/powerpoint/2010/main" val="5549893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50 factorial</a:t>
            </a:r>
          </a:p>
        </p:txBody>
      </p:sp>
      <p:sp>
        <p:nvSpPr>
          <p:cNvPr id="4" name="Slide Number Placeholder 3"/>
          <p:cNvSpPr>
            <a:spLocks noGrp="1"/>
          </p:cNvSpPr>
          <p:nvPr>
            <p:ph type="sldNum" sz="quarter" idx="5"/>
          </p:nvPr>
        </p:nvSpPr>
        <p:spPr/>
        <p:txBody>
          <a:bodyPr/>
          <a:lstStyle/>
          <a:p>
            <a:fld id="{65412767-FFB8-4DC7-B26A-052444C18754}" type="slidenum">
              <a:rPr lang="en-US" smtClean="0"/>
              <a:t>68</a:t>
            </a:fld>
            <a:endParaRPr lang="en-US"/>
          </a:p>
        </p:txBody>
      </p:sp>
    </p:spTree>
    <p:extLst>
      <p:ext uri="{BB962C8B-B14F-4D97-AF65-F5344CB8AC3E}">
        <p14:creationId xmlns:p14="http://schemas.microsoft.com/office/powerpoint/2010/main" val="2142110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we use pattern matching, we may specify a value (or pattern) for each argument.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70</a:t>
            </a:fld>
            <a:endParaRPr lang="en-US"/>
          </a:p>
        </p:txBody>
      </p:sp>
    </p:spTree>
    <p:extLst>
      <p:ext uri="{BB962C8B-B14F-4D97-AF65-F5344CB8AC3E}">
        <p14:creationId xmlns:p14="http://schemas.microsoft.com/office/powerpoint/2010/main" val="785493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Cheugy</a:t>
            </a:r>
            <a:r>
              <a:rPr lang="en-US" dirty="0"/>
              <a:t> is a slang adjective mocking someone or something as “uncool”—they are out of touch with current trends or trying too hard to be trendy. Similar slang terms are basic or normie. ... Example: My mother is so </a:t>
            </a:r>
            <a:r>
              <a:rPr lang="en-US" dirty="0" err="1"/>
              <a:t>cheugy</a:t>
            </a:r>
            <a:r>
              <a:rPr lang="en-US" dirty="0"/>
              <a:t>: she participates in </a:t>
            </a:r>
            <a:r>
              <a:rPr lang="en-US" dirty="0" err="1"/>
              <a:t>TikTok</a:t>
            </a:r>
            <a:r>
              <a:rPr lang="en-US" dirty="0"/>
              <a:t> trends when they are already weeks 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we use pattern matching, we may specify a value (or pattern) for each argument.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71</a:t>
            </a:fld>
            <a:endParaRPr lang="en-US"/>
          </a:p>
        </p:txBody>
      </p:sp>
    </p:spTree>
    <p:extLst>
      <p:ext uri="{BB962C8B-B14F-4D97-AF65-F5344CB8AC3E}">
        <p14:creationId xmlns:p14="http://schemas.microsoft.com/office/powerpoint/2010/main" val="2926638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Cheugy</a:t>
            </a:r>
            <a:r>
              <a:rPr lang="en-US" dirty="0"/>
              <a:t> is a slang adjective mocking someone or something as “uncool”—they are out of touch with current trends or trying too hard to be trendy. Similar slang terms are basic or normie. ... Example: My mother is so </a:t>
            </a:r>
            <a:r>
              <a:rPr lang="en-US" dirty="0" err="1"/>
              <a:t>cheugy</a:t>
            </a:r>
            <a:r>
              <a:rPr lang="en-US" dirty="0"/>
              <a:t>: she participates in </a:t>
            </a:r>
            <a:r>
              <a:rPr lang="en-US" dirty="0" err="1"/>
              <a:t>TikTok</a:t>
            </a:r>
            <a:r>
              <a:rPr lang="en-US" dirty="0"/>
              <a:t> trends when they are already weeks 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we use pattern matching, we may specify a value (or pattern) for each argument.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72</a:t>
            </a:fld>
            <a:endParaRPr lang="en-US"/>
          </a:p>
        </p:txBody>
      </p:sp>
    </p:spTree>
    <p:extLst>
      <p:ext uri="{BB962C8B-B14F-4D97-AF65-F5344CB8AC3E}">
        <p14:creationId xmlns:p14="http://schemas.microsoft.com/office/powerpoint/2010/main" val="2378035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Cheugy</a:t>
            </a:r>
            <a:r>
              <a:rPr lang="en-US" dirty="0"/>
              <a:t> is a slang adjective mocking someone or something as “uncool”—they are out of touch with current trends or trying too hard to be trendy. Similar slang terms are basic or normie. ... Example: My mother is so </a:t>
            </a:r>
            <a:r>
              <a:rPr lang="en-US" dirty="0" err="1"/>
              <a:t>cheugy</a:t>
            </a:r>
            <a:r>
              <a:rPr lang="en-US" dirty="0"/>
              <a:t>: she participates in </a:t>
            </a:r>
            <a:r>
              <a:rPr lang="en-US" dirty="0" err="1"/>
              <a:t>TikTok</a:t>
            </a:r>
            <a:r>
              <a:rPr lang="en-US" dirty="0"/>
              <a:t> trends when they are already weeks 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we use pattern matching, we may specify a value (or pattern) for each argument.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73</a:t>
            </a:fld>
            <a:endParaRPr lang="en-US"/>
          </a:p>
        </p:txBody>
      </p:sp>
    </p:spTree>
    <p:extLst>
      <p:ext uri="{BB962C8B-B14F-4D97-AF65-F5344CB8AC3E}">
        <p14:creationId xmlns:p14="http://schemas.microsoft.com/office/powerpoint/2010/main" val="2048852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Cheugy</a:t>
            </a:r>
            <a:r>
              <a:rPr lang="en-US" dirty="0"/>
              <a:t> is a slang adjective mocking someone or something as “uncool”—they are out of touch with current trends or trying too hard to be trendy. Similar slang terms are basic or normie. ... Example: My mother is so </a:t>
            </a:r>
            <a:r>
              <a:rPr lang="en-US" dirty="0" err="1"/>
              <a:t>cheugy</a:t>
            </a:r>
            <a:r>
              <a:rPr lang="en-US" dirty="0"/>
              <a:t>: she participates in </a:t>
            </a:r>
            <a:r>
              <a:rPr lang="en-US" dirty="0" err="1"/>
              <a:t>TikTok</a:t>
            </a:r>
            <a:r>
              <a:rPr lang="en-US" dirty="0"/>
              <a:t> trends when they are already weeks 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we use pattern matching, we may specify a value (or pattern) for each argument.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74</a:t>
            </a:fld>
            <a:endParaRPr lang="en-US"/>
          </a:p>
        </p:txBody>
      </p:sp>
    </p:spTree>
    <p:extLst>
      <p:ext uri="{BB962C8B-B14F-4D97-AF65-F5344CB8AC3E}">
        <p14:creationId xmlns:p14="http://schemas.microsoft.com/office/powerpoint/2010/main" val="21794918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Cheugy</a:t>
            </a:r>
            <a:r>
              <a:rPr lang="en-US" dirty="0"/>
              <a:t> is a slang adjective mocking someone or something as “uncool”—they are out of touch with current trends or trying too hard to be trendy. Similar slang terms are basic or normie. ... Example: My mother is so </a:t>
            </a:r>
            <a:r>
              <a:rPr lang="en-US" dirty="0" err="1"/>
              <a:t>cheugy</a:t>
            </a:r>
            <a:r>
              <a:rPr lang="en-US" dirty="0"/>
              <a:t>: she participates in </a:t>
            </a:r>
            <a:r>
              <a:rPr lang="en-US" dirty="0" err="1"/>
              <a:t>TikTok</a:t>
            </a:r>
            <a:r>
              <a:rPr lang="en-US" dirty="0"/>
              <a:t> trends when they are already weeks 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we use pattern matching, we may specify a value (or pattern) for each argument.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75</a:t>
            </a:fld>
            <a:endParaRPr lang="en-US"/>
          </a:p>
        </p:txBody>
      </p:sp>
    </p:spTree>
    <p:extLst>
      <p:ext uri="{BB962C8B-B14F-4D97-AF65-F5344CB8AC3E}">
        <p14:creationId xmlns:p14="http://schemas.microsoft.com/office/powerpoint/2010/main" val="2304909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rely on external state changes</a:t>
            </a:r>
          </a:p>
        </p:txBody>
      </p:sp>
      <p:sp>
        <p:nvSpPr>
          <p:cNvPr id="4" name="Slide Number Placeholder 3"/>
          <p:cNvSpPr>
            <a:spLocks noGrp="1"/>
          </p:cNvSpPr>
          <p:nvPr>
            <p:ph type="sldNum" sz="quarter" idx="5"/>
          </p:nvPr>
        </p:nvSpPr>
        <p:spPr/>
        <p:txBody>
          <a:bodyPr/>
          <a:lstStyle/>
          <a:p>
            <a:fld id="{65412767-FFB8-4DC7-B26A-052444C18754}" type="slidenum">
              <a:rPr lang="en-US" smtClean="0"/>
              <a:t>7</a:t>
            </a:fld>
            <a:endParaRPr lang="en-US"/>
          </a:p>
        </p:txBody>
      </p:sp>
    </p:spTree>
    <p:extLst>
      <p:ext uri="{BB962C8B-B14F-4D97-AF65-F5344CB8AC3E}">
        <p14:creationId xmlns:p14="http://schemas.microsoft.com/office/powerpoint/2010/main" val="19005975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Cheugy</a:t>
            </a:r>
            <a:r>
              <a:rPr lang="en-US" dirty="0"/>
              <a:t> is a slang adjective mocking someone or something as “uncool”—they are out of touch with current trends or trying too hard to be trendy. Similar slang terms are basic or normie. ... Example: My mother is so </a:t>
            </a:r>
            <a:r>
              <a:rPr lang="en-US" dirty="0" err="1"/>
              <a:t>cheugy</a:t>
            </a:r>
            <a:r>
              <a:rPr lang="en-US" dirty="0"/>
              <a:t>: she participates in </a:t>
            </a:r>
            <a:r>
              <a:rPr lang="en-US" dirty="0" err="1"/>
              <a:t>TikTok</a:t>
            </a:r>
            <a:r>
              <a:rPr lang="en-US" dirty="0"/>
              <a:t> trends when they are already weeks 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we use pattern matching, we may specify a value (or pattern) for each argument.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76</a:t>
            </a:fld>
            <a:endParaRPr lang="en-US"/>
          </a:p>
        </p:txBody>
      </p:sp>
    </p:spTree>
    <p:extLst>
      <p:ext uri="{BB962C8B-B14F-4D97-AF65-F5344CB8AC3E}">
        <p14:creationId xmlns:p14="http://schemas.microsoft.com/office/powerpoint/2010/main" val="969753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Cheugy</a:t>
            </a:r>
            <a:r>
              <a:rPr lang="en-US" dirty="0"/>
              <a:t> is a slang adjective mocking someone or something as “uncool”—they are out of touch with current trends or trying too hard to be trendy. Similar slang terms are basic or normie. ... Example: My mother is so </a:t>
            </a:r>
            <a:r>
              <a:rPr lang="en-US" dirty="0" err="1"/>
              <a:t>cheugy</a:t>
            </a:r>
            <a:r>
              <a:rPr lang="en-US" dirty="0"/>
              <a:t>: she participates in </a:t>
            </a:r>
            <a:r>
              <a:rPr lang="en-US" dirty="0" err="1"/>
              <a:t>TikTok</a:t>
            </a:r>
            <a:r>
              <a:rPr lang="en-US" dirty="0"/>
              <a:t> trends when they are already weeks 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we use pattern matching, we may specify a value (or pattern) for each argument.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77</a:t>
            </a:fld>
            <a:endParaRPr lang="en-US"/>
          </a:p>
        </p:txBody>
      </p:sp>
    </p:spTree>
    <p:extLst>
      <p:ext uri="{BB962C8B-B14F-4D97-AF65-F5344CB8AC3E}">
        <p14:creationId xmlns:p14="http://schemas.microsoft.com/office/powerpoint/2010/main" val="3034756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Cheugy</a:t>
            </a:r>
            <a:r>
              <a:rPr lang="en-US" dirty="0"/>
              <a:t> is a slang adjective mocking someone or something as “uncool”—they are out of touch with current trends or trying too hard to be trendy. Similar slang terms are basic or normie. ... Example: My mother is so </a:t>
            </a:r>
            <a:r>
              <a:rPr lang="en-US" dirty="0" err="1"/>
              <a:t>cheugy</a:t>
            </a:r>
            <a:r>
              <a:rPr lang="en-US" dirty="0"/>
              <a:t>: she participates in </a:t>
            </a:r>
            <a:r>
              <a:rPr lang="en-US" dirty="0" err="1"/>
              <a:t>TikTok</a:t>
            </a:r>
            <a:r>
              <a:rPr lang="en-US" dirty="0"/>
              <a:t> trends when they are already weeks 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we use pattern matching, we may specify a value (or pattern) for each argument.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78</a:t>
            </a:fld>
            <a:endParaRPr lang="en-US"/>
          </a:p>
        </p:txBody>
      </p:sp>
    </p:spTree>
    <p:extLst>
      <p:ext uri="{BB962C8B-B14F-4D97-AF65-F5344CB8AC3E}">
        <p14:creationId xmlns:p14="http://schemas.microsoft.com/office/powerpoint/2010/main" val="21365441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latin typeface="Consolas" panose="020B0609020204030204" pitchFamily="49" charset="0"/>
              </a:rPr>
              <a:t>-- Compute the length of a list</a:t>
            </a:r>
          </a:p>
          <a:p>
            <a:r>
              <a:rPr lang="en-US" u="none" dirty="0">
                <a:latin typeface="Consolas" panose="020B0609020204030204" pitchFamily="49" charset="0"/>
              </a:rPr>
              <a:t>-- </a:t>
            </a:r>
            <a:r>
              <a:rPr lang="en-US" u="none" dirty="0" err="1">
                <a:latin typeface="Consolas" panose="020B0609020204030204" pitchFamily="49" charset="0"/>
              </a:rPr>
              <a:t>len</a:t>
            </a:r>
            <a:r>
              <a:rPr lang="en-US" u="none" dirty="0">
                <a:latin typeface="Consolas" panose="020B0609020204030204" pitchFamily="49" charset="0"/>
              </a:rPr>
              <a:t> [10,20,30] </a:t>
            </a:r>
            <a:r>
              <a:rPr lang="en-US" u="none" dirty="0">
                <a:latin typeface="Consolas" panose="020B0609020204030204" pitchFamily="49" charset="0"/>
                <a:sym typeface="Wingdings" panose="05000000000000000000" pitchFamily="2" charset="2"/>
              </a:rPr>
              <a:t> 3</a:t>
            </a:r>
          </a:p>
          <a:p>
            <a:endParaRPr lang="en-US" u="none" dirty="0">
              <a:latin typeface="Consolas" panose="020B0609020204030204" pitchFamily="49" charset="0"/>
            </a:endParaRPr>
          </a:p>
          <a:p>
            <a:r>
              <a:rPr lang="en-US" u="none" dirty="0" err="1">
                <a:latin typeface="Consolas" panose="020B0609020204030204" pitchFamily="49" charset="0"/>
              </a:rPr>
              <a:t>len</a:t>
            </a:r>
            <a:r>
              <a:rPr lang="en-US" u="none" dirty="0">
                <a:latin typeface="Consolas" panose="020B0609020204030204" pitchFamily="49" charset="0"/>
              </a:rPr>
              <a:t> :: [a] -&gt; Int</a:t>
            </a:r>
          </a:p>
          <a:p>
            <a:r>
              <a:rPr lang="en-US" u="none" dirty="0" err="1">
                <a:latin typeface="Consolas" panose="020B0609020204030204" pitchFamily="49" charset="0"/>
              </a:rPr>
              <a:t>len</a:t>
            </a:r>
            <a:r>
              <a:rPr lang="en-US" u="none" dirty="0">
                <a:latin typeface="Consolas" panose="020B0609020204030204" pitchFamily="49" charset="0"/>
              </a:rPr>
              <a:t> [] = </a:t>
            </a:r>
            <a:r>
              <a:rPr lang="en-US" u="none" dirty="0">
                <a:solidFill>
                  <a:srgbClr val="FF0000"/>
                </a:solidFill>
                <a:latin typeface="Consolas" panose="020B0609020204030204" pitchFamily="49" charset="0"/>
              </a:rPr>
              <a:t>  0 </a:t>
            </a:r>
          </a:p>
          <a:p>
            <a:r>
              <a:rPr lang="en-US" u="none" dirty="0" err="1">
                <a:latin typeface="Consolas" panose="020B0609020204030204" pitchFamily="49" charset="0"/>
              </a:rPr>
              <a:t>len</a:t>
            </a:r>
            <a:r>
              <a:rPr lang="en-US" u="none" dirty="0">
                <a:latin typeface="Consolas" panose="020B0609020204030204" pitchFamily="49" charset="0"/>
              </a:rPr>
              <a:t> (</a:t>
            </a:r>
            <a:r>
              <a:rPr lang="en-US" u="none" dirty="0" err="1">
                <a:solidFill>
                  <a:srgbClr val="FF0000"/>
                </a:solidFill>
                <a:latin typeface="Consolas" panose="020B0609020204030204" pitchFamily="49" charset="0"/>
              </a:rPr>
              <a:t>x:xs</a:t>
            </a:r>
            <a:r>
              <a:rPr lang="en-US" u="none" dirty="0">
                <a:latin typeface="Consolas" panose="020B0609020204030204" pitchFamily="49" charset="0"/>
              </a:rPr>
              <a:t>) = 1 + </a:t>
            </a:r>
            <a:r>
              <a:rPr lang="en-US" u="none" dirty="0" err="1">
                <a:latin typeface="Consolas" panose="020B0609020204030204" pitchFamily="49" charset="0"/>
              </a:rPr>
              <a:t>len</a:t>
            </a:r>
            <a:r>
              <a:rPr lang="en-US" u="none" dirty="0">
                <a:latin typeface="Consolas" panose="020B0609020204030204" pitchFamily="49" charset="0"/>
              </a:rPr>
              <a:t> </a:t>
            </a:r>
            <a:r>
              <a:rPr lang="en-US" u="none" dirty="0">
                <a:solidFill>
                  <a:srgbClr val="FF0000"/>
                </a:solidFill>
                <a:latin typeface="Consolas" panose="020B0609020204030204" pitchFamily="49" charset="0"/>
              </a:rPr>
              <a:t> </a:t>
            </a:r>
            <a:r>
              <a:rPr lang="en-US" u="none" dirty="0" err="1">
                <a:solidFill>
                  <a:srgbClr val="FF0000"/>
                </a:solidFill>
                <a:latin typeface="Consolas" panose="020B0609020204030204" pitchFamily="49" charset="0"/>
              </a:rPr>
              <a:t>xs</a:t>
            </a:r>
            <a:r>
              <a:rPr lang="en-US" u="none" dirty="0">
                <a:solidFill>
                  <a:srgbClr val="FF0000"/>
                </a:solidFill>
                <a:latin typeface="Consolas" panose="020B0609020204030204" pitchFamily="49" charset="0"/>
              </a:rPr>
              <a:t>_</a:t>
            </a:r>
          </a:p>
        </p:txBody>
      </p:sp>
      <p:sp>
        <p:nvSpPr>
          <p:cNvPr id="4" name="Slide Number Placeholder 3"/>
          <p:cNvSpPr>
            <a:spLocks noGrp="1"/>
          </p:cNvSpPr>
          <p:nvPr>
            <p:ph type="sldNum" sz="quarter" idx="5"/>
          </p:nvPr>
        </p:nvSpPr>
        <p:spPr/>
        <p:txBody>
          <a:bodyPr/>
          <a:lstStyle/>
          <a:p>
            <a:fld id="{65412767-FFB8-4DC7-B26A-052444C18754}" type="slidenum">
              <a:rPr lang="en-US" smtClean="0"/>
              <a:t>79</a:t>
            </a:fld>
            <a:endParaRPr lang="en-US"/>
          </a:p>
        </p:txBody>
      </p:sp>
    </p:spTree>
    <p:extLst>
      <p:ext uri="{BB962C8B-B14F-4D97-AF65-F5344CB8AC3E}">
        <p14:creationId xmlns:p14="http://schemas.microsoft.com/office/powerpoint/2010/main" val="33355400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n-NO" dirty="0"/>
              <a:t>https://www.infoq.com/presentations/c-sharp-functional-features/</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80</a:t>
            </a:fld>
            <a:endParaRPr lang="en-US"/>
          </a:p>
        </p:txBody>
      </p:sp>
    </p:spTree>
    <p:extLst>
      <p:ext uri="{BB962C8B-B14F-4D97-AF65-F5344CB8AC3E}">
        <p14:creationId xmlns:p14="http://schemas.microsoft.com/office/powerpoint/2010/main" val="13208025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rbel" panose="020B0503020204020204" pitchFamily="34" charset="0"/>
                <a:ea typeface="+mn-ea"/>
                <a:cs typeface="Times New Roman"/>
              </a:rPr>
              <a:t>can be passed as an argument, stored in a variable, returned as results,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412767-FFB8-4DC7-B26A-052444C187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9299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rbel" panose="020B0503020204020204" pitchFamily="34" charset="0"/>
                <a:ea typeface="+mn-ea"/>
                <a:cs typeface="Times New Roman"/>
              </a:rPr>
              <a:t>can be passed as an argument, stored in a variable, returned as results,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412767-FFB8-4DC7-B26A-052444C187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905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n-NO" dirty="0"/>
              <a:t>https://www.infoq.com/presentations/c-sharp-functional-features/</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86</a:t>
            </a:fld>
            <a:endParaRPr lang="en-US"/>
          </a:p>
        </p:txBody>
      </p:sp>
    </p:spTree>
    <p:extLst>
      <p:ext uri="{BB962C8B-B14F-4D97-AF65-F5344CB8AC3E}">
        <p14:creationId xmlns:p14="http://schemas.microsoft.com/office/powerpoint/2010/main" val="2135445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93</a:t>
            </a:fld>
            <a:endParaRPr lang="en-US"/>
          </a:p>
        </p:txBody>
      </p:sp>
    </p:spTree>
    <p:extLst>
      <p:ext uri="{BB962C8B-B14F-4D97-AF65-F5344CB8AC3E}">
        <p14:creationId xmlns:p14="http://schemas.microsoft.com/office/powerpoint/2010/main" val="12928281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94</a:t>
            </a:fld>
            <a:endParaRPr lang="en-US"/>
          </a:p>
        </p:txBody>
      </p:sp>
    </p:spTree>
    <p:extLst>
      <p:ext uri="{BB962C8B-B14F-4D97-AF65-F5344CB8AC3E}">
        <p14:creationId xmlns:p14="http://schemas.microsoft.com/office/powerpoint/2010/main" val="1012469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a:t>
            </a:fld>
            <a:endParaRPr lang="en-US"/>
          </a:p>
        </p:txBody>
      </p:sp>
    </p:spTree>
    <p:extLst>
      <p:ext uri="{BB962C8B-B14F-4D97-AF65-F5344CB8AC3E}">
        <p14:creationId xmlns:p14="http://schemas.microsoft.com/office/powerpoint/2010/main" val="17612494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latin typeface="Consolas" panose="020B0609020204030204" pitchFamily="49" charset="0"/>
              </a:rPr>
              <a:t>Why does </a:t>
            </a:r>
            <a:r>
              <a:rPr lang="en-US" sz="2000" dirty="0" err="1">
                <a:latin typeface="Consolas" panose="020B0609020204030204" pitchFamily="49" charset="0"/>
              </a:rPr>
              <a:t>foldr</a:t>
            </a:r>
            <a:r>
              <a:rPr lang="en-US" sz="2000" dirty="0">
                <a:latin typeface="Consolas" panose="020B0609020204030204" pitchFamily="49" charset="0"/>
              </a:rPr>
              <a:t> work on infinite lists where </a:t>
            </a:r>
            <a:r>
              <a:rPr lang="en-US" sz="2000" dirty="0" err="1">
                <a:latin typeface="Consolas" panose="020B0609020204030204" pitchFamily="49" charset="0"/>
              </a:rPr>
              <a:t>foldl</a:t>
            </a:r>
            <a:r>
              <a:rPr lang="en-US" sz="2000" dirty="0">
                <a:latin typeface="Consolas" panose="020B0609020204030204" pitchFamily="49" charset="0"/>
              </a:rPr>
              <a:t> will crash? It seems counter-intuitive since </a:t>
            </a:r>
            <a:r>
              <a:rPr lang="en-US" sz="2000" dirty="0" err="1">
                <a:latin typeface="Consolas" panose="020B0609020204030204" pitchFamily="49" charset="0"/>
              </a:rPr>
              <a:t>foldl</a:t>
            </a:r>
            <a:r>
              <a:rPr lang="en-US" sz="2000" dirty="0">
                <a:latin typeface="Consolas" panose="020B0609020204030204" pitchFamily="49" charset="0"/>
              </a:rPr>
              <a:t> seems to work from left-to-right and </a:t>
            </a:r>
            <a:r>
              <a:rPr lang="en-US" sz="2000" dirty="0" err="1">
                <a:latin typeface="Consolas" panose="020B0609020204030204" pitchFamily="49" charset="0"/>
              </a:rPr>
              <a:t>foldr</a:t>
            </a:r>
            <a:r>
              <a:rPr lang="en-US" sz="2000" dirty="0">
                <a:latin typeface="Consolas" panose="020B0609020204030204" pitchFamily="49" charset="0"/>
              </a:rPr>
              <a:t> seems to work from right-to-left which would seem like you had to hit the end of the list to get a result! To understand, consider this reducer function </a:t>
            </a:r>
            <a:r>
              <a:rPr lang="en-US" sz="2000" dirty="0" err="1">
                <a:latin typeface="Consolas" panose="020B0609020204030204" pitchFamily="49" charset="0"/>
              </a:rPr>
              <a:t>find_neg</a:t>
            </a:r>
            <a:r>
              <a:rPr lang="en-US" sz="2000" dirty="0">
                <a:latin typeface="Consolas" panose="020B0609020204030204" pitchFamily="49" charset="0"/>
              </a:rPr>
              <a:t>:</a:t>
            </a:r>
            <a:br>
              <a:rPr lang="en-US" sz="2000" dirty="0">
                <a:latin typeface="Consolas" panose="020B0609020204030204" pitchFamily="49" charset="0"/>
              </a:rPr>
            </a:br>
            <a:br>
              <a:rPr lang="en-US" sz="2000" dirty="0">
                <a:latin typeface="Consolas" panose="020B0609020204030204" pitchFamily="49" charset="0"/>
              </a:rPr>
            </a:br>
            <a:r>
              <a:rPr lang="en-US" sz="2000" dirty="0">
                <a:latin typeface="Consolas" panose="020B0609020204030204" pitchFamily="49" charset="0"/>
              </a:rPr>
              <a:t>-- if the value passed in is negative, return that value; otherwise evaluate and return the acc parameter </a:t>
            </a:r>
          </a:p>
          <a:p>
            <a:r>
              <a:rPr lang="en-US" sz="2000" dirty="0" err="1">
                <a:latin typeface="Consolas" panose="020B0609020204030204" pitchFamily="49" charset="0"/>
              </a:rPr>
              <a:t>find_neg</a:t>
            </a:r>
            <a:r>
              <a:rPr lang="en-US" sz="2000" dirty="0">
                <a:latin typeface="Consolas" panose="020B0609020204030204" pitchFamily="49" charset="0"/>
              </a:rPr>
              <a:t> </a:t>
            </a:r>
            <a:r>
              <a:rPr lang="en-US" sz="2000" dirty="0" err="1">
                <a:latin typeface="Consolas" panose="020B0609020204030204" pitchFamily="49" charset="0"/>
              </a:rPr>
              <a:t>val</a:t>
            </a:r>
            <a:r>
              <a:rPr lang="en-US" sz="2000" dirty="0">
                <a:latin typeface="Consolas" panose="020B0609020204030204" pitchFamily="49" charset="0"/>
              </a:rPr>
              <a:t> acc =</a:t>
            </a:r>
          </a:p>
          <a:p>
            <a:r>
              <a:rPr lang="en-US" sz="2000" dirty="0">
                <a:latin typeface="Consolas" panose="020B0609020204030204" pitchFamily="49" charset="0"/>
              </a:rPr>
              <a:t>  if </a:t>
            </a:r>
            <a:r>
              <a:rPr lang="en-US" sz="2000" dirty="0" err="1">
                <a:latin typeface="Consolas" panose="020B0609020204030204" pitchFamily="49" charset="0"/>
              </a:rPr>
              <a:t>val</a:t>
            </a:r>
            <a:r>
              <a:rPr lang="en-US" sz="2000" dirty="0">
                <a:latin typeface="Consolas" panose="020B0609020204030204" pitchFamily="49" charset="0"/>
              </a:rPr>
              <a:t> &lt; 0 then </a:t>
            </a:r>
            <a:r>
              <a:rPr lang="en-US" sz="2000" dirty="0" err="1">
                <a:latin typeface="Consolas" panose="020B0609020204030204" pitchFamily="49" charset="0"/>
              </a:rPr>
              <a:t>val</a:t>
            </a:r>
            <a:r>
              <a:rPr lang="en-US" sz="2000" dirty="0">
                <a:latin typeface="Consolas" panose="020B0609020204030204" pitchFamily="49" charset="0"/>
              </a:rPr>
              <a:t> </a:t>
            </a:r>
          </a:p>
          <a:p>
            <a:r>
              <a:rPr lang="en-US" sz="2000" dirty="0">
                <a:latin typeface="Consolas" panose="020B0609020204030204" pitchFamily="49" charset="0"/>
              </a:rPr>
              <a:t>             else acc</a:t>
            </a:r>
          </a:p>
          <a:p>
            <a:endParaRPr lang="en-US" sz="2000" dirty="0">
              <a:latin typeface="Consolas" panose="020B0609020204030204" pitchFamily="49" charset="0"/>
            </a:endParaRPr>
          </a:p>
          <a:p>
            <a:r>
              <a:rPr lang="en-US" sz="2000" dirty="0">
                <a:latin typeface="Consolas" panose="020B0609020204030204" pitchFamily="49" charset="0"/>
              </a:rPr>
              <a:t>Notice that with the above function in a lazy language like Haskell, the acc parameter is ONLY evaluated IFF the number </a:t>
            </a:r>
            <a:r>
              <a:rPr lang="en-US" sz="2000" dirty="0" err="1">
                <a:latin typeface="Consolas" panose="020B0609020204030204" pitchFamily="49" charset="0"/>
              </a:rPr>
              <a:t>val</a:t>
            </a:r>
            <a:r>
              <a:rPr lang="en-US" sz="2000" dirty="0">
                <a:latin typeface="Consolas" panose="020B0609020204030204" pitchFamily="49" charset="0"/>
              </a:rPr>
              <a:t> is not negative. Otherwise the function simply returns the value of </a:t>
            </a:r>
            <a:r>
              <a:rPr lang="en-US" sz="2000" dirty="0" err="1">
                <a:latin typeface="Consolas" panose="020B0609020204030204" pitchFamily="49" charset="0"/>
              </a:rPr>
              <a:t>val</a:t>
            </a:r>
            <a:r>
              <a:rPr lang="en-US" sz="2000" dirty="0">
                <a:latin typeface="Consolas" panose="020B0609020204030204" pitchFamily="49" charset="0"/>
              </a:rPr>
              <a:t>, and avoids evaluation of acc.   </a:t>
            </a:r>
          </a:p>
          <a:p>
            <a:endParaRPr lang="en-US" sz="2000" dirty="0">
              <a:latin typeface="Consolas" panose="020B0609020204030204" pitchFamily="49" charset="0"/>
            </a:endParaRPr>
          </a:p>
          <a:p>
            <a:r>
              <a:rPr lang="en-US" sz="2000" dirty="0">
                <a:latin typeface="Consolas" panose="020B0609020204030204" pitchFamily="49" charset="0"/>
              </a:rPr>
              <a:t>Ok, now consider the </a:t>
            </a:r>
            <a:r>
              <a:rPr lang="en-US" sz="2000" dirty="0" err="1">
                <a:latin typeface="Consolas" panose="020B0609020204030204" pitchFamily="49" charset="0"/>
              </a:rPr>
              <a:t>foldr</a:t>
            </a:r>
            <a:r>
              <a:rPr lang="en-US" sz="2000" dirty="0">
                <a:latin typeface="Consolas" panose="020B0609020204030204" pitchFamily="49" charset="0"/>
              </a:rPr>
              <a:t> function definition:</a:t>
            </a:r>
          </a:p>
          <a:p>
            <a:endParaRPr lang="en-US" sz="2000" dirty="0">
              <a:latin typeface="Consolas" panose="020B0609020204030204" pitchFamily="49" charset="0"/>
            </a:endParaRPr>
          </a:p>
          <a:p>
            <a:r>
              <a:rPr lang="en-US" sz="2000" dirty="0" err="1">
                <a:latin typeface="Consolas" panose="020B0609020204030204" pitchFamily="49" charset="0"/>
              </a:rPr>
              <a:t>foldr</a:t>
            </a:r>
            <a:r>
              <a:rPr lang="en-US" sz="2000" dirty="0">
                <a:latin typeface="Consolas" panose="020B0609020204030204" pitchFamily="49" charset="0"/>
              </a:rPr>
              <a:t> :: (a -&gt; b -&gt; b) -&gt; b -&gt; [a] -&gt; b        // Line A</a:t>
            </a:r>
          </a:p>
          <a:p>
            <a:r>
              <a:rPr lang="en-US" sz="2000" dirty="0" err="1">
                <a:latin typeface="Consolas" panose="020B0609020204030204" pitchFamily="49" charset="0"/>
              </a:rPr>
              <a:t>foldr</a:t>
            </a:r>
            <a:r>
              <a:rPr lang="en-US" sz="2000" dirty="0">
                <a:latin typeface="Consolas" panose="020B0609020204030204" pitchFamily="49" charset="0"/>
              </a:rPr>
              <a:t> f </a:t>
            </a:r>
            <a:r>
              <a:rPr lang="en-US" sz="2000" dirty="0" err="1">
                <a:latin typeface="Consolas" panose="020B0609020204030204" pitchFamily="49" charset="0"/>
              </a:rPr>
              <a:t>accum</a:t>
            </a:r>
            <a:r>
              <a:rPr lang="en-US" sz="2000" dirty="0">
                <a:latin typeface="Consolas" panose="020B0609020204030204" pitchFamily="49" charset="0"/>
              </a:rPr>
              <a:t> []     = </a:t>
            </a:r>
            <a:r>
              <a:rPr lang="en-US" sz="2000" dirty="0" err="1">
                <a:latin typeface="Consolas" panose="020B0609020204030204" pitchFamily="49" charset="0"/>
              </a:rPr>
              <a:t>accum</a:t>
            </a:r>
            <a:r>
              <a:rPr lang="en-US" sz="2000" dirty="0">
                <a:latin typeface="Consolas" panose="020B0609020204030204" pitchFamily="49" charset="0"/>
              </a:rPr>
              <a:t>                   // Line B</a:t>
            </a:r>
          </a:p>
          <a:p>
            <a:r>
              <a:rPr lang="en-US" sz="2000" dirty="0" err="1">
                <a:latin typeface="Consolas" panose="020B0609020204030204" pitchFamily="49" charset="0"/>
              </a:rPr>
              <a:t>foldr</a:t>
            </a:r>
            <a:r>
              <a:rPr lang="en-US" sz="2000" dirty="0">
                <a:latin typeface="Consolas" panose="020B0609020204030204" pitchFamily="49" charset="0"/>
              </a:rPr>
              <a:t> f </a:t>
            </a:r>
            <a:r>
              <a:rPr lang="en-US" sz="2000" dirty="0" err="1">
                <a:latin typeface="Consolas" panose="020B0609020204030204" pitchFamily="49" charset="0"/>
              </a:rPr>
              <a:t>accum</a:t>
            </a:r>
            <a:r>
              <a:rPr lang="en-US" sz="2000" dirty="0">
                <a:latin typeface="Consolas" panose="020B0609020204030204" pitchFamily="49" charset="0"/>
              </a:rPr>
              <a:t> (</a:t>
            </a:r>
            <a:r>
              <a:rPr lang="en-US" sz="2000" dirty="0" err="1">
                <a:latin typeface="Consolas" panose="020B0609020204030204" pitchFamily="49" charset="0"/>
              </a:rPr>
              <a:t>x:xs</a:t>
            </a:r>
            <a:r>
              <a:rPr lang="en-US" sz="2000" dirty="0">
                <a:latin typeface="Consolas" panose="020B0609020204030204" pitchFamily="49" charset="0"/>
              </a:rPr>
              <a:t>) = f x (</a:t>
            </a:r>
            <a:r>
              <a:rPr lang="en-US" sz="2000" dirty="0" err="1">
                <a:latin typeface="Consolas" panose="020B0609020204030204" pitchFamily="49" charset="0"/>
              </a:rPr>
              <a:t>foldr</a:t>
            </a:r>
            <a:r>
              <a:rPr lang="en-US" sz="2000" dirty="0">
                <a:latin typeface="Consolas" panose="020B0609020204030204" pitchFamily="49" charset="0"/>
              </a:rPr>
              <a:t> f </a:t>
            </a:r>
            <a:r>
              <a:rPr lang="en-US" sz="2000" dirty="0" err="1">
                <a:latin typeface="Consolas" panose="020B0609020204030204" pitchFamily="49" charset="0"/>
              </a:rPr>
              <a:t>accum</a:t>
            </a:r>
            <a:r>
              <a:rPr lang="en-US" sz="2000" dirty="0">
                <a:latin typeface="Consolas" panose="020B0609020204030204" pitchFamily="49" charset="0"/>
              </a:rPr>
              <a:t> </a:t>
            </a:r>
            <a:r>
              <a:rPr lang="en-US" sz="2000" dirty="0" err="1">
                <a:latin typeface="Consolas" panose="020B0609020204030204" pitchFamily="49" charset="0"/>
              </a:rPr>
              <a:t>xs</a:t>
            </a:r>
            <a:r>
              <a:rPr lang="en-US" sz="2000" dirty="0">
                <a:latin typeface="Consolas" panose="020B0609020204030204" pitchFamily="49" charset="0"/>
              </a:rPr>
              <a:t>)  // Line C</a:t>
            </a:r>
          </a:p>
          <a:p>
            <a:endParaRPr lang="en-US" sz="2000" dirty="0">
              <a:latin typeface="Consolas" panose="020B0609020204030204" pitchFamily="49" charset="0"/>
            </a:endParaRPr>
          </a:p>
          <a:p>
            <a:r>
              <a:rPr lang="en-US" sz="2000" dirty="0">
                <a:latin typeface="Consolas" panose="020B0609020204030204" pitchFamily="49" charset="0"/>
              </a:rPr>
              <a:t>Let's use it with our </a:t>
            </a:r>
            <a:r>
              <a:rPr lang="en-US" sz="2000" dirty="0" err="1">
                <a:latin typeface="Consolas" panose="020B0609020204030204" pitchFamily="49" charset="0"/>
              </a:rPr>
              <a:t>find_neg</a:t>
            </a:r>
            <a:r>
              <a:rPr lang="en-US" sz="2000" dirty="0">
                <a:latin typeface="Consolas" panose="020B0609020204030204" pitchFamily="49" charset="0"/>
              </a:rPr>
              <a:t> reducer function to find the first negative number in a potentially-infinite list:</a:t>
            </a:r>
          </a:p>
          <a:p>
            <a:endParaRPr lang="en-US" sz="2000" dirty="0">
              <a:latin typeface="Consolas" panose="020B0609020204030204" pitchFamily="49" charset="0"/>
            </a:endParaRPr>
          </a:p>
          <a:p>
            <a:r>
              <a:rPr lang="en-US" sz="2000" dirty="0" err="1">
                <a:latin typeface="Consolas" panose="020B0609020204030204" pitchFamily="49" charset="0"/>
              </a:rPr>
              <a:t>foldr</a:t>
            </a:r>
            <a:r>
              <a:rPr lang="en-US" sz="2000" dirty="0">
                <a:latin typeface="Consolas" panose="020B0609020204030204" pitchFamily="49" charset="0"/>
              </a:rPr>
              <a:t> </a:t>
            </a:r>
            <a:r>
              <a:rPr lang="en-US" sz="2000" dirty="0" err="1">
                <a:latin typeface="Consolas" panose="020B0609020204030204" pitchFamily="49" charset="0"/>
              </a:rPr>
              <a:t>find_neg</a:t>
            </a:r>
            <a:r>
              <a:rPr lang="en-US" sz="2000" dirty="0">
                <a:latin typeface="Consolas" panose="020B0609020204030204" pitchFamily="49" charset="0"/>
              </a:rPr>
              <a:t> 0 [2, 1 ..]  // find the first negative # out of [2,1,0,-1,-2,-3,...]</a:t>
            </a:r>
          </a:p>
          <a:p>
            <a:endParaRPr lang="en-US" sz="2000" dirty="0">
              <a:latin typeface="Consolas" panose="020B0609020204030204" pitchFamily="49" charset="0"/>
            </a:endParaRPr>
          </a:p>
          <a:p>
            <a:r>
              <a:rPr lang="en-US" sz="2000" dirty="0">
                <a:latin typeface="Consolas" panose="020B0609020204030204" pitchFamily="49" charset="0"/>
              </a:rPr>
              <a:t>When we call </a:t>
            </a:r>
            <a:r>
              <a:rPr lang="en-US" sz="2000" dirty="0" err="1">
                <a:latin typeface="Consolas" panose="020B0609020204030204" pitchFamily="49" charset="0"/>
              </a:rPr>
              <a:t>foldr</a:t>
            </a:r>
            <a:r>
              <a:rPr lang="en-US" sz="2000" dirty="0">
                <a:latin typeface="Consolas" panose="020B0609020204030204" pitchFamily="49" charset="0"/>
              </a:rPr>
              <a:t> above, notice on Line C that </a:t>
            </a:r>
            <a:r>
              <a:rPr lang="en-US" sz="2000" dirty="0" err="1">
                <a:latin typeface="Consolas" panose="020B0609020204030204" pitchFamily="49" charset="0"/>
              </a:rPr>
              <a:t>foldr</a:t>
            </a:r>
            <a:r>
              <a:rPr lang="en-US" sz="2000" dirty="0">
                <a:latin typeface="Consolas" panose="020B0609020204030204" pitchFamily="49" charset="0"/>
              </a:rPr>
              <a:t> calls our function f (f refers to </a:t>
            </a:r>
            <a:r>
              <a:rPr lang="en-US" sz="2000" dirty="0" err="1">
                <a:latin typeface="Consolas" panose="020B0609020204030204" pitchFamily="49" charset="0"/>
              </a:rPr>
              <a:t>find_neg</a:t>
            </a:r>
            <a:r>
              <a:rPr lang="en-US" sz="2000" dirty="0">
                <a:latin typeface="Consolas" panose="020B0609020204030204" pitchFamily="49" charset="0"/>
              </a:rPr>
              <a:t>), passing in the first value of the list x to the </a:t>
            </a:r>
            <a:r>
              <a:rPr lang="en-US" sz="2000" dirty="0" err="1">
                <a:latin typeface="Consolas" panose="020B0609020204030204" pitchFamily="49" charset="0"/>
              </a:rPr>
              <a:t>val</a:t>
            </a:r>
            <a:r>
              <a:rPr lang="en-US" sz="2000" dirty="0">
                <a:latin typeface="Consolas" panose="020B0609020204030204" pitchFamily="49" charset="0"/>
              </a:rPr>
              <a:t> argument of </a:t>
            </a:r>
            <a:r>
              <a:rPr lang="en-US" sz="2000" dirty="0" err="1">
                <a:latin typeface="Consolas" panose="020B0609020204030204" pitchFamily="49" charset="0"/>
              </a:rPr>
              <a:t>find_neg</a:t>
            </a:r>
            <a:r>
              <a:rPr lang="en-US" sz="2000" dirty="0">
                <a:latin typeface="Consolas" panose="020B0609020204030204" pitchFamily="49" charset="0"/>
              </a:rPr>
              <a:t>, and passing in the expression </a:t>
            </a:r>
            <a:r>
              <a:rPr lang="en-US" sz="2000" b="1" dirty="0">
                <a:latin typeface="Consolas" panose="020B0609020204030204" pitchFamily="49" charset="0"/>
              </a:rPr>
              <a:t>(</a:t>
            </a:r>
            <a:r>
              <a:rPr lang="en-US" sz="2000" b="1" dirty="0" err="1">
                <a:latin typeface="Consolas" panose="020B0609020204030204" pitchFamily="49" charset="0"/>
              </a:rPr>
              <a:t>foldr</a:t>
            </a:r>
            <a:r>
              <a:rPr lang="en-US" sz="2000" b="1" dirty="0">
                <a:latin typeface="Consolas" panose="020B0609020204030204" pitchFamily="49" charset="0"/>
              </a:rPr>
              <a:t> f </a:t>
            </a:r>
            <a:r>
              <a:rPr lang="en-US" sz="2000" b="1" dirty="0" err="1">
                <a:latin typeface="Consolas" panose="020B0609020204030204" pitchFamily="49" charset="0"/>
              </a:rPr>
              <a:t>accum</a:t>
            </a:r>
            <a:r>
              <a:rPr lang="en-US" sz="2000" b="1" dirty="0">
                <a:latin typeface="Consolas" panose="020B0609020204030204" pitchFamily="49" charset="0"/>
              </a:rPr>
              <a:t> </a:t>
            </a:r>
            <a:r>
              <a:rPr lang="en-US" sz="2000" b="1" dirty="0" err="1">
                <a:latin typeface="Consolas" panose="020B0609020204030204" pitchFamily="49" charset="0"/>
              </a:rPr>
              <a:t>xs</a:t>
            </a:r>
            <a:r>
              <a:rPr lang="en-US" sz="2000" b="1" dirty="0">
                <a:latin typeface="Consolas" panose="020B0609020204030204" pitchFamily="49" charset="0"/>
              </a:rPr>
              <a:t>)</a:t>
            </a:r>
            <a:r>
              <a:rPr lang="en-US" sz="2000" dirty="0">
                <a:latin typeface="Consolas" panose="020B0609020204030204" pitchFamily="49" charset="0"/>
              </a:rPr>
              <a:t> to the acc argument of </a:t>
            </a:r>
            <a:r>
              <a:rPr lang="en-US" sz="2000" dirty="0" err="1">
                <a:latin typeface="Consolas" panose="020B0609020204030204" pitchFamily="49" charset="0"/>
              </a:rPr>
              <a:t>find_neg</a:t>
            </a:r>
            <a:r>
              <a:rPr lang="en-US" sz="2000" dirty="0">
                <a:latin typeface="Consolas" panose="020B0609020204030204" pitchFamily="49" charset="0"/>
              </a:rPr>
              <a:t>. It looks like the expression </a:t>
            </a:r>
            <a:r>
              <a:rPr lang="en-US" sz="2000" b="1" dirty="0">
                <a:solidFill>
                  <a:srgbClr val="FF0000"/>
                </a:solidFill>
                <a:latin typeface="Consolas" panose="020B0609020204030204" pitchFamily="49" charset="0"/>
              </a:rPr>
              <a:t>(</a:t>
            </a:r>
            <a:r>
              <a:rPr lang="en-US" sz="2000" b="1" dirty="0" err="1">
                <a:solidFill>
                  <a:srgbClr val="FF0000"/>
                </a:solidFill>
                <a:latin typeface="Consolas" panose="020B0609020204030204" pitchFamily="49" charset="0"/>
              </a:rPr>
              <a:t>foldr</a:t>
            </a:r>
            <a:r>
              <a:rPr lang="en-US" sz="2000" b="1" dirty="0">
                <a:solidFill>
                  <a:srgbClr val="FF0000"/>
                </a:solidFill>
                <a:latin typeface="Consolas" panose="020B0609020204030204" pitchFamily="49" charset="0"/>
              </a:rPr>
              <a:t> f </a:t>
            </a:r>
            <a:r>
              <a:rPr lang="en-US" sz="2000" b="1" dirty="0" err="1">
                <a:solidFill>
                  <a:srgbClr val="FF0000"/>
                </a:solidFill>
                <a:latin typeface="Consolas" panose="020B0609020204030204" pitchFamily="49" charset="0"/>
              </a:rPr>
              <a:t>accum</a:t>
            </a:r>
            <a:r>
              <a:rPr lang="en-US" sz="2000" b="1" dirty="0">
                <a:solidFill>
                  <a:srgbClr val="FF0000"/>
                </a:solidFill>
                <a:latin typeface="Consolas" panose="020B0609020204030204" pitchFamily="49" charset="0"/>
              </a:rPr>
              <a:t> </a:t>
            </a:r>
            <a:r>
              <a:rPr lang="en-US" sz="2000" b="1" dirty="0" err="1">
                <a:solidFill>
                  <a:srgbClr val="FF0000"/>
                </a:solidFill>
                <a:latin typeface="Consolas" panose="020B0609020204030204" pitchFamily="49" charset="0"/>
              </a:rPr>
              <a:t>xs</a:t>
            </a:r>
            <a:r>
              <a:rPr lang="en-US" sz="2000" b="1" dirty="0">
                <a:solidFill>
                  <a:srgbClr val="FF0000"/>
                </a:solidFill>
                <a:latin typeface="Consolas" panose="020B0609020204030204" pitchFamily="49" charset="0"/>
              </a:rPr>
              <a:t>) </a:t>
            </a:r>
            <a:r>
              <a:rPr lang="en-US" sz="2000" b="0" dirty="0">
                <a:solidFill>
                  <a:srgbClr val="FF0000"/>
                </a:solidFill>
                <a:latin typeface="Consolas" panose="020B0609020204030204" pitchFamily="49" charset="0"/>
              </a:rPr>
              <a:t>passed to acc</a:t>
            </a:r>
            <a:r>
              <a:rPr lang="en-US" sz="2000" b="1" dirty="0">
                <a:solidFill>
                  <a:srgbClr val="FF0000"/>
                </a:solidFill>
                <a:latin typeface="Consolas" panose="020B0609020204030204" pitchFamily="49" charset="0"/>
              </a:rPr>
              <a:t> </a:t>
            </a:r>
            <a:r>
              <a:rPr lang="en-US" sz="2000" dirty="0">
                <a:latin typeface="Consolas" panose="020B0609020204030204" pitchFamily="49" charset="0"/>
              </a:rPr>
              <a:t>will be evaluated to get a result *before* the call to f is made, e.g.:</a:t>
            </a:r>
          </a:p>
          <a:p>
            <a:endParaRPr lang="en-US" sz="2000" dirty="0">
              <a:latin typeface="Consolas" panose="020B0609020204030204" pitchFamily="49" charset="0"/>
            </a:endParaRPr>
          </a:p>
          <a:p>
            <a:r>
              <a:rPr lang="en-US" sz="2000" dirty="0">
                <a:latin typeface="Consolas" panose="020B0609020204030204" pitchFamily="49" charset="0"/>
              </a:rPr>
              <a:t>Step #1: temp = </a:t>
            </a:r>
            <a:r>
              <a:rPr lang="en-US" sz="2000" b="1" dirty="0" err="1">
                <a:latin typeface="Consolas" panose="020B0609020204030204" pitchFamily="49" charset="0"/>
              </a:rPr>
              <a:t>foldr</a:t>
            </a:r>
            <a:r>
              <a:rPr lang="en-US" sz="2000" b="1" dirty="0">
                <a:latin typeface="Consolas" panose="020B0609020204030204" pitchFamily="49" charset="0"/>
              </a:rPr>
              <a:t> f </a:t>
            </a:r>
            <a:r>
              <a:rPr lang="en-US" sz="2000" b="1" dirty="0" err="1">
                <a:latin typeface="Consolas" panose="020B0609020204030204" pitchFamily="49" charset="0"/>
              </a:rPr>
              <a:t>accum</a:t>
            </a:r>
            <a:r>
              <a:rPr lang="en-US" sz="2000" b="1" dirty="0">
                <a:latin typeface="Consolas" panose="020B0609020204030204" pitchFamily="49" charset="0"/>
              </a:rPr>
              <a:t> </a:t>
            </a:r>
            <a:r>
              <a:rPr lang="en-US" sz="2000" b="1" dirty="0" err="1">
                <a:latin typeface="Consolas" panose="020B0609020204030204" pitchFamily="49" charset="0"/>
              </a:rPr>
              <a:t>xs</a:t>
            </a:r>
            <a:r>
              <a:rPr lang="en-US" sz="2000" b="1" dirty="0">
                <a:latin typeface="Consolas" panose="020B0609020204030204" pitchFamily="49" charset="0"/>
              </a:rPr>
              <a:t>  </a:t>
            </a:r>
            <a:r>
              <a:rPr lang="en-US" sz="2000" b="0" dirty="0">
                <a:latin typeface="Consolas" panose="020B0609020204030204" pitchFamily="49" charset="0"/>
              </a:rPr>
              <a:t>-- evaluate </a:t>
            </a:r>
            <a:r>
              <a:rPr lang="en-US" sz="2000" b="0" dirty="0" err="1">
                <a:latin typeface="Consolas" panose="020B0609020204030204" pitchFamily="49" charset="0"/>
              </a:rPr>
              <a:t>foldr</a:t>
            </a:r>
            <a:r>
              <a:rPr lang="en-US" sz="2000" b="0" dirty="0">
                <a:latin typeface="Consolas" panose="020B0609020204030204" pitchFamily="49" charset="0"/>
              </a:rPr>
              <a:t> f </a:t>
            </a:r>
            <a:r>
              <a:rPr lang="en-US" sz="2000" b="0" dirty="0" err="1">
                <a:latin typeface="Consolas" panose="020B0609020204030204" pitchFamily="49" charset="0"/>
              </a:rPr>
              <a:t>accum</a:t>
            </a:r>
            <a:r>
              <a:rPr lang="en-US" sz="2000" b="0" dirty="0">
                <a:latin typeface="Consolas" panose="020B0609020204030204" pitchFamily="49" charset="0"/>
              </a:rPr>
              <a:t> </a:t>
            </a:r>
            <a:r>
              <a:rPr lang="en-US" sz="2000" b="0" dirty="0" err="1">
                <a:latin typeface="Consolas" panose="020B0609020204030204" pitchFamily="49" charset="0"/>
              </a:rPr>
              <a:t>xs</a:t>
            </a:r>
            <a:endParaRPr lang="en-US" sz="2000" b="0" dirty="0">
              <a:latin typeface="Consolas" panose="020B0609020204030204" pitchFamily="49" charset="0"/>
            </a:endParaRPr>
          </a:p>
          <a:p>
            <a:r>
              <a:rPr lang="en-US" sz="2000" b="0" dirty="0">
                <a:latin typeface="Consolas" panose="020B0609020204030204" pitchFamily="49" charset="0"/>
              </a:rPr>
              <a:t>Step #2: f x temp                 -- pass evaluated result to function f</a:t>
            </a:r>
            <a:br>
              <a:rPr lang="en-US" sz="2000" b="0" dirty="0">
                <a:latin typeface="Consolas" panose="020B0609020204030204" pitchFamily="49" charset="0"/>
              </a:rPr>
            </a:br>
            <a:br>
              <a:rPr lang="en-US" sz="2000" b="0" dirty="0">
                <a:latin typeface="Consolas" panose="020B0609020204030204" pitchFamily="49" charset="0"/>
              </a:rPr>
            </a:br>
            <a:r>
              <a:rPr lang="en-US" sz="2000" b="0" dirty="0">
                <a:latin typeface="Consolas" panose="020B0609020204030204" pitchFamily="49" charset="0"/>
              </a:rPr>
              <a:t>but this is NOT what happens in a lazy language like Haskell. In a lazy language, the </a:t>
            </a:r>
            <a:r>
              <a:rPr lang="en-US" sz="2000" b="1" dirty="0">
                <a:latin typeface="Consolas" panose="020B0609020204030204" pitchFamily="49" charset="0"/>
              </a:rPr>
              <a:t>(</a:t>
            </a:r>
            <a:r>
              <a:rPr lang="en-US" sz="2000" b="1" dirty="0" err="1">
                <a:latin typeface="Consolas" panose="020B0609020204030204" pitchFamily="49" charset="0"/>
              </a:rPr>
              <a:t>foldr</a:t>
            </a:r>
            <a:r>
              <a:rPr lang="en-US" sz="2000" b="1" dirty="0">
                <a:latin typeface="Consolas" panose="020B0609020204030204" pitchFamily="49" charset="0"/>
              </a:rPr>
              <a:t> f acc </a:t>
            </a:r>
            <a:r>
              <a:rPr lang="en-US" sz="2000" b="1" dirty="0" err="1">
                <a:latin typeface="Consolas" panose="020B0609020204030204" pitchFamily="49" charset="0"/>
              </a:rPr>
              <a:t>xs</a:t>
            </a:r>
            <a:r>
              <a:rPr lang="en-US" sz="2000" b="1" dirty="0">
                <a:latin typeface="Consolas" panose="020B0609020204030204" pitchFamily="49" charset="0"/>
              </a:rPr>
              <a:t>) </a:t>
            </a:r>
            <a:r>
              <a:rPr lang="en-US" sz="2000" dirty="0">
                <a:latin typeface="Consolas" panose="020B0609020204030204" pitchFamily="49" charset="0"/>
              </a:rPr>
              <a:t>expression that is passed to the acc parameter will ONLY be evaluated if it's actually used by the f (i.e., </a:t>
            </a:r>
            <a:r>
              <a:rPr lang="en-US" sz="2000" dirty="0" err="1">
                <a:latin typeface="Consolas" panose="020B0609020204030204" pitchFamily="49" charset="0"/>
              </a:rPr>
              <a:t>find_neg</a:t>
            </a:r>
            <a:r>
              <a:rPr lang="en-US" sz="2000" dirty="0">
                <a:latin typeface="Consolas" panose="020B0609020204030204" pitchFamily="49" charset="0"/>
              </a:rPr>
              <a:t>) function.  As such, if the value x passed into f (i.e., </a:t>
            </a:r>
            <a:r>
              <a:rPr lang="en-US" sz="2000" dirty="0" err="1">
                <a:latin typeface="Consolas" panose="020B0609020204030204" pitchFamily="49" charset="0"/>
              </a:rPr>
              <a:t>find_neg</a:t>
            </a:r>
            <a:r>
              <a:rPr lang="en-US" sz="2000" dirty="0">
                <a:latin typeface="Consolas" panose="020B0609020204030204" pitchFamily="49" charset="0"/>
              </a:rPr>
              <a:t>) is negative, our </a:t>
            </a:r>
            <a:r>
              <a:rPr lang="en-US" sz="2000" dirty="0" err="1">
                <a:latin typeface="Consolas" panose="020B0609020204030204" pitchFamily="49" charset="0"/>
              </a:rPr>
              <a:t>find_neg</a:t>
            </a:r>
            <a:r>
              <a:rPr lang="en-US" sz="2000" dirty="0">
                <a:latin typeface="Consolas" panose="020B0609020204030204" pitchFamily="49" charset="0"/>
              </a:rPr>
              <a:t> function will immediately return </a:t>
            </a:r>
            <a:r>
              <a:rPr lang="en-US" sz="2000" dirty="0" err="1">
                <a:latin typeface="Consolas" panose="020B0609020204030204" pitchFamily="49" charset="0"/>
              </a:rPr>
              <a:t>val</a:t>
            </a:r>
            <a:r>
              <a:rPr lang="en-US" sz="2000" dirty="0">
                <a:latin typeface="Consolas" panose="020B0609020204030204" pitchFamily="49" charset="0"/>
              </a:rPr>
              <a:t> (which is equal to x) and NOT evaluate the value of acc. This means that the recursive call to </a:t>
            </a:r>
            <a:r>
              <a:rPr lang="en-US" sz="2000" b="1" dirty="0">
                <a:latin typeface="Consolas" panose="020B0609020204030204" pitchFamily="49" charset="0"/>
              </a:rPr>
              <a:t>(</a:t>
            </a:r>
            <a:r>
              <a:rPr lang="en-US" sz="2000" b="1" dirty="0" err="1">
                <a:latin typeface="Consolas" panose="020B0609020204030204" pitchFamily="49" charset="0"/>
              </a:rPr>
              <a:t>foldr</a:t>
            </a:r>
            <a:r>
              <a:rPr lang="en-US" sz="2000" b="1" dirty="0">
                <a:latin typeface="Consolas" panose="020B0609020204030204" pitchFamily="49" charset="0"/>
              </a:rPr>
              <a:t> f acc </a:t>
            </a:r>
            <a:r>
              <a:rPr lang="en-US" sz="2000" b="1" dirty="0" err="1">
                <a:latin typeface="Consolas" panose="020B0609020204030204" pitchFamily="49" charset="0"/>
              </a:rPr>
              <a:t>xs</a:t>
            </a:r>
            <a:r>
              <a:rPr lang="en-US" sz="2000" b="1" dirty="0">
                <a:latin typeface="Consolas" panose="020B0609020204030204" pitchFamily="49" charset="0"/>
              </a:rPr>
              <a:t>) </a:t>
            </a:r>
            <a:r>
              <a:rPr lang="en-US" sz="2000" b="0" dirty="0">
                <a:latin typeface="Consolas" panose="020B0609020204030204" pitchFamily="49" charset="0"/>
              </a:rPr>
              <a:t>which processes an infinitely long list</a:t>
            </a:r>
            <a:r>
              <a:rPr lang="en-US" sz="2000" b="1" dirty="0">
                <a:latin typeface="Consolas" panose="020B0609020204030204" pitchFamily="49" charset="0"/>
              </a:rPr>
              <a:t> </a:t>
            </a:r>
            <a:r>
              <a:rPr lang="en-US" sz="2000" dirty="0">
                <a:latin typeface="Consolas" panose="020B0609020204030204" pitchFamily="49" charset="0"/>
              </a:rPr>
              <a:t>will be avoided if the number x passed into f (i.e., </a:t>
            </a:r>
            <a:r>
              <a:rPr lang="en-US" sz="2000" dirty="0" err="1">
                <a:latin typeface="Consolas" panose="020B0609020204030204" pitchFamily="49" charset="0"/>
              </a:rPr>
              <a:t>find_neg</a:t>
            </a:r>
            <a:r>
              <a:rPr lang="en-US" sz="2000" dirty="0">
                <a:latin typeface="Consolas" panose="020B0609020204030204" pitchFamily="49" charset="0"/>
              </a:rPr>
              <a:t>) is negative.  So with an infinite list, the moment the first negative number x in the list is passed into </a:t>
            </a:r>
            <a:r>
              <a:rPr lang="en-US" sz="2000" dirty="0" err="1">
                <a:latin typeface="Consolas" panose="020B0609020204030204" pitchFamily="49" charset="0"/>
              </a:rPr>
              <a:t>find_neg</a:t>
            </a:r>
            <a:r>
              <a:rPr lang="en-US" sz="2000" dirty="0">
                <a:latin typeface="Consolas" panose="020B0609020204030204" pitchFamily="49" charset="0"/>
              </a:rPr>
              <a:t>, the </a:t>
            </a:r>
            <a:r>
              <a:rPr lang="en-US" sz="2000" dirty="0" err="1">
                <a:latin typeface="Consolas" panose="020B0609020204030204" pitchFamily="49" charset="0"/>
              </a:rPr>
              <a:t>find_neg</a:t>
            </a:r>
            <a:r>
              <a:rPr lang="en-US" sz="2000" dirty="0">
                <a:latin typeface="Consolas" panose="020B0609020204030204" pitchFamily="49" charset="0"/>
              </a:rPr>
              <a:t> function will return that number </a:t>
            </a:r>
            <a:r>
              <a:rPr lang="en-US" sz="2000" dirty="0" err="1">
                <a:latin typeface="Consolas" panose="020B0609020204030204" pitchFamily="49" charset="0"/>
              </a:rPr>
              <a:t>val</a:t>
            </a:r>
            <a:r>
              <a:rPr lang="en-US" sz="2000" dirty="0">
                <a:latin typeface="Consolas" panose="020B0609020204030204" pitchFamily="49" charset="0"/>
              </a:rPr>
              <a:t>=x and avoid calling </a:t>
            </a:r>
            <a:r>
              <a:rPr lang="en-US" sz="2000" b="1" dirty="0">
                <a:latin typeface="Consolas" panose="020B0609020204030204" pitchFamily="49" charset="0"/>
              </a:rPr>
              <a:t>(</a:t>
            </a:r>
            <a:r>
              <a:rPr lang="en-US" sz="2000" b="1" dirty="0" err="1">
                <a:latin typeface="Consolas" panose="020B0609020204030204" pitchFamily="49" charset="0"/>
              </a:rPr>
              <a:t>foldr</a:t>
            </a:r>
            <a:r>
              <a:rPr lang="en-US" sz="2000" b="1" dirty="0">
                <a:latin typeface="Consolas" panose="020B0609020204030204" pitchFamily="49" charset="0"/>
              </a:rPr>
              <a:t> f </a:t>
            </a:r>
            <a:r>
              <a:rPr lang="en-US" sz="2000" b="1" dirty="0" err="1">
                <a:latin typeface="Consolas" panose="020B0609020204030204" pitchFamily="49" charset="0"/>
              </a:rPr>
              <a:t>accum</a:t>
            </a:r>
            <a:r>
              <a:rPr lang="en-US" sz="2000" b="1" dirty="0">
                <a:latin typeface="Consolas" panose="020B0609020204030204" pitchFamily="49" charset="0"/>
              </a:rPr>
              <a:t> </a:t>
            </a:r>
            <a:r>
              <a:rPr lang="en-US" sz="2000" b="1" dirty="0" err="1">
                <a:latin typeface="Consolas" panose="020B0609020204030204" pitchFamily="49" charset="0"/>
              </a:rPr>
              <a:t>xs</a:t>
            </a:r>
            <a:r>
              <a:rPr lang="en-US" sz="2000" b="1" dirty="0">
                <a:latin typeface="Consolas" panose="020B0609020204030204" pitchFamily="49" charset="0"/>
              </a:rPr>
              <a:t>)</a:t>
            </a:r>
            <a:r>
              <a:rPr lang="en-US" sz="2000" dirty="0">
                <a:latin typeface="Consolas" panose="020B0609020204030204" pitchFamily="49" charset="0"/>
              </a:rPr>
              <a:t> on the remainder of the infinite list. This prevents infinite recursion.</a:t>
            </a:r>
          </a:p>
          <a:p>
            <a:endParaRPr lang="en-US" sz="2000" b="1" dirty="0">
              <a:latin typeface="Consolas" panose="020B0609020204030204" pitchFamily="49" charset="0"/>
            </a:endParaRPr>
          </a:p>
          <a:p>
            <a:r>
              <a:rPr lang="en-US" sz="2000" b="0" dirty="0">
                <a:latin typeface="Consolas" panose="020B0609020204030204" pitchFamily="49" charset="0"/>
              </a:rPr>
              <a:t>So </a:t>
            </a:r>
            <a:r>
              <a:rPr lang="en-US" sz="2000" b="0" dirty="0" err="1">
                <a:latin typeface="Consolas" panose="020B0609020204030204" pitchFamily="49" charset="0"/>
              </a:rPr>
              <a:t>foldr</a:t>
            </a:r>
            <a:r>
              <a:rPr lang="en-US" sz="2000" b="0" dirty="0">
                <a:latin typeface="Consolas" panose="020B0609020204030204" pitchFamily="49" charset="0"/>
              </a:rPr>
              <a:t> applied to </a:t>
            </a:r>
            <a:r>
              <a:rPr lang="en-US" sz="2000" b="0" dirty="0" err="1">
                <a:latin typeface="Consolas" panose="020B0609020204030204" pitchFamily="49" charset="0"/>
              </a:rPr>
              <a:t>find_neg</a:t>
            </a:r>
            <a:r>
              <a:rPr lang="en-US" sz="2000" b="0" dirty="0">
                <a:latin typeface="Consolas" panose="020B0609020204030204" pitchFamily="49" charset="0"/>
              </a:rPr>
              <a:t> results in an expression like this:</a:t>
            </a:r>
            <a:br>
              <a:rPr lang="en-US" sz="2000" b="0" dirty="0">
                <a:latin typeface="Consolas" panose="020B0609020204030204" pitchFamily="49" charset="0"/>
              </a:rPr>
            </a:br>
            <a:endParaRPr lang="en-US" sz="2000" b="0" dirty="0">
              <a:latin typeface="Consolas" panose="020B0609020204030204" pitchFamily="49" charset="0"/>
            </a:endParaRPr>
          </a:p>
          <a:p>
            <a:r>
              <a:rPr lang="en-US" sz="2000" b="0" dirty="0" err="1">
                <a:latin typeface="Consolas" panose="020B0609020204030204" pitchFamily="49" charset="0"/>
              </a:rPr>
              <a:t>foldr</a:t>
            </a:r>
            <a:r>
              <a:rPr lang="en-US" sz="2000" b="0" dirty="0">
                <a:latin typeface="Consolas" panose="020B0609020204030204" pitchFamily="49" charset="0"/>
              </a:rPr>
              <a:t> </a:t>
            </a:r>
            <a:r>
              <a:rPr lang="en-US" sz="2000" b="0" dirty="0" err="1">
                <a:latin typeface="Consolas" panose="020B0609020204030204" pitchFamily="49" charset="0"/>
              </a:rPr>
              <a:t>find_neg</a:t>
            </a:r>
            <a:r>
              <a:rPr lang="en-US" sz="2000" b="0" dirty="0">
                <a:latin typeface="Consolas" panose="020B0609020204030204" pitchFamily="49" charset="0"/>
              </a:rPr>
              <a:t> 0 (1:2:3:4:5:6:-7:8:9:..)</a:t>
            </a:r>
          </a:p>
          <a:p>
            <a:r>
              <a:rPr lang="en-US" sz="2000" b="0" dirty="0">
                <a:latin typeface="Consolas" panose="020B0609020204030204" pitchFamily="49" charset="0"/>
              </a:rPr>
              <a:t>=&gt; </a:t>
            </a:r>
            <a:r>
              <a:rPr lang="en-US" sz="2000" b="0" dirty="0" err="1">
                <a:latin typeface="Consolas" panose="020B0609020204030204" pitchFamily="49" charset="0"/>
              </a:rPr>
              <a:t>find_neg</a:t>
            </a:r>
            <a:r>
              <a:rPr lang="en-US" sz="2000" b="0" dirty="0">
                <a:latin typeface="Consolas" panose="020B0609020204030204" pitchFamily="49" charset="0"/>
              </a:rPr>
              <a:t> 1 (</a:t>
            </a:r>
            <a:r>
              <a:rPr lang="en-US" sz="2000" b="0" dirty="0" err="1">
                <a:latin typeface="Consolas" panose="020B0609020204030204" pitchFamily="49" charset="0"/>
              </a:rPr>
              <a:t>foldr</a:t>
            </a:r>
            <a:r>
              <a:rPr lang="en-US" sz="2000" b="0" dirty="0">
                <a:latin typeface="Consolas" panose="020B0609020204030204" pitchFamily="49" charset="0"/>
              </a:rPr>
              <a:t> </a:t>
            </a:r>
            <a:r>
              <a:rPr lang="en-US" sz="2000" b="0" dirty="0" err="1">
                <a:latin typeface="Consolas" panose="020B0609020204030204" pitchFamily="49" charset="0"/>
              </a:rPr>
              <a:t>find_neg</a:t>
            </a:r>
            <a:r>
              <a:rPr lang="en-US" sz="2000" b="0" dirty="0">
                <a:latin typeface="Consolas" panose="020B0609020204030204" pitchFamily="49" charset="0"/>
              </a:rPr>
              <a:t> 0 (2:3:4:5:6:-7:8:9:..))  -- Positive, proceed</a:t>
            </a:r>
          </a:p>
          <a:p>
            <a:r>
              <a:rPr lang="en-US" sz="2000" b="0" dirty="0">
                <a:latin typeface="Consolas" panose="020B0609020204030204" pitchFamily="49" charset="0"/>
              </a:rPr>
              <a:t>=&gt; </a:t>
            </a:r>
            <a:r>
              <a:rPr lang="en-US" sz="2000" b="0" dirty="0" err="1">
                <a:latin typeface="Consolas" panose="020B0609020204030204" pitchFamily="49" charset="0"/>
              </a:rPr>
              <a:t>find_neg</a:t>
            </a:r>
            <a:r>
              <a:rPr lang="en-US" sz="2000" b="0" dirty="0">
                <a:latin typeface="Consolas" panose="020B0609020204030204" pitchFamily="49" charset="0"/>
              </a:rPr>
              <a:t> 1 (</a:t>
            </a:r>
            <a:r>
              <a:rPr lang="en-US" sz="2000" b="0" dirty="0" err="1">
                <a:latin typeface="Consolas" panose="020B0609020204030204" pitchFamily="49" charset="0"/>
              </a:rPr>
              <a:t>find_neg</a:t>
            </a:r>
            <a:r>
              <a:rPr lang="en-US" sz="2000" b="0" dirty="0">
                <a:latin typeface="Consolas" panose="020B0609020204030204" pitchFamily="49" charset="0"/>
              </a:rPr>
              <a:t> 2 (</a:t>
            </a:r>
            <a:r>
              <a:rPr lang="en-US" sz="2000" b="0" dirty="0" err="1">
                <a:latin typeface="Consolas" panose="020B0609020204030204" pitchFamily="49" charset="0"/>
              </a:rPr>
              <a:t>foldr</a:t>
            </a:r>
            <a:r>
              <a:rPr lang="en-US" sz="2000" b="0" dirty="0">
                <a:latin typeface="Consolas" panose="020B0609020204030204" pitchFamily="49" charset="0"/>
              </a:rPr>
              <a:t> </a:t>
            </a:r>
            <a:r>
              <a:rPr lang="en-US" sz="2000" b="0" dirty="0" err="1">
                <a:latin typeface="Consolas" panose="020B0609020204030204" pitchFamily="49" charset="0"/>
              </a:rPr>
              <a:t>find_neg</a:t>
            </a:r>
            <a:r>
              <a:rPr lang="en-US" sz="2000" b="0" dirty="0">
                <a:latin typeface="Consolas" panose="020B0609020204030204" pitchFamily="49" charset="0"/>
              </a:rPr>
              <a:t> 0 (3:4:5:6:-7:8:9:..)))  -- Still positive, proceed</a:t>
            </a:r>
          </a:p>
          <a:p>
            <a:r>
              <a:rPr lang="en-US" sz="2000" b="0" dirty="0">
                <a:latin typeface="Consolas" panose="020B0609020204030204" pitchFamily="49" charset="0"/>
              </a:rPr>
              <a:t>=&gt; </a:t>
            </a:r>
            <a:r>
              <a:rPr lang="en-US" sz="2000" b="0" dirty="0" err="1">
                <a:latin typeface="Consolas" panose="020B0609020204030204" pitchFamily="49" charset="0"/>
              </a:rPr>
              <a:t>find_neg</a:t>
            </a:r>
            <a:r>
              <a:rPr lang="en-US" sz="2000" b="0" dirty="0">
                <a:latin typeface="Consolas" panose="020B0609020204030204" pitchFamily="49" charset="0"/>
              </a:rPr>
              <a:t> 1 (</a:t>
            </a:r>
            <a:r>
              <a:rPr lang="en-US" sz="2000" b="0" dirty="0" err="1">
                <a:latin typeface="Consolas" panose="020B0609020204030204" pitchFamily="49" charset="0"/>
              </a:rPr>
              <a:t>find_neg</a:t>
            </a:r>
            <a:r>
              <a:rPr lang="en-US" sz="2000" b="0" dirty="0">
                <a:latin typeface="Consolas" panose="020B0609020204030204" pitchFamily="49" charset="0"/>
              </a:rPr>
              <a:t> 2 (</a:t>
            </a:r>
            <a:r>
              <a:rPr lang="en-US" sz="2000" b="0" dirty="0" err="1">
                <a:latin typeface="Consolas" panose="020B0609020204030204" pitchFamily="49" charset="0"/>
              </a:rPr>
              <a:t>find_neg</a:t>
            </a:r>
            <a:r>
              <a:rPr lang="en-US" sz="2000" b="0" dirty="0">
                <a:latin typeface="Consolas" panose="020B0609020204030204" pitchFamily="49" charset="0"/>
              </a:rPr>
              <a:t> 3 (</a:t>
            </a:r>
            <a:r>
              <a:rPr lang="en-US" sz="2000" b="0" dirty="0" err="1">
                <a:latin typeface="Consolas" panose="020B0609020204030204" pitchFamily="49" charset="0"/>
              </a:rPr>
              <a:t>foldr</a:t>
            </a:r>
            <a:r>
              <a:rPr lang="en-US" sz="2000" b="0" dirty="0">
                <a:latin typeface="Consolas" panose="020B0609020204030204" pitchFamily="49" charset="0"/>
              </a:rPr>
              <a:t> </a:t>
            </a:r>
            <a:r>
              <a:rPr lang="en-US" sz="2000" b="0" dirty="0" err="1">
                <a:latin typeface="Consolas" panose="020B0609020204030204" pitchFamily="49" charset="0"/>
              </a:rPr>
              <a:t>find_neg</a:t>
            </a:r>
            <a:r>
              <a:rPr lang="en-US" sz="2000" b="0" dirty="0">
                <a:latin typeface="Consolas" panose="020B0609020204030204" pitchFamily="49" charset="0"/>
              </a:rPr>
              <a:t> 0 (4:5:6:-7:8:9:..))))  -- Continue</a:t>
            </a:r>
          </a:p>
          <a:p>
            <a:r>
              <a:rPr lang="en-US" sz="2000" b="0" dirty="0">
                <a:latin typeface="Consolas" panose="020B0609020204030204" pitchFamily="49" charset="0"/>
              </a:rPr>
              <a:t>=&gt; </a:t>
            </a:r>
            <a:r>
              <a:rPr lang="en-US" sz="2000" b="0" dirty="0" err="1">
                <a:latin typeface="Consolas" panose="020B0609020204030204" pitchFamily="49" charset="0"/>
              </a:rPr>
              <a:t>find_neg</a:t>
            </a:r>
            <a:r>
              <a:rPr lang="en-US" sz="2000" b="0" dirty="0">
                <a:latin typeface="Consolas" panose="020B0609020204030204" pitchFamily="49" charset="0"/>
              </a:rPr>
              <a:t> 1 (</a:t>
            </a:r>
            <a:r>
              <a:rPr lang="en-US" sz="2000" b="0" dirty="0" err="1">
                <a:latin typeface="Consolas" panose="020B0609020204030204" pitchFamily="49" charset="0"/>
              </a:rPr>
              <a:t>find_neg</a:t>
            </a:r>
            <a:r>
              <a:rPr lang="en-US" sz="2000" b="0" dirty="0">
                <a:latin typeface="Consolas" panose="020B0609020204030204" pitchFamily="49" charset="0"/>
              </a:rPr>
              <a:t> 2 (</a:t>
            </a:r>
            <a:r>
              <a:rPr lang="en-US" sz="2000" b="0" dirty="0" err="1">
                <a:latin typeface="Consolas" panose="020B0609020204030204" pitchFamily="49" charset="0"/>
              </a:rPr>
              <a:t>find_neg</a:t>
            </a:r>
            <a:r>
              <a:rPr lang="en-US" sz="2000" b="0" dirty="0">
                <a:latin typeface="Consolas" panose="020B0609020204030204" pitchFamily="49" charset="0"/>
              </a:rPr>
              <a:t> 3 (</a:t>
            </a:r>
            <a:r>
              <a:rPr lang="en-US" sz="2000" b="0" dirty="0" err="1">
                <a:latin typeface="Consolas" panose="020B0609020204030204" pitchFamily="49" charset="0"/>
              </a:rPr>
              <a:t>find_neg</a:t>
            </a:r>
            <a:r>
              <a:rPr lang="en-US" sz="2000" b="0" dirty="0">
                <a:latin typeface="Consolas" panose="020B0609020204030204" pitchFamily="49" charset="0"/>
              </a:rPr>
              <a:t> 4 (</a:t>
            </a:r>
            <a:r>
              <a:rPr lang="en-US" sz="2000" b="0" dirty="0" err="1">
                <a:latin typeface="Consolas" panose="020B0609020204030204" pitchFamily="49" charset="0"/>
              </a:rPr>
              <a:t>foldr</a:t>
            </a:r>
            <a:r>
              <a:rPr lang="en-US" sz="2000" b="0" dirty="0">
                <a:latin typeface="Consolas" panose="020B0609020204030204" pitchFamily="49" charset="0"/>
              </a:rPr>
              <a:t> </a:t>
            </a:r>
            <a:r>
              <a:rPr lang="en-US" sz="2000" b="0" dirty="0" err="1">
                <a:latin typeface="Consolas" panose="020B0609020204030204" pitchFamily="49" charset="0"/>
              </a:rPr>
              <a:t>find_neg</a:t>
            </a:r>
            <a:r>
              <a:rPr lang="en-US" sz="2000" b="0" dirty="0">
                <a:latin typeface="Consolas" panose="020B0609020204030204" pitchFamily="49" charset="0"/>
              </a:rPr>
              <a:t> 0 (5:6:-7:8:9:..)))))  -- And so on</a:t>
            </a:r>
          </a:p>
          <a:p>
            <a:r>
              <a:rPr lang="en-US" sz="2000" b="0" dirty="0">
                <a:latin typeface="Consolas" panose="020B0609020204030204" pitchFamily="49" charset="0"/>
              </a:rPr>
              <a:t>=&gt; ...</a:t>
            </a:r>
          </a:p>
          <a:p>
            <a:r>
              <a:rPr lang="en-US" sz="2000" b="0" dirty="0">
                <a:latin typeface="Consolas" panose="020B0609020204030204" pitchFamily="49" charset="0"/>
              </a:rPr>
              <a:t>=&gt; </a:t>
            </a:r>
            <a:r>
              <a:rPr lang="en-US" sz="2000" b="0" dirty="0" err="1">
                <a:latin typeface="Consolas" panose="020B0609020204030204" pitchFamily="49" charset="0"/>
              </a:rPr>
              <a:t>find_neg</a:t>
            </a:r>
            <a:r>
              <a:rPr lang="en-US" sz="2000" b="0" dirty="0">
                <a:latin typeface="Consolas" panose="020B0609020204030204" pitchFamily="49" charset="0"/>
              </a:rPr>
              <a:t> 1 (</a:t>
            </a:r>
            <a:r>
              <a:rPr lang="en-US" sz="2000" b="0" dirty="0" err="1">
                <a:latin typeface="Consolas" panose="020B0609020204030204" pitchFamily="49" charset="0"/>
              </a:rPr>
              <a:t>find_neg</a:t>
            </a:r>
            <a:r>
              <a:rPr lang="en-US" sz="2000" b="0" dirty="0">
                <a:latin typeface="Consolas" panose="020B0609020204030204" pitchFamily="49" charset="0"/>
              </a:rPr>
              <a:t> 2 (</a:t>
            </a:r>
            <a:r>
              <a:rPr lang="en-US" sz="2000" b="0" dirty="0" err="1">
                <a:latin typeface="Consolas" panose="020B0609020204030204" pitchFamily="49" charset="0"/>
              </a:rPr>
              <a:t>find_neg</a:t>
            </a:r>
            <a:r>
              <a:rPr lang="en-US" sz="2000" b="0" dirty="0">
                <a:latin typeface="Consolas" panose="020B0609020204030204" pitchFamily="49" charset="0"/>
              </a:rPr>
              <a:t> 3 (</a:t>
            </a:r>
            <a:r>
              <a:rPr lang="en-US" sz="2000" b="0" dirty="0" err="1">
                <a:latin typeface="Consolas" panose="020B0609020204030204" pitchFamily="49" charset="0"/>
              </a:rPr>
              <a:t>find_neg</a:t>
            </a:r>
            <a:r>
              <a:rPr lang="en-US" sz="2000" b="0" dirty="0">
                <a:latin typeface="Consolas" panose="020B0609020204030204" pitchFamily="49" charset="0"/>
              </a:rPr>
              <a:t> 4 (</a:t>
            </a:r>
            <a:r>
              <a:rPr lang="en-US" sz="2000" b="0" dirty="0" err="1">
                <a:latin typeface="Consolas" panose="020B0609020204030204" pitchFamily="49" charset="0"/>
              </a:rPr>
              <a:t>find_neg</a:t>
            </a:r>
            <a:r>
              <a:rPr lang="en-US" sz="2000" b="0" dirty="0">
                <a:latin typeface="Consolas" panose="020B0609020204030204" pitchFamily="49" charset="0"/>
              </a:rPr>
              <a:t> 5 (</a:t>
            </a:r>
            <a:r>
              <a:rPr lang="en-US" sz="2000" b="0" dirty="0" err="1">
                <a:latin typeface="Consolas" panose="020B0609020204030204" pitchFamily="49" charset="0"/>
              </a:rPr>
              <a:t>find_neg</a:t>
            </a:r>
            <a:r>
              <a:rPr lang="en-US" sz="2000" b="0" dirty="0">
                <a:latin typeface="Consolas" panose="020B0609020204030204" pitchFamily="49" charset="0"/>
              </a:rPr>
              <a:t> 6 -7)))))  -- Found -7, returns immediately</a:t>
            </a:r>
          </a:p>
          <a:p>
            <a:endParaRPr lang="en-US" sz="2000" b="0" dirty="0">
              <a:latin typeface="Consolas" panose="020B0609020204030204" pitchFamily="49" charset="0"/>
            </a:endParaRPr>
          </a:p>
          <a:p>
            <a:r>
              <a:rPr lang="en-US" sz="2000" b="0" dirty="0">
                <a:latin typeface="Consolas" panose="020B0609020204030204" pitchFamily="49" charset="0"/>
              </a:rPr>
              <a:t>Where one of the calls to </a:t>
            </a:r>
            <a:r>
              <a:rPr lang="en-US" sz="2000" b="0" dirty="0" err="1">
                <a:latin typeface="Consolas" panose="020B0609020204030204" pitchFamily="49" charset="0"/>
              </a:rPr>
              <a:t>find_neg</a:t>
            </a:r>
            <a:r>
              <a:rPr lang="en-US" sz="2000" b="0" dirty="0">
                <a:latin typeface="Consolas" panose="020B0609020204030204" pitchFamily="49" charset="0"/>
              </a:rPr>
              <a:t> may avoid the computation of the second parameter (which processes the rest of an infinitely long list) and just return.</a:t>
            </a:r>
          </a:p>
          <a:p>
            <a:endParaRPr lang="en-US" sz="2000" dirty="0">
              <a:latin typeface="Consolas" panose="020B0609020204030204" pitchFamily="49" charset="0"/>
            </a:endParaRPr>
          </a:p>
          <a:p>
            <a:r>
              <a:rPr lang="en-US" sz="2000" dirty="0">
                <a:latin typeface="Consolas" panose="020B0609020204030204" pitchFamily="49" charset="0"/>
              </a:rPr>
              <a:t>But with </a:t>
            </a:r>
            <a:r>
              <a:rPr lang="en-US" sz="2000" dirty="0" err="1">
                <a:latin typeface="Consolas" panose="020B0609020204030204" pitchFamily="49" charset="0"/>
              </a:rPr>
              <a:t>foldl</a:t>
            </a:r>
            <a:r>
              <a:rPr lang="en-US" sz="2000" dirty="0">
                <a:latin typeface="Consolas" panose="020B0609020204030204" pitchFamily="49" charset="0"/>
              </a:rPr>
              <a:t>, the recursive call is not intermediated by any function f:</a:t>
            </a:r>
          </a:p>
          <a:p>
            <a:endParaRPr lang="en-US" sz="2000" dirty="0">
              <a:latin typeface="Consolas" panose="020B0609020204030204" pitchFamily="49" charset="0"/>
            </a:endParaRPr>
          </a:p>
          <a:p>
            <a:r>
              <a:rPr lang="en-US" sz="2000" dirty="0" err="1">
                <a:latin typeface="Consolas" panose="020B0609020204030204" pitchFamily="49" charset="0"/>
              </a:rPr>
              <a:t>foldl</a:t>
            </a:r>
            <a:r>
              <a:rPr lang="en-US" sz="2000" dirty="0">
                <a:latin typeface="Consolas" panose="020B0609020204030204" pitchFamily="49" charset="0"/>
              </a:rPr>
              <a:t> :: (b -&gt; a -&gt; b) -&gt; b -&gt; [a] -&gt; b        // Line A</a:t>
            </a:r>
          </a:p>
          <a:p>
            <a:r>
              <a:rPr lang="en-US" sz="2000" dirty="0" err="1">
                <a:latin typeface="Consolas" panose="020B0609020204030204" pitchFamily="49" charset="0"/>
              </a:rPr>
              <a:t>foldl</a:t>
            </a:r>
            <a:r>
              <a:rPr lang="en-US" sz="2000" dirty="0">
                <a:latin typeface="Consolas" panose="020B0609020204030204" pitchFamily="49" charset="0"/>
              </a:rPr>
              <a:t> f </a:t>
            </a:r>
            <a:r>
              <a:rPr lang="en-US" sz="2000" dirty="0" err="1">
                <a:latin typeface="Consolas" panose="020B0609020204030204" pitchFamily="49" charset="0"/>
              </a:rPr>
              <a:t>accum</a:t>
            </a:r>
            <a:r>
              <a:rPr lang="en-US" sz="2000" dirty="0">
                <a:latin typeface="Consolas" panose="020B0609020204030204" pitchFamily="49" charset="0"/>
              </a:rPr>
              <a:t> []     =  </a:t>
            </a:r>
            <a:r>
              <a:rPr lang="en-US" sz="2000" dirty="0" err="1">
                <a:latin typeface="Consolas" panose="020B0609020204030204" pitchFamily="49" charset="0"/>
              </a:rPr>
              <a:t>accum</a:t>
            </a:r>
            <a:r>
              <a:rPr lang="en-US" sz="2000" dirty="0">
                <a:latin typeface="Consolas" panose="020B0609020204030204" pitchFamily="49" charset="0"/>
              </a:rPr>
              <a:t>                  // Line B</a:t>
            </a:r>
          </a:p>
          <a:p>
            <a:r>
              <a:rPr lang="en-US" sz="2000" dirty="0" err="1">
                <a:latin typeface="Consolas" panose="020B0609020204030204" pitchFamily="49" charset="0"/>
              </a:rPr>
              <a:t>foldl</a:t>
            </a:r>
            <a:r>
              <a:rPr lang="en-US" sz="2000" dirty="0">
                <a:latin typeface="Consolas" panose="020B0609020204030204" pitchFamily="49" charset="0"/>
              </a:rPr>
              <a:t> f </a:t>
            </a:r>
            <a:r>
              <a:rPr lang="en-US" sz="2000" dirty="0" err="1">
                <a:latin typeface="Consolas" panose="020B0609020204030204" pitchFamily="49" charset="0"/>
              </a:rPr>
              <a:t>accum</a:t>
            </a:r>
            <a:r>
              <a:rPr lang="en-US" sz="2000" dirty="0">
                <a:latin typeface="Consolas" panose="020B0609020204030204" pitchFamily="49" charset="0"/>
              </a:rPr>
              <a:t> (</a:t>
            </a:r>
            <a:r>
              <a:rPr lang="en-US" sz="2000" dirty="0" err="1">
                <a:latin typeface="Consolas" panose="020B0609020204030204" pitchFamily="49" charset="0"/>
              </a:rPr>
              <a:t>x:xs</a:t>
            </a:r>
            <a:r>
              <a:rPr lang="en-US" sz="2000" dirty="0">
                <a:latin typeface="Consolas" panose="020B0609020204030204" pitchFamily="49" charset="0"/>
              </a:rPr>
              <a:t>) =  </a:t>
            </a:r>
            <a:r>
              <a:rPr lang="en-US" sz="2000" dirty="0" err="1">
                <a:latin typeface="Consolas" panose="020B0609020204030204" pitchFamily="49" charset="0"/>
              </a:rPr>
              <a:t>foldl</a:t>
            </a:r>
            <a:r>
              <a:rPr lang="en-US" sz="2000" dirty="0">
                <a:latin typeface="Consolas" panose="020B0609020204030204" pitchFamily="49" charset="0"/>
              </a:rPr>
              <a:t> f (f </a:t>
            </a:r>
            <a:r>
              <a:rPr lang="en-US" sz="2000" dirty="0" err="1">
                <a:latin typeface="Consolas" panose="020B0609020204030204" pitchFamily="49" charset="0"/>
              </a:rPr>
              <a:t>accum</a:t>
            </a:r>
            <a:r>
              <a:rPr lang="en-US" sz="2000" dirty="0">
                <a:latin typeface="Consolas" panose="020B0609020204030204" pitchFamily="49" charset="0"/>
              </a:rPr>
              <a:t> x) </a:t>
            </a:r>
            <a:r>
              <a:rPr lang="en-US" sz="2000" dirty="0" err="1">
                <a:latin typeface="Consolas" panose="020B0609020204030204" pitchFamily="49" charset="0"/>
              </a:rPr>
              <a:t>xs</a:t>
            </a:r>
            <a:r>
              <a:rPr lang="en-US" sz="2000" dirty="0">
                <a:latin typeface="Consolas" panose="020B0609020204030204" pitchFamily="49" charset="0"/>
              </a:rPr>
              <a:t> // Line C</a:t>
            </a:r>
          </a:p>
          <a:p>
            <a:endParaRPr lang="en-US" sz="2000" dirty="0">
              <a:latin typeface="Consolas" panose="020B0609020204030204" pitchFamily="49" charset="0"/>
            </a:endParaRPr>
          </a:p>
          <a:p>
            <a:r>
              <a:rPr lang="en-US" sz="2000" dirty="0">
                <a:latin typeface="Consolas" panose="020B0609020204030204" pitchFamily="49" charset="0"/>
              </a:rPr>
              <a:t>Here f again represents a reducer function like </a:t>
            </a:r>
            <a:r>
              <a:rPr lang="en-US" sz="2000" dirty="0" err="1">
                <a:latin typeface="Consolas" panose="020B0609020204030204" pitchFamily="49" charset="0"/>
              </a:rPr>
              <a:t>find_neg</a:t>
            </a:r>
            <a:r>
              <a:rPr lang="en-US" sz="2000" dirty="0">
                <a:latin typeface="Consolas" panose="020B0609020204030204" pitchFamily="49" charset="0"/>
              </a:rPr>
              <a:t> that we’re folding over the list. As before, the call to f on Line C is lazily evaluated, so the call </a:t>
            </a:r>
            <a:r>
              <a:rPr lang="en-US" sz="2000" b="1" dirty="0">
                <a:latin typeface="Consolas" panose="020B0609020204030204" pitchFamily="49" charset="0"/>
              </a:rPr>
              <a:t>(f </a:t>
            </a:r>
            <a:r>
              <a:rPr lang="en-US" sz="2000" b="1" dirty="0" err="1">
                <a:latin typeface="Consolas" panose="020B0609020204030204" pitchFamily="49" charset="0"/>
              </a:rPr>
              <a:t>accum</a:t>
            </a:r>
            <a:r>
              <a:rPr lang="en-US" sz="2000" b="1" dirty="0">
                <a:latin typeface="Consolas" panose="020B0609020204030204" pitchFamily="49" charset="0"/>
              </a:rPr>
              <a:t> x)</a:t>
            </a:r>
            <a:r>
              <a:rPr lang="en-US" sz="2000" dirty="0">
                <a:latin typeface="Consolas" panose="020B0609020204030204" pitchFamily="49" charset="0"/>
              </a:rPr>
              <a:t> will not be executed until its value is absolutely needed. But in this case, on line C we call </a:t>
            </a:r>
            <a:r>
              <a:rPr lang="en-US" sz="2000" dirty="0" err="1">
                <a:latin typeface="Consolas" panose="020B0609020204030204" pitchFamily="49" charset="0"/>
              </a:rPr>
              <a:t>foldl</a:t>
            </a:r>
            <a:r>
              <a:rPr lang="en-US" sz="2000" dirty="0">
                <a:latin typeface="Consolas" panose="020B0609020204030204" pitchFamily="49" charset="0"/>
              </a:rPr>
              <a:t> again and again, passing in a deferred call to f (f </a:t>
            </a:r>
            <a:r>
              <a:rPr lang="en-US" sz="2000" dirty="0" err="1">
                <a:latin typeface="Consolas" panose="020B0609020204030204" pitchFamily="49" charset="0"/>
              </a:rPr>
              <a:t>accum</a:t>
            </a:r>
            <a:r>
              <a:rPr lang="en-US" sz="2000" dirty="0">
                <a:latin typeface="Consolas" panose="020B0609020204030204" pitchFamily="49" charset="0"/>
              </a:rPr>
              <a:t> x) along with the all but the first item of the list, </a:t>
            </a:r>
            <a:r>
              <a:rPr lang="en-US" sz="2000" dirty="0" err="1">
                <a:latin typeface="Consolas" panose="020B0609020204030204" pitchFamily="49" charset="0"/>
              </a:rPr>
              <a:t>xs</a:t>
            </a:r>
            <a:r>
              <a:rPr lang="en-US" sz="2000" dirty="0">
                <a:latin typeface="Consolas" panose="020B0609020204030204" pitchFamily="49" charset="0"/>
              </a:rPr>
              <a:t>. As long as </a:t>
            </a:r>
            <a:r>
              <a:rPr lang="en-US" sz="2000" dirty="0" err="1">
                <a:latin typeface="Consolas" panose="020B0609020204030204" pitchFamily="49" charset="0"/>
              </a:rPr>
              <a:t>xs</a:t>
            </a:r>
            <a:r>
              <a:rPr lang="en-US" sz="2000" dirty="0">
                <a:latin typeface="Consolas" panose="020B0609020204030204" pitchFamily="49" charset="0"/>
              </a:rPr>
              <a:t> has more items, this will keep calling </a:t>
            </a:r>
            <a:r>
              <a:rPr lang="en-US" sz="2000" dirty="0" err="1">
                <a:latin typeface="Consolas" panose="020B0609020204030204" pitchFamily="49" charset="0"/>
              </a:rPr>
              <a:t>foldl</a:t>
            </a:r>
            <a:r>
              <a:rPr lang="en-US" sz="2000" dirty="0">
                <a:latin typeface="Consolas" panose="020B0609020204030204" pitchFamily="49" charset="0"/>
              </a:rPr>
              <a:t> with the last N-1 items of the list, deferring any calls to f. So </a:t>
            </a:r>
            <a:r>
              <a:rPr lang="en-US" sz="2000" dirty="0" err="1">
                <a:latin typeface="Consolas" panose="020B0609020204030204" pitchFamily="49" charset="0"/>
              </a:rPr>
              <a:t>foldl</a:t>
            </a:r>
            <a:r>
              <a:rPr lang="en-US" sz="2000" dirty="0">
                <a:latin typeface="Consolas" panose="020B0609020204030204" pitchFamily="49" charset="0"/>
              </a:rPr>
              <a:t> has to traverse all the way down the to the end of the list until it hits the base case on line B (an empty list), accumulating a giant pile of unevaluated calls to (f </a:t>
            </a:r>
            <a:r>
              <a:rPr lang="en-US" sz="2000" dirty="0" err="1">
                <a:latin typeface="Consolas" panose="020B0609020204030204" pitchFamily="49" charset="0"/>
              </a:rPr>
              <a:t>accum</a:t>
            </a:r>
            <a:r>
              <a:rPr lang="en-US" sz="2000" dirty="0">
                <a:latin typeface="Consolas" panose="020B0609020204030204" pitchFamily="49" charset="0"/>
              </a:rPr>
              <a:t> x) </a:t>
            </a:r>
            <a:r>
              <a:rPr lang="en-US" sz="2000" dirty="0" err="1">
                <a:latin typeface="Consolas" panose="020B0609020204030204" pitchFamily="49" charset="0"/>
              </a:rPr>
              <a:t>wich</a:t>
            </a:r>
            <a:r>
              <a:rPr lang="en-US" sz="2000" dirty="0">
                <a:latin typeface="Consolas" panose="020B0609020204030204" pitchFamily="49" charset="0"/>
              </a:rPr>
              <a:t> are passed into </a:t>
            </a:r>
            <a:r>
              <a:rPr lang="en-US" sz="2000" dirty="0" err="1">
                <a:latin typeface="Consolas" panose="020B0609020204030204" pitchFamily="49" charset="0"/>
              </a:rPr>
              <a:t>accum</a:t>
            </a:r>
            <a:r>
              <a:rPr lang="en-US" sz="2000" dirty="0">
                <a:latin typeface="Consolas" panose="020B0609020204030204" pitchFamily="49" charset="0"/>
              </a:rPr>
              <a:t>, before it will evaluate </a:t>
            </a:r>
            <a:r>
              <a:rPr lang="en-US" sz="2000" dirty="0" err="1">
                <a:latin typeface="Consolas" panose="020B0609020204030204" pitchFamily="49" charset="0"/>
              </a:rPr>
              <a:t>accum</a:t>
            </a:r>
            <a:r>
              <a:rPr lang="en-US" sz="2000" dirty="0">
                <a:latin typeface="Consolas" panose="020B0609020204030204" pitchFamily="49" charset="0"/>
              </a:rPr>
              <a:t> in the base case on line B and apply all of the nested calls to f (i.e., </a:t>
            </a:r>
            <a:r>
              <a:rPr lang="en-US" sz="2000" dirty="0" err="1">
                <a:latin typeface="Consolas" panose="020B0609020204030204" pitchFamily="49" charset="0"/>
              </a:rPr>
              <a:t>find_neg</a:t>
            </a:r>
            <a:r>
              <a:rPr lang="en-US" sz="2000" dirty="0">
                <a:latin typeface="Consolas" panose="020B0609020204030204" pitchFamily="49" charset="0"/>
              </a:rPr>
              <a:t>). Because </a:t>
            </a:r>
            <a:r>
              <a:rPr lang="en-US" sz="2000" dirty="0" err="1">
                <a:latin typeface="Consolas" panose="020B0609020204030204" pitchFamily="49" charset="0"/>
              </a:rPr>
              <a:t>foldl</a:t>
            </a:r>
            <a:r>
              <a:rPr lang="en-US" sz="2000" dirty="0">
                <a:latin typeface="Consolas" panose="020B0609020204030204" pitchFamily="49" charset="0"/>
              </a:rPr>
              <a:t> is left-associative, its computation will eventually start applying the f from the “head” of the list, but if </a:t>
            </a:r>
            <a:r>
              <a:rPr lang="en-US" sz="2000" dirty="0" err="1">
                <a:latin typeface="Consolas" panose="020B0609020204030204" pitchFamily="49" charset="0"/>
              </a:rPr>
              <a:t>foldl</a:t>
            </a:r>
            <a:r>
              <a:rPr lang="en-US" sz="2000" dirty="0">
                <a:latin typeface="Consolas" panose="020B0609020204030204" pitchFamily="49" charset="0"/>
              </a:rPr>
              <a:t> never finishes traversing the list because it's infinitely long, it will never start applying function f before there's a stack overflow and the program crashes.</a:t>
            </a:r>
          </a:p>
          <a:p>
            <a:endParaRPr lang="en-US" sz="2000" dirty="0">
              <a:latin typeface="Consolas" panose="020B0609020204030204" pitchFamily="49" charset="0"/>
            </a:endParaRPr>
          </a:p>
          <a:p>
            <a:r>
              <a:rPr lang="en-US" sz="2000" dirty="0">
                <a:latin typeface="Consolas" panose="020B0609020204030204" pitchFamily="49" charset="0"/>
              </a:rPr>
              <a:t>So </a:t>
            </a:r>
            <a:r>
              <a:rPr lang="en-US" sz="2000" dirty="0" err="1">
                <a:latin typeface="Consolas" panose="020B0609020204030204" pitchFamily="49" charset="0"/>
              </a:rPr>
              <a:t>foldl</a:t>
            </a:r>
            <a:r>
              <a:rPr lang="en-US" sz="2000" dirty="0">
                <a:latin typeface="Consolas" panose="020B0609020204030204" pitchFamily="49" charset="0"/>
              </a:rPr>
              <a:t> applied to </a:t>
            </a:r>
            <a:r>
              <a:rPr lang="en-US" sz="2000" dirty="0" err="1">
                <a:latin typeface="Consolas" panose="020B0609020204030204" pitchFamily="49" charset="0"/>
              </a:rPr>
              <a:t>find_neg</a:t>
            </a:r>
            <a:r>
              <a:rPr lang="en-US" sz="2000" dirty="0">
                <a:latin typeface="Consolas" panose="020B0609020204030204" pitchFamily="49" charset="0"/>
              </a:rPr>
              <a:t> results in an expression like this:</a:t>
            </a:r>
          </a:p>
          <a:p>
            <a:endParaRPr lang="en-US" sz="2000" dirty="0">
              <a:latin typeface="Consolas" panose="020B0609020204030204" pitchFamily="49" charset="0"/>
            </a:endParaRPr>
          </a:p>
          <a:p>
            <a:r>
              <a:rPr lang="en-US" sz="2000" dirty="0" err="1">
                <a:latin typeface="Consolas" panose="020B0609020204030204" pitchFamily="49" charset="0"/>
              </a:rPr>
              <a:t>foldl</a:t>
            </a:r>
            <a:r>
              <a:rPr lang="en-US" sz="2000" dirty="0">
                <a:latin typeface="Consolas" panose="020B0609020204030204" pitchFamily="49" charset="0"/>
              </a:rPr>
              <a:t> </a:t>
            </a:r>
            <a:r>
              <a:rPr lang="en-US" sz="2000" dirty="0" err="1">
                <a:latin typeface="Consolas" panose="020B0609020204030204" pitchFamily="49" charset="0"/>
              </a:rPr>
              <a:t>find_neg</a:t>
            </a:r>
            <a:r>
              <a:rPr lang="en-US" sz="2000" dirty="0">
                <a:latin typeface="Consolas" panose="020B0609020204030204" pitchFamily="49" charset="0"/>
              </a:rPr>
              <a:t> 0 (1:2:3:4:5:6:-7:8:9:..)</a:t>
            </a:r>
          </a:p>
          <a:p>
            <a:r>
              <a:rPr lang="en-US" sz="2000" dirty="0">
                <a:latin typeface="Consolas" panose="020B0609020204030204" pitchFamily="49" charset="0"/>
              </a:rPr>
              <a:t>=&gt; </a:t>
            </a:r>
            <a:r>
              <a:rPr lang="en-US" sz="2000" dirty="0" err="1">
                <a:latin typeface="Consolas" panose="020B0609020204030204" pitchFamily="49" charset="0"/>
              </a:rPr>
              <a:t>foldl</a:t>
            </a:r>
            <a:r>
              <a:rPr lang="en-US" sz="2000" dirty="0">
                <a:latin typeface="Consolas" panose="020B0609020204030204" pitchFamily="49" charset="0"/>
              </a:rPr>
              <a:t> </a:t>
            </a:r>
            <a:r>
              <a:rPr lang="en-US" sz="2000" dirty="0" err="1">
                <a:latin typeface="Consolas" panose="020B0609020204030204" pitchFamily="49" charset="0"/>
              </a:rPr>
              <a:t>find_neg</a:t>
            </a:r>
            <a:r>
              <a:rPr lang="en-US" sz="2000" dirty="0">
                <a:latin typeface="Consolas" panose="020B0609020204030204" pitchFamily="49" charset="0"/>
              </a:rPr>
              <a:t> (</a:t>
            </a:r>
            <a:r>
              <a:rPr lang="en-US" sz="2000" dirty="0" err="1">
                <a:latin typeface="Consolas" panose="020B0609020204030204" pitchFamily="49" charset="0"/>
              </a:rPr>
              <a:t>find_neg</a:t>
            </a:r>
            <a:r>
              <a:rPr lang="en-US" sz="2000" dirty="0">
                <a:latin typeface="Consolas" panose="020B0609020204030204" pitchFamily="49" charset="0"/>
              </a:rPr>
              <a:t> 0 1) (2:3:4:5:6:-7:8:9:..)   </a:t>
            </a:r>
          </a:p>
          <a:p>
            <a:r>
              <a:rPr lang="en-US" sz="2000" dirty="0">
                <a:latin typeface="Consolas" panose="020B0609020204030204" pitchFamily="49" charset="0"/>
              </a:rPr>
              <a:t>=&gt; </a:t>
            </a:r>
            <a:r>
              <a:rPr lang="en-US" sz="2000" dirty="0" err="1">
                <a:latin typeface="Consolas" panose="020B0609020204030204" pitchFamily="49" charset="0"/>
              </a:rPr>
              <a:t>foldl</a:t>
            </a:r>
            <a:r>
              <a:rPr lang="en-US" sz="2000" dirty="0">
                <a:latin typeface="Consolas" panose="020B0609020204030204" pitchFamily="49" charset="0"/>
              </a:rPr>
              <a:t> </a:t>
            </a:r>
            <a:r>
              <a:rPr lang="en-US" sz="2000" dirty="0" err="1">
                <a:latin typeface="Consolas" panose="020B0609020204030204" pitchFamily="49" charset="0"/>
              </a:rPr>
              <a:t>find_neg</a:t>
            </a:r>
            <a:r>
              <a:rPr lang="en-US" sz="2000" dirty="0">
                <a:latin typeface="Consolas" panose="020B0609020204030204" pitchFamily="49" charset="0"/>
              </a:rPr>
              <a:t> (</a:t>
            </a:r>
            <a:r>
              <a:rPr lang="en-US" sz="2000" dirty="0" err="1">
                <a:latin typeface="Consolas" panose="020B0609020204030204" pitchFamily="49" charset="0"/>
              </a:rPr>
              <a:t>find_neg</a:t>
            </a:r>
            <a:r>
              <a:rPr lang="en-US" sz="2000" dirty="0">
                <a:latin typeface="Consolas" panose="020B0609020204030204" pitchFamily="49" charset="0"/>
              </a:rPr>
              <a:t> (</a:t>
            </a:r>
            <a:r>
              <a:rPr lang="en-US" sz="2000" dirty="0" err="1">
                <a:latin typeface="Consolas" panose="020B0609020204030204" pitchFamily="49" charset="0"/>
              </a:rPr>
              <a:t>find_neg</a:t>
            </a:r>
            <a:r>
              <a:rPr lang="en-US" sz="2000" dirty="0">
                <a:latin typeface="Consolas" panose="020B0609020204030204" pitchFamily="49" charset="0"/>
              </a:rPr>
              <a:t> 0 1) 2) (3:4:5:6:-7:8:9:..)   </a:t>
            </a:r>
          </a:p>
          <a:p>
            <a:r>
              <a:rPr lang="en-US" sz="2000" dirty="0">
                <a:latin typeface="Consolas" panose="020B0609020204030204" pitchFamily="49" charset="0"/>
              </a:rPr>
              <a:t>=&gt; </a:t>
            </a:r>
            <a:r>
              <a:rPr lang="en-US" sz="2000" dirty="0" err="1">
                <a:latin typeface="Consolas" panose="020B0609020204030204" pitchFamily="49" charset="0"/>
              </a:rPr>
              <a:t>foldl</a:t>
            </a:r>
            <a:r>
              <a:rPr lang="en-US" sz="2000" dirty="0">
                <a:latin typeface="Consolas" panose="020B0609020204030204" pitchFamily="49" charset="0"/>
              </a:rPr>
              <a:t> </a:t>
            </a:r>
            <a:r>
              <a:rPr lang="en-US" sz="2000" dirty="0" err="1">
                <a:latin typeface="Consolas" panose="020B0609020204030204" pitchFamily="49" charset="0"/>
              </a:rPr>
              <a:t>find_neg</a:t>
            </a:r>
            <a:r>
              <a:rPr lang="en-US" sz="2000" dirty="0">
                <a:latin typeface="Consolas" panose="020B0609020204030204" pitchFamily="49" charset="0"/>
              </a:rPr>
              <a:t> (</a:t>
            </a:r>
            <a:r>
              <a:rPr lang="en-US" sz="2000" dirty="0" err="1">
                <a:latin typeface="Consolas" panose="020B0609020204030204" pitchFamily="49" charset="0"/>
              </a:rPr>
              <a:t>find_neg</a:t>
            </a:r>
            <a:r>
              <a:rPr lang="en-US" sz="2000" dirty="0">
                <a:latin typeface="Consolas" panose="020B0609020204030204" pitchFamily="49" charset="0"/>
              </a:rPr>
              <a:t> (</a:t>
            </a:r>
            <a:r>
              <a:rPr lang="en-US" sz="2000" dirty="0" err="1">
                <a:latin typeface="Consolas" panose="020B0609020204030204" pitchFamily="49" charset="0"/>
              </a:rPr>
              <a:t>find_neg</a:t>
            </a:r>
            <a:r>
              <a:rPr lang="en-US" sz="2000" dirty="0">
                <a:latin typeface="Consolas" panose="020B0609020204030204" pitchFamily="49" charset="0"/>
              </a:rPr>
              <a:t> (</a:t>
            </a:r>
            <a:r>
              <a:rPr lang="en-US" sz="2000" dirty="0" err="1">
                <a:latin typeface="Consolas" panose="020B0609020204030204" pitchFamily="49" charset="0"/>
              </a:rPr>
              <a:t>find_neg</a:t>
            </a:r>
            <a:r>
              <a:rPr lang="en-US" sz="2000" dirty="0">
                <a:latin typeface="Consolas" panose="020B0609020204030204" pitchFamily="49" charset="0"/>
              </a:rPr>
              <a:t> 0 1) 2) 3) (4:5:6:-7:8:9:..)  -- And so on, for ever</a:t>
            </a:r>
          </a:p>
        </p:txBody>
      </p:sp>
      <p:sp>
        <p:nvSpPr>
          <p:cNvPr id="4" name="Slide Number Placeholder 3"/>
          <p:cNvSpPr>
            <a:spLocks noGrp="1"/>
          </p:cNvSpPr>
          <p:nvPr>
            <p:ph type="sldNum" sz="quarter" idx="5"/>
          </p:nvPr>
        </p:nvSpPr>
        <p:spPr/>
        <p:txBody>
          <a:bodyPr/>
          <a:lstStyle/>
          <a:p>
            <a:fld id="{65412767-FFB8-4DC7-B26A-052444C18754}" type="slidenum">
              <a:rPr lang="en-US" smtClean="0"/>
              <a:t>100</a:t>
            </a:fld>
            <a:endParaRPr lang="en-US"/>
          </a:p>
        </p:txBody>
      </p:sp>
    </p:spTree>
    <p:extLst>
      <p:ext uri="{BB962C8B-B14F-4D97-AF65-F5344CB8AC3E}">
        <p14:creationId xmlns:p14="http://schemas.microsoft.com/office/powerpoint/2010/main" val="1221730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Second answer: 110 – here we do: </a:t>
            </a:r>
          </a:p>
          <a:p>
            <a:r>
              <a:rPr lang="en-US" sz="2400" dirty="0"/>
              <a:t>Step #1: acc = 10 – 100, which is  -90</a:t>
            </a:r>
          </a:p>
          <a:p>
            <a:r>
              <a:rPr lang="en-US" sz="2400" dirty="0"/>
              <a:t>Step #2: acc = 20 – (-90), which is 110</a:t>
            </a:r>
          </a:p>
        </p:txBody>
      </p:sp>
      <p:sp>
        <p:nvSpPr>
          <p:cNvPr id="4" name="Slide Number Placeholder 3"/>
          <p:cNvSpPr>
            <a:spLocks noGrp="1"/>
          </p:cNvSpPr>
          <p:nvPr>
            <p:ph type="sldNum" sz="quarter" idx="5"/>
          </p:nvPr>
        </p:nvSpPr>
        <p:spPr/>
        <p:txBody>
          <a:bodyPr/>
          <a:lstStyle/>
          <a:p>
            <a:fld id="{65412767-FFB8-4DC7-B26A-052444C18754}" type="slidenum">
              <a:rPr lang="en-US" smtClean="0"/>
              <a:t>105</a:t>
            </a:fld>
            <a:endParaRPr lang="en-US"/>
          </a:p>
        </p:txBody>
      </p:sp>
    </p:spTree>
    <p:extLst>
      <p:ext uri="{BB962C8B-B14F-4D97-AF65-F5344CB8AC3E}">
        <p14:creationId xmlns:p14="http://schemas.microsoft.com/office/powerpoint/2010/main" val="4861534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n-NO" dirty="0"/>
              <a:t>https://www.infoq.com/presentations/c-sharp-functional-features/</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106</a:t>
            </a:fld>
            <a:endParaRPr lang="en-US"/>
          </a:p>
        </p:txBody>
      </p:sp>
    </p:spTree>
    <p:extLst>
      <p:ext uri="{BB962C8B-B14F-4D97-AF65-F5344CB8AC3E}">
        <p14:creationId xmlns:p14="http://schemas.microsoft.com/office/powerpoint/2010/main" val="36020472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n-NO" dirty="0"/>
              <a:t>https://www.infoq.com/presentations/c-sharp-functional-features/</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107</a:t>
            </a:fld>
            <a:endParaRPr lang="en-US"/>
          </a:p>
        </p:txBody>
      </p:sp>
    </p:spTree>
    <p:extLst>
      <p:ext uri="{BB962C8B-B14F-4D97-AF65-F5344CB8AC3E}">
        <p14:creationId xmlns:p14="http://schemas.microsoft.com/office/powerpoint/2010/main" val="2097270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27905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rPr>
              <a:t>A binding associates a name with an expression.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110</a:t>
            </a:fld>
            <a:endParaRPr lang="en-US"/>
          </a:p>
        </p:txBody>
      </p:sp>
    </p:spTree>
    <p:extLst>
      <p:ext uri="{BB962C8B-B14F-4D97-AF65-F5344CB8AC3E}">
        <p14:creationId xmlns:p14="http://schemas.microsoft.com/office/powerpoint/2010/main" val="13800652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Lambda functions are used to make code simpler and more readable.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112</a:t>
            </a:fld>
            <a:endParaRPr lang="en-US"/>
          </a:p>
        </p:txBody>
      </p:sp>
    </p:spTree>
    <p:extLst>
      <p:ext uri="{BB962C8B-B14F-4D97-AF65-F5344CB8AC3E}">
        <p14:creationId xmlns:p14="http://schemas.microsoft.com/office/powerpoint/2010/main" val="36318011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latin typeface="Corbel" panose="020B0503020204020204" pitchFamily="34" charset="0"/>
              </a:rPr>
              <a:t>This lambda expression defines a new anonymous function which runs</a:t>
            </a:r>
            <a:r>
              <a:rPr lang="en-US" sz="1200" dirty="0">
                <a:solidFill>
                  <a:srgbClr val="FFC1C1"/>
                </a:solidFill>
                <a:latin typeface="Corbel" panose="020B0503020204020204" pitchFamily="34" charset="0"/>
              </a:rPr>
              <a:t> </a:t>
            </a:r>
            <a:r>
              <a:rPr lang="en-US" sz="1200" dirty="0" err="1">
                <a:solidFill>
                  <a:srgbClr val="FFC1C1"/>
                </a:solidFill>
                <a:latin typeface="Corbel" panose="020B0503020204020204" pitchFamily="34" charset="0"/>
              </a:rPr>
              <a:t>func</a:t>
            </a:r>
            <a:r>
              <a:rPr lang="en-US" sz="1200" dirty="0">
                <a:solidFill>
                  <a:srgbClr val="FFC1C1"/>
                </a:solidFill>
                <a:latin typeface="Corbel" panose="020B0503020204020204" pitchFamily="34" charset="0"/>
              </a:rPr>
              <a:t>(x) </a:t>
            </a:r>
            <a:r>
              <a:rPr lang="en-US" sz="1200" dirty="0">
                <a:latin typeface="Corbel" panose="020B0503020204020204" pitchFamily="34" charset="0"/>
              </a:rPr>
              <a:t>and then takes its </a:t>
            </a:r>
            <a:r>
              <a:rPr lang="en-US" sz="1200" dirty="0">
                <a:solidFill>
                  <a:srgbClr val="FFC1C1"/>
                </a:solidFill>
                <a:latin typeface="Corbel" panose="020B0503020204020204" pitchFamily="34" charset="0"/>
              </a:rPr>
              <a:t>absolute value</a:t>
            </a:r>
            <a:r>
              <a:rPr lang="en-US" sz="1200" dirty="0">
                <a:latin typeface="Corbel" panose="020B0503020204020204" pitchFamily="34" charset="0"/>
              </a:rPr>
              <a:t>. </a:t>
            </a:r>
          </a:p>
        </p:txBody>
      </p:sp>
      <p:sp>
        <p:nvSpPr>
          <p:cNvPr id="4" name="Slide Number Placeholder 3"/>
          <p:cNvSpPr>
            <a:spLocks noGrp="1"/>
          </p:cNvSpPr>
          <p:nvPr>
            <p:ph type="sldNum" sz="quarter" idx="5"/>
          </p:nvPr>
        </p:nvSpPr>
        <p:spPr/>
        <p:txBody>
          <a:bodyPr/>
          <a:lstStyle/>
          <a:p>
            <a:fld id="{65412767-FFB8-4DC7-B26A-052444C18754}" type="slidenum">
              <a:rPr lang="en-US" smtClean="0"/>
              <a:t>114</a:t>
            </a:fld>
            <a:endParaRPr lang="en-US"/>
          </a:p>
        </p:txBody>
      </p:sp>
    </p:spTree>
    <p:extLst>
      <p:ext uri="{BB962C8B-B14F-4D97-AF65-F5344CB8AC3E}">
        <p14:creationId xmlns:p14="http://schemas.microsoft.com/office/powerpoint/2010/main" val="3328163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Consolas" panose="020B0609020204030204" pitchFamily="49" charset="0"/>
              </a:rPr>
              <a:t>processAndExtract</a:t>
            </a:r>
            <a:r>
              <a:rPr lang="en-US" dirty="0">
                <a:latin typeface="Consolas" panose="020B0609020204030204" pitchFamily="49" charset="0"/>
              </a:rPr>
              <a:t> </a:t>
            </a:r>
            <a:r>
              <a:rPr lang="en-US" dirty="0" err="1">
                <a:latin typeface="Consolas" panose="020B0609020204030204" pitchFamily="49" charset="0"/>
              </a:rPr>
              <a:t>procfunc</a:t>
            </a:r>
            <a:r>
              <a:rPr lang="en-US" dirty="0">
                <a:latin typeface="Consolas" panose="020B0609020204030204" pitchFamily="49" charset="0"/>
              </a:rPr>
              <a:t> min max </a:t>
            </a:r>
            <a:r>
              <a:rPr lang="en-US" dirty="0" err="1">
                <a:latin typeface="Consolas" panose="020B0609020204030204" pitchFamily="49" charset="0"/>
              </a:rPr>
              <a:t>lst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lst</a:t>
            </a:r>
            <a:r>
              <a:rPr lang="en-US" dirty="0">
                <a:latin typeface="Consolas" panose="020B0609020204030204" pitchFamily="49" charset="0"/>
              </a:rPr>
              <a:t> -&gt; (filter (\x -&gt; x &gt;= min(</a:t>
            </a:r>
            <a:r>
              <a:rPr lang="en-US" dirty="0" err="1">
                <a:latin typeface="Consolas" panose="020B0609020204030204" pitchFamily="49" charset="0"/>
              </a:rPr>
              <a:t>procfunc</a:t>
            </a:r>
            <a:r>
              <a:rPr lang="en-US" dirty="0">
                <a:latin typeface="Consolas" panose="020B0609020204030204" pitchFamily="49" charset="0"/>
              </a:rPr>
              <a:t> </a:t>
            </a:r>
            <a:r>
              <a:rPr lang="en-US" dirty="0" err="1">
                <a:latin typeface="Consolas" panose="020B0609020204030204" pitchFamily="49" charset="0"/>
              </a:rPr>
              <a:t>lst</a:t>
            </a:r>
            <a:r>
              <a:rPr lang="en-US" dirty="0">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115</a:t>
            </a:fld>
            <a:endParaRPr lang="en-US"/>
          </a:p>
        </p:txBody>
      </p:sp>
    </p:spTree>
    <p:extLst>
      <p:ext uri="{BB962C8B-B14F-4D97-AF65-F5344CB8AC3E}">
        <p14:creationId xmlns:p14="http://schemas.microsoft.com/office/powerpoint/2010/main" val="31798431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Consolas" panose="020B0609020204030204" pitchFamily="49" charset="0"/>
              </a:rPr>
              <a:t>processAndExtract</a:t>
            </a:r>
            <a:r>
              <a:rPr lang="en-US" dirty="0">
                <a:latin typeface="Consolas" panose="020B0609020204030204" pitchFamily="49" charset="0"/>
              </a:rPr>
              <a:t> </a:t>
            </a:r>
            <a:r>
              <a:rPr lang="en-US" dirty="0" err="1">
                <a:latin typeface="Consolas" panose="020B0609020204030204" pitchFamily="49" charset="0"/>
              </a:rPr>
              <a:t>procfunc</a:t>
            </a:r>
            <a:r>
              <a:rPr lang="en-US" dirty="0">
                <a:latin typeface="Consolas" panose="020B0609020204030204" pitchFamily="49" charset="0"/>
              </a:rPr>
              <a:t> min max </a:t>
            </a:r>
            <a:r>
              <a:rPr lang="en-US" dirty="0" err="1">
                <a:latin typeface="Consolas" panose="020B0609020204030204" pitchFamily="49" charset="0"/>
              </a:rPr>
              <a:t>lst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lst</a:t>
            </a:r>
            <a:r>
              <a:rPr lang="en-US" dirty="0">
                <a:latin typeface="Consolas" panose="020B0609020204030204" pitchFamily="49" charset="0"/>
              </a:rPr>
              <a:t> -&gt; (filter (\x -&gt; x &gt;= min(</a:t>
            </a:r>
            <a:r>
              <a:rPr lang="en-US" dirty="0" err="1">
                <a:latin typeface="Consolas" panose="020B0609020204030204" pitchFamily="49" charset="0"/>
              </a:rPr>
              <a:t>procfunc</a:t>
            </a:r>
            <a:r>
              <a:rPr lang="en-US" dirty="0">
                <a:latin typeface="Consolas" panose="020B0609020204030204" pitchFamily="49" charset="0"/>
              </a:rPr>
              <a:t> </a:t>
            </a:r>
            <a:r>
              <a:rPr lang="en-US" dirty="0" err="1">
                <a:latin typeface="Consolas" panose="020B0609020204030204" pitchFamily="49" charset="0"/>
              </a:rPr>
              <a:t>lst</a:t>
            </a:r>
            <a:r>
              <a:rPr lang="en-US" dirty="0">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116</a:t>
            </a:fld>
            <a:endParaRPr lang="en-US"/>
          </a:p>
        </p:txBody>
      </p:sp>
    </p:spTree>
    <p:extLst>
      <p:ext uri="{BB962C8B-B14F-4D97-AF65-F5344CB8AC3E}">
        <p14:creationId xmlns:p14="http://schemas.microsoft.com/office/powerpoint/2010/main" val="1051411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p>
        </p:txBody>
      </p:sp>
      <p:sp>
        <p:nvSpPr>
          <p:cNvPr id="4" name="Slide Number Placeholder 3"/>
          <p:cNvSpPr>
            <a:spLocks noGrp="1"/>
          </p:cNvSpPr>
          <p:nvPr>
            <p:ph type="sldNum" sz="quarter" idx="5"/>
          </p:nvPr>
        </p:nvSpPr>
        <p:spPr/>
        <p:txBody>
          <a:bodyPr/>
          <a:lstStyle/>
          <a:p>
            <a:fld id="{65412767-FFB8-4DC7-B26A-052444C18754}" type="slidenum">
              <a:rPr lang="en-US" smtClean="0"/>
              <a:t>10</a:t>
            </a:fld>
            <a:endParaRPr lang="en-US"/>
          </a:p>
        </p:txBody>
      </p:sp>
    </p:spTree>
    <p:extLst>
      <p:ext uri="{BB962C8B-B14F-4D97-AF65-F5344CB8AC3E}">
        <p14:creationId xmlns:p14="http://schemas.microsoft.com/office/powerpoint/2010/main" val="17162657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117</a:t>
            </a:fld>
            <a:endParaRPr lang="en-US"/>
          </a:p>
        </p:txBody>
      </p:sp>
    </p:spTree>
    <p:extLst>
      <p:ext uri="{BB962C8B-B14F-4D97-AF65-F5344CB8AC3E}">
        <p14:creationId xmlns:p14="http://schemas.microsoft.com/office/powerpoint/2010/main" val="32397988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n-NO" dirty="0"/>
              <a:t>https://www.infoq.com/presentations/c-sharp-functional-features/</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118</a:t>
            </a:fld>
            <a:endParaRPr lang="en-US"/>
          </a:p>
        </p:txBody>
      </p:sp>
    </p:spTree>
    <p:extLst>
      <p:ext uri="{BB962C8B-B14F-4D97-AF65-F5344CB8AC3E}">
        <p14:creationId xmlns:p14="http://schemas.microsoft.com/office/powerpoint/2010/main" val="18795726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function returns a new version of itself that takes fewer parameters by fixing some of the parameters to specific (passed-in) values: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function returns a new version of itself that takes just the missing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new function hard-codes all of the passed-in parameters are hard-coded in the function:</a:t>
            </a:r>
            <a:endParaRPr lang="en-US" dirty="0"/>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120</a:t>
            </a:fld>
            <a:endParaRPr lang="en-US"/>
          </a:p>
        </p:txBody>
      </p:sp>
    </p:spTree>
    <p:extLst>
      <p:ext uri="{BB962C8B-B14F-4D97-AF65-F5344CB8AC3E}">
        <p14:creationId xmlns:p14="http://schemas.microsoft.com/office/powerpoint/2010/main" val="33616668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121</a:t>
            </a:fld>
            <a:endParaRPr lang="en-US"/>
          </a:p>
        </p:txBody>
      </p:sp>
    </p:spTree>
    <p:extLst>
      <p:ext uri="{BB962C8B-B14F-4D97-AF65-F5344CB8AC3E}">
        <p14:creationId xmlns:p14="http://schemas.microsoft.com/office/powerpoint/2010/main" val="380960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defines a partial function f(x) = x &gt;= 6, then uses it to filter out values smaller than 6 from the list.</a:t>
            </a:r>
          </a:p>
        </p:txBody>
      </p:sp>
      <p:sp>
        <p:nvSpPr>
          <p:cNvPr id="4" name="Slide Number Placeholder 3"/>
          <p:cNvSpPr>
            <a:spLocks noGrp="1"/>
          </p:cNvSpPr>
          <p:nvPr>
            <p:ph type="sldNum" sz="quarter" idx="5"/>
          </p:nvPr>
        </p:nvSpPr>
        <p:spPr/>
        <p:txBody>
          <a:bodyPr/>
          <a:lstStyle/>
          <a:p>
            <a:fld id="{65412767-FFB8-4DC7-B26A-052444C18754}" type="slidenum">
              <a:rPr lang="en-US" smtClean="0"/>
              <a:t>123</a:t>
            </a:fld>
            <a:endParaRPr lang="en-US"/>
          </a:p>
        </p:txBody>
      </p:sp>
    </p:spTree>
    <p:extLst>
      <p:ext uri="{BB962C8B-B14F-4D97-AF65-F5344CB8AC3E}">
        <p14:creationId xmlns:p14="http://schemas.microsoft.com/office/powerpoint/2010/main" val="10051800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https://medium.com/javascript-scene/curry-and-function-composition-2d208d774983</a:t>
            </a:r>
          </a:p>
          <a:p>
            <a:endParaRPr lang="en-US" dirty="0"/>
          </a:p>
          <a:p>
            <a:r>
              <a:rPr lang="en-US" dirty="0"/>
              <a:t>Where partial application takes a function and from it builds a function which takes fewer arguments, currying builds functions which take multiple arguments by composition of functions which each take a single argument. </a:t>
            </a:r>
          </a:p>
          <a:p>
            <a:endParaRPr lang="en-US" dirty="0"/>
          </a:p>
          <a:p>
            <a:r>
              <a:rPr lang="en-US" dirty="0"/>
              <a:t>Currying is the process of transforming a function that takes multiple arguments in a tuple as its argument, into a function that takes just a single argument and returns another function which accepts further arguments, one by one, that the original function would receive in the rest of that tuple.</a:t>
            </a:r>
          </a:p>
          <a:p>
            <a:endParaRPr lang="en-US" dirty="0"/>
          </a:p>
          <a:p>
            <a:r>
              <a:rPr lang="en-US" dirty="0"/>
              <a:t>f :: a -&gt; (b -&gt; c)     -- which can also be written as    f :: a -&gt; b -&gt; c</a:t>
            </a:r>
          </a:p>
          <a:p>
            <a:r>
              <a:rPr lang="en-US" dirty="0"/>
              <a:t>is the curried form of</a:t>
            </a:r>
          </a:p>
          <a:p>
            <a:endParaRPr lang="en-US" dirty="0"/>
          </a:p>
          <a:p>
            <a:r>
              <a:rPr lang="en-US" dirty="0"/>
              <a:t>g :: (a, b) -&gt; 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curried function is one that returns a function as its result. A fully curried function is a one-argument function that either returns an ordinary result or returns a fully curried function.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125</a:t>
            </a:fld>
            <a:endParaRPr lang="en-US"/>
          </a:p>
        </p:txBody>
      </p:sp>
    </p:spTree>
    <p:extLst>
      <p:ext uri="{BB962C8B-B14F-4D97-AF65-F5344CB8AC3E}">
        <p14:creationId xmlns:p14="http://schemas.microsoft.com/office/powerpoint/2010/main" val="7320186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https://medium.com/javascript-scene/curry-and-function-composition-2d208d774983</a:t>
            </a:r>
          </a:p>
          <a:p>
            <a:endParaRPr lang="en-US" dirty="0"/>
          </a:p>
          <a:p>
            <a:r>
              <a:rPr lang="en-US" dirty="0"/>
              <a:t>Where partial application takes a function and from it builds a function which takes fewer arguments, currying builds functions which take multiple arguments by composition of functions which each take a single argument. </a:t>
            </a:r>
          </a:p>
          <a:p>
            <a:endParaRPr lang="en-US" dirty="0"/>
          </a:p>
          <a:p>
            <a:r>
              <a:rPr lang="en-US" dirty="0"/>
              <a:t>Currying is the process of transforming a function that takes multiple arguments in a tuple as its argument, into a function that takes just a single argument and returns another function which accepts further arguments, one by one, that the original function would receive in the rest of that tuple.</a:t>
            </a:r>
          </a:p>
          <a:p>
            <a:endParaRPr lang="en-US" dirty="0"/>
          </a:p>
          <a:p>
            <a:r>
              <a:rPr lang="en-US" dirty="0"/>
              <a:t>f :: a -&gt; (b -&gt; c)     -- which can also be written as    f :: a -&gt; b -&gt; c</a:t>
            </a:r>
          </a:p>
          <a:p>
            <a:r>
              <a:rPr lang="en-US" dirty="0"/>
              <a:t>is the curried form of</a:t>
            </a:r>
          </a:p>
          <a:p>
            <a:endParaRPr lang="en-US" dirty="0"/>
          </a:p>
          <a:p>
            <a:r>
              <a:rPr lang="en-US" dirty="0"/>
              <a:t>g :: (a, b) -&gt; 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curried function is one that returns a function as its result. A fully curried function is a one-argument function that either returns an ordinary result or returns a fully curried function.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126</a:t>
            </a:fld>
            <a:endParaRPr lang="en-US"/>
          </a:p>
        </p:txBody>
      </p:sp>
    </p:spTree>
    <p:extLst>
      <p:ext uri="{BB962C8B-B14F-4D97-AF65-F5344CB8AC3E}">
        <p14:creationId xmlns:p14="http://schemas.microsoft.com/office/powerpoint/2010/main" val="753881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https://medium.com/javascript-scene/curry-and-function-composition-2d208d774983</a:t>
            </a:r>
          </a:p>
          <a:p>
            <a:endParaRPr lang="en-US" dirty="0"/>
          </a:p>
          <a:p>
            <a:r>
              <a:rPr lang="en-US" dirty="0"/>
              <a:t>Where partial application takes a function and from it builds a function which takes fewer arguments, currying builds functions which take multiple arguments by composition of functions which each take a single argument. </a:t>
            </a:r>
          </a:p>
          <a:p>
            <a:endParaRPr lang="en-US" dirty="0"/>
          </a:p>
          <a:p>
            <a:r>
              <a:rPr lang="en-US" dirty="0"/>
              <a:t>Currying is the process of transforming a function that takes multiple arguments in a tuple as its argument, into a function that takes just a single argument and returns another function which accepts further arguments, one by one, that the original function would receive in the rest of that tuple.</a:t>
            </a:r>
          </a:p>
          <a:p>
            <a:endParaRPr lang="en-US" dirty="0"/>
          </a:p>
          <a:p>
            <a:r>
              <a:rPr lang="en-US" dirty="0"/>
              <a:t>f :: a -&gt; (b -&gt; c)     -- which can also be written as    f :: a -&gt; b -&gt; c</a:t>
            </a:r>
          </a:p>
          <a:p>
            <a:r>
              <a:rPr lang="en-US" dirty="0"/>
              <a:t>is the curried form of</a:t>
            </a:r>
          </a:p>
          <a:p>
            <a:endParaRPr lang="en-US" dirty="0"/>
          </a:p>
          <a:p>
            <a:r>
              <a:rPr lang="en-US" dirty="0"/>
              <a:t>g :: (a, b) -&gt; 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curried function is one that returns a function as its result. A fully curried function is a one-argument function that either returns an ordinary result or returns a fully curried function.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127</a:t>
            </a:fld>
            <a:endParaRPr lang="en-US"/>
          </a:p>
        </p:txBody>
      </p:sp>
    </p:spTree>
    <p:extLst>
      <p:ext uri="{BB962C8B-B14F-4D97-AF65-F5344CB8AC3E}">
        <p14:creationId xmlns:p14="http://schemas.microsoft.com/office/powerpoint/2010/main" val="24719031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partial application takes a function and from it builds a function which takes fewer arguments, currying builds functions which take multiple arguments by composition of functions which each take a single argument. </a:t>
            </a:r>
          </a:p>
          <a:p>
            <a:endParaRPr lang="en-US" dirty="0"/>
          </a:p>
          <a:p>
            <a:r>
              <a:rPr lang="en-US" dirty="0"/>
              <a:t>Currying is the process of transforming a function that takes multiple arguments in a tuple as its argument, into a function that takes just a single argument and returns another function which accepts further arguments, one by one, that the original function would receive in the rest of that tuple.</a:t>
            </a:r>
          </a:p>
          <a:p>
            <a:endParaRPr lang="en-US" dirty="0"/>
          </a:p>
          <a:p>
            <a:r>
              <a:rPr lang="en-US" dirty="0"/>
              <a:t>f :: a -&gt; (b -&gt; c)     -- which can also be written as    f :: a -&gt; b -&gt; c</a:t>
            </a:r>
          </a:p>
          <a:p>
            <a:r>
              <a:rPr lang="en-US" dirty="0"/>
              <a:t>is the curried form of</a:t>
            </a:r>
          </a:p>
          <a:p>
            <a:endParaRPr lang="en-US" dirty="0"/>
          </a:p>
          <a:p>
            <a:r>
              <a:rPr lang="en-US" dirty="0"/>
              <a:t>g :: (a, b) -&gt; 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curried function is one that returns a function as its result. A fully curried function is a one-argument function that either returns an ordinary result or returns a fully curried function.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128</a:t>
            </a:fld>
            <a:endParaRPr lang="en-US"/>
          </a:p>
        </p:txBody>
      </p:sp>
    </p:spTree>
    <p:extLst>
      <p:ext uri="{BB962C8B-B14F-4D97-AF65-F5344CB8AC3E}">
        <p14:creationId xmlns:p14="http://schemas.microsoft.com/office/powerpoint/2010/main" val="4137389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partial application takes a function and from it builds a function which takes fewer arguments, currying builds functions which take multiple arguments by composition of functions which each take a single argument. </a:t>
            </a:r>
          </a:p>
          <a:p>
            <a:endParaRPr lang="en-US" dirty="0"/>
          </a:p>
          <a:p>
            <a:r>
              <a:rPr lang="en-US" dirty="0"/>
              <a:t>Currying is the process of transforming a function that takes multiple arguments in a tuple as its argument, into a function that takes just a single argument and returns another function which accepts further arguments, one by one, that the original function would receive in the rest of that tuple.</a:t>
            </a:r>
          </a:p>
          <a:p>
            <a:endParaRPr lang="en-US" dirty="0"/>
          </a:p>
          <a:p>
            <a:r>
              <a:rPr lang="en-US" dirty="0"/>
              <a:t>f :: a -&gt; (b -&gt; c)     -- which can also be written as    f :: a -&gt; b -&gt; c</a:t>
            </a:r>
          </a:p>
          <a:p>
            <a:r>
              <a:rPr lang="en-US" dirty="0"/>
              <a:t>is the curried form of</a:t>
            </a:r>
          </a:p>
          <a:p>
            <a:endParaRPr lang="en-US" dirty="0"/>
          </a:p>
          <a:p>
            <a:r>
              <a:rPr lang="en-US" dirty="0"/>
              <a:t>g :: (a, b) -&gt; 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curried function is one that returns a function as its result. A fully curried function is a one-argument function that either returns an ordinary result or returns a fully curried function.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129</a:t>
            </a:fld>
            <a:endParaRPr lang="en-US"/>
          </a:p>
        </p:txBody>
      </p:sp>
    </p:spTree>
    <p:extLst>
      <p:ext uri="{BB962C8B-B14F-4D97-AF65-F5344CB8AC3E}">
        <p14:creationId xmlns:p14="http://schemas.microsoft.com/office/powerpoint/2010/main" val="88417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a:t>
            </a:fld>
            <a:endParaRPr lang="en-US"/>
          </a:p>
        </p:txBody>
      </p:sp>
    </p:spTree>
    <p:extLst>
      <p:ext uri="{BB962C8B-B14F-4D97-AF65-F5344CB8AC3E}">
        <p14:creationId xmlns:p14="http://schemas.microsoft.com/office/powerpoint/2010/main" val="19355786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partial application takes a function and from it builds a function which takes fewer arguments, currying builds functions which take multiple arguments by composition of functions which each take a single argument. </a:t>
            </a:r>
          </a:p>
          <a:p>
            <a:endParaRPr lang="en-US" dirty="0"/>
          </a:p>
          <a:p>
            <a:r>
              <a:rPr lang="en-US" dirty="0"/>
              <a:t>Currying is the process of transforming a function that takes multiple arguments in a tuple as its argument, into a function that takes just a single argument and returns another function which accepts further arguments, one by one, that the original function would receive in the rest of that tuple.</a:t>
            </a:r>
          </a:p>
          <a:p>
            <a:endParaRPr lang="en-US" dirty="0"/>
          </a:p>
          <a:p>
            <a:r>
              <a:rPr lang="en-US" dirty="0"/>
              <a:t>f :: a -&gt; (b -&gt; c)     -- which can also be written as    f :: a -&gt; b -&gt; c</a:t>
            </a:r>
          </a:p>
          <a:p>
            <a:r>
              <a:rPr lang="en-US" dirty="0"/>
              <a:t>is the curried form of</a:t>
            </a:r>
          </a:p>
          <a:p>
            <a:endParaRPr lang="en-US" dirty="0"/>
          </a:p>
          <a:p>
            <a:r>
              <a:rPr lang="en-US" dirty="0"/>
              <a:t>g :: (a, b) -&gt; 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curried function is one that returns a function as its result. A fully curried function is a one-argument function that either returns an ordinary result or returns a fully curried function.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130</a:t>
            </a:fld>
            <a:endParaRPr lang="en-US"/>
          </a:p>
        </p:txBody>
      </p:sp>
    </p:spTree>
    <p:extLst>
      <p:ext uri="{BB962C8B-B14F-4D97-AF65-F5344CB8AC3E}">
        <p14:creationId xmlns:p14="http://schemas.microsoft.com/office/powerpoint/2010/main" val="14688641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partial application takes a function and from it builds a function which takes fewer arguments, currying builds functions which take multiple arguments by composition of functions which each take a single argument. </a:t>
            </a:r>
          </a:p>
          <a:p>
            <a:endParaRPr lang="en-US" dirty="0"/>
          </a:p>
          <a:p>
            <a:r>
              <a:rPr lang="en-US" dirty="0"/>
              <a:t>Currying is the process of transforming a function that takes multiple arguments in a tuple as its argument, into a function that takes just a single argument and returns another function which accepts further arguments, one by one, that the original function would receive in the rest of that tuple.</a:t>
            </a:r>
          </a:p>
          <a:p>
            <a:endParaRPr lang="en-US" dirty="0"/>
          </a:p>
          <a:p>
            <a:r>
              <a:rPr lang="en-US" dirty="0"/>
              <a:t>f :: a -&gt; (b -&gt; c)     -- which can also be written as    f :: a -&gt; b -&gt; c</a:t>
            </a:r>
          </a:p>
          <a:p>
            <a:r>
              <a:rPr lang="en-US" dirty="0"/>
              <a:t>is the curried form of</a:t>
            </a:r>
          </a:p>
          <a:p>
            <a:endParaRPr lang="en-US" dirty="0"/>
          </a:p>
          <a:p>
            <a:r>
              <a:rPr lang="en-US" dirty="0"/>
              <a:t>g :: (a, b) -&gt; 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curried function is one that returns a function as its result. A fully curried function is a one-argument function that either returns an ordinary result or returns a fully curried function.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131</a:t>
            </a:fld>
            <a:endParaRPr lang="en-US"/>
          </a:p>
        </p:txBody>
      </p:sp>
    </p:spTree>
    <p:extLst>
      <p:ext uri="{BB962C8B-B14F-4D97-AF65-F5344CB8AC3E}">
        <p14:creationId xmlns:p14="http://schemas.microsoft.com/office/powerpoint/2010/main" val="32135416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partial application takes a function and from it builds a function which takes fewer arguments, currying builds functions which take multiple arguments by composition of functions which each take a single argument. </a:t>
            </a:r>
          </a:p>
          <a:p>
            <a:endParaRPr lang="en-US" dirty="0"/>
          </a:p>
          <a:p>
            <a:r>
              <a:rPr lang="en-US" dirty="0"/>
              <a:t>Currying is the process of transforming a function that takes multiple arguments in a tuple as its argument, into a function that takes just a single argument and returns another function which accepts further arguments, one by one, that the original function would receive in the rest of that tuple.</a:t>
            </a:r>
          </a:p>
          <a:p>
            <a:endParaRPr lang="en-US" dirty="0"/>
          </a:p>
          <a:p>
            <a:r>
              <a:rPr lang="en-US" dirty="0"/>
              <a:t>f :: a -&gt; (b -&gt; c)     -- which can also be written as    f :: a -&gt; b -&gt; c</a:t>
            </a:r>
          </a:p>
          <a:p>
            <a:r>
              <a:rPr lang="en-US" dirty="0"/>
              <a:t>is the curried form of</a:t>
            </a:r>
          </a:p>
          <a:p>
            <a:endParaRPr lang="en-US" dirty="0"/>
          </a:p>
          <a:p>
            <a:r>
              <a:rPr lang="en-US" dirty="0"/>
              <a:t>g :: (a, b) -&gt; 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curried function is one that returns a function as its result. A fully curried function is a one-argument function that either returns an ordinary result or returns a fully curried function.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132</a:t>
            </a:fld>
            <a:endParaRPr lang="en-US"/>
          </a:p>
        </p:txBody>
      </p:sp>
    </p:spTree>
    <p:extLst>
      <p:ext uri="{BB962C8B-B14F-4D97-AF65-F5344CB8AC3E}">
        <p14:creationId xmlns:p14="http://schemas.microsoft.com/office/powerpoint/2010/main" val="41010423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rPr>
              <a:t>The goal of the call to a curried function like </a:t>
            </a:r>
            <a:r>
              <a:rPr lang="en-US" sz="1200" dirty="0">
                <a:solidFill>
                  <a:srgbClr val="FFC1C1"/>
                </a:solidFill>
                <a:latin typeface="Corbel" panose="020B0503020204020204" pitchFamily="34" charset="0"/>
              </a:rPr>
              <a:t>mult3c</a:t>
            </a:r>
            <a:r>
              <a:rPr lang="en-US" sz="1200" dirty="0">
                <a:latin typeface="Corbel" panose="020B0503020204020204" pitchFamily="34" charset="0"/>
              </a:rPr>
              <a:t> is to fill in a single value and then return a new function that itself takes a single argument.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133</a:t>
            </a:fld>
            <a:endParaRPr lang="en-US"/>
          </a:p>
        </p:txBody>
      </p:sp>
    </p:spTree>
    <p:extLst>
      <p:ext uri="{BB962C8B-B14F-4D97-AF65-F5344CB8AC3E}">
        <p14:creationId xmlns:p14="http://schemas.microsoft.com/office/powerpoint/2010/main" val="3983477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rPr>
              <a:t>The goal of the call to a curried function like </a:t>
            </a:r>
            <a:r>
              <a:rPr lang="en-US" sz="1200" dirty="0">
                <a:solidFill>
                  <a:srgbClr val="FFC1C1"/>
                </a:solidFill>
                <a:latin typeface="Corbel" panose="020B0503020204020204" pitchFamily="34" charset="0"/>
              </a:rPr>
              <a:t>mult3c</a:t>
            </a:r>
            <a:r>
              <a:rPr lang="en-US" sz="1200" dirty="0">
                <a:latin typeface="Corbel" panose="020B0503020204020204" pitchFamily="34" charset="0"/>
              </a:rPr>
              <a:t> is to fill in a single value and then return a new function that itself takes a single argument.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134</a:t>
            </a:fld>
            <a:endParaRPr lang="en-US"/>
          </a:p>
        </p:txBody>
      </p:sp>
    </p:spTree>
    <p:extLst>
      <p:ext uri="{BB962C8B-B14F-4D97-AF65-F5344CB8AC3E}">
        <p14:creationId xmlns:p14="http://schemas.microsoft.com/office/powerpoint/2010/main" val="24942398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rPr>
              <a:t>The goal of the call to a curried function like </a:t>
            </a:r>
            <a:r>
              <a:rPr lang="en-US" sz="1200" dirty="0">
                <a:solidFill>
                  <a:srgbClr val="FFC1C1"/>
                </a:solidFill>
                <a:latin typeface="Corbel" panose="020B0503020204020204" pitchFamily="34" charset="0"/>
              </a:rPr>
              <a:t>mult3c</a:t>
            </a:r>
            <a:r>
              <a:rPr lang="en-US" sz="1200" dirty="0">
                <a:latin typeface="Corbel" panose="020B0503020204020204" pitchFamily="34" charset="0"/>
              </a:rPr>
              <a:t> is to fill in a single value and then return a new function that itself takes a single argument.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135</a:t>
            </a:fld>
            <a:endParaRPr lang="en-US"/>
          </a:p>
        </p:txBody>
      </p:sp>
    </p:spTree>
    <p:extLst>
      <p:ext uri="{BB962C8B-B14F-4D97-AF65-F5344CB8AC3E}">
        <p14:creationId xmlns:p14="http://schemas.microsoft.com/office/powerpoint/2010/main" val="39441150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rPr>
              <a:t>The goal of the call to a curried function like </a:t>
            </a:r>
            <a:r>
              <a:rPr lang="en-US" sz="1200" dirty="0">
                <a:solidFill>
                  <a:srgbClr val="FFC1C1"/>
                </a:solidFill>
                <a:latin typeface="Corbel" panose="020B0503020204020204" pitchFamily="34" charset="0"/>
              </a:rPr>
              <a:t>mult3c</a:t>
            </a:r>
            <a:r>
              <a:rPr lang="en-US" sz="1200" dirty="0">
                <a:latin typeface="Corbel" panose="020B0503020204020204" pitchFamily="34" charset="0"/>
              </a:rPr>
              <a:t> is to fill in a single value and then return a new function that itself takes a single argument.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136</a:t>
            </a:fld>
            <a:endParaRPr lang="en-US"/>
          </a:p>
        </p:txBody>
      </p:sp>
    </p:spTree>
    <p:extLst>
      <p:ext uri="{BB962C8B-B14F-4D97-AF65-F5344CB8AC3E}">
        <p14:creationId xmlns:p14="http://schemas.microsoft.com/office/powerpoint/2010/main" val="37778090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rPr>
              <a:t>The goal of the call to a curried function like </a:t>
            </a:r>
            <a:r>
              <a:rPr lang="en-US" sz="1200" dirty="0">
                <a:solidFill>
                  <a:srgbClr val="FFC1C1"/>
                </a:solidFill>
                <a:latin typeface="Corbel" panose="020B0503020204020204" pitchFamily="34" charset="0"/>
              </a:rPr>
              <a:t>mult3c</a:t>
            </a:r>
            <a:r>
              <a:rPr lang="en-US" sz="1200" dirty="0">
                <a:latin typeface="Corbel" panose="020B0503020204020204" pitchFamily="34" charset="0"/>
              </a:rPr>
              <a:t> is to fill in a single value and then return a new function that itself takes a single argument.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137</a:t>
            </a:fld>
            <a:endParaRPr lang="en-US"/>
          </a:p>
        </p:txBody>
      </p:sp>
    </p:spTree>
    <p:extLst>
      <p:ext uri="{BB962C8B-B14F-4D97-AF65-F5344CB8AC3E}">
        <p14:creationId xmlns:p14="http://schemas.microsoft.com/office/powerpoint/2010/main" val="1664224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Algebraic data type is the term we use in functional programming to describe a user-defined data type that has multiple fields. </a:t>
            </a:r>
            <a:endParaRPr lang="en-US" sz="1200" dirty="0"/>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140</a:t>
            </a:fld>
            <a:endParaRPr lang="en-US"/>
          </a:p>
        </p:txBody>
      </p:sp>
    </p:spTree>
    <p:extLst>
      <p:ext uri="{BB962C8B-B14F-4D97-AF65-F5344CB8AC3E}">
        <p14:creationId xmlns:p14="http://schemas.microsoft.com/office/powerpoint/2010/main" val="19280522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Algebraic data type is the term we use in functional programming to describe a user-defined data type that has multiple fields. </a:t>
            </a:r>
            <a:endParaRPr lang="en-US" sz="1200" dirty="0"/>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141</a:t>
            </a:fld>
            <a:endParaRPr lang="en-US"/>
          </a:p>
        </p:txBody>
      </p:sp>
    </p:spTree>
    <p:extLst>
      <p:ext uri="{BB962C8B-B14F-4D97-AF65-F5344CB8AC3E}">
        <p14:creationId xmlns:p14="http://schemas.microsoft.com/office/powerpoint/2010/main" val="10776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19</a:t>
            </a:fld>
            <a:endParaRPr lang="en-US"/>
          </a:p>
        </p:txBody>
      </p:sp>
    </p:spTree>
    <p:extLst>
      <p:ext uri="{BB962C8B-B14F-4D97-AF65-F5344CB8AC3E}">
        <p14:creationId xmlns:p14="http://schemas.microsoft.com/office/powerpoint/2010/main" val="16606131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Algebraic data type is the term we use in functional programming to describe a user-defined data type that has multiple fields.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a </a:t>
            </a:r>
            <a:r>
              <a:rPr lang="en-US" sz="1200" dirty="0">
                <a:solidFill>
                  <a:srgbClr val="FFC1C1"/>
                </a:solidFill>
              </a:rPr>
              <a:t>Circle</a:t>
            </a:r>
            <a:r>
              <a:rPr lang="en-US" sz="1200" dirty="0"/>
              <a:t> that takes </a:t>
            </a:r>
            <a:r>
              <a:rPr lang="en-US" sz="1200" dirty="0">
                <a:solidFill>
                  <a:srgbClr val="FFC1C1"/>
                </a:solidFill>
              </a:rPr>
              <a:t>four parameters </a:t>
            </a:r>
            <a:r>
              <a:rPr lang="en-US" sz="1200" dirty="0"/>
              <a:t>and </a:t>
            </a:r>
            <a:r>
              <a:rPr lang="en-US" sz="1200" dirty="0">
                <a:solidFill>
                  <a:schemeClr val="bg1"/>
                </a:solidFill>
              </a:rPr>
              <a:t>create a new variable with these fields.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142</a:t>
            </a:fld>
            <a:endParaRPr lang="en-US"/>
          </a:p>
        </p:txBody>
      </p:sp>
    </p:spTree>
    <p:extLst>
      <p:ext uri="{BB962C8B-B14F-4D97-AF65-F5344CB8AC3E}">
        <p14:creationId xmlns:p14="http://schemas.microsoft.com/office/powerpoint/2010/main" val="8749006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Algebraic data type is the term we use in functional programming to describe a user-defined data type that has multiple fields. </a:t>
            </a:r>
            <a:endParaRPr lang="en-US" sz="1200" dirty="0"/>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143</a:t>
            </a:fld>
            <a:endParaRPr lang="en-US"/>
          </a:p>
        </p:txBody>
      </p:sp>
    </p:spTree>
    <p:extLst>
      <p:ext uri="{BB962C8B-B14F-4D97-AF65-F5344CB8AC3E}">
        <p14:creationId xmlns:p14="http://schemas.microsoft.com/office/powerpoint/2010/main" val="15594784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dirty="0">
                <a:solidFill>
                  <a:schemeClr val="accent1">
                    <a:lumMod val="75000"/>
                  </a:schemeClr>
                </a:solidFill>
                <a:latin typeface="Comic Sans MS" panose="030F0702030302020204" pitchFamily="66" charset="0"/>
              </a:rPr>
              <a:t>ADTs provide a compact syntax for creating new data types and ensuring that each variant has distinctive fields and processing.  Similar functionality can be accomplished with classes/inheritance (e.g., shape, circle, square) in OOP languages, but with much more syntax/ugliness/complexity.  So ADTs are more elegant/compact way of doing this.</a:t>
            </a:r>
          </a:p>
        </p:txBody>
      </p:sp>
      <p:sp>
        <p:nvSpPr>
          <p:cNvPr id="4" name="Slide Number Placeholder 3"/>
          <p:cNvSpPr>
            <a:spLocks noGrp="1"/>
          </p:cNvSpPr>
          <p:nvPr>
            <p:ph type="sldNum" sz="quarter" idx="5"/>
          </p:nvPr>
        </p:nvSpPr>
        <p:spPr/>
        <p:txBody>
          <a:bodyPr/>
          <a:lstStyle/>
          <a:p>
            <a:fld id="{65412767-FFB8-4DC7-B26A-052444C18754}" type="slidenum">
              <a:rPr lang="en-US" smtClean="0"/>
              <a:t>144</a:t>
            </a:fld>
            <a:endParaRPr lang="en-US"/>
          </a:p>
        </p:txBody>
      </p:sp>
    </p:spTree>
    <p:extLst>
      <p:ext uri="{BB962C8B-B14F-4D97-AF65-F5344CB8AC3E}">
        <p14:creationId xmlns:p14="http://schemas.microsoft.com/office/powerpoint/2010/main" val="15440878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145</a:t>
            </a:fld>
            <a:endParaRPr lang="en-US"/>
          </a:p>
        </p:txBody>
      </p:sp>
    </p:spTree>
    <p:extLst>
      <p:ext uri="{BB962C8B-B14F-4D97-AF65-F5344CB8AC3E}">
        <p14:creationId xmlns:p14="http://schemas.microsoft.com/office/powerpoint/2010/main" val="28442911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we name each of the </a:t>
            </a:r>
            <a:r>
              <a:rPr lang="en-US" sz="1200" dirty="0">
                <a:solidFill>
                  <a:srgbClr val="FFC1C1"/>
                </a:solidFill>
              </a:rPr>
              <a:t>three fields </a:t>
            </a:r>
            <a:r>
              <a:rPr lang="en-US" sz="1200" dirty="0"/>
              <a:t>in a </a:t>
            </a:r>
            <a:r>
              <a:rPr lang="en-US" sz="1200" dirty="0">
                <a:solidFill>
                  <a:srgbClr val="FFC1C1"/>
                </a:solidFill>
              </a:rPr>
              <a:t>Node</a:t>
            </a:r>
            <a:r>
              <a:rPr lang="en-US" sz="1200" dirty="0"/>
              <a:t> so we can refer to them by name.</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146</a:t>
            </a:fld>
            <a:endParaRPr lang="en-US"/>
          </a:p>
        </p:txBody>
      </p:sp>
    </p:spTree>
    <p:extLst>
      <p:ext uri="{BB962C8B-B14F-4D97-AF65-F5344CB8AC3E}">
        <p14:creationId xmlns:p14="http://schemas.microsoft.com/office/powerpoint/2010/main" val="1403539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we name each of the </a:t>
            </a:r>
            <a:r>
              <a:rPr lang="en-US" sz="1200" dirty="0">
                <a:solidFill>
                  <a:srgbClr val="FFC1C1"/>
                </a:solidFill>
              </a:rPr>
              <a:t>three fields </a:t>
            </a:r>
            <a:r>
              <a:rPr lang="en-US" sz="1200" dirty="0"/>
              <a:t>in a </a:t>
            </a:r>
            <a:r>
              <a:rPr lang="en-US" sz="1200" dirty="0">
                <a:solidFill>
                  <a:srgbClr val="FFC1C1"/>
                </a:solidFill>
              </a:rPr>
              <a:t>Node</a:t>
            </a:r>
            <a:r>
              <a:rPr lang="en-US" sz="1200" dirty="0"/>
              <a:t> so we can refer to them by name.</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147</a:t>
            </a:fld>
            <a:endParaRPr lang="en-US"/>
          </a:p>
        </p:txBody>
      </p:sp>
    </p:spTree>
    <p:extLst>
      <p:ext uri="{BB962C8B-B14F-4D97-AF65-F5344CB8AC3E}">
        <p14:creationId xmlns:p14="http://schemas.microsoft.com/office/powerpoint/2010/main" val="26988207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we name each of the </a:t>
            </a:r>
            <a:r>
              <a:rPr lang="en-US" sz="1200" dirty="0">
                <a:solidFill>
                  <a:srgbClr val="FFC1C1"/>
                </a:solidFill>
              </a:rPr>
              <a:t>three fields </a:t>
            </a:r>
            <a:r>
              <a:rPr lang="en-US" sz="1200" dirty="0"/>
              <a:t>in a </a:t>
            </a:r>
            <a:r>
              <a:rPr lang="en-US" sz="1200" dirty="0">
                <a:solidFill>
                  <a:srgbClr val="FFC1C1"/>
                </a:solidFill>
              </a:rPr>
              <a:t>Node</a:t>
            </a:r>
            <a:r>
              <a:rPr lang="en-US" sz="1200" dirty="0"/>
              <a:t> so we can refer to them by name.</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148</a:t>
            </a:fld>
            <a:endParaRPr lang="en-US"/>
          </a:p>
        </p:txBody>
      </p:sp>
    </p:spTree>
    <p:extLst>
      <p:ext uri="{BB962C8B-B14F-4D97-AF65-F5344CB8AC3E}">
        <p14:creationId xmlns:p14="http://schemas.microsoft.com/office/powerpoint/2010/main" val="25184850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149</a:t>
            </a:fld>
            <a:endParaRPr lang="en-US"/>
          </a:p>
        </p:txBody>
      </p:sp>
    </p:spTree>
    <p:extLst>
      <p:ext uri="{BB962C8B-B14F-4D97-AF65-F5344CB8AC3E}">
        <p14:creationId xmlns:p14="http://schemas.microsoft.com/office/powerpoint/2010/main" val="40131279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154</a:t>
            </a:fld>
            <a:endParaRPr lang="en-US"/>
          </a:p>
        </p:txBody>
      </p:sp>
    </p:spTree>
    <p:extLst>
      <p:ext uri="{BB962C8B-B14F-4D97-AF65-F5344CB8AC3E}">
        <p14:creationId xmlns:p14="http://schemas.microsoft.com/office/powerpoint/2010/main" val="37100759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155</a:t>
            </a:fld>
            <a:endParaRPr lang="en-US"/>
          </a:p>
        </p:txBody>
      </p:sp>
    </p:spTree>
    <p:extLst>
      <p:ext uri="{BB962C8B-B14F-4D97-AF65-F5344CB8AC3E}">
        <p14:creationId xmlns:p14="http://schemas.microsoft.com/office/powerpoint/2010/main" val="500503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009B12-4724-4E53-AC09-195AA1C30BAA}"/>
              </a:ext>
            </a:extLst>
          </p:cNvPr>
          <p:cNvSpPr>
            <a:spLocks noGrp="1"/>
          </p:cNvSpPr>
          <p:nvPr>
            <p:ph type="dt" sz="half" idx="10"/>
          </p:nvPr>
        </p:nvSpPr>
        <p:spPr/>
        <p:txBody>
          <a:bodyPr/>
          <a:lstStyle>
            <a:lvl1pPr>
              <a:defRPr>
                <a:latin typeface="Corbel" panose="020B0503020204020204" pitchFamily="34" charset="0"/>
              </a:defRPr>
            </a:lvl1pPr>
          </a:lstStyle>
          <a:p>
            <a:fld id="{2BEEC7AB-7A25-40F3-B146-D1404138209E}" type="datetimeFigureOut">
              <a:rPr lang="en-US" smtClean="0"/>
              <a:pPr/>
              <a:t>10/5/2023</a:t>
            </a:fld>
            <a:endParaRPr lang="en-US" dirty="0"/>
          </a:p>
        </p:txBody>
      </p:sp>
      <p:sp>
        <p:nvSpPr>
          <p:cNvPr id="5" name="Footer Placeholder 4">
            <a:extLst>
              <a:ext uri="{FF2B5EF4-FFF2-40B4-BE49-F238E27FC236}">
                <a16:creationId xmlns:a16="http://schemas.microsoft.com/office/drawing/2014/main" id="{C5076144-EF62-48F3-8142-5201CECC5EC0}"/>
              </a:ext>
            </a:extLst>
          </p:cNvPr>
          <p:cNvSpPr>
            <a:spLocks noGrp="1"/>
          </p:cNvSpPr>
          <p:nvPr>
            <p:ph type="ftr" sz="quarter" idx="11"/>
          </p:nvPr>
        </p:nvSpPr>
        <p:spPr/>
        <p:txBody>
          <a:bodyPr/>
          <a:lstStyle>
            <a:lvl1pPr>
              <a:defRPr>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AE51D784-7BA8-4193-9450-263D93B399C2}"/>
              </a:ext>
            </a:extLst>
          </p:cNvPr>
          <p:cNvSpPr>
            <a:spLocks noGrp="1"/>
          </p:cNvSpPr>
          <p:nvPr>
            <p:ph type="sldNum" sz="quarter" idx="12"/>
          </p:nvPr>
        </p:nvSpPr>
        <p:spPr/>
        <p:txBody>
          <a:bodyPr/>
          <a:lstStyle>
            <a:lvl1pPr>
              <a:defRPr>
                <a:latin typeface="Corbel" panose="020B0503020204020204" pitchFamily="34" charset="0"/>
              </a:defRPr>
            </a:lvl1pPr>
          </a:lstStyle>
          <a:p>
            <a:fld id="{1DF0338A-096D-4D6F-9EEF-F909D46D18D3}" type="slidenum">
              <a:rPr lang="en-US" smtClean="0"/>
              <a:pPr/>
              <a:t>‹#›</a:t>
            </a:fld>
            <a:endParaRPr lang="en-US"/>
          </a:p>
        </p:txBody>
      </p:sp>
      <p:sp>
        <p:nvSpPr>
          <p:cNvPr id="7" name="Title Placeholder 1">
            <a:extLst>
              <a:ext uri="{FF2B5EF4-FFF2-40B4-BE49-F238E27FC236}">
                <a16:creationId xmlns:a16="http://schemas.microsoft.com/office/drawing/2014/main" id="{21620851-8BC1-47F2-A7C8-7297A5C914B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6603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B316C21-5644-4E4F-8D27-516DC98CD9A7}" type="slidenum">
              <a:rPr lang="en-US"/>
              <a:pPr/>
              <a:t>‹#›</a:t>
            </a:fld>
            <a:endParaRPr lang="en-US"/>
          </a:p>
        </p:txBody>
      </p:sp>
    </p:spTree>
    <p:extLst>
      <p:ext uri="{BB962C8B-B14F-4D97-AF65-F5344CB8AC3E}">
        <p14:creationId xmlns:p14="http://schemas.microsoft.com/office/powerpoint/2010/main" val="1314891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83ED0C6-6818-4765-9498-1ED911115DA0}" type="slidenum">
              <a:rPr lang="en-US"/>
              <a:pPr/>
              <a:t>‹#›</a:t>
            </a:fld>
            <a:endParaRPr lang="en-US"/>
          </a:p>
        </p:txBody>
      </p:sp>
    </p:spTree>
    <p:extLst>
      <p:ext uri="{BB962C8B-B14F-4D97-AF65-F5344CB8AC3E}">
        <p14:creationId xmlns:p14="http://schemas.microsoft.com/office/powerpoint/2010/main" val="56362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D09AF5D-20AE-4C19-94F9-DB8D7F0C798A}" type="slidenum">
              <a:rPr lang="en-US"/>
              <a:pPr/>
              <a:t>‹#›</a:t>
            </a:fld>
            <a:endParaRPr lang="en-US"/>
          </a:p>
        </p:txBody>
      </p:sp>
    </p:spTree>
    <p:extLst>
      <p:ext uri="{BB962C8B-B14F-4D97-AF65-F5344CB8AC3E}">
        <p14:creationId xmlns:p14="http://schemas.microsoft.com/office/powerpoint/2010/main" val="1357566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47DF81A-08A1-4DBD-ADDD-AE8F0EB39E2D}" type="slidenum">
              <a:rPr lang="en-US"/>
              <a:pPr/>
              <a:t>‹#›</a:t>
            </a:fld>
            <a:endParaRPr lang="en-US"/>
          </a:p>
        </p:txBody>
      </p:sp>
    </p:spTree>
    <p:extLst>
      <p:ext uri="{BB962C8B-B14F-4D97-AF65-F5344CB8AC3E}">
        <p14:creationId xmlns:p14="http://schemas.microsoft.com/office/powerpoint/2010/main" val="1577430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5A21BCA-4104-42BC-8168-FBAFFC0C000F}" type="slidenum">
              <a:rPr lang="en-US"/>
              <a:pPr/>
              <a:t>‹#›</a:t>
            </a:fld>
            <a:endParaRPr lang="en-US"/>
          </a:p>
        </p:txBody>
      </p:sp>
    </p:spTree>
    <p:extLst>
      <p:ext uri="{BB962C8B-B14F-4D97-AF65-F5344CB8AC3E}">
        <p14:creationId xmlns:p14="http://schemas.microsoft.com/office/powerpoint/2010/main" val="2261065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2012950" y="-14288"/>
            <a:ext cx="2540001" cy="457201"/>
          </a:xfrm>
        </p:spPr>
        <p:txBody>
          <a:bodyPr/>
          <a:lstStyle>
            <a:lvl1pPr>
              <a:defRPr/>
            </a:lvl1pPr>
          </a:lstStyle>
          <a:p>
            <a:fld id="{DB292867-D600-454B-B937-88988FF7ED09}" type="slidenum">
              <a:rPr lang="en-US"/>
              <a:pPr/>
              <a:t>‹#›</a:t>
            </a:fld>
            <a:endParaRPr lang="en-US"/>
          </a:p>
        </p:txBody>
      </p:sp>
    </p:spTree>
    <p:extLst>
      <p:ext uri="{BB962C8B-B14F-4D97-AF65-F5344CB8AC3E}">
        <p14:creationId xmlns:p14="http://schemas.microsoft.com/office/powerpoint/2010/main" val="3936112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1143000"/>
          </a:xfrm>
        </p:spPr>
        <p:txBody>
          <a:bodyPr/>
          <a:lstStyle/>
          <a:p>
            <a:r>
              <a:rPr lang="en-US" dirty="0"/>
              <a:t>Click to edit Master title style</a:t>
            </a:r>
          </a:p>
        </p:txBody>
      </p:sp>
      <p:sp>
        <p:nvSpPr>
          <p:cNvPr id="3" name="Text Placeholder 2"/>
          <p:cNvSpPr>
            <a:spLocks noGrp="1"/>
          </p:cNvSpPr>
          <p:nvPr>
            <p:ph type="body" sz="half" idx="1"/>
          </p:nvPr>
        </p:nvSpPr>
        <p:spPr>
          <a:xfrm>
            <a:off x="914400" y="1981200"/>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a:prstGeom prst="rect">
            <a:avLst/>
          </a:prstGeo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989667" y="-53975"/>
            <a:ext cx="2540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364498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A1F51DF-0A1C-44C8-9835-4A092EB08750}" type="slidenum">
              <a:rPr lang="en-US"/>
              <a:pPr/>
              <a:t>‹#›</a:t>
            </a:fld>
            <a:endParaRPr lang="en-US"/>
          </a:p>
        </p:txBody>
      </p:sp>
    </p:spTree>
    <p:extLst>
      <p:ext uri="{BB962C8B-B14F-4D97-AF65-F5344CB8AC3E}">
        <p14:creationId xmlns:p14="http://schemas.microsoft.com/office/powerpoint/2010/main" val="44463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BBAEB5C-7D7A-4BFF-8237-90165B1F5025}" type="slidenum">
              <a:rPr lang="en-US"/>
              <a:pPr/>
              <a:t>‹#›</a:t>
            </a:fld>
            <a:endParaRPr lang="en-US"/>
          </a:p>
        </p:txBody>
      </p:sp>
    </p:spTree>
    <p:extLst>
      <p:ext uri="{BB962C8B-B14F-4D97-AF65-F5344CB8AC3E}">
        <p14:creationId xmlns:p14="http://schemas.microsoft.com/office/powerpoint/2010/main" val="163817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58D96F0-3F6C-4391-A08E-CD9ED706B698}" type="slidenum">
              <a:rPr lang="en-US"/>
              <a:pPr/>
              <a:t>‹#›</a:t>
            </a:fld>
            <a:endParaRPr lang="en-US"/>
          </a:p>
        </p:txBody>
      </p:sp>
    </p:spTree>
    <p:extLst>
      <p:ext uri="{BB962C8B-B14F-4D97-AF65-F5344CB8AC3E}">
        <p14:creationId xmlns:p14="http://schemas.microsoft.com/office/powerpoint/2010/main" val="2739476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BE11B02-3297-438D-B243-F1F6354283DA}" type="slidenum">
              <a:rPr lang="en-US"/>
              <a:pPr/>
              <a:t>‹#›</a:t>
            </a:fld>
            <a:endParaRPr lang="en-US"/>
          </a:p>
        </p:txBody>
      </p:sp>
    </p:spTree>
    <p:extLst>
      <p:ext uri="{BB962C8B-B14F-4D97-AF65-F5344CB8AC3E}">
        <p14:creationId xmlns:p14="http://schemas.microsoft.com/office/powerpoint/2010/main" val="1532649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F4E39BA-2F6C-4366-9006-F688C0DAD64A}" type="slidenum">
              <a:rPr lang="en-US"/>
              <a:pPr/>
              <a:t>‹#›</a:t>
            </a:fld>
            <a:endParaRPr lang="en-US"/>
          </a:p>
        </p:txBody>
      </p:sp>
    </p:spTree>
    <p:extLst>
      <p:ext uri="{BB962C8B-B14F-4D97-AF65-F5344CB8AC3E}">
        <p14:creationId xmlns:p14="http://schemas.microsoft.com/office/powerpoint/2010/main" val="1314690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5DE280-F569-4596-8EDF-964D6D87DCD8}" type="slidenum">
              <a:rPr lang="en-US"/>
              <a:pPr/>
              <a:t>‹#›</a:t>
            </a:fld>
            <a:endParaRPr lang="en-US"/>
          </a:p>
        </p:txBody>
      </p:sp>
    </p:spTree>
    <p:extLst>
      <p:ext uri="{BB962C8B-B14F-4D97-AF65-F5344CB8AC3E}">
        <p14:creationId xmlns:p14="http://schemas.microsoft.com/office/powerpoint/2010/main" val="1053567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842E780-B1FF-4F6E-9CA1-BBC5BDF3E7A9}" type="slidenum">
              <a:rPr lang="en-US"/>
              <a:pPr/>
              <a:t>‹#›</a:t>
            </a:fld>
            <a:endParaRPr lang="en-US"/>
          </a:p>
        </p:txBody>
      </p:sp>
    </p:spTree>
    <p:extLst>
      <p:ext uri="{BB962C8B-B14F-4D97-AF65-F5344CB8AC3E}">
        <p14:creationId xmlns:p14="http://schemas.microsoft.com/office/powerpoint/2010/main" val="1874600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B3FBA4-5215-4CF9-B29A-5990532078D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F5BF7D5-5FB4-43CB-B73D-5DCB2F2419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A464B7-548C-4683-BB64-FC5004669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orbel" panose="020B0503020204020204" pitchFamily="34" charset="0"/>
              </a:defRPr>
            </a:lvl1pPr>
          </a:lstStyle>
          <a:p>
            <a:fld id="{2BEEC7AB-7A25-40F3-B146-D1404138209E}" type="datetimeFigureOut">
              <a:rPr lang="en-US" smtClean="0"/>
              <a:pPr/>
              <a:t>10/5/2023</a:t>
            </a:fld>
            <a:endParaRPr lang="en-US" dirty="0"/>
          </a:p>
        </p:txBody>
      </p:sp>
      <p:sp>
        <p:nvSpPr>
          <p:cNvPr id="5" name="Footer Placeholder 4">
            <a:extLst>
              <a:ext uri="{FF2B5EF4-FFF2-40B4-BE49-F238E27FC236}">
                <a16:creationId xmlns:a16="http://schemas.microsoft.com/office/drawing/2014/main" id="{170B2FAE-F1E3-42A7-B0D7-A472C2780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orbel" panose="020B05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92F0E1F1-6D93-401F-A0B3-159454903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orbel" panose="020B0503020204020204" pitchFamily="34" charset="0"/>
              </a:defRPr>
            </a:lvl1pPr>
          </a:lstStyle>
          <a:p>
            <a:fld id="{1DF0338A-096D-4D6F-9EEF-F909D46D18D3}" type="slidenum">
              <a:rPr lang="en-US" smtClean="0"/>
              <a:pPr/>
              <a:t>‹#›</a:t>
            </a:fld>
            <a:endParaRPr lang="en-US"/>
          </a:p>
        </p:txBody>
      </p:sp>
    </p:spTree>
    <p:extLst>
      <p:ext uri="{BB962C8B-B14F-4D97-AF65-F5344CB8AC3E}">
        <p14:creationId xmlns:p14="http://schemas.microsoft.com/office/powerpoint/2010/main" val="2048027234"/>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74" r:id="rId3"/>
  </p:sldLayoutIdLst>
  <p:txStyles>
    <p:title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762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2012950" y="-14288"/>
            <a:ext cx="25400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971C2983-CA9A-4CA6-9C09-C56E05AE9C28}" type="slidenum">
              <a:rPr lang="en-US"/>
              <a:pPr/>
              <a:t>‹#›</a:t>
            </a:fld>
            <a:endParaRPr lang="en-US"/>
          </a:p>
        </p:txBody>
      </p:sp>
    </p:spTree>
    <p:extLst>
      <p:ext uri="{BB962C8B-B14F-4D97-AF65-F5344CB8AC3E}">
        <p14:creationId xmlns:p14="http://schemas.microsoft.com/office/powerpoint/2010/main" val="9276906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1.gif"/><Relationship Id="rId5" Type="http://schemas.openxmlformats.org/officeDocument/2006/relationships/image" Target="../media/image19.png"/><Relationship Id="rId4" Type="http://schemas.openxmlformats.org/officeDocument/2006/relationships/image" Target="../media/image17.png"/></Relationships>
</file>

<file path=ppt/slides/_rels/slide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4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1.gif"/><Relationship Id="rId4" Type="http://schemas.openxmlformats.org/officeDocument/2006/relationships/image" Target="../media/image19.png"/></Relationships>
</file>

<file path=ppt/slides/_rels/slide1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5.crdownload"/></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8.png"/><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1.gif"/></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1.gif"/></Relationships>
</file>

<file path=ppt/slides/_rels/slide1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gif"/></Relationships>
</file>

<file path=ppt/slides/_rels/slide1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9.png"/><Relationship Id="rId4" Type="http://schemas.openxmlformats.org/officeDocument/2006/relationships/image" Target="../media/image41.gif"/></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audio" Target="../media/audio2.wav"/><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gif"/></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crdownload"/><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55.crdownload"/></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Intro To Functional Programming &amp; Haskell</a:t>
            </a:r>
            <a:br>
              <a:rPr lang="en-US" sz="3200" dirty="0">
                <a:solidFill>
                  <a:schemeClr val="tx2"/>
                </a:solidFill>
                <a:latin typeface="Corbel" panose="020B0503020204020204" pitchFamily="34" charset="0"/>
              </a:rPr>
            </a:b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3" y="1267902"/>
            <a:ext cx="7020432" cy="543270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grpSp>
        <p:nvGrpSpPr>
          <p:cNvPr id="8" name="Group 7">
            <a:extLst>
              <a:ext uri="{FF2B5EF4-FFF2-40B4-BE49-F238E27FC236}">
                <a16:creationId xmlns:a16="http://schemas.microsoft.com/office/drawing/2014/main" id="{38BBCF65-5F38-40BF-A8E0-D3909F3192C5}"/>
              </a:ext>
            </a:extLst>
          </p:cNvPr>
          <p:cNvGrpSpPr/>
          <p:nvPr/>
        </p:nvGrpSpPr>
        <p:grpSpPr>
          <a:xfrm>
            <a:off x="2929322" y="2625900"/>
            <a:ext cx="6666848" cy="1125076"/>
            <a:chOff x="2992247" y="2403697"/>
            <a:chExt cx="6666848" cy="1125076"/>
          </a:xfrm>
        </p:grpSpPr>
        <p:sp>
          <p:nvSpPr>
            <p:cNvPr id="41" name="TextBox 40">
              <a:extLst>
                <a:ext uri="{FF2B5EF4-FFF2-40B4-BE49-F238E27FC236}">
                  <a16:creationId xmlns:a16="http://schemas.microsoft.com/office/drawing/2014/main" id="{43382EF6-14B4-4E7A-B7EC-30CDE63A1337}"/>
                </a:ext>
              </a:extLst>
            </p:cNvPr>
            <p:cNvSpPr txBox="1"/>
            <p:nvPr/>
          </p:nvSpPr>
          <p:spPr>
            <a:xfrm>
              <a:off x="2992247" y="2489519"/>
              <a:ext cx="4816135" cy="1015663"/>
            </a:xfrm>
            <a:prstGeom prst="rect">
              <a:avLst/>
            </a:prstGeom>
            <a:noFill/>
          </p:spPr>
          <p:txBody>
            <a:bodyPr wrap="square" rtlCol="0">
              <a:spAutoFit/>
            </a:bodyPr>
            <a:lstStyle/>
            <a:p>
              <a:pPr lvl="0" algn="ctr">
                <a:defRPr/>
              </a:pPr>
              <a:r>
                <a:rPr lang="en-US" sz="2000" dirty="0">
                  <a:latin typeface="Corbel" panose="020B0503020204020204" pitchFamily="34" charset="0"/>
                  <a:cs typeface="Cordia New" panose="020B0502040204020203" pitchFamily="34" charset="-34"/>
                </a:rPr>
                <a:t>Functional programming is one of the earliest programming paradigms – and LISP was the first functional language.</a:t>
              </a:r>
            </a:p>
          </p:txBody>
        </p:sp>
        <p:pic>
          <p:nvPicPr>
            <p:cNvPr id="7" name="Picture 6">
              <a:extLst>
                <a:ext uri="{FF2B5EF4-FFF2-40B4-BE49-F238E27FC236}">
                  <a16:creationId xmlns:a16="http://schemas.microsoft.com/office/drawing/2014/main" id="{78653436-0A54-4048-810E-75829E1FE3DA}"/>
                </a:ext>
              </a:extLst>
            </p:cNvPr>
            <p:cNvPicPr>
              <a:picLocks noChangeAspect="1"/>
            </p:cNvPicPr>
            <p:nvPr/>
          </p:nvPicPr>
          <p:blipFill>
            <a:blip r:embed="rId4"/>
            <a:stretch>
              <a:fillRect/>
            </a:stretch>
          </p:blipFill>
          <p:spPr>
            <a:xfrm>
              <a:off x="7968407" y="2403697"/>
              <a:ext cx="1690688" cy="1125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F0BED4C4-3B97-44B2-A9C1-17F7E845D328}"/>
              </a:ext>
            </a:extLst>
          </p:cNvPr>
          <p:cNvGrpSpPr/>
          <p:nvPr/>
        </p:nvGrpSpPr>
        <p:grpSpPr>
          <a:xfrm>
            <a:off x="2862647" y="3534831"/>
            <a:ext cx="6654460" cy="2090812"/>
            <a:chOff x="2862647" y="3534831"/>
            <a:chExt cx="6654460" cy="2090812"/>
          </a:xfrm>
        </p:grpSpPr>
        <p:sp>
          <p:nvSpPr>
            <p:cNvPr id="12" name="TextBox 11">
              <a:extLst>
                <a:ext uri="{FF2B5EF4-FFF2-40B4-BE49-F238E27FC236}">
                  <a16:creationId xmlns:a16="http://schemas.microsoft.com/office/drawing/2014/main" id="{850E9725-D6F4-4343-B5BB-0F4E5A258AA4}"/>
                </a:ext>
              </a:extLst>
            </p:cNvPr>
            <p:cNvSpPr txBox="1"/>
            <p:nvPr/>
          </p:nvSpPr>
          <p:spPr>
            <a:xfrm>
              <a:off x="4584554" y="4072406"/>
              <a:ext cx="4932553" cy="1015663"/>
            </a:xfrm>
            <a:prstGeom prst="rect">
              <a:avLst/>
            </a:prstGeom>
            <a:noFill/>
          </p:spPr>
          <p:txBody>
            <a:bodyPr wrap="square">
              <a:spAutoFit/>
            </a:bodyPr>
            <a:lstStyle/>
            <a:p>
              <a:pPr algn="ctr" fontAlgn="base">
                <a:spcBef>
                  <a:spcPct val="0"/>
                </a:spcBef>
                <a:spcAft>
                  <a:spcPct val="0"/>
                </a:spcAft>
              </a:pPr>
              <a:r>
                <a:rPr lang="en-US" sz="2000" dirty="0">
                  <a:latin typeface="Corbel" panose="020B0503020204020204" pitchFamily="34" charset="0"/>
                  <a:cs typeface="Cordia New" panose="020B0502040204020203" pitchFamily="34" charset="-34"/>
                </a:rPr>
                <a:t>While functional languages are mostly used in academia, the paradigm has influenced virtually every modern language!</a:t>
              </a:r>
              <a:endParaRPr lang="en-US" sz="2000" dirty="0">
                <a:latin typeface="Georgia" panose="02040502050405020303" pitchFamily="18" charset="0"/>
                <a:cs typeface="Times New Roman" pitchFamily="18" charset="0"/>
              </a:endParaRPr>
            </a:p>
          </p:txBody>
        </p:sp>
        <p:pic>
          <p:nvPicPr>
            <p:cNvPr id="18" name="Picture 17">
              <a:extLst>
                <a:ext uri="{FF2B5EF4-FFF2-40B4-BE49-F238E27FC236}">
                  <a16:creationId xmlns:a16="http://schemas.microsoft.com/office/drawing/2014/main" id="{8F9945A3-A6A0-4C00-8E84-1ABF5DDFA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2647" y="3534831"/>
              <a:ext cx="2090810" cy="2090812"/>
            </a:xfrm>
            <a:prstGeom prst="rect">
              <a:avLst/>
            </a:prstGeom>
          </p:spPr>
        </p:pic>
      </p:grpSp>
      <p:grpSp>
        <p:nvGrpSpPr>
          <p:cNvPr id="16" name="Group 15">
            <a:extLst>
              <a:ext uri="{FF2B5EF4-FFF2-40B4-BE49-F238E27FC236}">
                <a16:creationId xmlns:a16="http://schemas.microsoft.com/office/drawing/2014/main" id="{DDE23A5B-C194-452F-87FF-CA5A7DE99B7F}"/>
              </a:ext>
            </a:extLst>
          </p:cNvPr>
          <p:cNvGrpSpPr/>
          <p:nvPr/>
        </p:nvGrpSpPr>
        <p:grpSpPr>
          <a:xfrm>
            <a:off x="2949011" y="5612486"/>
            <a:ext cx="6568096" cy="1015663"/>
            <a:chOff x="2949011" y="5612486"/>
            <a:chExt cx="6568096" cy="1015663"/>
          </a:xfrm>
        </p:grpSpPr>
        <p:sp>
          <p:nvSpPr>
            <p:cNvPr id="63" name="TextBox 62">
              <a:extLst>
                <a:ext uri="{FF2B5EF4-FFF2-40B4-BE49-F238E27FC236}">
                  <a16:creationId xmlns:a16="http://schemas.microsoft.com/office/drawing/2014/main" id="{1C1A1500-19FD-46A7-86E8-764DC18A2D51}"/>
                </a:ext>
              </a:extLst>
            </p:cNvPr>
            <p:cNvSpPr txBox="1"/>
            <p:nvPr/>
          </p:nvSpPr>
          <p:spPr>
            <a:xfrm>
              <a:off x="2949011" y="5612486"/>
              <a:ext cx="4551553" cy="1015663"/>
            </a:xfrm>
            <a:prstGeom prst="rect">
              <a:avLst/>
            </a:prstGeom>
            <a:noFill/>
          </p:spPr>
          <p:txBody>
            <a:bodyPr wrap="square" rtlCol="0">
              <a:spAutoFit/>
            </a:bodyPr>
            <a:lstStyle/>
            <a:p>
              <a:pPr lvl="0" algn="ctr">
                <a:defRPr/>
              </a:pPr>
              <a:r>
                <a:rPr lang="en-US" sz="2000" dirty="0">
                  <a:latin typeface="Corbel" panose="020B0503020204020204" pitchFamily="34" charset="0"/>
                  <a:cs typeface="Cordia New" panose="020B0502040204020203" pitchFamily="34" charset="-34"/>
                </a:rPr>
                <a:t>Haskell is one of the few pure functional languages, so it's a good language to illustrate key concepts.</a:t>
              </a:r>
            </a:p>
          </p:txBody>
        </p:sp>
        <p:pic>
          <p:nvPicPr>
            <p:cNvPr id="15" name="Picture 14">
              <a:extLst>
                <a:ext uri="{FF2B5EF4-FFF2-40B4-BE49-F238E27FC236}">
                  <a16:creationId xmlns:a16="http://schemas.microsoft.com/office/drawing/2014/main" id="{FF3591F2-8360-4F31-BFE4-5FF87BF48551}"/>
                </a:ext>
              </a:extLst>
            </p:cNvPr>
            <p:cNvPicPr>
              <a:picLocks noChangeAspect="1"/>
            </p:cNvPicPr>
            <p:nvPr/>
          </p:nvPicPr>
          <p:blipFill>
            <a:blip r:embed="rId6"/>
            <a:stretch>
              <a:fillRect/>
            </a:stretch>
          </p:blipFill>
          <p:spPr>
            <a:xfrm>
              <a:off x="7678782" y="5625643"/>
              <a:ext cx="1838325" cy="919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1" name="Group 10">
            <a:extLst>
              <a:ext uri="{FF2B5EF4-FFF2-40B4-BE49-F238E27FC236}">
                <a16:creationId xmlns:a16="http://schemas.microsoft.com/office/drawing/2014/main" id="{2E2DE091-B3DE-496E-996D-68B5D6663E1E}"/>
              </a:ext>
            </a:extLst>
          </p:cNvPr>
          <p:cNvGrpSpPr/>
          <p:nvPr/>
        </p:nvGrpSpPr>
        <p:grpSpPr>
          <a:xfrm>
            <a:off x="2829297" y="1327215"/>
            <a:ext cx="6847162" cy="1108082"/>
            <a:chOff x="2829297" y="1327215"/>
            <a:chExt cx="6847162" cy="1108082"/>
          </a:xfrm>
        </p:grpSpPr>
        <p:grpSp>
          <p:nvGrpSpPr>
            <p:cNvPr id="4" name="Group 3">
              <a:extLst>
                <a:ext uri="{FF2B5EF4-FFF2-40B4-BE49-F238E27FC236}">
                  <a16:creationId xmlns:a16="http://schemas.microsoft.com/office/drawing/2014/main" id="{78ACEBA1-4E69-491C-AFB3-32D34CABCD17}"/>
                </a:ext>
              </a:extLst>
            </p:cNvPr>
            <p:cNvGrpSpPr/>
            <p:nvPr/>
          </p:nvGrpSpPr>
          <p:grpSpPr>
            <a:xfrm>
              <a:off x="2829297" y="1327215"/>
              <a:ext cx="6847162" cy="1108082"/>
              <a:chOff x="2764001" y="1327487"/>
              <a:chExt cx="6847162" cy="1108082"/>
            </a:xfrm>
          </p:grpSpPr>
          <p:sp>
            <p:nvSpPr>
              <p:cNvPr id="23" name="TextBox 22">
                <a:extLst>
                  <a:ext uri="{FF2B5EF4-FFF2-40B4-BE49-F238E27FC236}">
                    <a16:creationId xmlns:a16="http://schemas.microsoft.com/office/drawing/2014/main" id="{F50DB0F5-F663-472A-A84F-E084186D7072}"/>
                  </a:ext>
                </a:extLst>
              </p:cNvPr>
              <p:cNvSpPr txBox="1"/>
              <p:nvPr/>
            </p:nvSpPr>
            <p:spPr>
              <a:xfrm>
                <a:off x="4760939" y="1554696"/>
                <a:ext cx="4850224" cy="707886"/>
              </a:xfrm>
              <a:prstGeom prst="rect">
                <a:avLst/>
              </a:prstGeom>
              <a:noFill/>
            </p:spPr>
            <p:txBody>
              <a:bodyPr wrap="square">
                <a:spAutoFit/>
              </a:bodyPr>
              <a:lstStyle/>
              <a:p>
                <a:pPr algn="ctr"/>
                <a:r>
                  <a:rPr lang="en-US" sz="2000" dirty="0">
                    <a:latin typeface="Corbel" panose="020B0503020204020204" pitchFamily="34" charset="0"/>
                  </a:rPr>
                  <a:t>Over the next few weeks, we're going to learn the functional programming paradigm.</a:t>
                </a:r>
              </a:p>
            </p:txBody>
          </p:sp>
          <p:pic>
            <p:nvPicPr>
              <p:cNvPr id="3" name="Picture 2">
                <a:extLst>
                  <a:ext uri="{FF2B5EF4-FFF2-40B4-BE49-F238E27FC236}">
                    <a16:creationId xmlns:a16="http://schemas.microsoft.com/office/drawing/2014/main" id="{26A2570E-AB87-4F63-81F5-32E4C821C647}"/>
                  </a:ext>
                </a:extLst>
              </p:cNvPr>
              <p:cNvPicPr>
                <a:picLocks noChangeAspect="1"/>
              </p:cNvPicPr>
              <p:nvPr/>
            </p:nvPicPr>
            <p:blipFill>
              <a:blip r:embed="rId7"/>
              <a:stretch>
                <a:fillRect/>
              </a:stretch>
            </p:blipFill>
            <p:spPr>
              <a:xfrm>
                <a:off x="2764001" y="1327487"/>
                <a:ext cx="1969924" cy="1108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 name="Rectangle 5">
              <a:extLst>
                <a:ext uri="{FF2B5EF4-FFF2-40B4-BE49-F238E27FC236}">
                  <a16:creationId xmlns:a16="http://schemas.microsoft.com/office/drawing/2014/main" id="{1D7A54ED-2D1C-492A-BAFF-2E5B25FE4D88}"/>
                </a:ext>
              </a:extLst>
            </p:cNvPr>
            <p:cNvSpPr/>
            <p:nvPr/>
          </p:nvSpPr>
          <p:spPr>
            <a:xfrm>
              <a:off x="3509963" y="1747838"/>
              <a:ext cx="604837" cy="213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38B0B41-CBAE-45EC-9256-527BA3C3F295}"/>
                </a:ext>
              </a:extLst>
            </p:cNvPr>
            <p:cNvSpPr/>
            <p:nvPr/>
          </p:nvSpPr>
          <p:spPr>
            <a:xfrm>
              <a:off x="4114111" y="2194693"/>
              <a:ext cx="604837" cy="213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5647E6-E195-4A21-83C1-2F100A50653A}"/>
                </a:ext>
              </a:extLst>
            </p:cNvPr>
            <p:cNvSpPr txBox="1"/>
            <p:nvPr/>
          </p:nvSpPr>
          <p:spPr>
            <a:xfrm>
              <a:off x="3552643" y="1659228"/>
              <a:ext cx="526106" cy="400110"/>
            </a:xfrm>
            <a:prstGeom prst="rect">
              <a:avLst/>
            </a:prstGeom>
            <a:noFill/>
          </p:spPr>
          <p:txBody>
            <a:bodyPr wrap="none" rtlCol="0">
              <a:spAutoFit/>
            </a:bodyPr>
            <a:lstStyle/>
            <a:p>
              <a:r>
                <a:rPr lang="en-US" sz="2000" i="1" dirty="0"/>
                <a:t>f(x)</a:t>
              </a:r>
            </a:p>
          </p:txBody>
        </p:sp>
      </p:grpSp>
    </p:spTree>
    <p:extLst>
      <p:ext uri="{BB962C8B-B14F-4D97-AF65-F5344CB8AC3E}">
        <p14:creationId xmlns:p14="http://schemas.microsoft.com/office/powerpoint/2010/main" val="296928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11">
            <a:extLst>
              <a:ext uri="{FF2B5EF4-FFF2-40B4-BE49-F238E27FC236}">
                <a16:creationId xmlns:a16="http://schemas.microsoft.com/office/drawing/2014/main" id="{0DF9691E-CA71-4A16-9E0C-4ACBCCC4F3E6}"/>
              </a:ext>
            </a:extLst>
          </p:cNvPr>
          <p:cNvSpPr>
            <a:spLocks noChangeArrowheads="1"/>
          </p:cNvSpPr>
          <p:nvPr/>
        </p:nvSpPr>
        <p:spPr bwMode="auto">
          <a:xfrm>
            <a:off x="2097177" y="-190526"/>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Haskell Background</a:t>
            </a:r>
            <a:endParaRPr lang="en-US" sz="3200" dirty="0">
              <a:solidFill>
                <a:srgbClr val="FF0000"/>
              </a:solidFill>
              <a:latin typeface="Corbel" panose="020B0503020204020204" pitchFamily="34" charset="0"/>
            </a:endParaRPr>
          </a:p>
        </p:txBody>
      </p:sp>
      <p:sp>
        <p:nvSpPr>
          <p:cNvPr id="4" name="TextBox 3">
            <a:extLst>
              <a:ext uri="{FF2B5EF4-FFF2-40B4-BE49-F238E27FC236}">
                <a16:creationId xmlns:a16="http://schemas.microsoft.com/office/drawing/2014/main" id="{63925709-72FC-4A93-ACFD-61EAB4CC2B9E}"/>
              </a:ext>
            </a:extLst>
          </p:cNvPr>
          <p:cNvSpPr txBox="1"/>
          <p:nvPr/>
        </p:nvSpPr>
        <p:spPr>
          <a:xfrm>
            <a:off x="807384" y="822375"/>
            <a:ext cx="10230678" cy="461665"/>
          </a:xfrm>
          <a:prstGeom prst="rect">
            <a:avLst/>
          </a:prstGeom>
          <a:noFill/>
          <a:ln>
            <a:noFill/>
          </a:ln>
        </p:spPr>
        <p:txBody>
          <a:bodyPr wrap="square" rtlCol="0">
            <a:spAutoFit/>
          </a:bodyPr>
          <a:lstStyle/>
          <a:p>
            <a:pPr algn="ctr"/>
            <a:r>
              <a:rPr lang="en-US" sz="2400" dirty="0">
                <a:latin typeface="Corbel" panose="020B0503020204020204" pitchFamily="34" charset="0"/>
              </a:rPr>
              <a:t>Haskell is one of the few purely functional languages! </a:t>
            </a:r>
          </a:p>
        </p:txBody>
      </p:sp>
      <p:sp>
        <p:nvSpPr>
          <p:cNvPr id="31" name="TextBox 30">
            <a:extLst>
              <a:ext uri="{FF2B5EF4-FFF2-40B4-BE49-F238E27FC236}">
                <a16:creationId xmlns:a16="http://schemas.microsoft.com/office/drawing/2014/main" id="{67A8D31F-7D6D-4CD8-9B91-75ACC647B8C2}"/>
              </a:ext>
            </a:extLst>
          </p:cNvPr>
          <p:cNvSpPr txBox="1"/>
          <p:nvPr/>
        </p:nvSpPr>
        <p:spPr>
          <a:xfrm>
            <a:off x="882480" y="4597196"/>
            <a:ext cx="10230678" cy="461665"/>
          </a:xfrm>
          <a:prstGeom prst="rect">
            <a:avLst/>
          </a:prstGeom>
          <a:noFill/>
          <a:ln>
            <a:noFill/>
          </a:ln>
        </p:spPr>
        <p:txBody>
          <a:bodyPr wrap="square" rtlCol="0">
            <a:spAutoFit/>
          </a:bodyPr>
          <a:lstStyle/>
          <a:p>
            <a:pPr algn="ctr"/>
            <a:r>
              <a:rPr lang="en-US" sz="2400" dirty="0">
                <a:latin typeface="Corbel" panose="020B0503020204020204" pitchFamily="34" charset="0"/>
              </a:rPr>
              <a:t>You're not going to be able to </a:t>
            </a:r>
            <a:r>
              <a:rPr lang="en-US" sz="2400" dirty="0">
                <a:solidFill>
                  <a:srgbClr val="FF0000"/>
                </a:solidFill>
                <a:latin typeface="Corbel" panose="020B0503020204020204" pitchFamily="34" charset="0"/>
              </a:rPr>
              <a:t>change any variables</a:t>
            </a:r>
            <a:r>
              <a:rPr lang="en-US" sz="2400" dirty="0">
                <a:latin typeface="Corbel" panose="020B0503020204020204" pitchFamily="34" charset="0"/>
              </a:rPr>
              <a:t>.</a:t>
            </a:r>
          </a:p>
        </p:txBody>
      </p:sp>
      <p:sp>
        <p:nvSpPr>
          <p:cNvPr id="40" name="TextBox 39">
            <a:extLst>
              <a:ext uri="{FF2B5EF4-FFF2-40B4-BE49-F238E27FC236}">
                <a16:creationId xmlns:a16="http://schemas.microsoft.com/office/drawing/2014/main" id="{3FD56039-458C-4823-9BF6-06C9871D6D64}"/>
              </a:ext>
            </a:extLst>
          </p:cNvPr>
          <p:cNvSpPr txBox="1"/>
          <p:nvPr/>
        </p:nvSpPr>
        <p:spPr>
          <a:xfrm>
            <a:off x="851558" y="5657192"/>
            <a:ext cx="10230678" cy="461665"/>
          </a:xfrm>
          <a:prstGeom prst="rect">
            <a:avLst/>
          </a:prstGeom>
          <a:noFill/>
          <a:ln>
            <a:noFill/>
          </a:ln>
        </p:spPr>
        <p:txBody>
          <a:bodyPr wrap="square" rtlCol="0">
            <a:spAutoFit/>
          </a:bodyPr>
          <a:lstStyle/>
          <a:p>
            <a:pPr algn="ctr"/>
            <a:r>
              <a:rPr lang="en-US" sz="2400" dirty="0">
                <a:latin typeface="Corbel" panose="020B0503020204020204" pitchFamily="34" charset="0"/>
              </a:rPr>
              <a:t>You're not going to be able to </a:t>
            </a:r>
            <a:r>
              <a:rPr lang="en-US" sz="2400" dirty="0">
                <a:solidFill>
                  <a:srgbClr val="FF0000"/>
                </a:solidFill>
                <a:latin typeface="Corbel" panose="020B0503020204020204" pitchFamily="34" charset="0"/>
              </a:rPr>
              <a:t>use loops</a:t>
            </a:r>
            <a:r>
              <a:rPr lang="en-US" sz="2400" dirty="0">
                <a:latin typeface="Corbel" panose="020B0503020204020204" pitchFamily="34" charset="0"/>
              </a:rPr>
              <a:t>!</a:t>
            </a:r>
          </a:p>
        </p:txBody>
      </p:sp>
      <p:sp>
        <p:nvSpPr>
          <p:cNvPr id="42" name="TextBox 41">
            <a:extLst>
              <a:ext uri="{FF2B5EF4-FFF2-40B4-BE49-F238E27FC236}">
                <a16:creationId xmlns:a16="http://schemas.microsoft.com/office/drawing/2014/main" id="{642FAAED-C4F2-4F2F-A9A7-CF6CF4F6C962}"/>
              </a:ext>
            </a:extLst>
          </p:cNvPr>
          <p:cNvSpPr txBox="1"/>
          <p:nvPr/>
        </p:nvSpPr>
        <p:spPr>
          <a:xfrm>
            <a:off x="807384" y="6187190"/>
            <a:ext cx="10230678" cy="461665"/>
          </a:xfrm>
          <a:prstGeom prst="rect">
            <a:avLst/>
          </a:prstGeom>
          <a:noFill/>
          <a:ln>
            <a:noFill/>
          </a:ln>
        </p:spPr>
        <p:txBody>
          <a:bodyPr wrap="square" rtlCol="0">
            <a:spAutoFit/>
          </a:bodyPr>
          <a:lstStyle/>
          <a:p>
            <a:pPr algn="ctr"/>
            <a:r>
              <a:rPr lang="en-US" sz="2400" dirty="0">
                <a:latin typeface="Corbel" panose="020B0503020204020204" pitchFamily="34" charset="0"/>
              </a:rPr>
              <a:t>That means you have to learn to </a:t>
            </a:r>
            <a:r>
              <a:rPr lang="en-US" sz="2400" dirty="0">
                <a:solidFill>
                  <a:srgbClr val="00B050"/>
                </a:solidFill>
                <a:latin typeface="Corbel" panose="020B0503020204020204" pitchFamily="34" charset="0"/>
              </a:rPr>
              <a:t>think recursively</a:t>
            </a:r>
            <a:r>
              <a:rPr lang="en-US" sz="2400" dirty="0">
                <a:latin typeface="Corbel" panose="020B0503020204020204" pitchFamily="34" charset="0"/>
              </a:rPr>
              <a:t>!</a:t>
            </a:r>
          </a:p>
        </p:txBody>
      </p:sp>
      <p:grpSp>
        <p:nvGrpSpPr>
          <p:cNvPr id="18" name="Group 17">
            <a:extLst>
              <a:ext uri="{FF2B5EF4-FFF2-40B4-BE49-F238E27FC236}">
                <a16:creationId xmlns:a16="http://schemas.microsoft.com/office/drawing/2014/main" id="{DC721530-6D6C-4821-90CD-BC83CB7CD95C}"/>
              </a:ext>
            </a:extLst>
          </p:cNvPr>
          <p:cNvGrpSpPr/>
          <p:nvPr/>
        </p:nvGrpSpPr>
        <p:grpSpPr>
          <a:xfrm>
            <a:off x="2812460" y="1395026"/>
            <a:ext cx="6465482" cy="1098172"/>
            <a:chOff x="2572500" y="1781742"/>
            <a:chExt cx="6465482" cy="1098172"/>
          </a:xfrm>
        </p:grpSpPr>
        <p:sp>
          <p:nvSpPr>
            <p:cNvPr id="51" name="TextBox 50">
              <a:extLst>
                <a:ext uri="{FF2B5EF4-FFF2-40B4-BE49-F238E27FC236}">
                  <a16:creationId xmlns:a16="http://schemas.microsoft.com/office/drawing/2014/main" id="{37DBFF79-32A6-4852-B811-D4849FDD381C}"/>
                </a:ext>
              </a:extLst>
            </p:cNvPr>
            <p:cNvSpPr txBox="1"/>
            <p:nvPr/>
          </p:nvSpPr>
          <p:spPr>
            <a:xfrm>
              <a:off x="3464814" y="1872460"/>
              <a:ext cx="5573168" cy="830997"/>
            </a:xfrm>
            <a:prstGeom prst="rect">
              <a:avLst/>
            </a:prstGeom>
            <a:noFill/>
            <a:ln>
              <a:noFill/>
            </a:ln>
          </p:spPr>
          <p:txBody>
            <a:bodyPr wrap="square">
              <a:spAutoFit/>
            </a:bodyPr>
            <a:lstStyle/>
            <a:p>
              <a:pPr algn="ctr"/>
              <a:r>
                <a:rPr lang="en-US" sz="2400" dirty="0">
                  <a:latin typeface="Corbel" panose="020B0503020204020204" pitchFamily="34" charset="0"/>
                </a:rPr>
                <a:t>In fact, the first version of Haskell didn't even have support for </a:t>
              </a:r>
              <a:r>
                <a:rPr lang="en-US" sz="2400" dirty="0">
                  <a:solidFill>
                    <a:srgbClr val="FF0000"/>
                  </a:solidFill>
                  <a:latin typeface="Corbel" panose="020B0503020204020204" pitchFamily="34" charset="0"/>
                </a:rPr>
                <a:t>input</a:t>
              </a:r>
              <a:r>
                <a:rPr lang="en-US" sz="2400" dirty="0">
                  <a:latin typeface="Corbel" panose="020B0503020204020204" pitchFamily="34" charset="0"/>
                </a:rPr>
                <a:t> or </a:t>
              </a:r>
              <a:r>
                <a:rPr lang="en-US" sz="2400" dirty="0">
                  <a:solidFill>
                    <a:srgbClr val="FF0000"/>
                  </a:solidFill>
                  <a:latin typeface="Corbel" panose="020B0503020204020204" pitchFamily="34" charset="0"/>
                </a:rPr>
                <a:t>output</a:t>
              </a:r>
              <a:r>
                <a:rPr lang="en-US" sz="2400" dirty="0">
                  <a:latin typeface="Corbel" panose="020B0503020204020204" pitchFamily="34" charset="0"/>
                </a:rPr>
                <a:t>!</a:t>
              </a:r>
            </a:p>
          </p:txBody>
        </p:sp>
        <p:pic>
          <p:nvPicPr>
            <p:cNvPr id="16" name="Picture 15">
              <a:extLst>
                <a:ext uri="{FF2B5EF4-FFF2-40B4-BE49-F238E27FC236}">
                  <a16:creationId xmlns:a16="http://schemas.microsoft.com/office/drawing/2014/main" id="{525CC951-341B-4626-9E7A-FEE372CB2C17}"/>
                </a:ext>
              </a:extLst>
            </p:cNvPr>
            <p:cNvPicPr>
              <a:picLocks noChangeAspect="1"/>
            </p:cNvPicPr>
            <p:nvPr/>
          </p:nvPicPr>
          <p:blipFill>
            <a:blip r:embed="rId3"/>
            <a:stretch>
              <a:fillRect/>
            </a:stretch>
          </p:blipFill>
          <p:spPr>
            <a:xfrm>
              <a:off x="2572500" y="1781742"/>
              <a:ext cx="1071848" cy="1098172"/>
            </a:xfrm>
            <a:prstGeom prst="rect">
              <a:avLst/>
            </a:prstGeom>
          </p:spPr>
        </p:pic>
      </p:grpSp>
      <p:sp>
        <p:nvSpPr>
          <p:cNvPr id="53" name="TextBox 52">
            <a:extLst>
              <a:ext uri="{FF2B5EF4-FFF2-40B4-BE49-F238E27FC236}">
                <a16:creationId xmlns:a16="http://schemas.microsoft.com/office/drawing/2014/main" id="{E9F32863-A355-4CC4-99CC-0D56576E46BB}"/>
              </a:ext>
            </a:extLst>
          </p:cNvPr>
          <p:cNvSpPr txBox="1"/>
          <p:nvPr/>
        </p:nvSpPr>
        <p:spPr>
          <a:xfrm>
            <a:off x="2452862" y="4067198"/>
            <a:ext cx="7324036" cy="461665"/>
          </a:xfrm>
          <a:prstGeom prst="rect">
            <a:avLst/>
          </a:prstGeom>
          <a:noFill/>
          <a:ln>
            <a:noFill/>
          </a:ln>
        </p:spPr>
        <p:txBody>
          <a:bodyPr wrap="square">
            <a:spAutoFit/>
          </a:bodyPr>
          <a:lstStyle/>
          <a:p>
            <a:pPr algn="ctr"/>
            <a:r>
              <a:rPr lang="en-US" sz="2400" dirty="0">
                <a:latin typeface="Corbel" panose="020B0503020204020204" pitchFamily="34" charset="0"/>
              </a:rPr>
              <a:t>So…</a:t>
            </a:r>
          </a:p>
        </p:txBody>
      </p:sp>
      <p:grpSp>
        <p:nvGrpSpPr>
          <p:cNvPr id="30" name="Group 29">
            <a:extLst>
              <a:ext uri="{FF2B5EF4-FFF2-40B4-BE49-F238E27FC236}">
                <a16:creationId xmlns:a16="http://schemas.microsoft.com/office/drawing/2014/main" id="{601545C0-38D7-4981-8B0F-ACE32BE52A3E}"/>
              </a:ext>
            </a:extLst>
          </p:cNvPr>
          <p:cNvGrpSpPr/>
          <p:nvPr/>
        </p:nvGrpSpPr>
        <p:grpSpPr>
          <a:xfrm>
            <a:off x="2887991" y="2614624"/>
            <a:ext cx="6415035" cy="1250452"/>
            <a:chOff x="2892409" y="2593023"/>
            <a:chExt cx="6415035" cy="1250452"/>
          </a:xfrm>
        </p:grpSpPr>
        <p:sp>
          <p:nvSpPr>
            <p:cNvPr id="52" name="TextBox 51">
              <a:extLst>
                <a:ext uri="{FF2B5EF4-FFF2-40B4-BE49-F238E27FC236}">
                  <a16:creationId xmlns:a16="http://schemas.microsoft.com/office/drawing/2014/main" id="{5730D28B-703A-40E5-9DA4-116D8EFB6DC8}"/>
                </a:ext>
              </a:extLst>
            </p:cNvPr>
            <p:cNvSpPr txBox="1"/>
            <p:nvPr/>
          </p:nvSpPr>
          <p:spPr>
            <a:xfrm>
              <a:off x="2892409" y="2639685"/>
              <a:ext cx="4865514" cy="1200329"/>
            </a:xfrm>
            <a:prstGeom prst="rect">
              <a:avLst/>
            </a:prstGeom>
            <a:noFill/>
            <a:ln>
              <a:noFill/>
            </a:ln>
          </p:spPr>
          <p:txBody>
            <a:bodyPr wrap="square">
              <a:spAutoFit/>
            </a:bodyPr>
            <a:lstStyle/>
            <a:p>
              <a:pPr algn="ctr"/>
              <a:r>
                <a:rPr lang="en-US" sz="2400" dirty="0">
                  <a:latin typeface="Corbel" panose="020B0503020204020204" pitchFamily="34" charset="0"/>
                </a:rPr>
                <a:t>Why? Because Haskell is based on the lambda calculus, a theory which doesn't allow side effects!</a:t>
              </a:r>
            </a:p>
          </p:txBody>
        </p:sp>
        <p:grpSp>
          <p:nvGrpSpPr>
            <p:cNvPr id="27" name="Group 26">
              <a:extLst>
                <a:ext uri="{FF2B5EF4-FFF2-40B4-BE49-F238E27FC236}">
                  <a16:creationId xmlns:a16="http://schemas.microsoft.com/office/drawing/2014/main" id="{D77ED58B-705D-4974-B50E-76B9DB9919D8}"/>
                </a:ext>
              </a:extLst>
            </p:cNvPr>
            <p:cNvGrpSpPr/>
            <p:nvPr/>
          </p:nvGrpSpPr>
          <p:grpSpPr>
            <a:xfrm>
              <a:off x="7822553" y="2593023"/>
              <a:ext cx="1484891" cy="1250452"/>
              <a:chOff x="7822553" y="2593023"/>
              <a:chExt cx="1484891" cy="1250452"/>
            </a:xfrm>
          </p:grpSpPr>
          <p:grpSp>
            <p:nvGrpSpPr>
              <p:cNvPr id="25" name="Group 24">
                <a:extLst>
                  <a:ext uri="{FF2B5EF4-FFF2-40B4-BE49-F238E27FC236}">
                    <a16:creationId xmlns:a16="http://schemas.microsoft.com/office/drawing/2014/main" id="{D9AD92B5-A4B8-4326-A8DD-E61CE8D2E8DC}"/>
                  </a:ext>
                </a:extLst>
              </p:cNvPr>
              <p:cNvGrpSpPr/>
              <p:nvPr/>
            </p:nvGrpSpPr>
            <p:grpSpPr>
              <a:xfrm>
                <a:off x="7847772" y="2593023"/>
                <a:ext cx="1459672" cy="1250452"/>
                <a:chOff x="7847772" y="2593023"/>
                <a:chExt cx="1459672" cy="1250452"/>
              </a:xfrm>
            </p:grpSpPr>
            <p:pic>
              <p:nvPicPr>
                <p:cNvPr id="21" name="Picture 20">
                  <a:extLst>
                    <a:ext uri="{FF2B5EF4-FFF2-40B4-BE49-F238E27FC236}">
                      <a16:creationId xmlns:a16="http://schemas.microsoft.com/office/drawing/2014/main" id="{DF2BAB31-66A4-4D4F-8DDB-BB7278962C06}"/>
                    </a:ext>
                  </a:extLst>
                </p:cNvPr>
                <p:cNvPicPr>
                  <a:picLocks noChangeAspect="1"/>
                </p:cNvPicPr>
                <p:nvPr/>
              </p:nvPicPr>
              <p:blipFill>
                <a:blip r:embed="rId4"/>
                <a:stretch>
                  <a:fillRect/>
                </a:stretch>
              </p:blipFill>
              <p:spPr>
                <a:xfrm>
                  <a:off x="7847772" y="2593023"/>
                  <a:ext cx="1459672" cy="1250452"/>
                </a:xfrm>
                <a:prstGeom prst="rect">
                  <a:avLst/>
                </a:prstGeom>
              </p:spPr>
            </p:pic>
            <p:sp>
              <p:nvSpPr>
                <p:cNvPr id="24" name="Rectangle 23">
                  <a:extLst>
                    <a:ext uri="{FF2B5EF4-FFF2-40B4-BE49-F238E27FC236}">
                      <a16:creationId xmlns:a16="http://schemas.microsoft.com/office/drawing/2014/main" id="{A746686D-8867-476D-B0A8-B2AB70706800}"/>
                    </a:ext>
                  </a:extLst>
                </p:cNvPr>
                <p:cNvSpPr/>
                <p:nvPr/>
              </p:nvSpPr>
              <p:spPr>
                <a:xfrm>
                  <a:off x="7920383" y="3259926"/>
                  <a:ext cx="287130" cy="134159"/>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ChevronInverted">
                    <a:avLst/>
                  </a:prstTxWarp>
                </a:bodyPr>
                <a:lstStyle/>
                <a:p>
                  <a:pPr algn="ctr"/>
                  <a:endParaRPr lang="en-US" sz="2000" dirty="0">
                    <a:latin typeface="Corbel" panose="020B0503020204020204" pitchFamily="34" charset="0"/>
                  </a:endParaRPr>
                </a:p>
              </p:txBody>
            </p:sp>
          </p:grpSp>
          <p:sp>
            <p:nvSpPr>
              <p:cNvPr id="26" name="TextBox 25">
                <a:extLst>
                  <a:ext uri="{FF2B5EF4-FFF2-40B4-BE49-F238E27FC236}">
                    <a16:creationId xmlns:a16="http://schemas.microsoft.com/office/drawing/2014/main" id="{A7FA13EA-BA9A-4F7B-A59F-C1117640C725}"/>
                  </a:ext>
                </a:extLst>
              </p:cNvPr>
              <p:cNvSpPr txBox="1"/>
              <p:nvPr/>
            </p:nvSpPr>
            <p:spPr>
              <a:xfrm>
                <a:off x="7822553" y="3188505"/>
                <a:ext cx="474810" cy="261610"/>
              </a:xfrm>
              <a:prstGeom prst="rect">
                <a:avLst/>
              </a:prstGeom>
              <a:noFill/>
              <a:ln>
                <a:noFill/>
              </a:ln>
            </p:spPr>
            <p:txBody>
              <a:bodyPr wrap="none" rtlCol="0">
                <a:spAutoFit/>
              </a:bodyPr>
              <a:lstStyle/>
              <a:p>
                <a:pPr algn="l"/>
                <a:r>
                  <a:rPr lang="en-US" sz="1100" dirty="0">
                    <a:latin typeface="Corbel" panose="020B0503020204020204" pitchFamily="34" charset="0"/>
                  </a:rPr>
                  <a:t>Drug</a:t>
                </a:r>
              </a:p>
            </p:txBody>
          </p:sp>
        </p:grpSp>
      </p:grpSp>
      <p:sp>
        <p:nvSpPr>
          <p:cNvPr id="54" name="TextBox 53">
            <a:extLst>
              <a:ext uri="{FF2B5EF4-FFF2-40B4-BE49-F238E27FC236}">
                <a16:creationId xmlns:a16="http://schemas.microsoft.com/office/drawing/2014/main" id="{86916427-4D6E-4F8B-9FC4-2B904B903F1E}"/>
              </a:ext>
            </a:extLst>
          </p:cNvPr>
          <p:cNvSpPr txBox="1"/>
          <p:nvPr/>
        </p:nvSpPr>
        <p:spPr>
          <a:xfrm>
            <a:off x="999541" y="5127194"/>
            <a:ext cx="10230678" cy="461665"/>
          </a:xfrm>
          <a:prstGeom prst="rect">
            <a:avLst/>
          </a:prstGeom>
          <a:noFill/>
          <a:ln>
            <a:noFill/>
          </a:ln>
        </p:spPr>
        <p:txBody>
          <a:bodyPr wrap="square" rtlCol="0">
            <a:spAutoFit/>
          </a:bodyPr>
          <a:lstStyle/>
          <a:p>
            <a:pPr algn="ctr"/>
            <a:r>
              <a:rPr lang="en-US" sz="2400" dirty="0">
                <a:latin typeface="Corbel" panose="020B0503020204020204" pitchFamily="34" charset="0"/>
              </a:rPr>
              <a:t>You're not going to be able to </a:t>
            </a:r>
            <a:r>
              <a:rPr lang="en-US" sz="2400" dirty="0">
                <a:solidFill>
                  <a:srgbClr val="FF0000"/>
                </a:solidFill>
                <a:latin typeface="Corbel" panose="020B0503020204020204" pitchFamily="34" charset="0"/>
              </a:rPr>
              <a:t>use sequences of statements</a:t>
            </a:r>
            <a:r>
              <a:rPr lang="en-US" sz="2400" dirty="0">
                <a:latin typeface="Corbel" panose="020B0503020204020204" pitchFamily="34" charset="0"/>
              </a:rPr>
              <a:t>!</a:t>
            </a:r>
          </a:p>
        </p:txBody>
      </p:sp>
    </p:spTree>
    <p:extLst>
      <p:ext uri="{BB962C8B-B14F-4D97-AF65-F5344CB8AC3E}">
        <p14:creationId xmlns:p14="http://schemas.microsoft.com/office/powerpoint/2010/main" val="380540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1" grpId="0"/>
      <p:bldP spid="40" grpId="0"/>
      <p:bldP spid="42" grpId="0"/>
      <p:bldP spid="53" grpId="0"/>
      <p:bldP spid="5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EDBC4B2-DE9F-4B3F-983E-8AE9258F6EC1}"/>
              </a:ext>
            </a:extLst>
          </p:cNvPr>
          <p:cNvSpPr txBox="1"/>
          <p:nvPr/>
        </p:nvSpPr>
        <p:spPr>
          <a:xfrm>
            <a:off x="361359" y="3347742"/>
            <a:ext cx="5878014" cy="430887"/>
          </a:xfrm>
          <a:prstGeom prst="rect">
            <a:avLst/>
          </a:prstGeom>
          <a:noFill/>
        </p:spPr>
        <p:txBody>
          <a:bodyPr wrap="square" rtlCol="0">
            <a:spAutoFit/>
          </a:bodyPr>
          <a:lstStyle/>
          <a:p>
            <a:pPr algn="ctr"/>
            <a:r>
              <a:rPr lang="en-US" sz="2200" dirty="0">
                <a:latin typeface="Corbel" panose="020B0503020204020204" pitchFamily="34" charset="0"/>
              </a:rPr>
              <a:t>Here's the Haskell code for </a:t>
            </a:r>
            <a:r>
              <a:rPr lang="en-US" sz="2200" dirty="0" err="1">
                <a:solidFill>
                  <a:srgbClr val="FF0000"/>
                </a:solidFill>
                <a:latin typeface="Corbel" panose="020B0503020204020204" pitchFamily="34" charset="0"/>
              </a:rPr>
              <a:t>foldr</a:t>
            </a:r>
            <a:r>
              <a:rPr lang="en-US" sz="2200" dirty="0">
                <a:latin typeface="Corbel" panose="020B0503020204020204" pitchFamily="34" charset="0"/>
              </a:rPr>
              <a:t>…</a:t>
            </a:r>
          </a:p>
        </p:txBody>
      </p:sp>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Reduce Functions: </a:t>
            </a:r>
            <a:r>
              <a:rPr lang="en-US" dirty="0" err="1">
                <a:solidFill>
                  <a:srgbClr val="FF0000"/>
                </a:solidFill>
              </a:rPr>
              <a:t>foldr</a:t>
            </a:r>
            <a:endParaRPr lang="en-US" dirty="0">
              <a:solidFill>
                <a:srgbClr val="FF0000"/>
              </a:solidFill>
            </a:endParaRPr>
          </a:p>
        </p:txBody>
      </p:sp>
      <p:sp>
        <p:nvSpPr>
          <p:cNvPr id="3" name="TextBox 2">
            <a:extLst>
              <a:ext uri="{FF2B5EF4-FFF2-40B4-BE49-F238E27FC236}">
                <a16:creationId xmlns:a16="http://schemas.microsoft.com/office/drawing/2014/main" id="{29391C54-FAD9-4FBD-8468-74742D7ED470}"/>
              </a:ext>
            </a:extLst>
          </p:cNvPr>
          <p:cNvSpPr txBox="1"/>
          <p:nvPr/>
        </p:nvSpPr>
        <p:spPr>
          <a:xfrm>
            <a:off x="6414069" y="1626957"/>
            <a:ext cx="5489108" cy="430887"/>
          </a:xfrm>
          <a:prstGeom prst="rect">
            <a:avLst/>
          </a:prstGeom>
          <a:noFill/>
        </p:spPr>
        <p:txBody>
          <a:bodyPr wrap="square" rtlCol="0">
            <a:spAutoFit/>
          </a:bodyPr>
          <a:lstStyle/>
          <a:p>
            <a:pPr algn="ctr"/>
            <a:r>
              <a:rPr lang="en-US" sz="2200" dirty="0">
                <a:latin typeface="Corbel" panose="020B0503020204020204" pitchFamily="34" charset="0"/>
              </a:rPr>
              <a:t>The </a:t>
            </a:r>
            <a:r>
              <a:rPr lang="en-US" sz="2200" dirty="0" err="1">
                <a:solidFill>
                  <a:srgbClr val="FF0000"/>
                </a:solidFill>
                <a:latin typeface="Corbel" panose="020B0503020204020204" pitchFamily="34" charset="0"/>
              </a:rPr>
              <a:t>foldr</a:t>
            </a:r>
            <a:r>
              <a:rPr lang="en-US" sz="2200" dirty="0">
                <a:latin typeface="Corbel" panose="020B0503020204020204" pitchFamily="34" charset="0"/>
              </a:rPr>
              <a:t> function reduces from back to front.</a:t>
            </a:r>
          </a:p>
        </p:txBody>
      </p:sp>
      <p:sp>
        <p:nvSpPr>
          <p:cNvPr id="7" name="Rectangle 6">
            <a:extLst>
              <a:ext uri="{FF2B5EF4-FFF2-40B4-BE49-F238E27FC236}">
                <a16:creationId xmlns:a16="http://schemas.microsoft.com/office/drawing/2014/main" id="{A8FCC460-FADD-44FF-9FE0-D1D65E054BA5}"/>
              </a:ext>
            </a:extLst>
          </p:cNvPr>
          <p:cNvSpPr/>
          <p:nvPr/>
        </p:nvSpPr>
        <p:spPr>
          <a:xfrm>
            <a:off x="219433" y="1402404"/>
            <a:ext cx="6161867" cy="18379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F8EAFA8-0E16-4CEF-A3E1-5A4D793500C5}"/>
              </a:ext>
            </a:extLst>
          </p:cNvPr>
          <p:cNvSpPr txBox="1"/>
          <p:nvPr/>
        </p:nvSpPr>
        <p:spPr>
          <a:xfrm>
            <a:off x="212418" y="1402403"/>
            <a:ext cx="6539111" cy="1785104"/>
          </a:xfrm>
          <a:prstGeom prst="rect">
            <a:avLst/>
          </a:prstGeom>
          <a:noFill/>
        </p:spPr>
        <p:txBody>
          <a:bodyPr wrap="square" rtlCol="0">
            <a:spAutoFit/>
          </a:bodyPr>
          <a:lstStyle/>
          <a:p>
            <a:r>
              <a:rPr lang="en-US" sz="2200" dirty="0" err="1">
                <a:latin typeface="Consolas" panose="020B0609020204030204" pitchFamily="49" charset="0"/>
              </a:rPr>
              <a:t>foldr</a:t>
            </a:r>
            <a:r>
              <a:rPr lang="en-US" sz="2200" dirty="0">
                <a:latin typeface="Consolas" panose="020B0609020204030204" pitchFamily="49" charset="0"/>
              </a:rPr>
              <a:t>(f, </a:t>
            </a:r>
            <a:r>
              <a:rPr lang="en-US" sz="2200" dirty="0" err="1">
                <a:latin typeface="Consolas" panose="020B0609020204030204" pitchFamily="49" charset="0"/>
              </a:rPr>
              <a:t>initial_accum</a:t>
            </a:r>
            <a:r>
              <a:rPr lang="en-US" sz="2200" dirty="0">
                <a:latin typeface="Consolas" panose="020B0609020204030204" pitchFamily="49" charset="0"/>
              </a:rPr>
              <a:t>, </a:t>
            </a:r>
            <a:r>
              <a:rPr lang="en-US" sz="2200" dirty="0" err="1">
                <a:latin typeface="Consolas" panose="020B0609020204030204" pitchFamily="49" charset="0"/>
              </a:rPr>
              <a:t>lst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a:t>
            </a:r>
            <a:r>
              <a:rPr lang="en-US" sz="2200" dirty="0" err="1">
                <a:latin typeface="Consolas" panose="020B0609020204030204" pitchFamily="49" charset="0"/>
              </a:rPr>
              <a:t>initial_accum</a:t>
            </a:r>
            <a:endParaRPr lang="en-US" sz="2200" dirty="0">
              <a:latin typeface="Consolas" panose="020B0609020204030204" pitchFamily="49" charset="0"/>
            </a:endParaRPr>
          </a:p>
          <a:p>
            <a:r>
              <a:rPr lang="en-US" sz="2200" dirty="0">
                <a:latin typeface="Consolas" panose="020B0609020204030204" pitchFamily="49" charset="0"/>
              </a:rPr>
              <a:t>  for each x in </a:t>
            </a:r>
            <a:r>
              <a:rPr lang="en-US" sz="2200" dirty="0" err="1">
                <a:latin typeface="Consolas" panose="020B0609020204030204" pitchFamily="49" charset="0"/>
              </a:rPr>
              <a:t>lst</a:t>
            </a:r>
            <a:r>
              <a:rPr lang="en-US" sz="2200" dirty="0">
                <a:latin typeface="Consolas" panose="020B0609020204030204" pitchFamily="49" charset="0"/>
              </a:rPr>
              <a:t> from </a:t>
            </a:r>
            <a:r>
              <a:rPr lang="en-US" sz="2200" dirty="0">
                <a:solidFill>
                  <a:srgbClr val="FF0000"/>
                </a:solidFill>
                <a:latin typeface="Consolas" panose="020B0609020204030204" pitchFamily="49" charset="0"/>
              </a:rPr>
              <a:t>back to front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f(x, </a:t>
            </a:r>
            <a:r>
              <a:rPr lang="en-US" sz="2200" dirty="0" err="1">
                <a:latin typeface="Consolas" panose="020B0609020204030204" pitchFamily="49" charset="0"/>
              </a:rPr>
              <a:t>accum</a:t>
            </a:r>
            <a:r>
              <a:rPr lang="en-US" sz="2200" dirty="0">
                <a:latin typeface="Consolas" panose="020B0609020204030204" pitchFamily="49" charset="0"/>
              </a:rPr>
              <a:t>)</a:t>
            </a:r>
          </a:p>
          <a:p>
            <a:r>
              <a:rPr lang="en-US" sz="2200" dirty="0">
                <a:latin typeface="Consolas" panose="020B0609020204030204" pitchFamily="49" charset="0"/>
              </a:rPr>
              <a:t>  return </a:t>
            </a:r>
            <a:r>
              <a:rPr lang="en-US" sz="2200" dirty="0" err="1">
                <a:latin typeface="Consolas" panose="020B0609020204030204" pitchFamily="49" charset="0"/>
              </a:rPr>
              <a:t>accum</a:t>
            </a:r>
            <a:endParaRPr lang="en-US" sz="2200" dirty="0">
              <a:latin typeface="Consolas" panose="020B0609020204030204" pitchFamily="49" charset="0"/>
            </a:endParaRPr>
          </a:p>
        </p:txBody>
      </p:sp>
      <p:sp>
        <p:nvSpPr>
          <p:cNvPr id="105" name="Rectangle 104">
            <a:extLst>
              <a:ext uri="{FF2B5EF4-FFF2-40B4-BE49-F238E27FC236}">
                <a16:creationId xmlns:a16="http://schemas.microsoft.com/office/drawing/2014/main" id="{A28CBE02-BBF8-4615-9816-C84713119366}"/>
              </a:ext>
            </a:extLst>
          </p:cNvPr>
          <p:cNvSpPr/>
          <p:nvPr/>
        </p:nvSpPr>
        <p:spPr>
          <a:xfrm>
            <a:off x="219434" y="3877342"/>
            <a:ext cx="604080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B39480FC-60D0-4CAF-BA0E-755BB5743021}"/>
              </a:ext>
            </a:extLst>
          </p:cNvPr>
          <p:cNvSpPr txBox="1"/>
          <p:nvPr/>
        </p:nvSpPr>
        <p:spPr>
          <a:xfrm>
            <a:off x="221434" y="3858501"/>
            <a:ext cx="5353341"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sp>
        <p:nvSpPr>
          <p:cNvPr id="107" name="Speech Bubble: Rectangle with Corners Rounded 106">
            <a:extLst>
              <a:ext uri="{FF2B5EF4-FFF2-40B4-BE49-F238E27FC236}">
                <a16:creationId xmlns:a16="http://schemas.microsoft.com/office/drawing/2014/main" id="{87EBC9E1-7118-49A3-B715-8440044AF6E3}"/>
              </a:ext>
            </a:extLst>
          </p:cNvPr>
          <p:cNvSpPr/>
          <p:nvPr/>
        </p:nvSpPr>
        <p:spPr>
          <a:xfrm>
            <a:off x="464666" y="5173673"/>
            <a:ext cx="1918390" cy="977543"/>
          </a:xfrm>
          <a:prstGeom prst="wedgeRoundRectCallout">
            <a:avLst>
              <a:gd name="adj1" fmla="val 63383"/>
              <a:gd name="adj2" fmla="val -1469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our input list is empty…</a:t>
            </a:r>
          </a:p>
        </p:txBody>
      </p:sp>
      <p:sp>
        <p:nvSpPr>
          <p:cNvPr id="108" name="Speech Bubble: Rectangle with Corners Rounded 107">
            <a:extLst>
              <a:ext uri="{FF2B5EF4-FFF2-40B4-BE49-F238E27FC236}">
                <a16:creationId xmlns:a16="http://schemas.microsoft.com/office/drawing/2014/main" id="{CA97803D-493A-4738-BAB2-13BB772047DF}"/>
              </a:ext>
            </a:extLst>
          </p:cNvPr>
          <p:cNvSpPr/>
          <p:nvPr/>
        </p:nvSpPr>
        <p:spPr>
          <a:xfrm>
            <a:off x="4159591" y="5251136"/>
            <a:ext cx="2691651" cy="977543"/>
          </a:xfrm>
          <a:prstGeom prst="wedgeRoundRectCallout">
            <a:avLst>
              <a:gd name="adj1" fmla="val -70308"/>
              <a:gd name="adj2" fmla="val -1571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just return the accumulator value.</a:t>
            </a:r>
          </a:p>
        </p:txBody>
      </p:sp>
      <p:sp>
        <p:nvSpPr>
          <p:cNvPr id="109" name="Speech Bubble: Rectangle with Corners Rounded 108">
            <a:extLst>
              <a:ext uri="{FF2B5EF4-FFF2-40B4-BE49-F238E27FC236}">
                <a16:creationId xmlns:a16="http://schemas.microsoft.com/office/drawing/2014/main" id="{DC48CFCA-F1BF-47EE-A67F-95CDC776CF39}"/>
              </a:ext>
            </a:extLst>
          </p:cNvPr>
          <p:cNvSpPr/>
          <p:nvPr/>
        </p:nvSpPr>
        <p:spPr>
          <a:xfrm>
            <a:off x="4204846" y="2717576"/>
            <a:ext cx="3340079" cy="977543"/>
          </a:xfrm>
          <a:prstGeom prst="wedgeRoundRectCallout">
            <a:avLst>
              <a:gd name="adj1" fmla="val -90638"/>
              <a:gd name="adj2" fmla="val 1133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 we break our list into the first item </a:t>
            </a:r>
            <a:r>
              <a:rPr lang="en-US" sz="2000" dirty="0">
                <a:solidFill>
                  <a:srgbClr val="FFC1C1"/>
                </a:solidFill>
                <a:latin typeface="Corbel" panose="020B0503020204020204" pitchFamily="34" charset="0"/>
              </a:rPr>
              <a:t>x</a:t>
            </a:r>
            <a:r>
              <a:rPr lang="en-US" sz="2000" dirty="0">
                <a:latin typeface="Corbel" panose="020B0503020204020204" pitchFamily="34" charset="0"/>
              </a:rPr>
              <a:t>, and all remaining items </a:t>
            </a:r>
            <a:r>
              <a:rPr lang="en-US" sz="2000" dirty="0" err="1">
                <a:solidFill>
                  <a:srgbClr val="FFC1C1"/>
                </a:solidFill>
                <a:latin typeface="Corbel" panose="020B0503020204020204" pitchFamily="34" charset="0"/>
              </a:rPr>
              <a:t>xs</a:t>
            </a:r>
            <a:r>
              <a:rPr lang="en-US" sz="2000" dirty="0">
                <a:latin typeface="Corbel" panose="020B0503020204020204" pitchFamily="34" charset="0"/>
              </a:rPr>
              <a:t>.</a:t>
            </a:r>
          </a:p>
        </p:txBody>
      </p:sp>
      <p:sp>
        <p:nvSpPr>
          <p:cNvPr id="111" name="Speech Bubble: Rectangle with Corners Rounded 110">
            <a:extLst>
              <a:ext uri="{FF2B5EF4-FFF2-40B4-BE49-F238E27FC236}">
                <a16:creationId xmlns:a16="http://schemas.microsoft.com/office/drawing/2014/main" id="{D546CE6A-331B-4AA5-BCD2-1562F8B6E64D}"/>
              </a:ext>
            </a:extLst>
          </p:cNvPr>
          <p:cNvSpPr/>
          <p:nvPr/>
        </p:nvSpPr>
        <p:spPr>
          <a:xfrm>
            <a:off x="1508916" y="5487975"/>
            <a:ext cx="3946114" cy="1262660"/>
          </a:xfrm>
          <a:prstGeom prst="wedgeRoundRectCallout">
            <a:avLst>
              <a:gd name="adj1" fmla="val -69788"/>
              <a:gd name="adj2" fmla="val -994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call our function </a:t>
            </a:r>
            <a:r>
              <a:rPr lang="en-US" sz="2000" dirty="0">
                <a:solidFill>
                  <a:srgbClr val="FFC1C1"/>
                </a:solidFill>
                <a:latin typeface="Corbel" panose="020B0503020204020204" pitchFamily="34" charset="0"/>
              </a:rPr>
              <a:t>f</a:t>
            </a:r>
            <a:r>
              <a:rPr lang="en-US" sz="2000" dirty="0">
                <a:latin typeface="Corbel" panose="020B0503020204020204" pitchFamily="34" charset="0"/>
              </a:rPr>
              <a:t> passing in the current </a:t>
            </a:r>
            <a:r>
              <a:rPr lang="en-US" sz="2000" dirty="0">
                <a:solidFill>
                  <a:srgbClr val="FFC1C1"/>
                </a:solidFill>
                <a:latin typeface="Corbel" panose="020B0503020204020204" pitchFamily="34" charset="0"/>
              </a:rPr>
              <a:t>x</a:t>
            </a:r>
            <a:r>
              <a:rPr lang="en-US" sz="2000" dirty="0">
                <a:latin typeface="Corbel" panose="020B0503020204020204" pitchFamily="34" charset="0"/>
              </a:rPr>
              <a:t> value, and the </a:t>
            </a:r>
            <a:r>
              <a:rPr lang="en-US" sz="2000" dirty="0">
                <a:solidFill>
                  <a:srgbClr val="FFC1C1"/>
                </a:solidFill>
                <a:latin typeface="Corbel" panose="020B0503020204020204" pitchFamily="34" charset="0"/>
              </a:rPr>
              <a:t>result from the rest of the list</a:t>
            </a:r>
            <a:r>
              <a:rPr lang="en-US" sz="2000" dirty="0">
                <a:latin typeface="Corbel" panose="020B0503020204020204" pitchFamily="34" charset="0"/>
              </a:rPr>
              <a:t>.</a:t>
            </a:r>
          </a:p>
        </p:txBody>
      </p:sp>
      <p:sp>
        <p:nvSpPr>
          <p:cNvPr id="14" name="TextBox 13">
            <a:extLst>
              <a:ext uri="{FF2B5EF4-FFF2-40B4-BE49-F238E27FC236}">
                <a16:creationId xmlns:a16="http://schemas.microsoft.com/office/drawing/2014/main" id="{7A68017A-C961-4FD9-A386-C7A3EA68A377}"/>
              </a:ext>
            </a:extLst>
          </p:cNvPr>
          <p:cNvSpPr txBox="1"/>
          <p:nvPr/>
        </p:nvSpPr>
        <p:spPr>
          <a:xfrm>
            <a:off x="6688312" y="2324540"/>
            <a:ext cx="4758054" cy="707886"/>
          </a:xfrm>
          <a:prstGeom prst="rect">
            <a:avLst/>
          </a:prstGeom>
          <a:noFill/>
        </p:spPr>
        <p:txBody>
          <a:bodyPr wrap="square" rtlCol="0">
            <a:spAutoFit/>
          </a:bodyPr>
          <a:lstStyle/>
          <a:p>
            <a:pPr algn="ctr"/>
            <a:r>
              <a:rPr lang="en-US" sz="2000" dirty="0" err="1">
                <a:solidFill>
                  <a:srgbClr val="FF0000"/>
                </a:solidFill>
                <a:latin typeface="Corbel" panose="020B0503020204020204" pitchFamily="34" charset="0"/>
              </a:rPr>
              <a:t>foldr</a:t>
            </a:r>
            <a:r>
              <a:rPr lang="en-US" sz="2000" dirty="0">
                <a:latin typeface="Corbel" panose="020B0503020204020204" pitchFamily="34" charset="0"/>
              </a:rPr>
              <a:t> is </a:t>
            </a:r>
            <a:r>
              <a:rPr lang="en-US" sz="2000" dirty="0">
                <a:solidFill>
                  <a:srgbClr val="FF0000"/>
                </a:solidFill>
                <a:latin typeface="Corbel" panose="020B0503020204020204" pitchFamily="34" charset="0"/>
              </a:rPr>
              <a:t>right-associative</a:t>
            </a:r>
            <a:r>
              <a:rPr lang="en-US" sz="2000" dirty="0">
                <a:latin typeface="Corbel" panose="020B0503020204020204" pitchFamily="34" charset="0"/>
              </a:rPr>
              <a:t>, e.g.:</a:t>
            </a:r>
          </a:p>
          <a:p>
            <a:pPr algn="ctr"/>
            <a:r>
              <a:rPr lang="en-US" sz="2000" dirty="0">
                <a:solidFill>
                  <a:srgbClr val="0070C0"/>
                </a:solidFill>
                <a:latin typeface="Corbel" panose="020B0503020204020204" pitchFamily="34" charset="0"/>
              </a:rPr>
              <a:t>f(</a:t>
            </a:r>
            <a:r>
              <a:rPr lang="en-US" sz="2000" dirty="0">
                <a:latin typeface="Corbel" panose="020B0503020204020204" pitchFamily="34" charset="0"/>
              </a:rPr>
              <a:t>x</a:t>
            </a:r>
            <a:r>
              <a:rPr lang="en-US" sz="2000" baseline="-25000" dirty="0">
                <a:latin typeface="Corbel" panose="020B0503020204020204" pitchFamily="34" charset="0"/>
              </a:rPr>
              <a:t>1</a:t>
            </a:r>
            <a:r>
              <a:rPr lang="en-US" sz="2000" dirty="0">
                <a:latin typeface="Corbel" panose="020B0503020204020204" pitchFamily="34" charset="0"/>
              </a:rPr>
              <a:t>,</a:t>
            </a:r>
            <a:r>
              <a:rPr lang="en-US" sz="2000" dirty="0">
                <a:solidFill>
                  <a:srgbClr val="0070C0"/>
                </a:solidFill>
                <a:latin typeface="Corbel" panose="020B0503020204020204" pitchFamily="34" charset="0"/>
              </a:rPr>
              <a:t>  </a:t>
            </a:r>
            <a:r>
              <a:rPr lang="en-US" sz="2000" dirty="0">
                <a:solidFill>
                  <a:srgbClr val="00B050"/>
                </a:solidFill>
                <a:latin typeface="Corbel" panose="020B0503020204020204" pitchFamily="34" charset="0"/>
              </a:rPr>
              <a:t>f(</a:t>
            </a:r>
            <a:r>
              <a:rPr lang="en-US" sz="2000" dirty="0">
                <a:latin typeface="Corbel" panose="020B0503020204020204" pitchFamily="34" charset="0"/>
              </a:rPr>
              <a:t>x</a:t>
            </a:r>
            <a:r>
              <a:rPr lang="en-US" sz="2000" baseline="-25000" dirty="0">
                <a:latin typeface="Corbel" panose="020B0503020204020204" pitchFamily="34" charset="0"/>
              </a:rPr>
              <a:t>2</a:t>
            </a:r>
            <a:r>
              <a:rPr lang="en-US" sz="2000" dirty="0">
                <a:latin typeface="Corbel" panose="020B0503020204020204" pitchFamily="34" charset="0"/>
              </a:rPr>
              <a:t>,</a:t>
            </a:r>
            <a:r>
              <a:rPr lang="en-US" sz="2000" dirty="0">
                <a:solidFill>
                  <a:srgbClr val="00B050"/>
                </a:solidFill>
                <a:latin typeface="Corbel" panose="020B0503020204020204" pitchFamily="34" charset="0"/>
              </a:rPr>
              <a:t>  </a:t>
            </a:r>
            <a:r>
              <a:rPr lang="en-US" sz="2000" dirty="0">
                <a:solidFill>
                  <a:srgbClr val="C00000"/>
                </a:solidFill>
                <a:latin typeface="Corbel" panose="020B0503020204020204" pitchFamily="34" charset="0"/>
              </a:rPr>
              <a:t>f(</a:t>
            </a:r>
            <a:r>
              <a:rPr lang="en-US" sz="2000" dirty="0">
                <a:latin typeface="Corbel" panose="020B0503020204020204" pitchFamily="34" charset="0"/>
              </a:rPr>
              <a:t>x</a:t>
            </a:r>
            <a:r>
              <a:rPr lang="en-US" sz="2000" baseline="-25000" dirty="0">
                <a:latin typeface="Corbel" panose="020B0503020204020204" pitchFamily="34" charset="0"/>
              </a:rPr>
              <a:t>3</a:t>
            </a:r>
            <a:r>
              <a:rPr lang="en-US" sz="2000" dirty="0">
                <a:latin typeface="Corbel" panose="020B0503020204020204" pitchFamily="34" charset="0"/>
              </a:rPr>
              <a:t>,</a:t>
            </a:r>
            <a:r>
              <a:rPr lang="en-US" sz="2000" dirty="0">
                <a:solidFill>
                  <a:srgbClr val="C00000"/>
                </a:solidFill>
                <a:latin typeface="Corbel" panose="020B0503020204020204" pitchFamily="34" charset="0"/>
              </a:rPr>
              <a:t> </a:t>
            </a:r>
            <a:r>
              <a:rPr lang="en-US" sz="2000" dirty="0">
                <a:solidFill>
                  <a:srgbClr val="00B0F0"/>
                </a:solidFill>
                <a:latin typeface="Corbel" panose="020B0503020204020204" pitchFamily="34" charset="0"/>
              </a:rPr>
              <a:t>f(</a:t>
            </a:r>
            <a:r>
              <a:rPr lang="en-US" sz="2000" dirty="0">
                <a:latin typeface="Corbel" panose="020B0503020204020204" pitchFamily="34" charset="0"/>
              </a:rPr>
              <a:t>x</a:t>
            </a:r>
            <a:r>
              <a:rPr lang="en-US" sz="2000" baseline="-25000" dirty="0">
                <a:latin typeface="Corbel" panose="020B0503020204020204" pitchFamily="34" charset="0"/>
              </a:rPr>
              <a:t>4</a:t>
            </a:r>
            <a:r>
              <a:rPr lang="en-US" sz="2000" dirty="0">
                <a:latin typeface="Corbel" panose="020B0503020204020204" pitchFamily="34" charset="0"/>
              </a:rPr>
              <a:t>,</a:t>
            </a:r>
            <a:r>
              <a:rPr lang="en-US" sz="2000" dirty="0">
                <a:solidFill>
                  <a:srgbClr val="00B0F0"/>
                </a:solidFill>
                <a:latin typeface="Corbel" panose="020B0503020204020204" pitchFamily="34" charset="0"/>
              </a:rPr>
              <a:t> </a:t>
            </a:r>
            <a:r>
              <a:rPr lang="en-US" sz="2000" dirty="0">
                <a:solidFill>
                  <a:srgbClr val="FF0000"/>
                </a:solidFill>
                <a:latin typeface="Corbel" panose="020B0503020204020204" pitchFamily="34" charset="0"/>
              </a:rPr>
              <a:t>f(</a:t>
            </a:r>
            <a:r>
              <a:rPr lang="en-US" sz="2000" dirty="0" err="1">
                <a:latin typeface="Corbel" panose="020B0503020204020204" pitchFamily="34" charset="0"/>
              </a:rPr>
              <a:t>x</a:t>
            </a:r>
            <a:r>
              <a:rPr lang="en-US" sz="2000" baseline="-25000" dirty="0" err="1">
                <a:latin typeface="Corbel" panose="020B0503020204020204" pitchFamily="34" charset="0"/>
              </a:rPr>
              <a:t>n</a:t>
            </a:r>
            <a:r>
              <a:rPr lang="en-US" sz="2000" baseline="-25000" dirty="0">
                <a:latin typeface="Corbel" panose="020B0503020204020204" pitchFamily="34" charset="0"/>
              </a:rPr>
              <a:t> </a:t>
            </a:r>
            <a:r>
              <a:rPr lang="en-US" sz="2000" dirty="0">
                <a:latin typeface="Corbel" panose="020B0503020204020204" pitchFamily="34" charset="0"/>
              </a:rPr>
              <a:t>, </a:t>
            </a:r>
            <a:r>
              <a:rPr lang="en-US" sz="2000" dirty="0" err="1">
                <a:latin typeface="Corbel" panose="020B0503020204020204" pitchFamily="34" charset="0"/>
              </a:rPr>
              <a:t>accum</a:t>
            </a:r>
            <a:r>
              <a:rPr lang="en-US" sz="2000" dirty="0">
                <a:solidFill>
                  <a:srgbClr val="FF0000"/>
                </a:solidFill>
                <a:latin typeface="Corbel" panose="020B0503020204020204" pitchFamily="34" charset="0"/>
              </a:rPr>
              <a:t>) </a:t>
            </a:r>
            <a:r>
              <a:rPr lang="en-US" sz="2000" dirty="0">
                <a:solidFill>
                  <a:srgbClr val="00B0F0"/>
                </a:solidFill>
                <a:latin typeface="Corbel" panose="020B0503020204020204" pitchFamily="34" charset="0"/>
              </a:rPr>
              <a:t>) </a:t>
            </a:r>
            <a:r>
              <a:rPr lang="en-US" sz="2000" dirty="0">
                <a:solidFill>
                  <a:srgbClr val="C00000"/>
                </a:solidFill>
                <a:latin typeface="Corbel" panose="020B0503020204020204" pitchFamily="34" charset="0"/>
              </a:rPr>
              <a:t>) </a:t>
            </a:r>
            <a:r>
              <a:rPr lang="en-US" sz="2000" dirty="0">
                <a:solidFill>
                  <a:srgbClr val="00B050"/>
                </a:solidFill>
                <a:latin typeface="Corbel" panose="020B0503020204020204" pitchFamily="34" charset="0"/>
              </a:rPr>
              <a:t>) </a:t>
            </a:r>
            <a:r>
              <a:rPr lang="en-US" sz="2000" dirty="0">
                <a:solidFill>
                  <a:srgbClr val="0070C0"/>
                </a:solidFill>
                <a:latin typeface="Corbel" panose="020B0503020204020204" pitchFamily="34" charset="0"/>
              </a:rPr>
              <a:t>) </a:t>
            </a:r>
          </a:p>
        </p:txBody>
      </p:sp>
      <p:sp>
        <p:nvSpPr>
          <p:cNvPr id="16" name="Rectangle 15">
            <a:extLst>
              <a:ext uri="{FF2B5EF4-FFF2-40B4-BE49-F238E27FC236}">
                <a16:creationId xmlns:a16="http://schemas.microsoft.com/office/drawing/2014/main" id="{538F02D5-C449-480C-B97E-A66D60DA8BA8}"/>
              </a:ext>
            </a:extLst>
          </p:cNvPr>
          <p:cNvSpPr/>
          <p:nvPr/>
        </p:nvSpPr>
        <p:spPr>
          <a:xfrm>
            <a:off x="9151825" y="3679828"/>
            <a:ext cx="1289957" cy="304611"/>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C2E831-26FE-46AF-9084-D55680C293A3}"/>
              </a:ext>
            </a:extLst>
          </p:cNvPr>
          <p:cNvSpPr/>
          <p:nvPr/>
        </p:nvSpPr>
        <p:spPr>
          <a:xfrm>
            <a:off x="8682041" y="3602769"/>
            <a:ext cx="1913934" cy="461749"/>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73D192-CBE1-49F8-8F8D-A41E97BA62D6}"/>
              </a:ext>
            </a:extLst>
          </p:cNvPr>
          <p:cNvSpPr/>
          <p:nvPr/>
        </p:nvSpPr>
        <p:spPr>
          <a:xfrm>
            <a:off x="8219223" y="3546877"/>
            <a:ext cx="2466438" cy="607628"/>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A5C902-0B21-4148-9B4F-1D8753590EEF}"/>
              </a:ext>
            </a:extLst>
          </p:cNvPr>
          <p:cNvSpPr/>
          <p:nvPr/>
        </p:nvSpPr>
        <p:spPr>
          <a:xfrm>
            <a:off x="7706524" y="3422688"/>
            <a:ext cx="3102639" cy="799512"/>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8544AD-D607-4EC7-955C-51034B08B065}"/>
              </a:ext>
            </a:extLst>
          </p:cNvPr>
          <p:cNvSpPr/>
          <p:nvPr/>
        </p:nvSpPr>
        <p:spPr>
          <a:xfrm>
            <a:off x="7219098" y="3306314"/>
            <a:ext cx="3724546" cy="1002045"/>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9020047-53B9-4683-9B9B-E207A1D67D37}"/>
              </a:ext>
            </a:extLst>
          </p:cNvPr>
          <p:cNvSpPr txBox="1"/>
          <p:nvPr/>
        </p:nvSpPr>
        <p:spPr>
          <a:xfrm>
            <a:off x="6688312" y="3299122"/>
            <a:ext cx="4758054"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e.g., for subtraction</a:t>
            </a:r>
            <a:r>
              <a:rPr lang="en-US" sz="2000" dirty="0">
                <a:latin typeface="Corbel" panose="020B0503020204020204" pitchFamily="34" charset="0"/>
              </a:rPr>
              <a:t>:</a:t>
            </a:r>
          </a:p>
          <a:p>
            <a:pPr algn="ctr"/>
            <a:r>
              <a:rPr lang="en-US" sz="2000" dirty="0">
                <a:solidFill>
                  <a:srgbClr val="0070C0"/>
                </a:solidFill>
                <a:latin typeface="Corbel" panose="020B0503020204020204" pitchFamily="34" charset="0"/>
              </a:rPr>
              <a:t>(</a:t>
            </a:r>
            <a:r>
              <a:rPr lang="en-US" sz="2000" dirty="0">
                <a:latin typeface="Corbel" panose="020B0503020204020204" pitchFamily="34" charset="0"/>
              </a:rPr>
              <a:t>x</a:t>
            </a:r>
            <a:r>
              <a:rPr lang="en-US" sz="2000" baseline="-25000" dirty="0">
                <a:latin typeface="Corbel" panose="020B0503020204020204" pitchFamily="34" charset="0"/>
              </a:rPr>
              <a:t>1</a:t>
            </a:r>
            <a:r>
              <a:rPr lang="en-US" sz="2000" dirty="0">
                <a:latin typeface="Corbel" panose="020B0503020204020204" pitchFamily="34" charset="0"/>
              </a:rPr>
              <a:t> -</a:t>
            </a:r>
            <a:r>
              <a:rPr lang="en-US" sz="2000" dirty="0">
                <a:solidFill>
                  <a:srgbClr val="0070C0"/>
                </a:solidFill>
                <a:latin typeface="Corbel" panose="020B0503020204020204" pitchFamily="34" charset="0"/>
              </a:rPr>
              <a:t>  </a:t>
            </a:r>
            <a:r>
              <a:rPr lang="en-US" sz="2000" dirty="0">
                <a:solidFill>
                  <a:srgbClr val="00B050"/>
                </a:solidFill>
                <a:latin typeface="Corbel" panose="020B0503020204020204" pitchFamily="34" charset="0"/>
              </a:rPr>
              <a:t>(</a:t>
            </a:r>
            <a:r>
              <a:rPr lang="en-US" sz="2000" dirty="0">
                <a:latin typeface="Corbel" panose="020B0503020204020204" pitchFamily="34" charset="0"/>
              </a:rPr>
              <a:t>x</a:t>
            </a:r>
            <a:r>
              <a:rPr lang="en-US" sz="2000" baseline="-25000" dirty="0">
                <a:latin typeface="Corbel" panose="020B0503020204020204" pitchFamily="34" charset="0"/>
              </a:rPr>
              <a:t>2</a:t>
            </a:r>
            <a:r>
              <a:rPr lang="en-US" sz="2000" dirty="0">
                <a:latin typeface="Corbel" panose="020B0503020204020204" pitchFamily="34" charset="0"/>
              </a:rPr>
              <a:t> -</a:t>
            </a:r>
            <a:r>
              <a:rPr lang="en-US" sz="2000" dirty="0">
                <a:solidFill>
                  <a:srgbClr val="00B050"/>
                </a:solidFill>
                <a:latin typeface="Corbel" panose="020B0503020204020204" pitchFamily="34" charset="0"/>
              </a:rPr>
              <a:t>  </a:t>
            </a:r>
            <a:r>
              <a:rPr lang="en-US" sz="2000" dirty="0">
                <a:solidFill>
                  <a:srgbClr val="C00000"/>
                </a:solidFill>
                <a:latin typeface="Corbel" panose="020B0503020204020204" pitchFamily="34" charset="0"/>
              </a:rPr>
              <a:t>(</a:t>
            </a:r>
            <a:r>
              <a:rPr lang="en-US" sz="2000" dirty="0">
                <a:latin typeface="Corbel" panose="020B0503020204020204" pitchFamily="34" charset="0"/>
              </a:rPr>
              <a:t>x</a:t>
            </a:r>
            <a:r>
              <a:rPr lang="en-US" sz="2000" baseline="-25000" dirty="0">
                <a:latin typeface="Corbel" panose="020B0503020204020204" pitchFamily="34" charset="0"/>
              </a:rPr>
              <a:t>3</a:t>
            </a:r>
            <a:r>
              <a:rPr lang="en-US" sz="2000" dirty="0">
                <a:latin typeface="Corbel" panose="020B0503020204020204" pitchFamily="34" charset="0"/>
              </a:rPr>
              <a:t> -</a:t>
            </a:r>
            <a:r>
              <a:rPr lang="en-US" sz="2000" dirty="0">
                <a:solidFill>
                  <a:srgbClr val="C00000"/>
                </a:solidFill>
                <a:latin typeface="Corbel" panose="020B0503020204020204" pitchFamily="34" charset="0"/>
              </a:rPr>
              <a:t> </a:t>
            </a:r>
            <a:r>
              <a:rPr lang="en-US" sz="2000" dirty="0">
                <a:solidFill>
                  <a:srgbClr val="00B0F0"/>
                </a:solidFill>
                <a:latin typeface="Corbel" panose="020B0503020204020204" pitchFamily="34" charset="0"/>
              </a:rPr>
              <a:t>(</a:t>
            </a:r>
            <a:r>
              <a:rPr lang="en-US" sz="2000" dirty="0">
                <a:latin typeface="Corbel" panose="020B0503020204020204" pitchFamily="34" charset="0"/>
              </a:rPr>
              <a:t>x</a:t>
            </a:r>
            <a:r>
              <a:rPr lang="en-US" sz="2000" baseline="-25000" dirty="0">
                <a:latin typeface="Corbel" panose="020B0503020204020204" pitchFamily="34" charset="0"/>
              </a:rPr>
              <a:t>4</a:t>
            </a:r>
            <a:r>
              <a:rPr lang="en-US" sz="2000" dirty="0">
                <a:latin typeface="Corbel" panose="020B0503020204020204" pitchFamily="34" charset="0"/>
              </a:rPr>
              <a:t> - </a:t>
            </a:r>
            <a:r>
              <a:rPr lang="en-US" sz="2000" dirty="0">
                <a:solidFill>
                  <a:srgbClr val="FF0000"/>
                </a:solidFill>
                <a:latin typeface="Corbel" panose="020B0503020204020204" pitchFamily="34" charset="0"/>
              </a:rPr>
              <a:t>(</a:t>
            </a:r>
            <a:r>
              <a:rPr lang="en-US" sz="2000" dirty="0" err="1">
                <a:latin typeface="Corbel" panose="020B0503020204020204" pitchFamily="34" charset="0"/>
              </a:rPr>
              <a:t>x</a:t>
            </a:r>
            <a:r>
              <a:rPr lang="en-US" sz="2000" baseline="-25000" dirty="0" err="1">
                <a:latin typeface="Corbel" panose="020B0503020204020204" pitchFamily="34" charset="0"/>
              </a:rPr>
              <a:t>n</a:t>
            </a:r>
            <a:r>
              <a:rPr lang="en-US" sz="2000" baseline="-25000" dirty="0">
                <a:latin typeface="Corbel" panose="020B0503020204020204" pitchFamily="34" charset="0"/>
              </a:rPr>
              <a:t> </a:t>
            </a:r>
            <a:r>
              <a:rPr lang="en-US" sz="2000" dirty="0">
                <a:latin typeface="Corbel" panose="020B0503020204020204" pitchFamily="34" charset="0"/>
              </a:rPr>
              <a:t>- </a:t>
            </a:r>
            <a:r>
              <a:rPr lang="en-US" sz="2000" dirty="0" err="1">
                <a:latin typeface="Corbel" panose="020B0503020204020204" pitchFamily="34" charset="0"/>
              </a:rPr>
              <a:t>accum</a:t>
            </a:r>
            <a:r>
              <a:rPr lang="en-US" sz="2000" dirty="0">
                <a:solidFill>
                  <a:srgbClr val="FF0000"/>
                </a:solidFill>
                <a:latin typeface="Corbel" panose="020B0503020204020204" pitchFamily="34" charset="0"/>
              </a:rPr>
              <a:t>) </a:t>
            </a:r>
            <a:r>
              <a:rPr lang="en-US" sz="2000" dirty="0">
                <a:solidFill>
                  <a:srgbClr val="00B0F0"/>
                </a:solidFill>
                <a:latin typeface="Corbel" panose="020B0503020204020204" pitchFamily="34" charset="0"/>
              </a:rPr>
              <a:t>) </a:t>
            </a:r>
            <a:r>
              <a:rPr lang="en-US" sz="2000" dirty="0">
                <a:solidFill>
                  <a:srgbClr val="C00000"/>
                </a:solidFill>
                <a:latin typeface="Corbel" panose="020B0503020204020204" pitchFamily="34" charset="0"/>
              </a:rPr>
              <a:t>) </a:t>
            </a:r>
            <a:r>
              <a:rPr lang="en-US" sz="2000" dirty="0">
                <a:solidFill>
                  <a:srgbClr val="00B050"/>
                </a:solidFill>
                <a:latin typeface="Corbel" panose="020B0503020204020204" pitchFamily="34" charset="0"/>
              </a:rPr>
              <a:t>) </a:t>
            </a:r>
            <a:r>
              <a:rPr lang="en-US" sz="2000" dirty="0">
                <a:solidFill>
                  <a:srgbClr val="0070C0"/>
                </a:solidFill>
                <a:latin typeface="Corbel" panose="020B0503020204020204" pitchFamily="34" charset="0"/>
              </a:rPr>
              <a:t>) </a:t>
            </a:r>
          </a:p>
        </p:txBody>
      </p:sp>
      <p:sp>
        <p:nvSpPr>
          <p:cNvPr id="23" name="TextBox 22">
            <a:extLst>
              <a:ext uri="{FF2B5EF4-FFF2-40B4-BE49-F238E27FC236}">
                <a16:creationId xmlns:a16="http://schemas.microsoft.com/office/drawing/2014/main" id="{9699A4B9-DDB0-4F2B-B54F-EB998BEDE153}"/>
              </a:ext>
            </a:extLst>
          </p:cNvPr>
          <p:cNvSpPr txBox="1"/>
          <p:nvPr/>
        </p:nvSpPr>
        <p:spPr>
          <a:xfrm>
            <a:off x="6302321" y="4531275"/>
            <a:ext cx="5530036" cy="400110"/>
          </a:xfrm>
          <a:prstGeom prst="rect">
            <a:avLst/>
          </a:prstGeom>
          <a:noFill/>
        </p:spPr>
        <p:txBody>
          <a:bodyPr wrap="square" rtlCol="0">
            <a:spAutoFit/>
          </a:bodyPr>
          <a:lstStyle/>
          <a:p>
            <a:pPr algn="ctr"/>
            <a:r>
              <a:rPr lang="en-US" sz="2000" dirty="0">
                <a:latin typeface="Corbel" panose="020B0503020204020204" pitchFamily="34" charset="0"/>
              </a:rPr>
              <a:t>This is why it's called </a:t>
            </a:r>
            <a:r>
              <a:rPr lang="en-US" sz="2000" dirty="0" err="1">
                <a:latin typeface="Corbel" panose="020B0503020204020204" pitchFamily="34" charset="0"/>
              </a:rPr>
              <a:t>fold</a:t>
            </a:r>
            <a:r>
              <a:rPr lang="en-US" sz="2000" dirty="0" err="1">
                <a:solidFill>
                  <a:srgbClr val="FF0000"/>
                </a:solidFill>
                <a:latin typeface="Corbel" panose="020B0503020204020204" pitchFamily="34" charset="0"/>
              </a:rPr>
              <a:t>r</a:t>
            </a:r>
            <a:r>
              <a:rPr lang="en-US" sz="2000" dirty="0">
                <a:latin typeface="Corbel" panose="020B0503020204020204" pitchFamily="34" charset="0"/>
              </a:rPr>
              <a:t> – fold-</a:t>
            </a:r>
            <a:r>
              <a:rPr lang="en-US" sz="2000" dirty="0">
                <a:solidFill>
                  <a:srgbClr val="FF0000"/>
                </a:solidFill>
                <a:latin typeface="Corbel" panose="020B0503020204020204" pitchFamily="34" charset="0"/>
              </a:rPr>
              <a:t>right</a:t>
            </a:r>
            <a:r>
              <a:rPr lang="en-US" sz="2000" dirty="0">
                <a:latin typeface="Corbel" panose="020B0503020204020204" pitchFamily="34" charset="0"/>
              </a:rPr>
              <a:t>!</a:t>
            </a:r>
          </a:p>
        </p:txBody>
      </p:sp>
      <p:sp>
        <p:nvSpPr>
          <p:cNvPr id="24" name="Rectangle 23">
            <a:extLst>
              <a:ext uri="{FF2B5EF4-FFF2-40B4-BE49-F238E27FC236}">
                <a16:creationId xmlns:a16="http://schemas.microsoft.com/office/drawing/2014/main" id="{A3301E65-5883-4240-84DD-5187A306809A}"/>
              </a:ext>
            </a:extLst>
          </p:cNvPr>
          <p:cNvSpPr/>
          <p:nvPr/>
        </p:nvSpPr>
        <p:spPr>
          <a:xfrm>
            <a:off x="1189769" y="4573139"/>
            <a:ext cx="2882169" cy="394149"/>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peech Bubble: Rectangle with Corners Rounded 109">
            <a:extLst>
              <a:ext uri="{FF2B5EF4-FFF2-40B4-BE49-F238E27FC236}">
                <a16:creationId xmlns:a16="http://schemas.microsoft.com/office/drawing/2014/main" id="{53EC8BFD-2BDD-44B3-9657-B9A84B99BC04}"/>
              </a:ext>
            </a:extLst>
          </p:cNvPr>
          <p:cNvSpPr/>
          <p:nvPr/>
        </p:nvSpPr>
        <p:spPr>
          <a:xfrm>
            <a:off x="5574775" y="5023343"/>
            <a:ext cx="3659029" cy="977543"/>
          </a:xfrm>
          <a:prstGeom prst="wedgeRoundRectCallout">
            <a:avLst>
              <a:gd name="adj1" fmla="val -93875"/>
              <a:gd name="adj2" fmla="val -755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 we process the remainder of the list recursively and get the result.</a:t>
            </a:r>
          </a:p>
        </p:txBody>
      </p:sp>
      <p:grpSp>
        <p:nvGrpSpPr>
          <p:cNvPr id="25" name="Group 24">
            <a:extLst>
              <a:ext uri="{FF2B5EF4-FFF2-40B4-BE49-F238E27FC236}">
                <a16:creationId xmlns:a16="http://schemas.microsoft.com/office/drawing/2014/main" id="{855429CE-6FC2-4F9B-880D-7ED39633D080}"/>
              </a:ext>
            </a:extLst>
          </p:cNvPr>
          <p:cNvGrpSpPr/>
          <p:nvPr/>
        </p:nvGrpSpPr>
        <p:grpSpPr>
          <a:xfrm>
            <a:off x="5616371" y="94802"/>
            <a:ext cx="6448367" cy="2056920"/>
            <a:chOff x="5223143" y="1855454"/>
            <a:chExt cx="6448367" cy="2056920"/>
          </a:xfrm>
        </p:grpSpPr>
        <p:grpSp>
          <p:nvGrpSpPr>
            <p:cNvPr id="26" name="Group 25">
              <a:extLst>
                <a:ext uri="{FF2B5EF4-FFF2-40B4-BE49-F238E27FC236}">
                  <a16:creationId xmlns:a16="http://schemas.microsoft.com/office/drawing/2014/main" id="{85526B6E-777F-4411-9917-AE65E7DC63B3}"/>
                </a:ext>
              </a:extLst>
            </p:cNvPr>
            <p:cNvGrpSpPr/>
            <p:nvPr/>
          </p:nvGrpSpPr>
          <p:grpSpPr>
            <a:xfrm>
              <a:off x="5223143" y="1855454"/>
              <a:ext cx="6448367" cy="2056920"/>
              <a:chOff x="6293552" y="4792096"/>
              <a:chExt cx="6448367" cy="2056920"/>
            </a:xfrm>
          </p:grpSpPr>
          <p:grpSp>
            <p:nvGrpSpPr>
              <p:cNvPr id="28" name="Group 27">
                <a:extLst>
                  <a:ext uri="{FF2B5EF4-FFF2-40B4-BE49-F238E27FC236}">
                    <a16:creationId xmlns:a16="http://schemas.microsoft.com/office/drawing/2014/main" id="{74CE685C-683A-4C45-A9EF-B3781662B614}"/>
                  </a:ext>
                </a:extLst>
              </p:cNvPr>
              <p:cNvGrpSpPr/>
              <p:nvPr/>
            </p:nvGrpSpPr>
            <p:grpSpPr>
              <a:xfrm>
                <a:off x="6293552" y="4792096"/>
                <a:ext cx="6448366" cy="2056920"/>
                <a:chOff x="6532093" y="4414558"/>
                <a:chExt cx="6448366" cy="2056920"/>
              </a:xfrm>
            </p:grpSpPr>
            <p:sp>
              <p:nvSpPr>
                <p:cNvPr id="30" name="Rectangle: Rounded Corners 29">
                  <a:extLst>
                    <a:ext uri="{FF2B5EF4-FFF2-40B4-BE49-F238E27FC236}">
                      <a16:creationId xmlns:a16="http://schemas.microsoft.com/office/drawing/2014/main" id="{FB484197-AC35-4AB8-9327-76D2ECA2F77C}"/>
                    </a:ext>
                  </a:extLst>
                </p:cNvPr>
                <p:cNvSpPr/>
                <p:nvPr/>
              </p:nvSpPr>
              <p:spPr>
                <a:xfrm>
                  <a:off x="6532093" y="4426226"/>
                  <a:ext cx="6448366"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A9F9D1E1-E322-4557-A9F8-D915F89076F0}"/>
                    </a:ext>
                  </a:extLst>
                </p:cNvPr>
                <p:cNvSpPr txBox="1"/>
                <p:nvPr/>
              </p:nvSpPr>
              <p:spPr>
                <a:xfrm>
                  <a:off x="6555249"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9" name="TextBox 28">
                <a:extLst>
                  <a:ext uri="{FF2B5EF4-FFF2-40B4-BE49-F238E27FC236}">
                    <a16:creationId xmlns:a16="http://schemas.microsoft.com/office/drawing/2014/main" id="{8923B2D6-39D2-4C10-96FA-8F6F50C7269A}"/>
                  </a:ext>
                </a:extLst>
              </p:cNvPr>
              <p:cNvSpPr txBox="1"/>
              <p:nvPr/>
            </p:nvSpPr>
            <p:spPr>
              <a:xfrm>
                <a:off x="6773181" y="5097074"/>
                <a:ext cx="5968738" cy="163121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"Obviously </a:t>
                </a:r>
                <a:r>
                  <a:rPr lang="en-US" sz="2000" dirty="0" err="1">
                    <a:solidFill>
                      <a:schemeClr val="accent1">
                        <a:lumMod val="75000"/>
                      </a:schemeClr>
                    </a:solidFill>
                    <a:latin typeface="Comic Sans MS" panose="030F0702030302020204" pitchFamily="66" charset="0"/>
                  </a:rPr>
                  <a:t>foldl</a:t>
                </a:r>
                <a:r>
                  <a:rPr lang="en-US" sz="2000" dirty="0">
                    <a:solidFill>
                      <a:schemeClr val="accent1">
                        <a:lumMod val="75000"/>
                      </a:schemeClr>
                    </a:solidFill>
                    <a:latin typeface="Comic Sans MS" panose="030F0702030302020204" pitchFamily="66" charset="0"/>
                  </a:rPr>
                  <a:t> and </a:t>
                </a:r>
                <a:r>
                  <a:rPr lang="en-US" sz="2000" dirty="0" err="1">
                    <a:solidFill>
                      <a:schemeClr val="accent1">
                        <a:lumMod val="75000"/>
                      </a:schemeClr>
                    </a:solidFill>
                    <a:latin typeface="Comic Sans MS" panose="030F0702030302020204" pitchFamily="66" charset="0"/>
                  </a:rPr>
                  <a:t>foldr</a:t>
                </a:r>
                <a:r>
                  <a:rPr lang="en-US" sz="2000" dirty="0">
                    <a:solidFill>
                      <a:schemeClr val="accent1">
                        <a:lumMod val="75000"/>
                      </a:schemeClr>
                    </a:solidFill>
                    <a:latin typeface="Comic Sans MS" panose="030F0702030302020204" pitchFamily="66" charset="0"/>
                  </a:rPr>
                  <a:t> look very similar.</a:t>
                </a:r>
                <a:br>
                  <a:rPr lang="en-US" sz="2000" dirty="0">
                    <a:solidFill>
                      <a:schemeClr val="accent1">
                        <a:lumMod val="75000"/>
                      </a:schemeClr>
                    </a:solidFill>
                    <a:latin typeface="Comic Sans MS" panose="030F0702030302020204" pitchFamily="66" charset="0"/>
                  </a:rPr>
                </a:br>
                <a:endParaRPr lang="en-US" sz="200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However, in languages with lazy evaluation, (under certain circumstances) </a:t>
                </a:r>
                <a:r>
                  <a:rPr lang="en-US" sz="2000" dirty="0" err="1">
                    <a:solidFill>
                      <a:schemeClr val="accent1">
                        <a:lumMod val="75000"/>
                      </a:schemeClr>
                    </a:solidFill>
                    <a:latin typeface="Comic Sans MS" panose="030F0702030302020204" pitchFamily="66" charset="0"/>
                  </a:rPr>
                  <a:t>foldr</a:t>
                </a:r>
                <a:r>
                  <a:rPr lang="en-US" sz="2000" dirty="0">
                    <a:solidFill>
                      <a:schemeClr val="accent1">
                        <a:lumMod val="75000"/>
                      </a:schemeClr>
                    </a:solidFill>
                    <a:latin typeface="Comic Sans MS" panose="030F0702030302020204" pitchFamily="66" charset="0"/>
                  </a:rPr>
                  <a:t> can be used to process infinite lists – </a:t>
                </a:r>
                <a:r>
                  <a:rPr lang="en-US" sz="2000" dirty="0" err="1">
                    <a:solidFill>
                      <a:schemeClr val="accent1">
                        <a:lumMod val="75000"/>
                      </a:schemeClr>
                    </a:solidFill>
                    <a:latin typeface="Comic Sans MS" panose="030F0702030302020204" pitchFamily="66" charset="0"/>
                  </a:rPr>
                  <a:t>foldl</a:t>
                </a:r>
                <a:r>
                  <a:rPr lang="en-US" sz="2000" dirty="0">
                    <a:solidFill>
                      <a:schemeClr val="accent1">
                        <a:lumMod val="75000"/>
                      </a:schemeClr>
                    </a:solidFill>
                    <a:latin typeface="Comic Sans MS" panose="030F0702030302020204" pitchFamily="66" charset="0"/>
                  </a:rPr>
                  <a:t> will crash!"</a:t>
                </a:r>
              </a:p>
            </p:txBody>
          </p:sp>
        </p:grpSp>
        <p:pic>
          <p:nvPicPr>
            <p:cNvPr id="27" name="Picture 26">
              <a:extLst>
                <a:ext uri="{FF2B5EF4-FFF2-40B4-BE49-F238E27FC236}">
                  <a16:creationId xmlns:a16="http://schemas.microsoft.com/office/drawing/2014/main" id="{55E80F24-C73D-440D-90DE-09E579B1295A}"/>
                </a:ext>
              </a:extLst>
            </p:cNvPr>
            <p:cNvPicPr>
              <a:picLocks noChangeAspect="1"/>
            </p:cNvPicPr>
            <p:nvPr/>
          </p:nvPicPr>
          <p:blipFill rotWithShape="1">
            <a:blip r:embed="rId3"/>
            <a:srcRect l="23761" r="21167"/>
            <a:stretch/>
          </p:blipFill>
          <p:spPr>
            <a:xfrm>
              <a:off x="5280768"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130607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wipe(down)">
                                      <p:cBhvr>
                                        <p:cTn id="23" dur="500"/>
                                        <p:tgtEl>
                                          <p:spTgt spid="10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wipe(down)">
                                      <p:cBhvr>
                                        <p:cTn id="28" dur="500"/>
                                        <p:tgtEl>
                                          <p:spTgt spid="10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0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wipe(down)">
                                      <p:cBhvr>
                                        <p:cTn id="47" dur="500"/>
                                        <p:tgtEl>
                                          <p:spTgt spid="109"/>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0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wipe(down)">
                                      <p:cBhvr>
                                        <p:cTn id="56" dur="500"/>
                                        <p:tgtEl>
                                          <p:spTgt spid="11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down)">
                                      <p:cBhvr>
                                        <p:cTn id="68" dur="500"/>
                                        <p:tgtEl>
                                          <p:spTgt spid="111"/>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1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left)">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left)">
                                      <p:cBhvr>
                                        <p:cTn id="92" dur="5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left)">
                                      <p:cBhvr>
                                        <p:cTn id="97" dur="500"/>
                                        <p:tgtEl>
                                          <p:spTgt spid="1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wipe(left)">
                                      <p:cBhvr>
                                        <p:cTn id="102" dur="5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wipe(left)">
                                      <p:cBhvr>
                                        <p:cTn id="107" dur="500"/>
                                        <p:tgtEl>
                                          <p:spTgt spid="20"/>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3"/>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2" fill="hold" nodeType="clickEffect">
                                  <p:stCondLst>
                                    <p:cond delay="0"/>
                                  </p:stCondLst>
                                  <p:childTnLst>
                                    <p:set>
                                      <p:cBhvr>
                                        <p:cTn id="115" dur="1" fill="hold">
                                          <p:stCondLst>
                                            <p:cond delay="0"/>
                                          </p:stCondLst>
                                        </p:cTn>
                                        <p:tgtEl>
                                          <p:spTgt spid="25"/>
                                        </p:tgtEl>
                                        <p:attrNameLst>
                                          <p:attrName>style.visibility</p:attrName>
                                        </p:attrNameLst>
                                      </p:cBhvr>
                                      <p:to>
                                        <p:strVal val="visible"/>
                                      </p:to>
                                    </p:set>
                                    <p:anim calcmode="lin" valueType="num">
                                      <p:cBhvr additive="base">
                                        <p:cTn id="116" dur="500" fill="hold"/>
                                        <p:tgtEl>
                                          <p:spTgt spid="25"/>
                                        </p:tgtEl>
                                        <p:attrNameLst>
                                          <p:attrName>ppt_x</p:attrName>
                                        </p:attrNameLst>
                                      </p:cBhvr>
                                      <p:tavLst>
                                        <p:tav tm="0">
                                          <p:val>
                                            <p:strVal val="1+#ppt_w/2"/>
                                          </p:val>
                                        </p:tav>
                                        <p:tav tm="100000">
                                          <p:val>
                                            <p:strVal val="#ppt_x"/>
                                          </p:val>
                                        </p:tav>
                                      </p:tavLst>
                                    </p:anim>
                                    <p:anim calcmode="lin" valueType="num">
                                      <p:cBhvr additive="base">
                                        <p:cTn id="117"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xit" presetSubtype="2" fill="hold" nodeType="clickEffect">
                                  <p:stCondLst>
                                    <p:cond delay="0"/>
                                  </p:stCondLst>
                                  <p:childTnLst>
                                    <p:anim calcmode="lin" valueType="num">
                                      <p:cBhvr additive="base">
                                        <p:cTn id="121" dur="500"/>
                                        <p:tgtEl>
                                          <p:spTgt spid="25"/>
                                        </p:tgtEl>
                                        <p:attrNameLst>
                                          <p:attrName>ppt_x</p:attrName>
                                        </p:attrNameLst>
                                      </p:cBhvr>
                                      <p:tavLst>
                                        <p:tav tm="0">
                                          <p:val>
                                            <p:strVal val="ppt_x"/>
                                          </p:val>
                                        </p:tav>
                                        <p:tav tm="100000">
                                          <p:val>
                                            <p:strVal val="1+ppt_w/2"/>
                                          </p:val>
                                        </p:tav>
                                      </p:tavLst>
                                    </p:anim>
                                    <p:anim calcmode="lin" valueType="num">
                                      <p:cBhvr additive="base">
                                        <p:cTn id="122" dur="500"/>
                                        <p:tgtEl>
                                          <p:spTgt spid="25"/>
                                        </p:tgtEl>
                                        <p:attrNameLst>
                                          <p:attrName>ppt_y</p:attrName>
                                        </p:attrNameLst>
                                      </p:cBhvr>
                                      <p:tavLst>
                                        <p:tav tm="0">
                                          <p:val>
                                            <p:strVal val="ppt_y"/>
                                          </p:val>
                                        </p:tav>
                                        <p:tav tm="100000">
                                          <p:val>
                                            <p:strVal val="ppt_y"/>
                                          </p:val>
                                        </p:tav>
                                      </p:tavLst>
                                    </p:anim>
                                    <p:set>
                                      <p:cBhvr>
                                        <p:cTn id="123"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P spid="105" grpId="0" animBg="1"/>
      <p:bldP spid="106" grpId="0" uiExpand="1" build="p"/>
      <p:bldP spid="107" grpId="0" animBg="1"/>
      <p:bldP spid="107" grpId="1" animBg="1"/>
      <p:bldP spid="108" grpId="0" animBg="1"/>
      <p:bldP spid="108" grpId="1" animBg="1"/>
      <p:bldP spid="109" grpId="0" animBg="1"/>
      <p:bldP spid="109" grpId="1" animBg="1"/>
      <p:bldP spid="111" grpId="0" animBg="1"/>
      <p:bldP spid="111" grpId="1" animBg="1"/>
      <p:bldP spid="14" grpId="0"/>
      <p:bldP spid="16" grpId="0" animBg="1"/>
      <p:bldP spid="17" grpId="0" animBg="1"/>
      <p:bldP spid="18" grpId="0" animBg="1"/>
      <p:bldP spid="19" grpId="0" animBg="1"/>
      <p:bldP spid="20" grpId="0" animBg="1"/>
      <p:bldP spid="22" grpId="0"/>
      <p:bldP spid="23" grpId="0"/>
      <p:bldP spid="24" grpId="0" animBg="1"/>
      <p:bldP spid="24" grpId="1" animBg="1"/>
      <p:bldP spid="110" grpId="0" animBg="1"/>
      <p:bldP spid="110" grpId="1"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err="1"/>
              <a:t>Foldr</a:t>
            </a:r>
            <a:r>
              <a:rPr lang="en-US" dirty="0"/>
              <a:t> Trace-through</a:t>
            </a:r>
          </a:p>
        </p:txBody>
      </p:sp>
      <p:grpSp>
        <p:nvGrpSpPr>
          <p:cNvPr id="4" name="Group 3">
            <a:extLst>
              <a:ext uri="{FF2B5EF4-FFF2-40B4-BE49-F238E27FC236}">
                <a16:creationId xmlns:a16="http://schemas.microsoft.com/office/drawing/2014/main" id="{695433D3-0D3B-4AFD-AFCC-91F4A7E4CC0B}"/>
              </a:ext>
            </a:extLst>
          </p:cNvPr>
          <p:cNvGrpSpPr/>
          <p:nvPr/>
        </p:nvGrpSpPr>
        <p:grpSpPr>
          <a:xfrm>
            <a:off x="178894" y="5173796"/>
            <a:ext cx="5904720" cy="1487394"/>
            <a:chOff x="219434" y="3858501"/>
            <a:chExt cx="5904720" cy="1487394"/>
          </a:xfrm>
        </p:grpSpPr>
        <p:sp>
          <p:nvSpPr>
            <p:cNvPr id="87" name="Rectangle 86">
              <a:extLst>
                <a:ext uri="{FF2B5EF4-FFF2-40B4-BE49-F238E27FC236}">
                  <a16:creationId xmlns:a16="http://schemas.microsoft.com/office/drawing/2014/main" id="{58541890-8B82-488B-A646-6A3246EB4D43}"/>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916D9C1B-87C5-4854-9B03-4F7DAB176DF0}"/>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grpSp>
        <p:nvGrpSpPr>
          <p:cNvPr id="91" name="Group 90">
            <a:extLst>
              <a:ext uri="{FF2B5EF4-FFF2-40B4-BE49-F238E27FC236}">
                <a16:creationId xmlns:a16="http://schemas.microsoft.com/office/drawing/2014/main" id="{C8538427-9A80-406F-BA76-C18318BC0A04}"/>
              </a:ext>
            </a:extLst>
          </p:cNvPr>
          <p:cNvGrpSpPr/>
          <p:nvPr/>
        </p:nvGrpSpPr>
        <p:grpSpPr>
          <a:xfrm>
            <a:off x="7026111" y="3815309"/>
            <a:ext cx="5066771" cy="2991371"/>
            <a:chOff x="6095118" y="1978967"/>
            <a:chExt cx="5733038" cy="3897301"/>
          </a:xfrm>
        </p:grpSpPr>
        <p:grpSp>
          <p:nvGrpSpPr>
            <p:cNvPr id="92" name="Group 91">
              <a:extLst>
                <a:ext uri="{FF2B5EF4-FFF2-40B4-BE49-F238E27FC236}">
                  <a16:creationId xmlns:a16="http://schemas.microsoft.com/office/drawing/2014/main" id="{1B1A7657-7821-4BFE-AAEB-78A75702C3B5}"/>
                </a:ext>
              </a:extLst>
            </p:cNvPr>
            <p:cNvGrpSpPr/>
            <p:nvPr/>
          </p:nvGrpSpPr>
          <p:grpSpPr>
            <a:xfrm>
              <a:off x="6095118" y="1978967"/>
              <a:ext cx="5733038" cy="3897301"/>
              <a:chOff x="3072962" y="1263460"/>
              <a:chExt cx="5994838" cy="4504925"/>
            </a:xfrm>
          </p:grpSpPr>
          <p:pic>
            <p:nvPicPr>
              <p:cNvPr id="94" name="Picture 93">
                <a:extLst>
                  <a:ext uri="{FF2B5EF4-FFF2-40B4-BE49-F238E27FC236}">
                    <a16:creationId xmlns:a16="http://schemas.microsoft.com/office/drawing/2014/main" id="{7E9E1611-D7D2-491C-8E72-4E9617BCD2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95" name="Rectangle 94">
                <a:extLst>
                  <a:ext uri="{FF2B5EF4-FFF2-40B4-BE49-F238E27FC236}">
                    <a16:creationId xmlns:a16="http://schemas.microsoft.com/office/drawing/2014/main" id="{C97FAB33-B825-483E-80D5-D3BC8A3D8375}"/>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93" name="Rectangle 92">
              <a:extLst>
                <a:ext uri="{FF2B5EF4-FFF2-40B4-BE49-F238E27FC236}">
                  <a16:creationId xmlns:a16="http://schemas.microsoft.com/office/drawing/2014/main" id="{D055870F-FD33-4B58-A2E8-FF4C7796BE9C}"/>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143DC0F1-2E6F-4957-9E0D-B362F2C705A3}"/>
              </a:ext>
            </a:extLst>
          </p:cNvPr>
          <p:cNvSpPr txBox="1"/>
          <p:nvPr/>
        </p:nvSpPr>
        <p:spPr>
          <a:xfrm>
            <a:off x="7050505" y="3943766"/>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97" name="TextBox 96">
            <a:extLst>
              <a:ext uri="{FF2B5EF4-FFF2-40B4-BE49-F238E27FC236}">
                <a16:creationId xmlns:a16="http://schemas.microsoft.com/office/drawing/2014/main" id="{22CEC38F-0BB7-439E-B0E2-327A82AEA6C8}"/>
              </a:ext>
            </a:extLst>
          </p:cNvPr>
          <p:cNvSpPr txBox="1"/>
          <p:nvPr/>
        </p:nvSpPr>
        <p:spPr>
          <a:xfrm>
            <a:off x="8144101" y="3951065"/>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a:t>
            </a:r>
            <a:r>
              <a:rPr lang="en-US" dirty="0" err="1">
                <a:solidFill>
                  <a:srgbClr val="C2FFF0"/>
                </a:solidFill>
                <a:latin typeface="Consolas" panose="020B0609020204030204" pitchFamily="49" charset="0"/>
              </a:rPr>
              <a:t>foldr</a:t>
            </a:r>
            <a:endParaRPr lang="en-US" dirty="0">
              <a:solidFill>
                <a:srgbClr val="C2FFF0"/>
              </a:solidFill>
              <a:latin typeface="Consolas" panose="020B0609020204030204" pitchFamily="49" charset="0"/>
            </a:endParaRPr>
          </a:p>
        </p:txBody>
      </p:sp>
      <p:sp>
        <p:nvSpPr>
          <p:cNvPr id="98" name="TextBox 97">
            <a:extLst>
              <a:ext uri="{FF2B5EF4-FFF2-40B4-BE49-F238E27FC236}">
                <a16:creationId xmlns:a16="http://schemas.microsoft.com/office/drawing/2014/main" id="{E0989B67-E50F-4674-A9A6-59358FAC1AFD}"/>
              </a:ext>
            </a:extLst>
          </p:cNvPr>
          <p:cNvSpPr txBox="1"/>
          <p:nvPr/>
        </p:nvSpPr>
        <p:spPr>
          <a:xfrm>
            <a:off x="7019585" y="4452881"/>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99" name="TextBox 98">
            <a:extLst>
              <a:ext uri="{FF2B5EF4-FFF2-40B4-BE49-F238E27FC236}">
                <a16:creationId xmlns:a16="http://schemas.microsoft.com/office/drawing/2014/main" id="{DFD3CE3E-ECE9-403F-8B56-39A2BC9E34C2}"/>
              </a:ext>
            </a:extLst>
          </p:cNvPr>
          <p:cNvSpPr txBox="1"/>
          <p:nvPr/>
        </p:nvSpPr>
        <p:spPr>
          <a:xfrm>
            <a:off x="7024002" y="4188477"/>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101" name="TextBox 100">
            <a:extLst>
              <a:ext uri="{FF2B5EF4-FFF2-40B4-BE49-F238E27FC236}">
                <a16:creationId xmlns:a16="http://schemas.microsoft.com/office/drawing/2014/main" id="{9A55CC2D-139B-408F-A041-0E69916B619A}"/>
              </a:ext>
            </a:extLst>
          </p:cNvPr>
          <p:cNvSpPr txBox="1"/>
          <p:nvPr/>
        </p:nvSpPr>
        <p:spPr>
          <a:xfrm>
            <a:off x="7008564" y="4761602"/>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102" name="TextBox 101">
            <a:extLst>
              <a:ext uri="{FF2B5EF4-FFF2-40B4-BE49-F238E27FC236}">
                <a16:creationId xmlns:a16="http://schemas.microsoft.com/office/drawing/2014/main" id="{335585E9-7AB5-4680-BB1F-1FFCC1F89B68}"/>
              </a:ext>
            </a:extLst>
          </p:cNvPr>
          <p:cNvSpPr txBox="1"/>
          <p:nvPr/>
        </p:nvSpPr>
        <p:spPr>
          <a:xfrm>
            <a:off x="7806700" y="4761154"/>
            <a:ext cx="5222152"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foldr</a:t>
            </a:r>
            <a:r>
              <a:rPr lang="en-US" dirty="0">
                <a:solidFill>
                  <a:srgbClr val="C2FFF0"/>
                </a:solidFill>
                <a:latin typeface="Consolas" panose="020B0609020204030204" pitchFamily="49" charset="0"/>
              </a:rPr>
              <a:t> adder 0 [7,-4,2]</a:t>
            </a:r>
          </a:p>
        </p:txBody>
      </p:sp>
      <p:sp>
        <p:nvSpPr>
          <p:cNvPr id="104" name="TextBox 103">
            <a:extLst>
              <a:ext uri="{FF2B5EF4-FFF2-40B4-BE49-F238E27FC236}">
                <a16:creationId xmlns:a16="http://schemas.microsoft.com/office/drawing/2014/main" id="{D97FC306-57C7-4687-9880-96D3AB9ABEC6}"/>
              </a:ext>
            </a:extLst>
          </p:cNvPr>
          <p:cNvSpPr txBox="1"/>
          <p:nvPr/>
        </p:nvSpPr>
        <p:spPr>
          <a:xfrm>
            <a:off x="7839599" y="4452433"/>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adder x acc = x + acc  </a:t>
            </a:r>
          </a:p>
        </p:txBody>
      </p:sp>
      <p:sp>
        <p:nvSpPr>
          <p:cNvPr id="105" name="TextBox 104">
            <a:extLst>
              <a:ext uri="{FF2B5EF4-FFF2-40B4-BE49-F238E27FC236}">
                <a16:creationId xmlns:a16="http://schemas.microsoft.com/office/drawing/2014/main" id="{E92812D9-A98A-47CE-A029-590F8C71A8C1}"/>
              </a:ext>
            </a:extLst>
          </p:cNvPr>
          <p:cNvSpPr txBox="1"/>
          <p:nvPr/>
        </p:nvSpPr>
        <p:spPr>
          <a:xfrm>
            <a:off x="6960006" y="1232625"/>
            <a:ext cx="4998242" cy="400110"/>
          </a:xfrm>
          <a:prstGeom prst="rect">
            <a:avLst/>
          </a:prstGeom>
          <a:noFill/>
        </p:spPr>
        <p:txBody>
          <a:bodyPr wrap="square" rtlCol="0">
            <a:spAutoFit/>
          </a:bodyPr>
          <a:lstStyle/>
          <a:p>
            <a:pPr algn="ctr"/>
            <a:r>
              <a:rPr lang="en-US" sz="2000" dirty="0">
                <a:latin typeface="Corbel" panose="020B0503020204020204" pitchFamily="34" charset="0"/>
              </a:rPr>
              <a:t>Cool! Let's trace through a simple example!</a:t>
            </a:r>
          </a:p>
        </p:txBody>
      </p:sp>
      <p:sp>
        <p:nvSpPr>
          <p:cNvPr id="5" name="TextBox 4">
            <a:extLst>
              <a:ext uri="{FF2B5EF4-FFF2-40B4-BE49-F238E27FC236}">
                <a16:creationId xmlns:a16="http://schemas.microsoft.com/office/drawing/2014/main" id="{29DBBEB4-365A-466C-B417-5C2DBFA337D2}"/>
              </a:ext>
            </a:extLst>
          </p:cNvPr>
          <p:cNvSpPr txBox="1"/>
          <p:nvPr/>
        </p:nvSpPr>
        <p:spPr>
          <a:xfrm>
            <a:off x="124840" y="4873124"/>
            <a:ext cx="1307569" cy="369332"/>
          </a:xfrm>
          <a:prstGeom prst="rect">
            <a:avLst/>
          </a:prstGeom>
          <a:noFill/>
        </p:spPr>
        <p:txBody>
          <a:bodyPr wrap="square" rtlCol="0">
            <a:spAutoFit/>
          </a:bodyPr>
          <a:lstStyle/>
          <a:p>
            <a:r>
              <a:rPr lang="en-US" dirty="0" err="1">
                <a:latin typeface="Consolas" panose="020B0609020204030204" pitchFamily="49" charset="0"/>
              </a:rPr>
              <a:t>foldr.hs</a:t>
            </a:r>
            <a:endParaRPr lang="en-US" dirty="0">
              <a:latin typeface="Consolas" panose="020B0609020204030204" pitchFamily="49" charset="0"/>
            </a:endParaRPr>
          </a:p>
        </p:txBody>
      </p:sp>
      <p:cxnSp>
        <p:nvCxnSpPr>
          <p:cNvPr id="106" name="Straight Arrow Connector 105">
            <a:extLst>
              <a:ext uri="{FF2B5EF4-FFF2-40B4-BE49-F238E27FC236}">
                <a16:creationId xmlns:a16="http://schemas.microsoft.com/office/drawing/2014/main" id="{7C29B5D0-DCDE-41C5-832C-1B1AA1ED9144}"/>
              </a:ext>
            </a:extLst>
          </p:cNvPr>
          <p:cNvCxnSpPr/>
          <p:nvPr/>
        </p:nvCxnSpPr>
        <p:spPr>
          <a:xfrm>
            <a:off x="44043" y="536863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42626CB-064E-4F5D-A2BD-AAB9763893DA}"/>
              </a:ext>
            </a:extLst>
          </p:cNvPr>
          <p:cNvGrpSpPr/>
          <p:nvPr/>
        </p:nvGrpSpPr>
        <p:grpSpPr>
          <a:xfrm>
            <a:off x="-251994" y="4518075"/>
            <a:ext cx="1841739" cy="401320"/>
            <a:chOff x="479526" y="4507915"/>
            <a:chExt cx="1841739" cy="401320"/>
          </a:xfrm>
        </p:grpSpPr>
        <p:sp>
          <p:nvSpPr>
            <p:cNvPr id="6" name="TextBox 5">
              <a:extLst>
                <a:ext uri="{FF2B5EF4-FFF2-40B4-BE49-F238E27FC236}">
                  <a16:creationId xmlns:a16="http://schemas.microsoft.com/office/drawing/2014/main" id="{20516B6D-46EC-4B8C-AFC2-5B36A21093FD}"/>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8" name="Rectangle 7">
              <a:extLst>
                <a:ext uri="{FF2B5EF4-FFF2-40B4-BE49-F238E27FC236}">
                  <a16:creationId xmlns:a16="http://schemas.microsoft.com/office/drawing/2014/main" id="{F98D6949-898B-4955-BB3A-AE26BBE409B8}"/>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9" name="Group 8">
            <a:extLst>
              <a:ext uri="{FF2B5EF4-FFF2-40B4-BE49-F238E27FC236}">
                <a16:creationId xmlns:a16="http://schemas.microsoft.com/office/drawing/2014/main" id="{4F2531CF-1B81-4282-9375-8A909A32B66F}"/>
              </a:ext>
            </a:extLst>
          </p:cNvPr>
          <p:cNvGrpSpPr/>
          <p:nvPr/>
        </p:nvGrpSpPr>
        <p:grpSpPr>
          <a:xfrm>
            <a:off x="1563207" y="4538497"/>
            <a:ext cx="1621711" cy="401320"/>
            <a:chOff x="1859280" y="4507915"/>
            <a:chExt cx="1621711" cy="401320"/>
          </a:xfrm>
        </p:grpSpPr>
        <p:sp>
          <p:nvSpPr>
            <p:cNvPr id="107" name="TextBox 106">
              <a:extLst>
                <a:ext uri="{FF2B5EF4-FFF2-40B4-BE49-F238E27FC236}">
                  <a16:creationId xmlns:a16="http://schemas.microsoft.com/office/drawing/2014/main" id="{8D50AF84-F0B3-441F-BBCF-32766B3A9906}"/>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108" name="Rectangle 107">
              <a:extLst>
                <a:ext uri="{FF2B5EF4-FFF2-40B4-BE49-F238E27FC236}">
                  <a16:creationId xmlns:a16="http://schemas.microsoft.com/office/drawing/2014/main" id="{A32CFC10-75DB-4174-B2FE-F0EB68345DA1}"/>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0</a:t>
              </a:r>
            </a:p>
          </p:txBody>
        </p:sp>
      </p:grpSp>
      <p:grpSp>
        <p:nvGrpSpPr>
          <p:cNvPr id="109" name="Group 108">
            <a:extLst>
              <a:ext uri="{FF2B5EF4-FFF2-40B4-BE49-F238E27FC236}">
                <a16:creationId xmlns:a16="http://schemas.microsoft.com/office/drawing/2014/main" id="{F99D26FC-B2B5-45B0-9071-CE6F026ED837}"/>
              </a:ext>
            </a:extLst>
          </p:cNvPr>
          <p:cNvGrpSpPr/>
          <p:nvPr/>
        </p:nvGrpSpPr>
        <p:grpSpPr>
          <a:xfrm>
            <a:off x="2801738" y="4554660"/>
            <a:ext cx="1420883" cy="401320"/>
            <a:chOff x="1859280" y="4507915"/>
            <a:chExt cx="1420883" cy="401320"/>
          </a:xfrm>
        </p:grpSpPr>
        <p:sp>
          <p:nvSpPr>
            <p:cNvPr id="110" name="TextBox 109">
              <a:extLst>
                <a:ext uri="{FF2B5EF4-FFF2-40B4-BE49-F238E27FC236}">
                  <a16:creationId xmlns:a16="http://schemas.microsoft.com/office/drawing/2014/main" id="{BAE424DA-BE40-41C5-8CA9-2B8C6F61669B}"/>
                </a:ext>
              </a:extLst>
            </p:cNvPr>
            <p:cNvSpPr txBox="1"/>
            <p:nvPr/>
          </p:nvSpPr>
          <p:spPr>
            <a:xfrm>
              <a:off x="1859280" y="4507915"/>
              <a:ext cx="1031638"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111" name="Rectangle 110">
              <a:extLst>
                <a:ext uri="{FF2B5EF4-FFF2-40B4-BE49-F238E27FC236}">
                  <a16:creationId xmlns:a16="http://schemas.microsoft.com/office/drawing/2014/main" id="{7D009E76-2A72-4ADD-8391-9B2EB0346399}"/>
                </a:ext>
              </a:extLst>
            </p:cNvPr>
            <p:cNvSpPr/>
            <p:nvPr/>
          </p:nvSpPr>
          <p:spPr>
            <a:xfrm>
              <a:off x="2894181" y="4507915"/>
              <a:ext cx="385982"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7</a:t>
              </a:r>
            </a:p>
          </p:txBody>
        </p:sp>
      </p:grpSp>
      <p:grpSp>
        <p:nvGrpSpPr>
          <p:cNvPr id="112" name="Group 111">
            <a:extLst>
              <a:ext uri="{FF2B5EF4-FFF2-40B4-BE49-F238E27FC236}">
                <a16:creationId xmlns:a16="http://schemas.microsoft.com/office/drawing/2014/main" id="{B4395978-AFE4-4968-8546-F8701F301C76}"/>
              </a:ext>
            </a:extLst>
          </p:cNvPr>
          <p:cNvGrpSpPr/>
          <p:nvPr/>
        </p:nvGrpSpPr>
        <p:grpSpPr>
          <a:xfrm>
            <a:off x="4093271" y="4548435"/>
            <a:ext cx="1605225" cy="401320"/>
            <a:chOff x="2304106" y="4507915"/>
            <a:chExt cx="1431149" cy="401320"/>
          </a:xfrm>
        </p:grpSpPr>
        <p:sp>
          <p:nvSpPr>
            <p:cNvPr id="113" name="TextBox 112">
              <a:extLst>
                <a:ext uri="{FF2B5EF4-FFF2-40B4-BE49-F238E27FC236}">
                  <a16:creationId xmlns:a16="http://schemas.microsoft.com/office/drawing/2014/main" id="{298C19E2-2F4B-4EDF-8A52-B4DC8FEF3FBB}"/>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114" name="Rectangle 113">
              <a:extLst>
                <a:ext uri="{FF2B5EF4-FFF2-40B4-BE49-F238E27FC236}">
                  <a16:creationId xmlns:a16="http://schemas.microsoft.com/office/drawing/2014/main" id="{36303F03-A370-4FE3-B2BE-326474F96DBE}"/>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[-4,2]</a:t>
              </a:r>
            </a:p>
          </p:txBody>
        </p:sp>
      </p:grpSp>
      <p:cxnSp>
        <p:nvCxnSpPr>
          <p:cNvPr id="118" name="Straight Arrow Connector 117">
            <a:extLst>
              <a:ext uri="{FF2B5EF4-FFF2-40B4-BE49-F238E27FC236}">
                <a16:creationId xmlns:a16="http://schemas.microsoft.com/office/drawing/2014/main" id="{A820B00D-9C30-4011-9B6E-D8D2BBB3027E}"/>
              </a:ext>
            </a:extLst>
          </p:cNvPr>
          <p:cNvCxnSpPr/>
          <p:nvPr/>
        </p:nvCxnSpPr>
        <p:spPr>
          <a:xfrm>
            <a:off x="44043" y="572423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8F5B947-5057-474E-A617-F8AAC28D3BCF}"/>
              </a:ext>
            </a:extLst>
          </p:cNvPr>
          <p:cNvCxnSpPr>
            <a:cxnSpLocks/>
          </p:cNvCxnSpPr>
          <p:nvPr/>
        </p:nvCxnSpPr>
        <p:spPr>
          <a:xfrm>
            <a:off x="1193430" y="5800751"/>
            <a:ext cx="174233" cy="1711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A64B258-750E-44BB-8DD8-4EF44708AD9B}"/>
              </a:ext>
            </a:extLst>
          </p:cNvPr>
          <p:cNvSpPr/>
          <p:nvPr/>
        </p:nvSpPr>
        <p:spPr>
          <a:xfrm>
            <a:off x="44043" y="518652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peech Bubble: Rectangle with Corners Rounded 147">
            <a:extLst>
              <a:ext uri="{FF2B5EF4-FFF2-40B4-BE49-F238E27FC236}">
                <a16:creationId xmlns:a16="http://schemas.microsoft.com/office/drawing/2014/main" id="{1806D5E3-42B4-4DF2-9895-C8F072FC5BAA}"/>
              </a:ext>
            </a:extLst>
          </p:cNvPr>
          <p:cNvSpPr/>
          <p:nvPr/>
        </p:nvSpPr>
        <p:spPr>
          <a:xfrm>
            <a:off x="8731406" y="1896691"/>
            <a:ext cx="3095940" cy="1318963"/>
          </a:xfrm>
          <a:prstGeom prst="wedgeRoundRectCallout">
            <a:avLst>
              <a:gd name="adj1" fmla="val -63736"/>
              <a:gd name="adj2" fmla="val 1492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latin typeface="Corbel" panose="020B0503020204020204" pitchFamily="34" charset="0"/>
              </a:rPr>
              <a:t>adder</a:t>
            </a:r>
            <a:r>
              <a:rPr lang="en-US" sz="2000" dirty="0">
                <a:latin typeface="Corbel" panose="020B0503020204020204" pitchFamily="34" charset="0"/>
              </a:rPr>
              <a:t> is our function that we want to use to reduce.</a:t>
            </a:r>
          </a:p>
        </p:txBody>
      </p:sp>
      <p:cxnSp>
        <p:nvCxnSpPr>
          <p:cNvPr id="149" name="Straight Arrow Connector 148">
            <a:extLst>
              <a:ext uri="{FF2B5EF4-FFF2-40B4-BE49-F238E27FC236}">
                <a16:creationId xmlns:a16="http://schemas.microsoft.com/office/drawing/2014/main" id="{E08C8C8A-038D-4948-86DC-70D1A46ECBE2}"/>
              </a:ext>
            </a:extLst>
          </p:cNvPr>
          <p:cNvCxnSpPr>
            <a:cxnSpLocks/>
          </p:cNvCxnSpPr>
          <p:nvPr/>
        </p:nvCxnSpPr>
        <p:spPr>
          <a:xfrm>
            <a:off x="7784398" y="4783456"/>
            <a:ext cx="136301" cy="1119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416D7FE8-3C7F-42A6-95A9-B6E876A7D1CF}"/>
              </a:ext>
            </a:extLst>
          </p:cNvPr>
          <p:cNvSpPr/>
          <p:nvPr/>
        </p:nvSpPr>
        <p:spPr>
          <a:xfrm>
            <a:off x="3874303" y="4537287"/>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[7,-4,2]</a:t>
            </a:r>
          </a:p>
        </p:txBody>
      </p:sp>
      <p:cxnSp>
        <p:nvCxnSpPr>
          <p:cNvPr id="18" name="Straight Arrow Connector 17">
            <a:extLst>
              <a:ext uri="{FF2B5EF4-FFF2-40B4-BE49-F238E27FC236}">
                <a16:creationId xmlns:a16="http://schemas.microsoft.com/office/drawing/2014/main" id="{12AE2217-5124-412A-B86B-A0A23FA0C01A}"/>
              </a:ext>
            </a:extLst>
          </p:cNvPr>
          <p:cNvCxnSpPr>
            <a:cxnSpLocks/>
          </p:cNvCxnSpPr>
          <p:nvPr/>
        </p:nvCxnSpPr>
        <p:spPr>
          <a:xfrm flipH="1">
            <a:off x="2592341" y="4839441"/>
            <a:ext cx="1377554" cy="4205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41C749E6-4BD1-429A-AB3E-B680184D66E8}"/>
              </a:ext>
            </a:extLst>
          </p:cNvPr>
          <p:cNvGrpSpPr/>
          <p:nvPr/>
        </p:nvGrpSpPr>
        <p:grpSpPr>
          <a:xfrm>
            <a:off x="279214" y="3699716"/>
            <a:ext cx="5904720" cy="1487394"/>
            <a:chOff x="219434" y="3858501"/>
            <a:chExt cx="5904720" cy="1487394"/>
          </a:xfrm>
        </p:grpSpPr>
        <p:sp>
          <p:nvSpPr>
            <p:cNvPr id="182" name="Rectangle 181">
              <a:extLst>
                <a:ext uri="{FF2B5EF4-FFF2-40B4-BE49-F238E27FC236}">
                  <a16:creationId xmlns:a16="http://schemas.microsoft.com/office/drawing/2014/main" id="{BE357475-2831-49CC-9206-A5C6EE2F645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83" name="TextBox 182">
              <a:extLst>
                <a:ext uri="{FF2B5EF4-FFF2-40B4-BE49-F238E27FC236}">
                  <a16:creationId xmlns:a16="http://schemas.microsoft.com/office/drawing/2014/main" id="{857E5798-35E5-41FC-B436-EB5558F6131E}"/>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cxnSp>
        <p:nvCxnSpPr>
          <p:cNvPr id="185" name="Straight Arrow Connector 184">
            <a:extLst>
              <a:ext uri="{FF2B5EF4-FFF2-40B4-BE49-F238E27FC236}">
                <a16:creationId xmlns:a16="http://schemas.microsoft.com/office/drawing/2014/main" id="{53F98966-2031-4ADD-9B86-647C1B29A6D8}"/>
              </a:ext>
            </a:extLst>
          </p:cNvPr>
          <p:cNvCxnSpPr/>
          <p:nvPr/>
        </p:nvCxnSpPr>
        <p:spPr>
          <a:xfrm>
            <a:off x="144363" y="389455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FD559700-0176-4279-A35F-EE624643D420}"/>
              </a:ext>
            </a:extLst>
          </p:cNvPr>
          <p:cNvGrpSpPr/>
          <p:nvPr/>
        </p:nvGrpSpPr>
        <p:grpSpPr>
          <a:xfrm>
            <a:off x="-151674" y="3043995"/>
            <a:ext cx="1841739" cy="401320"/>
            <a:chOff x="479526" y="4507915"/>
            <a:chExt cx="1841739" cy="401320"/>
          </a:xfrm>
        </p:grpSpPr>
        <p:sp>
          <p:nvSpPr>
            <p:cNvPr id="187" name="TextBox 186">
              <a:extLst>
                <a:ext uri="{FF2B5EF4-FFF2-40B4-BE49-F238E27FC236}">
                  <a16:creationId xmlns:a16="http://schemas.microsoft.com/office/drawing/2014/main" id="{1AD659FC-47F6-462C-A278-6F226F39C32D}"/>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188" name="Rectangle 187">
              <a:extLst>
                <a:ext uri="{FF2B5EF4-FFF2-40B4-BE49-F238E27FC236}">
                  <a16:creationId xmlns:a16="http://schemas.microsoft.com/office/drawing/2014/main" id="{9B2C7200-4647-4318-A6C4-4F72DCEB103C}"/>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189" name="Group 188">
            <a:extLst>
              <a:ext uri="{FF2B5EF4-FFF2-40B4-BE49-F238E27FC236}">
                <a16:creationId xmlns:a16="http://schemas.microsoft.com/office/drawing/2014/main" id="{69C3D972-E9A0-47E9-B106-A3868495E649}"/>
              </a:ext>
            </a:extLst>
          </p:cNvPr>
          <p:cNvGrpSpPr/>
          <p:nvPr/>
        </p:nvGrpSpPr>
        <p:grpSpPr>
          <a:xfrm>
            <a:off x="1663527" y="3064417"/>
            <a:ext cx="1621711" cy="401320"/>
            <a:chOff x="1859280" y="4507915"/>
            <a:chExt cx="1621711" cy="401320"/>
          </a:xfrm>
        </p:grpSpPr>
        <p:sp>
          <p:nvSpPr>
            <p:cNvPr id="190" name="TextBox 189">
              <a:extLst>
                <a:ext uri="{FF2B5EF4-FFF2-40B4-BE49-F238E27FC236}">
                  <a16:creationId xmlns:a16="http://schemas.microsoft.com/office/drawing/2014/main" id="{F5B8AB6A-3489-437D-B9CC-54C4BD3A6FEB}"/>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191" name="Rectangle 190">
              <a:extLst>
                <a:ext uri="{FF2B5EF4-FFF2-40B4-BE49-F238E27FC236}">
                  <a16:creationId xmlns:a16="http://schemas.microsoft.com/office/drawing/2014/main" id="{ABC14F62-D54D-4D88-936B-068A3A369E29}"/>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0</a:t>
              </a:r>
            </a:p>
          </p:txBody>
        </p:sp>
      </p:grpSp>
      <p:grpSp>
        <p:nvGrpSpPr>
          <p:cNvPr id="192" name="Group 191">
            <a:extLst>
              <a:ext uri="{FF2B5EF4-FFF2-40B4-BE49-F238E27FC236}">
                <a16:creationId xmlns:a16="http://schemas.microsoft.com/office/drawing/2014/main" id="{199D39EF-B7AF-4528-BC61-72485EEC6981}"/>
              </a:ext>
            </a:extLst>
          </p:cNvPr>
          <p:cNvGrpSpPr/>
          <p:nvPr/>
        </p:nvGrpSpPr>
        <p:grpSpPr>
          <a:xfrm>
            <a:off x="3173476" y="3080580"/>
            <a:ext cx="1190202" cy="401320"/>
            <a:chOff x="2268262" y="4507915"/>
            <a:chExt cx="1190202" cy="401320"/>
          </a:xfrm>
        </p:grpSpPr>
        <p:sp>
          <p:nvSpPr>
            <p:cNvPr id="193" name="TextBox 192">
              <a:extLst>
                <a:ext uri="{FF2B5EF4-FFF2-40B4-BE49-F238E27FC236}">
                  <a16:creationId xmlns:a16="http://schemas.microsoft.com/office/drawing/2014/main" id="{D6795061-FDD8-4CBB-88B6-DDC43178BC8A}"/>
                </a:ext>
              </a:extLst>
            </p:cNvPr>
            <p:cNvSpPr txBox="1"/>
            <p:nvPr/>
          </p:nvSpPr>
          <p:spPr>
            <a:xfrm>
              <a:off x="2268262" y="4507915"/>
              <a:ext cx="622656"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194" name="Rectangle 193">
              <a:extLst>
                <a:ext uri="{FF2B5EF4-FFF2-40B4-BE49-F238E27FC236}">
                  <a16:creationId xmlns:a16="http://schemas.microsoft.com/office/drawing/2014/main" id="{0125B787-1357-470C-A747-F7448460446D}"/>
                </a:ext>
              </a:extLst>
            </p:cNvPr>
            <p:cNvSpPr/>
            <p:nvPr/>
          </p:nvSpPr>
          <p:spPr>
            <a:xfrm>
              <a:off x="2873926" y="4507915"/>
              <a:ext cx="584538"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-4</a:t>
              </a:r>
            </a:p>
          </p:txBody>
        </p:sp>
      </p:grpSp>
      <p:grpSp>
        <p:nvGrpSpPr>
          <p:cNvPr id="195" name="Group 194">
            <a:extLst>
              <a:ext uri="{FF2B5EF4-FFF2-40B4-BE49-F238E27FC236}">
                <a16:creationId xmlns:a16="http://schemas.microsoft.com/office/drawing/2014/main" id="{877CB3F7-9AB1-4E7E-8334-EB34480910B6}"/>
              </a:ext>
            </a:extLst>
          </p:cNvPr>
          <p:cNvGrpSpPr/>
          <p:nvPr/>
        </p:nvGrpSpPr>
        <p:grpSpPr>
          <a:xfrm>
            <a:off x="4193591" y="3074355"/>
            <a:ext cx="1605225" cy="401320"/>
            <a:chOff x="2304106" y="4507915"/>
            <a:chExt cx="1431149" cy="401320"/>
          </a:xfrm>
        </p:grpSpPr>
        <p:sp>
          <p:nvSpPr>
            <p:cNvPr id="196" name="TextBox 195">
              <a:extLst>
                <a:ext uri="{FF2B5EF4-FFF2-40B4-BE49-F238E27FC236}">
                  <a16:creationId xmlns:a16="http://schemas.microsoft.com/office/drawing/2014/main" id="{16471E8F-75D5-4E0E-AB2F-F7E2360F95AE}"/>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197" name="Rectangle 196">
              <a:extLst>
                <a:ext uri="{FF2B5EF4-FFF2-40B4-BE49-F238E27FC236}">
                  <a16:creationId xmlns:a16="http://schemas.microsoft.com/office/drawing/2014/main" id="{3D6F4DC3-D411-4E47-A37F-F85A99C25B55}"/>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[2]</a:t>
              </a:r>
            </a:p>
          </p:txBody>
        </p:sp>
      </p:grpSp>
      <p:cxnSp>
        <p:nvCxnSpPr>
          <p:cNvPr id="201" name="Straight Arrow Connector 200">
            <a:extLst>
              <a:ext uri="{FF2B5EF4-FFF2-40B4-BE49-F238E27FC236}">
                <a16:creationId xmlns:a16="http://schemas.microsoft.com/office/drawing/2014/main" id="{902B57FD-B9E1-4BF7-BEF4-B969494A596B}"/>
              </a:ext>
            </a:extLst>
          </p:cNvPr>
          <p:cNvCxnSpPr/>
          <p:nvPr/>
        </p:nvCxnSpPr>
        <p:spPr>
          <a:xfrm>
            <a:off x="144363" y="425015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EB5DCE-65C9-4678-A111-ED56096E2433}"/>
              </a:ext>
            </a:extLst>
          </p:cNvPr>
          <p:cNvCxnSpPr>
            <a:cxnSpLocks/>
          </p:cNvCxnSpPr>
          <p:nvPr/>
        </p:nvCxnSpPr>
        <p:spPr>
          <a:xfrm>
            <a:off x="1297858" y="4358148"/>
            <a:ext cx="194496" cy="1465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D774EC69-BFBA-4C9F-9747-05ED6684E6EC}"/>
              </a:ext>
            </a:extLst>
          </p:cNvPr>
          <p:cNvSpPr/>
          <p:nvPr/>
        </p:nvSpPr>
        <p:spPr>
          <a:xfrm>
            <a:off x="144363" y="371244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C82D620E-8D1D-4C2D-AC5B-4479896CF766}"/>
              </a:ext>
            </a:extLst>
          </p:cNvPr>
          <p:cNvSpPr/>
          <p:nvPr/>
        </p:nvSpPr>
        <p:spPr>
          <a:xfrm>
            <a:off x="3974623" y="3063207"/>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[-4,2]</a:t>
            </a:r>
          </a:p>
        </p:txBody>
      </p:sp>
      <p:cxnSp>
        <p:nvCxnSpPr>
          <p:cNvPr id="210" name="Straight Arrow Connector 209">
            <a:extLst>
              <a:ext uri="{FF2B5EF4-FFF2-40B4-BE49-F238E27FC236}">
                <a16:creationId xmlns:a16="http://schemas.microsoft.com/office/drawing/2014/main" id="{DDEE3F01-6052-4747-B148-4DC009F589E2}"/>
              </a:ext>
            </a:extLst>
          </p:cNvPr>
          <p:cNvCxnSpPr>
            <a:cxnSpLocks/>
          </p:cNvCxnSpPr>
          <p:nvPr/>
        </p:nvCxnSpPr>
        <p:spPr>
          <a:xfrm flipH="1">
            <a:off x="2692661" y="3365361"/>
            <a:ext cx="1377554" cy="4205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E302C1D9-B33A-4707-9043-07C41D361BB8}"/>
              </a:ext>
            </a:extLst>
          </p:cNvPr>
          <p:cNvGrpSpPr/>
          <p:nvPr/>
        </p:nvGrpSpPr>
        <p:grpSpPr>
          <a:xfrm>
            <a:off x="414065" y="2167927"/>
            <a:ext cx="5904720" cy="1487394"/>
            <a:chOff x="219434" y="3858501"/>
            <a:chExt cx="5904720" cy="1487394"/>
          </a:xfrm>
        </p:grpSpPr>
        <p:sp>
          <p:nvSpPr>
            <p:cNvPr id="213" name="Rectangle 212">
              <a:extLst>
                <a:ext uri="{FF2B5EF4-FFF2-40B4-BE49-F238E27FC236}">
                  <a16:creationId xmlns:a16="http://schemas.microsoft.com/office/drawing/2014/main" id="{0A377F9C-17C4-4514-A6A8-EA8D84C22B3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14" name="TextBox 213">
              <a:extLst>
                <a:ext uri="{FF2B5EF4-FFF2-40B4-BE49-F238E27FC236}">
                  <a16:creationId xmlns:a16="http://schemas.microsoft.com/office/drawing/2014/main" id="{FCC823A0-B4DE-43FC-81ED-70E18AB5F615}"/>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cxnSp>
        <p:nvCxnSpPr>
          <p:cNvPr id="215" name="Straight Arrow Connector 214">
            <a:extLst>
              <a:ext uri="{FF2B5EF4-FFF2-40B4-BE49-F238E27FC236}">
                <a16:creationId xmlns:a16="http://schemas.microsoft.com/office/drawing/2014/main" id="{9E1E258F-AD4A-4518-B952-E6EA03F3B2DF}"/>
              </a:ext>
            </a:extLst>
          </p:cNvPr>
          <p:cNvCxnSpPr/>
          <p:nvPr/>
        </p:nvCxnSpPr>
        <p:spPr>
          <a:xfrm>
            <a:off x="279214" y="236276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D0BBA8B4-7460-4C74-B165-219C0597C210}"/>
              </a:ext>
            </a:extLst>
          </p:cNvPr>
          <p:cNvGrpSpPr/>
          <p:nvPr/>
        </p:nvGrpSpPr>
        <p:grpSpPr>
          <a:xfrm>
            <a:off x="-16823" y="1512206"/>
            <a:ext cx="1841739" cy="401320"/>
            <a:chOff x="479526" y="4507915"/>
            <a:chExt cx="1841739" cy="401320"/>
          </a:xfrm>
        </p:grpSpPr>
        <p:sp>
          <p:nvSpPr>
            <p:cNvPr id="217" name="TextBox 216">
              <a:extLst>
                <a:ext uri="{FF2B5EF4-FFF2-40B4-BE49-F238E27FC236}">
                  <a16:creationId xmlns:a16="http://schemas.microsoft.com/office/drawing/2014/main" id="{7454772C-7F88-4D28-9D35-AA6F6CE98354}"/>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218" name="Rectangle 217">
              <a:extLst>
                <a:ext uri="{FF2B5EF4-FFF2-40B4-BE49-F238E27FC236}">
                  <a16:creationId xmlns:a16="http://schemas.microsoft.com/office/drawing/2014/main" id="{B5296D79-F260-4B1B-8211-0FC87915B73D}"/>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219" name="Group 218">
            <a:extLst>
              <a:ext uri="{FF2B5EF4-FFF2-40B4-BE49-F238E27FC236}">
                <a16:creationId xmlns:a16="http://schemas.microsoft.com/office/drawing/2014/main" id="{B92732C4-4C1E-47CA-ABB2-23247B5CC46E}"/>
              </a:ext>
            </a:extLst>
          </p:cNvPr>
          <p:cNvGrpSpPr/>
          <p:nvPr/>
        </p:nvGrpSpPr>
        <p:grpSpPr>
          <a:xfrm>
            <a:off x="1798378" y="1532628"/>
            <a:ext cx="1621711" cy="401320"/>
            <a:chOff x="1859280" y="4507915"/>
            <a:chExt cx="1621711" cy="401320"/>
          </a:xfrm>
        </p:grpSpPr>
        <p:sp>
          <p:nvSpPr>
            <p:cNvPr id="220" name="TextBox 219">
              <a:extLst>
                <a:ext uri="{FF2B5EF4-FFF2-40B4-BE49-F238E27FC236}">
                  <a16:creationId xmlns:a16="http://schemas.microsoft.com/office/drawing/2014/main" id="{65D690DC-8847-4013-A742-88F44FED7949}"/>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221" name="Rectangle 220">
              <a:extLst>
                <a:ext uri="{FF2B5EF4-FFF2-40B4-BE49-F238E27FC236}">
                  <a16:creationId xmlns:a16="http://schemas.microsoft.com/office/drawing/2014/main" id="{B933FDDF-918B-4300-AD70-B239AEC000BC}"/>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0</a:t>
              </a:r>
            </a:p>
          </p:txBody>
        </p:sp>
      </p:grpSp>
      <p:grpSp>
        <p:nvGrpSpPr>
          <p:cNvPr id="222" name="Group 221">
            <a:extLst>
              <a:ext uri="{FF2B5EF4-FFF2-40B4-BE49-F238E27FC236}">
                <a16:creationId xmlns:a16="http://schemas.microsoft.com/office/drawing/2014/main" id="{9CC2186C-EE4E-446A-8295-8EB8275A5EA2}"/>
              </a:ext>
            </a:extLst>
          </p:cNvPr>
          <p:cNvGrpSpPr/>
          <p:nvPr/>
        </p:nvGrpSpPr>
        <p:grpSpPr>
          <a:xfrm>
            <a:off x="3308327" y="1548791"/>
            <a:ext cx="1190202" cy="401320"/>
            <a:chOff x="2268262" y="4507915"/>
            <a:chExt cx="1190202" cy="401320"/>
          </a:xfrm>
        </p:grpSpPr>
        <p:sp>
          <p:nvSpPr>
            <p:cNvPr id="223" name="TextBox 222">
              <a:extLst>
                <a:ext uri="{FF2B5EF4-FFF2-40B4-BE49-F238E27FC236}">
                  <a16:creationId xmlns:a16="http://schemas.microsoft.com/office/drawing/2014/main" id="{3185AF86-7201-47CF-AD8C-F27036AB72CA}"/>
                </a:ext>
              </a:extLst>
            </p:cNvPr>
            <p:cNvSpPr txBox="1"/>
            <p:nvPr/>
          </p:nvSpPr>
          <p:spPr>
            <a:xfrm>
              <a:off x="2268262" y="4507915"/>
              <a:ext cx="622656"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224" name="Rectangle 223">
              <a:extLst>
                <a:ext uri="{FF2B5EF4-FFF2-40B4-BE49-F238E27FC236}">
                  <a16:creationId xmlns:a16="http://schemas.microsoft.com/office/drawing/2014/main" id="{1EE7FCC7-A972-44EF-BEFD-CBC9278DE33A}"/>
                </a:ext>
              </a:extLst>
            </p:cNvPr>
            <p:cNvSpPr/>
            <p:nvPr/>
          </p:nvSpPr>
          <p:spPr>
            <a:xfrm>
              <a:off x="2873926" y="4507915"/>
              <a:ext cx="584538"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2</a:t>
              </a:r>
            </a:p>
          </p:txBody>
        </p:sp>
      </p:grpSp>
      <p:grpSp>
        <p:nvGrpSpPr>
          <p:cNvPr id="225" name="Group 224">
            <a:extLst>
              <a:ext uri="{FF2B5EF4-FFF2-40B4-BE49-F238E27FC236}">
                <a16:creationId xmlns:a16="http://schemas.microsoft.com/office/drawing/2014/main" id="{931200D6-6BD6-4D8F-84A7-BDA577592C11}"/>
              </a:ext>
            </a:extLst>
          </p:cNvPr>
          <p:cNvGrpSpPr/>
          <p:nvPr/>
        </p:nvGrpSpPr>
        <p:grpSpPr>
          <a:xfrm>
            <a:off x="4328442" y="1542566"/>
            <a:ext cx="1605225" cy="401320"/>
            <a:chOff x="2304106" y="4507915"/>
            <a:chExt cx="1431149" cy="401320"/>
          </a:xfrm>
        </p:grpSpPr>
        <p:sp>
          <p:nvSpPr>
            <p:cNvPr id="226" name="TextBox 225">
              <a:extLst>
                <a:ext uri="{FF2B5EF4-FFF2-40B4-BE49-F238E27FC236}">
                  <a16:creationId xmlns:a16="http://schemas.microsoft.com/office/drawing/2014/main" id="{8113E708-8057-4468-83F5-50B334E3FABB}"/>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227" name="Rectangle 226">
              <a:extLst>
                <a:ext uri="{FF2B5EF4-FFF2-40B4-BE49-F238E27FC236}">
                  <a16:creationId xmlns:a16="http://schemas.microsoft.com/office/drawing/2014/main" id="{2DDEE50E-D5EF-400D-931D-568421181667}"/>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cxnSp>
        <p:nvCxnSpPr>
          <p:cNvPr id="231" name="Straight Arrow Connector 230">
            <a:extLst>
              <a:ext uri="{FF2B5EF4-FFF2-40B4-BE49-F238E27FC236}">
                <a16:creationId xmlns:a16="http://schemas.microsoft.com/office/drawing/2014/main" id="{288C3274-A05C-48B1-A0C7-D7117EDFD6FB}"/>
              </a:ext>
            </a:extLst>
          </p:cNvPr>
          <p:cNvCxnSpPr/>
          <p:nvPr/>
        </p:nvCxnSpPr>
        <p:spPr>
          <a:xfrm>
            <a:off x="279214" y="271836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2E54974A-8731-4B07-A157-63CD1A91C530}"/>
              </a:ext>
            </a:extLst>
          </p:cNvPr>
          <p:cNvCxnSpPr>
            <a:cxnSpLocks/>
          </p:cNvCxnSpPr>
          <p:nvPr/>
        </p:nvCxnSpPr>
        <p:spPr>
          <a:xfrm>
            <a:off x="1408472" y="2802193"/>
            <a:ext cx="232933" cy="1483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8" name="Rectangle 237">
            <a:extLst>
              <a:ext uri="{FF2B5EF4-FFF2-40B4-BE49-F238E27FC236}">
                <a16:creationId xmlns:a16="http://schemas.microsoft.com/office/drawing/2014/main" id="{CD98E71F-FDF6-4CE3-8492-CFADDD97D32F}"/>
              </a:ext>
            </a:extLst>
          </p:cNvPr>
          <p:cNvSpPr/>
          <p:nvPr/>
        </p:nvSpPr>
        <p:spPr>
          <a:xfrm>
            <a:off x="279214" y="2180660"/>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E4DD22E1-BEF3-4E69-BCE5-00DA39B55D46}"/>
              </a:ext>
            </a:extLst>
          </p:cNvPr>
          <p:cNvSpPr/>
          <p:nvPr/>
        </p:nvSpPr>
        <p:spPr>
          <a:xfrm>
            <a:off x="4273377" y="30525"/>
            <a:ext cx="4007594" cy="68039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52D70D0B-83F9-407E-AE5D-438548902B1E}"/>
              </a:ext>
            </a:extLst>
          </p:cNvPr>
          <p:cNvSpPr/>
          <p:nvPr/>
        </p:nvSpPr>
        <p:spPr>
          <a:xfrm>
            <a:off x="4109474" y="1531418"/>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[2]</a:t>
            </a:r>
          </a:p>
        </p:txBody>
      </p:sp>
      <p:cxnSp>
        <p:nvCxnSpPr>
          <p:cNvPr id="240" name="Straight Arrow Connector 239">
            <a:extLst>
              <a:ext uri="{FF2B5EF4-FFF2-40B4-BE49-F238E27FC236}">
                <a16:creationId xmlns:a16="http://schemas.microsoft.com/office/drawing/2014/main" id="{AD7D7173-FF20-4A36-AFBF-F8CAFB27D405}"/>
              </a:ext>
            </a:extLst>
          </p:cNvPr>
          <p:cNvCxnSpPr>
            <a:cxnSpLocks/>
          </p:cNvCxnSpPr>
          <p:nvPr/>
        </p:nvCxnSpPr>
        <p:spPr>
          <a:xfrm flipH="1">
            <a:off x="2827512" y="1833572"/>
            <a:ext cx="1377554" cy="4205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E94F01F5-4E81-4404-B5E7-3AE4275E0CF6}"/>
              </a:ext>
            </a:extLst>
          </p:cNvPr>
          <p:cNvGrpSpPr/>
          <p:nvPr/>
        </p:nvGrpSpPr>
        <p:grpSpPr>
          <a:xfrm>
            <a:off x="503566" y="645167"/>
            <a:ext cx="5904720" cy="1487394"/>
            <a:chOff x="219434" y="3858501"/>
            <a:chExt cx="5904720" cy="1487394"/>
          </a:xfrm>
        </p:grpSpPr>
        <p:sp>
          <p:nvSpPr>
            <p:cNvPr id="243" name="Rectangle 242">
              <a:extLst>
                <a:ext uri="{FF2B5EF4-FFF2-40B4-BE49-F238E27FC236}">
                  <a16:creationId xmlns:a16="http://schemas.microsoft.com/office/drawing/2014/main" id="{A7A9097A-74B4-41B1-9511-18A5564F6126}"/>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44" name="TextBox 243">
              <a:extLst>
                <a:ext uri="{FF2B5EF4-FFF2-40B4-BE49-F238E27FC236}">
                  <a16:creationId xmlns:a16="http://schemas.microsoft.com/office/drawing/2014/main" id="{50030B93-20B4-4FA6-B49E-5DE2AA9153A1}"/>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cxnSp>
        <p:nvCxnSpPr>
          <p:cNvPr id="245" name="Straight Arrow Connector 244">
            <a:extLst>
              <a:ext uri="{FF2B5EF4-FFF2-40B4-BE49-F238E27FC236}">
                <a16:creationId xmlns:a16="http://schemas.microsoft.com/office/drawing/2014/main" id="{3FA67ABD-9FCF-4EB6-AC51-79D17AA940CD}"/>
              </a:ext>
            </a:extLst>
          </p:cNvPr>
          <p:cNvCxnSpPr/>
          <p:nvPr/>
        </p:nvCxnSpPr>
        <p:spPr>
          <a:xfrm>
            <a:off x="368715" y="84000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CD6262DB-9E87-4643-B801-39651F83C922}"/>
              </a:ext>
            </a:extLst>
          </p:cNvPr>
          <p:cNvGrpSpPr/>
          <p:nvPr/>
        </p:nvGrpSpPr>
        <p:grpSpPr>
          <a:xfrm>
            <a:off x="72678" y="-10554"/>
            <a:ext cx="1841739" cy="401320"/>
            <a:chOff x="479526" y="4507915"/>
            <a:chExt cx="1841739" cy="401320"/>
          </a:xfrm>
        </p:grpSpPr>
        <p:sp>
          <p:nvSpPr>
            <p:cNvPr id="247" name="TextBox 246">
              <a:extLst>
                <a:ext uri="{FF2B5EF4-FFF2-40B4-BE49-F238E27FC236}">
                  <a16:creationId xmlns:a16="http://schemas.microsoft.com/office/drawing/2014/main" id="{AB92A59E-19B8-4FD6-B049-A3E8F2214C63}"/>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248" name="Rectangle 247">
              <a:extLst>
                <a:ext uri="{FF2B5EF4-FFF2-40B4-BE49-F238E27FC236}">
                  <a16:creationId xmlns:a16="http://schemas.microsoft.com/office/drawing/2014/main" id="{40E1A2DD-C26F-4FDB-95B8-2A44A620FD41}"/>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249" name="Group 248">
            <a:extLst>
              <a:ext uri="{FF2B5EF4-FFF2-40B4-BE49-F238E27FC236}">
                <a16:creationId xmlns:a16="http://schemas.microsoft.com/office/drawing/2014/main" id="{7A7AAAFF-376F-49AD-9A50-B48C7180CFBB}"/>
              </a:ext>
            </a:extLst>
          </p:cNvPr>
          <p:cNvGrpSpPr/>
          <p:nvPr/>
        </p:nvGrpSpPr>
        <p:grpSpPr>
          <a:xfrm>
            <a:off x="1887879" y="9868"/>
            <a:ext cx="1621711" cy="401320"/>
            <a:chOff x="1859280" y="4507915"/>
            <a:chExt cx="1621711" cy="401320"/>
          </a:xfrm>
        </p:grpSpPr>
        <p:sp>
          <p:nvSpPr>
            <p:cNvPr id="250" name="TextBox 249">
              <a:extLst>
                <a:ext uri="{FF2B5EF4-FFF2-40B4-BE49-F238E27FC236}">
                  <a16:creationId xmlns:a16="http://schemas.microsoft.com/office/drawing/2014/main" id="{45A7CF9C-DA9C-4A2D-BF3A-428B3E8091AE}"/>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251" name="Rectangle 250">
              <a:extLst>
                <a:ext uri="{FF2B5EF4-FFF2-40B4-BE49-F238E27FC236}">
                  <a16:creationId xmlns:a16="http://schemas.microsoft.com/office/drawing/2014/main" id="{7F068C05-EED1-488C-9880-C8A856EF5DE9}"/>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0</a:t>
              </a:r>
            </a:p>
          </p:txBody>
        </p:sp>
      </p:grpSp>
      <p:sp>
        <p:nvSpPr>
          <p:cNvPr id="254" name="Rectangle 253">
            <a:extLst>
              <a:ext uri="{FF2B5EF4-FFF2-40B4-BE49-F238E27FC236}">
                <a16:creationId xmlns:a16="http://schemas.microsoft.com/office/drawing/2014/main" id="{AAECBFEA-413C-4F3E-89EC-4391ABE410A9}"/>
              </a:ext>
            </a:extLst>
          </p:cNvPr>
          <p:cNvSpPr/>
          <p:nvPr/>
        </p:nvSpPr>
        <p:spPr>
          <a:xfrm>
            <a:off x="4198975" y="8658"/>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cxnSp>
        <p:nvCxnSpPr>
          <p:cNvPr id="255" name="Straight Arrow Connector 254">
            <a:extLst>
              <a:ext uri="{FF2B5EF4-FFF2-40B4-BE49-F238E27FC236}">
                <a16:creationId xmlns:a16="http://schemas.microsoft.com/office/drawing/2014/main" id="{0DAC296A-813E-441A-982C-1B009479E969}"/>
              </a:ext>
            </a:extLst>
          </p:cNvPr>
          <p:cNvCxnSpPr>
            <a:cxnSpLocks/>
          </p:cNvCxnSpPr>
          <p:nvPr/>
        </p:nvCxnSpPr>
        <p:spPr>
          <a:xfrm flipH="1">
            <a:off x="2917013" y="310812"/>
            <a:ext cx="1377554" cy="4205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7" name="Speech Bubble: Rectangle with Corners Rounded 256">
            <a:extLst>
              <a:ext uri="{FF2B5EF4-FFF2-40B4-BE49-F238E27FC236}">
                <a16:creationId xmlns:a16="http://schemas.microsoft.com/office/drawing/2014/main" id="{95413522-7043-449A-A09F-C8CE1E048CC9}"/>
              </a:ext>
            </a:extLst>
          </p:cNvPr>
          <p:cNvSpPr/>
          <p:nvPr/>
        </p:nvSpPr>
        <p:spPr>
          <a:xfrm>
            <a:off x="8915166" y="5767610"/>
            <a:ext cx="3177715" cy="997113"/>
          </a:xfrm>
          <a:prstGeom prst="wedgeRoundRectCallout">
            <a:avLst>
              <a:gd name="adj1" fmla="val -32621"/>
              <a:gd name="adj2" fmla="val -1223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pass in a value of </a:t>
            </a:r>
            <a:r>
              <a:rPr lang="en-US" sz="2000" dirty="0">
                <a:solidFill>
                  <a:srgbClr val="FFC1C1"/>
                </a:solidFill>
                <a:latin typeface="Corbel" panose="020B0503020204020204" pitchFamily="34" charset="0"/>
              </a:rPr>
              <a:t>zero</a:t>
            </a:r>
            <a:r>
              <a:rPr lang="en-US" sz="2000" dirty="0">
                <a:solidFill>
                  <a:schemeClr val="bg1"/>
                </a:solidFill>
                <a:latin typeface="Corbel" panose="020B0503020204020204" pitchFamily="34" charset="0"/>
              </a:rPr>
              <a:t> for our accumulator.</a:t>
            </a:r>
            <a:endParaRPr lang="en-US" sz="2000" dirty="0">
              <a:latin typeface="Corbel" panose="020B0503020204020204" pitchFamily="34" charset="0"/>
            </a:endParaRPr>
          </a:p>
        </p:txBody>
      </p:sp>
      <p:sp>
        <p:nvSpPr>
          <p:cNvPr id="260" name="Speech Bubble: Rectangle with Corners Rounded 259">
            <a:extLst>
              <a:ext uri="{FF2B5EF4-FFF2-40B4-BE49-F238E27FC236}">
                <a16:creationId xmlns:a16="http://schemas.microsoft.com/office/drawing/2014/main" id="{24777412-8753-47CE-948F-74A31D27E515}"/>
              </a:ext>
            </a:extLst>
          </p:cNvPr>
          <p:cNvSpPr/>
          <p:nvPr/>
        </p:nvSpPr>
        <p:spPr>
          <a:xfrm>
            <a:off x="9300409" y="2229514"/>
            <a:ext cx="2792472" cy="1318963"/>
          </a:xfrm>
          <a:prstGeom prst="wedgeRoundRectCallout">
            <a:avLst>
              <a:gd name="adj1" fmla="val -63736"/>
              <a:gd name="adj2" fmla="val 1492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pass in our </a:t>
            </a:r>
            <a:r>
              <a:rPr lang="en-US" sz="2000" dirty="0">
                <a:solidFill>
                  <a:srgbClr val="FFC1C1"/>
                </a:solidFill>
                <a:latin typeface="Corbel" panose="020B0503020204020204" pitchFamily="34" charset="0"/>
              </a:rPr>
              <a:t>adder </a:t>
            </a:r>
            <a:r>
              <a:rPr lang="en-US" sz="2000" dirty="0">
                <a:latin typeface="Corbel" panose="020B0503020204020204" pitchFamily="34" charset="0"/>
              </a:rPr>
              <a:t>function to the reducer.</a:t>
            </a:r>
          </a:p>
        </p:txBody>
      </p:sp>
    </p:spTree>
    <p:extLst>
      <p:ext uri="{BB962C8B-B14F-4D97-AF65-F5344CB8AC3E}">
        <p14:creationId xmlns:p14="http://schemas.microsoft.com/office/powerpoint/2010/main" val="249831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wipe(left)">
                                      <p:cBhvr>
                                        <p:cTn id="15" dur="500"/>
                                        <p:tgtEl>
                                          <p:spTgt spid="9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wipe(left)">
                                      <p:cBhvr>
                                        <p:cTn id="20" dur="500"/>
                                        <p:tgtEl>
                                          <p:spTgt spid="9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wipe(left)">
                                      <p:cBhvr>
                                        <p:cTn id="25" dur="500"/>
                                        <p:tgtEl>
                                          <p:spTgt spid="9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wipe(left)">
                                      <p:cBhvr>
                                        <p:cTn id="30" dur="500"/>
                                        <p:tgtEl>
                                          <p:spTgt spid="9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wipe(left)">
                                      <p:cBhvr>
                                        <p:cTn id="35" dur="500"/>
                                        <p:tgtEl>
                                          <p:spTgt spid="10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wipe(down)">
                                      <p:cBhvr>
                                        <p:cTn id="40" dur="500"/>
                                        <p:tgtEl>
                                          <p:spTgt spid="14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4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wipe(left)">
                                      <p:cBhvr>
                                        <p:cTn id="49" dur="500"/>
                                        <p:tgtEl>
                                          <p:spTgt spid="10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wipe(left)">
                                      <p:cBhvr>
                                        <p:cTn id="54" dur="500"/>
                                        <p:tgtEl>
                                          <p:spTgt spid="10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60"/>
                                        </p:tgtEl>
                                        <p:attrNameLst>
                                          <p:attrName>style.visibility</p:attrName>
                                        </p:attrNameLst>
                                      </p:cBhvr>
                                      <p:to>
                                        <p:strVal val="visible"/>
                                      </p:to>
                                    </p:set>
                                    <p:animEffect transition="in" filter="wipe(down)">
                                      <p:cBhvr>
                                        <p:cTn id="59" dur="500"/>
                                        <p:tgtEl>
                                          <p:spTgt spid="260"/>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2" nodeType="clickEffect">
                                  <p:stCondLst>
                                    <p:cond delay="0"/>
                                  </p:stCondLst>
                                  <p:childTnLst>
                                    <p:animMotion origin="layout" path="M -3.75E-6 -4.81481E-6 L -0.62435 0.0595 " pathEditMode="relative" rAng="0" ptsTypes="AA">
                                      <p:cBhvr>
                                        <p:cTn id="63" dur="2000" fill="hold"/>
                                        <p:tgtEl>
                                          <p:spTgt spid="260"/>
                                        </p:tgtEl>
                                        <p:attrNameLst>
                                          <p:attrName>ppt_x</p:attrName>
                                          <p:attrName>ppt_y</p:attrName>
                                        </p:attrNameLst>
                                      </p:cBhvr>
                                      <p:rCtr x="-31224" y="2963"/>
                                    </p:animMotion>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6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57"/>
                                        </p:tgtEl>
                                        <p:attrNameLst>
                                          <p:attrName>style.visibility</p:attrName>
                                        </p:attrNameLst>
                                      </p:cBhvr>
                                      <p:to>
                                        <p:strVal val="visible"/>
                                      </p:to>
                                    </p:set>
                                    <p:animEffect transition="in" filter="wipe(down)">
                                      <p:cBhvr>
                                        <p:cTn id="72" dur="500"/>
                                        <p:tgtEl>
                                          <p:spTgt spid="257"/>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5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4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14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0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0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1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09"/>
                                        </p:tgtEl>
                                        <p:attrNameLst>
                                          <p:attrName>style.visibility</p:attrName>
                                        </p:attrNameLst>
                                      </p:cBhvr>
                                      <p:to>
                                        <p:strVal val="visible"/>
                                      </p:to>
                                    </p:set>
                                    <p:animEffect transition="in" filter="fade">
                                      <p:cBhvr>
                                        <p:cTn id="117" dur="2000"/>
                                        <p:tgtEl>
                                          <p:spTgt spid="109"/>
                                        </p:tgtEl>
                                      </p:cBhvr>
                                    </p:animEffect>
                                  </p:childTnLst>
                                </p:cTn>
                              </p:par>
                              <p:par>
                                <p:cTn id="118" presetID="10" presetClass="entr" presetSubtype="0" fill="hold" nodeType="with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fade">
                                      <p:cBhvr>
                                        <p:cTn id="120" dur="2000"/>
                                        <p:tgtEl>
                                          <p:spTgt spid="112"/>
                                        </p:tgtEl>
                                      </p:cBhvr>
                                    </p:animEffect>
                                  </p:childTnLst>
                                </p:cTn>
                              </p:par>
                              <p:par>
                                <p:cTn id="121" presetID="10" presetClass="exit" presetSubtype="0" fill="hold" grpId="1" nodeType="withEffect">
                                  <p:stCondLst>
                                    <p:cond delay="0"/>
                                  </p:stCondLst>
                                  <p:childTnLst>
                                    <p:animEffect transition="out" filter="fade">
                                      <p:cBhvr>
                                        <p:cTn id="122" dur="2000"/>
                                        <p:tgtEl>
                                          <p:spTgt spid="150"/>
                                        </p:tgtEl>
                                      </p:cBhvr>
                                    </p:animEffect>
                                    <p:set>
                                      <p:cBhvr>
                                        <p:cTn id="123" dur="1" fill="hold">
                                          <p:stCondLst>
                                            <p:cond delay="1999"/>
                                          </p:stCondLst>
                                        </p:cTn>
                                        <p:tgtEl>
                                          <p:spTgt spid="150"/>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nodeType="clickEffect">
                                  <p:stCondLst>
                                    <p:cond delay="0"/>
                                  </p:stCondLst>
                                  <p:childTnLst>
                                    <p:set>
                                      <p:cBhvr>
                                        <p:cTn id="127" dur="1" fill="hold">
                                          <p:stCondLst>
                                            <p:cond delay="0"/>
                                          </p:stCondLst>
                                        </p:cTn>
                                        <p:tgtEl>
                                          <p:spTgt spid="118"/>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119"/>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7" presetClass="emph" presetSubtype="2" fill="hold" nodeType="clickEffect">
                                  <p:stCondLst>
                                    <p:cond delay="0"/>
                                  </p:stCondLst>
                                  <p:childTnLst>
                                    <p:animClr clrSpc="rgb" dir="cw">
                                      <p:cBhvr>
                                        <p:cTn id="135" dur="2000" fill="hold"/>
                                        <p:tgtEl>
                                          <p:spTgt spid="119"/>
                                        </p:tgtEl>
                                        <p:attrNameLst>
                                          <p:attrName>stroke.color</p:attrName>
                                        </p:attrNameLst>
                                      </p:cBhvr>
                                      <p:to>
                                        <a:schemeClr val="tx2"/>
                                      </p:to>
                                    </p:animClr>
                                    <p:set>
                                      <p:cBhvr>
                                        <p:cTn id="136" dur="2000" fill="hold"/>
                                        <p:tgtEl>
                                          <p:spTgt spid="119"/>
                                        </p:tgtEl>
                                        <p:attrNameLst>
                                          <p:attrName>stroke.on</p:attrName>
                                        </p:attrNameLst>
                                      </p:cBhvr>
                                      <p:to>
                                        <p:strVal val="true"/>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181"/>
                                        </p:tgtEl>
                                        <p:attrNameLst>
                                          <p:attrName>style.visibility</p:attrName>
                                        </p:attrNameLst>
                                      </p:cBhvr>
                                      <p:to>
                                        <p:strVal val="visible"/>
                                      </p:to>
                                    </p:set>
                                    <p:animEffect transition="in" filter="wipe(down)">
                                      <p:cBhvr>
                                        <p:cTn id="141" dur="500"/>
                                        <p:tgtEl>
                                          <p:spTgt spid="181"/>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185"/>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500"/>
                                        <p:tgtEl>
                                          <p:spTgt spid="15"/>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86"/>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8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0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210"/>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210"/>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childTnLst>
                                    <p:set>
                                      <p:cBhvr>
                                        <p:cTn id="170" dur="1" fill="hold">
                                          <p:stCondLst>
                                            <p:cond delay="0"/>
                                          </p:stCondLst>
                                        </p:cTn>
                                        <p:tgtEl>
                                          <p:spTgt spid="185"/>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20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192"/>
                                        </p:tgtEl>
                                        <p:attrNameLst>
                                          <p:attrName>style.visibility</p:attrName>
                                        </p:attrNameLst>
                                      </p:cBhvr>
                                      <p:to>
                                        <p:strVal val="visible"/>
                                      </p:to>
                                    </p:set>
                                    <p:animEffect transition="in" filter="fade">
                                      <p:cBhvr>
                                        <p:cTn id="179" dur="2000"/>
                                        <p:tgtEl>
                                          <p:spTgt spid="192"/>
                                        </p:tgtEl>
                                      </p:cBhvr>
                                    </p:animEffect>
                                  </p:childTnLst>
                                </p:cTn>
                              </p:par>
                              <p:par>
                                <p:cTn id="180" presetID="10" presetClass="entr" presetSubtype="0" fill="hold" nodeType="withEffect">
                                  <p:stCondLst>
                                    <p:cond delay="0"/>
                                  </p:stCondLst>
                                  <p:childTnLst>
                                    <p:set>
                                      <p:cBhvr>
                                        <p:cTn id="181" dur="1" fill="hold">
                                          <p:stCondLst>
                                            <p:cond delay="0"/>
                                          </p:stCondLst>
                                        </p:cTn>
                                        <p:tgtEl>
                                          <p:spTgt spid="195"/>
                                        </p:tgtEl>
                                        <p:attrNameLst>
                                          <p:attrName>style.visibility</p:attrName>
                                        </p:attrNameLst>
                                      </p:cBhvr>
                                      <p:to>
                                        <p:strVal val="visible"/>
                                      </p:to>
                                    </p:set>
                                    <p:animEffect transition="in" filter="fade">
                                      <p:cBhvr>
                                        <p:cTn id="182" dur="2000"/>
                                        <p:tgtEl>
                                          <p:spTgt spid="195"/>
                                        </p:tgtEl>
                                      </p:cBhvr>
                                    </p:animEffect>
                                  </p:childTnLst>
                                </p:cTn>
                              </p:par>
                              <p:par>
                                <p:cTn id="183" presetID="10" presetClass="exit" presetSubtype="0" fill="hold" grpId="1" nodeType="withEffect">
                                  <p:stCondLst>
                                    <p:cond delay="0"/>
                                  </p:stCondLst>
                                  <p:childTnLst>
                                    <p:animEffect transition="out" filter="fade">
                                      <p:cBhvr>
                                        <p:cTn id="184" dur="2000"/>
                                        <p:tgtEl>
                                          <p:spTgt spid="209"/>
                                        </p:tgtEl>
                                      </p:cBhvr>
                                    </p:animEffect>
                                    <p:set>
                                      <p:cBhvr>
                                        <p:cTn id="185" dur="1" fill="hold">
                                          <p:stCondLst>
                                            <p:cond delay="1999"/>
                                          </p:stCondLst>
                                        </p:cTn>
                                        <p:tgtEl>
                                          <p:spTgt spid="209"/>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nodeType="clickEffect">
                                  <p:stCondLst>
                                    <p:cond delay="0"/>
                                  </p:stCondLst>
                                  <p:childTnLst>
                                    <p:set>
                                      <p:cBhvr>
                                        <p:cTn id="189" dur="1" fill="hold">
                                          <p:stCondLst>
                                            <p:cond delay="0"/>
                                          </p:stCondLst>
                                        </p:cTn>
                                        <p:tgtEl>
                                          <p:spTgt spid="201"/>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nodeType="clickEffect">
                                  <p:stCondLst>
                                    <p:cond delay="0"/>
                                  </p:stCondLst>
                                  <p:childTnLst>
                                    <p:set>
                                      <p:cBhvr>
                                        <p:cTn id="193" dur="1" fill="hold">
                                          <p:stCondLst>
                                            <p:cond delay="0"/>
                                          </p:stCondLst>
                                        </p:cTn>
                                        <p:tgtEl>
                                          <p:spTgt spid="202"/>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7" presetClass="emph" presetSubtype="2" fill="hold" nodeType="clickEffect">
                                  <p:stCondLst>
                                    <p:cond delay="0"/>
                                  </p:stCondLst>
                                  <p:childTnLst>
                                    <p:animClr clrSpc="rgb" dir="cw">
                                      <p:cBhvr>
                                        <p:cTn id="197" dur="2000" fill="hold"/>
                                        <p:tgtEl>
                                          <p:spTgt spid="202"/>
                                        </p:tgtEl>
                                        <p:attrNameLst>
                                          <p:attrName>stroke.color</p:attrName>
                                        </p:attrNameLst>
                                      </p:cBhvr>
                                      <p:to>
                                        <a:schemeClr val="tx2"/>
                                      </p:to>
                                    </p:animClr>
                                    <p:set>
                                      <p:cBhvr>
                                        <p:cTn id="198" dur="2000" fill="hold"/>
                                        <p:tgtEl>
                                          <p:spTgt spid="202"/>
                                        </p:tgtEl>
                                        <p:attrNameLst>
                                          <p:attrName>stroke.on</p:attrName>
                                        </p:attrNameLst>
                                      </p:cBhvr>
                                      <p:to>
                                        <p:strVal val="true"/>
                                      </p:to>
                                    </p:se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nodeType="clickEffect">
                                  <p:stCondLst>
                                    <p:cond delay="0"/>
                                  </p:stCondLst>
                                  <p:childTnLst>
                                    <p:set>
                                      <p:cBhvr>
                                        <p:cTn id="202" dur="1" fill="hold">
                                          <p:stCondLst>
                                            <p:cond delay="0"/>
                                          </p:stCondLst>
                                        </p:cTn>
                                        <p:tgtEl>
                                          <p:spTgt spid="212"/>
                                        </p:tgtEl>
                                        <p:attrNameLst>
                                          <p:attrName>style.visibility</p:attrName>
                                        </p:attrNameLst>
                                      </p:cBhvr>
                                      <p:to>
                                        <p:strVal val="visible"/>
                                      </p:to>
                                    </p:set>
                                    <p:animEffect transition="in" filter="wipe(down)">
                                      <p:cBhvr>
                                        <p:cTn id="203" dur="500"/>
                                        <p:tgtEl>
                                          <p:spTgt spid="212"/>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nodeType="clickEffect">
                                  <p:stCondLst>
                                    <p:cond delay="0"/>
                                  </p:stCondLst>
                                  <p:childTnLst>
                                    <p:set>
                                      <p:cBhvr>
                                        <p:cTn id="207" dur="1" fill="hold">
                                          <p:stCondLst>
                                            <p:cond delay="0"/>
                                          </p:stCondLst>
                                        </p:cTn>
                                        <p:tgtEl>
                                          <p:spTgt spid="215"/>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208"/>
                                        </p:tgtEl>
                                        <p:attrNameLst>
                                          <p:attrName>style.visibility</p:attrName>
                                        </p:attrNameLst>
                                      </p:cBhvr>
                                      <p:to>
                                        <p:strVal val="visible"/>
                                      </p:to>
                                    </p:set>
                                    <p:animEffect transition="in" filter="fade">
                                      <p:cBhvr>
                                        <p:cTn id="212" dur="500"/>
                                        <p:tgtEl>
                                          <p:spTgt spid="208"/>
                                        </p:tgtEl>
                                      </p:cBhvr>
                                    </p:animEffec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21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19"/>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239"/>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nodeType="clickEffect">
                                  <p:stCondLst>
                                    <p:cond delay="0"/>
                                  </p:stCondLst>
                                  <p:childTnLst>
                                    <p:set>
                                      <p:cBhvr>
                                        <p:cTn id="224" dur="1" fill="hold">
                                          <p:stCondLst>
                                            <p:cond delay="0"/>
                                          </p:stCondLst>
                                        </p:cTn>
                                        <p:tgtEl>
                                          <p:spTgt spid="240"/>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nodeType="clickEffect">
                                  <p:stCondLst>
                                    <p:cond delay="0"/>
                                  </p:stCondLst>
                                  <p:childTnLst>
                                    <p:set>
                                      <p:cBhvr>
                                        <p:cTn id="228" dur="1" fill="hold">
                                          <p:stCondLst>
                                            <p:cond delay="0"/>
                                          </p:stCondLst>
                                        </p:cTn>
                                        <p:tgtEl>
                                          <p:spTgt spid="240"/>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1" presetClass="exit" presetSubtype="0" fill="hold" nodeType="clickEffect">
                                  <p:stCondLst>
                                    <p:cond delay="0"/>
                                  </p:stCondLst>
                                  <p:childTnLst>
                                    <p:set>
                                      <p:cBhvr>
                                        <p:cTn id="232" dur="1" fill="hold">
                                          <p:stCondLst>
                                            <p:cond delay="0"/>
                                          </p:stCondLst>
                                        </p:cTn>
                                        <p:tgtEl>
                                          <p:spTgt spid="215"/>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nodeType="clickEffect">
                                  <p:stCondLst>
                                    <p:cond delay="0"/>
                                  </p:stCondLst>
                                  <p:childTnLst>
                                    <p:set>
                                      <p:cBhvr>
                                        <p:cTn id="236" dur="1" fill="hold">
                                          <p:stCondLst>
                                            <p:cond delay="0"/>
                                          </p:stCondLst>
                                        </p:cTn>
                                        <p:tgtEl>
                                          <p:spTgt spid="231"/>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nodeType="clickEffect">
                                  <p:stCondLst>
                                    <p:cond delay="0"/>
                                  </p:stCondLst>
                                  <p:childTnLst>
                                    <p:set>
                                      <p:cBhvr>
                                        <p:cTn id="240" dur="1" fill="hold">
                                          <p:stCondLst>
                                            <p:cond delay="0"/>
                                          </p:stCondLst>
                                        </p:cTn>
                                        <p:tgtEl>
                                          <p:spTgt spid="222"/>
                                        </p:tgtEl>
                                        <p:attrNameLst>
                                          <p:attrName>style.visibility</p:attrName>
                                        </p:attrNameLst>
                                      </p:cBhvr>
                                      <p:to>
                                        <p:strVal val="visible"/>
                                      </p:to>
                                    </p:set>
                                    <p:animEffect transition="in" filter="fade">
                                      <p:cBhvr>
                                        <p:cTn id="241" dur="2000"/>
                                        <p:tgtEl>
                                          <p:spTgt spid="222"/>
                                        </p:tgtEl>
                                      </p:cBhvr>
                                    </p:animEffect>
                                  </p:childTnLst>
                                </p:cTn>
                              </p:par>
                              <p:par>
                                <p:cTn id="242" presetID="10" presetClass="entr" presetSubtype="0" fill="hold" nodeType="withEffect">
                                  <p:stCondLst>
                                    <p:cond delay="0"/>
                                  </p:stCondLst>
                                  <p:childTnLst>
                                    <p:set>
                                      <p:cBhvr>
                                        <p:cTn id="243" dur="1" fill="hold">
                                          <p:stCondLst>
                                            <p:cond delay="0"/>
                                          </p:stCondLst>
                                        </p:cTn>
                                        <p:tgtEl>
                                          <p:spTgt spid="225"/>
                                        </p:tgtEl>
                                        <p:attrNameLst>
                                          <p:attrName>style.visibility</p:attrName>
                                        </p:attrNameLst>
                                      </p:cBhvr>
                                      <p:to>
                                        <p:strVal val="visible"/>
                                      </p:to>
                                    </p:set>
                                    <p:animEffect transition="in" filter="fade">
                                      <p:cBhvr>
                                        <p:cTn id="244" dur="2000"/>
                                        <p:tgtEl>
                                          <p:spTgt spid="225"/>
                                        </p:tgtEl>
                                      </p:cBhvr>
                                    </p:animEffect>
                                  </p:childTnLst>
                                </p:cTn>
                              </p:par>
                              <p:par>
                                <p:cTn id="245" presetID="10" presetClass="exit" presetSubtype="0" fill="hold" grpId="1" nodeType="withEffect">
                                  <p:stCondLst>
                                    <p:cond delay="0"/>
                                  </p:stCondLst>
                                  <p:childTnLst>
                                    <p:animEffect transition="out" filter="fade">
                                      <p:cBhvr>
                                        <p:cTn id="246" dur="2000"/>
                                        <p:tgtEl>
                                          <p:spTgt spid="239"/>
                                        </p:tgtEl>
                                      </p:cBhvr>
                                    </p:animEffect>
                                    <p:set>
                                      <p:cBhvr>
                                        <p:cTn id="247" dur="1" fill="hold">
                                          <p:stCondLst>
                                            <p:cond delay="1999"/>
                                          </p:stCondLst>
                                        </p:cTn>
                                        <p:tgtEl>
                                          <p:spTgt spid="239"/>
                                        </p:tgtEl>
                                        <p:attrNameLst>
                                          <p:attrName>style.visibility</p:attrName>
                                        </p:attrNameLst>
                                      </p:cBhvr>
                                      <p:to>
                                        <p:strVal val="hidden"/>
                                      </p:to>
                                    </p:set>
                                  </p:childTnLst>
                                </p:cTn>
                              </p:par>
                            </p:childTnLst>
                          </p:cTn>
                        </p:par>
                      </p:childTnLst>
                    </p:cTn>
                  </p:par>
                  <p:par>
                    <p:cTn id="248" fill="hold">
                      <p:stCondLst>
                        <p:cond delay="indefinite"/>
                      </p:stCondLst>
                      <p:childTnLst>
                        <p:par>
                          <p:cTn id="249" fill="hold">
                            <p:stCondLst>
                              <p:cond delay="0"/>
                            </p:stCondLst>
                            <p:childTnLst>
                              <p:par>
                                <p:cTn id="250" presetID="1" presetClass="exit" presetSubtype="0" fill="hold" nodeType="clickEffect">
                                  <p:stCondLst>
                                    <p:cond delay="0"/>
                                  </p:stCondLst>
                                  <p:childTnLst>
                                    <p:set>
                                      <p:cBhvr>
                                        <p:cTn id="251" dur="1" fill="hold">
                                          <p:stCondLst>
                                            <p:cond delay="0"/>
                                          </p:stCondLst>
                                        </p:cTn>
                                        <p:tgtEl>
                                          <p:spTgt spid="231"/>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1" presetClass="entr" presetSubtype="0" fill="hold" nodeType="clickEffect">
                                  <p:stCondLst>
                                    <p:cond delay="0"/>
                                  </p:stCondLst>
                                  <p:childTnLst>
                                    <p:set>
                                      <p:cBhvr>
                                        <p:cTn id="255" dur="1" fill="hold">
                                          <p:stCondLst>
                                            <p:cond delay="0"/>
                                          </p:stCondLst>
                                        </p:cTn>
                                        <p:tgtEl>
                                          <p:spTgt spid="232"/>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232"/>
                                        </p:tgtEl>
                                        <p:attrNameLst>
                                          <p:attrName>stroke.color</p:attrName>
                                        </p:attrNameLst>
                                      </p:cBhvr>
                                      <p:to>
                                        <a:schemeClr val="tx2"/>
                                      </p:to>
                                    </p:animClr>
                                    <p:set>
                                      <p:cBhvr>
                                        <p:cTn id="260" dur="2000" fill="hold"/>
                                        <p:tgtEl>
                                          <p:spTgt spid="232"/>
                                        </p:tgtEl>
                                        <p:attrNameLst>
                                          <p:attrName>stroke.on</p:attrName>
                                        </p:attrNameLst>
                                      </p:cBhvr>
                                      <p:to>
                                        <p:strVal val="true"/>
                                      </p:to>
                                    </p:set>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grpId="0" nodeType="clickEffect">
                                  <p:stCondLst>
                                    <p:cond delay="0"/>
                                  </p:stCondLst>
                                  <p:childTnLst>
                                    <p:set>
                                      <p:cBhvr>
                                        <p:cTn id="264" dur="1" fill="hold">
                                          <p:stCondLst>
                                            <p:cond delay="0"/>
                                          </p:stCondLst>
                                        </p:cTn>
                                        <p:tgtEl>
                                          <p:spTgt spid="238"/>
                                        </p:tgtEl>
                                        <p:attrNameLst>
                                          <p:attrName>style.visibility</p:attrName>
                                        </p:attrNameLst>
                                      </p:cBhvr>
                                      <p:to>
                                        <p:strVal val="visible"/>
                                      </p:to>
                                    </p:set>
                                    <p:animEffect transition="in" filter="fade">
                                      <p:cBhvr>
                                        <p:cTn id="265" dur="500"/>
                                        <p:tgtEl>
                                          <p:spTgt spid="238"/>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4" fill="hold" nodeType="clickEffect">
                                  <p:stCondLst>
                                    <p:cond delay="0"/>
                                  </p:stCondLst>
                                  <p:childTnLst>
                                    <p:set>
                                      <p:cBhvr>
                                        <p:cTn id="269" dur="1" fill="hold">
                                          <p:stCondLst>
                                            <p:cond delay="0"/>
                                          </p:stCondLst>
                                        </p:cTn>
                                        <p:tgtEl>
                                          <p:spTgt spid="242"/>
                                        </p:tgtEl>
                                        <p:attrNameLst>
                                          <p:attrName>style.visibility</p:attrName>
                                        </p:attrNameLst>
                                      </p:cBhvr>
                                      <p:to>
                                        <p:strVal val="visible"/>
                                      </p:to>
                                    </p:set>
                                    <p:animEffect transition="in" filter="wipe(down)">
                                      <p:cBhvr>
                                        <p:cTn id="270" dur="500"/>
                                        <p:tgtEl>
                                          <p:spTgt spid="242"/>
                                        </p:tgtEl>
                                      </p:cBhvr>
                                    </p:animEffec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nodeType="clickEffect">
                                  <p:stCondLst>
                                    <p:cond delay="0"/>
                                  </p:stCondLst>
                                  <p:childTnLst>
                                    <p:set>
                                      <p:cBhvr>
                                        <p:cTn id="274" dur="1" fill="hold">
                                          <p:stCondLst>
                                            <p:cond delay="0"/>
                                          </p:stCondLst>
                                        </p:cTn>
                                        <p:tgtEl>
                                          <p:spTgt spid="245"/>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nodeType="clickEffect">
                                  <p:stCondLst>
                                    <p:cond delay="0"/>
                                  </p:stCondLst>
                                  <p:childTnLst>
                                    <p:set>
                                      <p:cBhvr>
                                        <p:cTn id="278" dur="1" fill="hold">
                                          <p:stCondLst>
                                            <p:cond delay="0"/>
                                          </p:stCondLst>
                                        </p:cTn>
                                        <p:tgtEl>
                                          <p:spTgt spid="246"/>
                                        </p:tgtEl>
                                        <p:attrNameLst>
                                          <p:attrName>style.visibility</p:attrName>
                                        </p:attrNameLst>
                                      </p:cBhvr>
                                      <p:to>
                                        <p:strVal val="visible"/>
                                      </p:to>
                                    </p:set>
                                  </p:childTnLst>
                                </p:cTn>
                              </p:par>
                              <p:par>
                                <p:cTn id="279" presetID="1" presetClass="entr" presetSubtype="0" fill="hold" nodeType="withEffect">
                                  <p:stCondLst>
                                    <p:cond delay="0"/>
                                  </p:stCondLst>
                                  <p:childTnLst>
                                    <p:set>
                                      <p:cBhvr>
                                        <p:cTn id="280" dur="1" fill="hold">
                                          <p:stCondLst>
                                            <p:cond delay="0"/>
                                          </p:stCondLst>
                                        </p:cTn>
                                        <p:tgtEl>
                                          <p:spTgt spid="249"/>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54"/>
                                        </p:tgtEl>
                                        <p:attrNameLst>
                                          <p:attrName>style.visibility</p:attrName>
                                        </p:attrNameLst>
                                      </p:cBhvr>
                                      <p:to>
                                        <p:strVal val="visible"/>
                                      </p:to>
                                    </p:set>
                                  </p:childTnLst>
                                </p:cTn>
                              </p:par>
                              <p:par>
                                <p:cTn id="283" presetID="10" presetClass="entr" presetSubtype="0" fill="hold" grpId="0" nodeType="withEffect">
                                  <p:stCondLst>
                                    <p:cond delay="0"/>
                                  </p:stCondLst>
                                  <p:childTnLst>
                                    <p:set>
                                      <p:cBhvr>
                                        <p:cTn id="284" dur="1" fill="hold">
                                          <p:stCondLst>
                                            <p:cond delay="0"/>
                                          </p:stCondLst>
                                        </p:cTn>
                                        <p:tgtEl>
                                          <p:spTgt spid="256"/>
                                        </p:tgtEl>
                                        <p:attrNameLst>
                                          <p:attrName>style.visibility</p:attrName>
                                        </p:attrNameLst>
                                      </p:cBhvr>
                                      <p:to>
                                        <p:strVal val="visible"/>
                                      </p:to>
                                    </p:set>
                                    <p:animEffect transition="in" filter="fade">
                                      <p:cBhvr>
                                        <p:cTn id="285" dur="500"/>
                                        <p:tgtEl>
                                          <p:spTgt spid="256"/>
                                        </p:tgtEl>
                                      </p:cBhvr>
                                    </p:animEffect>
                                  </p:childTnLst>
                                </p:cTn>
                              </p:par>
                            </p:childTnLst>
                          </p:cTn>
                        </p:par>
                      </p:childTnLst>
                    </p:cTn>
                  </p:par>
                  <p:par>
                    <p:cTn id="286" fill="hold">
                      <p:stCondLst>
                        <p:cond delay="indefinite"/>
                      </p:stCondLst>
                      <p:childTnLst>
                        <p:par>
                          <p:cTn id="287" fill="hold">
                            <p:stCondLst>
                              <p:cond delay="0"/>
                            </p:stCondLst>
                            <p:childTnLst>
                              <p:par>
                                <p:cTn id="288" presetID="1" presetClass="entr" presetSubtype="0" fill="hold" nodeType="clickEffect">
                                  <p:stCondLst>
                                    <p:cond delay="0"/>
                                  </p:stCondLst>
                                  <p:childTnLst>
                                    <p:set>
                                      <p:cBhvr>
                                        <p:cTn id="289" dur="1" fill="hold">
                                          <p:stCondLst>
                                            <p:cond delay="0"/>
                                          </p:stCondLst>
                                        </p:cTn>
                                        <p:tgtEl>
                                          <p:spTgt spid="255"/>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presetID="1" presetClass="exit" presetSubtype="0" fill="hold" nodeType="clickEffect">
                                  <p:stCondLst>
                                    <p:cond delay="0"/>
                                  </p:stCondLst>
                                  <p:childTnLst>
                                    <p:set>
                                      <p:cBhvr>
                                        <p:cTn id="293" dur="1" fill="hold">
                                          <p:stCondLst>
                                            <p:cond delay="0"/>
                                          </p:stCondLst>
                                        </p:cTn>
                                        <p:tgtEl>
                                          <p:spTgt spid="2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101" grpId="0"/>
      <p:bldP spid="102" grpId="0"/>
      <p:bldP spid="104" grpId="0"/>
      <p:bldP spid="105" grpId="0"/>
      <p:bldP spid="15" grpId="0" animBg="1"/>
      <p:bldP spid="148" grpId="0" animBg="1"/>
      <p:bldP spid="148" grpId="1" animBg="1"/>
      <p:bldP spid="150" grpId="0" animBg="1"/>
      <p:bldP spid="150" grpId="1" animBg="1"/>
      <p:bldP spid="208" grpId="0" animBg="1"/>
      <p:bldP spid="209" grpId="0" animBg="1"/>
      <p:bldP spid="209" grpId="1" animBg="1"/>
      <p:bldP spid="238" grpId="0" animBg="1"/>
      <p:bldP spid="256" grpId="0" animBg="1"/>
      <p:bldP spid="239" grpId="0" animBg="1"/>
      <p:bldP spid="239" grpId="1" animBg="1"/>
      <p:bldP spid="254" grpId="0" animBg="1"/>
      <p:bldP spid="257" grpId="0" animBg="1"/>
      <p:bldP spid="257" grpId="1" animBg="1"/>
      <p:bldP spid="260" grpId="0" animBg="1"/>
      <p:bldP spid="260" grpId="1" animBg="1"/>
      <p:bldP spid="260" grpId="2"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986595B8-1E7F-41CF-B624-3F44183D5A9F}"/>
              </a:ext>
            </a:extLst>
          </p:cNvPr>
          <p:cNvGrpSpPr/>
          <p:nvPr/>
        </p:nvGrpSpPr>
        <p:grpSpPr>
          <a:xfrm>
            <a:off x="-251994" y="4518075"/>
            <a:ext cx="1841739" cy="401320"/>
            <a:chOff x="479526" y="4507915"/>
            <a:chExt cx="1841739" cy="401320"/>
          </a:xfrm>
        </p:grpSpPr>
        <p:sp>
          <p:nvSpPr>
            <p:cNvPr id="58" name="TextBox 57">
              <a:extLst>
                <a:ext uri="{FF2B5EF4-FFF2-40B4-BE49-F238E27FC236}">
                  <a16:creationId xmlns:a16="http://schemas.microsoft.com/office/drawing/2014/main" id="{C5E5F771-6C3C-4845-BCA2-CFAD3F12E3DB}"/>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59" name="Rectangle 58">
              <a:extLst>
                <a:ext uri="{FF2B5EF4-FFF2-40B4-BE49-F238E27FC236}">
                  <a16:creationId xmlns:a16="http://schemas.microsoft.com/office/drawing/2014/main" id="{8C2CA2DE-CD9A-4434-B0F5-B4414275328A}"/>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60" name="Group 59">
            <a:extLst>
              <a:ext uri="{FF2B5EF4-FFF2-40B4-BE49-F238E27FC236}">
                <a16:creationId xmlns:a16="http://schemas.microsoft.com/office/drawing/2014/main" id="{1A9DD1D7-427F-475F-8F72-9A4F66169C00}"/>
              </a:ext>
            </a:extLst>
          </p:cNvPr>
          <p:cNvGrpSpPr/>
          <p:nvPr/>
        </p:nvGrpSpPr>
        <p:grpSpPr>
          <a:xfrm>
            <a:off x="1563207" y="4538497"/>
            <a:ext cx="1621711" cy="401320"/>
            <a:chOff x="1859280" y="4507915"/>
            <a:chExt cx="1621711" cy="401320"/>
          </a:xfrm>
        </p:grpSpPr>
        <p:sp>
          <p:nvSpPr>
            <p:cNvPr id="61" name="TextBox 60">
              <a:extLst>
                <a:ext uri="{FF2B5EF4-FFF2-40B4-BE49-F238E27FC236}">
                  <a16:creationId xmlns:a16="http://schemas.microsoft.com/office/drawing/2014/main" id="{11CA5C5C-B52D-4764-A9ED-8EA26BCDA2A0}"/>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62" name="Rectangle 61">
              <a:extLst>
                <a:ext uri="{FF2B5EF4-FFF2-40B4-BE49-F238E27FC236}">
                  <a16:creationId xmlns:a16="http://schemas.microsoft.com/office/drawing/2014/main" id="{26C99D34-95C5-4471-B352-570A44090043}"/>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0</a:t>
              </a:r>
            </a:p>
          </p:txBody>
        </p:sp>
      </p:grpSp>
      <p:grpSp>
        <p:nvGrpSpPr>
          <p:cNvPr id="63" name="Group 62">
            <a:extLst>
              <a:ext uri="{FF2B5EF4-FFF2-40B4-BE49-F238E27FC236}">
                <a16:creationId xmlns:a16="http://schemas.microsoft.com/office/drawing/2014/main" id="{396382F3-A2EB-4582-A76E-4DCEB57B1B4F}"/>
              </a:ext>
            </a:extLst>
          </p:cNvPr>
          <p:cNvGrpSpPr/>
          <p:nvPr/>
        </p:nvGrpSpPr>
        <p:grpSpPr>
          <a:xfrm>
            <a:off x="2801738" y="4554660"/>
            <a:ext cx="1420883" cy="401320"/>
            <a:chOff x="1859280" y="4507915"/>
            <a:chExt cx="1420883" cy="401320"/>
          </a:xfrm>
        </p:grpSpPr>
        <p:sp>
          <p:nvSpPr>
            <p:cNvPr id="64" name="TextBox 63">
              <a:extLst>
                <a:ext uri="{FF2B5EF4-FFF2-40B4-BE49-F238E27FC236}">
                  <a16:creationId xmlns:a16="http://schemas.microsoft.com/office/drawing/2014/main" id="{9033D186-B13E-4290-94C2-6F998C56EB80}"/>
                </a:ext>
              </a:extLst>
            </p:cNvPr>
            <p:cNvSpPr txBox="1"/>
            <p:nvPr/>
          </p:nvSpPr>
          <p:spPr>
            <a:xfrm>
              <a:off x="1859280" y="4507915"/>
              <a:ext cx="1031638"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65" name="Rectangle 64">
              <a:extLst>
                <a:ext uri="{FF2B5EF4-FFF2-40B4-BE49-F238E27FC236}">
                  <a16:creationId xmlns:a16="http://schemas.microsoft.com/office/drawing/2014/main" id="{B35C7285-E8CD-456C-B9F0-8D990B80AC2F}"/>
                </a:ext>
              </a:extLst>
            </p:cNvPr>
            <p:cNvSpPr/>
            <p:nvPr/>
          </p:nvSpPr>
          <p:spPr>
            <a:xfrm>
              <a:off x="2894181" y="4507915"/>
              <a:ext cx="385982"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7</a:t>
              </a:r>
            </a:p>
          </p:txBody>
        </p:sp>
      </p:grpSp>
      <p:grpSp>
        <p:nvGrpSpPr>
          <p:cNvPr id="66" name="Group 65">
            <a:extLst>
              <a:ext uri="{FF2B5EF4-FFF2-40B4-BE49-F238E27FC236}">
                <a16:creationId xmlns:a16="http://schemas.microsoft.com/office/drawing/2014/main" id="{623B5C86-B5F3-4192-884C-E2B9B4802A80}"/>
              </a:ext>
            </a:extLst>
          </p:cNvPr>
          <p:cNvGrpSpPr/>
          <p:nvPr/>
        </p:nvGrpSpPr>
        <p:grpSpPr>
          <a:xfrm>
            <a:off x="4093271" y="4548435"/>
            <a:ext cx="1605225" cy="401320"/>
            <a:chOff x="2304106" y="4507915"/>
            <a:chExt cx="1431149" cy="401320"/>
          </a:xfrm>
        </p:grpSpPr>
        <p:sp>
          <p:nvSpPr>
            <p:cNvPr id="67" name="TextBox 66">
              <a:extLst>
                <a:ext uri="{FF2B5EF4-FFF2-40B4-BE49-F238E27FC236}">
                  <a16:creationId xmlns:a16="http://schemas.microsoft.com/office/drawing/2014/main" id="{A73766F2-9158-446A-8330-A4F3D8A2E2F1}"/>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68" name="Rectangle 67">
              <a:extLst>
                <a:ext uri="{FF2B5EF4-FFF2-40B4-BE49-F238E27FC236}">
                  <a16:creationId xmlns:a16="http://schemas.microsoft.com/office/drawing/2014/main" id="{5B7C1253-82EC-435F-B8A0-8C2304AEAD2B}"/>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[-4,2]</a:t>
              </a:r>
            </a:p>
          </p:txBody>
        </p:sp>
      </p:grpSp>
      <p:grpSp>
        <p:nvGrpSpPr>
          <p:cNvPr id="69" name="Group 68">
            <a:extLst>
              <a:ext uri="{FF2B5EF4-FFF2-40B4-BE49-F238E27FC236}">
                <a16:creationId xmlns:a16="http://schemas.microsoft.com/office/drawing/2014/main" id="{F89CEF66-CAB6-44A6-8998-703414E72B81}"/>
              </a:ext>
            </a:extLst>
          </p:cNvPr>
          <p:cNvGrpSpPr/>
          <p:nvPr/>
        </p:nvGrpSpPr>
        <p:grpSpPr>
          <a:xfrm>
            <a:off x="-151674" y="3043995"/>
            <a:ext cx="1841739" cy="401320"/>
            <a:chOff x="479526" y="4507915"/>
            <a:chExt cx="1841739" cy="401320"/>
          </a:xfrm>
        </p:grpSpPr>
        <p:sp>
          <p:nvSpPr>
            <p:cNvPr id="70" name="TextBox 69">
              <a:extLst>
                <a:ext uri="{FF2B5EF4-FFF2-40B4-BE49-F238E27FC236}">
                  <a16:creationId xmlns:a16="http://schemas.microsoft.com/office/drawing/2014/main" id="{01D928B1-6B22-4703-95E5-8CA453C70B9A}"/>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71" name="Rectangle 70">
              <a:extLst>
                <a:ext uri="{FF2B5EF4-FFF2-40B4-BE49-F238E27FC236}">
                  <a16:creationId xmlns:a16="http://schemas.microsoft.com/office/drawing/2014/main" id="{8CE0ABC6-C7E6-4719-9EEF-E71A62EBAE75}"/>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72" name="Group 71">
            <a:extLst>
              <a:ext uri="{FF2B5EF4-FFF2-40B4-BE49-F238E27FC236}">
                <a16:creationId xmlns:a16="http://schemas.microsoft.com/office/drawing/2014/main" id="{C903F40F-2932-46FF-ACA6-7C29D53D0EBC}"/>
              </a:ext>
            </a:extLst>
          </p:cNvPr>
          <p:cNvGrpSpPr/>
          <p:nvPr/>
        </p:nvGrpSpPr>
        <p:grpSpPr>
          <a:xfrm>
            <a:off x="1663527" y="3064417"/>
            <a:ext cx="1621711" cy="401320"/>
            <a:chOff x="1859280" y="4507915"/>
            <a:chExt cx="1621711" cy="401320"/>
          </a:xfrm>
        </p:grpSpPr>
        <p:sp>
          <p:nvSpPr>
            <p:cNvPr id="73" name="TextBox 72">
              <a:extLst>
                <a:ext uri="{FF2B5EF4-FFF2-40B4-BE49-F238E27FC236}">
                  <a16:creationId xmlns:a16="http://schemas.microsoft.com/office/drawing/2014/main" id="{C7751FF6-927F-4124-93C3-D3376F6F2B47}"/>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74" name="Rectangle 73">
              <a:extLst>
                <a:ext uri="{FF2B5EF4-FFF2-40B4-BE49-F238E27FC236}">
                  <a16:creationId xmlns:a16="http://schemas.microsoft.com/office/drawing/2014/main" id="{6B26466A-D735-452E-8DEF-6CC98EEFAC43}"/>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0</a:t>
              </a:r>
            </a:p>
          </p:txBody>
        </p:sp>
      </p:grpSp>
      <p:grpSp>
        <p:nvGrpSpPr>
          <p:cNvPr id="75" name="Group 74">
            <a:extLst>
              <a:ext uri="{FF2B5EF4-FFF2-40B4-BE49-F238E27FC236}">
                <a16:creationId xmlns:a16="http://schemas.microsoft.com/office/drawing/2014/main" id="{7DBCD71D-3E18-4579-A4DE-5FC7A2C21CD3}"/>
              </a:ext>
            </a:extLst>
          </p:cNvPr>
          <p:cNvGrpSpPr/>
          <p:nvPr/>
        </p:nvGrpSpPr>
        <p:grpSpPr>
          <a:xfrm>
            <a:off x="3173476" y="3080580"/>
            <a:ext cx="1190202" cy="401320"/>
            <a:chOff x="2268262" y="4507915"/>
            <a:chExt cx="1190202" cy="401320"/>
          </a:xfrm>
        </p:grpSpPr>
        <p:sp>
          <p:nvSpPr>
            <p:cNvPr id="76" name="TextBox 75">
              <a:extLst>
                <a:ext uri="{FF2B5EF4-FFF2-40B4-BE49-F238E27FC236}">
                  <a16:creationId xmlns:a16="http://schemas.microsoft.com/office/drawing/2014/main" id="{26091CC9-618B-4B46-B404-F745540B1444}"/>
                </a:ext>
              </a:extLst>
            </p:cNvPr>
            <p:cNvSpPr txBox="1"/>
            <p:nvPr/>
          </p:nvSpPr>
          <p:spPr>
            <a:xfrm>
              <a:off x="2268262" y="4507915"/>
              <a:ext cx="622656"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77" name="Rectangle 76">
              <a:extLst>
                <a:ext uri="{FF2B5EF4-FFF2-40B4-BE49-F238E27FC236}">
                  <a16:creationId xmlns:a16="http://schemas.microsoft.com/office/drawing/2014/main" id="{674CA87A-F937-496C-880F-20D8CE86E0A5}"/>
                </a:ext>
              </a:extLst>
            </p:cNvPr>
            <p:cNvSpPr/>
            <p:nvPr/>
          </p:nvSpPr>
          <p:spPr>
            <a:xfrm>
              <a:off x="2873926" y="4507915"/>
              <a:ext cx="584538"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-4</a:t>
              </a:r>
            </a:p>
          </p:txBody>
        </p:sp>
      </p:grpSp>
      <p:grpSp>
        <p:nvGrpSpPr>
          <p:cNvPr id="78" name="Group 77">
            <a:extLst>
              <a:ext uri="{FF2B5EF4-FFF2-40B4-BE49-F238E27FC236}">
                <a16:creationId xmlns:a16="http://schemas.microsoft.com/office/drawing/2014/main" id="{C555F029-F1D3-45C8-BC73-F41DC5B6CE01}"/>
              </a:ext>
            </a:extLst>
          </p:cNvPr>
          <p:cNvGrpSpPr/>
          <p:nvPr/>
        </p:nvGrpSpPr>
        <p:grpSpPr>
          <a:xfrm>
            <a:off x="4193591" y="3074355"/>
            <a:ext cx="1605225" cy="401320"/>
            <a:chOff x="2304106" y="4507915"/>
            <a:chExt cx="1431149" cy="401320"/>
          </a:xfrm>
        </p:grpSpPr>
        <p:sp>
          <p:nvSpPr>
            <p:cNvPr id="79" name="TextBox 78">
              <a:extLst>
                <a:ext uri="{FF2B5EF4-FFF2-40B4-BE49-F238E27FC236}">
                  <a16:creationId xmlns:a16="http://schemas.microsoft.com/office/drawing/2014/main" id="{7584FDD1-28FB-4B4A-A6F4-8F74C9CA69E1}"/>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80" name="Rectangle 79">
              <a:extLst>
                <a:ext uri="{FF2B5EF4-FFF2-40B4-BE49-F238E27FC236}">
                  <a16:creationId xmlns:a16="http://schemas.microsoft.com/office/drawing/2014/main" id="{B54204F0-8910-4F3B-B036-77CC5D708EE1}"/>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[2]</a:t>
              </a:r>
            </a:p>
          </p:txBody>
        </p:sp>
      </p:grpSp>
      <p:grpSp>
        <p:nvGrpSpPr>
          <p:cNvPr id="81" name="Group 80">
            <a:extLst>
              <a:ext uri="{FF2B5EF4-FFF2-40B4-BE49-F238E27FC236}">
                <a16:creationId xmlns:a16="http://schemas.microsoft.com/office/drawing/2014/main" id="{9893570E-E43B-4B6D-88D0-FDB39CEB5F1E}"/>
              </a:ext>
            </a:extLst>
          </p:cNvPr>
          <p:cNvGrpSpPr/>
          <p:nvPr/>
        </p:nvGrpSpPr>
        <p:grpSpPr>
          <a:xfrm>
            <a:off x="-16823" y="1512206"/>
            <a:ext cx="1841739" cy="401320"/>
            <a:chOff x="479526" y="4507915"/>
            <a:chExt cx="1841739" cy="401320"/>
          </a:xfrm>
        </p:grpSpPr>
        <p:sp>
          <p:nvSpPr>
            <p:cNvPr id="82" name="TextBox 81">
              <a:extLst>
                <a:ext uri="{FF2B5EF4-FFF2-40B4-BE49-F238E27FC236}">
                  <a16:creationId xmlns:a16="http://schemas.microsoft.com/office/drawing/2014/main" id="{C4AF4A3C-DDB6-495C-86B8-877274B8914F}"/>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83" name="Rectangle 82">
              <a:extLst>
                <a:ext uri="{FF2B5EF4-FFF2-40B4-BE49-F238E27FC236}">
                  <a16:creationId xmlns:a16="http://schemas.microsoft.com/office/drawing/2014/main" id="{786BF257-56D0-405D-AC16-F4A5EB818C4D}"/>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84" name="Group 83">
            <a:extLst>
              <a:ext uri="{FF2B5EF4-FFF2-40B4-BE49-F238E27FC236}">
                <a16:creationId xmlns:a16="http://schemas.microsoft.com/office/drawing/2014/main" id="{D8CAC746-9C3F-4F6D-9770-24D3EF127E07}"/>
              </a:ext>
            </a:extLst>
          </p:cNvPr>
          <p:cNvGrpSpPr/>
          <p:nvPr/>
        </p:nvGrpSpPr>
        <p:grpSpPr>
          <a:xfrm>
            <a:off x="1798378" y="1532628"/>
            <a:ext cx="1621711" cy="401320"/>
            <a:chOff x="1859280" y="4507915"/>
            <a:chExt cx="1621711" cy="401320"/>
          </a:xfrm>
        </p:grpSpPr>
        <p:sp>
          <p:nvSpPr>
            <p:cNvPr id="85" name="TextBox 84">
              <a:extLst>
                <a:ext uri="{FF2B5EF4-FFF2-40B4-BE49-F238E27FC236}">
                  <a16:creationId xmlns:a16="http://schemas.microsoft.com/office/drawing/2014/main" id="{A0E79768-EC71-4865-BB45-53B4B34BC250}"/>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86" name="Rectangle 85">
              <a:extLst>
                <a:ext uri="{FF2B5EF4-FFF2-40B4-BE49-F238E27FC236}">
                  <a16:creationId xmlns:a16="http://schemas.microsoft.com/office/drawing/2014/main" id="{28A4B450-CCF7-421E-A765-9C8DFE31882A}"/>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0</a:t>
              </a:r>
            </a:p>
          </p:txBody>
        </p:sp>
      </p:grpSp>
      <p:grpSp>
        <p:nvGrpSpPr>
          <p:cNvPr id="89" name="Group 88">
            <a:extLst>
              <a:ext uri="{FF2B5EF4-FFF2-40B4-BE49-F238E27FC236}">
                <a16:creationId xmlns:a16="http://schemas.microsoft.com/office/drawing/2014/main" id="{15EBC694-4D00-41E1-BD3A-C25F300D7AB0}"/>
              </a:ext>
            </a:extLst>
          </p:cNvPr>
          <p:cNvGrpSpPr/>
          <p:nvPr/>
        </p:nvGrpSpPr>
        <p:grpSpPr>
          <a:xfrm>
            <a:off x="3308327" y="1548791"/>
            <a:ext cx="1190202" cy="401320"/>
            <a:chOff x="2268262" y="4507915"/>
            <a:chExt cx="1190202" cy="401320"/>
          </a:xfrm>
        </p:grpSpPr>
        <p:sp>
          <p:nvSpPr>
            <p:cNvPr id="90" name="TextBox 89">
              <a:extLst>
                <a:ext uri="{FF2B5EF4-FFF2-40B4-BE49-F238E27FC236}">
                  <a16:creationId xmlns:a16="http://schemas.microsoft.com/office/drawing/2014/main" id="{F6B93555-F8FD-4293-BEC0-62B0557EB2B8}"/>
                </a:ext>
              </a:extLst>
            </p:cNvPr>
            <p:cNvSpPr txBox="1"/>
            <p:nvPr/>
          </p:nvSpPr>
          <p:spPr>
            <a:xfrm>
              <a:off x="2268262" y="4507915"/>
              <a:ext cx="622656"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100" name="Rectangle 99">
              <a:extLst>
                <a:ext uri="{FF2B5EF4-FFF2-40B4-BE49-F238E27FC236}">
                  <a16:creationId xmlns:a16="http://schemas.microsoft.com/office/drawing/2014/main" id="{685CD8F7-73EE-414B-9C67-A1F92424B5E4}"/>
                </a:ext>
              </a:extLst>
            </p:cNvPr>
            <p:cNvSpPr/>
            <p:nvPr/>
          </p:nvSpPr>
          <p:spPr>
            <a:xfrm>
              <a:off x="2873926" y="4507915"/>
              <a:ext cx="584538"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2</a:t>
              </a:r>
            </a:p>
          </p:txBody>
        </p:sp>
      </p:grpSp>
      <p:grpSp>
        <p:nvGrpSpPr>
          <p:cNvPr id="103" name="Group 102">
            <a:extLst>
              <a:ext uri="{FF2B5EF4-FFF2-40B4-BE49-F238E27FC236}">
                <a16:creationId xmlns:a16="http://schemas.microsoft.com/office/drawing/2014/main" id="{CEAB44DD-0950-46F7-92D4-CC18F669E548}"/>
              </a:ext>
            </a:extLst>
          </p:cNvPr>
          <p:cNvGrpSpPr/>
          <p:nvPr/>
        </p:nvGrpSpPr>
        <p:grpSpPr>
          <a:xfrm>
            <a:off x="4328442" y="1542566"/>
            <a:ext cx="1605225" cy="401320"/>
            <a:chOff x="2304106" y="4507915"/>
            <a:chExt cx="1431149" cy="401320"/>
          </a:xfrm>
        </p:grpSpPr>
        <p:sp>
          <p:nvSpPr>
            <p:cNvPr id="105" name="TextBox 104">
              <a:extLst>
                <a:ext uri="{FF2B5EF4-FFF2-40B4-BE49-F238E27FC236}">
                  <a16:creationId xmlns:a16="http://schemas.microsoft.com/office/drawing/2014/main" id="{A90DD092-3447-4459-96A1-7C555FFA49E8}"/>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106" name="Rectangle 105">
              <a:extLst>
                <a:ext uri="{FF2B5EF4-FFF2-40B4-BE49-F238E27FC236}">
                  <a16:creationId xmlns:a16="http://schemas.microsoft.com/office/drawing/2014/main" id="{E31F5320-7D60-4C93-A73C-25390DCE4273}"/>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err="1"/>
              <a:t>Foldr</a:t>
            </a:r>
            <a:r>
              <a:rPr lang="en-US" dirty="0"/>
              <a:t> Trace-through</a:t>
            </a:r>
          </a:p>
        </p:txBody>
      </p:sp>
      <p:grpSp>
        <p:nvGrpSpPr>
          <p:cNvPr id="4" name="Group 3">
            <a:extLst>
              <a:ext uri="{FF2B5EF4-FFF2-40B4-BE49-F238E27FC236}">
                <a16:creationId xmlns:a16="http://schemas.microsoft.com/office/drawing/2014/main" id="{695433D3-0D3B-4AFD-AFCC-91F4A7E4CC0B}"/>
              </a:ext>
            </a:extLst>
          </p:cNvPr>
          <p:cNvGrpSpPr/>
          <p:nvPr/>
        </p:nvGrpSpPr>
        <p:grpSpPr>
          <a:xfrm>
            <a:off x="178894" y="5173796"/>
            <a:ext cx="5904720" cy="1487394"/>
            <a:chOff x="219434" y="3858501"/>
            <a:chExt cx="5904720" cy="1487394"/>
          </a:xfrm>
        </p:grpSpPr>
        <p:sp>
          <p:nvSpPr>
            <p:cNvPr id="87" name="Rectangle 86">
              <a:extLst>
                <a:ext uri="{FF2B5EF4-FFF2-40B4-BE49-F238E27FC236}">
                  <a16:creationId xmlns:a16="http://schemas.microsoft.com/office/drawing/2014/main" id="{58541890-8B82-488B-A646-6A3246EB4D43}"/>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916D9C1B-87C5-4854-9B03-4F7DAB176DF0}"/>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grpSp>
        <p:nvGrpSpPr>
          <p:cNvPr id="91" name="Group 90">
            <a:extLst>
              <a:ext uri="{FF2B5EF4-FFF2-40B4-BE49-F238E27FC236}">
                <a16:creationId xmlns:a16="http://schemas.microsoft.com/office/drawing/2014/main" id="{C8538427-9A80-406F-BA76-C18318BC0A04}"/>
              </a:ext>
            </a:extLst>
          </p:cNvPr>
          <p:cNvGrpSpPr/>
          <p:nvPr/>
        </p:nvGrpSpPr>
        <p:grpSpPr>
          <a:xfrm>
            <a:off x="7026111" y="3815309"/>
            <a:ext cx="5066771" cy="2991371"/>
            <a:chOff x="6095118" y="1978967"/>
            <a:chExt cx="5733038" cy="3897301"/>
          </a:xfrm>
        </p:grpSpPr>
        <p:grpSp>
          <p:nvGrpSpPr>
            <p:cNvPr id="92" name="Group 91">
              <a:extLst>
                <a:ext uri="{FF2B5EF4-FFF2-40B4-BE49-F238E27FC236}">
                  <a16:creationId xmlns:a16="http://schemas.microsoft.com/office/drawing/2014/main" id="{1B1A7657-7821-4BFE-AAEB-78A75702C3B5}"/>
                </a:ext>
              </a:extLst>
            </p:cNvPr>
            <p:cNvGrpSpPr/>
            <p:nvPr/>
          </p:nvGrpSpPr>
          <p:grpSpPr>
            <a:xfrm>
              <a:off x="6095118" y="1978967"/>
              <a:ext cx="5733038" cy="3897301"/>
              <a:chOff x="3072962" y="1263460"/>
              <a:chExt cx="5994838" cy="4504925"/>
            </a:xfrm>
          </p:grpSpPr>
          <p:pic>
            <p:nvPicPr>
              <p:cNvPr id="94" name="Picture 93">
                <a:extLst>
                  <a:ext uri="{FF2B5EF4-FFF2-40B4-BE49-F238E27FC236}">
                    <a16:creationId xmlns:a16="http://schemas.microsoft.com/office/drawing/2014/main" id="{7E9E1611-D7D2-491C-8E72-4E9617BCD2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95" name="Rectangle 94">
                <a:extLst>
                  <a:ext uri="{FF2B5EF4-FFF2-40B4-BE49-F238E27FC236}">
                    <a16:creationId xmlns:a16="http://schemas.microsoft.com/office/drawing/2014/main" id="{C97FAB33-B825-483E-80D5-D3BC8A3D8375}"/>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93" name="Rectangle 92">
              <a:extLst>
                <a:ext uri="{FF2B5EF4-FFF2-40B4-BE49-F238E27FC236}">
                  <a16:creationId xmlns:a16="http://schemas.microsoft.com/office/drawing/2014/main" id="{D055870F-FD33-4B58-A2E8-FF4C7796BE9C}"/>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143DC0F1-2E6F-4957-9E0D-B362F2C705A3}"/>
              </a:ext>
            </a:extLst>
          </p:cNvPr>
          <p:cNvSpPr txBox="1"/>
          <p:nvPr/>
        </p:nvSpPr>
        <p:spPr>
          <a:xfrm>
            <a:off x="7050505" y="3943766"/>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97" name="TextBox 96">
            <a:extLst>
              <a:ext uri="{FF2B5EF4-FFF2-40B4-BE49-F238E27FC236}">
                <a16:creationId xmlns:a16="http://schemas.microsoft.com/office/drawing/2014/main" id="{22CEC38F-0BB7-439E-B0E2-327A82AEA6C8}"/>
              </a:ext>
            </a:extLst>
          </p:cNvPr>
          <p:cNvSpPr txBox="1"/>
          <p:nvPr/>
        </p:nvSpPr>
        <p:spPr>
          <a:xfrm>
            <a:off x="8144101" y="3951065"/>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a:t>
            </a:r>
            <a:r>
              <a:rPr lang="en-US" dirty="0" err="1">
                <a:solidFill>
                  <a:srgbClr val="C2FFF0"/>
                </a:solidFill>
                <a:latin typeface="Consolas" panose="020B0609020204030204" pitchFamily="49" charset="0"/>
              </a:rPr>
              <a:t>foldr</a:t>
            </a:r>
            <a:endParaRPr lang="en-US" dirty="0">
              <a:solidFill>
                <a:srgbClr val="C2FFF0"/>
              </a:solidFill>
              <a:latin typeface="Consolas" panose="020B0609020204030204" pitchFamily="49" charset="0"/>
            </a:endParaRPr>
          </a:p>
        </p:txBody>
      </p:sp>
      <p:sp>
        <p:nvSpPr>
          <p:cNvPr id="98" name="TextBox 97">
            <a:extLst>
              <a:ext uri="{FF2B5EF4-FFF2-40B4-BE49-F238E27FC236}">
                <a16:creationId xmlns:a16="http://schemas.microsoft.com/office/drawing/2014/main" id="{E0989B67-E50F-4674-A9A6-59358FAC1AFD}"/>
              </a:ext>
            </a:extLst>
          </p:cNvPr>
          <p:cNvSpPr txBox="1"/>
          <p:nvPr/>
        </p:nvSpPr>
        <p:spPr>
          <a:xfrm>
            <a:off x="7019585" y="4452881"/>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99" name="TextBox 98">
            <a:extLst>
              <a:ext uri="{FF2B5EF4-FFF2-40B4-BE49-F238E27FC236}">
                <a16:creationId xmlns:a16="http://schemas.microsoft.com/office/drawing/2014/main" id="{DFD3CE3E-ECE9-403F-8B56-39A2BC9E34C2}"/>
              </a:ext>
            </a:extLst>
          </p:cNvPr>
          <p:cNvSpPr txBox="1"/>
          <p:nvPr/>
        </p:nvSpPr>
        <p:spPr>
          <a:xfrm>
            <a:off x="7024002" y="4188477"/>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101" name="TextBox 100">
            <a:extLst>
              <a:ext uri="{FF2B5EF4-FFF2-40B4-BE49-F238E27FC236}">
                <a16:creationId xmlns:a16="http://schemas.microsoft.com/office/drawing/2014/main" id="{9A55CC2D-139B-408F-A041-0E69916B619A}"/>
              </a:ext>
            </a:extLst>
          </p:cNvPr>
          <p:cNvSpPr txBox="1"/>
          <p:nvPr/>
        </p:nvSpPr>
        <p:spPr>
          <a:xfrm>
            <a:off x="7008564" y="4761602"/>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102" name="TextBox 101">
            <a:extLst>
              <a:ext uri="{FF2B5EF4-FFF2-40B4-BE49-F238E27FC236}">
                <a16:creationId xmlns:a16="http://schemas.microsoft.com/office/drawing/2014/main" id="{335585E9-7AB5-4680-BB1F-1FFCC1F89B68}"/>
              </a:ext>
            </a:extLst>
          </p:cNvPr>
          <p:cNvSpPr txBox="1"/>
          <p:nvPr/>
        </p:nvSpPr>
        <p:spPr>
          <a:xfrm>
            <a:off x="7806700" y="4761154"/>
            <a:ext cx="5222152"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foldr</a:t>
            </a:r>
            <a:r>
              <a:rPr lang="en-US" dirty="0">
                <a:solidFill>
                  <a:srgbClr val="C2FFF0"/>
                </a:solidFill>
                <a:latin typeface="Consolas" panose="020B0609020204030204" pitchFamily="49" charset="0"/>
              </a:rPr>
              <a:t> adder 0 [7,-4,2]</a:t>
            </a:r>
          </a:p>
        </p:txBody>
      </p:sp>
      <p:sp>
        <p:nvSpPr>
          <p:cNvPr id="104" name="TextBox 103">
            <a:extLst>
              <a:ext uri="{FF2B5EF4-FFF2-40B4-BE49-F238E27FC236}">
                <a16:creationId xmlns:a16="http://schemas.microsoft.com/office/drawing/2014/main" id="{D97FC306-57C7-4687-9880-96D3AB9ABEC6}"/>
              </a:ext>
            </a:extLst>
          </p:cNvPr>
          <p:cNvSpPr txBox="1"/>
          <p:nvPr/>
        </p:nvSpPr>
        <p:spPr>
          <a:xfrm>
            <a:off x="7839599" y="4452433"/>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adder x acc = x + acc  </a:t>
            </a:r>
          </a:p>
        </p:txBody>
      </p:sp>
      <p:sp>
        <p:nvSpPr>
          <p:cNvPr id="5" name="TextBox 4">
            <a:extLst>
              <a:ext uri="{FF2B5EF4-FFF2-40B4-BE49-F238E27FC236}">
                <a16:creationId xmlns:a16="http://schemas.microsoft.com/office/drawing/2014/main" id="{29DBBEB4-365A-466C-B417-5C2DBFA337D2}"/>
              </a:ext>
            </a:extLst>
          </p:cNvPr>
          <p:cNvSpPr txBox="1"/>
          <p:nvPr/>
        </p:nvSpPr>
        <p:spPr>
          <a:xfrm>
            <a:off x="124840" y="4873124"/>
            <a:ext cx="1307569" cy="369332"/>
          </a:xfrm>
          <a:prstGeom prst="rect">
            <a:avLst/>
          </a:prstGeom>
          <a:noFill/>
        </p:spPr>
        <p:txBody>
          <a:bodyPr wrap="square" rtlCol="0">
            <a:spAutoFit/>
          </a:bodyPr>
          <a:lstStyle/>
          <a:p>
            <a:r>
              <a:rPr lang="en-US" dirty="0" err="1">
                <a:latin typeface="Consolas" panose="020B0609020204030204" pitchFamily="49" charset="0"/>
              </a:rPr>
              <a:t>foldr.hs</a:t>
            </a:r>
            <a:endParaRPr lang="en-US" dirty="0">
              <a:latin typeface="Consolas" panose="020B0609020204030204" pitchFamily="49" charset="0"/>
            </a:endParaRPr>
          </a:p>
        </p:txBody>
      </p:sp>
      <p:cxnSp>
        <p:nvCxnSpPr>
          <p:cNvPr id="119" name="Straight Arrow Connector 118">
            <a:extLst>
              <a:ext uri="{FF2B5EF4-FFF2-40B4-BE49-F238E27FC236}">
                <a16:creationId xmlns:a16="http://schemas.microsoft.com/office/drawing/2014/main" id="{58F5B947-5057-474E-A617-F8AAC28D3BCF}"/>
              </a:ext>
            </a:extLst>
          </p:cNvPr>
          <p:cNvCxnSpPr/>
          <p:nvPr/>
        </p:nvCxnSpPr>
        <p:spPr>
          <a:xfrm>
            <a:off x="323057" y="6049352"/>
            <a:ext cx="249382"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A64B258-750E-44BB-8DD8-4EF44708AD9B}"/>
              </a:ext>
            </a:extLst>
          </p:cNvPr>
          <p:cNvSpPr/>
          <p:nvPr/>
        </p:nvSpPr>
        <p:spPr>
          <a:xfrm>
            <a:off x="44043" y="518652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41C749E6-4BD1-429A-AB3E-B680184D66E8}"/>
              </a:ext>
            </a:extLst>
          </p:cNvPr>
          <p:cNvGrpSpPr/>
          <p:nvPr/>
        </p:nvGrpSpPr>
        <p:grpSpPr>
          <a:xfrm>
            <a:off x="279214" y="3699716"/>
            <a:ext cx="5904720" cy="1487394"/>
            <a:chOff x="219434" y="3858501"/>
            <a:chExt cx="5904720" cy="1487394"/>
          </a:xfrm>
        </p:grpSpPr>
        <p:sp>
          <p:nvSpPr>
            <p:cNvPr id="182" name="Rectangle 181">
              <a:extLst>
                <a:ext uri="{FF2B5EF4-FFF2-40B4-BE49-F238E27FC236}">
                  <a16:creationId xmlns:a16="http://schemas.microsoft.com/office/drawing/2014/main" id="{BE357475-2831-49CC-9206-A5C6EE2F645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83" name="TextBox 182">
              <a:extLst>
                <a:ext uri="{FF2B5EF4-FFF2-40B4-BE49-F238E27FC236}">
                  <a16:creationId xmlns:a16="http://schemas.microsoft.com/office/drawing/2014/main" id="{857E5798-35E5-41FC-B436-EB5558F6131E}"/>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cxnSp>
        <p:nvCxnSpPr>
          <p:cNvPr id="202" name="Straight Arrow Connector 201">
            <a:extLst>
              <a:ext uri="{FF2B5EF4-FFF2-40B4-BE49-F238E27FC236}">
                <a16:creationId xmlns:a16="http://schemas.microsoft.com/office/drawing/2014/main" id="{3BEB5DCE-65C9-4678-A111-ED56096E2433}"/>
              </a:ext>
            </a:extLst>
          </p:cNvPr>
          <p:cNvCxnSpPr/>
          <p:nvPr/>
        </p:nvCxnSpPr>
        <p:spPr>
          <a:xfrm>
            <a:off x="423377" y="4575272"/>
            <a:ext cx="249382"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3F94959C-8641-4DC2-8A33-41DA69B22AD9}"/>
              </a:ext>
            </a:extLst>
          </p:cNvPr>
          <p:cNvSpPr txBox="1"/>
          <p:nvPr/>
        </p:nvSpPr>
        <p:spPr>
          <a:xfrm>
            <a:off x="2646674" y="2636951"/>
            <a:ext cx="693605" cy="369332"/>
          </a:xfrm>
          <a:prstGeom prst="rect">
            <a:avLst/>
          </a:prstGeom>
          <a:noFill/>
        </p:spPr>
        <p:txBody>
          <a:bodyPr wrap="square" rtlCol="0">
            <a:spAutoFit/>
          </a:bodyPr>
          <a:lstStyle/>
          <a:p>
            <a:pPr algn="ctr"/>
            <a:r>
              <a:rPr lang="en-US" dirty="0">
                <a:solidFill>
                  <a:schemeClr val="bg1"/>
                </a:solidFill>
                <a:latin typeface="Consolas" panose="020B0609020204030204" pitchFamily="49" charset="0"/>
              </a:rPr>
              <a:t>3</a:t>
            </a:r>
          </a:p>
        </p:txBody>
      </p:sp>
      <p:sp>
        <p:nvSpPr>
          <p:cNvPr id="208" name="Rectangle 207">
            <a:extLst>
              <a:ext uri="{FF2B5EF4-FFF2-40B4-BE49-F238E27FC236}">
                <a16:creationId xmlns:a16="http://schemas.microsoft.com/office/drawing/2014/main" id="{D774EC69-BFBA-4C9F-9747-05ED6684E6EC}"/>
              </a:ext>
            </a:extLst>
          </p:cNvPr>
          <p:cNvSpPr/>
          <p:nvPr/>
        </p:nvSpPr>
        <p:spPr>
          <a:xfrm>
            <a:off x="144363" y="371244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211">
            <a:extLst>
              <a:ext uri="{FF2B5EF4-FFF2-40B4-BE49-F238E27FC236}">
                <a16:creationId xmlns:a16="http://schemas.microsoft.com/office/drawing/2014/main" id="{E302C1D9-B33A-4707-9043-07C41D361BB8}"/>
              </a:ext>
            </a:extLst>
          </p:cNvPr>
          <p:cNvGrpSpPr/>
          <p:nvPr/>
        </p:nvGrpSpPr>
        <p:grpSpPr>
          <a:xfrm>
            <a:off x="414065" y="2167927"/>
            <a:ext cx="5904720" cy="1487394"/>
            <a:chOff x="219434" y="3858501"/>
            <a:chExt cx="5904720" cy="1487394"/>
          </a:xfrm>
        </p:grpSpPr>
        <p:sp>
          <p:nvSpPr>
            <p:cNvPr id="213" name="Rectangle 212">
              <a:extLst>
                <a:ext uri="{FF2B5EF4-FFF2-40B4-BE49-F238E27FC236}">
                  <a16:creationId xmlns:a16="http://schemas.microsoft.com/office/drawing/2014/main" id="{0A377F9C-17C4-4514-A6A8-EA8D84C22B3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14" name="TextBox 213">
              <a:extLst>
                <a:ext uri="{FF2B5EF4-FFF2-40B4-BE49-F238E27FC236}">
                  <a16:creationId xmlns:a16="http://schemas.microsoft.com/office/drawing/2014/main" id="{FCC823A0-B4DE-43FC-81ED-70E18AB5F615}"/>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cxnSp>
        <p:nvCxnSpPr>
          <p:cNvPr id="232" name="Straight Arrow Connector 231">
            <a:extLst>
              <a:ext uri="{FF2B5EF4-FFF2-40B4-BE49-F238E27FC236}">
                <a16:creationId xmlns:a16="http://schemas.microsoft.com/office/drawing/2014/main" id="{2E54974A-8731-4B07-A157-63CD1A91C530}"/>
              </a:ext>
            </a:extLst>
          </p:cNvPr>
          <p:cNvCxnSpPr/>
          <p:nvPr/>
        </p:nvCxnSpPr>
        <p:spPr>
          <a:xfrm>
            <a:off x="558228" y="3043483"/>
            <a:ext cx="249382"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390D138B-F742-4E22-9D31-ABB2D20DCC5F}"/>
              </a:ext>
            </a:extLst>
          </p:cNvPr>
          <p:cNvSpPr txBox="1"/>
          <p:nvPr/>
        </p:nvSpPr>
        <p:spPr>
          <a:xfrm>
            <a:off x="2781525" y="1105162"/>
            <a:ext cx="693605" cy="369332"/>
          </a:xfrm>
          <a:prstGeom prst="rect">
            <a:avLst/>
          </a:prstGeom>
          <a:noFill/>
        </p:spPr>
        <p:txBody>
          <a:bodyPr wrap="square" rtlCol="0">
            <a:spAutoFit/>
          </a:bodyPr>
          <a:lstStyle/>
          <a:p>
            <a:pPr algn="ctr"/>
            <a:r>
              <a:rPr lang="en-US" dirty="0">
                <a:solidFill>
                  <a:schemeClr val="bg1"/>
                </a:solidFill>
                <a:latin typeface="Consolas" panose="020B0609020204030204" pitchFamily="49" charset="0"/>
              </a:rPr>
              <a:t>5</a:t>
            </a:r>
          </a:p>
        </p:txBody>
      </p:sp>
      <p:sp>
        <p:nvSpPr>
          <p:cNvPr id="238" name="Rectangle 237">
            <a:extLst>
              <a:ext uri="{FF2B5EF4-FFF2-40B4-BE49-F238E27FC236}">
                <a16:creationId xmlns:a16="http://schemas.microsoft.com/office/drawing/2014/main" id="{CD98E71F-FDF6-4CE3-8492-CFADDD97D32F}"/>
              </a:ext>
            </a:extLst>
          </p:cNvPr>
          <p:cNvSpPr/>
          <p:nvPr/>
        </p:nvSpPr>
        <p:spPr>
          <a:xfrm>
            <a:off x="279214" y="2180660"/>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E4DD22E1-BEF3-4E69-BCE5-00DA39B55D46}"/>
              </a:ext>
            </a:extLst>
          </p:cNvPr>
          <p:cNvSpPr/>
          <p:nvPr/>
        </p:nvSpPr>
        <p:spPr>
          <a:xfrm>
            <a:off x="4273377" y="30525"/>
            <a:ext cx="4007594" cy="68039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 name="Group 241">
            <a:extLst>
              <a:ext uri="{FF2B5EF4-FFF2-40B4-BE49-F238E27FC236}">
                <a16:creationId xmlns:a16="http://schemas.microsoft.com/office/drawing/2014/main" id="{E94F01F5-4E81-4404-B5E7-3AE4275E0CF6}"/>
              </a:ext>
            </a:extLst>
          </p:cNvPr>
          <p:cNvGrpSpPr/>
          <p:nvPr/>
        </p:nvGrpSpPr>
        <p:grpSpPr>
          <a:xfrm>
            <a:off x="503566" y="645167"/>
            <a:ext cx="5904720" cy="1487394"/>
            <a:chOff x="219434" y="3858501"/>
            <a:chExt cx="5904720" cy="1487394"/>
          </a:xfrm>
        </p:grpSpPr>
        <p:sp>
          <p:nvSpPr>
            <p:cNvPr id="243" name="Rectangle 242">
              <a:extLst>
                <a:ext uri="{FF2B5EF4-FFF2-40B4-BE49-F238E27FC236}">
                  <a16:creationId xmlns:a16="http://schemas.microsoft.com/office/drawing/2014/main" id="{A7A9097A-74B4-41B1-9511-18A5564F6126}"/>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44" name="TextBox 243">
              <a:extLst>
                <a:ext uri="{FF2B5EF4-FFF2-40B4-BE49-F238E27FC236}">
                  <a16:creationId xmlns:a16="http://schemas.microsoft.com/office/drawing/2014/main" id="{50030B93-20B4-4FA6-B49E-5DE2AA9153A1}"/>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grpSp>
        <p:nvGrpSpPr>
          <p:cNvPr id="246" name="Group 245">
            <a:extLst>
              <a:ext uri="{FF2B5EF4-FFF2-40B4-BE49-F238E27FC236}">
                <a16:creationId xmlns:a16="http://schemas.microsoft.com/office/drawing/2014/main" id="{CD6262DB-9E87-4643-B801-39651F83C922}"/>
              </a:ext>
            </a:extLst>
          </p:cNvPr>
          <p:cNvGrpSpPr/>
          <p:nvPr/>
        </p:nvGrpSpPr>
        <p:grpSpPr>
          <a:xfrm>
            <a:off x="72678" y="-10554"/>
            <a:ext cx="1841739" cy="401320"/>
            <a:chOff x="479526" y="4507915"/>
            <a:chExt cx="1841739" cy="401320"/>
          </a:xfrm>
        </p:grpSpPr>
        <p:sp>
          <p:nvSpPr>
            <p:cNvPr id="247" name="TextBox 246">
              <a:extLst>
                <a:ext uri="{FF2B5EF4-FFF2-40B4-BE49-F238E27FC236}">
                  <a16:creationId xmlns:a16="http://schemas.microsoft.com/office/drawing/2014/main" id="{AB92A59E-19B8-4FD6-B049-A3E8F2214C63}"/>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248" name="Rectangle 247">
              <a:extLst>
                <a:ext uri="{FF2B5EF4-FFF2-40B4-BE49-F238E27FC236}">
                  <a16:creationId xmlns:a16="http://schemas.microsoft.com/office/drawing/2014/main" id="{40E1A2DD-C26F-4FDB-95B8-2A44A620FD41}"/>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249" name="Group 248">
            <a:extLst>
              <a:ext uri="{FF2B5EF4-FFF2-40B4-BE49-F238E27FC236}">
                <a16:creationId xmlns:a16="http://schemas.microsoft.com/office/drawing/2014/main" id="{7A7AAAFF-376F-49AD-9A50-B48C7180CFBB}"/>
              </a:ext>
            </a:extLst>
          </p:cNvPr>
          <p:cNvGrpSpPr/>
          <p:nvPr/>
        </p:nvGrpSpPr>
        <p:grpSpPr>
          <a:xfrm>
            <a:off x="1887879" y="9868"/>
            <a:ext cx="1621711" cy="401320"/>
            <a:chOff x="1859280" y="4507915"/>
            <a:chExt cx="1621711" cy="401320"/>
          </a:xfrm>
        </p:grpSpPr>
        <p:sp>
          <p:nvSpPr>
            <p:cNvPr id="250" name="TextBox 249">
              <a:extLst>
                <a:ext uri="{FF2B5EF4-FFF2-40B4-BE49-F238E27FC236}">
                  <a16:creationId xmlns:a16="http://schemas.microsoft.com/office/drawing/2014/main" id="{45A7CF9C-DA9C-4A2D-BF3A-428B3E8091AE}"/>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251" name="Rectangle 250">
              <a:extLst>
                <a:ext uri="{FF2B5EF4-FFF2-40B4-BE49-F238E27FC236}">
                  <a16:creationId xmlns:a16="http://schemas.microsoft.com/office/drawing/2014/main" id="{7F068C05-EED1-488C-9880-C8A856EF5DE9}"/>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0</a:t>
              </a:r>
            </a:p>
          </p:txBody>
        </p:sp>
      </p:grpSp>
      <p:sp>
        <p:nvSpPr>
          <p:cNvPr id="254" name="Rectangle 253">
            <a:extLst>
              <a:ext uri="{FF2B5EF4-FFF2-40B4-BE49-F238E27FC236}">
                <a16:creationId xmlns:a16="http://schemas.microsoft.com/office/drawing/2014/main" id="{AAECBFEA-413C-4F3E-89EC-4391ABE410A9}"/>
              </a:ext>
            </a:extLst>
          </p:cNvPr>
          <p:cNvSpPr/>
          <p:nvPr/>
        </p:nvSpPr>
        <p:spPr>
          <a:xfrm>
            <a:off x="4198975" y="8658"/>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sp>
        <p:nvSpPr>
          <p:cNvPr id="126" name="Rectangle 125">
            <a:extLst>
              <a:ext uri="{FF2B5EF4-FFF2-40B4-BE49-F238E27FC236}">
                <a16:creationId xmlns:a16="http://schemas.microsoft.com/office/drawing/2014/main" id="{6C0B1612-F578-4CDF-9CC1-E13A83F4092C}"/>
              </a:ext>
            </a:extLst>
          </p:cNvPr>
          <p:cNvSpPr/>
          <p:nvPr/>
        </p:nvSpPr>
        <p:spPr>
          <a:xfrm>
            <a:off x="1415844" y="2870360"/>
            <a:ext cx="2857533"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cxnSp>
        <p:nvCxnSpPr>
          <p:cNvPr id="127" name="Straight Arrow Connector 126">
            <a:extLst>
              <a:ext uri="{FF2B5EF4-FFF2-40B4-BE49-F238E27FC236}">
                <a16:creationId xmlns:a16="http://schemas.microsoft.com/office/drawing/2014/main" id="{88570FD5-AB0E-4506-A120-339C6A469873}"/>
              </a:ext>
            </a:extLst>
          </p:cNvPr>
          <p:cNvCxnSpPr/>
          <p:nvPr/>
        </p:nvCxnSpPr>
        <p:spPr>
          <a:xfrm>
            <a:off x="368715" y="84000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270C43F9-9B6F-4E13-A948-CB56DF147E2E}"/>
              </a:ext>
            </a:extLst>
          </p:cNvPr>
          <p:cNvSpPr/>
          <p:nvPr/>
        </p:nvSpPr>
        <p:spPr>
          <a:xfrm>
            <a:off x="3481013" y="714238"/>
            <a:ext cx="1090987"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3" name="TextBox 122">
            <a:extLst>
              <a:ext uri="{FF2B5EF4-FFF2-40B4-BE49-F238E27FC236}">
                <a16:creationId xmlns:a16="http://schemas.microsoft.com/office/drawing/2014/main" id="{E1738EA1-5941-40B7-A8FE-D8895DC5203E}"/>
              </a:ext>
            </a:extLst>
          </p:cNvPr>
          <p:cNvSpPr txBox="1"/>
          <p:nvPr/>
        </p:nvSpPr>
        <p:spPr>
          <a:xfrm>
            <a:off x="2746707" y="26237"/>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0</a:t>
            </a:r>
          </a:p>
        </p:txBody>
      </p:sp>
      <p:sp>
        <p:nvSpPr>
          <p:cNvPr id="125" name="TextBox 124">
            <a:extLst>
              <a:ext uri="{FF2B5EF4-FFF2-40B4-BE49-F238E27FC236}">
                <a16:creationId xmlns:a16="http://schemas.microsoft.com/office/drawing/2014/main" id="{CC7C52FE-3C89-4DE3-B05A-C1089B82E035}"/>
              </a:ext>
            </a:extLst>
          </p:cNvPr>
          <p:cNvSpPr txBox="1"/>
          <p:nvPr/>
        </p:nvSpPr>
        <p:spPr>
          <a:xfrm>
            <a:off x="3442302" y="714392"/>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0</a:t>
            </a:r>
          </a:p>
        </p:txBody>
      </p:sp>
      <p:sp>
        <p:nvSpPr>
          <p:cNvPr id="130" name="Rectangle 129">
            <a:extLst>
              <a:ext uri="{FF2B5EF4-FFF2-40B4-BE49-F238E27FC236}">
                <a16:creationId xmlns:a16="http://schemas.microsoft.com/office/drawing/2014/main" id="{C965E3BC-1288-42F0-BD8B-8F049FA4E48F}"/>
              </a:ext>
            </a:extLst>
          </p:cNvPr>
          <p:cNvSpPr/>
          <p:nvPr/>
        </p:nvSpPr>
        <p:spPr>
          <a:xfrm>
            <a:off x="1213150" y="4407031"/>
            <a:ext cx="3060228"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8" name="TextBox 127">
            <a:extLst>
              <a:ext uri="{FF2B5EF4-FFF2-40B4-BE49-F238E27FC236}">
                <a16:creationId xmlns:a16="http://schemas.microsoft.com/office/drawing/2014/main" id="{295BD272-3E9D-4508-B9AE-41CE6FA235F9}"/>
              </a:ext>
            </a:extLst>
          </p:cNvPr>
          <p:cNvSpPr txBox="1"/>
          <p:nvPr/>
        </p:nvSpPr>
        <p:spPr>
          <a:xfrm>
            <a:off x="1175647" y="2872033"/>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2</a:t>
            </a:r>
          </a:p>
        </p:txBody>
      </p:sp>
      <p:sp>
        <p:nvSpPr>
          <p:cNvPr id="132" name="Rectangle 131">
            <a:extLst>
              <a:ext uri="{FF2B5EF4-FFF2-40B4-BE49-F238E27FC236}">
                <a16:creationId xmlns:a16="http://schemas.microsoft.com/office/drawing/2014/main" id="{309811FF-EFD8-4676-99F9-FBD2C6D6342C}"/>
              </a:ext>
            </a:extLst>
          </p:cNvPr>
          <p:cNvSpPr/>
          <p:nvPr/>
        </p:nvSpPr>
        <p:spPr>
          <a:xfrm>
            <a:off x="1100847" y="5904424"/>
            <a:ext cx="2947586"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31" name="TextBox 130">
            <a:extLst>
              <a:ext uri="{FF2B5EF4-FFF2-40B4-BE49-F238E27FC236}">
                <a16:creationId xmlns:a16="http://schemas.microsoft.com/office/drawing/2014/main" id="{1ACBC981-91F2-4F58-8E5C-40E7E926ECE3}"/>
              </a:ext>
            </a:extLst>
          </p:cNvPr>
          <p:cNvSpPr txBox="1"/>
          <p:nvPr/>
        </p:nvSpPr>
        <p:spPr>
          <a:xfrm>
            <a:off x="877430" y="4390606"/>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-2</a:t>
            </a:r>
          </a:p>
        </p:txBody>
      </p:sp>
      <p:sp>
        <p:nvSpPr>
          <p:cNvPr id="133" name="TextBox 132">
            <a:extLst>
              <a:ext uri="{FF2B5EF4-FFF2-40B4-BE49-F238E27FC236}">
                <a16:creationId xmlns:a16="http://schemas.microsoft.com/office/drawing/2014/main" id="{A2F0428E-2553-4493-87C8-C33D6E2B3120}"/>
              </a:ext>
            </a:extLst>
          </p:cNvPr>
          <p:cNvSpPr txBox="1"/>
          <p:nvPr/>
        </p:nvSpPr>
        <p:spPr>
          <a:xfrm>
            <a:off x="982965" y="5888828"/>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5</a:t>
            </a:r>
          </a:p>
        </p:txBody>
      </p:sp>
      <p:sp>
        <p:nvSpPr>
          <p:cNvPr id="134" name="TextBox 133">
            <a:extLst>
              <a:ext uri="{FF2B5EF4-FFF2-40B4-BE49-F238E27FC236}">
                <a16:creationId xmlns:a16="http://schemas.microsoft.com/office/drawing/2014/main" id="{D8A44483-35CB-48D7-9E9A-23F1CD3A9F99}"/>
              </a:ext>
            </a:extLst>
          </p:cNvPr>
          <p:cNvSpPr txBox="1"/>
          <p:nvPr/>
        </p:nvSpPr>
        <p:spPr>
          <a:xfrm>
            <a:off x="6960006" y="1232625"/>
            <a:ext cx="4998242" cy="400110"/>
          </a:xfrm>
          <a:prstGeom prst="rect">
            <a:avLst/>
          </a:prstGeom>
          <a:noFill/>
        </p:spPr>
        <p:txBody>
          <a:bodyPr wrap="square" rtlCol="0">
            <a:spAutoFit/>
          </a:bodyPr>
          <a:lstStyle/>
          <a:p>
            <a:pPr algn="ctr"/>
            <a:r>
              <a:rPr lang="en-US" sz="2000" dirty="0">
                <a:latin typeface="Corbel" panose="020B0503020204020204" pitchFamily="34" charset="0"/>
              </a:rPr>
              <a:t>Cool! Let's trace through a simple example!</a:t>
            </a:r>
          </a:p>
        </p:txBody>
      </p:sp>
      <p:sp>
        <p:nvSpPr>
          <p:cNvPr id="135" name="Speech Bubble: Rectangle with Corners Rounded 134">
            <a:extLst>
              <a:ext uri="{FF2B5EF4-FFF2-40B4-BE49-F238E27FC236}">
                <a16:creationId xmlns:a16="http://schemas.microsoft.com/office/drawing/2014/main" id="{F97B0CB7-AC03-42A9-926F-092BE3187BBC}"/>
              </a:ext>
            </a:extLst>
          </p:cNvPr>
          <p:cNvSpPr/>
          <p:nvPr/>
        </p:nvSpPr>
        <p:spPr>
          <a:xfrm>
            <a:off x="4335279" y="760056"/>
            <a:ext cx="3291281" cy="959328"/>
          </a:xfrm>
          <a:prstGeom prst="wedgeRoundRectCallout">
            <a:avLst>
              <a:gd name="adj1" fmla="val -75289"/>
              <a:gd name="adj2" fmla="val -1064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we get to the end of the list, our </a:t>
            </a:r>
            <a:r>
              <a:rPr lang="en-US" sz="2000" dirty="0">
                <a:solidFill>
                  <a:srgbClr val="FFC1C1"/>
                </a:solidFill>
                <a:latin typeface="Corbel" panose="020B0503020204020204" pitchFamily="34" charset="0"/>
              </a:rPr>
              <a:t>accumulator</a:t>
            </a:r>
            <a:r>
              <a:rPr lang="en-US" sz="2000" dirty="0">
                <a:latin typeface="Corbel" panose="020B0503020204020204" pitchFamily="34" charset="0"/>
              </a:rPr>
              <a:t> still </a:t>
            </a:r>
            <a:r>
              <a:rPr lang="en-US" sz="2000" dirty="0">
                <a:solidFill>
                  <a:srgbClr val="FFC1C1"/>
                </a:solidFill>
                <a:latin typeface="Corbel" panose="020B0503020204020204" pitchFamily="34" charset="0"/>
              </a:rPr>
              <a:t>holds its initial value</a:t>
            </a:r>
            <a:r>
              <a:rPr lang="en-US" sz="2000" dirty="0">
                <a:latin typeface="Corbel" panose="020B0503020204020204" pitchFamily="34" charset="0"/>
              </a:rPr>
              <a:t>!</a:t>
            </a:r>
          </a:p>
        </p:txBody>
      </p:sp>
      <p:grpSp>
        <p:nvGrpSpPr>
          <p:cNvPr id="107" name="Group 106">
            <a:extLst>
              <a:ext uri="{FF2B5EF4-FFF2-40B4-BE49-F238E27FC236}">
                <a16:creationId xmlns:a16="http://schemas.microsoft.com/office/drawing/2014/main" id="{D7F0C806-7E72-44B4-9E14-C49E86118D3A}"/>
              </a:ext>
            </a:extLst>
          </p:cNvPr>
          <p:cNvGrpSpPr/>
          <p:nvPr/>
        </p:nvGrpSpPr>
        <p:grpSpPr>
          <a:xfrm>
            <a:off x="2637356" y="3440832"/>
            <a:ext cx="4200911" cy="2006721"/>
            <a:chOff x="3628711" y="3483459"/>
            <a:chExt cx="4200911" cy="2189916"/>
          </a:xfrm>
        </p:grpSpPr>
        <p:sp>
          <p:nvSpPr>
            <p:cNvPr id="108" name="Speech Bubble: Rectangle with Corners Rounded 107">
              <a:extLst>
                <a:ext uri="{FF2B5EF4-FFF2-40B4-BE49-F238E27FC236}">
                  <a16:creationId xmlns:a16="http://schemas.microsoft.com/office/drawing/2014/main" id="{E526CF39-4DE5-46AA-8047-DBB882E37CA3}"/>
                </a:ext>
              </a:extLst>
            </p:cNvPr>
            <p:cNvSpPr/>
            <p:nvPr/>
          </p:nvSpPr>
          <p:spPr>
            <a:xfrm>
              <a:off x="3628711" y="3483459"/>
              <a:ext cx="4200911" cy="2189916"/>
            </a:xfrm>
            <a:prstGeom prst="wedgeRoundRectCallout">
              <a:avLst>
                <a:gd name="adj1" fmla="val -93156"/>
                <a:gd name="adj2" fmla="val -628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adder </a:t>
              </a:r>
              <a:r>
                <a:rPr lang="en-US" sz="2000" dirty="0">
                  <a:latin typeface="Consolas" panose="020B0609020204030204" pitchFamily="49" charset="0"/>
                </a:rPr>
                <a:t>2</a:t>
              </a:r>
              <a:r>
                <a:rPr lang="en-US" sz="2000" dirty="0">
                  <a:latin typeface="Corbel" panose="020B0503020204020204" pitchFamily="34" charset="0"/>
                </a:rPr>
                <a:t> </a:t>
              </a:r>
              <a:r>
                <a:rPr lang="en-US" sz="2000" dirty="0">
                  <a:latin typeface="Consolas" panose="020B0609020204030204" pitchFamily="49" charset="0"/>
                </a:rPr>
                <a:t>0</a:t>
              </a: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2</a:t>
              </a:r>
              <a:r>
                <a:rPr lang="en-US" sz="2000" dirty="0">
                  <a:latin typeface="Corbel" panose="020B0503020204020204" pitchFamily="34" charset="0"/>
                </a:rPr>
                <a:t> + </a:t>
              </a:r>
              <a:r>
                <a:rPr lang="en-US" sz="2000" dirty="0">
                  <a:latin typeface="Consolas" panose="020B0609020204030204" pitchFamily="49" charset="0"/>
                </a:rPr>
                <a:t>0</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2</a:t>
              </a:r>
            </a:p>
          </p:txBody>
        </p:sp>
        <p:sp>
          <p:nvSpPr>
            <p:cNvPr id="109" name="Arrow: Down 108">
              <a:extLst>
                <a:ext uri="{FF2B5EF4-FFF2-40B4-BE49-F238E27FC236}">
                  <a16:creationId xmlns:a16="http://schemas.microsoft.com/office/drawing/2014/main" id="{B6CA1EFB-F979-43CA-A845-D672986A64B5}"/>
                </a:ext>
              </a:extLst>
            </p:cNvPr>
            <p:cNvSpPr/>
            <p:nvPr/>
          </p:nvSpPr>
          <p:spPr>
            <a:xfrm>
              <a:off x="5249938" y="3943275"/>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row: Down 109">
              <a:extLst>
                <a:ext uri="{FF2B5EF4-FFF2-40B4-BE49-F238E27FC236}">
                  <a16:creationId xmlns:a16="http://schemas.microsoft.com/office/drawing/2014/main" id="{1D4AE7F4-2576-44C8-98CD-C87F01D4FDF9}"/>
                </a:ext>
              </a:extLst>
            </p:cNvPr>
            <p:cNvSpPr/>
            <p:nvPr/>
          </p:nvSpPr>
          <p:spPr>
            <a:xfrm>
              <a:off x="5258138" y="4788318"/>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A0832892-B825-493E-B84D-6E2A7D12C3B6}"/>
              </a:ext>
            </a:extLst>
          </p:cNvPr>
          <p:cNvGrpSpPr/>
          <p:nvPr/>
        </p:nvGrpSpPr>
        <p:grpSpPr>
          <a:xfrm>
            <a:off x="3466087" y="4764364"/>
            <a:ext cx="4200911" cy="2006721"/>
            <a:chOff x="3628711" y="3483460"/>
            <a:chExt cx="4200911" cy="2189916"/>
          </a:xfrm>
        </p:grpSpPr>
        <p:sp>
          <p:nvSpPr>
            <p:cNvPr id="112" name="Speech Bubble: Rectangle with Corners Rounded 111">
              <a:extLst>
                <a:ext uri="{FF2B5EF4-FFF2-40B4-BE49-F238E27FC236}">
                  <a16:creationId xmlns:a16="http://schemas.microsoft.com/office/drawing/2014/main" id="{57EA0779-69CB-409F-B013-A08500D43633}"/>
                </a:ext>
              </a:extLst>
            </p:cNvPr>
            <p:cNvSpPr/>
            <p:nvPr/>
          </p:nvSpPr>
          <p:spPr>
            <a:xfrm>
              <a:off x="3628711" y="3483460"/>
              <a:ext cx="4200911" cy="2189916"/>
            </a:xfrm>
            <a:prstGeom prst="wedgeRoundRectCallout">
              <a:avLst>
                <a:gd name="adj1" fmla="val -115449"/>
                <a:gd name="adj2" fmla="val -510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adder </a:t>
              </a:r>
              <a:r>
                <a:rPr lang="en-US" sz="2000" dirty="0">
                  <a:latin typeface="Consolas" panose="020B0609020204030204" pitchFamily="49" charset="0"/>
                </a:rPr>
                <a:t>-4</a:t>
              </a:r>
              <a:r>
                <a:rPr lang="en-US" sz="2000" dirty="0">
                  <a:latin typeface="Corbel" panose="020B0503020204020204" pitchFamily="34" charset="0"/>
                </a:rPr>
                <a:t> </a:t>
              </a:r>
              <a:r>
                <a:rPr lang="en-US" sz="2000" dirty="0">
                  <a:latin typeface="Consolas" panose="020B0609020204030204" pitchFamily="49" charset="0"/>
                </a:rPr>
                <a:t>2</a:t>
              </a: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-4 + 2</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-2</a:t>
              </a:r>
            </a:p>
          </p:txBody>
        </p:sp>
        <p:sp>
          <p:nvSpPr>
            <p:cNvPr id="113" name="Arrow: Down 112">
              <a:extLst>
                <a:ext uri="{FF2B5EF4-FFF2-40B4-BE49-F238E27FC236}">
                  <a16:creationId xmlns:a16="http://schemas.microsoft.com/office/drawing/2014/main" id="{F1997DDA-329A-420B-A471-4A65694EBD75}"/>
                </a:ext>
              </a:extLst>
            </p:cNvPr>
            <p:cNvSpPr/>
            <p:nvPr/>
          </p:nvSpPr>
          <p:spPr>
            <a:xfrm>
              <a:off x="5249938" y="3943275"/>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Down 113">
              <a:extLst>
                <a:ext uri="{FF2B5EF4-FFF2-40B4-BE49-F238E27FC236}">
                  <a16:creationId xmlns:a16="http://schemas.microsoft.com/office/drawing/2014/main" id="{910DD371-E052-407E-BF0F-0761AB6B43AB}"/>
                </a:ext>
              </a:extLst>
            </p:cNvPr>
            <p:cNvSpPr/>
            <p:nvPr/>
          </p:nvSpPr>
          <p:spPr>
            <a:xfrm>
              <a:off x="5258138" y="4788318"/>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6FE640E7-94E9-48FF-B687-92A2C340E388}"/>
              </a:ext>
            </a:extLst>
          </p:cNvPr>
          <p:cNvGrpSpPr/>
          <p:nvPr/>
        </p:nvGrpSpPr>
        <p:grpSpPr>
          <a:xfrm>
            <a:off x="26140" y="2746450"/>
            <a:ext cx="4200911" cy="2006721"/>
            <a:chOff x="3628711" y="3483460"/>
            <a:chExt cx="4200911" cy="2189916"/>
          </a:xfrm>
        </p:grpSpPr>
        <p:sp>
          <p:nvSpPr>
            <p:cNvPr id="116" name="Speech Bubble: Rectangle with Corners Rounded 115">
              <a:extLst>
                <a:ext uri="{FF2B5EF4-FFF2-40B4-BE49-F238E27FC236}">
                  <a16:creationId xmlns:a16="http://schemas.microsoft.com/office/drawing/2014/main" id="{76FAF39A-1982-4942-BBB8-0706962C1089}"/>
                </a:ext>
              </a:extLst>
            </p:cNvPr>
            <p:cNvSpPr/>
            <p:nvPr/>
          </p:nvSpPr>
          <p:spPr>
            <a:xfrm>
              <a:off x="3628711" y="3483460"/>
              <a:ext cx="4200911" cy="2189916"/>
            </a:xfrm>
            <a:prstGeom prst="wedgeRoundRectCallout">
              <a:avLst>
                <a:gd name="adj1" fmla="val -33825"/>
                <a:gd name="adj2" fmla="val 1080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adder </a:t>
              </a:r>
              <a:r>
                <a:rPr lang="en-US" sz="2000" dirty="0">
                  <a:latin typeface="Consolas" panose="020B0609020204030204" pitchFamily="49" charset="0"/>
                </a:rPr>
                <a:t>7 </a:t>
              </a:r>
              <a:r>
                <a:rPr lang="en-US" sz="2000" dirty="0">
                  <a:latin typeface="Corbel" panose="020B0503020204020204" pitchFamily="34" charset="0"/>
                </a:rPr>
                <a:t>-</a:t>
              </a:r>
              <a:r>
                <a:rPr lang="en-US" sz="2000" dirty="0">
                  <a:latin typeface="Consolas" panose="020B0609020204030204" pitchFamily="49" charset="0"/>
                </a:rPr>
                <a:t>2</a:t>
              </a: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7 + -2</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5</a:t>
              </a:r>
            </a:p>
          </p:txBody>
        </p:sp>
        <p:sp>
          <p:nvSpPr>
            <p:cNvPr id="117" name="Arrow: Down 116">
              <a:extLst>
                <a:ext uri="{FF2B5EF4-FFF2-40B4-BE49-F238E27FC236}">
                  <a16:creationId xmlns:a16="http://schemas.microsoft.com/office/drawing/2014/main" id="{C42727B6-A5FB-4742-8B1D-BCC976556E9F}"/>
                </a:ext>
              </a:extLst>
            </p:cNvPr>
            <p:cNvSpPr/>
            <p:nvPr/>
          </p:nvSpPr>
          <p:spPr>
            <a:xfrm>
              <a:off x="5249938" y="3943275"/>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row: Down 117">
              <a:extLst>
                <a:ext uri="{FF2B5EF4-FFF2-40B4-BE49-F238E27FC236}">
                  <a16:creationId xmlns:a16="http://schemas.microsoft.com/office/drawing/2014/main" id="{D688C231-16EB-4CC6-90E1-8A755B4D09BF}"/>
                </a:ext>
              </a:extLst>
            </p:cNvPr>
            <p:cNvSpPr/>
            <p:nvPr/>
          </p:nvSpPr>
          <p:spPr>
            <a:xfrm>
              <a:off x="5258138" y="4788318"/>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Rectangle 119">
            <a:extLst>
              <a:ext uri="{FF2B5EF4-FFF2-40B4-BE49-F238E27FC236}">
                <a16:creationId xmlns:a16="http://schemas.microsoft.com/office/drawing/2014/main" id="{887D3B63-AC4C-4023-B7C5-6D0A566C0547}"/>
              </a:ext>
            </a:extLst>
          </p:cNvPr>
          <p:cNvSpPr/>
          <p:nvPr/>
        </p:nvSpPr>
        <p:spPr>
          <a:xfrm>
            <a:off x="993159" y="2885404"/>
            <a:ext cx="405666"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B56D1603-6928-44BD-B63C-8A0849A8D002}"/>
              </a:ext>
            </a:extLst>
          </p:cNvPr>
          <p:cNvSpPr txBox="1"/>
          <p:nvPr/>
        </p:nvSpPr>
        <p:spPr>
          <a:xfrm>
            <a:off x="3734571" y="1566854"/>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2</a:t>
            </a:r>
          </a:p>
        </p:txBody>
      </p:sp>
      <p:sp>
        <p:nvSpPr>
          <p:cNvPr id="122" name="Rectangle 121">
            <a:extLst>
              <a:ext uri="{FF2B5EF4-FFF2-40B4-BE49-F238E27FC236}">
                <a16:creationId xmlns:a16="http://schemas.microsoft.com/office/drawing/2014/main" id="{D01B1844-6075-4631-BCB7-F9AC10C59863}"/>
              </a:ext>
            </a:extLst>
          </p:cNvPr>
          <p:cNvSpPr/>
          <p:nvPr/>
        </p:nvSpPr>
        <p:spPr>
          <a:xfrm>
            <a:off x="806162" y="2868503"/>
            <a:ext cx="211105"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9" name="Rectangle 128">
            <a:extLst>
              <a:ext uri="{FF2B5EF4-FFF2-40B4-BE49-F238E27FC236}">
                <a16:creationId xmlns:a16="http://schemas.microsoft.com/office/drawing/2014/main" id="{8AF22CE7-7288-401D-AB30-BF1202329708}"/>
              </a:ext>
            </a:extLst>
          </p:cNvPr>
          <p:cNvSpPr/>
          <p:nvPr/>
        </p:nvSpPr>
        <p:spPr>
          <a:xfrm>
            <a:off x="836676" y="4408890"/>
            <a:ext cx="405666"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36" name="TextBox 135">
            <a:extLst>
              <a:ext uri="{FF2B5EF4-FFF2-40B4-BE49-F238E27FC236}">
                <a16:creationId xmlns:a16="http://schemas.microsoft.com/office/drawing/2014/main" id="{E6F5E0CA-19E3-442B-AFC1-52C859890649}"/>
              </a:ext>
            </a:extLst>
          </p:cNvPr>
          <p:cNvSpPr txBox="1"/>
          <p:nvPr/>
        </p:nvSpPr>
        <p:spPr>
          <a:xfrm>
            <a:off x="3600210" y="3097714"/>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-4</a:t>
            </a:r>
          </a:p>
        </p:txBody>
      </p:sp>
      <p:sp>
        <p:nvSpPr>
          <p:cNvPr id="137" name="Rectangle 136">
            <a:extLst>
              <a:ext uri="{FF2B5EF4-FFF2-40B4-BE49-F238E27FC236}">
                <a16:creationId xmlns:a16="http://schemas.microsoft.com/office/drawing/2014/main" id="{01A0E93F-C1C8-4239-8616-700C12532C8C}"/>
              </a:ext>
            </a:extLst>
          </p:cNvPr>
          <p:cNvSpPr/>
          <p:nvPr/>
        </p:nvSpPr>
        <p:spPr>
          <a:xfrm>
            <a:off x="649679" y="4391989"/>
            <a:ext cx="211105"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39" name="Rectangle 138">
            <a:extLst>
              <a:ext uri="{FF2B5EF4-FFF2-40B4-BE49-F238E27FC236}">
                <a16:creationId xmlns:a16="http://schemas.microsoft.com/office/drawing/2014/main" id="{5255FB15-06A6-4B4B-8408-F67C59850DD1}"/>
              </a:ext>
            </a:extLst>
          </p:cNvPr>
          <p:cNvSpPr/>
          <p:nvPr/>
        </p:nvSpPr>
        <p:spPr>
          <a:xfrm>
            <a:off x="765707" y="5896202"/>
            <a:ext cx="405666"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38" name="TextBox 137">
            <a:extLst>
              <a:ext uri="{FF2B5EF4-FFF2-40B4-BE49-F238E27FC236}">
                <a16:creationId xmlns:a16="http://schemas.microsoft.com/office/drawing/2014/main" id="{FA832321-5BED-4C08-8364-16AD79960CC2}"/>
              </a:ext>
            </a:extLst>
          </p:cNvPr>
          <p:cNvSpPr txBox="1"/>
          <p:nvPr/>
        </p:nvSpPr>
        <p:spPr>
          <a:xfrm>
            <a:off x="3554347" y="4570821"/>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7</a:t>
            </a:r>
          </a:p>
        </p:txBody>
      </p:sp>
      <p:sp>
        <p:nvSpPr>
          <p:cNvPr id="140" name="Rectangle 139">
            <a:extLst>
              <a:ext uri="{FF2B5EF4-FFF2-40B4-BE49-F238E27FC236}">
                <a16:creationId xmlns:a16="http://schemas.microsoft.com/office/drawing/2014/main" id="{5EF1DF71-6C6C-49F0-AC5F-E025945B0880}"/>
              </a:ext>
            </a:extLst>
          </p:cNvPr>
          <p:cNvSpPr/>
          <p:nvPr/>
        </p:nvSpPr>
        <p:spPr>
          <a:xfrm>
            <a:off x="588221" y="5894769"/>
            <a:ext cx="211105"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47545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down)">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3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2.29167E-6 2.96296E-6 L 0.05716 0.09953 " pathEditMode="relative" rAng="0" ptsTypes="AA">
                                      <p:cBhvr>
                                        <p:cTn id="19" dur="2000" fill="hold"/>
                                        <p:tgtEl>
                                          <p:spTgt spid="123"/>
                                        </p:tgtEl>
                                        <p:attrNameLst>
                                          <p:attrName>ppt_x</p:attrName>
                                          <p:attrName>ppt_y</p:attrName>
                                        </p:attrNameLst>
                                      </p:cBhvr>
                                      <p:rCtr x="2852" y="4977"/>
                                    </p:animMotion>
                                  </p:childTnLst>
                                </p:cTn>
                              </p:par>
                              <p:par>
                                <p:cTn id="20" presetID="10" presetClass="entr" presetSubtype="0" fill="hold" grpId="0"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1" nodeType="clickEffect">
                                  <p:stCondLst>
                                    <p:cond delay="0"/>
                                  </p:stCondLst>
                                  <p:childTnLst>
                                    <p:animMotion origin="layout" path="M -3.54167E-6 1.48148E-6 L -0.14153 0.31528 " pathEditMode="relative" rAng="0" ptsTypes="AA">
                                      <p:cBhvr>
                                        <p:cTn id="30" dur="2000" fill="hold"/>
                                        <p:tgtEl>
                                          <p:spTgt spid="125"/>
                                        </p:tgtEl>
                                        <p:attrNameLst>
                                          <p:attrName>ppt_x</p:attrName>
                                          <p:attrName>ppt_y</p:attrName>
                                        </p:attrNameLst>
                                      </p:cBhvr>
                                      <p:rCtr x="-7083" y="15764"/>
                                    </p:animMotion>
                                  </p:childTnLst>
                                </p:cTn>
                              </p:par>
                              <p:par>
                                <p:cTn id="31" presetID="10" presetClass="entr" presetSubtype="0" fill="hold" grpId="0" nodeType="withEffect">
                                  <p:stCondLst>
                                    <p:cond delay="0"/>
                                  </p:stCondLst>
                                  <p:childTnLst>
                                    <p:set>
                                      <p:cBhvr>
                                        <p:cTn id="32" dur="1" fill="hold">
                                          <p:stCondLst>
                                            <p:cond delay="0"/>
                                          </p:stCondLst>
                                        </p:cTn>
                                        <p:tgtEl>
                                          <p:spTgt spid="126"/>
                                        </p:tgtEl>
                                        <p:attrNameLst>
                                          <p:attrName>style.visibility</p:attrName>
                                        </p:attrNameLst>
                                      </p:cBhvr>
                                      <p:to>
                                        <p:strVal val="visible"/>
                                      </p:to>
                                    </p:set>
                                    <p:animEffect transition="in" filter="fade">
                                      <p:cBhvr>
                                        <p:cTn id="33" dur="500"/>
                                        <p:tgtEl>
                                          <p:spTgt spid="126"/>
                                        </p:tgtEl>
                                      </p:cBhvr>
                                    </p:animEffect>
                                  </p:childTnLst>
                                </p:cTn>
                              </p:par>
                              <p:par>
                                <p:cTn id="34" presetID="10" presetClass="exit" presetSubtype="0" fill="hold" grpId="0" nodeType="withEffect">
                                  <p:stCondLst>
                                    <p:cond delay="0"/>
                                  </p:stCondLst>
                                  <p:childTnLst>
                                    <p:animEffect transition="out" filter="fade">
                                      <p:cBhvr>
                                        <p:cTn id="35" dur="500"/>
                                        <p:tgtEl>
                                          <p:spTgt spid="238"/>
                                        </p:tgtEl>
                                      </p:cBhvr>
                                    </p:animEffect>
                                    <p:set>
                                      <p:cBhvr>
                                        <p:cTn id="36" dur="1" fill="hold">
                                          <p:stCondLst>
                                            <p:cond delay="499"/>
                                          </p:stCondLst>
                                        </p:cTn>
                                        <p:tgtEl>
                                          <p:spTgt spid="23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27"/>
                                        </p:tgtEl>
                                        <p:attrNameLst>
                                          <p:attrName>style.visibility</p:attrName>
                                        </p:attrNameLst>
                                      </p:cBhvr>
                                      <p:to>
                                        <p:strVal val="hidden"/>
                                      </p:to>
                                    </p:set>
                                  </p:childTnLst>
                                </p:cTn>
                              </p:par>
                              <p:par>
                                <p:cTn id="41" presetID="10" presetClass="exit" presetSubtype="0" fill="hold" grpId="2" nodeType="withEffect">
                                  <p:stCondLst>
                                    <p:cond delay="0"/>
                                  </p:stCondLst>
                                  <p:childTnLst>
                                    <p:animEffect transition="out" filter="fade">
                                      <p:cBhvr>
                                        <p:cTn id="42" dur="500"/>
                                        <p:tgtEl>
                                          <p:spTgt spid="123"/>
                                        </p:tgtEl>
                                      </p:cBhvr>
                                    </p:animEffect>
                                    <p:set>
                                      <p:cBhvr>
                                        <p:cTn id="43" dur="1" fill="hold">
                                          <p:stCondLst>
                                            <p:cond delay="499"/>
                                          </p:stCondLst>
                                        </p:cTn>
                                        <p:tgtEl>
                                          <p:spTgt spid="1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7"/>
                                        </p:tgtEl>
                                      </p:cBhvr>
                                    </p:animEffect>
                                    <p:set>
                                      <p:cBhvr>
                                        <p:cTn id="46" dur="1" fill="hold">
                                          <p:stCondLst>
                                            <p:cond delay="499"/>
                                          </p:stCondLst>
                                        </p:cTn>
                                        <p:tgtEl>
                                          <p:spTgt spid="12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46"/>
                                        </p:tgtEl>
                                      </p:cBhvr>
                                    </p:animEffect>
                                    <p:set>
                                      <p:cBhvr>
                                        <p:cTn id="49" dur="1" fill="hold">
                                          <p:stCondLst>
                                            <p:cond delay="499"/>
                                          </p:stCondLst>
                                        </p:cTn>
                                        <p:tgtEl>
                                          <p:spTgt spid="24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49"/>
                                        </p:tgtEl>
                                      </p:cBhvr>
                                    </p:animEffect>
                                    <p:set>
                                      <p:cBhvr>
                                        <p:cTn id="52" dur="1" fill="hold">
                                          <p:stCondLst>
                                            <p:cond delay="499"/>
                                          </p:stCondLst>
                                        </p:cTn>
                                        <p:tgtEl>
                                          <p:spTgt spid="249"/>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54"/>
                                        </p:tgtEl>
                                      </p:cBhvr>
                                    </p:animEffect>
                                    <p:set>
                                      <p:cBhvr>
                                        <p:cTn id="55" dur="1" fill="hold">
                                          <p:stCondLst>
                                            <p:cond delay="499"/>
                                          </p:stCondLst>
                                        </p:cTn>
                                        <p:tgtEl>
                                          <p:spTgt spid="254"/>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42"/>
                                        </p:tgtEl>
                                      </p:cBhvr>
                                    </p:animEffect>
                                    <p:set>
                                      <p:cBhvr>
                                        <p:cTn id="58" dur="1" fill="hold">
                                          <p:stCondLst>
                                            <p:cond delay="499"/>
                                          </p:stCondLst>
                                        </p:cTn>
                                        <p:tgtEl>
                                          <p:spTgt spid="24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56"/>
                                        </p:tgtEl>
                                      </p:cBhvr>
                                    </p:animEffect>
                                    <p:set>
                                      <p:cBhvr>
                                        <p:cTn id="61" dur="1" fill="hold">
                                          <p:stCondLst>
                                            <p:cond delay="499"/>
                                          </p:stCondLst>
                                        </p:cTn>
                                        <p:tgtEl>
                                          <p:spTgt spid="25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24"/>
                                        </p:tgtEl>
                                      </p:cBhvr>
                                    </p:animEffect>
                                    <p:set>
                                      <p:cBhvr>
                                        <p:cTn id="64" dur="1" fill="hold">
                                          <p:stCondLst>
                                            <p:cond delay="499"/>
                                          </p:stCondLst>
                                        </p:cTn>
                                        <p:tgtEl>
                                          <p:spTgt spid="12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7" presetClass="emph" presetSubtype="2" fill="hold" nodeType="clickEffect">
                                  <p:stCondLst>
                                    <p:cond delay="0"/>
                                  </p:stCondLst>
                                  <p:childTnLst>
                                    <p:animClr clrSpc="rgb" dir="cw">
                                      <p:cBhvr>
                                        <p:cTn id="68" dur="2000" fill="hold"/>
                                        <p:tgtEl>
                                          <p:spTgt spid="232"/>
                                        </p:tgtEl>
                                        <p:attrNameLst>
                                          <p:attrName>stroke.color</p:attrName>
                                        </p:attrNameLst>
                                      </p:cBhvr>
                                      <p:to>
                                        <a:srgbClr val="FF0000"/>
                                      </p:to>
                                    </p:animClr>
                                    <p:set>
                                      <p:cBhvr>
                                        <p:cTn id="69" dur="2000" fill="hold"/>
                                        <p:tgtEl>
                                          <p:spTgt spid="232"/>
                                        </p:tgtEl>
                                        <p:attrNameLst>
                                          <p:attrName>stroke.on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2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grpId="1" nodeType="clickEffect">
                                  <p:stCondLst>
                                    <p:cond delay="0"/>
                                  </p:stCondLst>
                                  <p:childTnLst>
                                    <p:animMotion origin="layout" path="M -1.875E-6 -4.07407E-6 L -0.24778 0.18936 " pathEditMode="relative" rAng="0" ptsTypes="AA">
                                      <p:cBhvr>
                                        <p:cTn id="77" dur="2000" fill="hold"/>
                                        <p:tgtEl>
                                          <p:spTgt spid="121"/>
                                        </p:tgtEl>
                                        <p:attrNameLst>
                                          <p:attrName>ppt_x</p:attrName>
                                          <p:attrName>ppt_y</p:attrName>
                                        </p:attrNameLst>
                                      </p:cBhvr>
                                      <p:rCtr x="-12396" y="9468"/>
                                    </p:animMotion>
                                  </p:childTnLst>
                                </p:cTn>
                              </p:par>
                              <p:par>
                                <p:cTn id="78" presetID="10" presetClass="entr" presetSubtype="0" fill="hold" grpId="0" nodeType="withEffect">
                                  <p:stCondLst>
                                    <p:cond delay="0"/>
                                  </p:stCondLst>
                                  <p:childTnLst>
                                    <p:set>
                                      <p:cBhvr>
                                        <p:cTn id="79" dur="1" fill="hold">
                                          <p:stCondLst>
                                            <p:cond delay="0"/>
                                          </p:stCondLst>
                                        </p:cTn>
                                        <p:tgtEl>
                                          <p:spTgt spid="120"/>
                                        </p:tgtEl>
                                        <p:attrNameLst>
                                          <p:attrName>style.visibility</p:attrName>
                                        </p:attrNameLst>
                                      </p:cBhvr>
                                      <p:to>
                                        <p:strVal val="visible"/>
                                      </p:to>
                                    </p:set>
                                    <p:animEffect transition="in" filter="fade">
                                      <p:cBhvr>
                                        <p:cTn id="80" dur="500"/>
                                        <p:tgtEl>
                                          <p:spTgt spid="12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107"/>
                                        </p:tgtEl>
                                        <p:attrNameLst>
                                          <p:attrName>style.visibility</p:attrName>
                                        </p:attrNameLst>
                                      </p:cBhvr>
                                      <p:to>
                                        <p:strVal val="visible"/>
                                      </p:to>
                                    </p:set>
                                    <p:animEffect transition="in" filter="wipe(down)">
                                      <p:cBhvr>
                                        <p:cTn id="85" dur="500"/>
                                        <p:tgtEl>
                                          <p:spTgt spid="10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28"/>
                                        </p:tgtEl>
                                        <p:attrNameLst>
                                          <p:attrName>style.visibility</p:attrName>
                                        </p:attrNameLst>
                                      </p:cBhvr>
                                      <p:to>
                                        <p:strVal val="visible"/>
                                      </p:to>
                                    </p:set>
                                  </p:childTnLst>
                                </p:cTn>
                              </p:par>
                              <p:par>
                                <p:cTn id="90" presetID="10" presetClass="entr" presetSubtype="0" fill="hold" grpId="0" nodeType="withEffect">
                                  <p:stCondLst>
                                    <p:cond delay="0"/>
                                  </p:stCondLst>
                                  <p:childTnLst>
                                    <p:set>
                                      <p:cBhvr>
                                        <p:cTn id="91" dur="1" fill="hold">
                                          <p:stCondLst>
                                            <p:cond delay="0"/>
                                          </p:stCondLst>
                                        </p:cTn>
                                        <p:tgtEl>
                                          <p:spTgt spid="122"/>
                                        </p:tgtEl>
                                        <p:attrNameLst>
                                          <p:attrName>style.visibility</p:attrName>
                                        </p:attrNameLst>
                                      </p:cBhvr>
                                      <p:to>
                                        <p:strVal val="visible"/>
                                      </p:to>
                                    </p:set>
                                    <p:animEffect transition="in" filter="fade">
                                      <p:cBhvr>
                                        <p:cTn id="92" dur="500"/>
                                        <p:tgtEl>
                                          <p:spTgt spid="122"/>
                                        </p:tgtEl>
                                      </p:cBhvr>
                                    </p:animEffect>
                                  </p:childTnLst>
                                </p:cTn>
                              </p:par>
                              <p:par>
                                <p:cTn id="93" presetID="10" presetClass="exit" presetSubtype="0" fill="hold" grpId="2" nodeType="withEffect">
                                  <p:stCondLst>
                                    <p:cond delay="0"/>
                                  </p:stCondLst>
                                  <p:childTnLst>
                                    <p:animEffect transition="out" filter="fade">
                                      <p:cBhvr>
                                        <p:cTn id="94" dur="500"/>
                                        <p:tgtEl>
                                          <p:spTgt spid="125"/>
                                        </p:tgtEl>
                                      </p:cBhvr>
                                    </p:animEffect>
                                    <p:set>
                                      <p:cBhvr>
                                        <p:cTn id="95" dur="1" fill="hold">
                                          <p:stCondLst>
                                            <p:cond delay="499"/>
                                          </p:stCondLst>
                                        </p:cTn>
                                        <p:tgtEl>
                                          <p:spTgt spid="125"/>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21"/>
                                        </p:tgtEl>
                                      </p:cBhvr>
                                    </p:animEffect>
                                    <p:set>
                                      <p:cBhvr>
                                        <p:cTn id="98" dur="1" fill="hold">
                                          <p:stCondLst>
                                            <p:cond delay="499"/>
                                          </p:stCondLst>
                                        </p:cTn>
                                        <p:tgtEl>
                                          <p:spTgt spid="12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10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1" nodeType="clickEffect">
                                  <p:stCondLst>
                                    <p:cond delay="0"/>
                                  </p:stCondLst>
                                  <p:childTnLst>
                                    <p:animMotion origin="layout" path="M 3.75E-6 -1.85185E-6 L 0.01757 0.22292 " pathEditMode="relative" rAng="0" ptsTypes="AA">
                                      <p:cBhvr>
                                        <p:cTn id="106" dur="2000" fill="hold"/>
                                        <p:tgtEl>
                                          <p:spTgt spid="128"/>
                                        </p:tgtEl>
                                        <p:attrNameLst>
                                          <p:attrName>ppt_x</p:attrName>
                                          <p:attrName>ppt_y</p:attrName>
                                        </p:attrNameLst>
                                      </p:cBhvr>
                                      <p:rCtr x="872" y="11134"/>
                                    </p:animMotion>
                                  </p:childTnLst>
                                </p:cTn>
                              </p:par>
                              <p:par>
                                <p:cTn id="107" presetID="10" presetClass="exit" presetSubtype="0" fill="hold" grpId="0" nodeType="withEffect">
                                  <p:stCondLst>
                                    <p:cond delay="0"/>
                                  </p:stCondLst>
                                  <p:childTnLst>
                                    <p:animEffect transition="out" filter="fade">
                                      <p:cBhvr>
                                        <p:cTn id="108" dur="500"/>
                                        <p:tgtEl>
                                          <p:spTgt spid="208"/>
                                        </p:tgtEl>
                                      </p:cBhvr>
                                    </p:animEffect>
                                    <p:set>
                                      <p:cBhvr>
                                        <p:cTn id="109" dur="1" fill="hold">
                                          <p:stCondLst>
                                            <p:cond delay="499"/>
                                          </p:stCondLst>
                                        </p:cTn>
                                        <p:tgtEl>
                                          <p:spTgt spid="20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26"/>
                                        </p:tgtEl>
                                      </p:cBhvr>
                                    </p:animEffect>
                                    <p:set>
                                      <p:cBhvr>
                                        <p:cTn id="112" dur="1" fill="hold">
                                          <p:stCondLst>
                                            <p:cond delay="499"/>
                                          </p:stCondLst>
                                        </p:cTn>
                                        <p:tgtEl>
                                          <p:spTgt spid="126"/>
                                        </p:tgtEl>
                                        <p:attrNameLst>
                                          <p:attrName>style.visibility</p:attrName>
                                        </p:attrNameLst>
                                      </p:cBhvr>
                                      <p:to>
                                        <p:strVal val="hidden"/>
                                      </p:to>
                                    </p:set>
                                  </p:childTnLst>
                                </p:cTn>
                              </p:par>
                              <p:par>
                                <p:cTn id="113" presetID="10" presetClass="entr" presetSubtype="0" fill="hold" grpId="0"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fade">
                                      <p:cBhvr>
                                        <p:cTn id="115" dur="500"/>
                                        <p:tgtEl>
                                          <p:spTgt spid="130"/>
                                        </p:tgtEl>
                                      </p:cBhvr>
                                    </p:animEffect>
                                  </p:childTnLst>
                                </p:cTn>
                              </p:par>
                              <p:par>
                                <p:cTn id="116" presetID="10" presetClass="exit" presetSubtype="0" fill="hold" grpId="1" nodeType="withEffect">
                                  <p:stCondLst>
                                    <p:cond delay="0"/>
                                  </p:stCondLst>
                                  <p:childTnLst>
                                    <p:animEffect transition="out" filter="fade">
                                      <p:cBhvr>
                                        <p:cTn id="117" dur="500"/>
                                        <p:tgtEl>
                                          <p:spTgt spid="120"/>
                                        </p:tgtEl>
                                      </p:cBhvr>
                                    </p:animEffect>
                                    <p:set>
                                      <p:cBhvr>
                                        <p:cTn id="118" dur="1" fill="hold">
                                          <p:stCondLst>
                                            <p:cond delay="499"/>
                                          </p:stCondLst>
                                        </p:cTn>
                                        <p:tgtEl>
                                          <p:spTgt spid="120"/>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122"/>
                                        </p:tgtEl>
                                      </p:cBhvr>
                                    </p:animEffect>
                                    <p:set>
                                      <p:cBhvr>
                                        <p:cTn id="121" dur="1" fill="hold">
                                          <p:stCondLst>
                                            <p:cond delay="499"/>
                                          </p:stCondLst>
                                        </p:cTn>
                                        <p:tgtEl>
                                          <p:spTgt spid="122"/>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nodeType="clickEffect">
                                  <p:stCondLst>
                                    <p:cond delay="0"/>
                                  </p:stCondLst>
                                  <p:childTnLst>
                                    <p:set>
                                      <p:cBhvr>
                                        <p:cTn id="125" dur="1" fill="hold">
                                          <p:stCondLst>
                                            <p:cond delay="0"/>
                                          </p:stCondLst>
                                        </p:cTn>
                                        <p:tgtEl>
                                          <p:spTgt spid="232"/>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212"/>
                                        </p:tgtEl>
                                      </p:cBhvr>
                                    </p:animEffect>
                                    <p:set>
                                      <p:cBhvr>
                                        <p:cTn id="128" dur="1" fill="hold">
                                          <p:stCondLst>
                                            <p:cond delay="499"/>
                                          </p:stCondLst>
                                        </p:cTn>
                                        <p:tgtEl>
                                          <p:spTgt spid="212"/>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81"/>
                                        </p:tgtEl>
                                      </p:cBhvr>
                                    </p:animEffect>
                                    <p:set>
                                      <p:cBhvr>
                                        <p:cTn id="131" dur="1" fill="hold">
                                          <p:stCondLst>
                                            <p:cond delay="499"/>
                                          </p:stCondLst>
                                        </p:cTn>
                                        <p:tgtEl>
                                          <p:spTgt spid="81"/>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89"/>
                                        </p:tgtEl>
                                      </p:cBhvr>
                                    </p:animEffect>
                                    <p:set>
                                      <p:cBhvr>
                                        <p:cTn id="134" dur="1" fill="hold">
                                          <p:stCondLst>
                                            <p:cond delay="499"/>
                                          </p:stCondLst>
                                        </p:cTn>
                                        <p:tgtEl>
                                          <p:spTgt spid="89"/>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84"/>
                                        </p:tgtEl>
                                      </p:cBhvr>
                                    </p:animEffect>
                                    <p:set>
                                      <p:cBhvr>
                                        <p:cTn id="137" dur="1" fill="hold">
                                          <p:stCondLst>
                                            <p:cond delay="499"/>
                                          </p:stCondLst>
                                        </p:cTn>
                                        <p:tgtEl>
                                          <p:spTgt spid="84"/>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103"/>
                                        </p:tgtEl>
                                      </p:cBhvr>
                                    </p:animEffect>
                                    <p:set>
                                      <p:cBhvr>
                                        <p:cTn id="140" dur="1" fill="hold">
                                          <p:stCondLst>
                                            <p:cond delay="499"/>
                                          </p:stCondLst>
                                        </p:cTn>
                                        <p:tgtEl>
                                          <p:spTgt spid="103"/>
                                        </p:tgtEl>
                                        <p:attrNameLst>
                                          <p:attrName>style.visibility</p:attrName>
                                        </p:attrNameLst>
                                      </p:cBhvr>
                                      <p:to>
                                        <p:strVal val="hidden"/>
                                      </p:to>
                                    </p:set>
                                  </p:childTnLst>
                                </p:cTn>
                              </p:par>
                              <p:par>
                                <p:cTn id="141" presetID="7" presetClass="emph" presetSubtype="2" fill="hold" nodeType="withEffect">
                                  <p:stCondLst>
                                    <p:cond delay="0"/>
                                  </p:stCondLst>
                                  <p:childTnLst>
                                    <p:animClr clrSpc="rgb" dir="cw">
                                      <p:cBhvr>
                                        <p:cTn id="142" dur="2000" fill="hold"/>
                                        <p:tgtEl>
                                          <p:spTgt spid="202"/>
                                        </p:tgtEl>
                                        <p:attrNameLst>
                                          <p:attrName>stroke.color</p:attrName>
                                        </p:attrNameLst>
                                      </p:cBhvr>
                                      <p:to>
                                        <a:srgbClr val="FF0000"/>
                                      </p:to>
                                    </p:animClr>
                                    <p:set>
                                      <p:cBhvr>
                                        <p:cTn id="143" dur="2000" fill="hold"/>
                                        <p:tgtEl>
                                          <p:spTgt spid="202"/>
                                        </p:tgtEl>
                                        <p:attrNameLst>
                                          <p:attrName>stroke.on</p:attrName>
                                        </p:attrNameLst>
                                      </p:cBhvr>
                                      <p:to>
                                        <p:strVal val="tru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36"/>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1" nodeType="clickEffect">
                                  <p:stCondLst>
                                    <p:cond delay="0"/>
                                  </p:stCondLst>
                                  <p:childTnLst>
                                    <p:animMotion origin="layout" path="M -4.375E-6 -2.22222E-6 L -0.24778 0.18935 " pathEditMode="relative" rAng="0" ptsTypes="AA">
                                      <p:cBhvr>
                                        <p:cTn id="151" dur="2000" fill="hold"/>
                                        <p:tgtEl>
                                          <p:spTgt spid="136"/>
                                        </p:tgtEl>
                                        <p:attrNameLst>
                                          <p:attrName>ppt_x</p:attrName>
                                          <p:attrName>ppt_y</p:attrName>
                                        </p:attrNameLst>
                                      </p:cBhvr>
                                      <p:rCtr x="-12396" y="9468"/>
                                    </p:animMotion>
                                  </p:childTnLst>
                                </p:cTn>
                              </p:par>
                              <p:par>
                                <p:cTn id="152" presetID="10" presetClass="entr" presetSubtype="0" fill="hold" grpId="0" nodeType="withEffect">
                                  <p:stCondLst>
                                    <p:cond delay="0"/>
                                  </p:stCondLst>
                                  <p:childTnLst>
                                    <p:set>
                                      <p:cBhvr>
                                        <p:cTn id="153" dur="1" fill="hold">
                                          <p:stCondLst>
                                            <p:cond delay="0"/>
                                          </p:stCondLst>
                                        </p:cTn>
                                        <p:tgtEl>
                                          <p:spTgt spid="129"/>
                                        </p:tgtEl>
                                        <p:attrNameLst>
                                          <p:attrName>style.visibility</p:attrName>
                                        </p:attrNameLst>
                                      </p:cBhvr>
                                      <p:to>
                                        <p:strVal val="visible"/>
                                      </p:to>
                                    </p:set>
                                    <p:animEffect transition="in" filter="fade">
                                      <p:cBhvr>
                                        <p:cTn id="154" dur="500"/>
                                        <p:tgtEl>
                                          <p:spTgt spid="129"/>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nodeType="clickEffect">
                                  <p:stCondLst>
                                    <p:cond delay="0"/>
                                  </p:stCondLst>
                                  <p:childTnLst>
                                    <p:set>
                                      <p:cBhvr>
                                        <p:cTn id="158" dur="1" fill="hold">
                                          <p:stCondLst>
                                            <p:cond delay="0"/>
                                          </p:stCondLst>
                                        </p:cTn>
                                        <p:tgtEl>
                                          <p:spTgt spid="111"/>
                                        </p:tgtEl>
                                        <p:attrNameLst>
                                          <p:attrName>style.visibility</p:attrName>
                                        </p:attrNameLst>
                                      </p:cBhvr>
                                      <p:to>
                                        <p:strVal val="visible"/>
                                      </p:to>
                                    </p:set>
                                    <p:animEffect transition="in" filter="wipe(down)">
                                      <p:cBhvr>
                                        <p:cTn id="159" dur="500"/>
                                        <p:tgtEl>
                                          <p:spTgt spid="111"/>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131"/>
                                        </p:tgtEl>
                                        <p:attrNameLst>
                                          <p:attrName>style.visibility</p:attrName>
                                        </p:attrNameLst>
                                      </p:cBhvr>
                                      <p:to>
                                        <p:strVal val="visible"/>
                                      </p:to>
                                    </p:set>
                                  </p:childTnLst>
                                </p:cTn>
                              </p:par>
                              <p:par>
                                <p:cTn id="164" presetID="10" presetClass="entr" presetSubtype="0" fill="hold" grpId="0" nodeType="withEffect">
                                  <p:stCondLst>
                                    <p:cond delay="0"/>
                                  </p:stCondLst>
                                  <p:childTnLst>
                                    <p:set>
                                      <p:cBhvr>
                                        <p:cTn id="165" dur="1" fill="hold">
                                          <p:stCondLst>
                                            <p:cond delay="0"/>
                                          </p:stCondLst>
                                        </p:cTn>
                                        <p:tgtEl>
                                          <p:spTgt spid="137"/>
                                        </p:tgtEl>
                                        <p:attrNameLst>
                                          <p:attrName>style.visibility</p:attrName>
                                        </p:attrNameLst>
                                      </p:cBhvr>
                                      <p:to>
                                        <p:strVal val="visible"/>
                                      </p:to>
                                    </p:set>
                                    <p:animEffect transition="in" filter="fade">
                                      <p:cBhvr>
                                        <p:cTn id="166" dur="500"/>
                                        <p:tgtEl>
                                          <p:spTgt spid="137"/>
                                        </p:tgtEl>
                                      </p:cBhvr>
                                    </p:animEffect>
                                  </p:childTnLst>
                                </p:cTn>
                              </p:par>
                              <p:par>
                                <p:cTn id="167" presetID="10" presetClass="exit" presetSubtype="0" fill="hold" grpId="2" nodeType="withEffect">
                                  <p:stCondLst>
                                    <p:cond delay="0"/>
                                  </p:stCondLst>
                                  <p:childTnLst>
                                    <p:animEffect transition="out" filter="fade">
                                      <p:cBhvr>
                                        <p:cTn id="168" dur="500"/>
                                        <p:tgtEl>
                                          <p:spTgt spid="136"/>
                                        </p:tgtEl>
                                      </p:cBhvr>
                                    </p:animEffect>
                                    <p:set>
                                      <p:cBhvr>
                                        <p:cTn id="169" dur="1" fill="hold">
                                          <p:stCondLst>
                                            <p:cond delay="499"/>
                                          </p:stCondLst>
                                        </p:cTn>
                                        <p:tgtEl>
                                          <p:spTgt spid="136"/>
                                        </p:tgtEl>
                                        <p:attrNameLst>
                                          <p:attrName>style.visibility</p:attrName>
                                        </p:attrNameLst>
                                      </p:cBhvr>
                                      <p:to>
                                        <p:strVal val="hidden"/>
                                      </p:to>
                                    </p:set>
                                  </p:childTnLst>
                                </p:cTn>
                              </p:par>
                              <p:par>
                                <p:cTn id="170" presetID="10" presetClass="exit" presetSubtype="0" fill="hold" grpId="2" nodeType="withEffect">
                                  <p:stCondLst>
                                    <p:cond delay="0"/>
                                  </p:stCondLst>
                                  <p:childTnLst>
                                    <p:animEffect transition="out" filter="fade">
                                      <p:cBhvr>
                                        <p:cTn id="171" dur="500"/>
                                        <p:tgtEl>
                                          <p:spTgt spid="128"/>
                                        </p:tgtEl>
                                      </p:cBhvr>
                                    </p:animEffect>
                                    <p:set>
                                      <p:cBhvr>
                                        <p:cTn id="172" dur="1" fill="hold">
                                          <p:stCondLst>
                                            <p:cond delay="499"/>
                                          </p:stCondLst>
                                        </p:cTn>
                                        <p:tgtEl>
                                          <p:spTgt spid="128"/>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nodeType="clickEffect">
                                  <p:stCondLst>
                                    <p:cond delay="0"/>
                                  </p:stCondLst>
                                  <p:childTnLst>
                                    <p:set>
                                      <p:cBhvr>
                                        <p:cTn id="176" dur="1" fill="hold">
                                          <p:stCondLst>
                                            <p:cond delay="0"/>
                                          </p:stCondLst>
                                        </p:cTn>
                                        <p:tgtEl>
                                          <p:spTgt spid="111"/>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42" presetClass="path" presetSubtype="0" accel="50000" decel="50000" fill="hold" grpId="1" nodeType="clickEffect">
                                  <p:stCondLst>
                                    <p:cond delay="0"/>
                                  </p:stCondLst>
                                  <p:childTnLst>
                                    <p:animMotion origin="layout" path="M 2.91667E-6 3.7037E-7 L 0.03502 0.21991 " pathEditMode="relative" rAng="0" ptsTypes="AA">
                                      <p:cBhvr>
                                        <p:cTn id="180" dur="2000" fill="hold"/>
                                        <p:tgtEl>
                                          <p:spTgt spid="131"/>
                                        </p:tgtEl>
                                        <p:attrNameLst>
                                          <p:attrName>ppt_x</p:attrName>
                                          <p:attrName>ppt_y</p:attrName>
                                        </p:attrNameLst>
                                      </p:cBhvr>
                                      <p:rCtr x="1745" y="10995"/>
                                    </p:animMotion>
                                  </p:childTnLst>
                                </p:cTn>
                              </p:par>
                              <p:par>
                                <p:cTn id="181" presetID="10" presetClass="entr" presetSubtype="0" fill="hold" grpId="0" nodeType="withEffect">
                                  <p:stCondLst>
                                    <p:cond delay="0"/>
                                  </p:stCondLst>
                                  <p:childTnLst>
                                    <p:set>
                                      <p:cBhvr>
                                        <p:cTn id="182" dur="1" fill="hold">
                                          <p:stCondLst>
                                            <p:cond delay="0"/>
                                          </p:stCondLst>
                                        </p:cTn>
                                        <p:tgtEl>
                                          <p:spTgt spid="132"/>
                                        </p:tgtEl>
                                        <p:attrNameLst>
                                          <p:attrName>style.visibility</p:attrName>
                                        </p:attrNameLst>
                                      </p:cBhvr>
                                      <p:to>
                                        <p:strVal val="visible"/>
                                      </p:to>
                                    </p:set>
                                    <p:animEffect transition="in" filter="fade">
                                      <p:cBhvr>
                                        <p:cTn id="183" dur="500"/>
                                        <p:tgtEl>
                                          <p:spTgt spid="132"/>
                                        </p:tgtEl>
                                      </p:cBhvr>
                                    </p:animEffect>
                                  </p:childTnLst>
                                </p:cTn>
                              </p:par>
                              <p:par>
                                <p:cTn id="184" presetID="10" presetClass="exit" presetSubtype="0" fill="hold" grpId="0" nodeType="withEffect">
                                  <p:stCondLst>
                                    <p:cond delay="0"/>
                                  </p:stCondLst>
                                  <p:childTnLst>
                                    <p:animEffect transition="out" filter="fade">
                                      <p:cBhvr>
                                        <p:cTn id="185" dur="500"/>
                                        <p:tgtEl>
                                          <p:spTgt spid="15"/>
                                        </p:tgtEl>
                                      </p:cBhvr>
                                    </p:animEffect>
                                    <p:set>
                                      <p:cBhvr>
                                        <p:cTn id="186" dur="1" fill="hold">
                                          <p:stCondLst>
                                            <p:cond delay="499"/>
                                          </p:stCondLst>
                                        </p:cTn>
                                        <p:tgtEl>
                                          <p:spTgt spid="15"/>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500"/>
                                        <p:tgtEl>
                                          <p:spTgt spid="130"/>
                                        </p:tgtEl>
                                      </p:cBhvr>
                                    </p:animEffect>
                                    <p:set>
                                      <p:cBhvr>
                                        <p:cTn id="189" dur="1" fill="hold">
                                          <p:stCondLst>
                                            <p:cond delay="499"/>
                                          </p:stCondLst>
                                        </p:cTn>
                                        <p:tgtEl>
                                          <p:spTgt spid="130"/>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137"/>
                                        </p:tgtEl>
                                      </p:cBhvr>
                                    </p:animEffect>
                                    <p:set>
                                      <p:cBhvr>
                                        <p:cTn id="192" dur="1" fill="hold">
                                          <p:stCondLst>
                                            <p:cond delay="499"/>
                                          </p:stCondLst>
                                        </p:cTn>
                                        <p:tgtEl>
                                          <p:spTgt spid="137"/>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129"/>
                                        </p:tgtEl>
                                      </p:cBhvr>
                                    </p:animEffect>
                                    <p:set>
                                      <p:cBhvr>
                                        <p:cTn id="195" dur="1" fill="hold">
                                          <p:stCondLst>
                                            <p:cond delay="499"/>
                                          </p:stCondLst>
                                        </p:cTn>
                                        <p:tgtEl>
                                          <p:spTgt spid="129"/>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7" presetClass="emph" presetSubtype="2" fill="hold" nodeType="clickEffect">
                                  <p:stCondLst>
                                    <p:cond delay="0"/>
                                  </p:stCondLst>
                                  <p:childTnLst>
                                    <p:animClr clrSpc="rgb" dir="cw">
                                      <p:cBhvr>
                                        <p:cTn id="199" dur="2000" fill="hold"/>
                                        <p:tgtEl>
                                          <p:spTgt spid="119"/>
                                        </p:tgtEl>
                                        <p:attrNameLst>
                                          <p:attrName>stroke.color</p:attrName>
                                        </p:attrNameLst>
                                      </p:cBhvr>
                                      <p:to>
                                        <a:srgbClr val="FF0000"/>
                                      </p:to>
                                    </p:animClr>
                                    <p:set>
                                      <p:cBhvr>
                                        <p:cTn id="200" dur="2000" fill="hold"/>
                                        <p:tgtEl>
                                          <p:spTgt spid="119"/>
                                        </p:tgtEl>
                                        <p:attrNameLst>
                                          <p:attrName>stroke.on</p:attrName>
                                        </p:attrNameLst>
                                      </p:cBhvr>
                                      <p:to>
                                        <p:strVal val="true"/>
                                      </p:to>
                                    </p:set>
                                  </p:childTnLst>
                                </p:cTn>
                              </p:par>
                              <p:par>
                                <p:cTn id="201" presetID="10" presetClass="exit" presetSubtype="0" fill="hold" nodeType="withEffect">
                                  <p:stCondLst>
                                    <p:cond delay="0"/>
                                  </p:stCondLst>
                                  <p:childTnLst>
                                    <p:animEffect transition="out" filter="fade">
                                      <p:cBhvr>
                                        <p:cTn id="202" dur="500"/>
                                        <p:tgtEl>
                                          <p:spTgt spid="202"/>
                                        </p:tgtEl>
                                      </p:cBhvr>
                                    </p:animEffect>
                                    <p:set>
                                      <p:cBhvr>
                                        <p:cTn id="203" dur="1" fill="hold">
                                          <p:stCondLst>
                                            <p:cond delay="499"/>
                                          </p:stCondLst>
                                        </p:cTn>
                                        <p:tgtEl>
                                          <p:spTgt spid="202"/>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500"/>
                                        <p:tgtEl>
                                          <p:spTgt spid="181"/>
                                        </p:tgtEl>
                                      </p:cBhvr>
                                    </p:animEffect>
                                    <p:set>
                                      <p:cBhvr>
                                        <p:cTn id="206" dur="1" fill="hold">
                                          <p:stCondLst>
                                            <p:cond delay="499"/>
                                          </p:stCondLst>
                                        </p:cTn>
                                        <p:tgtEl>
                                          <p:spTgt spid="181"/>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500"/>
                                        <p:tgtEl>
                                          <p:spTgt spid="69"/>
                                        </p:tgtEl>
                                      </p:cBhvr>
                                    </p:animEffect>
                                    <p:set>
                                      <p:cBhvr>
                                        <p:cTn id="209" dur="1" fill="hold">
                                          <p:stCondLst>
                                            <p:cond delay="499"/>
                                          </p:stCondLst>
                                        </p:cTn>
                                        <p:tgtEl>
                                          <p:spTgt spid="69"/>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500"/>
                                        <p:tgtEl>
                                          <p:spTgt spid="72"/>
                                        </p:tgtEl>
                                      </p:cBhvr>
                                    </p:animEffect>
                                    <p:set>
                                      <p:cBhvr>
                                        <p:cTn id="212" dur="1" fill="hold">
                                          <p:stCondLst>
                                            <p:cond delay="499"/>
                                          </p:stCondLst>
                                        </p:cTn>
                                        <p:tgtEl>
                                          <p:spTgt spid="72"/>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500"/>
                                        <p:tgtEl>
                                          <p:spTgt spid="78"/>
                                        </p:tgtEl>
                                      </p:cBhvr>
                                    </p:animEffect>
                                    <p:set>
                                      <p:cBhvr>
                                        <p:cTn id="215" dur="1" fill="hold">
                                          <p:stCondLst>
                                            <p:cond delay="499"/>
                                          </p:stCondLst>
                                        </p:cTn>
                                        <p:tgtEl>
                                          <p:spTgt spid="78"/>
                                        </p:tgtEl>
                                        <p:attrNameLst>
                                          <p:attrName>style.visibility</p:attrName>
                                        </p:attrNameLst>
                                      </p:cBhvr>
                                      <p:to>
                                        <p:strVal val="hidden"/>
                                      </p:to>
                                    </p:set>
                                  </p:childTnLst>
                                </p:cTn>
                              </p:par>
                              <p:par>
                                <p:cTn id="216" presetID="10" presetClass="exit" presetSubtype="0" fill="hold" nodeType="withEffect">
                                  <p:stCondLst>
                                    <p:cond delay="0"/>
                                  </p:stCondLst>
                                  <p:childTnLst>
                                    <p:animEffect transition="out" filter="fade">
                                      <p:cBhvr>
                                        <p:cTn id="217" dur="500"/>
                                        <p:tgtEl>
                                          <p:spTgt spid="75"/>
                                        </p:tgtEl>
                                      </p:cBhvr>
                                    </p:animEffect>
                                    <p:set>
                                      <p:cBhvr>
                                        <p:cTn id="218" dur="1" fill="hold">
                                          <p:stCondLst>
                                            <p:cond delay="499"/>
                                          </p:stCondLst>
                                        </p:cTn>
                                        <p:tgtEl>
                                          <p:spTgt spid="75"/>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138"/>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42" presetClass="path" presetSubtype="0" accel="50000" decel="50000" fill="hold" grpId="1" nodeType="clickEffect">
                                  <p:stCondLst>
                                    <p:cond delay="0"/>
                                  </p:stCondLst>
                                  <p:childTnLst>
                                    <p:animMotion origin="layout" path="M 1.66667E-6 2.96296E-6 L -0.25156 0.19051 " pathEditMode="relative" rAng="0" ptsTypes="AA">
                                      <p:cBhvr>
                                        <p:cTn id="226" dur="2000" fill="hold"/>
                                        <p:tgtEl>
                                          <p:spTgt spid="138"/>
                                        </p:tgtEl>
                                        <p:attrNameLst>
                                          <p:attrName>ppt_x</p:attrName>
                                          <p:attrName>ppt_y</p:attrName>
                                        </p:attrNameLst>
                                      </p:cBhvr>
                                      <p:rCtr x="-12578" y="9514"/>
                                    </p:animMotion>
                                  </p:childTnLst>
                                </p:cTn>
                              </p:par>
                              <p:par>
                                <p:cTn id="227" presetID="10" presetClass="entr" presetSubtype="0" fill="hold" grpId="0" nodeType="withEffect">
                                  <p:stCondLst>
                                    <p:cond delay="0"/>
                                  </p:stCondLst>
                                  <p:childTnLst>
                                    <p:set>
                                      <p:cBhvr>
                                        <p:cTn id="228" dur="1" fill="hold">
                                          <p:stCondLst>
                                            <p:cond delay="0"/>
                                          </p:stCondLst>
                                        </p:cTn>
                                        <p:tgtEl>
                                          <p:spTgt spid="139"/>
                                        </p:tgtEl>
                                        <p:attrNameLst>
                                          <p:attrName>style.visibility</p:attrName>
                                        </p:attrNameLst>
                                      </p:cBhvr>
                                      <p:to>
                                        <p:strVal val="visible"/>
                                      </p:to>
                                    </p:set>
                                    <p:animEffect transition="in" filter="fade">
                                      <p:cBhvr>
                                        <p:cTn id="229" dur="500"/>
                                        <p:tgtEl>
                                          <p:spTgt spid="139"/>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4" fill="hold" nodeType="clickEffect">
                                  <p:stCondLst>
                                    <p:cond delay="0"/>
                                  </p:stCondLst>
                                  <p:childTnLst>
                                    <p:set>
                                      <p:cBhvr>
                                        <p:cTn id="233" dur="1" fill="hold">
                                          <p:stCondLst>
                                            <p:cond delay="0"/>
                                          </p:stCondLst>
                                        </p:cTn>
                                        <p:tgtEl>
                                          <p:spTgt spid="115"/>
                                        </p:tgtEl>
                                        <p:attrNameLst>
                                          <p:attrName>style.visibility</p:attrName>
                                        </p:attrNameLst>
                                      </p:cBhvr>
                                      <p:to>
                                        <p:strVal val="visible"/>
                                      </p:to>
                                    </p:set>
                                    <p:animEffect transition="in" filter="wipe(down)">
                                      <p:cBhvr>
                                        <p:cTn id="234" dur="500"/>
                                        <p:tgtEl>
                                          <p:spTgt spid="115"/>
                                        </p:tgtEl>
                                      </p:cBhvr>
                                    </p:animEffec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33"/>
                                        </p:tgtEl>
                                        <p:attrNameLst>
                                          <p:attrName>style.visibility</p:attrName>
                                        </p:attrNameLst>
                                      </p:cBhvr>
                                      <p:to>
                                        <p:strVal val="visible"/>
                                      </p:to>
                                    </p:set>
                                  </p:childTnLst>
                                </p:cTn>
                              </p:par>
                              <p:par>
                                <p:cTn id="239" presetID="10" presetClass="entr" presetSubtype="0" fill="hold" grpId="0" nodeType="withEffect">
                                  <p:stCondLst>
                                    <p:cond delay="0"/>
                                  </p:stCondLst>
                                  <p:childTnLst>
                                    <p:set>
                                      <p:cBhvr>
                                        <p:cTn id="240" dur="1" fill="hold">
                                          <p:stCondLst>
                                            <p:cond delay="0"/>
                                          </p:stCondLst>
                                        </p:cTn>
                                        <p:tgtEl>
                                          <p:spTgt spid="140"/>
                                        </p:tgtEl>
                                        <p:attrNameLst>
                                          <p:attrName>style.visibility</p:attrName>
                                        </p:attrNameLst>
                                      </p:cBhvr>
                                      <p:to>
                                        <p:strVal val="visible"/>
                                      </p:to>
                                    </p:set>
                                    <p:animEffect transition="in" filter="fade">
                                      <p:cBhvr>
                                        <p:cTn id="241" dur="500"/>
                                        <p:tgtEl>
                                          <p:spTgt spid="140"/>
                                        </p:tgtEl>
                                      </p:cBhvr>
                                    </p:animEffect>
                                  </p:childTnLst>
                                </p:cTn>
                              </p:par>
                              <p:par>
                                <p:cTn id="242" presetID="10" presetClass="exit" presetSubtype="0" fill="hold" grpId="2" nodeType="withEffect">
                                  <p:stCondLst>
                                    <p:cond delay="0"/>
                                  </p:stCondLst>
                                  <p:childTnLst>
                                    <p:animEffect transition="out" filter="fade">
                                      <p:cBhvr>
                                        <p:cTn id="243" dur="500"/>
                                        <p:tgtEl>
                                          <p:spTgt spid="138"/>
                                        </p:tgtEl>
                                      </p:cBhvr>
                                    </p:animEffect>
                                    <p:set>
                                      <p:cBhvr>
                                        <p:cTn id="244" dur="1" fill="hold">
                                          <p:stCondLst>
                                            <p:cond delay="499"/>
                                          </p:stCondLst>
                                        </p:cTn>
                                        <p:tgtEl>
                                          <p:spTgt spid="138"/>
                                        </p:tgtEl>
                                        <p:attrNameLst>
                                          <p:attrName>style.visibility</p:attrName>
                                        </p:attrNameLst>
                                      </p:cBhvr>
                                      <p:to>
                                        <p:strVal val="hidden"/>
                                      </p:to>
                                    </p:set>
                                  </p:childTnLst>
                                </p:cTn>
                              </p:par>
                              <p:par>
                                <p:cTn id="245" presetID="10" presetClass="exit" presetSubtype="0" fill="hold" grpId="2" nodeType="withEffect">
                                  <p:stCondLst>
                                    <p:cond delay="0"/>
                                  </p:stCondLst>
                                  <p:childTnLst>
                                    <p:animEffect transition="out" filter="fade">
                                      <p:cBhvr>
                                        <p:cTn id="246" dur="500"/>
                                        <p:tgtEl>
                                          <p:spTgt spid="131"/>
                                        </p:tgtEl>
                                      </p:cBhvr>
                                    </p:animEffect>
                                    <p:set>
                                      <p:cBhvr>
                                        <p:cTn id="247" dur="1" fill="hold">
                                          <p:stCondLst>
                                            <p:cond delay="499"/>
                                          </p:stCondLst>
                                        </p:cTn>
                                        <p:tgtEl>
                                          <p:spTgt spid="131"/>
                                        </p:tgtEl>
                                        <p:attrNameLst>
                                          <p:attrName>style.visibility</p:attrName>
                                        </p:attrNameLst>
                                      </p:cBhvr>
                                      <p:to>
                                        <p:strVal val="hidden"/>
                                      </p:to>
                                    </p:set>
                                  </p:childTnLst>
                                </p:cTn>
                              </p:par>
                            </p:childTnLst>
                          </p:cTn>
                        </p:par>
                      </p:childTnLst>
                    </p:cTn>
                  </p:par>
                  <p:par>
                    <p:cTn id="248" fill="hold">
                      <p:stCondLst>
                        <p:cond delay="indefinite"/>
                      </p:stCondLst>
                      <p:childTnLst>
                        <p:par>
                          <p:cTn id="249" fill="hold">
                            <p:stCondLst>
                              <p:cond delay="0"/>
                            </p:stCondLst>
                            <p:childTnLst>
                              <p:par>
                                <p:cTn id="250" presetID="1" presetClass="exit" presetSubtype="0" fill="hold" nodeType="clickEffect">
                                  <p:stCondLst>
                                    <p:cond delay="0"/>
                                  </p:stCondLst>
                                  <p:childTnLst>
                                    <p:set>
                                      <p:cBhvr>
                                        <p:cTn id="251" dur="1" fill="hold">
                                          <p:stCondLst>
                                            <p:cond delay="0"/>
                                          </p:stCondLst>
                                        </p:cTn>
                                        <p:tgtEl>
                                          <p:spTgt spid="115"/>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42" presetClass="path" presetSubtype="0" accel="50000" decel="50000" fill="hold" grpId="1" nodeType="clickEffect">
                                  <p:stCondLst>
                                    <p:cond delay="0"/>
                                  </p:stCondLst>
                                  <p:childTnLst>
                                    <p:animMotion origin="layout" path="M -0.00013 3.33333E-6 L 0.4668 -0.11551 " pathEditMode="relative" rAng="0" ptsTypes="AA">
                                      <p:cBhvr>
                                        <p:cTn id="255" dur="2000" fill="hold"/>
                                        <p:tgtEl>
                                          <p:spTgt spid="133"/>
                                        </p:tgtEl>
                                        <p:attrNameLst>
                                          <p:attrName>ppt_x</p:attrName>
                                          <p:attrName>ppt_y</p:attrName>
                                        </p:attrNameLst>
                                      </p:cBhvr>
                                      <p:rCtr x="23346" y="-5787"/>
                                    </p:animMotion>
                                  </p:childTnLst>
                                </p:cTn>
                              </p:par>
                              <p:par>
                                <p:cTn id="256" presetID="10" presetClass="exit" presetSubtype="0" fill="hold" grpId="1" nodeType="withEffect">
                                  <p:stCondLst>
                                    <p:cond delay="0"/>
                                  </p:stCondLst>
                                  <p:childTnLst>
                                    <p:animEffect transition="out" filter="fade">
                                      <p:cBhvr>
                                        <p:cTn id="257" dur="500"/>
                                        <p:tgtEl>
                                          <p:spTgt spid="132"/>
                                        </p:tgtEl>
                                      </p:cBhvr>
                                    </p:animEffect>
                                    <p:set>
                                      <p:cBhvr>
                                        <p:cTn id="258" dur="1" fill="hold">
                                          <p:stCondLst>
                                            <p:cond delay="499"/>
                                          </p:stCondLst>
                                        </p:cTn>
                                        <p:tgtEl>
                                          <p:spTgt spid="132"/>
                                        </p:tgtEl>
                                        <p:attrNameLst>
                                          <p:attrName>style.visibility</p:attrName>
                                        </p:attrNameLst>
                                      </p:cBhvr>
                                      <p:to>
                                        <p:strVal val="hidden"/>
                                      </p:to>
                                    </p:set>
                                  </p:childTnLst>
                                </p:cTn>
                              </p:par>
                              <p:par>
                                <p:cTn id="259" presetID="10" presetClass="exit" presetSubtype="0" fill="hold" nodeType="withEffect">
                                  <p:stCondLst>
                                    <p:cond delay="0"/>
                                  </p:stCondLst>
                                  <p:childTnLst>
                                    <p:animEffect transition="out" filter="fade">
                                      <p:cBhvr>
                                        <p:cTn id="260" dur="500"/>
                                        <p:tgtEl>
                                          <p:spTgt spid="119"/>
                                        </p:tgtEl>
                                      </p:cBhvr>
                                    </p:animEffect>
                                    <p:set>
                                      <p:cBhvr>
                                        <p:cTn id="261" dur="1" fill="hold">
                                          <p:stCondLst>
                                            <p:cond delay="499"/>
                                          </p:stCondLst>
                                        </p:cTn>
                                        <p:tgtEl>
                                          <p:spTgt spid="119"/>
                                        </p:tgtEl>
                                        <p:attrNameLst>
                                          <p:attrName>style.visibility</p:attrName>
                                        </p:attrNameLst>
                                      </p:cBhvr>
                                      <p:to>
                                        <p:strVal val="hidden"/>
                                      </p:to>
                                    </p:set>
                                  </p:childTnLst>
                                </p:cTn>
                              </p:par>
                              <p:par>
                                <p:cTn id="262" presetID="10" presetClass="exit" presetSubtype="0" fill="hold" grpId="1" nodeType="withEffect">
                                  <p:stCondLst>
                                    <p:cond delay="0"/>
                                  </p:stCondLst>
                                  <p:childTnLst>
                                    <p:animEffect transition="out" filter="fade">
                                      <p:cBhvr>
                                        <p:cTn id="263" dur="500"/>
                                        <p:tgtEl>
                                          <p:spTgt spid="139"/>
                                        </p:tgtEl>
                                      </p:cBhvr>
                                    </p:animEffect>
                                    <p:set>
                                      <p:cBhvr>
                                        <p:cTn id="264" dur="1" fill="hold">
                                          <p:stCondLst>
                                            <p:cond delay="499"/>
                                          </p:stCondLst>
                                        </p:cTn>
                                        <p:tgtEl>
                                          <p:spTgt spid="139"/>
                                        </p:tgtEl>
                                        <p:attrNameLst>
                                          <p:attrName>style.visibility</p:attrName>
                                        </p:attrNameLst>
                                      </p:cBhvr>
                                      <p:to>
                                        <p:strVal val="hidden"/>
                                      </p:to>
                                    </p:set>
                                  </p:childTnLst>
                                </p:cTn>
                              </p:par>
                              <p:par>
                                <p:cTn id="265" presetID="10" presetClass="exit" presetSubtype="0" fill="hold" grpId="1" nodeType="withEffect">
                                  <p:stCondLst>
                                    <p:cond delay="0"/>
                                  </p:stCondLst>
                                  <p:childTnLst>
                                    <p:animEffect transition="out" filter="fade">
                                      <p:cBhvr>
                                        <p:cTn id="266" dur="500"/>
                                        <p:tgtEl>
                                          <p:spTgt spid="140"/>
                                        </p:tgtEl>
                                      </p:cBhvr>
                                    </p:animEffect>
                                    <p:set>
                                      <p:cBhvr>
                                        <p:cTn id="267" dur="1" fill="hold">
                                          <p:stCondLst>
                                            <p:cond delay="499"/>
                                          </p:stCondLst>
                                        </p:cTn>
                                        <p:tgtEl>
                                          <p:spTgt spid="140"/>
                                        </p:tgtEl>
                                        <p:attrNameLst>
                                          <p:attrName>style.visibility</p:attrName>
                                        </p:attrNameLst>
                                      </p:cBhvr>
                                      <p:to>
                                        <p:strVal val="hidden"/>
                                      </p:to>
                                    </p:set>
                                  </p:childTnLst>
                                </p:cTn>
                              </p:par>
                              <p:par>
                                <p:cTn id="268" presetID="10" presetClass="exit" presetSubtype="0" fill="hold" nodeType="withEffect">
                                  <p:stCondLst>
                                    <p:cond delay="0"/>
                                  </p:stCondLst>
                                  <p:childTnLst>
                                    <p:animEffect transition="out" filter="fade">
                                      <p:cBhvr>
                                        <p:cTn id="269" dur="500"/>
                                        <p:tgtEl>
                                          <p:spTgt spid="57"/>
                                        </p:tgtEl>
                                      </p:cBhvr>
                                    </p:animEffect>
                                    <p:set>
                                      <p:cBhvr>
                                        <p:cTn id="270" dur="1" fill="hold">
                                          <p:stCondLst>
                                            <p:cond delay="499"/>
                                          </p:stCondLst>
                                        </p:cTn>
                                        <p:tgtEl>
                                          <p:spTgt spid="57"/>
                                        </p:tgtEl>
                                        <p:attrNameLst>
                                          <p:attrName>style.visibility</p:attrName>
                                        </p:attrNameLst>
                                      </p:cBhvr>
                                      <p:to>
                                        <p:strVal val="hidden"/>
                                      </p:to>
                                    </p:set>
                                  </p:childTnLst>
                                </p:cTn>
                              </p:par>
                              <p:par>
                                <p:cTn id="271" presetID="10" presetClass="exit" presetSubtype="0" fill="hold" nodeType="withEffect">
                                  <p:stCondLst>
                                    <p:cond delay="0"/>
                                  </p:stCondLst>
                                  <p:childTnLst>
                                    <p:animEffect transition="out" filter="fade">
                                      <p:cBhvr>
                                        <p:cTn id="272" dur="500"/>
                                        <p:tgtEl>
                                          <p:spTgt spid="63"/>
                                        </p:tgtEl>
                                      </p:cBhvr>
                                    </p:animEffect>
                                    <p:set>
                                      <p:cBhvr>
                                        <p:cTn id="273" dur="1" fill="hold">
                                          <p:stCondLst>
                                            <p:cond delay="499"/>
                                          </p:stCondLst>
                                        </p:cTn>
                                        <p:tgtEl>
                                          <p:spTgt spid="63"/>
                                        </p:tgtEl>
                                        <p:attrNameLst>
                                          <p:attrName>style.visibility</p:attrName>
                                        </p:attrNameLst>
                                      </p:cBhvr>
                                      <p:to>
                                        <p:strVal val="hidden"/>
                                      </p:to>
                                    </p:set>
                                  </p:childTnLst>
                                </p:cTn>
                              </p:par>
                              <p:par>
                                <p:cTn id="274" presetID="10" presetClass="exit" presetSubtype="0" fill="hold" nodeType="withEffect">
                                  <p:stCondLst>
                                    <p:cond delay="0"/>
                                  </p:stCondLst>
                                  <p:childTnLst>
                                    <p:animEffect transition="out" filter="fade">
                                      <p:cBhvr>
                                        <p:cTn id="275" dur="500"/>
                                        <p:tgtEl>
                                          <p:spTgt spid="60"/>
                                        </p:tgtEl>
                                      </p:cBhvr>
                                    </p:animEffect>
                                    <p:set>
                                      <p:cBhvr>
                                        <p:cTn id="276" dur="1" fill="hold">
                                          <p:stCondLst>
                                            <p:cond delay="499"/>
                                          </p:stCondLst>
                                        </p:cTn>
                                        <p:tgtEl>
                                          <p:spTgt spid="60"/>
                                        </p:tgtEl>
                                        <p:attrNameLst>
                                          <p:attrName>style.visibility</p:attrName>
                                        </p:attrNameLst>
                                      </p:cBhvr>
                                      <p:to>
                                        <p:strVal val="hidden"/>
                                      </p:to>
                                    </p:set>
                                  </p:childTnLst>
                                </p:cTn>
                              </p:par>
                              <p:par>
                                <p:cTn id="277" presetID="10" presetClass="exit" presetSubtype="0" fill="hold" nodeType="withEffect">
                                  <p:stCondLst>
                                    <p:cond delay="0"/>
                                  </p:stCondLst>
                                  <p:childTnLst>
                                    <p:animEffect transition="out" filter="fade">
                                      <p:cBhvr>
                                        <p:cTn id="278" dur="500"/>
                                        <p:tgtEl>
                                          <p:spTgt spid="66"/>
                                        </p:tgtEl>
                                      </p:cBhvr>
                                    </p:animEffect>
                                    <p:set>
                                      <p:cBhvr>
                                        <p:cTn id="279"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8" grpId="0" animBg="1"/>
      <p:bldP spid="238" grpId="0" animBg="1"/>
      <p:bldP spid="256" grpId="0" animBg="1"/>
      <p:bldP spid="254" grpId="0" animBg="1"/>
      <p:bldP spid="126" grpId="0" animBg="1"/>
      <p:bldP spid="126" grpId="1" animBg="1"/>
      <p:bldP spid="124" grpId="0" animBg="1"/>
      <p:bldP spid="124" grpId="1" animBg="1"/>
      <p:bldP spid="123" grpId="0"/>
      <p:bldP spid="123" grpId="1"/>
      <p:bldP spid="123" grpId="2"/>
      <p:bldP spid="125" grpId="0"/>
      <p:bldP spid="125" grpId="1"/>
      <p:bldP spid="125" grpId="2"/>
      <p:bldP spid="130" grpId="0" animBg="1"/>
      <p:bldP spid="130" grpId="1" animBg="1"/>
      <p:bldP spid="128" grpId="0"/>
      <p:bldP spid="128" grpId="1"/>
      <p:bldP spid="128" grpId="2"/>
      <p:bldP spid="132" grpId="0" animBg="1"/>
      <p:bldP spid="132" grpId="1" animBg="1"/>
      <p:bldP spid="131" grpId="0"/>
      <p:bldP spid="131" grpId="1"/>
      <p:bldP spid="131" grpId="2"/>
      <p:bldP spid="133" grpId="0"/>
      <p:bldP spid="133" grpId="1"/>
      <p:bldP spid="135" grpId="0" animBg="1"/>
      <p:bldP spid="135" grpId="1" animBg="1"/>
      <p:bldP spid="120" grpId="0" animBg="1"/>
      <p:bldP spid="120" grpId="1" animBg="1"/>
      <p:bldP spid="121" grpId="0"/>
      <p:bldP spid="121" grpId="1"/>
      <p:bldP spid="121" grpId="2"/>
      <p:bldP spid="122" grpId="0" animBg="1"/>
      <p:bldP spid="122" grpId="1" animBg="1"/>
      <p:bldP spid="129" grpId="0" animBg="1"/>
      <p:bldP spid="129" grpId="1" animBg="1"/>
      <p:bldP spid="136" grpId="0"/>
      <p:bldP spid="136" grpId="1"/>
      <p:bldP spid="136" grpId="2"/>
      <p:bldP spid="137" grpId="0" animBg="1"/>
      <p:bldP spid="137" grpId="1" animBg="1"/>
      <p:bldP spid="139" grpId="0" animBg="1"/>
      <p:bldP spid="139" grpId="1" animBg="1"/>
      <p:bldP spid="138" grpId="0"/>
      <p:bldP spid="138" grpId="1"/>
      <p:bldP spid="138" grpId="2"/>
      <p:bldP spid="140" grpId="0" animBg="1"/>
      <p:bldP spid="140"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err="1"/>
              <a:t>Foldr</a:t>
            </a:r>
            <a:r>
              <a:rPr lang="en-US" dirty="0"/>
              <a:t> Trace-through: List concatenation</a:t>
            </a:r>
          </a:p>
        </p:txBody>
      </p:sp>
      <p:grpSp>
        <p:nvGrpSpPr>
          <p:cNvPr id="4" name="Group 3">
            <a:extLst>
              <a:ext uri="{FF2B5EF4-FFF2-40B4-BE49-F238E27FC236}">
                <a16:creationId xmlns:a16="http://schemas.microsoft.com/office/drawing/2014/main" id="{695433D3-0D3B-4AFD-AFCC-91F4A7E4CC0B}"/>
              </a:ext>
            </a:extLst>
          </p:cNvPr>
          <p:cNvGrpSpPr/>
          <p:nvPr/>
        </p:nvGrpSpPr>
        <p:grpSpPr>
          <a:xfrm>
            <a:off x="178894" y="5173796"/>
            <a:ext cx="5904720" cy="1487394"/>
            <a:chOff x="219434" y="3858501"/>
            <a:chExt cx="5904720" cy="1487394"/>
          </a:xfrm>
        </p:grpSpPr>
        <p:sp>
          <p:nvSpPr>
            <p:cNvPr id="87" name="Rectangle 86">
              <a:extLst>
                <a:ext uri="{FF2B5EF4-FFF2-40B4-BE49-F238E27FC236}">
                  <a16:creationId xmlns:a16="http://schemas.microsoft.com/office/drawing/2014/main" id="{58541890-8B82-488B-A646-6A3246EB4D43}"/>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916D9C1B-87C5-4854-9B03-4F7DAB176DF0}"/>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grpSp>
        <p:nvGrpSpPr>
          <p:cNvPr id="91" name="Group 90">
            <a:extLst>
              <a:ext uri="{FF2B5EF4-FFF2-40B4-BE49-F238E27FC236}">
                <a16:creationId xmlns:a16="http://schemas.microsoft.com/office/drawing/2014/main" id="{C8538427-9A80-406F-BA76-C18318BC0A04}"/>
              </a:ext>
            </a:extLst>
          </p:cNvPr>
          <p:cNvGrpSpPr/>
          <p:nvPr/>
        </p:nvGrpSpPr>
        <p:grpSpPr>
          <a:xfrm>
            <a:off x="6967119" y="3815309"/>
            <a:ext cx="5180838" cy="2991371"/>
            <a:chOff x="6095118" y="1978967"/>
            <a:chExt cx="5733038" cy="3897301"/>
          </a:xfrm>
        </p:grpSpPr>
        <p:grpSp>
          <p:nvGrpSpPr>
            <p:cNvPr id="92" name="Group 91">
              <a:extLst>
                <a:ext uri="{FF2B5EF4-FFF2-40B4-BE49-F238E27FC236}">
                  <a16:creationId xmlns:a16="http://schemas.microsoft.com/office/drawing/2014/main" id="{1B1A7657-7821-4BFE-AAEB-78A75702C3B5}"/>
                </a:ext>
              </a:extLst>
            </p:cNvPr>
            <p:cNvGrpSpPr/>
            <p:nvPr/>
          </p:nvGrpSpPr>
          <p:grpSpPr>
            <a:xfrm>
              <a:off x="6095118" y="1978967"/>
              <a:ext cx="5733038" cy="3897301"/>
              <a:chOff x="3072962" y="1263460"/>
              <a:chExt cx="5994838" cy="4504925"/>
            </a:xfrm>
          </p:grpSpPr>
          <p:pic>
            <p:nvPicPr>
              <p:cNvPr id="94" name="Picture 93">
                <a:extLst>
                  <a:ext uri="{FF2B5EF4-FFF2-40B4-BE49-F238E27FC236}">
                    <a16:creationId xmlns:a16="http://schemas.microsoft.com/office/drawing/2014/main" id="{7E9E1611-D7D2-491C-8E72-4E9617BCD2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95" name="Rectangle 94">
                <a:extLst>
                  <a:ext uri="{FF2B5EF4-FFF2-40B4-BE49-F238E27FC236}">
                    <a16:creationId xmlns:a16="http://schemas.microsoft.com/office/drawing/2014/main" id="{C97FAB33-B825-483E-80D5-D3BC8A3D8375}"/>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93" name="Rectangle 92">
              <a:extLst>
                <a:ext uri="{FF2B5EF4-FFF2-40B4-BE49-F238E27FC236}">
                  <a16:creationId xmlns:a16="http://schemas.microsoft.com/office/drawing/2014/main" id="{D055870F-FD33-4B58-A2E8-FF4C7796BE9C}"/>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143DC0F1-2E6F-4957-9E0D-B362F2C705A3}"/>
              </a:ext>
            </a:extLst>
          </p:cNvPr>
          <p:cNvSpPr txBox="1"/>
          <p:nvPr/>
        </p:nvSpPr>
        <p:spPr>
          <a:xfrm>
            <a:off x="6991513" y="3943766"/>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97" name="TextBox 96">
            <a:extLst>
              <a:ext uri="{FF2B5EF4-FFF2-40B4-BE49-F238E27FC236}">
                <a16:creationId xmlns:a16="http://schemas.microsoft.com/office/drawing/2014/main" id="{22CEC38F-0BB7-439E-B0E2-327A82AEA6C8}"/>
              </a:ext>
            </a:extLst>
          </p:cNvPr>
          <p:cNvSpPr txBox="1"/>
          <p:nvPr/>
        </p:nvSpPr>
        <p:spPr>
          <a:xfrm>
            <a:off x="8085109" y="3951065"/>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a:t>
            </a:r>
            <a:r>
              <a:rPr lang="en-US" dirty="0" err="1">
                <a:solidFill>
                  <a:srgbClr val="C2FFF0"/>
                </a:solidFill>
                <a:latin typeface="Consolas" panose="020B0609020204030204" pitchFamily="49" charset="0"/>
              </a:rPr>
              <a:t>foldr</a:t>
            </a:r>
            <a:endParaRPr lang="en-US" dirty="0">
              <a:solidFill>
                <a:srgbClr val="C2FFF0"/>
              </a:solidFill>
              <a:latin typeface="Consolas" panose="020B0609020204030204" pitchFamily="49" charset="0"/>
            </a:endParaRPr>
          </a:p>
        </p:txBody>
      </p:sp>
      <p:sp>
        <p:nvSpPr>
          <p:cNvPr id="98" name="TextBox 97">
            <a:extLst>
              <a:ext uri="{FF2B5EF4-FFF2-40B4-BE49-F238E27FC236}">
                <a16:creationId xmlns:a16="http://schemas.microsoft.com/office/drawing/2014/main" id="{E0989B67-E50F-4674-A9A6-59358FAC1AFD}"/>
              </a:ext>
            </a:extLst>
          </p:cNvPr>
          <p:cNvSpPr txBox="1"/>
          <p:nvPr/>
        </p:nvSpPr>
        <p:spPr>
          <a:xfrm>
            <a:off x="6960593" y="4452881"/>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99" name="TextBox 98">
            <a:extLst>
              <a:ext uri="{FF2B5EF4-FFF2-40B4-BE49-F238E27FC236}">
                <a16:creationId xmlns:a16="http://schemas.microsoft.com/office/drawing/2014/main" id="{DFD3CE3E-ECE9-403F-8B56-39A2BC9E34C2}"/>
              </a:ext>
            </a:extLst>
          </p:cNvPr>
          <p:cNvSpPr txBox="1"/>
          <p:nvPr/>
        </p:nvSpPr>
        <p:spPr>
          <a:xfrm>
            <a:off x="6965010" y="4188477"/>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101" name="TextBox 100">
            <a:extLst>
              <a:ext uri="{FF2B5EF4-FFF2-40B4-BE49-F238E27FC236}">
                <a16:creationId xmlns:a16="http://schemas.microsoft.com/office/drawing/2014/main" id="{9A55CC2D-139B-408F-A041-0E69916B619A}"/>
              </a:ext>
            </a:extLst>
          </p:cNvPr>
          <p:cNvSpPr txBox="1"/>
          <p:nvPr/>
        </p:nvSpPr>
        <p:spPr>
          <a:xfrm>
            <a:off x="6949572" y="4761602"/>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102" name="TextBox 101">
            <a:extLst>
              <a:ext uri="{FF2B5EF4-FFF2-40B4-BE49-F238E27FC236}">
                <a16:creationId xmlns:a16="http://schemas.microsoft.com/office/drawing/2014/main" id="{335585E9-7AB5-4680-BB1F-1FFCC1F89B68}"/>
              </a:ext>
            </a:extLst>
          </p:cNvPr>
          <p:cNvSpPr txBox="1"/>
          <p:nvPr/>
        </p:nvSpPr>
        <p:spPr>
          <a:xfrm>
            <a:off x="7747708" y="4761154"/>
            <a:ext cx="5222152"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foldr</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concat</a:t>
            </a:r>
            <a:r>
              <a:rPr lang="en-US" dirty="0">
                <a:solidFill>
                  <a:srgbClr val="C2FFF0"/>
                </a:solidFill>
                <a:latin typeface="Consolas" panose="020B0609020204030204" pitchFamily="49" charset="0"/>
              </a:rPr>
              <a:t> "!" ["L","I","T"]</a:t>
            </a:r>
          </a:p>
        </p:txBody>
      </p:sp>
      <p:sp>
        <p:nvSpPr>
          <p:cNvPr id="104" name="TextBox 103">
            <a:extLst>
              <a:ext uri="{FF2B5EF4-FFF2-40B4-BE49-F238E27FC236}">
                <a16:creationId xmlns:a16="http://schemas.microsoft.com/office/drawing/2014/main" id="{D97FC306-57C7-4687-9880-96D3AB9ABEC6}"/>
              </a:ext>
            </a:extLst>
          </p:cNvPr>
          <p:cNvSpPr txBox="1"/>
          <p:nvPr/>
        </p:nvSpPr>
        <p:spPr>
          <a:xfrm>
            <a:off x="7780607" y="4452433"/>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concat</a:t>
            </a:r>
            <a:r>
              <a:rPr lang="en-US" dirty="0">
                <a:solidFill>
                  <a:srgbClr val="C2FFF0"/>
                </a:solidFill>
                <a:latin typeface="Consolas" panose="020B0609020204030204" pitchFamily="49" charset="0"/>
              </a:rPr>
              <a:t> x acc = x ++ acc  </a:t>
            </a:r>
          </a:p>
        </p:txBody>
      </p:sp>
      <p:sp>
        <p:nvSpPr>
          <p:cNvPr id="105" name="TextBox 104">
            <a:extLst>
              <a:ext uri="{FF2B5EF4-FFF2-40B4-BE49-F238E27FC236}">
                <a16:creationId xmlns:a16="http://schemas.microsoft.com/office/drawing/2014/main" id="{E92812D9-A98A-47CE-A029-590F8C71A8C1}"/>
              </a:ext>
            </a:extLst>
          </p:cNvPr>
          <p:cNvSpPr txBox="1"/>
          <p:nvPr/>
        </p:nvSpPr>
        <p:spPr>
          <a:xfrm>
            <a:off x="6960006" y="1232625"/>
            <a:ext cx="4998242" cy="707886"/>
          </a:xfrm>
          <a:prstGeom prst="rect">
            <a:avLst/>
          </a:prstGeom>
          <a:noFill/>
        </p:spPr>
        <p:txBody>
          <a:bodyPr wrap="square" rtlCol="0">
            <a:spAutoFit/>
          </a:bodyPr>
          <a:lstStyle/>
          <a:p>
            <a:pPr algn="ctr"/>
            <a:r>
              <a:rPr lang="en-US" sz="2000" dirty="0">
                <a:latin typeface="Corbel" panose="020B0503020204020204" pitchFamily="34" charset="0"/>
              </a:rPr>
              <a:t>Ok let's see how to use </a:t>
            </a:r>
            <a:r>
              <a:rPr lang="en-US" sz="2000" dirty="0" err="1">
                <a:solidFill>
                  <a:srgbClr val="FF0000"/>
                </a:solidFill>
                <a:latin typeface="Corbel" panose="020B0503020204020204" pitchFamily="34" charset="0"/>
              </a:rPr>
              <a:t>foldr</a:t>
            </a:r>
            <a:r>
              <a:rPr lang="en-US" sz="2000" dirty="0">
                <a:latin typeface="Corbel" panose="020B0503020204020204" pitchFamily="34" charset="0"/>
              </a:rPr>
              <a:t> to concatenate the items of a list together!</a:t>
            </a:r>
          </a:p>
        </p:txBody>
      </p:sp>
      <p:sp>
        <p:nvSpPr>
          <p:cNvPr id="5" name="TextBox 4">
            <a:extLst>
              <a:ext uri="{FF2B5EF4-FFF2-40B4-BE49-F238E27FC236}">
                <a16:creationId xmlns:a16="http://schemas.microsoft.com/office/drawing/2014/main" id="{29DBBEB4-365A-466C-B417-5C2DBFA337D2}"/>
              </a:ext>
            </a:extLst>
          </p:cNvPr>
          <p:cNvSpPr txBox="1"/>
          <p:nvPr/>
        </p:nvSpPr>
        <p:spPr>
          <a:xfrm>
            <a:off x="124840" y="4873124"/>
            <a:ext cx="1307569" cy="369332"/>
          </a:xfrm>
          <a:prstGeom prst="rect">
            <a:avLst/>
          </a:prstGeom>
          <a:noFill/>
        </p:spPr>
        <p:txBody>
          <a:bodyPr wrap="square" rtlCol="0">
            <a:spAutoFit/>
          </a:bodyPr>
          <a:lstStyle/>
          <a:p>
            <a:r>
              <a:rPr lang="en-US" dirty="0" err="1">
                <a:latin typeface="Consolas" panose="020B0609020204030204" pitchFamily="49" charset="0"/>
              </a:rPr>
              <a:t>foldr.hs</a:t>
            </a:r>
            <a:endParaRPr lang="en-US" dirty="0">
              <a:latin typeface="Consolas" panose="020B0609020204030204" pitchFamily="49" charset="0"/>
            </a:endParaRPr>
          </a:p>
        </p:txBody>
      </p:sp>
      <p:cxnSp>
        <p:nvCxnSpPr>
          <p:cNvPr id="106" name="Straight Arrow Connector 105">
            <a:extLst>
              <a:ext uri="{FF2B5EF4-FFF2-40B4-BE49-F238E27FC236}">
                <a16:creationId xmlns:a16="http://schemas.microsoft.com/office/drawing/2014/main" id="{7C29B5D0-DCDE-41C5-832C-1B1AA1ED9144}"/>
              </a:ext>
            </a:extLst>
          </p:cNvPr>
          <p:cNvCxnSpPr/>
          <p:nvPr/>
        </p:nvCxnSpPr>
        <p:spPr>
          <a:xfrm>
            <a:off x="44043" y="536863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42626CB-064E-4F5D-A2BD-AAB9763893DA}"/>
              </a:ext>
            </a:extLst>
          </p:cNvPr>
          <p:cNvGrpSpPr/>
          <p:nvPr/>
        </p:nvGrpSpPr>
        <p:grpSpPr>
          <a:xfrm>
            <a:off x="-251994" y="4518075"/>
            <a:ext cx="1841739" cy="401320"/>
            <a:chOff x="479526" y="4507915"/>
            <a:chExt cx="1841739" cy="401320"/>
          </a:xfrm>
        </p:grpSpPr>
        <p:sp>
          <p:nvSpPr>
            <p:cNvPr id="6" name="TextBox 5">
              <a:extLst>
                <a:ext uri="{FF2B5EF4-FFF2-40B4-BE49-F238E27FC236}">
                  <a16:creationId xmlns:a16="http://schemas.microsoft.com/office/drawing/2014/main" id="{20516B6D-46EC-4B8C-AFC2-5B36A21093FD}"/>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8" name="Rectangle 7">
              <a:extLst>
                <a:ext uri="{FF2B5EF4-FFF2-40B4-BE49-F238E27FC236}">
                  <a16:creationId xmlns:a16="http://schemas.microsoft.com/office/drawing/2014/main" id="{F98D6949-898B-4955-BB3A-AE26BBE409B8}"/>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lumMod val="40000"/>
                      <a:lumOff val="60000"/>
                    </a:schemeClr>
                  </a:solidFill>
                  <a:latin typeface="Consolas" panose="020B0609020204030204" pitchFamily="49" charset="0"/>
                </a:rPr>
                <a:t>concat</a:t>
              </a:r>
              <a:endParaRPr lang="en-US" dirty="0">
                <a:solidFill>
                  <a:schemeClr val="accent1">
                    <a:lumMod val="40000"/>
                    <a:lumOff val="60000"/>
                  </a:schemeClr>
                </a:solidFill>
                <a:latin typeface="Consolas" panose="020B0609020204030204" pitchFamily="49" charset="0"/>
              </a:endParaRPr>
            </a:p>
          </p:txBody>
        </p:sp>
      </p:grpSp>
      <p:grpSp>
        <p:nvGrpSpPr>
          <p:cNvPr id="9" name="Group 8">
            <a:extLst>
              <a:ext uri="{FF2B5EF4-FFF2-40B4-BE49-F238E27FC236}">
                <a16:creationId xmlns:a16="http://schemas.microsoft.com/office/drawing/2014/main" id="{4F2531CF-1B81-4282-9375-8A909A32B66F}"/>
              </a:ext>
            </a:extLst>
          </p:cNvPr>
          <p:cNvGrpSpPr/>
          <p:nvPr/>
        </p:nvGrpSpPr>
        <p:grpSpPr>
          <a:xfrm>
            <a:off x="1563207" y="4538497"/>
            <a:ext cx="1621711" cy="401320"/>
            <a:chOff x="1859280" y="4507915"/>
            <a:chExt cx="1621711" cy="401320"/>
          </a:xfrm>
        </p:grpSpPr>
        <p:sp>
          <p:nvSpPr>
            <p:cNvPr id="107" name="TextBox 106">
              <a:extLst>
                <a:ext uri="{FF2B5EF4-FFF2-40B4-BE49-F238E27FC236}">
                  <a16:creationId xmlns:a16="http://schemas.microsoft.com/office/drawing/2014/main" id="{8D50AF84-F0B3-441F-BBCF-32766B3A9906}"/>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108" name="Rectangle 107">
              <a:extLst>
                <a:ext uri="{FF2B5EF4-FFF2-40B4-BE49-F238E27FC236}">
                  <a16:creationId xmlns:a16="http://schemas.microsoft.com/office/drawing/2014/main" id="{A32CFC10-75DB-4174-B2FE-F0EB68345DA1}"/>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grpSp>
        <p:nvGrpSpPr>
          <p:cNvPr id="109" name="Group 108">
            <a:extLst>
              <a:ext uri="{FF2B5EF4-FFF2-40B4-BE49-F238E27FC236}">
                <a16:creationId xmlns:a16="http://schemas.microsoft.com/office/drawing/2014/main" id="{F99D26FC-B2B5-45B0-9071-CE6F026ED837}"/>
              </a:ext>
            </a:extLst>
          </p:cNvPr>
          <p:cNvGrpSpPr/>
          <p:nvPr/>
        </p:nvGrpSpPr>
        <p:grpSpPr>
          <a:xfrm>
            <a:off x="2632136" y="4554660"/>
            <a:ext cx="1590485" cy="401320"/>
            <a:chOff x="1689678" y="4507915"/>
            <a:chExt cx="1590485" cy="401320"/>
          </a:xfrm>
        </p:grpSpPr>
        <p:sp>
          <p:nvSpPr>
            <p:cNvPr id="110" name="TextBox 109">
              <a:extLst>
                <a:ext uri="{FF2B5EF4-FFF2-40B4-BE49-F238E27FC236}">
                  <a16:creationId xmlns:a16="http://schemas.microsoft.com/office/drawing/2014/main" id="{BAE424DA-BE40-41C5-8CA9-2B8C6F61669B}"/>
                </a:ext>
              </a:extLst>
            </p:cNvPr>
            <p:cNvSpPr txBox="1"/>
            <p:nvPr/>
          </p:nvSpPr>
          <p:spPr>
            <a:xfrm>
              <a:off x="1689678" y="4507915"/>
              <a:ext cx="1031638"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111" name="Rectangle 110">
              <a:extLst>
                <a:ext uri="{FF2B5EF4-FFF2-40B4-BE49-F238E27FC236}">
                  <a16:creationId xmlns:a16="http://schemas.microsoft.com/office/drawing/2014/main" id="{7D009E76-2A72-4ADD-8391-9B2EB0346399}"/>
                </a:ext>
              </a:extLst>
            </p:cNvPr>
            <p:cNvSpPr/>
            <p:nvPr/>
          </p:nvSpPr>
          <p:spPr>
            <a:xfrm>
              <a:off x="2681521" y="4507915"/>
              <a:ext cx="598642"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"L"</a:t>
              </a:r>
            </a:p>
          </p:txBody>
        </p:sp>
      </p:grpSp>
      <p:grpSp>
        <p:nvGrpSpPr>
          <p:cNvPr id="112" name="Group 111">
            <a:extLst>
              <a:ext uri="{FF2B5EF4-FFF2-40B4-BE49-F238E27FC236}">
                <a16:creationId xmlns:a16="http://schemas.microsoft.com/office/drawing/2014/main" id="{B4395978-AFE4-4968-8546-F8701F301C76}"/>
              </a:ext>
            </a:extLst>
          </p:cNvPr>
          <p:cNvGrpSpPr/>
          <p:nvPr/>
        </p:nvGrpSpPr>
        <p:grpSpPr>
          <a:xfrm>
            <a:off x="4093271" y="4548435"/>
            <a:ext cx="1985969" cy="401320"/>
            <a:chOff x="2304106" y="4507915"/>
            <a:chExt cx="1770604" cy="401320"/>
          </a:xfrm>
        </p:grpSpPr>
        <p:sp>
          <p:nvSpPr>
            <p:cNvPr id="113" name="TextBox 112">
              <a:extLst>
                <a:ext uri="{FF2B5EF4-FFF2-40B4-BE49-F238E27FC236}">
                  <a16:creationId xmlns:a16="http://schemas.microsoft.com/office/drawing/2014/main" id="{298C19E2-2F4B-4EDF-8A52-B4DC8FEF3FBB}"/>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114" name="Rectangle 113">
              <a:extLst>
                <a:ext uri="{FF2B5EF4-FFF2-40B4-BE49-F238E27FC236}">
                  <a16:creationId xmlns:a16="http://schemas.microsoft.com/office/drawing/2014/main" id="{36303F03-A370-4FE3-B2BE-326474F96DBE}"/>
                </a:ext>
              </a:extLst>
            </p:cNvPr>
            <p:cNvSpPr/>
            <p:nvPr/>
          </p:nvSpPr>
          <p:spPr>
            <a:xfrm>
              <a:off x="2894179" y="4507915"/>
              <a:ext cx="118053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["I","T"]</a:t>
              </a:r>
            </a:p>
          </p:txBody>
        </p:sp>
      </p:grpSp>
      <p:cxnSp>
        <p:nvCxnSpPr>
          <p:cNvPr id="118" name="Straight Arrow Connector 117">
            <a:extLst>
              <a:ext uri="{FF2B5EF4-FFF2-40B4-BE49-F238E27FC236}">
                <a16:creationId xmlns:a16="http://schemas.microsoft.com/office/drawing/2014/main" id="{A820B00D-9C30-4011-9B6E-D8D2BBB3027E}"/>
              </a:ext>
            </a:extLst>
          </p:cNvPr>
          <p:cNvCxnSpPr/>
          <p:nvPr/>
        </p:nvCxnSpPr>
        <p:spPr>
          <a:xfrm>
            <a:off x="44043" y="572423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8F5B947-5057-474E-A617-F8AAC28D3BCF}"/>
              </a:ext>
            </a:extLst>
          </p:cNvPr>
          <p:cNvCxnSpPr>
            <a:cxnSpLocks/>
          </p:cNvCxnSpPr>
          <p:nvPr/>
        </p:nvCxnSpPr>
        <p:spPr>
          <a:xfrm>
            <a:off x="1193430" y="5800751"/>
            <a:ext cx="174233" cy="1711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A64B258-750E-44BB-8DD8-4EF44708AD9B}"/>
              </a:ext>
            </a:extLst>
          </p:cNvPr>
          <p:cNvSpPr/>
          <p:nvPr/>
        </p:nvSpPr>
        <p:spPr>
          <a:xfrm>
            <a:off x="44043" y="518652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Arrow Connector 148">
            <a:extLst>
              <a:ext uri="{FF2B5EF4-FFF2-40B4-BE49-F238E27FC236}">
                <a16:creationId xmlns:a16="http://schemas.microsoft.com/office/drawing/2014/main" id="{E08C8C8A-038D-4948-86DC-70D1A46ECBE2}"/>
              </a:ext>
            </a:extLst>
          </p:cNvPr>
          <p:cNvCxnSpPr>
            <a:cxnSpLocks/>
          </p:cNvCxnSpPr>
          <p:nvPr/>
        </p:nvCxnSpPr>
        <p:spPr>
          <a:xfrm>
            <a:off x="7725406" y="4783456"/>
            <a:ext cx="136301" cy="1119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416D7FE8-3C7F-42A6-95A9-B6E876A7D1CF}"/>
              </a:ext>
            </a:extLst>
          </p:cNvPr>
          <p:cNvSpPr/>
          <p:nvPr/>
        </p:nvSpPr>
        <p:spPr>
          <a:xfrm>
            <a:off x="3748811" y="4537287"/>
            <a:ext cx="1818706"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["L","I","T"]</a:t>
            </a:r>
          </a:p>
        </p:txBody>
      </p:sp>
      <p:cxnSp>
        <p:nvCxnSpPr>
          <p:cNvPr id="18" name="Straight Arrow Connector 17">
            <a:extLst>
              <a:ext uri="{FF2B5EF4-FFF2-40B4-BE49-F238E27FC236}">
                <a16:creationId xmlns:a16="http://schemas.microsoft.com/office/drawing/2014/main" id="{12AE2217-5124-412A-B86B-A0A23FA0C01A}"/>
              </a:ext>
            </a:extLst>
          </p:cNvPr>
          <p:cNvCxnSpPr>
            <a:cxnSpLocks/>
          </p:cNvCxnSpPr>
          <p:nvPr/>
        </p:nvCxnSpPr>
        <p:spPr>
          <a:xfrm flipH="1">
            <a:off x="2592341" y="4839441"/>
            <a:ext cx="1377554" cy="4205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41C749E6-4BD1-429A-AB3E-B680184D66E8}"/>
              </a:ext>
            </a:extLst>
          </p:cNvPr>
          <p:cNvGrpSpPr/>
          <p:nvPr/>
        </p:nvGrpSpPr>
        <p:grpSpPr>
          <a:xfrm>
            <a:off x="279214" y="3699716"/>
            <a:ext cx="5904720" cy="1487394"/>
            <a:chOff x="219434" y="3858501"/>
            <a:chExt cx="5904720" cy="1487394"/>
          </a:xfrm>
        </p:grpSpPr>
        <p:sp>
          <p:nvSpPr>
            <p:cNvPr id="182" name="Rectangle 181">
              <a:extLst>
                <a:ext uri="{FF2B5EF4-FFF2-40B4-BE49-F238E27FC236}">
                  <a16:creationId xmlns:a16="http://schemas.microsoft.com/office/drawing/2014/main" id="{BE357475-2831-49CC-9206-A5C6EE2F645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83" name="TextBox 182">
              <a:extLst>
                <a:ext uri="{FF2B5EF4-FFF2-40B4-BE49-F238E27FC236}">
                  <a16:creationId xmlns:a16="http://schemas.microsoft.com/office/drawing/2014/main" id="{857E5798-35E5-41FC-B436-EB5558F6131E}"/>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cxnSp>
        <p:nvCxnSpPr>
          <p:cNvPr id="185" name="Straight Arrow Connector 184">
            <a:extLst>
              <a:ext uri="{FF2B5EF4-FFF2-40B4-BE49-F238E27FC236}">
                <a16:creationId xmlns:a16="http://schemas.microsoft.com/office/drawing/2014/main" id="{53F98966-2031-4ADD-9B86-647C1B29A6D8}"/>
              </a:ext>
            </a:extLst>
          </p:cNvPr>
          <p:cNvCxnSpPr/>
          <p:nvPr/>
        </p:nvCxnSpPr>
        <p:spPr>
          <a:xfrm>
            <a:off x="144363" y="389455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FD559700-0176-4279-A35F-EE624643D420}"/>
              </a:ext>
            </a:extLst>
          </p:cNvPr>
          <p:cNvGrpSpPr/>
          <p:nvPr/>
        </p:nvGrpSpPr>
        <p:grpSpPr>
          <a:xfrm>
            <a:off x="-151674" y="3043995"/>
            <a:ext cx="1841739" cy="401320"/>
            <a:chOff x="479526" y="4507915"/>
            <a:chExt cx="1841739" cy="401320"/>
          </a:xfrm>
        </p:grpSpPr>
        <p:sp>
          <p:nvSpPr>
            <p:cNvPr id="187" name="TextBox 186">
              <a:extLst>
                <a:ext uri="{FF2B5EF4-FFF2-40B4-BE49-F238E27FC236}">
                  <a16:creationId xmlns:a16="http://schemas.microsoft.com/office/drawing/2014/main" id="{1AD659FC-47F6-462C-A278-6F226F39C32D}"/>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188" name="Rectangle 187">
              <a:extLst>
                <a:ext uri="{FF2B5EF4-FFF2-40B4-BE49-F238E27FC236}">
                  <a16:creationId xmlns:a16="http://schemas.microsoft.com/office/drawing/2014/main" id="{9B2C7200-4647-4318-A6C4-4F72DCEB103C}"/>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lumMod val="40000"/>
                      <a:lumOff val="60000"/>
                    </a:schemeClr>
                  </a:solidFill>
                  <a:latin typeface="Consolas" panose="020B0609020204030204" pitchFamily="49" charset="0"/>
                </a:rPr>
                <a:t>concat</a:t>
              </a:r>
              <a:endParaRPr lang="en-US" dirty="0">
                <a:solidFill>
                  <a:schemeClr val="accent1">
                    <a:lumMod val="40000"/>
                    <a:lumOff val="60000"/>
                  </a:schemeClr>
                </a:solidFill>
                <a:latin typeface="Consolas" panose="020B0609020204030204" pitchFamily="49" charset="0"/>
              </a:endParaRPr>
            </a:p>
          </p:txBody>
        </p:sp>
      </p:grpSp>
      <p:grpSp>
        <p:nvGrpSpPr>
          <p:cNvPr id="189" name="Group 188">
            <a:extLst>
              <a:ext uri="{FF2B5EF4-FFF2-40B4-BE49-F238E27FC236}">
                <a16:creationId xmlns:a16="http://schemas.microsoft.com/office/drawing/2014/main" id="{69C3D972-E9A0-47E9-B106-A3868495E649}"/>
              </a:ext>
            </a:extLst>
          </p:cNvPr>
          <p:cNvGrpSpPr/>
          <p:nvPr/>
        </p:nvGrpSpPr>
        <p:grpSpPr>
          <a:xfrm>
            <a:off x="1663527" y="3064417"/>
            <a:ext cx="1621711" cy="401320"/>
            <a:chOff x="1859280" y="4507915"/>
            <a:chExt cx="1621711" cy="401320"/>
          </a:xfrm>
        </p:grpSpPr>
        <p:sp>
          <p:nvSpPr>
            <p:cNvPr id="190" name="TextBox 189">
              <a:extLst>
                <a:ext uri="{FF2B5EF4-FFF2-40B4-BE49-F238E27FC236}">
                  <a16:creationId xmlns:a16="http://schemas.microsoft.com/office/drawing/2014/main" id="{F5B8AB6A-3489-437D-B9CC-54C4BD3A6FEB}"/>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191" name="Rectangle 190">
              <a:extLst>
                <a:ext uri="{FF2B5EF4-FFF2-40B4-BE49-F238E27FC236}">
                  <a16:creationId xmlns:a16="http://schemas.microsoft.com/office/drawing/2014/main" id="{ABC14F62-D54D-4D88-936B-068A3A369E29}"/>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grpSp>
        <p:nvGrpSpPr>
          <p:cNvPr id="192" name="Group 191">
            <a:extLst>
              <a:ext uri="{FF2B5EF4-FFF2-40B4-BE49-F238E27FC236}">
                <a16:creationId xmlns:a16="http://schemas.microsoft.com/office/drawing/2014/main" id="{199D39EF-B7AF-4528-BC61-72485EEC6981}"/>
              </a:ext>
            </a:extLst>
          </p:cNvPr>
          <p:cNvGrpSpPr/>
          <p:nvPr/>
        </p:nvGrpSpPr>
        <p:grpSpPr>
          <a:xfrm>
            <a:off x="3173476" y="3080580"/>
            <a:ext cx="1190202" cy="401320"/>
            <a:chOff x="2268262" y="4507915"/>
            <a:chExt cx="1190202" cy="401320"/>
          </a:xfrm>
        </p:grpSpPr>
        <p:sp>
          <p:nvSpPr>
            <p:cNvPr id="193" name="TextBox 192">
              <a:extLst>
                <a:ext uri="{FF2B5EF4-FFF2-40B4-BE49-F238E27FC236}">
                  <a16:creationId xmlns:a16="http://schemas.microsoft.com/office/drawing/2014/main" id="{D6795061-FDD8-4CBB-88B6-DDC43178BC8A}"/>
                </a:ext>
              </a:extLst>
            </p:cNvPr>
            <p:cNvSpPr txBox="1"/>
            <p:nvPr/>
          </p:nvSpPr>
          <p:spPr>
            <a:xfrm>
              <a:off x="2268262" y="4507915"/>
              <a:ext cx="622656"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194" name="Rectangle 193">
              <a:extLst>
                <a:ext uri="{FF2B5EF4-FFF2-40B4-BE49-F238E27FC236}">
                  <a16:creationId xmlns:a16="http://schemas.microsoft.com/office/drawing/2014/main" id="{0125B787-1357-470C-A747-F7448460446D}"/>
                </a:ext>
              </a:extLst>
            </p:cNvPr>
            <p:cNvSpPr/>
            <p:nvPr/>
          </p:nvSpPr>
          <p:spPr>
            <a:xfrm>
              <a:off x="2873926" y="4507915"/>
              <a:ext cx="584538"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"I"</a:t>
              </a:r>
            </a:p>
          </p:txBody>
        </p:sp>
      </p:grpSp>
      <p:grpSp>
        <p:nvGrpSpPr>
          <p:cNvPr id="195" name="Group 194">
            <a:extLst>
              <a:ext uri="{FF2B5EF4-FFF2-40B4-BE49-F238E27FC236}">
                <a16:creationId xmlns:a16="http://schemas.microsoft.com/office/drawing/2014/main" id="{877CB3F7-9AB1-4E7E-8334-EB34480910B6}"/>
              </a:ext>
            </a:extLst>
          </p:cNvPr>
          <p:cNvGrpSpPr/>
          <p:nvPr/>
        </p:nvGrpSpPr>
        <p:grpSpPr>
          <a:xfrm>
            <a:off x="4193591" y="3074355"/>
            <a:ext cx="1605225" cy="401320"/>
            <a:chOff x="2304106" y="4507915"/>
            <a:chExt cx="1431149" cy="401320"/>
          </a:xfrm>
        </p:grpSpPr>
        <p:sp>
          <p:nvSpPr>
            <p:cNvPr id="196" name="TextBox 195">
              <a:extLst>
                <a:ext uri="{FF2B5EF4-FFF2-40B4-BE49-F238E27FC236}">
                  <a16:creationId xmlns:a16="http://schemas.microsoft.com/office/drawing/2014/main" id="{16471E8F-75D5-4E0E-AB2F-F7E2360F95AE}"/>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197" name="Rectangle 196">
              <a:extLst>
                <a:ext uri="{FF2B5EF4-FFF2-40B4-BE49-F238E27FC236}">
                  <a16:creationId xmlns:a16="http://schemas.microsoft.com/office/drawing/2014/main" id="{3D6F4DC3-D411-4E47-A37F-F85A99C25B55}"/>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["T"]</a:t>
              </a:r>
            </a:p>
          </p:txBody>
        </p:sp>
      </p:grpSp>
      <p:cxnSp>
        <p:nvCxnSpPr>
          <p:cNvPr id="201" name="Straight Arrow Connector 200">
            <a:extLst>
              <a:ext uri="{FF2B5EF4-FFF2-40B4-BE49-F238E27FC236}">
                <a16:creationId xmlns:a16="http://schemas.microsoft.com/office/drawing/2014/main" id="{902B57FD-B9E1-4BF7-BEF4-B969494A596B}"/>
              </a:ext>
            </a:extLst>
          </p:cNvPr>
          <p:cNvCxnSpPr/>
          <p:nvPr/>
        </p:nvCxnSpPr>
        <p:spPr>
          <a:xfrm>
            <a:off x="144363" y="425015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EB5DCE-65C9-4678-A111-ED56096E2433}"/>
              </a:ext>
            </a:extLst>
          </p:cNvPr>
          <p:cNvCxnSpPr>
            <a:cxnSpLocks/>
          </p:cNvCxnSpPr>
          <p:nvPr/>
        </p:nvCxnSpPr>
        <p:spPr>
          <a:xfrm>
            <a:off x="1297858" y="4358148"/>
            <a:ext cx="194496" cy="1465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D774EC69-BFBA-4C9F-9747-05ED6684E6EC}"/>
              </a:ext>
            </a:extLst>
          </p:cNvPr>
          <p:cNvSpPr/>
          <p:nvPr/>
        </p:nvSpPr>
        <p:spPr>
          <a:xfrm>
            <a:off x="144363" y="371244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C82D620E-8D1D-4C2D-AC5B-4479896CF766}"/>
              </a:ext>
            </a:extLst>
          </p:cNvPr>
          <p:cNvSpPr/>
          <p:nvPr/>
        </p:nvSpPr>
        <p:spPr>
          <a:xfrm>
            <a:off x="3974623" y="3063207"/>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nsolas" panose="020B0609020204030204" pitchFamily="49" charset="0"/>
              </a:rPr>
              <a:t>["I","</a:t>
            </a:r>
            <a:r>
              <a:rPr lang="en-US" dirty="0">
                <a:latin typeface="Consolas" panose="020B0609020204030204" pitchFamily="49" charset="0"/>
              </a:rPr>
              <a:t>T"]</a:t>
            </a:r>
          </a:p>
        </p:txBody>
      </p:sp>
      <p:cxnSp>
        <p:nvCxnSpPr>
          <p:cNvPr id="210" name="Straight Arrow Connector 209">
            <a:extLst>
              <a:ext uri="{FF2B5EF4-FFF2-40B4-BE49-F238E27FC236}">
                <a16:creationId xmlns:a16="http://schemas.microsoft.com/office/drawing/2014/main" id="{DDEE3F01-6052-4747-B148-4DC009F589E2}"/>
              </a:ext>
            </a:extLst>
          </p:cNvPr>
          <p:cNvCxnSpPr>
            <a:cxnSpLocks/>
          </p:cNvCxnSpPr>
          <p:nvPr/>
        </p:nvCxnSpPr>
        <p:spPr>
          <a:xfrm flipH="1">
            <a:off x="2692661" y="3365361"/>
            <a:ext cx="1377554" cy="4205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E302C1D9-B33A-4707-9043-07C41D361BB8}"/>
              </a:ext>
            </a:extLst>
          </p:cNvPr>
          <p:cNvGrpSpPr/>
          <p:nvPr/>
        </p:nvGrpSpPr>
        <p:grpSpPr>
          <a:xfrm>
            <a:off x="414065" y="2167927"/>
            <a:ext cx="5904720" cy="1487394"/>
            <a:chOff x="219434" y="3858501"/>
            <a:chExt cx="5904720" cy="1487394"/>
          </a:xfrm>
        </p:grpSpPr>
        <p:sp>
          <p:nvSpPr>
            <p:cNvPr id="213" name="Rectangle 212">
              <a:extLst>
                <a:ext uri="{FF2B5EF4-FFF2-40B4-BE49-F238E27FC236}">
                  <a16:creationId xmlns:a16="http://schemas.microsoft.com/office/drawing/2014/main" id="{0A377F9C-17C4-4514-A6A8-EA8D84C22B3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14" name="TextBox 213">
              <a:extLst>
                <a:ext uri="{FF2B5EF4-FFF2-40B4-BE49-F238E27FC236}">
                  <a16:creationId xmlns:a16="http://schemas.microsoft.com/office/drawing/2014/main" id="{FCC823A0-B4DE-43FC-81ED-70E18AB5F615}"/>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cxnSp>
        <p:nvCxnSpPr>
          <p:cNvPr id="215" name="Straight Arrow Connector 214">
            <a:extLst>
              <a:ext uri="{FF2B5EF4-FFF2-40B4-BE49-F238E27FC236}">
                <a16:creationId xmlns:a16="http://schemas.microsoft.com/office/drawing/2014/main" id="{9E1E258F-AD4A-4518-B952-E6EA03F3B2DF}"/>
              </a:ext>
            </a:extLst>
          </p:cNvPr>
          <p:cNvCxnSpPr/>
          <p:nvPr/>
        </p:nvCxnSpPr>
        <p:spPr>
          <a:xfrm>
            <a:off x="279214" y="236276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D0BBA8B4-7460-4C74-B165-219C0597C210}"/>
              </a:ext>
            </a:extLst>
          </p:cNvPr>
          <p:cNvGrpSpPr/>
          <p:nvPr/>
        </p:nvGrpSpPr>
        <p:grpSpPr>
          <a:xfrm>
            <a:off x="-16823" y="1512206"/>
            <a:ext cx="1841739" cy="401320"/>
            <a:chOff x="479526" y="4507915"/>
            <a:chExt cx="1841739" cy="401320"/>
          </a:xfrm>
        </p:grpSpPr>
        <p:sp>
          <p:nvSpPr>
            <p:cNvPr id="217" name="TextBox 216">
              <a:extLst>
                <a:ext uri="{FF2B5EF4-FFF2-40B4-BE49-F238E27FC236}">
                  <a16:creationId xmlns:a16="http://schemas.microsoft.com/office/drawing/2014/main" id="{7454772C-7F88-4D28-9D35-AA6F6CE98354}"/>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218" name="Rectangle 217">
              <a:extLst>
                <a:ext uri="{FF2B5EF4-FFF2-40B4-BE49-F238E27FC236}">
                  <a16:creationId xmlns:a16="http://schemas.microsoft.com/office/drawing/2014/main" id="{B5296D79-F260-4B1B-8211-0FC87915B73D}"/>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lumMod val="40000"/>
                      <a:lumOff val="60000"/>
                    </a:schemeClr>
                  </a:solidFill>
                  <a:latin typeface="Consolas" panose="020B0609020204030204" pitchFamily="49" charset="0"/>
                </a:rPr>
                <a:t>concat</a:t>
              </a:r>
              <a:endParaRPr lang="en-US" dirty="0">
                <a:solidFill>
                  <a:schemeClr val="accent1">
                    <a:lumMod val="40000"/>
                    <a:lumOff val="60000"/>
                  </a:schemeClr>
                </a:solidFill>
                <a:latin typeface="Consolas" panose="020B0609020204030204" pitchFamily="49" charset="0"/>
              </a:endParaRPr>
            </a:p>
          </p:txBody>
        </p:sp>
      </p:grpSp>
      <p:grpSp>
        <p:nvGrpSpPr>
          <p:cNvPr id="219" name="Group 218">
            <a:extLst>
              <a:ext uri="{FF2B5EF4-FFF2-40B4-BE49-F238E27FC236}">
                <a16:creationId xmlns:a16="http://schemas.microsoft.com/office/drawing/2014/main" id="{B92732C4-4C1E-47CA-ABB2-23247B5CC46E}"/>
              </a:ext>
            </a:extLst>
          </p:cNvPr>
          <p:cNvGrpSpPr/>
          <p:nvPr/>
        </p:nvGrpSpPr>
        <p:grpSpPr>
          <a:xfrm>
            <a:off x="1798378" y="1532628"/>
            <a:ext cx="1621711" cy="401320"/>
            <a:chOff x="1859280" y="4507915"/>
            <a:chExt cx="1621711" cy="401320"/>
          </a:xfrm>
        </p:grpSpPr>
        <p:sp>
          <p:nvSpPr>
            <p:cNvPr id="220" name="TextBox 219">
              <a:extLst>
                <a:ext uri="{FF2B5EF4-FFF2-40B4-BE49-F238E27FC236}">
                  <a16:creationId xmlns:a16="http://schemas.microsoft.com/office/drawing/2014/main" id="{65D690DC-8847-4013-A742-88F44FED7949}"/>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221" name="Rectangle 220">
              <a:extLst>
                <a:ext uri="{FF2B5EF4-FFF2-40B4-BE49-F238E27FC236}">
                  <a16:creationId xmlns:a16="http://schemas.microsoft.com/office/drawing/2014/main" id="{B933FDDF-918B-4300-AD70-B239AEC000BC}"/>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grpSp>
        <p:nvGrpSpPr>
          <p:cNvPr id="222" name="Group 221">
            <a:extLst>
              <a:ext uri="{FF2B5EF4-FFF2-40B4-BE49-F238E27FC236}">
                <a16:creationId xmlns:a16="http://schemas.microsoft.com/office/drawing/2014/main" id="{9CC2186C-EE4E-446A-8295-8EB8275A5EA2}"/>
              </a:ext>
            </a:extLst>
          </p:cNvPr>
          <p:cNvGrpSpPr/>
          <p:nvPr/>
        </p:nvGrpSpPr>
        <p:grpSpPr>
          <a:xfrm>
            <a:off x="3308327" y="1548791"/>
            <a:ext cx="1190202" cy="401320"/>
            <a:chOff x="2268262" y="4507915"/>
            <a:chExt cx="1190202" cy="401320"/>
          </a:xfrm>
        </p:grpSpPr>
        <p:sp>
          <p:nvSpPr>
            <p:cNvPr id="223" name="TextBox 222">
              <a:extLst>
                <a:ext uri="{FF2B5EF4-FFF2-40B4-BE49-F238E27FC236}">
                  <a16:creationId xmlns:a16="http://schemas.microsoft.com/office/drawing/2014/main" id="{3185AF86-7201-47CF-AD8C-F27036AB72CA}"/>
                </a:ext>
              </a:extLst>
            </p:cNvPr>
            <p:cNvSpPr txBox="1"/>
            <p:nvPr/>
          </p:nvSpPr>
          <p:spPr>
            <a:xfrm>
              <a:off x="2268262" y="4507915"/>
              <a:ext cx="622656"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224" name="Rectangle 223">
              <a:extLst>
                <a:ext uri="{FF2B5EF4-FFF2-40B4-BE49-F238E27FC236}">
                  <a16:creationId xmlns:a16="http://schemas.microsoft.com/office/drawing/2014/main" id="{1EE7FCC7-A972-44EF-BEFD-CBC9278DE33A}"/>
                </a:ext>
              </a:extLst>
            </p:cNvPr>
            <p:cNvSpPr/>
            <p:nvPr/>
          </p:nvSpPr>
          <p:spPr>
            <a:xfrm>
              <a:off x="2873926" y="4507915"/>
              <a:ext cx="584538"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"T"</a:t>
              </a:r>
            </a:p>
          </p:txBody>
        </p:sp>
      </p:grpSp>
      <p:grpSp>
        <p:nvGrpSpPr>
          <p:cNvPr id="225" name="Group 224">
            <a:extLst>
              <a:ext uri="{FF2B5EF4-FFF2-40B4-BE49-F238E27FC236}">
                <a16:creationId xmlns:a16="http://schemas.microsoft.com/office/drawing/2014/main" id="{931200D6-6BD6-4D8F-84A7-BDA577592C11}"/>
              </a:ext>
            </a:extLst>
          </p:cNvPr>
          <p:cNvGrpSpPr/>
          <p:nvPr/>
        </p:nvGrpSpPr>
        <p:grpSpPr>
          <a:xfrm>
            <a:off x="4328442" y="1542566"/>
            <a:ext cx="1605225" cy="401320"/>
            <a:chOff x="2304106" y="4507915"/>
            <a:chExt cx="1431149" cy="401320"/>
          </a:xfrm>
        </p:grpSpPr>
        <p:sp>
          <p:nvSpPr>
            <p:cNvPr id="226" name="TextBox 225">
              <a:extLst>
                <a:ext uri="{FF2B5EF4-FFF2-40B4-BE49-F238E27FC236}">
                  <a16:creationId xmlns:a16="http://schemas.microsoft.com/office/drawing/2014/main" id="{8113E708-8057-4468-83F5-50B334E3FABB}"/>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227" name="Rectangle 226">
              <a:extLst>
                <a:ext uri="{FF2B5EF4-FFF2-40B4-BE49-F238E27FC236}">
                  <a16:creationId xmlns:a16="http://schemas.microsoft.com/office/drawing/2014/main" id="{2DDEE50E-D5EF-400D-931D-568421181667}"/>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cxnSp>
        <p:nvCxnSpPr>
          <p:cNvPr id="231" name="Straight Arrow Connector 230">
            <a:extLst>
              <a:ext uri="{FF2B5EF4-FFF2-40B4-BE49-F238E27FC236}">
                <a16:creationId xmlns:a16="http://schemas.microsoft.com/office/drawing/2014/main" id="{288C3274-A05C-48B1-A0C7-D7117EDFD6FB}"/>
              </a:ext>
            </a:extLst>
          </p:cNvPr>
          <p:cNvCxnSpPr/>
          <p:nvPr/>
        </p:nvCxnSpPr>
        <p:spPr>
          <a:xfrm>
            <a:off x="279214" y="271836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2E54974A-8731-4B07-A157-63CD1A91C530}"/>
              </a:ext>
            </a:extLst>
          </p:cNvPr>
          <p:cNvCxnSpPr>
            <a:cxnSpLocks/>
          </p:cNvCxnSpPr>
          <p:nvPr/>
        </p:nvCxnSpPr>
        <p:spPr>
          <a:xfrm>
            <a:off x="1408472" y="2802193"/>
            <a:ext cx="232933" cy="1483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8" name="Rectangle 237">
            <a:extLst>
              <a:ext uri="{FF2B5EF4-FFF2-40B4-BE49-F238E27FC236}">
                <a16:creationId xmlns:a16="http://schemas.microsoft.com/office/drawing/2014/main" id="{CD98E71F-FDF6-4CE3-8492-CFADDD97D32F}"/>
              </a:ext>
            </a:extLst>
          </p:cNvPr>
          <p:cNvSpPr/>
          <p:nvPr/>
        </p:nvSpPr>
        <p:spPr>
          <a:xfrm>
            <a:off x="279214" y="2180660"/>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E4DD22E1-BEF3-4E69-BCE5-00DA39B55D46}"/>
              </a:ext>
            </a:extLst>
          </p:cNvPr>
          <p:cNvSpPr/>
          <p:nvPr/>
        </p:nvSpPr>
        <p:spPr>
          <a:xfrm>
            <a:off x="2495495" y="112643"/>
            <a:ext cx="6990930" cy="68039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52D70D0B-83F9-407E-AE5D-438548902B1E}"/>
              </a:ext>
            </a:extLst>
          </p:cNvPr>
          <p:cNvSpPr/>
          <p:nvPr/>
        </p:nvSpPr>
        <p:spPr>
          <a:xfrm>
            <a:off x="4109474" y="1531418"/>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["T"]</a:t>
            </a:r>
          </a:p>
        </p:txBody>
      </p:sp>
      <p:cxnSp>
        <p:nvCxnSpPr>
          <p:cNvPr id="240" name="Straight Arrow Connector 239">
            <a:extLst>
              <a:ext uri="{FF2B5EF4-FFF2-40B4-BE49-F238E27FC236}">
                <a16:creationId xmlns:a16="http://schemas.microsoft.com/office/drawing/2014/main" id="{AD7D7173-FF20-4A36-AFBF-F8CAFB27D405}"/>
              </a:ext>
            </a:extLst>
          </p:cNvPr>
          <p:cNvCxnSpPr>
            <a:cxnSpLocks/>
          </p:cNvCxnSpPr>
          <p:nvPr/>
        </p:nvCxnSpPr>
        <p:spPr>
          <a:xfrm flipH="1">
            <a:off x="2827512" y="1833572"/>
            <a:ext cx="1377554" cy="4205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E94F01F5-4E81-4404-B5E7-3AE4275E0CF6}"/>
              </a:ext>
            </a:extLst>
          </p:cNvPr>
          <p:cNvGrpSpPr/>
          <p:nvPr/>
        </p:nvGrpSpPr>
        <p:grpSpPr>
          <a:xfrm>
            <a:off x="503566" y="645167"/>
            <a:ext cx="5904720" cy="1487394"/>
            <a:chOff x="219434" y="3858501"/>
            <a:chExt cx="5904720" cy="1487394"/>
          </a:xfrm>
        </p:grpSpPr>
        <p:sp>
          <p:nvSpPr>
            <p:cNvPr id="243" name="Rectangle 242">
              <a:extLst>
                <a:ext uri="{FF2B5EF4-FFF2-40B4-BE49-F238E27FC236}">
                  <a16:creationId xmlns:a16="http://schemas.microsoft.com/office/drawing/2014/main" id="{A7A9097A-74B4-41B1-9511-18A5564F6126}"/>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44" name="TextBox 243">
              <a:extLst>
                <a:ext uri="{FF2B5EF4-FFF2-40B4-BE49-F238E27FC236}">
                  <a16:creationId xmlns:a16="http://schemas.microsoft.com/office/drawing/2014/main" id="{50030B93-20B4-4FA6-B49E-5DE2AA9153A1}"/>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cxnSp>
        <p:nvCxnSpPr>
          <p:cNvPr id="245" name="Straight Arrow Connector 244">
            <a:extLst>
              <a:ext uri="{FF2B5EF4-FFF2-40B4-BE49-F238E27FC236}">
                <a16:creationId xmlns:a16="http://schemas.microsoft.com/office/drawing/2014/main" id="{3FA67ABD-9FCF-4EB6-AC51-79D17AA940CD}"/>
              </a:ext>
            </a:extLst>
          </p:cNvPr>
          <p:cNvCxnSpPr/>
          <p:nvPr/>
        </p:nvCxnSpPr>
        <p:spPr>
          <a:xfrm>
            <a:off x="368715" y="84000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CD6262DB-9E87-4643-B801-39651F83C922}"/>
              </a:ext>
            </a:extLst>
          </p:cNvPr>
          <p:cNvGrpSpPr/>
          <p:nvPr/>
        </p:nvGrpSpPr>
        <p:grpSpPr>
          <a:xfrm>
            <a:off x="72678" y="-10554"/>
            <a:ext cx="1841739" cy="401320"/>
            <a:chOff x="479526" y="4507915"/>
            <a:chExt cx="1841739" cy="401320"/>
          </a:xfrm>
        </p:grpSpPr>
        <p:sp>
          <p:nvSpPr>
            <p:cNvPr id="247" name="TextBox 246">
              <a:extLst>
                <a:ext uri="{FF2B5EF4-FFF2-40B4-BE49-F238E27FC236}">
                  <a16:creationId xmlns:a16="http://schemas.microsoft.com/office/drawing/2014/main" id="{AB92A59E-19B8-4FD6-B049-A3E8F2214C63}"/>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248" name="Rectangle 247">
              <a:extLst>
                <a:ext uri="{FF2B5EF4-FFF2-40B4-BE49-F238E27FC236}">
                  <a16:creationId xmlns:a16="http://schemas.microsoft.com/office/drawing/2014/main" id="{40E1A2DD-C26F-4FDB-95B8-2A44A620FD41}"/>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lumMod val="40000"/>
                      <a:lumOff val="60000"/>
                    </a:schemeClr>
                  </a:solidFill>
                  <a:latin typeface="Consolas" panose="020B0609020204030204" pitchFamily="49" charset="0"/>
                </a:rPr>
                <a:t>concat</a:t>
              </a:r>
              <a:endParaRPr lang="en-US" dirty="0">
                <a:solidFill>
                  <a:schemeClr val="accent1">
                    <a:lumMod val="40000"/>
                    <a:lumOff val="60000"/>
                  </a:schemeClr>
                </a:solidFill>
                <a:latin typeface="Consolas" panose="020B0609020204030204" pitchFamily="49" charset="0"/>
              </a:endParaRPr>
            </a:p>
          </p:txBody>
        </p:sp>
      </p:grpSp>
      <p:grpSp>
        <p:nvGrpSpPr>
          <p:cNvPr id="249" name="Group 248">
            <a:extLst>
              <a:ext uri="{FF2B5EF4-FFF2-40B4-BE49-F238E27FC236}">
                <a16:creationId xmlns:a16="http://schemas.microsoft.com/office/drawing/2014/main" id="{7A7AAAFF-376F-49AD-9A50-B48C7180CFBB}"/>
              </a:ext>
            </a:extLst>
          </p:cNvPr>
          <p:cNvGrpSpPr/>
          <p:nvPr/>
        </p:nvGrpSpPr>
        <p:grpSpPr>
          <a:xfrm>
            <a:off x="1887879" y="9868"/>
            <a:ext cx="1621711" cy="401320"/>
            <a:chOff x="1859280" y="4507915"/>
            <a:chExt cx="1621711" cy="401320"/>
          </a:xfrm>
        </p:grpSpPr>
        <p:sp>
          <p:nvSpPr>
            <p:cNvPr id="250" name="TextBox 249">
              <a:extLst>
                <a:ext uri="{FF2B5EF4-FFF2-40B4-BE49-F238E27FC236}">
                  <a16:creationId xmlns:a16="http://schemas.microsoft.com/office/drawing/2014/main" id="{45A7CF9C-DA9C-4A2D-BF3A-428B3E8091AE}"/>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251" name="Rectangle 250">
              <a:extLst>
                <a:ext uri="{FF2B5EF4-FFF2-40B4-BE49-F238E27FC236}">
                  <a16:creationId xmlns:a16="http://schemas.microsoft.com/office/drawing/2014/main" id="{7F068C05-EED1-488C-9880-C8A856EF5DE9}"/>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sp>
        <p:nvSpPr>
          <p:cNvPr id="254" name="Rectangle 253">
            <a:extLst>
              <a:ext uri="{FF2B5EF4-FFF2-40B4-BE49-F238E27FC236}">
                <a16:creationId xmlns:a16="http://schemas.microsoft.com/office/drawing/2014/main" id="{AAECBFEA-413C-4F3E-89EC-4391ABE410A9}"/>
              </a:ext>
            </a:extLst>
          </p:cNvPr>
          <p:cNvSpPr/>
          <p:nvPr/>
        </p:nvSpPr>
        <p:spPr>
          <a:xfrm>
            <a:off x="4198975" y="8658"/>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cxnSp>
        <p:nvCxnSpPr>
          <p:cNvPr id="255" name="Straight Arrow Connector 254">
            <a:extLst>
              <a:ext uri="{FF2B5EF4-FFF2-40B4-BE49-F238E27FC236}">
                <a16:creationId xmlns:a16="http://schemas.microsoft.com/office/drawing/2014/main" id="{0DAC296A-813E-441A-982C-1B009479E969}"/>
              </a:ext>
            </a:extLst>
          </p:cNvPr>
          <p:cNvCxnSpPr>
            <a:cxnSpLocks/>
          </p:cNvCxnSpPr>
          <p:nvPr/>
        </p:nvCxnSpPr>
        <p:spPr>
          <a:xfrm flipH="1">
            <a:off x="2917013" y="310812"/>
            <a:ext cx="1377554" cy="4205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7" name="Speech Bubble: Rectangle with Corners Rounded 256">
            <a:extLst>
              <a:ext uri="{FF2B5EF4-FFF2-40B4-BE49-F238E27FC236}">
                <a16:creationId xmlns:a16="http://schemas.microsoft.com/office/drawing/2014/main" id="{95413522-7043-449A-A09F-C8CE1E048CC9}"/>
              </a:ext>
            </a:extLst>
          </p:cNvPr>
          <p:cNvSpPr/>
          <p:nvPr/>
        </p:nvSpPr>
        <p:spPr>
          <a:xfrm>
            <a:off x="8199692" y="2995371"/>
            <a:ext cx="3177715" cy="997113"/>
          </a:xfrm>
          <a:prstGeom prst="wedgeRoundRectCallout">
            <a:avLst>
              <a:gd name="adj1" fmla="val -3614"/>
              <a:gd name="adj2" fmla="val 13283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pass in a </a:t>
            </a:r>
            <a:r>
              <a:rPr lang="en-US" sz="2000" dirty="0">
                <a:solidFill>
                  <a:srgbClr val="FFC1C1"/>
                </a:solidFill>
                <a:latin typeface="Corbel" panose="020B0503020204020204" pitchFamily="34" charset="0"/>
              </a:rPr>
              <a:t>string with an exclamation point </a:t>
            </a:r>
            <a:r>
              <a:rPr lang="en-US" sz="2000" dirty="0">
                <a:solidFill>
                  <a:schemeClr val="bg1"/>
                </a:solidFill>
                <a:latin typeface="Corbel" panose="020B0503020204020204" pitchFamily="34" charset="0"/>
              </a:rPr>
              <a:t>for our accumulator.</a:t>
            </a:r>
            <a:endParaRPr lang="en-US" sz="2000" dirty="0">
              <a:latin typeface="Corbel" panose="020B0503020204020204" pitchFamily="34" charset="0"/>
            </a:endParaRPr>
          </a:p>
        </p:txBody>
      </p:sp>
      <p:sp>
        <p:nvSpPr>
          <p:cNvPr id="260" name="Speech Bubble: Rectangle with Corners Rounded 259">
            <a:extLst>
              <a:ext uri="{FF2B5EF4-FFF2-40B4-BE49-F238E27FC236}">
                <a16:creationId xmlns:a16="http://schemas.microsoft.com/office/drawing/2014/main" id="{24777412-8753-47CE-948F-74A31D27E515}"/>
              </a:ext>
            </a:extLst>
          </p:cNvPr>
          <p:cNvSpPr/>
          <p:nvPr/>
        </p:nvSpPr>
        <p:spPr>
          <a:xfrm>
            <a:off x="9241417" y="2229514"/>
            <a:ext cx="2792472" cy="1318963"/>
          </a:xfrm>
          <a:prstGeom prst="wedgeRoundRectCallout">
            <a:avLst>
              <a:gd name="adj1" fmla="val -63736"/>
              <a:gd name="adj2" fmla="val 1492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pass in our </a:t>
            </a:r>
            <a:r>
              <a:rPr lang="en-US" sz="2000" dirty="0" err="1">
                <a:solidFill>
                  <a:srgbClr val="FFC1C1"/>
                </a:solidFill>
                <a:latin typeface="Corbel" panose="020B0503020204020204" pitchFamily="34" charset="0"/>
              </a:rPr>
              <a:t>concat</a:t>
            </a:r>
            <a:r>
              <a:rPr lang="en-US" sz="2000" dirty="0">
                <a:solidFill>
                  <a:srgbClr val="FFC1C1"/>
                </a:solidFill>
                <a:latin typeface="Corbel" panose="020B0503020204020204" pitchFamily="34" charset="0"/>
              </a:rPr>
              <a:t> </a:t>
            </a:r>
            <a:r>
              <a:rPr lang="en-US" sz="2000" dirty="0">
                <a:latin typeface="Corbel" panose="020B0503020204020204" pitchFamily="34" charset="0"/>
              </a:rPr>
              <a:t>function to the reducer.</a:t>
            </a:r>
          </a:p>
        </p:txBody>
      </p:sp>
      <p:sp>
        <p:nvSpPr>
          <p:cNvPr id="148" name="Speech Bubble: Rectangle with Corners Rounded 147">
            <a:extLst>
              <a:ext uri="{FF2B5EF4-FFF2-40B4-BE49-F238E27FC236}">
                <a16:creationId xmlns:a16="http://schemas.microsoft.com/office/drawing/2014/main" id="{1806D5E3-42B4-4DF2-9895-C8F072FC5BAA}"/>
              </a:ext>
            </a:extLst>
          </p:cNvPr>
          <p:cNvSpPr/>
          <p:nvPr/>
        </p:nvSpPr>
        <p:spPr>
          <a:xfrm>
            <a:off x="7008170" y="2124540"/>
            <a:ext cx="3247314" cy="1318963"/>
          </a:xfrm>
          <a:prstGeom prst="wedgeRoundRectCallout">
            <a:avLst>
              <a:gd name="adj1" fmla="val -15146"/>
              <a:gd name="adj2" fmla="val 1341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define a </a:t>
            </a:r>
            <a:r>
              <a:rPr lang="en-US" sz="2000" dirty="0" err="1">
                <a:solidFill>
                  <a:srgbClr val="FFC1C1"/>
                </a:solidFill>
                <a:latin typeface="Corbel" panose="020B0503020204020204" pitchFamily="34" charset="0"/>
              </a:rPr>
              <a:t>concat</a:t>
            </a:r>
            <a:r>
              <a:rPr lang="en-US" sz="2000" dirty="0">
                <a:solidFill>
                  <a:schemeClr val="bg1"/>
                </a:solidFill>
                <a:latin typeface="Corbel" panose="020B0503020204020204" pitchFamily="34" charset="0"/>
              </a:rPr>
              <a:t> function that concatenates two strings together.</a:t>
            </a:r>
          </a:p>
        </p:txBody>
      </p:sp>
    </p:spTree>
    <p:extLst>
      <p:ext uri="{BB962C8B-B14F-4D97-AF65-F5344CB8AC3E}">
        <p14:creationId xmlns:p14="http://schemas.microsoft.com/office/powerpoint/2010/main" val="319870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wipe(left)">
                                      <p:cBhvr>
                                        <p:cTn id="15" dur="500"/>
                                        <p:tgtEl>
                                          <p:spTgt spid="9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wipe(left)">
                                      <p:cBhvr>
                                        <p:cTn id="20" dur="500"/>
                                        <p:tgtEl>
                                          <p:spTgt spid="9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wipe(left)">
                                      <p:cBhvr>
                                        <p:cTn id="25" dur="500"/>
                                        <p:tgtEl>
                                          <p:spTgt spid="9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wipe(left)">
                                      <p:cBhvr>
                                        <p:cTn id="30" dur="500"/>
                                        <p:tgtEl>
                                          <p:spTgt spid="9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wipe(left)">
                                      <p:cBhvr>
                                        <p:cTn id="35" dur="500"/>
                                        <p:tgtEl>
                                          <p:spTgt spid="10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wipe(down)">
                                      <p:cBhvr>
                                        <p:cTn id="40" dur="500"/>
                                        <p:tgtEl>
                                          <p:spTgt spid="148"/>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2" nodeType="clickEffect">
                                  <p:stCondLst>
                                    <p:cond delay="0"/>
                                  </p:stCondLst>
                                  <p:childTnLst>
                                    <p:animMotion origin="layout" path="M -2.70833E-6 2.96296E-6 L 0.14961 0.00833 " pathEditMode="relative" rAng="0" ptsTypes="AA">
                                      <p:cBhvr>
                                        <p:cTn id="44" dur="2000" fill="hold"/>
                                        <p:tgtEl>
                                          <p:spTgt spid="148"/>
                                        </p:tgtEl>
                                        <p:attrNameLst>
                                          <p:attrName>ppt_x</p:attrName>
                                          <p:attrName>ppt_y</p:attrName>
                                        </p:attrNameLst>
                                      </p:cBhvr>
                                      <p:rCtr x="7474" y="417"/>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wipe(left)">
                                      <p:cBhvr>
                                        <p:cTn id="53" dur="500"/>
                                        <p:tgtEl>
                                          <p:spTgt spid="10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wipe(left)">
                                      <p:cBhvr>
                                        <p:cTn id="58" dur="500"/>
                                        <p:tgtEl>
                                          <p:spTgt spid="10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60"/>
                                        </p:tgtEl>
                                        <p:attrNameLst>
                                          <p:attrName>style.visibility</p:attrName>
                                        </p:attrNameLst>
                                      </p:cBhvr>
                                      <p:to>
                                        <p:strVal val="visible"/>
                                      </p:to>
                                    </p:set>
                                    <p:animEffect transition="in" filter="wipe(down)">
                                      <p:cBhvr>
                                        <p:cTn id="63" dur="500"/>
                                        <p:tgtEl>
                                          <p:spTgt spid="260"/>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grpId="2" nodeType="clickEffect">
                                  <p:stCondLst>
                                    <p:cond delay="0"/>
                                  </p:stCondLst>
                                  <p:childTnLst>
                                    <p:animMotion origin="layout" path="M 4.16667E-6 -4.81481E-6 L -0.61732 0.05834 " pathEditMode="relative" rAng="0" ptsTypes="AA">
                                      <p:cBhvr>
                                        <p:cTn id="67" dur="2000" fill="hold"/>
                                        <p:tgtEl>
                                          <p:spTgt spid="260"/>
                                        </p:tgtEl>
                                        <p:attrNameLst>
                                          <p:attrName>ppt_x</p:attrName>
                                          <p:attrName>ppt_y</p:attrName>
                                        </p:attrNameLst>
                                      </p:cBhvr>
                                      <p:rCtr x="-30872" y="2917"/>
                                    </p:animMotion>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6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57"/>
                                        </p:tgtEl>
                                        <p:attrNameLst>
                                          <p:attrName>style.visibility</p:attrName>
                                        </p:attrNameLst>
                                      </p:cBhvr>
                                      <p:to>
                                        <p:strVal val="visible"/>
                                      </p:to>
                                    </p:set>
                                    <p:animEffect transition="in" filter="wipe(down)">
                                      <p:cBhvr>
                                        <p:cTn id="76" dur="500"/>
                                        <p:tgtEl>
                                          <p:spTgt spid="257"/>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2" nodeType="clickEffect">
                                  <p:stCondLst>
                                    <p:cond delay="0"/>
                                  </p:stCondLst>
                                  <p:childTnLst>
                                    <p:animMotion origin="layout" path="M -4.58333E-6 -7.40741E-7 L -0.63164 0.07222 " pathEditMode="relative" rAng="0" ptsTypes="AA">
                                      <p:cBhvr>
                                        <p:cTn id="80" dur="2000" fill="hold"/>
                                        <p:tgtEl>
                                          <p:spTgt spid="257"/>
                                        </p:tgtEl>
                                        <p:attrNameLst>
                                          <p:attrName>ppt_x</p:attrName>
                                          <p:attrName>ppt_y</p:attrName>
                                        </p:attrNameLst>
                                      </p:cBhvr>
                                      <p:rCtr x="-31589" y="3611"/>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57"/>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4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4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0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18"/>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106"/>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1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09"/>
                                        </p:tgtEl>
                                        <p:attrNameLst>
                                          <p:attrName>style.visibility</p:attrName>
                                        </p:attrNameLst>
                                      </p:cBhvr>
                                      <p:to>
                                        <p:strVal val="visible"/>
                                      </p:to>
                                    </p:set>
                                    <p:animEffect transition="in" filter="fade">
                                      <p:cBhvr>
                                        <p:cTn id="125" dur="2000"/>
                                        <p:tgtEl>
                                          <p:spTgt spid="109"/>
                                        </p:tgtEl>
                                      </p:cBhvr>
                                    </p:animEffect>
                                  </p:childTnLst>
                                </p:cTn>
                              </p:par>
                              <p:par>
                                <p:cTn id="126" presetID="10" presetClass="entr" presetSubtype="0" fill="hold" nodeType="withEffect">
                                  <p:stCondLst>
                                    <p:cond delay="0"/>
                                  </p:stCondLst>
                                  <p:childTnLst>
                                    <p:set>
                                      <p:cBhvr>
                                        <p:cTn id="127" dur="1" fill="hold">
                                          <p:stCondLst>
                                            <p:cond delay="0"/>
                                          </p:stCondLst>
                                        </p:cTn>
                                        <p:tgtEl>
                                          <p:spTgt spid="112"/>
                                        </p:tgtEl>
                                        <p:attrNameLst>
                                          <p:attrName>style.visibility</p:attrName>
                                        </p:attrNameLst>
                                      </p:cBhvr>
                                      <p:to>
                                        <p:strVal val="visible"/>
                                      </p:to>
                                    </p:set>
                                    <p:animEffect transition="in" filter="fade">
                                      <p:cBhvr>
                                        <p:cTn id="128" dur="2000"/>
                                        <p:tgtEl>
                                          <p:spTgt spid="112"/>
                                        </p:tgtEl>
                                      </p:cBhvr>
                                    </p:animEffect>
                                  </p:childTnLst>
                                </p:cTn>
                              </p:par>
                              <p:par>
                                <p:cTn id="129" presetID="10" presetClass="exit" presetSubtype="0" fill="hold" grpId="1" nodeType="withEffect">
                                  <p:stCondLst>
                                    <p:cond delay="0"/>
                                  </p:stCondLst>
                                  <p:childTnLst>
                                    <p:animEffect transition="out" filter="fade">
                                      <p:cBhvr>
                                        <p:cTn id="130" dur="2000"/>
                                        <p:tgtEl>
                                          <p:spTgt spid="150"/>
                                        </p:tgtEl>
                                      </p:cBhvr>
                                    </p:animEffect>
                                    <p:set>
                                      <p:cBhvr>
                                        <p:cTn id="131" dur="1" fill="hold">
                                          <p:stCondLst>
                                            <p:cond delay="1999"/>
                                          </p:stCondLst>
                                        </p:cTn>
                                        <p:tgtEl>
                                          <p:spTgt spid="150"/>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118"/>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119"/>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7" presetClass="emph" presetSubtype="2" fill="hold" nodeType="clickEffect">
                                  <p:stCondLst>
                                    <p:cond delay="0"/>
                                  </p:stCondLst>
                                  <p:childTnLst>
                                    <p:animClr clrSpc="rgb" dir="cw">
                                      <p:cBhvr>
                                        <p:cTn id="143" dur="2000" fill="hold"/>
                                        <p:tgtEl>
                                          <p:spTgt spid="119"/>
                                        </p:tgtEl>
                                        <p:attrNameLst>
                                          <p:attrName>stroke.color</p:attrName>
                                        </p:attrNameLst>
                                      </p:cBhvr>
                                      <p:to>
                                        <a:schemeClr val="tx2"/>
                                      </p:to>
                                    </p:animClr>
                                    <p:set>
                                      <p:cBhvr>
                                        <p:cTn id="144" dur="2000" fill="hold"/>
                                        <p:tgtEl>
                                          <p:spTgt spid="119"/>
                                        </p:tgtEl>
                                        <p:attrNameLst>
                                          <p:attrName>stroke.on</p:attrName>
                                        </p:attrNameLst>
                                      </p:cBhvr>
                                      <p:to>
                                        <p:strVal val="true"/>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nodeType="clickEffect">
                                  <p:stCondLst>
                                    <p:cond delay="0"/>
                                  </p:stCondLst>
                                  <p:childTnLst>
                                    <p:set>
                                      <p:cBhvr>
                                        <p:cTn id="148" dur="1" fill="hold">
                                          <p:stCondLst>
                                            <p:cond delay="0"/>
                                          </p:stCondLst>
                                        </p:cTn>
                                        <p:tgtEl>
                                          <p:spTgt spid="181"/>
                                        </p:tgtEl>
                                        <p:attrNameLst>
                                          <p:attrName>style.visibility</p:attrName>
                                        </p:attrNameLst>
                                      </p:cBhvr>
                                      <p:to>
                                        <p:strVal val="visible"/>
                                      </p:to>
                                    </p:set>
                                    <p:animEffect transition="in" filter="wipe(down)">
                                      <p:cBhvr>
                                        <p:cTn id="149" dur="500"/>
                                        <p:tgtEl>
                                          <p:spTgt spid="181"/>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185"/>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15"/>
                                        </p:tgtEl>
                                        <p:attrNameLst>
                                          <p:attrName>style.visibility</p:attrName>
                                        </p:attrNameLst>
                                      </p:cBhvr>
                                      <p:to>
                                        <p:strVal val="visible"/>
                                      </p:to>
                                    </p:set>
                                    <p:animEffect transition="in" filter="fade">
                                      <p:cBhvr>
                                        <p:cTn id="158" dur="500"/>
                                        <p:tgtEl>
                                          <p:spTgt spid="15"/>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8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89"/>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09"/>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21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nodeType="clickEffect">
                                  <p:stCondLst>
                                    <p:cond delay="0"/>
                                  </p:stCondLst>
                                  <p:childTnLst>
                                    <p:set>
                                      <p:cBhvr>
                                        <p:cTn id="174" dur="1" fill="hold">
                                          <p:stCondLst>
                                            <p:cond delay="0"/>
                                          </p:stCondLst>
                                        </p:cTn>
                                        <p:tgtEl>
                                          <p:spTgt spid="210"/>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185"/>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201"/>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192"/>
                                        </p:tgtEl>
                                        <p:attrNameLst>
                                          <p:attrName>style.visibility</p:attrName>
                                        </p:attrNameLst>
                                      </p:cBhvr>
                                      <p:to>
                                        <p:strVal val="visible"/>
                                      </p:to>
                                    </p:set>
                                    <p:animEffect transition="in" filter="fade">
                                      <p:cBhvr>
                                        <p:cTn id="187" dur="2000"/>
                                        <p:tgtEl>
                                          <p:spTgt spid="192"/>
                                        </p:tgtEl>
                                      </p:cBhvr>
                                    </p:animEffect>
                                  </p:childTnLst>
                                </p:cTn>
                              </p:par>
                              <p:par>
                                <p:cTn id="188" presetID="10" presetClass="entr" presetSubtype="0" fill="hold" nodeType="withEffect">
                                  <p:stCondLst>
                                    <p:cond delay="0"/>
                                  </p:stCondLst>
                                  <p:childTnLst>
                                    <p:set>
                                      <p:cBhvr>
                                        <p:cTn id="189" dur="1" fill="hold">
                                          <p:stCondLst>
                                            <p:cond delay="0"/>
                                          </p:stCondLst>
                                        </p:cTn>
                                        <p:tgtEl>
                                          <p:spTgt spid="195"/>
                                        </p:tgtEl>
                                        <p:attrNameLst>
                                          <p:attrName>style.visibility</p:attrName>
                                        </p:attrNameLst>
                                      </p:cBhvr>
                                      <p:to>
                                        <p:strVal val="visible"/>
                                      </p:to>
                                    </p:set>
                                    <p:animEffect transition="in" filter="fade">
                                      <p:cBhvr>
                                        <p:cTn id="190" dur="2000"/>
                                        <p:tgtEl>
                                          <p:spTgt spid="195"/>
                                        </p:tgtEl>
                                      </p:cBhvr>
                                    </p:animEffect>
                                  </p:childTnLst>
                                </p:cTn>
                              </p:par>
                              <p:par>
                                <p:cTn id="191" presetID="10" presetClass="exit" presetSubtype="0" fill="hold" grpId="1" nodeType="withEffect">
                                  <p:stCondLst>
                                    <p:cond delay="0"/>
                                  </p:stCondLst>
                                  <p:childTnLst>
                                    <p:animEffect transition="out" filter="fade">
                                      <p:cBhvr>
                                        <p:cTn id="192" dur="2000"/>
                                        <p:tgtEl>
                                          <p:spTgt spid="209"/>
                                        </p:tgtEl>
                                      </p:cBhvr>
                                    </p:animEffect>
                                    <p:set>
                                      <p:cBhvr>
                                        <p:cTn id="193" dur="1" fill="hold">
                                          <p:stCondLst>
                                            <p:cond delay="1999"/>
                                          </p:stCondLst>
                                        </p:cTn>
                                        <p:tgtEl>
                                          <p:spTgt spid="209"/>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nodeType="clickEffect">
                                  <p:stCondLst>
                                    <p:cond delay="0"/>
                                  </p:stCondLst>
                                  <p:childTnLst>
                                    <p:set>
                                      <p:cBhvr>
                                        <p:cTn id="197" dur="1" fill="hold">
                                          <p:stCondLst>
                                            <p:cond delay="0"/>
                                          </p:stCondLst>
                                        </p:cTn>
                                        <p:tgtEl>
                                          <p:spTgt spid="201"/>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nodeType="clickEffect">
                                  <p:stCondLst>
                                    <p:cond delay="0"/>
                                  </p:stCondLst>
                                  <p:childTnLst>
                                    <p:set>
                                      <p:cBhvr>
                                        <p:cTn id="201" dur="1" fill="hold">
                                          <p:stCondLst>
                                            <p:cond delay="0"/>
                                          </p:stCondLst>
                                        </p:cTn>
                                        <p:tgtEl>
                                          <p:spTgt spid="202"/>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202"/>
                                        </p:tgtEl>
                                        <p:attrNameLst>
                                          <p:attrName>stroke.color</p:attrName>
                                        </p:attrNameLst>
                                      </p:cBhvr>
                                      <p:to>
                                        <a:schemeClr val="tx2"/>
                                      </p:to>
                                    </p:animClr>
                                    <p:set>
                                      <p:cBhvr>
                                        <p:cTn id="206" dur="2000" fill="hold"/>
                                        <p:tgtEl>
                                          <p:spTgt spid="202"/>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22" presetClass="entr" presetSubtype="4" fill="hold" nodeType="clickEffect">
                                  <p:stCondLst>
                                    <p:cond delay="0"/>
                                  </p:stCondLst>
                                  <p:childTnLst>
                                    <p:set>
                                      <p:cBhvr>
                                        <p:cTn id="210" dur="1" fill="hold">
                                          <p:stCondLst>
                                            <p:cond delay="0"/>
                                          </p:stCondLst>
                                        </p:cTn>
                                        <p:tgtEl>
                                          <p:spTgt spid="212"/>
                                        </p:tgtEl>
                                        <p:attrNameLst>
                                          <p:attrName>style.visibility</p:attrName>
                                        </p:attrNameLst>
                                      </p:cBhvr>
                                      <p:to>
                                        <p:strVal val="visible"/>
                                      </p:to>
                                    </p:set>
                                    <p:animEffect transition="in" filter="wipe(down)">
                                      <p:cBhvr>
                                        <p:cTn id="211" dur="500"/>
                                        <p:tgtEl>
                                          <p:spTgt spid="212"/>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nodeType="clickEffect">
                                  <p:stCondLst>
                                    <p:cond delay="0"/>
                                  </p:stCondLst>
                                  <p:childTnLst>
                                    <p:set>
                                      <p:cBhvr>
                                        <p:cTn id="215" dur="1" fill="hold">
                                          <p:stCondLst>
                                            <p:cond delay="0"/>
                                          </p:stCondLst>
                                        </p:cTn>
                                        <p:tgtEl>
                                          <p:spTgt spid="215"/>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208"/>
                                        </p:tgtEl>
                                        <p:attrNameLst>
                                          <p:attrName>style.visibility</p:attrName>
                                        </p:attrNameLst>
                                      </p:cBhvr>
                                      <p:to>
                                        <p:strVal val="visible"/>
                                      </p:to>
                                    </p:set>
                                    <p:animEffect transition="in" filter="fade">
                                      <p:cBhvr>
                                        <p:cTn id="220" dur="500"/>
                                        <p:tgtEl>
                                          <p:spTgt spid="208"/>
                                        </p:tgtEl>
                                      </p:cBhvr>
                                    </p:animEffec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nodeType="clickEffect">
                                  <p:stCondLst>
                                    <p:cond delay="0"/>
                                  </p:stCondLst>
                                  <p:childTnLst>
                                    <p:set>
                                      <p:cBhvr>
                                        <p:cTn id="224" dur="1" fill="hold">
                                          <p:stCondLst>
                                            <p:cond delay="0"/>
                                          </p:stCondLst>
                                        </p:cTn>
                                        <p:tgtEl>
                                          <p:spTgt spid="216"/>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19"/>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39"/>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240"/>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xit" presetSubtype="0" fill="hold" nodeType="clickEffect">
                                  <p:stCondLst>
                                    <p:cond delay="0"/>
                                  </p:stCondLst>
                                  <p:childTnLst>
                                    <p:set>
                                      <p:cBhvr>
                                        <p:cTn id="236" dur="1" fill="hold">
                                          <p:stCondLst>
                                            <p:cond delay="0"/>
                                          </p:stCondLst>
                                        </p:cTn>
                                        <p:tgtEl>
                                          <p:spTgt spid="240"/>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nodeType="clickEffect">
                                  <p:stCondLst>
                                    <p:cond delay="0"/>
                                  </p:stCondLst>
                                  <p:childTnLst>
                                    <p:set>
                                      <p:cBhvr>
                                        <p:cTn id="240" dur="1" fill="hold">
                                          <p:stCondLst>
                                            <p:cond delay="0"/>
                                          </p:stCondLst>
                                        </p:cTn>
                                        <p:tgtEl>
                                          <p:spTgt spid="215"/>
                                        </p:tgtEl>
                                        <p:attrNameLst>
                                          <p:attrName>style.visibility</p:attrName>
                                        </p:attrNameLst>
                                      </p:cBhvr>
                                      <p:to>
                                        <p:strVal val="hidden"/>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nodeType="clickEffect">
                                  <p:stCondLst>
                                    <p:cond delay="0"/>
                                  </p:stCondLst>
                                  <p:childTnLst>
                                    <p:set>
                                      <p:cBhvr>
                                        <p:cTn id="244" dur="1" fill="hold">
                                          <p:stCondLst>
                                            <p:cond delay="0"/>
                                          </p:stCondLst>
                                        </p:cTn>
                                        <p:tgtEl>
                                          <p:spTgt spid="23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nodeType="clickEffect">
                                  <p:stCondLst>
                                    <p:cond delay="0"/>
                                  </p:stCondLst>
                                  <p:childTnLst>
                                    <p:set>
                                      <p:cBhvr>
                                        <p:cTn id="248" dur="1" fill="hold">
                                          <p:stCondLst>
                                            <p:cond delay="0"/>
                                          </p:stCondLst>
                                        </p:cTn>
                                        <p:tgtEl>
                                          <p:spTgt spid="222"/>
                                        </p:tgtEl>
                                        <p:attrNameLst>
                                          <p:attrName>style.visibility</p:attrName>
                                        </p:attrNameLst>
                                      </p:cBhvr>
                                      <p:to>
                                        <p:strVal val="visible"/>
                                      </p:to>
                                    </p:set>
                                    <p:animEffect transition="in" filter="fade">
                                      <p:cBhvr>
                                        <p:cTn id="249" dur="2000"/>
                                        <p:tgtEl>
                                          <p:spTgt spid="222"/>
                                        </p:tgtEl>
                                      </p:cBhvr>
                                    </p:animEffect>
                                  </p:childTnLst>
                                </p:cTn>
                              </p:par>
                              <p:par>
                                <p:cTn id="250" presetID="10" presetClass="entr" presetSubtype="0" fill="hold" nodeType="withEffect">
                                  <p:stCondLst>
                                    <p:cond delay="0"/>
                                  </p:stCondLst>
                                  <p:childTnLst>
                                    <p:set>
                                      <p:cBhvr>
                                        <p:cTn id="251" dur="1" fill="hold">
                                          <p:stCondLst>
                                            <p:cond delay="0"/>
                                          </p:stCondLst>
                                        </p:cTn>
                                        <p:tgtEl>
                                          <p:spTgt spid="225"/>
                                        </p:tgtEl>
                                        <p:attrNameLst>
                                          <p:attrName>style.visibility</p:attrName>
                                        </p:attrNameLst>
                                      </p:cBhvr>
                                      <p:to>
                                        <p:strVal val="visible"/>
                                      </p:to>
                                    </p:set>
                                    <p:animEffect transition="in" filter="fade">
                                      <p:cBhvr>
                                        <p:cTn id="252" dur="2000"/>
                                        <p:tgtEl>
                                          <p:spTgt spid="225"/>
                                        </p:tgtEl>
                                      </p:cBhvr>
                                    </p:animEffect>
                                  </p:childTnLst>
                                </p:cTn>
                              </p:par>
                              <p:par>
                                <p:cTn id="253" presetID="10" presetClass="exit" presetSubtype="0" fill="hold" grpId="1" nodeType="withEffect">
                                  <p:stCondLst>
                                    <p:cond delay="0"/>
                                  </p:stCondLst>
                                  <p:childTnLst>
                                    <p:animEffect transition="out" filter="fade">
                                      <p:cBhvr>
                                        <p:cTn id="254" dur="2000"/>
                                        <p:tgtEl>
                                          <p:spTgt spid="239"/>
                                        </p:tgtEl>
                                      </p:cBhvr>
                                    </p:animEffect>
                                    <p:set>
                                      <p:cBhvr>
                                        <p:cTn id="255" dur="1" fill="hold">
                                          <p:stCondLst>
                                            <p:cond delay="1999"/>
                                          </p:stCondLst>
                                        </p:cTn>
                                        <p:tgtEl>
                                          <p:spTgt spid="239"/>
                                        </p:tgtEl>
                                        <p:attrNameLst>
                                          <p:attrName>style.visibility</p:attrName>
                                        </p:attrNameLst>
                                      </p:cBhvr>
                                      <p:to>
                                        <p:strVal val="hidden"/>
                                      </p:to>
                                    </p:set>
                                  </p:childTnLst>
                                </p:cTn>
                              </p:par>
                            </p:childTnLst>
                          </p:cTn>
                        </p:par>
                      </p:childTnLst>
                    </p:cTn>
                  </p:par>
                  <p:par>
                    <p:cTn id="256" fill="hold">
                      <p:stCondLst>
                        <p:cond delay="indefinite"/>
                      </p:stCondLst>
                      <p:childTnLst>
                        <p:par>
                          <p:cTn id="257" fill="hold">
                            <p:stCondLst>
                              <p:cond delay="0"/>
                            </p:stCondLst>
                            <p:childTnLst>
                              <p:par>
                                <p:cTn id="258" presetID="1" presetClass="exit" presetSubtype="0" fill="hold" nodeType="clickEffect">
                                  <p:stCondLst>
                                    <p:cond delay="0"/>
                                  </p:stCondLst>
                                  <p:childTnLst>
                                    <p:set>
                                      <p:cBhvr>
                                        <p:cTn id="259" dur="1" fill="hold">
                                          <p:stCondLst>
                                            <p:cond delay="0"/>
                                          </p:stCondLst>
                                        </p:cTn>
                                        <p:tgtEl>
                                          <p:spTgt spid="231"/>
                                        </p:tgtEl>
                                        <p:attrNameLst>
                                          <p:attrName>style.visibility</p:attrName>
                                        </p:attrNameLst>
                                      </p:cBhvr>
                                      <p:to>
                                        <p:strVal val="hidden"/>
                                      </p:to>
                                    </p:se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nodeType="clickEffect">
                                  <p:stCondLst>
                                    <p:cond delay="0"/>
                                  </p:stCondLst>
                                  <p:childTnLst>
                                    <p:set>
                                      <p:cBhvr>
                                        <p:cTn id="263" dur="1" fill="hold">
                                          <p:stCondLst>
                                            <p:cond delay="0"/>
                                          </p:stCondLst>
                                        </p:cTn>
                                        <p:tgtEl>
                                          <p:spTgt spid="232"/>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7" presetClass="emph" presetSubtype="2" fill="hold" nodeType="clickEffect">
                                  <p:stCondLst>
                                    <p:cond delay="0"/>
                                  </p:stCondLst>
                                  <p:childTnLst>
                                    <p:animClr clrSpc="rgb" dir="cw">
                                      <p:cBhvr>
                                        <p:cTn id="267" dur="2000" fill="hold"/>
                                        <p:tgtEl>
                                          <p:spTgt spid="232"/>
                                        </p:tgtEl>
                                        <p:attrNameLst>
                                          <p:attrName>stroke.color</p:attrName>
                                        </p:attrNameLst>
                                      </p:cBhvr>
                                      <p:to>
                                        <a:schemeClr val="tx2"/>
                                      </p:to>
                                    </p:animClr>
                                    <p:set>
                                      <p:cBhvr>
                                        <p:cTn id="268" dur="2000" fill="hold"/>
                                        <p:tgtEl>
                                          <p:spTgt spid="232"/>
                                        </p:tgtEl>
                                        <p:attrNameLst>
                                          <p:attrName>stroke.on</p:attrName>
                                        </p:attrNameLst>
                                      </p:cBhvr>
                                      <p:to>
                                        <p:strVal val="true"/>
                                      </p:to>
                                    </p:set>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grpId="0" nodeType="clickEffect">
                                  <p:stCondLst>
                                    <p:cond delay="0"/>
                                  </p:stCondLst>
                                  <p:childTnLst>
                                    <p:set>
                                      <p:cBhvr>
                                        <p:cTn id="272" dur="1" fill="hold">
                                          <p:stCondLst>
                                            <p:cond delay="0"/>
                                          </p:stCondLst>
                                        </p:cTn>
                                        <p:tgtEl>
                                          <p:spTgt spid="238"/>
                                        </p:tgtEl>
                                        <p:attrNameLst>
                                          <p:attrName>style.visibility</p:attrName>
                                        </p:attrNameLst>
                                      </p:cBhvr>
                                      <p:to>
                                        <p:strVal val="visible"/>
                                      </p:to>
                                    </p:set>
                                    <p:animEffect transition="in" filter="fade">
                                      <p:cBhvr>
                                        <p:cTn id="273" dur="500"/>
                                        <p:tgtEl>
                                          <p:spTgt spid="238"/>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4" fill="hold" nodeType="clickEffect">
                                  <p:stCondLst>
                                    <p:cond delay="0"/>
                                  </p:stCondLst>
                                  <p:childTnLst>
                                    <p:set>
                                      <p:cBhvr>
                                        <p:cTn id="277" dur="1" fill="hold">
                                          <p:stCondLst>
                                            <p:cond delay="0"/>
                                          </p:stCondLst>
                                        </p:cTn>
                                        <p:tgtEl>
                                          <p:spTgt spid="242"/>
                                        </p:tgtEl>
                                        <p:attrNameLst>
                                          <p:attrName>style.visibility</p:attrName>
                                        </p:attrNameLst>
                                      </p:cBhvr>
                                      <p:to>
                                        <p:strVal val="visible"/>
                                      </p:to>
                                    </p:set>
                                    <p:animEffect transition="in" filter="wipe(down)">
                                      <p:cBhvr>
                                        <p:cTn id="278" dur="500"/>
                                        <p:tgtEl>
                                          <p:spTgt spid="242"/>
                                        </p:tgtEl>
                                      </p:cBhvr>
                                    </p:animEffec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nodeType="clickEffect">
                                  <p:stCondLst>
                                    <p:cond delay="0"/>
                                  </p:stCondLst>
                                  <p:childTnLst>
                                    <p:set>
                                      <p:cBhvr>
                                        <p:cTn id="282" dur="1" fill="hold">
                                          <p:stCondLst>
                                            <p:cond delay="0"/>
                                          </p:stCondLst>
                                        </p:cTn>
                                        <p:tgtEl>
                                          <p:spTgt spid="245"/>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nodeType="clickEffect">
                                  <p:stCondLst>
                                    <p:cond delay="0"/>
                                  </p:stCondLst>
                                  <p:childTnLst>
                                    <p:set>
                                      <p:cBhvr>
                                        <p:cTn id="286" dur="1" fill="hold">
                                          <p:stCondLst>
                                            <p:cond delay="0"/>
                                          </p:stCondLst>
                                        </p:cTn>
                                        <p:tgtEl>
                                          <p:spTgt spid="246"/>
                                        </p:tgtEl>
                                        <p:attrNameLst>
                                          <p:attrName>style.visibility</p:attrName>
                                        </p:attrNameLst>
                                      </p:cBhvr>
                                      <p:to>
                                        <p:strVal val="visible"/>
                                      </p:to>
                                    </p:set>
                                  </p:childTnLst>
                                </p:cTn>
                              </p:par>
                              <p:par>
                                <p:cTn id="287" presetID="1" presetClass="entr" presetSubtype="0" fill="hold" nodeType="withEffect">
                                  <p:stCondLst>
                                    <p:cond delay="0"/>
                                  </p:stCondLst>
                                  <p:childTnLst>
                                    <p:set>
                                      <p:cBhvr>
                                        <p:cTn id="288" dur="1" fill="hold">
                                          <p:stCondLst>
                                            <p:cond delay="0"/>
                                          </p:stCondLst>
                                        </p:cTn>
                                        <p:tgtEl>
                                          <p:spTgt spid="24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54"/>
                                        </p:tgtEl>
                                        <p:attrNameLst>
                                          <p:attrName>style.visibility</p:attrName>
                                        </p:attrNameLst>
                                      </p:cBhvr>
                                      <p:to>
                                        <p:strVal val="visible"/>
                                      </p:to>
                                    </p:set>
                                  </p:childTnLst>
                                </p:cTn>
                              </p:par>
                              <p:par>
                                <p:cTn id="291" presetID="10" presetClass="entr" presetSubtype="0" fill="hold" grpId="0" nodeType="withEffect">
                                  <p:stCondLst>
                                    <p:cond delay="0"/>
                                  </p:stCondLst>
                                  <p:childTnLst>
                                    <p:set>
                                      <p:cBhvr>
                                        <p:cTn id="292" dur="1" fill="hold">
                                          <p:stCondLst>
                                            <p:cond delay="0"/>
                                          </p:stCondLst>
                                        </p:cTn>
                                        <p:tgtEl>
                                          <p:spTgt spid="256"/>
                                        </p:tgtEl>
                                        <p:attrNameLst>
                                          <p:attrName>style.visibility</p:attrName>
                                        </p:attrNameLst>
                                      </p:cBhvr>
                                      <p:to>
                                        <p:strVal val="visible"/>
                                      </p:to>
                                    </p:set>
                                    <p:animEffect transition="in" filter="fade">
                                      <p:cBhvr>
                                        <p:cTn id="293" dur="500"/>
                                        <p:tgtEl>
                                          <p:spTgt spid="256"/>
                                        </p:tgtEl>
                                      </p:cBhvr>
                                    </p:animEffect>
                                  </p:childTnLst>
                                </p:cTn>
                              </p:par>
                            </p:childTnLst>
                          </p:cTn>
                        </p:par>
                      </p:childTnLst>
                    </p:cTn>
                  </p:par>
                  <p:par>
                    <p:cTn id="294" fill="hold">
                      <p:stCondLst>
                        <p:cond delay="indefinite"/>
                      </p:stCondLst>
                      <p:childTnLst>
                        <p:par>
                          <p:cTn id="295" fill="hold">
                            <p:stCondLst>
                              <p:cond delay="0"/>
                            </p:stCondLst>
                            <p:childTnLst>
                              <p:par>
                                <p:cTn id="296" presetID="1" presetClass="entr" presetSubtype="0" fill="hold" nodeType="clickEffect">
                                  <p:stCondLst>
                                    <p:cond delay="0"/>
                                  </p:stCondLst>
                                  <p:childTnLst>
                                    <p:set>
                                      <p:cBhvr>
                                        <p:cTn id="297" dur="1" fill="hold">
                                          <p:stCondLst>
                                            <p:cond delay="0"/>
                                          </p:stCondLst>
                                        </p:cTn>
                                        <p:tgtEl>
                                          <p:spTgt spid="255"/>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presetID="1" presetClass="exit" presetSubtype="0" fill="hold" nodeType="clickEffect">
                                  <p:stCondLst>
                                    <p:cond delay="0"/>
                                  </p:stCondLst>
                                  <p:childTnLst>
                                    <p:set>
                                      <p:cBhvr>
                                        <p:cTn id="301" dur="1" fill="hold">
                                          <p:stCondLst>
                                            <p:cond delay="0"/>
                                          </p:stCondLst>
                                        </p:cTn>
                                        <p:tgtEl>
                                          <p:spTgt spid="2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101" grpId="0"/>
      <p:bldP spid="102" grpId="0"/>
      <p:bldP spid="104" grpId="0"/>
      <p:bldP spid="105" grpId="0"/>
      <p:bldP spid="15" grpId="0" animBg="1"/>
      <p:bldP spid="150" grpId="0" animBg="1"/>
      <p:bldP spid="150" grpId="1" animBg="1"/>
      <p:bldP spid="208" grpId="0" animBg="1"/>
      <p:bldP spid="209" grpId="0" animBg="1"/>
      <p:bldP spid="209" grpId="1" animBg="1"/>
      <p:bldP spid="238" grpId="0" animBg="1"/>
      <p:bldP spid="256" grpId="0" animBg="1"/>
      <p:bldP spid="239" grpId="0" animBg="1"/>
      <p:bldP spid="239" grpId="1" animBg="1"/>
      <p:bldP spid="254" grpId="0" animBg="1"/>
      <p:bldP spid="257" grpId="0" animBg="1"/>
      <p:bldP spid="257" grpId="1" animBg="1"/>
      <p:bldP spid="257" grpId="2" animBg="1"/>
      <p:bldP spid="260" grpId="0" animBg="1"/>
      <p:bldP spid="260" grpId="1" animBg="1"/>
      <p:bldP spid="260" grpId="2" animBg="1"/>
      <p:bldP spid="148" grpId="0" animBg="1"/>
      <p:bldP spid="148" grpId="1" animBg="1"/>
      <p:bldP spid="148" grpId="2"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Box 167">
            <a:extLst>
              <a:ext uri="{FF2B5EF4-FFF2-40B4-BE49-F238E27FC236}">
                <a16:creationId xmlns:a16="http://schemas.microsoft.com/office/drawing/2014/main" id="{81AAA5BC-2C9A-4EE1-A893-14B7DDC38E75}"/>
              </a:ext>
            </a:extLst>
          </p:cNvPr>
          <p:cNvSpPr txBox="1"/>
          <p:nvPr/>
        </p:nvSpPr>
        <p:spPr>
          <a:xfrm>
            <a:off x="6960006" y="1232625"/>
            <a:ext cx="4998242" cy="707886"/>
          </a:xfrm>
          <a:prstGeom prst="rect">
            <a:avLst/>
          </a:prstGeom>
          <a:noFill/>
        </p:spPr>
        <p:txBody>
          <a:bodyPr wrap="square" rtlCol="0">
            <a:spAutoFit/>
          </a:bodyPr>
          <a:lstStyle/>
          <a:p>
            <a:pPr algn="ctr"/>
            <a:r>
              <a:rPr lang="en-US" sz="2000" dirty="0">
                <a:latin typeface="Corbel" panose="020B0503020204020204" pitchFamily="34" charset="0"/>
              </a:rPr>
              <a:t>Now let's see how to use </a:t>
            </a:r>
            <a:r>
              <a:rPr lang="en-US" sz="2000" dirty="0" err="1">
                <a:solidFill>
                  <a:srgbClr val="FF0000"/>
                </a:solidFill>
                <a:latin typeface="Corbel" panose="020B0503020204020204" pitchFamily="34" charset="0"/>
              </a:rPr>
              <a:t>foldr</a:t>
            </a:r>
            <a:r>
              <a:rPr lang="en-US" sz="2000" dirty="0">
                <a:latin typeface="Corbel" panose="020B0503020204020204" pitchFamily="34" charset="0"/>
              </a:rPr>
              <a:t> to concatenate the items of a list together!</a:t>
            </a:r>
          </a:p>
        </p:txBody>
      </p:sp>
      <p:grpSp>
        <p:nvGrpSpPr>
          <p:cNvPr id="3" name="Group 2">
            <a:extLst>
              <a:ext uri="{FF2B5EF4-FFF2-40B4-BE49-F238E27FC236}">
                <a16:creationId xmlns:a16="http://schemas.microsoft.com/office/drawing/2014/main" id="{C5450B34-5F39-45B4-9DD2-0859F32D2280}"/>
              </a:ext>
            </a:extLst>
          </p:cNvPr>
          <p:cNvGrpSpPr/>
          <p:nvPr/>
        </p:nvGrpSpPr>
        <p:grpSpPr>
          <a:xfrm>
            <a:off x="6949572" y="3815309"/>
            <a:ext cx="5198385" cy="2991371"/>
            <a:chOff x="6949572" y="3815309"/>
            <a:chExt cx="5198385" cy="2991371"/>
          </a:xfrm>
        </p:grpSpPr>
        <p:grpSp>
          <p:nvGrpSpPr>
            <p:cNvPr id="154" name="Group 153">
              <a:extLst>
                <a:ext uri="{FF2B5EF4-FFF2-40B4-BE49-F238E27FC236}">
                  <a16:creationId xmlns:a16="http://schemas.microsoft.com/office/drawing/2014/main" id="{BF93B352-C3AF-4E50-A261-BFD3D2F97422}"/>
                </a:ext>
              </a:extLst>
            </p:cNvPr>
            <p:cNvGrpSpPr/>
            <p:nvPr/>
          </p:nvGrpSpPr>
          <p:grpSpPr>
            <a:xfrm>
              <a:off x="6967119" y="3815309"/>
              <a:ext cx="5180838" cy="2991371"/>
              <a:chOff x="6095118" y="1978967"/>
              <a:chExt cx="5733038" cy="3897301"/>
            </a:xfrm>
          </p:grpSpPr>
          <p:grpSp>
            <p:nvGrpSpPr>
              <p:cNvPr id="155" name="Group 154">
                <a:extLst>
                  <a:ext uri="{FF2B5EF4-FFF2-40B4-BE49-F238E27FC236}">
                    <a16:creationId xmlns:a16="http://schemas.microsoft.com/office/drawing/2014/main" id="{00B79284-43DA-4C6C-A2C7-1DE24947A4AE}"/>
                  </a:ext>
                </a:extLst>
              </p:cNvPr>
              <p:cNvGrpSpPr/>
              <p:nvPr/>
            </p:nvGrpSpPr>
            <p:grpSpPr>
              <a:xfrm>
                <a:off x="6095118" y="1978967"/>
                <a:ext cx="5733038" cy="3897301"/>
                <a:chOff x="3072962" y="1263460"/>
                <a:chExt cx="5994838" cy="4504925"/>
              </a:xfrm>
            </p:grpSpPr>
            <p:pic>
              <p:nvPicPr>
                <p:cNvPr id="157" name="Picture 156">
                  <a:extLst>
                    <a:ext uri="{FF2B5EF4-FFF2-40B4-BE49-F238E27FC236}">
                      <a16:creationId xmlns:a16="http://schemas.microsoft.com/office/drawing/2014/main" id="{D7C059C3-F149-40B4-8845-8415B11FCF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158" name="Rectangle 157">
                  <a:extLst>
                    <a:ext uri="{FF2B5EF4-FFF2-40B4-BE49-F238E27FC236}">
                      <a16:creationId xmlns:a16="http://schemas.microsoft.com/office/drawing/2014/main" id="{1D369B58-CC57-4782-AD95-7D71280D7974}"/>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56" name="Rectangle 155">
                <a:extLst>
                  <a:ext uri="{FF2B5EF4-FFF2-40B4-BE49-F238E27FC236}">
                    <a16:creationId xmlns:a16="http://schemas.microsoft.com/office/drawing/2014/main" id="{384A32A3-4562-4F11-8903-8F9B63DB20BA}"/>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9" name="TextBox 158">
              <a:extLst>
                <a:ext uri="{FF2B5EF4-FFF2-40B4-BE49-F238E27FC236}">
                  <a16:creationId xmlns:a16="http://schemas.microsoft.com/office/drawing/2014/main" id="{7C2A7445-9F6C-44A7-B075-FB41773FBF2C}"/>
                </a:ext>
              </a:extLst>
            </p:cNvPr>
            <p:cNvSpPr txBox="1"/>
            <p:nvPr/>
          </p:nvSpPr>
          <p:spPr>
            <a:xfrm>
              <a:off x="6991513" y="3943766"/>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160" name="TextBox 159">
              <a:extLst>
                <a:ext uri="{FF2B5EF4-FFF2-40B4-BE49-F238E27FC236}">
                  <a16:creationId xmlns:a16="http://schemas.microsoft.com/office/drawing/2014/main" id="{6927042B-BC50-480A-823F-38E6BF403580}"/>
                </a:ext>
              </a:extLst>
            </p:cNvPr>
            <p:cNvSpPr txBox="1"/>
            <p:nvPr/>
          </p:nvSpPr>
          <p:spPr>
            <a:xfrm>
              <a:off x="8085109" y="3951065"/>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a:t>
              </a:r>
              <a:r>
                <a:rPr lang="en-US" dirty="0" err="1">
                  <a:solidFill>
                    <a:srgbClr val="C2FFF0"/>
                  </a:solidFill>
                  <a:latin typeface="Consolas" panose="020B0609020204030204" pitchFamily="49" charset="0"/>
                </a:rPr>
                <a:t>foldr</a:t>
              </a:r>
              <a:endParaRPr lang="en-US" dirty="0">
                <a:solidFill>
                  <a:srgbClr val="C2FFF0"/>
                </a:solidFill>
                <a:latin typeface="Consolas" panose="020B0609020204030204" pitchFamily="49" charset="0"/>
              </a:endParaRPr>
            </a:p>
          </p:txBody>
        </p:sp>
        <p:sp>
          <p:nvSpPr>
            <p:cNvPr id="161" name="TextBox 160">
              <a:extLst>
                <a:ext uri="{FF2B5EF4-FFF2-40B4-BE49-F238E27FC236}">
                  <a16:creationId xmlns:a16="http://schemas.microsoft.com/office/drawing/2014/main" id="{2E001047-C9B9-4E3A-9773-4EA7C5B46DED}"/>
                </a:ext>
              </a:extLst>
            </p:cNvPr>
            <p:cNvSpPr txBox="1"/>
            <p:nvPr/>
          </p:nvSpPr>
          <p:spPr>
            <a:xfrm>
              <a:off x="6960593" y="4452881"/>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162" name="TextBox 161">
              <a:extLst>
                <a:ext uri="{FF2B5EF4-FFF2-40B4-BE49-F238E27FC236}">
                  <a16:creationId xmlns:a16="http://schemas.microsoft.com/office/drawing/2014/main" id="{E0BC9E35-805D-47DF-B8F1-7BBCC0E2D6EB}"/>
                </a:ext>
              </a:extLst>
            </p:cNvPr>
            <p:cNvSpPr txBox="1"/>
            <p:nvPr/>
          </p:nvSpPr>
          <p:spPr>
            <a:xfrm>
              <a:off x="6965010" y="4188477"/>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163" name="TextBox 162">
              <a:extLst>
                <a:ext uri="{FF2B5EF4-FFF2-40B4-BE49-F238E27FC236}">
                  <a16:creationId xmlns:a16="http://schemas.microsoft.com/office/drawing/2014/main" id="{624A258C-47A8-4BE9-ADC5-3B2FFA3482F4}"/>
                </a:ext>
              </a:extLst>
            </p:cNvPr>
            <p:cNvSpPr txBox="1"/>
            <p:nvPr/>
          </p:nvSpPr>
          <p:spPr>
            <a:xfrm>
              <a:off x="6949572" y="4761602"/>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165" name="TextBox 164">
              <a:extLst>
                <a:ext uri="{FF2B5EF4-FFF2-40B4-BE49-F238E27FC236}">
                  <a16:creationId xmlns:a16="http://schemas.microsoft.com/office/drawing/2014/main" id="{D8C27627-C5A9-422F-8909-56011B31ECF5}"/>
                </a:ext>
              </a:extLst>
            </p:cNvPr>
            <p:cNvSpPr txBox="1"/>
            <p:nvPr/>
          </p:nvSpPr>
          <p:spPr>
            <a:xfrm>
              <a:off x="7780607" y="4452433"/>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concat</a:t>
              </a:r>
              <a:r>
                <a:rPr lang="en-US" dirty="0">
                  <a:solidFill>
                    <a:srgbClr val="C2FFF0"/>
                  </a:solidFill>
                  <a:latin typeface="Consolas" panose="020B0609020204030204" pitchFamily="49" charset="0"/>
                </a:rPr>
                <a:t> x acc = x ++ acc  </a:t>
              </a:r>
            </a:p>
          </p:txBody>
        </p:sp>
      </p:grpSp>
      <p:grpSp>
        <p:nvGrpSpPr>
          <p:cNvPr id="57" name="Group 56">
            <a:extLst>
              <a:ext uri="{FF2B5EF4-FFF2-40B4-BE49-F238E27FC236}">
                <a16:creationId xmlns:a16="http://schemas.microsoft.com/office/drawing/2014/main" id="{986595B8-1E7F-41CF-B624-3F44183D5A9F}"/>
              </a:ext>
            </a:extLst>
          </p:cNvPr>
          <p:cNvGrpSpPr/>
          <p:nvPr/>
        </p:nvGrpSpPr>
        <p:grpSpPr>
          <a:xfrm>
            <a:off x="-251994" y="4518075"/>
            <a:ext cx="1841739" cy="401320"/>
            <a:chOff x="479526" y="4507915"/>
            <a:chExt cx="1841739" cy="401320"/>
          </a:xfrm>
        </p:grpSpPr>
        <p:sp>
          <p:nvSpPr>
            <p:cNvPr id="58" name="TextBox 57">
              <a:extLst>
                <a:ext uri="{FF2B5EF4-FFF2-40B4-BE49-F238E27FC236}">
                  <a16:creationId xmlns:a16="http://schemas.microsoft.com/office/drawing/2014/main" id="{C5E5F771-6C3C-4845-BCA2-CFAD3F12E3DB}"/>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59" name="Rectangle 58">
              <a:extLst>
                <a:ext uri="{FF2B5EF4-FFF2-40B4-BE49-F238E27FC236}">
                  <a16:creationId xmlns:a16="http://schemas.microsoft.com/office/drawing/2014/main" id="{8C2CA2DE-CD9A-4434-B0F5-B4414275328A}"/>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lumMod val="40000"/>
                      <a:lumOff val="60000"/>
                    </a:schemeClr>
                  </a:solidFill>
                  <a:latin typeface="Consolas" panose="020B0609020204030204" pitchFamily="49" charset="0"/>
                </a:rPr>
                <a:t>concat</a:t>
              </a:r>
              <a:endParaRPr lang="en-US" dirty="0">
                <a:solidFill>
                  <a:schemeClr val="accent1">
                    <a:lumMod val="40000"/>
                    <a:lumOff val="60000"/>
                  </a:schemeClr>
                </a:solidFill>
                <a:latin typeface="Consolas" panose="020B0609020204030204" pitchFamily="49" charset="0"/>
              </a:endParaRPr>
            </a:p>
          </p:txBody>
        </p:sp>
      </p:grpSp>
      <p:grpSp>
        <p:nvGrpSpPr>
          <p:cNvPr id="60" name="Group 59">
            <a:extLst>
              <a:ext uri="{FF2B5EF4-FFF2-40B4-BE49-F238E27FC236}">
                <a16:creationId xmlns:a16="http://schemas.microsoft.com/office/drawing/2014/main" id="{1A9DD1D7-427F-475F-8F72-9A4F66169C00}"/>
              </a:ext>
            </a:extLst>
          </p:cNvPr>
          <p:cNvGrpSpPr/>
          <p:nvPr/>
        </p:nvGrpSpPr>
        <p:grpSpPr>
          <a:xfrm>
            <a:off x="1563207" y="4538497"/>
            <a:ext cx="1621711" cy="401320"/>
            <a:chOff x="1859280" y="4507915"/>
            <a:chExt cx="1621711" cy="401320"/>
          </a:xfrm>
        </p:grpSpPr>
        <p:sp>
          <p:nvSpPr>
            <p:cNvPr id="61" name="TextBox 60">
              <a:extLst>
                <a:ext uri="{FF2B5EF4-FFF2-40B4-BE49-F238E27FC236}">
                  <a16:creationId xmlns:a16="http://schemas.microsoft.com/office/drawing/2014/main" id="{11CA5C5C-B52D-4764-A9ED-8EA26BCDA2A0}"/>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62" name="Rectangle 61">
              <a:extLst>
                <a:ext uri="{FF2B5EF4-FFF2-40B4-BE49-F238E27FC236}">
                  <a16:creationId xmlns:a16="http://schemas.microsoft.com/office/drawing/2014/main" id="{26C99D34-95C5-4471-B352-570A44090043}"/>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grpSp>
        <p:nvGrpSpPr>
          <p:cNvPr id="63" name="Group 62">
            <a:extLst>
              <a:ext uri="{FF2B5EF4-FFF2-40B4-BE49-F238E27FC236}">
                <a16:creationId xmlns:a16="http://schemas.microsoft.com/office/drawing/2014/main" id="{396382F3-A2EB-4582-A76E-4DCEB57B1B4F}"/>
              </a:ext>
            </a:extLst>
          </p:cNvPr>
          <p:cNvGrpSpPr/>
          <p:nvPr/>
        </p:nvGrpSpPr>
        <p:grpSpPr>
          <a:xfrm>
            <a:off x="2639510" y="4554660"/>
            <a:ext cx="1643318" cy="401320"/>
            <a:chOff x="1697052" y="4507915"/>
            <a:chExt cx="1643318" cy="401320"/>
          </a:xfrm>
        </p:grpSpPr>
        <p:sp>
          <p:nvSpPr>
            <p:cNvPr id="64" name="TextBox 63">
              <a:extLst>
                <a:ext uri="{FF2B5EF4-FFF2-40B4-BE49-F238E27FC236}">
                  <a16:creationId xmlns:a16="http://schemas.microsoft.com/office/drawing/2014/main" id="{9033D186-B13E-4290-94C2-6F998C56EB80}"/>
                </a:ext>
              </a:extLst>
            </p:cNvPr>
            <p:cNvSpPr txBox="1"/>
            <p:nvPr/>
          </p:nvSpPr>
          <p:spPr>
            <a:xfrm>
              <a:off x="1697052" y="4507915"/>
              <a:ext cx="1031638"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65" name="Rectangle 64">
              <a:extLst>
                <a:ext uri="{FF2B5EF4-FFF2-40B4-BE49-F238E27FC236}">
                  <a16:creationId xmlns:a16="http://schemas.microsoft.com/office/drawing/2014/main" id="{B35C7285-E8CD-456C-B9F0-8D990B80AC2F}"/>
                </a:ext>
              </a:extLst>
            </p:cNvPr>
            <p:cNvSpPr/>
            <p:nvPr/>
          </p:nvSpPr>
          <p:spPr>
            <a:xfrm>
              <a:off x="2706554" y="4507915"/>
              <a:ext cx="633816"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"L"</a:t>
              </a:r>
            </a:p>
          </p:txBody>
        </p:sp>
      </p:grpSp>
      <p:grpSp>
        <p:nvGrpSpPr>
          <p:cNvPr id="66" name="Group 65">
            <a:extLst>
              <a:ext uri="{FF2B5EF4-FFF2-40B4-BE49-F238E27FC236}">
                <a16:creationId xmlns:a16="http://schemas.microsoft.com/office/drawing/2014/main" id="{623B5C86-B5F3-4192-884C-E2B9B4802A80}"/>
              </a:ext>
            </a:extLst>
          </p:cNvPr>
          <p:cNvGrpSpPr/>
          <p:nvPr/>
        </p:nvGrpSpPr>
        <p:grpSpPr>
          <a:xfrm>
            <a:off x="4093271" y="4548435"/>
            <a:ext cx="1605225" cy="401320"/>
            <a:chOff x="2304106" y="4507915"/>
            <a:chExt cx="1431149" cy="401320"/>
          </a:xfrm>
        </p:grpSpPr>
        <p:sp>
          <p:nvSpPr>
            <p:cNvPr id="67" name="TextBox 66">
              <a:extLst>
                <a:ext uri="{FF2B5EF4-FFF2-40B4-BE49-F238E27FC236}">
                  <a16:creationId xmlns:a16="http://schemas.microsoft.com/office/drawing/2014/main" id="{A73766F2-9158-446A-8330-A4F3D8A2E2F1}"/>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68" name="Rectangle 67">
              <a:extLst>
                <a:ext uri="{FF2B5EF4-FFF2-40B4-BE49-F238E27FC236}">
                  <a16:creationId xmlns:a16="http://schemas.microsoft.com/office/drawing/2014/main" id="{5B7C1253-82EC-435F-B8A0-8C2304AEAD2B}"/>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[-4,2]</a:t>
              </a:r>
            </a:p>
          </p:txBody>
        </p:sp>
      </p:grpSp>
      <p:grpSp>
        <p:nvGrpSpPr>
          <p:cNvPr id="69" name="Group 68">
            <a:extLst>
              <a:ext uri="{FF2B5EF4-FFF2-40B4-BE49-F238E27FC236}">
                <a16:creationId xmlns:a16="http://schemas.microsoft.com/office/drawing/2014/main" id="{F89CEF66-CAB6-44A6-8998-703414E72B81}"/>
              </a:ext>
            </a:extLst>
          </p:cNvPr>
          <p:cNvGrpSpPr/>
          <p:nvPr/>
        </p:nvGrpSpPr>
        <p:grpSpPr>
          <a:xfrm>
            <a:off x="-151674" y="3043995"/>
            <a:ext cx="1841739" cy="401320"/>
            <a:chOff x="479526" y="4507915"/>
            <a:chExt cx="1841739" cy="401320"/>
          </a:xfrm>
        </p:grpSpPr>
        <p:sp>
          <p:nvSpPr>
            <p:cNvPr id="70" name="TextBox 69">
              <a:extLst>
                <a:ext uri="{FF2B5EF4-FFF2-40B4-BE49-F238E27FC236}">
                  <a16:creationId xmlns:a16="http://schemas.microsoft.com/office/drawing/2014/main" id="{01D928B1-6B22-4703-95E5-8CA453C70B9A}"/>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71" name="Rectangle 70">
              <a:extLst>
                <a:ext uri="{FF2B5EF4-FFF2-40B4-BE49-F238E27FC236}">
                  <a16:creationId xmlns:a16="http://schemas.microsoft.com/office/drawing/2014/main" id="{8CE0ABC6-C7E6-4719-9EEF-E71A62EBAE75}"/>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lumMod val="40000"/>
                      <a:lumOff val="60000"/>
                    </a:schemeClr>
                  </a:solidFill>
                  <a:latin typeface="Consolas" panose="020B0609020204030204" pitchFamily="49" charset="0"/>
                </a:rPr>
                <a:t>concat</a:t>
              </a:r>
              <a:endParaRPr lang="en-US" dirty="0">
                <a:solidFill>
                  <a:schemeClr val="accent1">
                    <a:lumMod val="40000"/>
                    <a:lumOff val="60000"/>
                  </a:schemeClr>
                </a:solidFill>
                <a:latin typeface="Consolas" panose="020B0609020204030204" pitchFamily="49" charset="0"/>
              </a:endParaRPr>
            </a:p>
          </p:txBody>
        </p:sp>
      </p:grpSp>
      <p:grpSp>
        <p:nvGrpSpPr>
          <p:cNvPr id="72" name="Group 71">
            <a:extLst>
              <a:ext uri="{FF2B5EF4-FFF2-40B4-BE49-F238E27FC236}">
                <a16:creationId xmlns:a16="http://schemas.microsoft.com/office/drawing/2014/main" id="{C903F40F-2932-46FF-ACA6-7C29D53D0EBC}"/>
              </a:ext>
            </a:extLst>
          </p:cNvPr>
          <p:cNvGrpSpPr/>
          <p:nvPr/>
        </p:nvGrpSpPr>
        <p:grpSpPr>
          <a:xfrm>
            <a:off x="1663527" y="3064417"/>
            <a:ext cx="1621711" cy="401320"/>
            <a:chOff x="1859280" y="4507915"/>
            <a:chExt cx="1621711" cy="401320"/>
          </a:xfrm>
        </p:grpSpPr>
        <p:sp>
          <p:nvSpPr>
            <p:cNvPr id="73" name="TextBox 72">
              <a:extLst>
                <a:ext uri="{FF2B5EF4-FFF2-40B4-BE49-F238E27FC236}">
                  <a16:creationId xmlns:a16="http://schemas.microsoft.com/office/drawing/2014/main" id="{C7751FF6-927F-4124-93C3-D3376F6F2B47}"/>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74" name="Rectangle 73">
              <a:extLst>
                <a:ext uri="{FF2B5EF4-FFF2-40B4-BE49-F238E27FC236}">
                  <a16:creationId xmlns:a16="http://schemas.microsoft.com/office/drawing/2014/main" id="{6B26466A-D735-452E-8DEF-6CC98EEFAC43}"/>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grpSp>
        <p:nvGrpSpPr>
          <p:cNvPr id="75" name="Group 74">
            <a:extLst>
              <a:ext uri="{FF2B5EF4-FFF2-40B4-BE49-F238E27FC236}">
                <a16:creationId xmlns:a16="http://schemas.microsoft.com/office/drawing/2014/main" id="{7DBCD71D-3E18-4579-A4DE-5FC7A2C21CD3}"/>
              </a:ext>
            </a:extLst>
          </p:cNvPr>
          <p:cNvGrpSpPr/>
          <p:nvPr/>
        </p:nvGrpSpPr>
        <p:grpSpPr>
          <a:xfrm>
            <a:off x="3173476" y="3080580"/>
            <a:ext cx="1190202" cy="401320"/>
            <a:chOff x="2268262" y="4507915"/>
            <a:chExt cx="1190202" cy="401320"/>
          </a:xfrm>
        </p:grpSpPr>
        <p:sp>
          <p:nvSpPr>
            <p:cNvPr id="76" name="TextBox 75">
              <a:extLst>
                <a:ext uri="{FF2B5EF4-FFF2-40B4-BE49-F238E27FC236}">
                  <a16:creationId xmlns:a16="http://schemas.microsoft.com/office/drawing/2014/main" id="{26091CC9-618B-4B46-B404-F745540B1444}"/>
                </a:ext>
              </a:extLst>
            </p:cNvPr>
            <p:cNvSpPr txBox="1"/>
            <p:nvPr/>
          </p:nvSpPr>
          <p:spPr>
            <a:xfrm>
              <a:off x="2268262" y="4507915"/>
              <a:ext cx="622656"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77" name="Rectangle 76">
              <a:extLst>
                <a:ext uri="{FF2B5EF4-FFF2-40B4-BE49-F238E27FC236}">
                  <a16:creationId xmlns:a16="http://schemas.microsoft.com/office/drawing/2014/main" id="{674CA87A-F937-496C-880F-20D8CE86E0A5}"/>
                </a:ext>
              </a:extLst>
            </p:cNvPr>
            <p:cNvSpPr/>
            <p:nvPr/>
          </p:nvSpPr>
          <p:spPr>
            <a:xfrm>
              <a:off x="2873926" y="4507915"/>
              <a:ext cx="584538"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"I"</a:t>
              </a:r>
            </a:p>
          </p:txBody>
        </p:sp>
      </p:grpSp>
      <p:grpSp>
        <p:nvGrpSpPr>
          <p:cNvPr id="78" name="Group 77">
            <a:extLst>
              <a:ext uri="{FF2B5EF4-FFF2-40B4-BE49-F238E27FC236}">
                <a16:creationId xmlns:a16="http://schemas.microsoft.com/office/drawing/2014/main" id="{C555F029-F1D3-45C8-BC73-F41DC5B6CE01}"/>
              </a:ext>
            </a:extLst>
          </p:cNvPr>
          <p:cNvGrpSpPr/>
          <p:nvPr/>
        </p:nvGrpSpPr>
        <p:grpSpPr>
          <a:xfrm>
            <a:off x="4193591" y="3074355"/>
            <a:ext cx="1605225" cy="401320"/>
            <a:chOff x="2304106" y="4507915"/>
            <a:chExt cx="1431149" cy="401320"/>
          </a:xfrm>
        </p:grpSpPr>
        <p:sp>
          <p:nvSpPr>
            <p:cNvPr id="79" name="TextBox 78">
              <a:extLst>
                <a:ext uri="{FF2B5EF4-FFF2-40B4-BE49-F238E27FC236}">
                  <a16:creationId xmlns:a16="http://schemas.microsoft.com/office/drawing/2014/main" id="{7584FDD1-28FB-4B4A-A6F4-8F74C9CA69E1}"/>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80" name="Rectangle 79">
              <a:extLst>
                <a:ext uri="{FF2B5EF4-FFF2-40B4-BE49-F238E27FC236}">
                  <a16:creationId xmlns:a16="http://schemas.microsoft.com/office/drawing/2014/main" id="{B54204F0-8910-4F3B-B036-77CC5D708EE1}"/>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[2]</a:t>
              </a:r>
            </a:p>
          </p:txBody>
        </p:sp>
      </p:grpSp>
      <p:grpSp>
        <p:nvGrpSpPr>
          <p:cNvPr id="81" name="Group 80">
            <a:extLst>
              <a:ext uri="{FF2B5EF4-FFF2-40B4-BE49-F238E27FC236}">
                <a16:creationId xmlns:a16="http://schemas.microsoft.com/office/drawing/2014/main" id="{9893570E-E43B-4B6D-88D0-FDB39CEB5F1E}"/>
              </a:ext>
            </a:extLst>
          </p:cNvPr>
          <p:cNvGrpSpPr/>
          <p:nvPr/>
        </p:nvGrpSpPr>
        <p:grpSpPr>
          <a:xfrm>
            <a:off x="-16823" y="1512206"/>
            <a:ext cx="1841739" cy="401320"/>
            <a:chOff x="479526" y="4507915"/>
            <a:chExt cx="1841739" cy="401320"/>
          </a:xfrm>
        </p:grpSpPr>
        <p:sp>
          <p:nvSpPr>
            <p:cNvPr id="82" name="TextBox 81">
              <a:extLst>
                <a:ext uri="{FF2B5EF4-FFF2-40B4-BE49-F238E27FC236}">
                  <a16:creationId xmlns:a16="http://schemas.microsoft.com/office/drawing/2014/main" id="{C4AF4A3C-DDB6-495C-86B8-877274B8914F}"/>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83" name="Rectangle 82">
              <a:extLst>
                <a:ext uri="{FF2B5EF4-FFF2-40B4-BE49-F238E27FC236}">
                  <a16:creationId xmlns:a16="http://schemas.microsoft.com/office/drawing/2014/main" id="{786BF257-56D0-405D-AC16-F4A5EB818C4D}"/>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lumMod val="40000"/>
                      <a:lumOff val="60000"/>
                    </a:schemeClr>
                  </a:solidFill>
                  <a:latin typeface="Consolas" panose="020B0609020204030204" pitchFamily="49" charset="0"/>
                </a:rPr>
                <a:t>concat</a:t>
              </a:r>
              <a:endParaRPr lang="en-US" dirty="0">
                <a:solidFill>
                  <a:schemeClr val="accent1">
                    <a:lumMod val="40000"/>
                    <a:lumOff val="60000"/>
                  </a:schemeClr>
                </a:solidFill>
                <a:latin typeface="Consolas" panose="020B0609020204030204" pitchFamily="49" charset="0"/>
              </a:endParaRPr>
            </a:p>
          </p:txBody>
        </p:sp>
      </p:grpSp>
      <p:grpSp>
        <p:nvGrpSpPr>
          <p:cNvPr id="84" name="Group 83">
            <a:extLst>
              <a:ext uri="{FF2B5EF4-FFF2-40B4-BE49-F238E27FC236}">
                <a16:creationId xmlns:a16="http://schemas.microsoft.com/office/drawing/2014/main" id="{D8CAC746-9C3F-4F6D-9770-24D3EF127E07}"/>
              </a:ext>
            </a:extLst>
          </p:cNvPr>
          <p:cNvGrpSpPr/>
          <p:nvPr/>
        </p:nvGrpSpPr>
        <p:grpSpPr>
          <a:xfrm>
            <a:off x="1798378" y="1532628"/>
            <a:ext cx="1621711" cy="401320"/>
            <a:chOff x="1859280" y="4507915"/>
            <a:chExt cx="1621711" cy="401320"/>
          </a:xfrm>
        </p:grpSpPr>
        <p:sp>
          <p:nvSpPr>
            <p:cNvPr id="85" name="TextBox 84">
              <a:extLst>
                <a:ext uri="{FF2B5EF4-FFF2-40B4-BE49-F238E27FC236}">
                  <a16:creationId xmlns:a16="http://schemas.microsoft.com/office/drawing/2014/main" id="{A0E79768-EC71-4865-BB45-53B4B34BC250}"/>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86" name="Rectangle 85">
              <a:extLst>
                <a:ext uri="{FF2B5EF4-FFF2-40B4-BE49-F238E27FC236}">
                  <a16:creationId xmlns:a16="http://schemas.microsoft.com/office/drawing/2014/main" id="{28A4B450-CCF7-421E-A765-9C8DFE31882A}"/>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grpSp>
        <p:nvGrpSpPr>
          <p:cNvPr id="89" name="Group 88">
            <a:extLst>
              <a:ext uri="{FF2B5EF4-FFF2-40B4-BE49-F238E27FC236}">
                <a16:creationId xmlns:a16="http://schemas.microsoft.com/office/drawing/2014/main" id="{15EBC694-4D00-41E1-BD3A-C25F300D7AB0}"/>
              </a:ext>
            </a:extLst>
          </p:cNvPr>
          <p:cNvGrpSpPr/>
          <p:nvPr/>
        </p:nvGrpSpPr>
        <p:grpSpPr>
          <a:xfrm>
            <a:off x="3308327" y="1548791"/>
            <a:ext cx="1190202" cy="401320"/>
            <a:chOff x="2268262" y="4507915"/>
            <a:chExt cx="1190202" cy="401320"/>
          </a:xfrm>
        </p:grpSpPr>
        <p:sp>
          <p:nvSpPr>
            <p:cNvPr id="90" name="TextBox 89">
              <a:extLst>
                <a:ext uri="{FF2B5EF4-FFF2-40B4-BE49-F238E27FC236}">
                  <a16:creationId xmlns:a16="http://schemas.microsoft.com/office/drawing/2014/main" id="{F6B93555-F8FD-4293-BEC0-62B0557EB2B8}"/>
                </a:ext>
              </a:extLst>
            </p:cNvPr>
            <p:cNvSpPr txBox="1"/>
            <p:nvPr/>
          </p:nvSpPr>
          <p:spPr>
            <a:xfrm>
              <a:off x="2268262" y="4507915"/>
              <a:ext cx="622656"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100" name="Rectangle 99">
              <a:extLst>
                <a:ext uri="{FF2B5EF4-FFF2-40B4-BE49-F238E27FC236}">
                  <a16:creationId xmlns:a16="http://schemas.microsoft.com/office/drawing/2014/main" id="{685CD8F7-73EE-414B-9C67-A1F92424B5E4}"/>
                </a:ext>
              </a:extLst>
            </p:cNvPr>
            <p:cNvSpPr/>
            <p:nvPr/>
          </p:nvSpPr>
          <p:spPr>
            <a:xfrm>
              <a:off x="2873926" y="4507915"/>
              <a:ext cx="584538"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"T"</a:t>
              </a:r>
            </a:p>
          </p:txBody>
        </p:sp>
      </p:grpSp>
      <p:grpSp>
        <p:nvGrpSpPr>
          <p:cNvPr id="103" name="Group 102">
            <a:extLst>
              <a:ext uri="{FF2B5EF4-FFF2-40B4-BE49-F238E27FC236}">
                <a16:creationId xmlns:a16="http://schemas.microsoft.com/office/drawing/2014/main" id="{CEAB44DD-0950-46F7-92D4-CC18F669E548}"/>
              </a:ext>
            </a:extLst>
          </p:cNvPr>
          <p:cNvGrpSpPr/>
          <p:nvPr/>
        </p:nvGrpSpPr>
        <p:grpSpPr>
          <a:xfrm>
            <a:off x="4328442" y="1542566"/>
            <a:ext cx="1605225" cy="401320"/>
            <a:chOff x="2304106" y="4507915"/>
            <a:chExt cx="1431149" cy="401320"/>
          </a:xfrm>
        </p:grpSpPr>
        <p:sp>
          <p:nvSpPr>
            <p:cNvPr id="105" name="TextBox 104">
              <a:extLst>
                <a:ext uri="{FF2B5EF4-FFF2-40B4-BE49-F238E27FC236}">
                  <a16:creationId xmlns:a16="http://schemas.microsoft.com/office/drawing/2014/main" id="{A90DD092-3447-4459-96A1-7C555FFA49E8}"/>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106" name="Rectangle 105">
              <a:extLst>
                <a:ext uri="{FF2B5EF4-FFF2-40B4-BE49-F238E27FC236}">
                  <a16:creationId xmlns:a16="http://schemas.microsoft.com/office/drawing/2014/main" id="{E31F5320-7D60-4C93-A73C-25390DCE4273}"/>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err="1"/>
              <a:t>Foldr</a:t>
            </a:r>
            <a:r>
              <a:rPr lang="en-US" dirty="0"/>
              <a:t> Trace-through: List concatenation</a:t>
            </a:r>
          </a:p>
        </p:txBody>
      </p:sp>
      <p:grpSp>
        <p:nvGrpSpPr>
          <p:cNvPr id="4" name="Group 3">
            <a:extLst>
              <a:ext uri="{FF2B5EF4-FFF2-40B4-BE49-F238E27FC236}">
                <a16:creationId xmlns:a16="http://schemas.microsoft.com/office/drawing/2014/main" id="{695433D3-0D3B-4AFD-AFCC-91F4A7E4CC0B}"/>
              </a:ext>
            </a:extLst>
          </p:cNvPr>
          <p:cNvGrpSpPr/>
          <p:nvPr/>
        </p:nvGrpSpPr>
        <p:grpSpPr>
          <a:xfrm>
            <a:off x="178894" y="5173796"/>
            <a:ext cx="5904720" cy="1487394"/>
            <a:chOff x="219434" y="3858501"/>
            <a:chExt cx="5904720" cy="1487394"/>
          </a:xfrm>
        </p:grpSpPr>
        <p:sp>
          <p:nvSpPr>
            <p:cNvPr id="87" name="Rectangle 86">
              <a:extLst>
                <a:ext uri="{FF2B5EF4-FFF2-40B4-BE49-F238E27FC236}">
                  <a16:creationId xmlns:a16="http://schemas.microsoft.com/office/drawing/2014/main" id="{58541890-8B82-488B-A646-6A3246EB4D43}"/>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916D9C1B-87C5-4854-9B03-4F7DAB176DF0}"/>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sp>
        <p:nvSpPr>
          <p:cNvPr id="5" name="TextBox 4">
            <a:extLst>
              <a:ext uri="{FF2B5EF4-FFF2-40B4-BE49-F238E27FC236}">
                <a16:creationId xmlns:a16="http://schemas.microsoft.com/office/drawing/2014/main" id="{29DBBEB4-365A-466C-B417-5C2DBFA337D2}"/>
              </a:ext>
            </a:extLst>
          </p:cNvPr>
          <p:cNvSpPr txBox="1"/>
          <p:nvPr/>
        </p:nvSpPr>
        <p:spPr>
          <a:xfrm>
            <a:off x="124840" y="4873124"/>
            <a:ext cx="1307569" cy="369332"/>
          </a:xfrm>
          <a:prstGeom prst="rect">
            <a:avLst/>
          </a:prstGeom>
          <a:noFill/>
        </p:spPr>
        <p:txBody>
          <a:bodyPr wrap="square" rtlCol="0">
            <a:spAutoFit/>
          </a:bodyPr>
          <a:lstStyle/>
          <a:p>
            <a:r>
              <a:rPr lang="en-US" dirty="0" err="1">
                <a:latin typeface="Consolas" panose="020B0609020204030204" pitchFamily="49" charset="0"/>
              </a:rPr>
              <a:t>foldr.hs</a:t>
            </a:r>
            <a:endParaRPr lang="en-US" dirty="0">
              <a:latin typeface="Consolas" panose="020B0609020204030204" pitchFamily="49" charset="0"/>
            </a:endParaRPr>
          </a:p>
        </p:txBody>
      </p:sp>
      <p:cxnSp>
        <p:nvCxnSpPr>
          <p:cNvPr id="119" name="Straight Arrow Connector 118">
            <a:extLst>
              <a:ext uri="{FF2B5EF4-FFF2-40B4-BE49-F238E27FC236}">
                <a16:creationId xmlns:a16="http://schemas.microsoft.com/office/drawing/2014/main" id="{58F5B947-5057-474E-A617-F8AAC28D3BCF}"/>
              </a:ext>
            </a:extLst>
          </p:cNvPr>
          <p:cNvCxnSpPr/>
          <p:nvPr/>
        </p:nvCxnSpPr>
        <p:spPr>
          <a:xfrm>
            <a:off x="323057" y="6049352"/>
            <a:ext cx="249382"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A64B258-750E-44BB-8DD8-4EF44708AD9B}"/>
              </a:ext>
            </a:extLst>
          </p:cNvPr>
          <p:cNvSpPr/>
          <p:nvPr/>
        </p:nvSpPr>
        <p:spPr>
          <a:xfrm>
            <a:off x="44043" y="518652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41C749E6-4BD1-429A-AB3E-B680184D66E8}"/>
              </a:ext>
            </a:extLst>
          </p:cNvPr>
          <p:cNvGrpSpPr/>
          <p:nvPr/>
        </p:nvGrpSpPr>
        <p:grpSpPr>
          <a:xfrm>
            <a:off x="279214" y="3699716"/>
            <a:ext cx="5904720" cy="1487394"/>
            <a:chOff x="219434" y="3858501"/>
            <a:chExt cx="5904720" cy="1487394"/>
          </a:xfrm>
        </p:grpSpPr>
        <p:sp>
          <p:nvSpPr>
            <p:cNvPr id="182" name="Rectangle 181">
              <a:extLst>
                <a:ext uri="{FF2B5EF4-FFF2-40B4-BE49-F238E27FC236}">
                  <a16:creationId xmlns:a16="http://schemas.microsoft.com/office/drawing/2014/main" id="{BE357475-2831-49CC-9206-A5C6EE2F645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83" name="TextBox 182">
              <a:extLst>
                <a:ext uri="{FF2B5EF4-FFF2-40B4-BE49-F238E27FC236}">
                  <a16:creationId xmlns:a16="http://schemas.microsoft.com/office/drawing/2014/main" id="{857E5798-35E5-41FC-B436-EB5558F6131E}"/>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cxnSp>
        <p:nvCxnSpPr>
          <p:cNvPr id="202" name="Straight Arrow Connector 201">
            <a:extLst>
              <a:ext uri="{FF2B5EF4-FFF2-40B4-BE49-F238E27FC236}">
                <a16:creationId xmlns:a16="http://schemas.microsoft.com/office/drawing/2014/main" id="{3BEB5DCE-65C9-4678-A111-ED56096E2433}"/>
              </a:ext>
            </a:extLst>
          </p:cNvPr>
          <p:cNvCxnSpPr/>
          <p:nvPr/>
        </p:nvCxnSpPr>
        <p:spPr>
          <a:xfrm>
            <a:off x="423377" y="4575272"/>
            <a:ext cx="249382"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3F94959C-8641-4DC2-8A33-41DA69B22AD9}"/>
              </a:ext>
            </a:extLst>
          </p:cNvPr>
          <p:cNvSpPr txBox="1"/>
          <p:nvPr/>
        </p:nvSpPr>
        <p:spPr>
          <a:xfrm>
            <a:off x="2646674" y="2636951"/>
            <a:ext cx="693605" cy="369332"/>
          </a:xfrm>
          <a:prstGeom prst="rect">
            <a:avLst/>
          </a:prstGeom>
          <a:noFill/>
        </p:spPr>
        <p:txBody>
          <a:bodyPr wrap="square" rtlCol="0">
            <a:spAutoFit/>
          </a:bodyPr>
          <a:lstStyle/>
          <a:p>
            <a:pPr algn="ctr"/>
            <a:r>
              <a:rPr lang="en-US" dirty="0">
                <a:solidFill>
                  <a:schemeClr val="bg1"/>
                </a:solidFill>
                <a:latin typeface="Consolas" panose="020B0609020204030204" pitchFamily="49" charset="0"/>
              </a:rPr>
              <a:t>3</a:t>
            </a:r>
          </a:p>
        </p:txBody>
      </p:sp>
      <p:sp>
        <p:nvSpPr>
          <p:cNvPr id="208" name="Rectangle 207">
            <a:extLst>
              <a:ext uri="{FF2B5EF4-FFF2-40B4-BE49-F238E27FC236}">
                <a16:creationId xmlns:a16="http://schemas.microsoft.com/office/drawing/2014/main" id="{D774EC69-BFBA-4C9F-9747-05ED6684E6EC}"/>
              </a:ext>
            </a:extLst>
          </p:cNvPr>
          <p:cNvSpPr/>
          <p:nvPr/>
        </p:nvSpPr>
        <p:spPr>
          <a:xfrm>
            <a:off x="144363" y="371244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211">
            <a:extLst>
              <a:ext uri="{FF2B5EF4-FFF2-40B4-BE49-F238E27FC236}">
                <a16:creationId xmlns:a16="http://schemas.microsoft.com/office/drawing/2014/main" id="{E302C1D9-B33A-4707-9043-07C41D361BB8}"/>
              </a:ext>
            </a:extLst>
          </p:cNvPr>
          <p:cNvGrpSpPr/>
          <p:nvPr/>
        </p:nvGrpSpPr>
        <p:grpSpPr>
          <a:xfrm>
            <a:off x="414065" y="2167927"/>
            <a:ext cx="5904720" cy="1487394"/>
            <a:chOff x="219434" y="3858501"/>
            <a:chExt cx="5904720" cy="1487394"/>
          </a:xfrm>
        </p:grpSpPr>
        <p:sp>
          <p:nvSpPr>
            <p:cNvPr id="213" name="Rectangle 212">
              <a:extLst>
                <a:ext uri="{FF2B5EF4-FFF2-40B4-BE49-F238E27FC236}">
                  <a16:creationId xmlns:a16="http://schemas.microsoft.com/office/drawing/2014/main" id="{0A377F9C-17C4-4514-A6A8-EA8D84C22B3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14" name="TextBox 213">
              <a:extLst>
                <a:ext uri="{FF2B5EF4-FFF2-40B4-BE49-F238E27FC236}">
                  <a16:creationId xmlns:a16="http://schemas.microsoft.com/office/drawing/2014/main" id="{FCC823A0-B4DE-43FC-81ED-70E18AB5F615}"/>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cxnSp>
        <p:nvCxnSpPr>
          <p:cNvPr id="232" name="Straight Arrow Connector 231">
            <a:extLst>
              <a:ext uri="{FF2B5EF4-FFF2-40B4-BE49-F238E27FC236}">
                <a16:creationId xmlns:a16="http://schemas.microsoft.com/office/drawing/2014/main" id="{2E54974A-8731-4B07-A157-63CD1A91C530}"/>
              </a:ext>
            </a:extLst>
          </p:cNvPr>
          <p:cNvCxnSpPr/>
          <p:nvPr/>
        </p:nvCxnSpPr>
        <p:spPr>
          <a:xfrm>
            <a:off x="558228" y="3043483"/>
            <a:ext cx="249382"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390D138B-F742-4E22-9D31-ABB2D20DCC5F}"/>
              </a:ext>
            </a:extLst>
          </p:cNvPr>
          <p:cNvSpPr txBox="1"/>
          <p:nvPr/>
        </p:nvSpPr>
        <p:spPr>
          <a:xfrm>
            <a:off x="2781525" y="1105162"/>
            <a:ext cx="693605" cy="369332"/>
          </a:xfrm>
          <a:prstGeom prst="rect">
            <a:avLst/>
          </a:prstGeom>
          <a:noFill/>
        </p:spPr>
        <p:txBody>
          <a:bodyPr wrap="square" rtlCol="0">
            <a:spAutoFit/>
          </a:bodyPr>
          <a:lstStyle/>
          <a:p>
            <a:pPr algn="ctr"/>
            <a:r>
              <a:rPr lang="en-US" dirty="0">
                <a:solidFill>
                  <a:schemeClr val="bg1"/>
                </a:solidFill>
                <a:latin typeface="Consolas" panose="020B0609020204030204" pitchFamily="49" charset="0"/>
              </a:rPr>
              <a:t>5</a:t>
            </a:r>
          </a:p>
        </p:txBody>
      </p:sp>
      <p:sp>
        <p:nvSpPr>
          <p:cNvPr id="238" name="Rectangle 237">
            <a:extLst>
              <a:ext uri="{FF2B5EF4-FFF2-40B4-BE49-F238E27FC236}">
                <a16:creationId xmlns:a16="http://schemas.microsoft.com/office/drawing/2014/main" id="{CD98E71F-FDF6-4CE3-8492-CFADDD97D32F}"/>
              </a:ext>
            </a:extLst>
          </p:cNvPr>
          <p:cNvSpPr/>
          <p:nvPr/>
        </p:nvSpPr>
        <p:spPr>
          <a:xfrm>
            <a:off x="279214" y="2180660"/>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E4DD22E1-BEF3-4E69-BCE5-00DA39B55D46}"/>
              </a:ext>
            </a:extLst>
          </p:cNvPr>
          <p:cNvSpPr/>
          <p:nvPr/>
        </p:nvSpPr>
        <p:spPr>
          <a:xfrm>
            <a:off x="2743263" y="53132"/>
            <a:ext cx="6702029" cy="68039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 name="Group 241">
            <a:extLst>
              <a:ext uri="{FF2B5EF4-FFF2-40B4-BE49-F238E27FC236}">
                <a16:creationId xmlns:a16="http://schemas.microsoft.com/office/drawing/2014/main" id="{E94F01F5-4E81-4404-B5E7-3AE4275E0CF6}"/>
              </a:ext>
            </a:extLst>
          </p:cNvPr>
          <p:cNvGrpSpPr/>
          <p:nvPr/>
        </p:nvGrpSpPr>
        <p:grpSpPr>
          <a:xfrm>
            <a:off x="503566" y="645167"/>
            <a:ext cx="5904720" cy="1487394"/>
            <a:chOff x="219434" y="3858501"/>
            <a:chExt cx="5904720" cy="1487394"/>
          </a:xfrm>
        </p:grpSpPr>
        <p:sp>
          <p:nvSpPr>
            <p:cNvPr id="243" name="Rectangle 242">
              <a:extLst>
                <a:ext uri="{FF2B5EF4-FFF2-40B4-BE49-F238E27FC236}">
                  <a16:creationId xmlns:a16="http://schemas.microsoft.com/office/drawing/2014/main" id="{A7A9097A-74B4-41B1-9511-18A5564F6126}"/>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44" name="TextBox 243">
              <a:extLst>
                <a:ext uri="{FF2B5EF4-FFF2-40B4-BE49-F238E27FC236}">
                  <a16:creationId xmlns:a16="http://schemas.microsoft.com/office/drawing/2014/main" id="{50030B93-20B4-4FA6-B49E-5DE2AA9153A1}"/>
                </a:ext>
              </a:extLst>
            </p:cNvPr>
            <p:cNvSpPr txBox="1"/>
            <p:nvPr/>
          </p:nvSpPr>
          <p:spPr>
            <a:xfrm>
              <a:off x="221433" y="3858501"/>
              <a:ext cx="5699707" cy="1107996"/>
            </a:xfrm>
            <a:prstGeom prst="rect">
              <a:avLst/>
            </a:prstGeom>
            <a:noFill/>
          </p:spPr>
          <p:txBody>
            <a:bodyPr wrap="square" rtlCol="0">
              <a:spAutoFit/>
            </a:bodyPr>
            <a:lstStyle/>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 = </a:t>
              </a:r>
              <a:r>
                <a:rPr lang="en-US" sz="2200" dirty="0" err="1">
                  <a:latin typeface="Consolas" panose="020B0609020204030204" pitchFamily="49" charset="0"/>
                </a:rPr>
                <a:t>accum</a:t>
              </a:r>
              <a:r>
                <a:rPr lang="pl-PL" sz="2200" dirty="0">
                  <a:latin typeface="Consolas" panose="020B0609020204030204" pitchFamily="49" charset="0"/>
                </a:rPr>
                <a:t> </a:t>
              </a:r>
            </a:p>
            <a:p>
              <a:r>
                <a:rPr lang="pl-PL" sz="2200" dirty="0">
                  <a:latin typeface="Consolas" panose="020B0609020204030204" pitchFamily="49" charset="0"/>
                </a:rPr>
                <a:t>foldr f </a:t>
              </a:r>
              <a:r>
                <a:rPr lang="en-US" sz="2200" dirty="0" err="1">
                  <a:latin typeface="Consolas" panose="020B0609020204030204" pitchFamily="49" charset="0"/>
                </a:rPr>
                <a:t>accum</a:t>
              </a:r>
              <a:r>
                <a:rPr lang="pl-PL" sz="2200" dirty="0">
                  <a:latin typeface="Consolas" panose="020B0609020204030204" pitchFamily="49" charset="0"/>
                </a:rPr>
                <a:t> (x:xs) = </a:t>
              </a:r>
              <a:endParaRPr lang="en-US" sz="2200" dirty="0">
                <a:latin typeface="Consolas" panose="020B0609020204030204" pitchFamily="49" charset="0"/>
              </a:endParaRPr>
            </a:p>
            <a:p>
              <a:r>
                <a:rPr lang="en-US" sz="2200" dirty="0">
                  <a:latin typeface="Consolas" panose="020B0609020204030204" pitchFamily="49" charset="0"/>
                </a:rPr>
                <a:t>  </a:t>
              </a:r>
              <a:r>
                <a:rPr lang="pl-PL" sz="2200" dirty="0">
                  <a:latin typeface="Consolas" panose="020B0609020204030204" pitchFamily="49" charset="0"/>
                </a:rPr>
                <a:t>f x (foldr f </a:t>
              </a:r>
              <a:r>
                <a:rPr lang="en-US" sz="2200" dirty="0" err="1">
                  <a:latin typeface="Consolas" panose="020B0609020204030204" pitchFamily="49" charset="0"/>
                </a:rPr>
                <a:t>accum</a:t>
              </a:r>
              <a:r>
                <a:rPr lang="pl-PL" sz="2200" dirty="0">
                  <a:latin typeface="Consolas" panose="020B0609020204030204" pitchFamily="49" charset="0"/>
                </a:rPr>
                <a:t> xs) </a:t>
              </a:r>
              <a:endParaRPr lang="en-US" sz="2200" dirty="0">
                <a:latin typeface="Consolas" panose="020B0609020204030204" pitchFamily="49" charset="0"/>
              </a:endParaRPr>
            </a:p>
          </p:txBody>
        </p:sp>
      </p:grpSp>
      <p:grpSp>
        <p:nvGrpSpPr>
          <p:cNvPr id="246" name="Group 245">
            <a:extLst>
              <a:ext uri="{FF2B5EF4-FFF2-40B4-BE49-F238E27FC236}">
                <a16:creationId xmlns:a16="http://schemas.microsoft.com/office/drawing/2014/main" id="{CD6262DB-9E87-4643-B801-39651F83C922}"/>
              </a:ext>
            </a:extLst>
          </p:cNvPr>
          <p:cNvGrpSpPr/>
          <p:nvPr/>
        </p:nvGrpSpPr>
        <p:grpSpPr>
          <a:xfrm>
            <a:off x="72678" y="-10554"/>
            <a:ext cx="1841739" cy="401320"/>
            <a:chOff x="479526" y="4507915"/>
            <a:chExt cx="1841739" cy="401320"/>
          </a:xfrm>
        </p:grpSpPr>
        <p:sp>
          <p:nvSpPr>
            <p:cNvPr id="247" name="TextBox 246">
              <a:extLst>
                <a:ext uri="{FF2B5EF4-FFF2-40B4-BE49-F238E27FC236}">
                  <a16:creationId xmlns:a16="http://schemas.microsoft.com/office/drawing/2014/main" id="{AB92A59E-19B8-4FD6-B049-A3E8F2214C63}"/>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248" name="Rectangle 247">
              <a:extLst>
                <a:ext uri="{FF2B5EF4-FFF2-40B4-BE49-F238E27FC236}">
                  <a16:creationId xmlns:a16="http://schemas.microsoft.com/office/drawing/2014/main" id="{40E1A2DD-C26F-4FDB-95B8-2A44A620FD41}"/>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lumMod val="40000"/>
                      <a:lumOff val="60000"/>
                    </a:schemeClr>
                  </a:solidFill>
                  <a:latin typeface="Consolas" panose="020B0609020204030204" pitchFamily="49" charset="0"/>
                </a:rPr>
                <a:t>concat</a:t>
              </a:r>
              <a:endParaRPr lang="en-US" dirty="0">
                <a:solidFill>
                  <a:schemeClr val="accent1">
                    <a:lumMod val="40000"/>
                    <a:lumOff val="60000"/>
                  </a:schemeClr>
                </a:solidFill>
                <a:latin typeface="Consolas" panose="020B0609020204030204" pitchFamily="49" charset="0"/>
              </a:endParaRPr>
            </a:p>
          </p:txBody>
        </p:sp>
      </p:grpSp>
      <p:grpSp>
        <p:nvGrpSpPr>
          <p:cNvPr id="249" name="Group 248">
            <a:extLst>
              <a:ext uri="{FF2B5EF4-FFF2-40B4-BE49-F238E27FC236}">
                <a16:creationId xmlns:a16="http://schemas.microsoft.com/office/drawing/2014/main" id="{7A7AAAFF-376F-49AD-9A50-B48C7180CFBB}"/>
              </a:ext>
            </a:extLst>
          </p:cNvPr>
          <p:cNvGrpSpPr/>
          <p:nvPr/>
        </p:nvGrpSpPr>
        <p:grpSpPr>
          <a:xfrm>
            <a:off x="1887879" y="9868"/>
            <a:ext cx="1621711" cy="401320"/>
            <a:chOff x="1859280" y="4507915"/>
            <a:chExt cx="1621711" cy="401320"/>
          </a:xfrm>
        </p:grpSpPr>
        <p:sp>
          <p:nvSpPr>
            <p:cNvPr id="250" name="TextBox 249">
              <a:extLst>
                <a:ext uri="{FF2B5EF4-FFF2-40B4-BE49-F238E27FC236}">
                  <a16:creationId xmlns:a16="http://schemas.microsoft.com/office/drawing/2014/main" id="{45A7CF9C-DA9C-4A2D-BF3A-428B3E8091AE}"/>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251" name="Rectangle 250">
              <a:extLst>
                <a:ext uri="{FF2B5EF4-FFF2-40B4-BE49-F238E27FC236}">
                  <a16:creationId xmlns:a16="http://schemas.microsoft.com/office/drawing/2014/main" id="{7F068C05-EED1-488C-9880-C8A856EF5DE9}"/>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sp>
        <p:nvSpPr>
          <p:cNvPr id="254" name="Rectangle 253">
            <a:extLst>
              <a:ext uri="{FF2B5EF4-FFF2-40B4-BE49-F238E27FC236}">
                <a16:creationId xmlns:a16="http://schemas.microsoft.com/office/drawing/2014/main" id="{AAECBFEA-413C-4F3E-89EC-4391ABE410A9}"/>
              </a:ext>
            </a:extLst>
          </p:cNvPr>
          <p:cNvSpPr/>
          <p:nvPr/>
        </p:nvSpPr>
        <p:spPr>
          <a:xfrm>
            <a:off x="4198975" y="8658"/>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sp>
        <p:nvSpPr>
          <p:cNvPr id="126" name="Rectangle 125">
            <a:extLst>
              <a:ext uri="{FF2B5EF4-FFF2-40B4-BE49-F238E27FC236}">
                <a16:creationId xmlns:a16="http://schemas.microsoft.com/office/drawing/2014/main" id="{6C0B1612-F578-4CDF-9CC1-E13A83F4092C}"/>
              </a:ext>
            </a:extLst>
          </p:cNvPr>
          <p:cNvSpPr/>
          <p:nvPr/>
        </p:nvSpPr>
        <p:spPr>
          <a:xfrm>
            <a:off x="1415844" y="2870360"/>
            <a:ext cx="2857533"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cxnSp>
        <p:nvCxnSpPr>
          <p:cNvPr id="127" name="Straight Arrow Connector 126">
            <a:extLst>
              <a:ext uri="{FF2B5EF4-FFF2-40B4-BE49-F238E27FC236}">
                <a16:creationId xmlns:a16="http://schemas.microsoft.com/office/drawing/2014/main" id="{88570FD5-AB0E-4506-A120-339C6A469873}"/>
              </a:ext>
            </a:extLst>
          </p:cNvPr>
          <p:cNvCxnSpPr/>
          <p:nvPr/>
        </p:nvCxnSpPr>
        <p:spPr>
          <a:xfrm>
            <a:off x="368715" y="84000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270C43F9-9B6F-4E13-A948-CB56DF147E2E}"/>
              </a:ext>
            </a:extLst>
          </p:cNvPr>
          <p:cNvSpPr/>
          <p:nvPr/>
        </p:nvSpPr>
        <p:spPr>
          <a:xfrm>
            <a:off x="3481013" y="714238"/>
            <a:ext cx="1090987"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3" name="TextBox 122">
            <a:extLst>
              <a:ext uri="{FF2B5EF4-FFF2-40B4-BE49-F238E27FC236}">
                <a16:creationId xmlns:a16="http://schemas.microsoft.com/office/drawing/2014/main" id="{E1738EA1-5941-40B7-A8FE-D8895DC5203E}"/>
              </a:ext>
            </a:extLst>
          </p:cNvPr>
          <p:cNvSpPr txBox="1"/>
          <p:nvPr/>
        </p:nvSpPr>
        <p:spPr>
          <a:xfrm>
            <a:off x="2746707" y="26237"/>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a:t>
            </a:r>
          </a:p>
        </p:txBody>
      </p:sp>
      <p:sp>
        <p:nvSpPr>
          <p:cNvPr id="125" name="TextBox 124">
            <a:extLst>
              <a:ext uri="{FF2B5EF4-FFF2-40B4-BE49-F238E27FC236}">
                <a16:creationId xmlns:a16="http://schemas.microsoft.com/office/drawing/2014/main" id="{CC7C52FE-3C89-4DE3-B05A-C1089B82E035}"/>
              </a:ext>
            </a:extLst>
          </p:cNvPr>
          <p:cNvSpPr txBox="1"/>
          <p:nvPr/>
        </p:nvSpPr>
        <p:spPr>
          <a:xfrm>
            <a:off x="3442302" y="714392"/>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a:t>
            </a:r>
          </a:p>
        </p:txBody>
      </p:sp>
      <p:sp>
        <p:nvSpPr>
          <p:cNvPr id="130" name="Rectangle 129">
            <a:extLst>
              <a:ext uri="{FF2B5EF4-FFF2-40B4-BE49-F238E27FC236}">
                <a16:creationId xmlns:a16="http://schemas.microsoft.com/office/drawing/2014/main" id="{C965E3BC-1288-42F0-BD8B-8F049FA4E48F}"/>
              </a:ext>
            </a:extLst>
          </p:cNvPr>
          <p:cNvSpPr/>
          <p:nvPr/>
        </p:nvSpPr>
        <p:spPr>
          <a:xfrm>
            <a:off x="1213150" y="4407031"/>
            <a:ext cx="3060228"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8" name="TextBox 127">
            <a:extLst>
              <a:ext uri="{FF2B5EF4-FFF2-40B4-BE49-F238E27FC236}">
                <a16:creationId xmlns:a16="http://schemas.microsoft.com/office/drawing/2014/main" id="{295BD272-3E9D-4508-B9AE-41CE6FA235F9}"/>
              </a:ext>
            </a:extLst>
          </p:cNvPr>
          <p:cNvSpPr txBox="1"/>
          <p:nvPr/>
        </p:nvSpPr>
        <p:spPr>
          <a:xfrm>
            <a:off x="1475828" y="2865540"/>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"T!"</a:t>
            </a:r>
          </a:p>
        </p:txBody>
      </p:sp>
      <p:sp>
        <p:nvSpPr>
          <p:cNvPr id="132" name="Rectangle 131">
            <a:extLst>
              <a:ext uri="{FF2B5EF4-FFF2-40B4-BE49-F238E27FC236}">
                <a16:creationId xmlns:a16="http://schemas.microsoft.com/office/drawing/2014/main" id="{309811FF-EFD8-4676-99F9-FBD2C6D6342C}"/>
              </a:ext>
            </a:extLst>
          </p:cNvPr>
          <p:cNvSpPr/>
          <p:nvPr/>
        </p:nvSpPr>
        <p:spPr>
          <a:xfrm>
            <a:off x="1100847" y="5904424"/>
            <a:ext cx="2947586"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33" name="TextBox 132">
            <a:extLst>
              <a:ext uri="{FF2B5EF4-FFF2-40B4-BE49-F238E27FC236}">
                <a16:creationId xmlns:a16="http://schemas.microsoft.com/office/drawing/2014/main" id="{A2F0428E-2553-4493-87C8-C33D6E2B3120}"/>
              </a:ext>
            </a:extLst>
          </p:cNvPr>
          <p:cNvSpPr txBox="1"/>
          <p:nvPr/>
        </p:nvSpPr>
        <p:spPr>
          <a:xfrm>
            <a:off x="1145195" y="5888828"/>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"LIT!"</a:t>
            </a:r>
          </a:p>
        </p:txBody>
      </p:sp>
      <p:sp>
        <p:nvSpPr>
          <p:cNvPr id="135" name="Speech Bubble: Rectangle with Corners Rounded 134">
            <a:extLst>
              <a:ext uri="{FF2B5EF4-FFF2-40B4-BE49-F238E27FC236}">
                <a16:creationId xmlns:a16="http://schemas.microsoft.com/office/drawing/2014/main" id="{F97B0CB7-AC03-42A9-926F-092BE3187BBC}"/>
              </a:ext>
            </a:extLst>
          </p:cNvPr>
          <p:cNvSpPr/>
          <p:nvPr/>
        </p:nvSpPr>
        <p:spPr>
          <a:xfrm>
            <a:off x="4335279" y="760056"/>
            <a:ext cx="3291281" cy="959328"/>
          </a:xfrm>
          <a:prstGeom prst="wedgeRoundRectCallout">
            <a:avLst>
              <a:gd name="adj1" fmla="val -75289"/>
              <a:gd name="adj2" fmla="val -1064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we get to the end of the list, our </a:t>
            </a:r>
            <a:r>
              <a:rPr lang="en-US" sz="2000" dirty="0">
                <a:solidFill>
                  <a:srgbClr val="FFC1C1"/>
                </a:solidFill>
                <a:latin typeface="Corbel" panose="020B0503020204020204" pitchFamily="34" charset="0"/>
              </a:rPr>
              <a:t>accumulator</a:t>
            </a:r>
            <a:r>
              <a:rPr lang="en-US" sz="2000" dirty="0">
                <a:latin typeface="Corbel" panose="020B0503020204020204" pitchFamily="34" charset="0"/>
              </a:rPr>
              <a:t> still </a:t>
            </a:r>
            <a:r>
              <a:rPr lang="en-US" sz="2000" dirty="0">
                <a:solidFill>
                  <a:srgbClr val="FFC1C1"/>
                </a:solidFill>
                <a:latin typeface="Corbel" panose="020B0503020204020204" pitchFamily="34" charset="0"/>
              </a:rPr>
              <a:t>holds its initial value</a:t>
            </a:r>
            <a:r>
              <a:rPr lang="en-US" sz="2000" dirty="0">
                <a:latin typeface="Corbel" panose="020B0503020204020204" pitchFamily="34" charset="0"/>
              </a:rPr>
              <a:t>!</a:t>
            </a:r>
          </a:p>
        </p:txBody>
      </p:sp>
      <p:grpSp>
        <p:nvGrpSpPr>
          <p:cNvPr id="107" name="Group 106">
            <a:extLst>
              <a:ext uri="{FF2B5EF4-FFF2-40B4-BE49-F238E27FC236}">
                <a16:creationId xmlns:a16="http://schemas.microsoft.com/office/drawing/2014/main" id="{D7F0C806-7E72-44B4-9E14-C49E86118D3A}"/>
              </a:ext>
            </a:extLst>
          </p:cNvPr>
          <p:cNvGrpSpPr/>
          <p:nvPr/>
        </p:nvGrpSpPr>
        <p:grpSpPr>
          <a:xfrm>
            <a:off x="2637356" y="3440832"/>
            <a:ext cx="4200911" cy="2006721"/>
            <a:chOff x="3628711" y="3483459"/>
            <a:chExt cx="4200911" cy="2189916"/>
          </a:xfrm>
        </p:grpSpPr>
        <p:sp>
          <p:nvSpPr>
            <p:cNvPr id="108" name="Speech Bubble: Rectangle with Corners Rounded 107">
              <a:extLst>
                <a:ext uri="{FF2B5EF4-FFF2-40B4-BE49-F238E27FC236}">
                  <a16:creationId xmlns:a16="http://schemas.microsoft.com/office/drawing/2014/main" id="{E526CF39-4DE5-46AA-8047-DBB882E37CA3}"/>
                </a:ext>
              </a:extLst>
            </p:cNvPr>
            <p:cNvSpPr/>
            <p:nvPr/>
          </p:nvSpPr>
          <p:spPr>
            <a:xfrm>
              <a:off x="3628711" y="3483459"/>
              <a:ext cx="4200911" cy="2189916"/>
            </a:xfrm>
            <a:prstGeom prst="wedgeRoundRectCallout">
              <a:avLst>
                <a:gd name="adj1" fmla="val -93156"/>
                <a:gd name="adj2" fmla="val -628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rbel" panose="020B0503020204020204" pitchFamily="34" charset="0"/>
                </a:rPr>
                <a:t>concat</a:t>
              </a:r>
              <a:r>
                <a:rPr lang="en-US" sz="2000" dirty="0">
                  <a:latin typeface="Corbel" panose="020B0503020204020204" pitchFamily="34" charset="0"/>
                </a:rPr>
                <a:t> </a:t>
              </a:r>
              <a:r>
                <a:rPr lang="en-US" sz="2000" dirty="0">
                  <a:latin typeface="Consolas" panose="020B0609020204030204" pitchFamily="49" charset="0"/>
                </a:rPr>
                <a:t>"T" "!"</a:t>
              </a: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"T" ++ "!"</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"T!"</a:t>
              </a:r>
            </a:p>
          </p:txBody>
        </p:sp>
        <p:sp>
          <p:nvSpPr>
            <p:cNvPr id="109" name="Arrow: Down 108">
              <a:extLst>
                <a:ext uri="{FF2B5EF4-FFF2-40B4-BE49-F238E27FC236}">
                  <a16:creationId xmlns:a16="http://schemas.microsoft.com/office/drawing/2014/main" id="{B6CA1EFB-F979-43CA-A845-D672986A64B5}"/>
                </a:ext>
              </a:extLst>
            </p:cNvPr>
            <p:cNvSpPr/>
            <p:nvPr/>
          </p:nvSpPr>
          <p:spPr>
            <a:xfrm>
              <a:off x="5249938" y="3943275"/>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row: Down 109">
              <a:extLst>
                <a:ext uri="{FF2B5EF4-FFF2-40B4-BE49-F238E27FC236}">
                  <a16:creationId xmlns:a16="http://schemas.microsoft.com/office/drawing/2014/main" id="{1D4AE7F4-2576-44C8-98CD-C87F01D4FDF9}"/>
                </a:ext>
              </a:extLst>
            </p:cNvPr>
            <p:cNvSpPr/>
            <p:nvPr/>
          </p:nvSpPr>
          <p:spPr>
            <a:xfrm>
              <a:off x="5258138" y="4788318"/>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A0832892-B825-493E-B84D-6E2A7D12C3B6}"/>
              </a:ext>
            </a:extLst>
          </p:cNvPr>
          <p:cNvGrpSpPr/>
          <p:nvPr/>
        </p:nvGrpSpPr>
        <p:grpSpPr>
          <a:xfrm>
            <a:off x="3466087" y="4764364"/>
            <a:ext cx="4200911" cy="2006721"/>
            <a:chOff x="3628711" y="3483460"/>
            <a:chExt cx="4200911" cy="2189916"/>
          </a:xfrm>
        </p:grpSpPr>
        <p:sp>
          <p:nvSpPr>
            <p:cNvPr id="112" name="Speech Bubble: Rectangle with Corners Rounded 111">
              <a:extLst>
                <a:ext uri="{FF2B5EF4-FFF2-40B4-BE49-F238E27FC236}">
                  <a16:creationId xmlns:a16="http://schemas.microsoft.com/office/drawing/2014/main" id="{57EA0779-69CB-409F-B013-A08500D43633}"/>
                </a:ext>
              </a:extLst>
            </p:cNvPr>
            <p:cNvSpPr/>
            <p:nvPr/>
          </p:nvSpPr>
          <p:spPr>
            <a:xfrm>
              <a:off x="3628711" y="3483460"/>
              <a:ext cx="4200911" cy="2189916"/>
            </a:xfrm>
            <a:prstGeom prst="wedgeRoundRectCallout">
              <a:avLst>
                <a:gd name="adj1" fmla="val -115449"/>
                <a:gd name="adj2" fmla="val -510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rbel" panose="020B0503020204020204" pitchFamily="34" charset="0"/>
                </a:rPr>
                <a:t>concat</a:t>
              </a:r>
              <a:r>
                <a:rPr lang="en-US" sz="2000" dirty="0">
                  <a:latin typeface="Corbel" panose="020B0503020204020204" pitchFamily="34" charset="0"/>
                </a:rPr>
                <a:t> </a:t>
              </a:r>
              <a:r>
                <a:rPr lang="en-US" sz="2000" dirty="0">
                  <a:latin typeface="Consolas" panose="020B0609020204030204" pitchFamily="49" charset="0"/>
                </a:rPr>
                <a:t>"I"</a:t>
              </a:r>
              <a:r>
                <a:rPr lang="en-US" sz="2000" dirty="0">
                  <a:latin typeface="Corbel" panose="020B0503020204020204" pitchFamily="34" charset="0"/>
                </a:rPr>
                <a:t> </a:t>
              </a:r>
              <a:r>
                <a:rPr lang="en-US" sz="2000" dirty="0">
                  <a:latin typeface="Consolas" panose="020B0609020204030204" pitchFamily="49" charset="0"/>
                </a:rPr>
                <a:t>"T!"</a:t>
              </a: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"I" ++ "T!"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"IT!"</a:t>
              </a:r>
            </a:p>
          </p:txBody>
        </p:sp>
        <p:sp>
          <p:nvSpPr>
            <p:cNvPr id="113" name="Arrow: Down 112">
              <a:extLst>
                <a:ext uri="{FF2B5EF4-FFF2-40B4-BE49-F238E27FC236}">
                  <a16:creationId xmlns:a16="http://schemas.microsoft.com/office/drawing/2014/main" id="{F1997DDA-329A-420B-A471-4A65694EBD75}"/>
                </a:ext>
              </a:extLst>
            </p:cNvPr>
            <p:cNvSpPr/>
            <p:nvPr/>
          </p:nvSpPr>
          <p:spPr>
            <a:xfrm>
              <a:off x="5249938" y="3943275"/>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Down 113">
              <a:extLst>
                <a:ext uri="{FF2B5EF4-FFF2-40B4-BE49-F238E27FC236}">
                  <a16:creationId xmlns:a16="http://schemas.microsoft.com/office/drawing/2014/main" id="{910DD371-E052-407E-BF0F-0761AB6B43AB}"/>
                </a:ext>
              </a:extLst>
            </p:cNvPr>
            <p:cNvSpPr/>
            <p:nvPr/>
          </p:nvSpPr>
          <p:spPr>
            <a:xfrm>
              <a:off x="5258138" y="4788318"/>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6FE640E7-94E9-48FF-B687-92A2C340E388}"/>
              </a:ext>
            </a:extLst>
          </p:cNvPr>
          <p:cNvGrpSpPr/>
          <p:nvPr/>
        </p:nvGrpSpPr>
        <p:grpSpPr>
          <a:xfrm>
            <a:off x="26140" y="2746450"/>
            <a:ext cx="4200911" cy="2006721"/>
            <a:chOff x="3628711" y="3483460"/>
            <a:chExt cx="4200911" cy="2189916"/>
          </a:xfrm>
        </p:grpSpPr>
        <p:sp>
          <p:nvSpPr>
            <p:cNvPr id="116" name="Speech Bubble: Rectangle with Corners Rounded 115">
              <a:extLst>
                <a:ext uri="{FF2B5EF4-FFF2-40B4-BE49-F238E27FC236}">
                  <a16:creationId xmlns:a16="http://schemas.microsoft.com/office/drawing/2014/main" id="{76FAF39A-1982-4942-BBB8-0706962C1089}"/>
                </a:ext>
              </a:extLst>
            </p:cNvPr>
            <p:cNvSpPr/>
            <p:nvPr/>
          </p:nvSpPr>
          <p:spPr>
            <a:xfrm>
              <a:off x="3628711" y="3483460"/>
              <a:ext cx="4200911" cy="2189916"/>
            </a:xfrm>
            <a:prstGeom prst="wedgeRoundRectCallout">
              <a:avLst>
                <a:gd name="adj1" fmla="val -33825"/>
                <a:gd name="adj2" fmla="val 1080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rbel" panose="020B0503020204020204" pitchFamily="34" charset="0"/>
                </a:rPr>
                <a:t>concat</a:t>
              </a:r>
              <a:r>
                <a:rPr lang="en-US" sz="2000" dirty="0">
                  <a:latin typeface="Corbel" panose="020B0503020204020204" pitchFamily="34" charset="0"/>
                </a:rPr>
                <a:t> </a:t>
              </a:r>
              <a:r>
                <a:rPr lang="en-US" sz="2000" dirty="0">
                  <a:latin typeface="Consolas" panose="020B0609020204030204" pitchFamily="49" charset="0"/>
                </a:rPr>
                <a:t>"L" </a:t>
              </a:r>
              <a:r>
                <a:rPr lang="en-US" sz="2000" dirty="0">
                  <a:latin typeface="Corbel" panose="020B0503020204020204" pitchFamily="34" charset="0"/>
                </a:rPr>
                <a:t>"IT!"</a:t>
              </a:r>
              <a:endParaRPr lang="en-US" sz="2000" dirty="0">
                <a:latin typeface="Consolas" panose="020B0609020204030204" pitchFamily="49" charset="0"/>
              </a:endParaRP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"L" ++ "IT!"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a:latin typeface="Consolas" panose="020B0609020204030204" pitchFamily="49" charset="0"/>
                </a:rPr>
                <a:t>"LIT!"</a:t>
              </a:r>
            </a:p>
          </p:txBody>
        </p:sp>
        <p:sp>
          <p:nvSpPr>
            <p:cNvPr id="117" name="Arrow: Down 116">
              <a:extLst>
                <a:ext uri="{FF2B5EF4-FFF2-40B4-BE49-F238E27FC236}">
                  <a16:creationId xmlns:a16="http://schemas.microsoft.com/office/drawing/2014/main" id="{C42727B6-A5FB-4742-8B1D-BCC976556E9F}"/>
                </a:ext>
              </a:extLst>
            </p:cNvPr>
            <p:cNvSpPr/>
            <p:nvPr/>
          </p:nvSpPr>
          <p:spPr>
            <a:xfrm>
              <a:off x="5249938" y="3943275"/>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row: Down 117">
              <a:extLst>
                <a:ext uri="{FF2B5EF4-FFF2-40B4-BE49-F238E27FC236}">
                  <a16:creationId xmlns:a16="http://schemas.microsoft.com/office/drawing/2014/main" id="{D688C231-16EB-4CC6-90E1-8A755B4D09BF}"/>
                </a:ext>
              </a:extLst>
            </p:cNvPr>
            <p:cNvSpPr/>
            <p:nvPr/>
          </p:nvSpPr>
          <p:spPr>
            <a:xfrm>
              <a:off x="5258138" y="4788318"/>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Rectangle 119">
            <a:extLst>
              <a:ext uri="{FF2B5EF4-FFF2-40B4-BE49-F238E27FC236}">
                <a16:creationId xmlns:a16="http://schemas.microsoft.com/office/drawing/2014/main" id="{887D3B63-AC4C-4023-B7C5-6D0A566C0547}"/>
              </a:ext>
            </a:extLst>
          </p:cNvPr>
          <p:cNvSpPr/>
          <p:nvPr/>
        </p:nvSpPr>
        <p:spPr>
          <a:xfrm>
            <a:off x="993159" y="2885404"/>
            <a:ext cx="405666"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B56D1603-6928-44BD-B63C-8A0849A8D002}"/>
              </a:ext>
            </a:extLst>
          </p:cNvPr>
          <p:cNvSpPr txBox="1"/>
          <p:nvPr/>
        </p:nvSpPr>
        <p:spPr>
          <a:xfrm>
            <a:off x="3734571" y="1566854"/>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"T"</a:t>
            </a:r>
          </a:p>
        </p:txBody>
      </p:sp>
      <p:sp>
        <p:nvSpPr>
          <p:cNvPr id="122" name="Rectangle 121">
            <a:extLst>
              <a:ext uri="{FF2B5EF4-FFF2-40B4-BE49-F238E27FC236}">
                <a16:creationId xmlns:a16="http://schemas.microsoft.com/office/drawing/2014/main" id="{D01B1844-6075-4631-BCB7-F9AC10C59863}"/>
              </a:ext>
            </a:extLst>
          </p:cNvPr>
          <p:cNvSpPr/>
          <p:nvPr/>
        </p:nvSpPr>
        <p:spPr>
          <a:xfrm>
            <a:off x="806162" y="2868503"/>
            <a:ext cx="211105"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9" name="Rectangle 128">
            <a:extLst>
              <a:ext uri="{FF2B5EF4-FFF2-40B4-BE49-F238E27FC236}">
                <a16:creationId xmlns:a16="http://schemas.microsoft.com/office/drawing/2014/main" id="{8AF22CE7-7288-401D-AB30-BF1202329708}"/>
              </a:ext>
            </a:extLst>
          </p:cNvPr>
          <p:cNvSpPr/>
          <p:nvPr/>
        </p:nvSpPr>
        <p:spPr>
          <a:xfrm>
            <a:off x="836676" y="4408890"/>
            <a:ext cx="405666"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36" name="TextBox 135">
            <a:extLst>
              <a:ext uri="{FF2B5EF4-FFF2-40B4-BE49-F238E27FC236}">
                <a16:creationId xmlns:a16="http://schemas.microsoft.com/office/drawing/2014/main" id="{E6F5E0CA-19E3-442B-AFC1-52C859890649}"/>
              </a:ext>
            </a:extLst>
          </p:cNvPr>
          <p:cNvSpPr txBox="1"/>
          <p:nvPr/>
        </p:nvSpPr>
        <p:spPr>
          <a:xfrm>
            <a:off x="3600210" y="3097714"/>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"I"</a:t>
            </a:r>
          </a:p>
        </p:txBody>
      </p:sp>
      <p:sp>
        <p:nvSpPr>
          <p:cNvPr id="137" name="Rectangle 136">
            <a:extLst>
              <a:ext uri="{FF2B5EF4-FFF2-40B4-BE49-F238E27FC236}">
                <a16:creationId xmlns:a16="http://schemas.microsoft.com/office/drawing/2014/main" id="{01A0E93F-C1C8-4239-8616-700C12532C8C}"/>
              </a:ext>
            </a:extLst>
          </p:cNvPr>
          <p:cNvSpPr/>
          <p:nvPr/>
        </p:nvSpPr>
        <p:spPr>
          <a:xfrm>
            <a:off x="649679" y="4391989"/>
            <a:ext cx="211105"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39" name="Rectangle 138">
            <a:extLst>
              <a:ext uri="{FF2B5EF4-FFF2-40B4-BE49-F238E27FC236}">
                <a16:creationId xmlns:a16="http://schemas.microsoft.com/office/drawing/2014/main" id="{5255FB15-06A6-4B4B-8408-F67C59850DD1}"/>
              </a:ext>
            </a:extLst>
          </p:cNvPr>
          <p:cNvSpPr/>
          <p:nvPr/>
        </p:nvSpPr>
        <p:spPr>
          <a:xfrm>
            <a:off x="765707" y="5896202"/>
            <a:ext cx="405666"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38" name="TextBox 137">
            <a:extLst>
              <a:ext uri="{FF2B5EF4-FFF2-40B4-BE49-F238E27FC236}">
                <a16:creationId xmlns:a16="http://schemas.microsoft.com/office/drawing/2014/main" id="{FA832321-5BED-4C08-8364-16AD79960CC2}"/>
              </a:ext>
            </a:extLst>
          </p:cNvPr>
          <p:cNvSpPr txBox="1"/>
          <p:nvPr/>
        </p:nvSpPr>
        <p:spPr>
          <a:xfrm>
            <a:off x="3487981" y="4570821"/>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"L"</a:t>
            </a:r>
          </a:p>
        </p:txBody>
      </p:sp>
      <p:sp>
        <p:nvSpPr>
          <p:cNvPr id="140" name="Rectangle 139">
            <a:extLst>
              <a:ext uri="{FF2B5EF4-FFF2-40B4-BE49-F238E27FC236}">
                <a16:creationId xmlns:a16="http://schemas.microsoft.com/office/drawing/2014/main" id="{5EF1DF71-6C6C-49F0-AC5F-E025945B0880}"/>
              </a:ext>
            </a:extLst>
          </p:cNvPr>
          <p:cNvSpPr/>
          <p:nvPr/>
        </p:nvSpPr>
        <p:spPr>
          <a:xfrm>
            <a:off x="588221" y="5894769"/>
            <a:ext cx="211105"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64" name="TextBox 163">
            <a:extLst>
              <a:ext uri="{FF2B5EF4-FFF2-40B4-BE49-F238E27FC236}">
                <a16:creationId xmlns:a16="http://schemas.microsoft.com/office/drawing/2014/main" id="{316AFD63-891A-4782-A541-D0007A08E355}"/>
              </a:ext>
            </a:extLst>
          </p:cNvPr>
          <p:cNvSpPr txBox="1"/>
          <p:nvPr/>
        </p:nvSpPr>
        <p:spPr>
          <a:xfrm>
            <a:off x="7747708" y="4761154"/>
            <a:ext cx="5222152"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foldr</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concat</a:t>
            </a:r>
            <a:r>
              <a:rPr lang="en-US" dirty="0">
                <a:solidFill>
                  <a:srgbClr val="C2FFF0"/>
                </a:solidFill>
                <a:latin typeface="Consolas" panose="020B0609020204030204" pitchFamily="49" charset="0"/>
              </a:rPr>
              <a:t> "!" ["L","I","T"]</a:t>
            </a:r>
          </a:p>
        </p:txBody>
      </p:sp>
      <p:sp>
        <p:nvSpPr>
          <p:cNvPr id="131" name="TextBox 130">
            <a:extLst>
              <a:ext uri="{FF2B5EF4-FFF2-40B4-BE49-F238E27FC236}">
                <a16:creationId xmlns:a16="http://schemas.microsoft.com/office/drawing/2014/main" id="{1ACBC981-91F2-4F58-8E5C-40E7E926ECE3}"/>
              </a:ext>
            </a:extLst>
          </p:cNvPr>
          <p:cNvSpPr txBox="1"/>
          <p:nvPr/>
        </p:nvSpPr>
        <p:spPr>
          <a:xfrm>
            <a:off x="1075069" y="4414678"/>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"IT!"</a:t>
            </a:r>
          </a:p>
        </p:txBody>
      </p:sp>
    </p:spTree>
    <p:extLst>
      <p:ext uri="{BB962C8B-B14F-4D97-AF65-F5344CB8AC3E}">
        <p14:creationId xmlns:p14="http://schemas.microsoft.com/office/powerpoint/2010/main" val="419559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down)">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3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2.29167E-6 2.96296E-6 L 0.05716 0.09953 " pathEditMode="relative" rAng="0" ptsTypes="AA">
                                      <p:cBhvr>
                                        <p:cTn id="19" dur="2000" fill="hold"/>
                                        <p:tgtEl>
                                          <p:spTgt spid="123"/>
                                        </p:tgtEl>
                                        <p:attrNameLst>
                                          <p:attrName>ppt_x</p:attrName>
                                          <p:attrName>ppt_y</p:attrName>
                                        </p:attrNameLst>
                                      </p:cBhvr>
                                      <p:rCtr x="2852" y="4977"/>
                                    </p:animMotion>
                                  </p:childTnLst>
                                </p:cTn>
                              </p:par>
                              <p:par>
                                <p:cTn id="20" presetID="10" presetClass="entr" presetSubtype="0" fill="hold" grpId="0"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1" nodeType="clickEffect">
                                  <p:stCondLst>
                                    <p:cond delay="0"/>
                                  </p:stCondLst>
                                  <p:childTnLst>
                                    <p:animMotion origin="layout" path="M -3.54167E-6 1.48148E-6 L -0.13893 0.31643 " pathEditMode="relative" rAng="0" ptsTypes="AA">
                                      <p:cBhvr>
                                        <p:cTn id="30" dur="2000" fill="hold"/>
                                        <p:tgtEl>
                                          <p:spTgt spid="125"/>
                                        </p:tgtEl>
                                        <p:attrNameLst>
                                          <p:attrName>ppt_x</p:attrName>
                                          <p:attrName>ppt_y</p:attrName>
                                        </p:attrNameLst>
                                      </p:cBhvr>
                                      <p:rCtr x="-6953" y="15810"/>
                                    </p:animMotion>
                                  </p:childTnLst>
                                </p:cTn>
                              </p:par>
                              <p:par>
                                <p:cTn id="31" presetID="10" presetClass="entr" presetSubtype="0" fill="hold" grpId="0" nodeType="withEffect">
                                  <p:stCondLst>
                                    <p:cond delay="0"/>
                                  </p:stCondLst>
                                  <p:childTnLst>
                                    <p:set>
                                      <p:cBhvr>
                                        <p:cTn id="32" dur="1" fill="hold">
                                          <p:stCondLst>
                                            <p:cond delay="0"/>
                                          </p:stCondLst>
                                        </p:cTn>
                                        <p:tgtEl>
                                          <p:spTgt spid="126"/>
                                        </p:tgtEl>
                                        <p:attrNameLst>
                                          <p:attrName>style.visibility</p:attrName>
                                        </p:attrNameLst>
                                      </p:cBhvr>
                                      <p:to>
                                        <p:strVal val="visible"/>
                                      </p:to>
                                    </p:set>
                                    <p:animEffect transition="in" filter="fade">
                                      <p:cBhvr>
                                        <p:cTn id="33" dur="500"/>
                                        <p:tgtEl>
                                          <p:spTgt spid="126"/>
                                        </p:tgtEl>
                                      </p:cBhvr>
                                    </p:animEffect>
                                  </p:childTnLst>
                                </p:cTn>
                              </p:par>
                              <p:par>
                                <p:cTn id="34" presetID="10" presetClass="exit" presetSubtype="0" fill="hold" grpId="0" nodeType="withEffect">
                                  <p:stCondLst>
                                    <p:cond delay="0"/>
                                  </p:stCondLst>
                                  <p:childTnLst>
                                    <p:animEffect transition="out" filter="fade">
                                      <p:cBhvr>
                                        <p:cTn id="35" dur="500"/>
                                        <p:tgtEl>
                                          <p:spTgt spid="238"/>
                                        </p:tgtEl>
                                      </p:cBhvr>
                                    </p:animEffect>
                                    <p:set>
                                      <p:cBhvr>
                                        <p:cTn id="36" dur="1" fill="hold">
                                          <p:stCondLst>
                                            <p:cond delay="499"/>
                                          </p:stCondLst>
                                        </p:cTn>
                                        <p:tgtEl>
                                          <p:spTgt spid="23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27"/>
                                        </p:tgtEl>
                                        <p:attrNameLst>
                                          <p:attrName>style.visibility</p:attrName>
                                        </p:attrNameLst>
                                      </p:cBhvr>
                                      <p:to>
                                        <p:strVal val="hidden"/>
                                      </p:to>
                                    </p:set>
                                  </p:childTnLst>
                                </p:cTn>
                              </p:par>
                              <p:par>
                                <p:cTn id="41" presetID="10" presetClass="exit" presetSubtype="0" fill="hold" grpId="2" nodeType="withEffect">
                                  <p:stCondLst>
                                    <p:cond delay="0"/>
                                  </p:stCondLst>
                                  <p:childTnLst>
                                    <p:animEffect transition="out" filter="fade">
                                      <p:cBhvr>
                                        <p:cTn id="42" dur="500"/>
                                        <p:tgtEl>
                                          <p:spTgt spid="123"/>
                                        </p:tgtEl>
                                      </p:cBhvr>
                                    </p:animEffect>
                                    <p:set>
                                      <p:cBhvr>
                                        <p:cTn id="43" dur="1" fill="hold">
                                          <p:stCondLst>
                                            <p:cond delay="499"/>
                                          </p:stCondLst>
                                        </p:cTn>
                                        <p:tgtEl>
                                          <p:spTgt spid="1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7"/>
                                        </p:tgtEl>
                                      </p:cBhvr>
                                    </p:animEffect>
                                    <p:set>
                                      <p:cBhvr>
                                        <p:cTn id="46" dur="1" fill="hold">
                                          <p:stCondLst>
                                            <p:cond delay="499"/>
                                          </p:stCondLst>
                                        </p:cTn>
                                        <p:tgtEl>
                                          <p:spTgt spid="12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46"/>
                                        </p:tgtEl>
                                      </p:cBhvr>
                                    </p:animEffect>
                                    <p:set>
                                      <p:cBhvr>
                                        <p:cTn id="49" dur="1" fill="hold">
                                          <p:stCondLst>
                                            <p:cond delay="499"/>
                                          </p:stCondLst>
                                        </p:cTn>
                                        <p:tgtEl>
                                          <p:spTgt spid="24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49"/>
                                        </p:tgtEl>
                                      </p:cBhvr>
                                    </p:animEffect>
                                    <p:set>
                                      <p:cBhvr>
                                        <p:cTn id="52" dur="1" fill="hold">
                                          <p:stCondLst>
                                            <p:cond delay="499"/>
                                          </p:stCondLst>
                                        </p:cTn>
                                        <p:tgtEl>
                                          <p:spTgt spid="249"/>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54"/>
                                        </p:tgtEl>
                                      </p:cBhvr>
                                    </p:animEffect>
                                    <p:set>
                                      <p:cBhvr>
                                        <p:cTn id="55" dur="1" fill="hold">
                                          <p:stCondLst>
                                            <p:cond delay="499"/>
                                          </p:stCondLst>
                                        </p:cTn>
                                        <p:tgtEl>
                                          <p:spTgt spid="254"/>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42"/>
                                        </p:tgtEl>
                                      </p:cBhvr>
                                    </p:animEffect>
                                    <p:set>
                                      <p:cBhvr>
                                        <p:cTn id="58" dur="1" fill="hold">
                                          <p:stCondLst>
                                            <p:cond delay="499"/>
                                          </p:stCondLst>
                                        </p:cTn>
                                        <p:tgtEl>
                                          <p:spTgt spid="24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56"/>
                                        </p:tgtEl>
                                      </p:cBhvr>
                                    </p:animEffect>
                                    <p:set>
                                      <p:cBhvr>
                                        <p:cTn id="61" dur="1" fill="hold">
                                          <p:stCondLst>
                                            <p:cond delay="499"/>
                                          </p:stCondLst>
                                        </p:cTn>
                                        <p:tgtEl>
                                          <p:spTgt spid="25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24"/>
                                        </p:tgtEl>
                                      </p:cBhvr>
                                    </p:animEffect>
                                    <p:set>
                                      <p:cBhvr>
                                        <p:cTn id="64" dur="1" fill="hold">
                                          <p:stCondLst>
                                            <p:cond delay="499"/>
                                          </p:stCondLst>
                                        </p:cTn>
                                        <p:tgtEl>
                                          <p:spTgt spid="12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7" presetClass="emph" presetSubtype="2" fill="hold" nodeType="clickEffect">
                                  <p:stCondLst>
                                    <p:cond delay="0"/>
                                  </p:stCondLst>
                                  <p:childTnLst>
                                    <p:animClr clrSpc="rgb" dir="cw">
                                      <p:cBhvr>
                                        <p:cTn id="68" dur="2000" fill="hold"/>
                                        <p:tgtEl>
                                          <p:spTgt spid="232"/>
                                        </p:tgtEl>
                                        <p:attrNameLst>
                                          <p:attrName>stroke.color</p:attrName>
                                        </p:attrNameLst>
                                      </p:cBhvr>
                                      <p:to>
                                        <a:srgbClr val="FF0000"/>
                                      </p:to>
                                    </p:animClr>
                                    <p:set>
                                      <p:cBhvr>
                                        <p:cTn id="69" dur="2000" fill="hold"/>
                                        <p:tgtEl>
                                          <p:spTgt spid="232"/>
                                        </p:tgtEl>
                                        <p:attrNameLst>
                                          <p:attrName>stroke.on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2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grpId="1" nodeType="clickEffect">
                                  <p:stCondLst>
                                    <p:cond delay="0"/>
                                  </p:stCondLst>
                                  <p:childTnLst>
                                    <p:animMotion origin="layout" path="M -1.875E-6 -4.07407E-6 L -0.23021 0.19329 " pathEditMode="relative" rAng="0" ptsTypes="AA">
                                      <p:cBhvr>
                                        <p:cTn id="77" dur="2000" fill="hold"/>
                                        <p:tgtEl>
                                          <p:spTgt spid="121"/>
                                        </p:tgtEl>
                                        <p:attrNameLst>
                                          <p:attrName>ppt_x</p:attrName>
                                          <p:attrName>ppt_y</p:attrName>
                                        </p:attrNameLst>
                                      </p:cBhvr>
                                      <p:rCtr x="-11510" y="9653"/>
                                    </p:animMotion>
                                  </p:childTnLst>
                                </p:cTn>
                              </p:par>
                              <p:par>
                                <p:cTn id="78" presetID="10" presetClass="entr" presetSubtype="0" fill="hold" grpId="0" nodeType="withEffect">
                                  <p:stCondLst>
                                    <p:cond delay="0"/>
                                  </p:stCondLst>
                                  <p:childTnLst>
                                    <p:set>
                                      <p:cBhvr>
                                        <p:cTn id="79" dur="1" fill="hold">
                                          <p:stCondLst>
                                            <p:cond delay="0"/>
                                          </p:stCondLst>
                                        </p:cTn>
                                        <p:tgtEl>
                                          <p:spTgt spid="120"/>
                                        </p:tgtEl>
                                        <p:attrNameLst>
                                          <p:attrName>style.visibility</p:attrName>
                                        </p:attrNameLst>
                                      </p:cBhvr>
                                      <p:to>
                                        <p:strVal val="visible"/>
                                      </p:to>
                                    </p:set>
                                    <p:animEffect transition="in" filter="fade">
                                      <p:cBhvr>
                                        <p:cTn id="80" dur="500"/>
                                        <p:tgtEl>
                                          <p:spTgt spid="12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107"/>
                                        </p:tgtEl>
                                        <p:attrNameLst>
                                          <p:attrName>style.visibility</p:attrName>
                                        </p:attrNameLst>
                                      </p:cBhvr>
                                      <p:to>
                                        <p:strVal val="visible"/>
                                      </p:to>
                                    </p:set>
                                    <p:animEffect transition="in" filter="wipe(down)">
                                      <p:cBhvr>
                                        <p:cTn id="85" dur="500"/>
                                        <p:tgtEl>
                                          <p:spTgt spid="10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28"/>
                                        </p:tgtEl>
                                        <p:attrNameLst>
                                          <p:attrName>style.visibility</p:attrName>
                                        </p:attrNameLst>
                                      </p:cBhvr>
                                      <p:to>
                                        <p:strVal val="visible"/>
                                      </p:to>
                                    </p:set>
                                  </p:childTnLst>
                                </p:cTn>
                              </p:par>
                              <p:par>
                                <p:cTn id="90" presetID="10" presetClass="entr" presetSubtype="0" fill="hold" grpId="0" nodeType="withEffect">
                                  <p:stCondLst>
                                    <p:cond delay="0"/>
                                  </p:stCondLst>
                                  <p:childTnLst>
                                    <p:set>
                                      <p:cBhvr>
                                        <p:cTn id="91" dur="1" fill="hold">
                                          <p:stCondLst>
                                            <p:cond delay="0"/>
                                          </p:stCondLst>
                                        </p:cTn>
                                        <p:tgtEl>
                                          <p:spTgt spid="122"/>
                                        </p:tgtEl>
                                        <p:attrNameLst>
                                          <p:attrName>style.visibility</p:attrName>
                                        </p:attrNameLst>
                                      </p:cBhvr>
                                      <p:to>
                                        <p:strVal val="visible"/>
                                      </p:to>
                                    </p:set>
                                    <p:animEffect transition="in" filter="fade">
                                      <p:cBhvr>
                                        <p:cTn id="92" dur="500"/>
                                        <p:tgtEl>
                                          <p:spTgt spid="122"/>
                                        </p:tgtEl>
                                      </p:cBhvr>
                                    </p:animEffect>
                                  </p:childTnLst>
                                </p:cTn>
                              </p:par>
                              <p:par>
                                <p:cTn id="93" presetID="10" presetClass="exit" presetSubtype="0" fill="hold" grpId="2" nodeType="withEffect">
                                  <p:stCondLst>
                                    <p:cond delay="0"/>
                                  </p:stCondLst>
                                  <p:childTnLst>
                                    <p:animEffect transition="out" filter="fade">
                                      <p:cBhvr>
                                        <p:cTn id="94" dur="500"/>
                                        <p:tgtEl>
                                          <p:spTgt spid="125"/>
                                        </p:tgtEl>
                                      </p:cBhvr>
                                    </p:animEffect>
                                    <p:set>
                                      <p:cBhvr>
                                        <p:cTn id="95" dur="1" fill="hold">
                                          <p:stCondLst>
                                            <p:cond delay="499"/>
                                          </p:stCondLst>
                                        </p:cTn>
                                        <p:tgtEl>
                                          <p:spTgt spid="125"/>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21"/>
                                        </p:tgtEl>
                                      </p:cBhvr>
                                    </p:animEffect>
                                    <p:set>
                                      <p:cBhvr>
                                        <p:cTn id="98" dur="1" fill="hold">
                                          <p:stCondLst>
                                            <p:cond delay="499"/>
                                          </p:stCondLst>
                                        </p:cTn>
                                        <p:tgtEl>
                                          <p:spTgt spid="12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10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1" nodeType="clickEffect">
                                  <p:stCondLst>
                                    <p:cond delay="0"/>
                                  </p:stCondLst>
                                  <p:childTnLst>
                                    <p:animMotion origin="layout" path="M 4.375E-6 4.07407E-6 L 0.00768 0.22592 " pathEditMode="relative" rAng="0" ptsTypes="AA">
                                      <p:cBhvr>
                                        <p:cTn id="106" dur="2000" fill="hold"/>
                                        <p:tgtEl>
                                          <p:spTgt spid="128"/>
                                        </p:tgtEl>
                                        <p:attrNameLst>
                                          <p:attrName>ppt_x</p:attrName>
                                          <p:attrName>ppt_y</p:attrName>
                                        </p:attrNameLst>
                                      </p:cBhvr>
                                      <p:rCtr x="378" y="11296"/>
                                    </p:animMotion>
                                  </p:childTnLst>
                                </p:cTn>
                              </p:par>
                              <p:par>
                                <p:cTn id="107" presetID="10" presetClass="exit" presetSubtype="0" fill="hold" grpId="0" nodeType="withEffect">
                                  <p:stCondLst>
                                    <p:cond delay="0"/>
                                  </p:stCondLst>
                                  <p:childTnLst>
                                    <p:animEffect transition="out" filter="fade">
                                      <p:cBhvr>
                                        <p:cTn id="108" dur="500"/>
                                        <p:tgtEl>
                                          <p:spTgt spid="208"/>
                                        </p:tgtEl>
                                      </p:cBhvr>
                                    </p:animEffect>
                                    <p:set>
                                      <p:cBhvr>
                                        <p:cTn id="109" dur="1" fill="hold">
                                          <p:stCondLst>
                                            <p:cond delay="499"/>
                                          </p:stCondLst>
                                        </p:cTn>
                                        <p:tgtEl>
                                          <p:spTgt spid="20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26"/>
                                        </p:tgtEl>
                                      </p:cBhvr>
                                    </p:animEffect>
                                    <p:set>
                                      <p:cBhvr>
                                        <p:cTn id="112" dur="1" fill="hold">
                                          <p:stCondLst>
                                            <p:cond delay="499"/>
                                          </p:stCondLst>
                                        </p:cTn>
                                        <p:tgtEl>
                                          <p:spTgt spid="126"/>
                                        </p:tgtEl>
                                        <p:attrNameLst>
                                          <p:attrName>style.visibility</p:attrName>
                                        </p:attrNameLst>
                                      </p:cBhvr>
                                      <p:to>
                                        <p:strVal val="hidden"/>
                                      </p:to>
                                    </p:set>
                                  </p:childTnLst>
                                </p:cTn>
                              </p:par>
                              <p:par>
                                <p:cTn id="113" presetID="10" presetClass="entr" presetSubtype="0" fill="hold" grpId="0"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fade">
                                      <p:cBhvr>
                                        <p:cTn id="115" dur="500"/>
                                        <p:tgtEl>
                                          <p:spTgt spid="130"/>
                                        </p:tgtEl>
                                      </p:cBhvr>
                                    </p:animEffect>
                                  </p:childTnLst>
                                </p:cTn>
                              </p:par>
                              <p:par>
                                <p:cTn id="116" presetID="10" presetClass="exit" presetSubtype="0" fill="hold" grpId="1" nodeType="withEffect">
                                  <p:stCondLst>
                                    <p:cond delay="0"/>
                                  </p:stCondLst>
                                  <p:childTnLst>
                                    <p:animEffect transition="out" filter="fade">
                                      <p:cBhvr>
                                        <p:cTn id="117" dur="500"/>
                                        <p:tgtEl>
                                          <p:spTgt spid="120"/>
                                        </p:tgtEl>
                                      </p:cBhvr>
                                    </p:animEffect>
                                    <p:set>
                                      <p:cBhvr>
                                        <p:cTn id="118" dur="1" fill="hold">
                                          <p:stCondLst>
                                            <p:cond delay="499"/>
                                          </p:stCondLst>
                                        </p:cTn>
                                        <p:tgtEl>
                                          <p:spTgt spid="120"/>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122"/>
                                        </p:tgtEl>
                                      </p:cBhvr>
                                    </p:animEffect>
                                    <p:set>
                                      <p:cBhvr>
                                        <p:cTn id="121" dur="1" fill="hold">
                                          <p:stCondLst>
                                            <p:cond delay="499"/>
                                          </p:stCondLst>
                                        </p:cTn>
                                        <p:tgtEl>
                                          <p:spTgt spid="122"/>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nodeType="clickEffect">
                                  <p:stCondLst>
                                    <p:cond delay="0"/>
                                  </p:stCondLst>
                                  <p:childTnLst>
                                    <p:set>
                                      <p:cBhvr>
                                        <p:cTn id="125" dur="1" fill="hold">
                                          <p:stCondLst>
                                            <p:cond delay="0"/>
                                          </p:stCondLst>
                                        </p:cTn>
                                        <p:tgtEl>
                                          <p:spTgt spid="232"/>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212"/>
                                        </p:tgtEl>
                                      </p:cBhvr>
                                    </p:animEffect>
                                    <p:set>
                                      <p:cBhvr>
                                        <p:cTn id="128" dur="1" fill="hold">
                                          <p:stCondLst>
                                            <p:cond delay="499"/>
                                          </p:stCondLst>
                                        </p:cTn>
                                        <p:tgtEl>
                                          <p:spTgt spid="212"/>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81"/>
                                        </p:tgtEl>
                                      </p:cBhvr>
                                    </p:animEffect>
                                    <p:set>
                                      <p:cBhvr>
                                        <p:cTn id="131" dur="1" fill="hold">
                                          <p:stCondLst>
                                            <p:cond delay="499"/>
                                          </p:stCondLst>
                                        </p:cTn>
                                        <p:tgtEl>
                                          <p:spTgt spid="81"/>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89"/>
                                        </p:tgtEl>
                                      </p:cBhvr>
                                    </p:animEffect>
                                    <p:set>
                                      <p:cBhvr>
                                        <p:cTn id="134" dur="1" fill="hold">
                                          <p:stCondLst>
                                            <p:cond delay="499"/>
                                          </p:stCondLst>
                                        </p:cTn>
                                        <p:tgtEl>
                                          <p:spTgt spid="89"/>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84"/>
                                        </p:tgtEl>
                                      </p:cBhvr>
                                    </p:animEffect>
                                    <p:set>
                                      <p:cBhvr>
                                        <p:cTn id="137" dur="1" fill="hold">
                                          <p:stCondLst>
                                            <p:cond delay="499"/>
                                          </p:stCondLst>
                                        </p:cTn>
                                        <p:tgtEl>
                                          <p:spTgt spid="84"/>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103"/>
                                        </p:tgtEl>
                                      </p:cBhvr>
                                    </p:animEffect>
                                    <p:set>
                                      <p:cBhvr>
                                        <p:cTn id="140" dur="1" fill="hold">
                                          <p:stCondLst>
                                            <p:cond delay="499"/>
                                          </p:stCondLst>
                                        </p:cTn>
                                        <p:tgtEl>
                                          <p:spTgt spid="103"/>
                                        </p:tgtEl>
                                        <p:attrNameLst>
                                          <p:attrName>style.visibility</p:attrName>
                                        </p:attrNameLst>
                                      </p:cBhvr>
                                      <p:to>
                                        <p:strVal val="hidden"/>
                                      </p:to>
                                    </p:set>
                                  </p:childTnLst>
                                </p:cTn>
                              </p:par>
                              <p:par>
                                <p:cTn id="141" presetID="7" presetClass="emph" presetSubtype="2" fill="hold" nodeType="withEffect">
                                  <p:stCondLst>
                                    <p:cond delay="0"/>
                                  </p:stCondLst>
                                  <p:childTnLst>
                                    <p:animClr clrSpc="rgb" dir="cw">
                                      <p:cBhvr>
                                        <p:cTn id="142" dur="2000" fill="hold"/>
                                        <p:tgtEl>
                                          <p:spTgt spid="202"/>
                                        </p:tgtEl>
                                        <p:attrNameLst>
                                          <p:attrName>stroke.color</p:attrName>
                                        </p:attrNameLst>
                                      </p:cBhvr>
                                      <p:to>
                                        <a:srgbClr val="FF0000"/>
                                      </p:to>
                                    </p:animClr>
                                    <p:set>
                                      <p:cBhvr>
                                        <p:cTn id="143" dur="2000" fill="hold"/>
                                        <p:tgtEl>
                                          <p:spTgt spid="202"/>
                                        </p:tgtEl>
                                        <p:attrNameLst>
                                          <p:attrName>stroke.on</p:attrName>
                                        </p:attrNameLst>
                                      </p:cBhvr>
                                      <p:to>
                                        <p:strVal val="tru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36"/>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1" nodeType="clickEffect">
                                  <p:stCondLst>
                                    <p:cond delay="0"/>
                                  </p:stCondLst>
                                  <p:childTnLst>
                                    <p:animMotion origin="layout" path="M -4.375E-6 -2.22222E-6 L -0.24752 0.19144 " pathEditMode="relative" rAng="0" ptsTypes="AA">
                                      <p:cBhvr>
                                        <p:cTn id="151" dur="2000" fill="hold"/>
                                        <p:tgtEl>
                                          <p:spTgt spid="136"/>
                                        </p:tgtEl>
                                        <p:attrNameLst>
                                          <p:attrName>ppt_x</p:attrName>
                                          <p:attrName>ppt_y</p:attrName>
                                        </p:attrNameLst>
                                      </p:cBhvr>
                                      <p:rCtr x="-12383" y="9560"/>
                                    </p:animMotion>
                                  </p:childTnLst>
                                </p:cTn>
                              </p:par>
                              <p:par>
                                <p:cTn id="152" presetID="10" presetClass="entr" presetSubtype="0" fill="hold" grpId="0" nodeType="withEffect">
                                  <p:stCondLst>
                                    <p:cond delay="0"/>
                                  </p:stCondLst>
                                  <p:childTnLst>
                                    <p:set>
                                      <p:cBhvr>
                                        <p:cTn id="153" dur="1" fill="hold">
                                          <p:stCondLst>
                                            <p:cond delay="0"/>
                                          </p:stCondLst>
                                        </p:cTn>
                                        <p:tgtEl>
                                          <p:spTgt spid="129"/>
                                        </p:tgtEl>
                                        <p:attrNameLst>
                                          <p:attrName>style.visibility</p:attrName>
                                        </p:attrNameLst>
                                      </p:cBhvr>
                                      <p:to>
                                        <p:strVal val="visible"/>
                                      </p:to>
                                    </p:set>
                                    <p:animEffect transition="in" filter="fade">
                                      <p:cBhvr>
                                        <p:cTn id="154" dur="500"/>
                                        <p:tgtEl>
                                          <p:spTgt spid="129"/>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nodeType="clickEffect">
                                  <p:stCondLst>
                                    <p:cond delay="0"/>
                                  </p:stCondLst>
                                  <p:childTnLst>
                                    <p:set>
                                      <p:cBhvr>
                                        <p:cTn id="158" dur="1" fill="hold">
                                          <p:stCondLst>
                                            <p:cond delay="0"/>
                                          </p:stCondLst>
                                        </p:cTn>
                                        <p:tgtEl>
                                          <p:spTgt spid="111"/>
                                        </p:tgtEl>
                                        <p:attrNameLst>
                                          <p:attrName>style.visibility</p:attrName>
                                        </p:attrNameLst>
                                      </p:cBhvr>
                                      <p:to>
                                        <p:strVal val="visible"/>
                                      </p:to>
                                    </p:set>
                                    <p:animEffect transition="in" filter="wipe(down)">
                                      <p:cBhvr>
                                        <p:cTn id="159" dur="500"/>
                                        <p:tgtEl>
                                          <p:spTgt spid="111"/>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131"/>
                                        </p:tgtEl>
                                        <p:attrNameLst>
                                          <p:attrName>style.visibility</p:attrName>
                                        </p:attrNameLst>
                                      </p:cBhvr>
                                      <p:to>
                                        <p:strVal val="visible"/>
                                      </p:to>
                                    </p:set>
                                  </p:childTnLst>
                                </p:cTn>
                              </p:par>
                              <p:par>
                                <p:cTn id="164" presetID="10" presetClass="entr" presetSubtype="0" fill="hold" grpId="0" nodeType="withEffect">
                                  <p:stCondLst>
                                    <p:cond delay="0"/>
                                  </p:stCondLst>
                                  <p:childTnLst>
                                    <p:set>
                                      <p:cBhvr>
                                        <p:cTn id="165" dur="1" fill="hold">
                                          <p:stCondLst>
                                            <p:cond delay="0"/>
                                          </p:stCondLst>
                                        </p:cTn>
                                        <p:tgtEl>
                                          <p:spTgt spid="137"/>
                                        </p:tgtEl>
                                        <p:attrNameLst>
                                          <p:attrName>style.visibility</p:attrName>
                                        </p:attrNameLst>
                                      </p:cBhvr>
                                      <p:to>
                                        <p:strVal val="visible"/>
                                      </p:to>
                                    </p:set>
                                    <p:animEffect transition="in" filter="fade">
                                      <p:cBhvr>
                                        <p:cTn id="166" dur="500"/>
                                        <p:tgtEl>
                                          <p:spTgt spid="137"/>
                                        </p:tgtEl>
                                      </p:cBhvr>
                                    </p:animEffect>
                                  </p:childTnLst>
                                </p:cTn>
                              </p:par>
                              <p:par>
                                <p:cTn id="167" presetID="10" presetClass="exit" presetSubtype="0" fill="hold" grpId="2" nodeType="withEffect">
                                  <p:stCondLst>
                                    <p:cond delay="0"/>
                                  </p:stCondLst>
                                  <p:childTnLst>
                                    <p:animEffect transition="out" filter="fade">
                                      <p:cBhvr>
                                        <p:cTn id="168" dur="500"/>
                                        <p:tgtEl>
                                          <p:spTgt spid="136"/>
                                        </p:tgtEl>
                                      </p:cBhvr>
                                    </p:animEffect>
                                    <p:set>
                                      <p:cBhvr>
                                        <p:cTn id="169" dur="1" fill="hold">
                                          <p:stCondLst>
                                            <p:cond delay="499"/>
                                          </p:stCondLst>
                                        </p:cTn>
                                        <p:tgtEl>
                                          <p:spTgt spid="136"/>
                                        </p:tgtEl>
                                        <p:attrNameLst>
                                          <p:attrName>style.visibility</p:attrName>
                                        </p:attrNameLst>
                                      </p:cBhvr>
                                      <p:to>
                                        <p:strVal val="hidden"/>
                                      </p:to>
                                    </p:set>
                                  </p:childTnLst>
                                </p:cTn>
                              </p:par>
                              <p:par>
                                <p:cTn id="170" presetID="10" presetClass="exit" presetSubtype="0" fill="hold" grpId="2" nodeType="withEffect">
                                  <p:stCondLst>
                                    <p:cond delay="0"/>
                                  </p:stCondLst>
                                  <p:childTnLst>
                                    <p:animEffect transition="out" filter="fade">
                                      <p:cBhvr>
                                        <p:cTn id="171" dur="500"/>
                                        <p:tgtEl>
                                          <p:spTgt spid="128"/>
                                        </p:tgtEl>
                                      </p:cBhvr>
                                    </p:animEffect>
                                    <p:set>
                                      <p:cBhvr>
                                        <p:cTn id="172" dur="1" fill="hold">
                                          <p:stCondLst>
                                            <p:cond delay="499"/>
                                          </p:stCondLst>
                                        </p:cTn>
                                        <p:tgtEl>
                                          <p:spTgt spid="128"/>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nodeType="clickEffect">
                                  <p:stCondLst>
                                    <p:cond delay="0"/>
                                  </p:stCondLst>
                                  <p:childTnLst>
                                    <p:set>
                                      <p:cBhvr>
                                        <p:cTn id="176" dur="1" fill="hold">
                                          <p:stCondLst>
                                            <p:cond delay="0"/>
                                          </p:stCondLst>
                                        </p:cTn>
                                        <p:tgtEl>
                                          <p:spTgt spid="111"/>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42" presetClass="path" presetSubtype="0" accel="50000" decel="50000" fill="hold" grpId="1" nodeType="clickEffect">
                                  <p:stCondLst>
                                    <p:cond delay="0"/>
                                  </p:stCondLst>
                                  <p:childTnLst>
                                    <p:animMotion origin="layout" path="M -2.91667E-6 -1.85185E-6 L 0.03503 0.21991 " pathEditMode="relative" rAng="0" ptsTypes="AA">
                                      <p:cBhvr>
                                        <p:cTn id="180" dur="2000" fill="hold"/>
                                        <p:tgtEl>
                                          <p:spTgt spid="131"/>
                                        </p:tgtEl>
                                        <p:attrNameLst>
                                          <p:attrName>ppt_x</p:attrName>
                                          <p:attrName>ppt_y</p:attrName>
                                        </p:attrNameLst>
                                      </p:cBhvr>
                                      <p:rCtr x="1745" y="10995"/>
                                    </p:animMotion>
                                  </p:childTnLst>
                                </p:cTn>
                              </p:par>
                              <p:par>
                                <p:cTn id="181" presetID="10" presetClass="entr" presetSubtype="0" fill="hold" grpId="0" nodeType="withEffect">
                                  <p:stCondLst>
                                    <p:cond delay="0"/>
                                  </p:stCondLst>
                                  <p:childTnLst>
                                    <p:set>
                                      <p:cBhvr>
                                        <p:cTn id="182" dur="1" fill="hold">
                                          <p:stCondLst>
                                            <p:cond delay="0"/>
                                          </p:stCondLst>
                                        </p:cTn>
                                        <p:tgtEl>
                                          <p:spTgt spid="132"/>
                                        </p:tgtEl>
                                        <p:attrNameLst>
                                          <p:attrName>style.visibility</p:attrName>
                                        </p:attrNameLst>
                                      </p:cBhvr>
                                      <p:to>
                                        <p:strVal val="visible"/>
                                      </p:to>
                                    </p:set>
                                    <p:animEffect transition="in" filter="fade">
                                      <p:cBhvr>
                                        <p:cTn id="183" dur="500"/>
                                        <p:tgtEl>
                                          <p:spTgt spid="132"/>
                                        </p:tgtEl>
                                      </p:cBhvr>
                                    </p:animEffect>
                                  </p:childTnLst>
                                </p:cTn>
                              </p:par>
                              <p:par>
                                <p:cTn id="184" presetID="10" presetClass="exit" presetSubtype="0" fill="hold" grpId="0" nodeType="withEffect">
                                  <p:stCondLst>
                                    <p:cond delay="0"/>
                                  </p:stCondLst>
                                  <p:childTnLst>
                                    <p:animEffect transition="out" filter="fade">
                                      <p:cBhvr>
                                        <p:cTn id="185" dur="500"/>
                                        <p:tgtEl>
                                          <p:spTgt spid="15"/>
                                        </p:tgtEl>
                                      </p:cBhvr>
                                    </p:animEffect>
                                    <p:set>
                                      <p:cBhvr>
                                        <p:cTn id="186" dur="1" fill="hold">
                                          <p:stCondLst>
                                            <p:cond delay="499"/>
                                          </p:stCondLst>
                                        </p:cTn>
                                        <p:tgtEl>
                                          <p:spTgt spid="15"/>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500"/>
                                        <p:tgtEl>
                                          <p:spTgt spid="130"/>
                                        </p:tgtEl>
                                      </p:cBhvr>
                                    </p:animEffect>
                                    <p:set>
                                      <p:cBhvr>
                                        <p:cTn id="189" dur="1" fill="hold">
                                          <p:stCondLst>
                                            <p:cond delay="499"/>
                                          </p:stCondLst>
                                        </p:cTn>
                                        <p:tgtEl>
                                          <p:spTgt spid="130"/>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137"/>
                                        </p:tgtEl>
                                      </p:cBhvr>
                                    </p:animEffect>
                                    <p:set>
                                      <p:cBhvr>
                                        <p:cTn id="192" dur="1" fill="hold">
                                          <p:stCondLst>
                                            <p:cond delay="499"/>
                                          </p:stCondLst>
                                        </p:cTn>
                                        <p:tgtEl>
                                          <p:spTgt spid="137"/>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129"/>
                                        </p:tgtEl>
                                      </p:cBhvr>
                                    </p:animEffect>
                                    <p:set>
                                      <p:cBhvr>
                                        <p:cTn id="195" dur="1" fill="hold">
                                          <p:stCondLst>
                                            <p:cond delay="499"/>
                                          </p:stCondLst>
                                        </p:cTn>
                                        <p:tgtEl>
                                          <p:spTgt spid="129"/>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7" presetClass="emph" presetSubtype="2" fill="hold" nodeType="clickEffect">
                                  <p:stCondLst>
                                    <p:cond delay="0"/>
                                  </p:stCondLst>
                                  <p:childTnLst>
                                    <p:animClr clrSpc="rgb" dir="cw">
                                      <p:cBhvr>
                                        <p:cTn id="199" dur="2000" fill="hold"/>
                                        <p:tgtEl>
                                          <p:spTgt spid="119"/>
                                        </p:tgtEl>
                                        <p:attrNameLst>
                                          <p:attrName>stroke.color</p:attrName>
                                        </p:attrNameLst>
                                      </p:cBhvr>
                                      <p:to>
                                        <a:srgbClr val="FF0000"/>
                                      </p:to>
                                    </p:animClr>
                                    <p:set>
                                      <p:cBhvr>
                                        <p:cTn id="200" dur="2000" fill="hold"/>
                                        <p:tgtEl>
                                          <p:spTgt spid="119"/>
                                        </p:tgtEl>
                                        <p:attrNameLst>
                                          <p:attrName>stroke.on</p:attrName>
                                        </p:attrNameLst>
                                      </p:cBhvr>
                                      <p:to>
                                        <p:strVal val="true"/>
                                      </p:to>
                                    </p:set>
                                  </p:childTnLst>
                                </p:cTn>
                              </p:par>
                              <p:par>
                                <p:cTn id="201" presetID="10" presetClass="exit" presetSubtype="0" fill="hold" nodeType="withEffect">
                                  <p:stCondLst>
                                    <p:cond delay="0"/>
                                  </p:stCondLst>
                                  <p:childTnLst>
                                    <p:animEffect transition="out" filter="fade">
                                      <p:cBhvr>
                                        <p:cTn id="202" dur="500"/>
                                        <p:tgtEl>
                                          <p:spTgt spid="202"/>
                                        </p:tgtEl>
                                      </p:cBhvr>
                                    </p:animEffect>
                                    <p:set>
                                      <p:cBhvr>
                                        <p:cTn id="203" dur="1" fill="hold">
                                          <p:stCondLst>
                                            <p:cond delay="499"/>
                                          </p:stCondLst>
                                        </p:cTn>
                                        <p:tgtEl>
                                          <p:spTgt spid="202"/>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500"/>
                                        <p:tgtEl>
                                          <p:spTgt spid="181"/>
                                        </p:tgtEl>
                                      </p:cBhvr>
                                    </p:animEffect>
                                    <p:set>
                                      <p:cBhvr>
                                        <p:cTn id="206" dur="1" fill="hold">
                                          <p:stCondLst>
                                            <p:cond delay="499"/>
                                          </p:stCondLst>
                                        </p:cTn>
                                        <p:tgtEl>
                                          <p:spTgt spid="181"/>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500"/>
                                        <p:tgtEl>
                                          <p:spTgt spid="69"/>
                                        </p:tgtEl>
                                      </p:cBhvr>
                                    </p:animEffect>
                                    <p:set>
                                      <p:cBhvr>
                                        <p:cTn id="209" dur="1" fill="hold">
                                          <p:stCondLst>
                                            <p:cond delay="499"/>
                                          </p:stCondLst>
                                        </p:cTn>
                                        <p:tgtEl>
                                          <p:spTgt spid="69"/>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500"/>
                                        <p:tgtEl>
                                          <p:spTgt spid="72"/>
                                        </p:tgtEl>
                                      </p:cBhvr>
                                    </p:animEffect>
                                    <p:set>
                                      <p:cBhvr>
                                        <p:cTn id="212" dur="1" fill="hold">
                                          <p:stCondLst>
                                            <p:cond delay="499"/>
                                          </p:stCondLst>
                                        </p:cTn>
                                        <p:tgtEl>
                                          <p:spTgt spid="72"/>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500"/>
                                        <p:tgtEl>
                                          <p:spTgt spid="78"/>
                                        </p:tgtEl>
                                      </p:cBhvr>
                                    </p:animEffect>
                                    <p:set>
                                      <p:cBhvr>
                                        <p:cTn id="215" dur="1" fill="hold">
                                          <p:stCondLst>
                                            <p:cond delay="499"/>
                                          </p:stCondLst>
                                        </p:cTn>
                                        <p:tgtEl>
                                          <p:spTgt spid="78"/>
                                        </p:tgtEl>
                                        <p:attrNameLst>
                                          <p:attrName>style.visibility</p:attrName>
                                        </p:attrNameLst>
                                      </p:cBhvr>
                                      <p:to>
                                        <p:strVal val="hidden"/>
                                      </p:to>
                                    </p:set>
                                  </p:childTnLst>
                                </p:cTn>
                              </p:par>
                              <p:par>
                                <p:cTn id="216" presetID="10" presetClass="exit" presetSubtype="0" fill="hold" nodeType="withEffect">
                                  <p:stCondLst>
                                    <p:cond delay="0"/>
                                  </p:stCondLst>
                                  <p:childTnLst>
                                    <p:animEffect transition="out" filter="fade">
                                      <p:cBhvr>
                                        <p:cTn id="217" dur="500"/>
                                        <p:tgtEl>
                                          <p:spTgt spid="75"/>
                                        </p:tgtEl>
                                      </p:cBhvr>
                                    </p:animEffect>
                                    <p:set>
                                      <p:cBhvr>
                                        <p:cTn id="218" dur="1" fill="hold">
                                          <p:stCondLst>
                                            <p:cond delay="499"/>
                                          </p:stCondLst>
                                        </p:cTn>
                                        <p:tgtEl>
                                          <p:spTgt spid="75"/>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138"/>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42" presetClass="path" presetSubtype="0" accel="50000" decel="50000" fill="hold" grpId="1" nodeType="clickEffect">
                                  <p:stCondLst>
                                    <p:cond delay="0"/>
                                  </p:stCondLst>
                                  <p:childTnLst>
                                    <p:animMotion origin="layout" path="M 4.16667E-7 2.96296E-6 L -0.24076 0.19236 " pathEditMode="relative" rAng="0" ptsTypes="AA">
                                      <p:cBhvr>
                                        <p:cTn id="226" dur="2000" fill="hold"/>
                                        <p:tgtEl>
                                          <p:spTgt spid="138"/>
                                        </p:tgtEl>
                                        <p:attrNameLst>
                                          <p:attrName>ppt_x</p:attrName>
                                          <p:attrName>ppt_y</p:attrName>
                                        </p:attrNameLst>
                                      </p:cBhvr>
                                      <p:rCtr x="-12044" y="9606"/>
                                    </p:animMotion>
                                  </p:childTnLst>
                                </p:cTn>
                              </p:par>
                              <p:par>
                                <p:cTn id="227" presetID="10" presetClass="entr" presetSubtype="0" fill="hold" grpId="0" nodeType="withEffect">
                                  <p:stCondLst>
                                    <p:cond delay="0"/>
                                  </p:stCondLst>
                                  <p:childTnLst>
                                    <p:set>
                                      <p:cBhvr>
                                        <p:cTn id="228" dur="1" fill="hold">
                                          <p:stCondLst>
                                            <p:cond delay="0"/>
                                          </p:stCondLst>
                                        </p:cTn>
                                        <p:tgtEl>
                                          <p:spTgt spid="139"/>
                                        </p:tgtEl>
                                        <p:attrNameLst>
                                          <p:attrName>style.visibility</p:attrName>
                                        </p:attrNameLst>
                                      </p:cBhvr>
                                      <p:to>
                                        <p:strVal val="visible"/>
                                      </p:to>
                                    </p:set>
                                    <p:animEffect transition="in" filter="fade">
                                      <p:cBhvr>
                                        <p:cTn id="229" dur="500"/>
                                        <p:tgtEl>
                                          <p:spTgt spid="139"/>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4" fill="hold" nodeType="clickEffect">
                                  <p:stCondLst>
                                    <p:cond delay="0"/>
                                  </p:stCondLst>
                                  <p:childTnLst>
                                    <p:set>
                                      <p:cBhvr>
                                        <p:cTn id="233" dur="1" fill="hold">
                                          <p:stCondLst>
                                            <p:cond delay="0"/>
                                          </p:stCondLst>
                                        </p:cTn>
                                        <p:tgtEl>
                                          <p:spTgt spid="115"/>
                                        </p:tgtEl>
                                        <p:attrNameLst>
                                          <p:attrName>style.visibility</p:attrName>
                                        </p:attrNameLst>
                                      </p:cBhvr>
                                      <p:to>
                                        <p:strVal val="visible"/>
                                      </p:to>
                                    </p:set>
                                    <p:animEffect transition="in" filter="wipe(down)">
                                      <p:cBhvr>
                                        <p:cTn id="234" dur="500"/>
                                        <p:tgtEl>
                                          <p:spTgt spid="115"/>
                                        </p:tgtEl>
                                      </p:cBhvr>
                                    </p:animEffec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33"/>
                                        </p:tgtEl>
                                        <p:attrNameLst>
                                          <p:attrName>style.visibility</p:attrName>
                                        </p:attrNameLst>
                                      </p:cBhvr>
                                      <p:to>
                                        <p:strVal val="visible"/>
                                      </p:to>
                                    </p:set>
                                  </p:childTnLst>
                                </p:cTn>
                              </p:par>
                              <p:par>
                                <p:cTn id="239" presetID="10" presetClass="entr" presetSubtype="0" fill="hold" grpId="0" nodeType="withEffect">
                                  <p:stCondLst>
                                    <p:cond delay="0"/>
                                  </p:stCondLst>
                                  <p:childTnLst>
                                    <p:set>
                                      <p:cBhvr>
                                        <p:cTn id="240" dur="1" fill="hold">
                                          <p:stCondLst>
                                            <p:cond delay="0"/>
                                          </p:stCondLst>
                                        </p:cTn>
                                        <p:tgtEl>
                                          <p:spTgt spid="140"/>
                                        </p:tgtEl>
                                        <p:attrNameLst>
                                          <p:attrName>style.visibility</p:attrName>
                                        </p:attrNameLst>
                                      </p:cBhvr>
                                      <p:to>
                                        <p:strVal val="visible"/>
                                      </p:to>
                                    </p:set>
                                    <p:animEffect transition="in" filter="fade">
                                      <p:cBhvr>
                                        <p:cTn id="241" dur="500"/>
                                        <p:tgtEl>
                                          <p:spTgt spid="140"/>
                                        </p:tgtEl>
                                      </p:cBhvr>
                                    </p:animEffect>
                                  </p:childTnLst>
                                </p:cTn>
                              </p:par>
                              <p:par>
                                <p:cTn id="242" presetID="10" presetClass="exit" presetSubtype="0" fill="hold" grpId="2" nodeType="withEffect">
                                  <p:stCondLst>
                                    <p:cond delay="0"/>
                                  </p:stCondLst>
                                  <p:childTnLst>
                                    <p:animEffect transition="out" filter="fade">
                                      <p:cBhvr>
                                        <p:cTn id="243" dur="500"/>
                                        <p:tgtEl>
                                          <p:spTgt spid="138"/>
                                        </p:tgtEl>
                                      </p:cBhvr>
                                    </p:animEffect>
                                    <p:set>
                                      <p:cBhvr>
                                        <p:cTn id="244" dur="1" fill="hold">
                                          <p:stCondLst>
                                            <p:cond delay="499"/>
                                          </p:stCondLst>
                                        </p:cTn>
                                        <p:tgtEl>
                                          <p:spTgt spid="138"/>
                                        </p:tgtEl>
                                        <p:attrNameLst>
                                          <p:attrName>style.visibility</p:attrName>
                                        </p:attrNameLst>
                                      </p:cBhvr>
                                      <p:to>
                                        <p:strVal val="hidden"/>
                                      </p:to>
                                    </p:set>
                                  </p:childTnLst>
                                </p:cTn>
                              </p:par>
                              <p:par>
                                <p:cTn id="245" presetID="10" presetClass="exit" presetSubtype="0" fill="hold" grpId="2" nodeType="withEffect">
                                  <p:stCondLst>
                                    <p:cond delay="0"/>
                                  </p:stCondLst>
                                  <p:childTnLst>
                                    <p:animEffect transition="out" filter="fade">
                                      <p:cBhvr>
                                        <p:cTn id="246" dur="500"/>
                                        <p:tgtEl>
                                          <p:spTgt spid="131"/>
                                        </p:tgtEl>
                                      </p:cBhvr>
                                    </p:animEffect>
                                    <p:set>
                                      <p:cBhvr>
                                        <p:cTn id="247" dur="1" fill="hold">
                                          <p:stCondLst>
                                            <p:cond delay="499"/>
                                          </p:stCondLst>
                                        </p:cTn>
                                        <p:tgtEl>
                                          <p:spTgt spid="131"/>
                                        </p:tgtEl>
                                        <p:attrNameLst>
                                          <p:attrName>style.visibility</p:attrName>
                                        </p:attrNameLst>
                                      </p:cBhvr>
                                      <p:to>
                                        <p:strVal val="hidden"/>
                                      </p:to>
                                    </p:set>
                                  </p:childTnLst>
                                </p:cTn>
                              </p:par>
                            </p:childTnLst>
                          </p:cTn>
                        </p:par>
                      </p:childTnLst>
                    </p:cTn>
                  </p:par>
                  <p:par>
                    <p:cTn id="248" fill="hold">
                      <p:stCondLst>
                        <p:cond delay="indefinite"/>
                      </p:stCondLst>
                      <p:childTnLst>
                        <p:par>
                          <p:cTn id="249" fill="hold">
                            <p:stCondLst>
                              <p:cond delay="0"/>
                            </p:stCondLst>
                            <p:childTnLst>
                              <p:par>
                                <p:cTn id="250" presetID="1" presetClass="exit" presetSubtype="0" fill="hold" nodeType="clickEffect">
                                  <p:stCondLst>
                                    <p:cond delay="0"/>
                                  </p:stCondLst>
                                  <p:childTnLst>
                                    <p:set>
                                      <p:cBhvr>
                                        <p:cTn id="251" dur="1" fill="hold">
                                          <p:stCondLst>
                                            <p:cond delay="0"/>
                                          </p:stCondLst>
                                        </p:cTn>
                                        <p:tgtEl>
                                          <p:spTgt spid="115"/>
                                        </p:tgtEl>
                                        <p:attrNameLst>
                                          <p:attrName>style.visibility</p:attrName>
                                        </p:attrNameLst>
                                      </p:cBhvr>
                                      <p:to>
                                        <p:strVal val="hidden"/>
                                      </p:to>
                                    </p:set>
                                  </p:childTnLst>
                                </p:cTn>
                              </p:par>
                              <p:par>
                                <p:cTn id="252" presetID="10" presetClass="exit" presetSubtype="0" fill="hold" grpId="1" nodeType="withEffect">
                                  <p:stCondLst>
                                    <p:cond delay="0"/>
                                  </p:stCondLst>
                                  <p:childTnLst>
                                    <p:animEffect transition="out" filter="fade">
                                      <p:cBhvr>
                                        <p:cTn id="253" dur="500"/>
                                        <p:tgtEl>
                                          <p:spTgt spid="132"/>
                                        </p:tgtEl>
                                      </p:cBhvr>
                                    </p:animEffect>
                                    <p:set>
                                      <p:cBhvr>
                                        <p:cTn id="254" dur="1" fill="hold">
                                          <p:stCondLst>
                                            <p:cond delay="499"/>
                                          </p:stCondLst>
                                        </p:cTn>
                                        <p:tgtEl>
                                          <p:spTgt spid="13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119"/>
                                        </p:tgtEl>
                                      </p:cBhvr>
                                    </p:animEffect>
                                    <p:set>
                                      <p:cBhvr>
                                        <p:cTn id="257" dur="1" fill="hold">
                                          <p:stCondLst>
                                            <p:cond delay="499"/>
                                          </p:stCondLst>
                                        </p:cTn>
                                        <p:tgtEl>
                                          <p:spTgt spid="119"/>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139"/>
                                        </p:tgtEl>
                                      </p:cBhvr>
                                    </p:animEffect>
                                    <p:set>
                                      <p:cBhvr>
                                        <p:cTn id="260" dur="1" fill="hold">
                                          <p:stCondLst>
                                            <p:cond delay="499"/>
                                          </p:stCondLst>
                                        </p:cTn>
                                        <p:tgtEl>
                                          <p:spTgt spid="139"/>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140"/>
                                        </p:tgtEl>
                                      </p:cBhvr>
                                    </p:animEffect>
                                    <p:set>
                                      <p:cBhvr>
                                        <p:cTn id="263" dur="1" fill="hold">
                                          <p:stCondLst>
                                            <p:cond delay="499"/>
                                          </p:stCondLst>
                                        </p:cTn>
                                        <p:tgtEl>
                                          <p:spTgt spid="140"/>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57"/>
                                        </p:tgtEl>
                                      </p:cBhvr>
                                    </p:animEffect>
                                    <p:set>
                                      <p:cBhvr>
                                        <p:cTn id="266" dur="1" fill="hold">
                                          <p:stCondLst>
                                            <p:cond delay="499"/>
                                          </p:stCondLst>
                                        </p:cTn>
                                        <p:tgtEl>
                                          <p:spTgt spid="57"/>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63"/>
                                        </p:tgtEl>
                                      </p:cBhvr>
                                    </p:animEffect>
                                    <p:set>
                                      <p:cBhvr>
                                        <p:cTn id="269" dur="1" fill="hold">
                                          <p:stCondLst>
                                            <p:cond delay="499"/>
                                          </p:stCondLst>
                                        </p:cTn>
                                        <p:tgtEl>
                                          <p:spTgt spid="63"/>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60"/>
                                        </p:tgtEl>
                                      </p:cBhvr>
                                    </p:animEffect>
                                    <p:set>
                                      <p:cBhvr>
                                        <p:cTn id="272" dur="1" fill="hold">
                                          <p:stCondLst>
                                            <p:cond delay="499"/>
                                          </p:stCondLst>
                                        </p:cTn>
                                        <p:tgtEl>
                                          <p:spTgt spid="60"/>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66"/>
                                        </p:tgtEl>
                                      </p:cBhvr>
                                    </p:animEffect>
                                    <p:set>
                                      <p:cBhvr>
                                        <p:cTn id="275" dur="1" fill="hold">
                                          <p:stCondLst>
                                            <p:cond delay="499"/>
                                          </p:stCondLst>
                                        </p:cTn>
                                        <p:tgtEl>
                                          <p:spTgt spid="66"/>
                                        </p:tgtEl>
                                        <p:attrNameLst>
                                          <p:attrName>style.visibility</p:attrName>
                                        </p:attrNameLst>
                                      </p:cBhvr>
                                      <p:to>
                                        <p:strVal val="hidden"/>
                                      </p:to>
                                    </p:set>
                                  </p:childTnLst>
                                </p:cTn>
                              </p:par>
                              <p:par>
                                <p:cTn id="276" presetID="42" presetClass="path" presetSubtype="0" accel="50000" decel="50000" fill="hold" grpId="1" nodeType="withEffect">
                                  <p:stCondLst>
                                    <p:cond delay="0"/>
                                  </p:stCondLst>
                                  <p:childTnLst>
                                    <p:animMotion origin="layout" path="M -2.08333E-6 3.33333E-6 L 0.47761 -0.12037 " pathEditMode="relative" rAng="0" ptsTypes="AA">
                                      <p:cBhvr>
                                        <p:cTn id="277" dur="2000" fill="hold"/>
                                        <p:tgtEl>
                                          <p:spTgt spid="133"/>
                                        </p:tgtEl>
                                        <p:attrNameLst>
                                          <p:attrName>ppt_x</p:attrName>
                                          <p:attrName>ppt_y</p:attrName>
                                        </p:attrNameLst>
                                      </p:cBhvr>
                                      <p:rCtr x="23880" y="-6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8" grpId="0" animBg="1"/>
      <p:bldP spid="238" grpId="0" animBg="1"/>
      <p:bldP spid="256" grpId="0" animBg="1"/>
      <p:bldP spid="254" grpId="0" animBg="1"/>
      <p:bldP spid="126" grpId="0" animBg="1"/>
      <p:bldP spid="126" grpId="1" animBg="1"/>
      <p:bldP spid="124" grpId="0" animBg="1"/>
      <p:bldP spid="124" grpId="1" animBg="1"/>
      <p:bldP spid="123" grpId="0"/>
      <p:bldP spid="123" grpId="1"/>
      <p:bldP spid="123" grpId="2"/>
      <p:bldP spid="125" grpId="0"/>
      <p:bldP spid="125" grpId="1"/>
      <p:bldP spid="125" grpId="2"/>
      <p:bldP spid="130" grpId="0" animBg="1"/>
      <p:bldP spid="130" grpId="1" animBg="1"/>
      <p:bldP spid="128" grpId="0"/>
      <p:bldP spid="128" grpId="1"/>
      <p:bldP spid="128" grpId="2"/>
      <p:bldP spid="132" grpId="0" animBg="1"/>
      <p:bldP spid="132" grpId="1" animBg="1"/>
      <p:bldP spid="133" grpId="0"/>
      <p:bldP spid="133" grpId="1"/>
      <p:bldP spid="135" grpId="0" animBg="1"/>
      <p:bldP spid="135" grpId="1" animBg="1"/>
      <p:bldP spid="120" grpId="0" animBg="1"/>
      <p:bldP spid="120" grpId="1" animBg="1"/>
      <p:bldP spid="121" grpId="0"/>
      <p:bldP spid="121" grpId="1"/>
      <p:bldP spid="121" grpId="2"/>
      <p:bldP spid="122" grpId="0" animBg="1"/>
      <p:bldP spid="122" grpId="1" animBg="1"/>
      <p:bldP spid="129" grpId="0" animBg="1"/>
      <p:bldP spid="129" grpId="1" animBg="1"/>
      <p:bldP spid="136" grpId="0"/>
      <p:bldP spid="136" grpId="1"/>
      <p:bldP spid="136" grpId="2"/>
      <p:bldP spid="137" grpId="0" animBg="1"/>
      <p:bldP spid="137" grpId="1" animBg="1"/>
      <p:bldP spid="139" grpId="0" animBg="1"/>
      <p:bldP spid="139" grpId="1" animBg="1"/>
      <p:bldP spid="138" grpId="0"/>
      <p:bldP spid="138" grpId="1"/>
      <p:bldP spid="138" grpId="2"/>
      <p:bldP spid="140" grpId="0" animBg="1"/>
      <p:bldP spid="140" grpId="1" animBg="1"/>
      <p:bldP spid="131" grpId="0"/>
      <p:bldP spid="131" grpId="1"/>
      <p:bldP spid="131" grpId="2"/>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Reduce Challenges!</a:t>
            </a:r>
          </a:p>
        </p:txBody>
      </p:sp>
      <p:sp>
        <p:nvSpPr>
          <p:cNvPr id="11" name="TextBox 10">
            <a:extLst>
              <a:ext uri="{FF2B5EF4-FFF2-40B4-BE49-F238E27FC236}">
                <a16:creationId xmlns:a16="http://schemas.microsoft.com/office/drawing/2014/main" id="{BC507B4E-B0C6-467D-B923-7E30E82FA67D}"/>
              </a:ext>
            </a:extLst>
          </p:cNvPr>
          <p:cNvSpPr txBox="1"/>
          <p:nvPr/>
        </p:nvSpPr>
        <p:spPr>
          <a:xfrm>
            <a:off x="1430714" y="887889"/>
            <a:ext cx="9153356" cy="461665"/>
          </a:xfrm>
          <a:prstGeom prst="rect">
            <a:avLst/>
          </a:prstGeom>
          <a:noFill/>
        </p:spPr>
        <p:txBody>
          <a:bodyPr wrap="square" rtlCol="0">
            <a:spAutoFit/>
          </a:bodyPr>
          <a:lstStyle/>
          <a:p>
            <a:pPr algn="ctr"/>
            <a:r>
              <a:rPr lang="en-US" sz="2400" dirty="0"/>
              <a:t>Your turn! Discuss with a neighbor before answering!</a:t>
            </a:r>
          </a:p>
        </p:txBody>
      </p:sp>
      <p:sp>
        <p:nvSpPr>
          <p:cNvPr id="12" name="TextBox 11">
            <a:extLst>
              <a:ext uri="{FF2B5EF4-FFF2-40B4-BE49-F238E27FC236}">
                <a16:creationId xmlns:a16="http://schemas.microsoft.com/office/drawing/2014/main" id="{516BA275-6512-4534-9324-38E38FB39005}"/>
              </a:ext>
            </a:extLst>
          </p:cNvPr>
          <p:cNvSpPr txBox="1"/>
          <p:nvPr/>
        </p:nvSpPr>
        <p:spPr>
          <a:xfrm>
            <a:off x="75794" y="4571304"/>
            <a:ext cx="6186894" cy="830997"/>
          </a:xfrm>
          <a:prstGeom prst="rect">
            <a:avLst/>
          </a:prstGeom>
          <a:noFill/>
        </p:spPr>
        <p:txBody>
          <a:bodyPr wrap="square" rtlCol="0">
            <a:spAutoFit/>
          </a:bodyPr>
          <a:lstStyle/>
          <a:p>
            <a:pPr algn="ctr"/>
            <a:r>
              <a:rPr lang="en-US" sz="2400" dirty="0"/>
              <a:t>If we replace </a:t>
            </a:r>
            <a:r>
              <a:rPr lang="en-US" sz="2400" dirty="0" err="1">
                <a:solidFill>
                  <a:srgbClr val="FF0000"/>
                </a:solidFill>
              </a:rPr>
              <a:t>foldr</a:t>
            </a:r>
            <a:r>
              <a:rPr lang="en-US" sz="2400" dirty="0"/>
              <a:t> with </a:t>
            </a:r>
            <a:r>
              <a:rPr lang="en-US" sz="2400" dirty="0" err="1">
                <a:solidFill>
                  <a:srgbClr val="FF0000"/>
                </a:solidFill>
              </a:rPr>
              <a:t>foldl</a:t>
            </a:r>
            <a:r>
              <a:rPr lang="en-US" sz="2400" dirty="0"/>
              <a:t> in the solution above, what will </a:t>
            </a:r>
            <a:r>
              <a:rPr lang="en-US" sz="2400" dirty="0">
                <a:solidFill>
                  <a:srgbClr val="0070C0"/>
                </a:solidFill>
              </a:rPr>
              <a:t>sub_from_100 [10,20] </a:t>
            </a:r>
            <a:r>
              <a:rPr lang="en-US" sz="2400" dirty="0"/>
              <a:t>return?</a:t>
            </a:r>
          </a:p>
        </p:txBody>
      </p:sp>
      <p:grpSp>
        <p:nvGrpSpPr>
          <p:cNvPr id="4" name="Group 3">
            <a:extLst>
              <a:ext uri="{FF2B5EF4-FFF2-40B4-BE49-F238E27FC236}">
                <a16:creationId xmlns:a16="http://schemas.microsoft.com/office/drawing/2014/main" id="{6D96DF92-212D-404B-B389-69ED40867014}"/>
              </a:ext>
            </a:extLst>
          </p:cNvPr>
          <p:cNvGrpSpPr/>
          <p:nvPr/>
        </p:nvGrpSpPr>
        <p:grpSpPr>
          <a:xfrm>
            <a:off x="6349643" y="4494682"/>
            <a:ext cx="5250155" cy="1052924"/>
            <a:chOff x="6349643" y="1557452"/>
            <a:chExt cx="5250155" cy="1052924"/>
          </a:xfrm>
        </p:grpSpPr>
        <p:grpSp>
          <p:nvGrpSpPr>
            <p:cNvPr id="13" name="Group 12">
              <a:extLst>
                <a:ext uri="{FF2B5EF4-FFF2-40B4-BE49-F238E27FC236}">
                  <a16:creationId xmlns:a16="http://schemas.microsoft.com/office/drawing/2014/main" id="{6BC93101-E69F-4B03-840E-52DB03085A7F}"/>
                </a:ext>
              </a:extLst>
            </p:cNvPr>
            <p:cNvGrpSpPr/>
            <p:nvPr/>
          </p:nvGrpSpPr>
          <p:grpSpPr>
            <a:xfrm>
              <a:off x="6349643" y="1557452"/>
              <a:ext cx="5250155" cy="1052924"/>
              <a:chOff x="640739" y="2458370"/>
              <a:chExt cx="5250155" cy="1052924"/>
            </a:xfrm>
          </p:grpSpPr>
          <p:sp>
            <p:nvSpPr>
              <p:cNvPr id="14" name="Rectangle 13">
                <a:extLst>
                  <a:ext uri="{FF2B5EF4-FFF2-40B4-BE49-F238E27FC236}">
                    <a16:creationId xmlns:a16="http://schemas.microsoft.com/office/drawing/2014/main" id="{72E58454-DBDC-466A-B516-F9D312FCFA0D}"/>
                  </a:ext>
                </a:extLst>
              </p:cNvPr>
              <p:cNvSpPr/>
              <p:nvPr/>
            </p:nvSpPr>
            <p:spPr>
              <a:xfrm>
                <a:off x="642428" y="2458370"/>
                <a:ext cx="5248466"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B6CADFC2-C97A-415F-A665-4E52C28299D1}"/>
                  </a:ext>
                </a:extLst>
              </p:cNvPr>
              <p:cNvSpPr txBox="1"/>
              <p:nvPr/>
            </p:nvSpPr>
            <p:spPr>
              <a:xfrm>
                <a:off x="640739" y="2523311"/>
                <a:ext cx="2464136" cy="369332"/>
              </a:xfrm>
              <a:prstGeom prst="rect">
                <a:avLst/>
              </a:prstGeom>
              <a:noFill/>
            </p:spPr>
            <p:txBody>
              <a:bodyPr wrap="none" rtlCol="0">
                <a:spAutoFit/>
              </a:bodyPr>
              <a:lstStyle/>
              <a:p>
                <a:r>
                  <a:rPr lang="en-US" dirty="0" err="1">
                    <a:latin typeface="Consolas" panose="020B0609020204030204" pitchFamily="49" charset="0"/>
                  </a:rPr>
                  <a:t>subber</a:t>
                </a:r>
                <a:r>
                  <a:rPr lang="en-US" dirty="0">
                    <a:latin typeface="Consolas" panose="020B0609020204030204" pitchFamily="49" charset="0"/>
                  </a:rPr>
                  <a:t> x y = y - x</a:t>
                </a:r>
              </a:p>
            </p:txBody>
          </p:sp>
        </p:grpSp>
        <p:sp>
          <p:nvSpPr>
            <p:cNvPr id="21" name="TextBox 20">
              <a:extLst>
                <a:ext uri="{FF2B5EF4-FFF2-40B4-BE49-F238E27FC236}">
                  <a16:creationId xmlns:a16="http://schemas.microsoft.com/office/drawing/2014/main" id="{59C7E0D8-0E9A-4194-89C3-F06B68C9CFDF}"/>
                </a:ext>
              </a:extLst>
            </p:cNvPr>
            <p:cNvSpPr txBox="1"/>
            <p:nvPr/>
          </p:nvSpPr>
          <p:spPr>
            <a:xfrm>
              <a:off x="6349643" y="1946899"/>
              <a:ext cx="5123518" cy="369332"/>
            </a:xfrm>
            <a:prstGeom prst="rect">
              <a:avLst/>
            </a:prstGeom>
            <a:noFill/>
          </p:spPr>
          <p:txBody>
            <a:bodyPr wrap="none" rtlCol="0">
              <a:spAutoFit/>
            </a:bodyPr>
            <a:lstStyle/>
            <a:p>
              <a:r>
                <a:rPr lang="en-US" dirty="0">
                  <a:latin typeface="Consolas" panose="020B0609020204030204" pitchFamily="49" charset="0"/>
                </a:rPr>
                <a:t>sub_from_100 </a:t>
              </a:r>
              <a:r>
                <a:rPr lang="en-US" dirty="0" err="1">
                  <a:latin typeface="Consolas" panose="020B0609020204030204" pitchFamily="49" charset="0"/>
                </a:rPr>
                <a:t>lst</a:t>
              </a:r>
              <a:r>
                <a:rPr lang="en-US" dirty="0">
                  <a:latin typeface="Consolas" panose="020B0609020204030204" pitchFamily="49" charset="0"/>
                </a:rPr>
                <a:t> = </a:t>
              </a:r>
              <a:r>
                <a:rPr lang="en-US" dirty="0" err="1">
                  <a:solidFill>
                    <a:srgbClr val="FF0000"/>
                  </a:solidFill>
                  <a:latin typeface="Consolas" panose="020B0609020204030204" pitchFamily="49" charset="0"/>
                </a:rPr>
                <a:t>foldl</a:t>
              </a:r>
              <a:r>
                <a:rPr lang="en-US" dirty="0">
                  <a:latin typeface="Consolas" panose="020B0609020204030204" pitchFamily="49" charset="0"/>
                </a:rPr>
                <a:t> </a:t>
              </a:r>
              <a:r>
                <a:rPr lang="en-US" dirty="0" err="1">
                  <a:latin typeface="Consolas" panose="020B0609020204030204" pitchFamily="49" charset="0"/>
                </a:rPr>
                <a:t>subber</a:t>
              </a:r>
              <a:r>
                <a:rPr lang="en-US" dirty="0">
                  <a:latin typeface="Consolas" panose="020B0609020204030204" pitchFamily="49" charset="0"/>
                </a:rPr>
                <a:t> 100 </a:t>
              </a:r>
              <a:r>
                <a:rPr lang="en-US" dirty="0" err="1">
                  <a:latin typeface="Consolas" panose="020B0609020204030204" pitchFamily="49" charset="0"/>
                </a:rPr>
                <a:t>lst</a:t>
              </a:r>
              <a:endParaRPr lang="en-US" dirty="0">
                <a:latin typeface="Consolas" panose="020B0609020204030204" pitchFamily="49" charset="0"/>
              </a:endParaRPr>
            </a:p>
          </p:txBody>
        </p:sp>
      </p:grpSp>
      <p:sp>
        <p:nvSpPr>
          <p:cNvPr id="41" name="TextBox 40">
            <a:extLst>
              <a:ext uri="{FF2B5EF4-FFF2-40B4-BE49-F238E27FC236}">
                <a16:creationId xmlns:a16="http://schemas.microsoft.com/office/drawing/2014/main" id="{EF04D7E8-4E71-4AAE-9675-B272E9583310}"/>
              </a:ext>
            </a:extLst>
          </p:cNvPr>
          <p:cNvSpPr txBox="1"/>
          <p:nvPr/>
        </p:nvSpPr>
        <p:spPr>
          <a:xfrm>
            <a:off x="8145966" y="2337161"/>
            <a:ext cx="1646394" cy="369332"/>
          </a:xfrm>
          <a:prstGeom prst="rect">
            <a:avLst/>
          </a:prstGeom>
          <a:noFill/>
        </p:spPr>
        <p:txBody>
          <a:bodyPr wrap="square">
            <a:spAutoFit/>
          </a:bodyPr>
          <a:lstStyle/>
          <a:p>
            <a:pPr algn="ctr"/>
            <a:r>
              <a:rPr lang="en-US" dirty="0" err="1">
                <a:solidFill>
                  <a:srgbClr val="FF0000"/>
                </a:solidFill>
                <a:latin typeface="Consolas" panose="020B0609020204030204" pitchFamily="49" charset="0"/>
              </a:rPr>
              <a:t>is_even</a:t>
            </a:r>
            <a:endParaRPr lang="en-US" dirty="0"/>
          </a:p>
        </p:txBody>
      </p:sp>
      <p:pic>
        <p:nvPicPr>
          <p:cNvPr id="42" name="Picture 41" descr="Shape&#10;&#10;Description automatically generated with low confidence">
            <a:extLst>
              <a:ext uri="{FF2B5EF4-FFF2-40B4-BE49-F238E27FC236}">
                <a16:creationId xmlns:a16="http://schemas.microsoft.com/office/drawing/2014/main" id="{4C771F8B-5530-44FF-87FA-2EF8AC4E2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037" y="167610"/>
            <a:ext cx="603149" cy="603149"/>
          </a:xfrm>
          <a:prstGeom prst="rect">
            <a:avLst/>
          </a:prstGeom>
          <a:ln>
            <a:noFill/>
          </a:ln>
          <a:effectLst>
            <a:outerShdw blurRad="292100" dist="139700" dir="2700000" algn="tl" rotWithShape="0">
              <a:srgbClr val="333333">
                <a:alpha val="65000"/>
              </a:srgbClr>
            </a:outerShdw>
          </a:effectLst>
        </p:spPr>
      </p:pic>
      <p:sp>
        <p:nvSpPr>
          <p:cNvPr id="43" name="Rectangle 42">
            <a:extLst>
              <a:ext uri="{FF2B5EF4-FFF2-40B4-BE49-F238E27FC236}">
                <a16:creationId xmlns:a16="http://schemas.microsoft.com/office/drawing/2014/main" id="{1010F123-0F00-4E74-83B6-8F6FC16D9886}"/>
              </a:ext>
            </a:extLst>
          </p:cNvPr>
          <p:cNvSpPr/>
          <p:nvPr/>
        </p:nvSpPr>
        <p:spPr>
          <a:xfrm>
            <a:off x="897840" y="3178152"/>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4" name="Rectangle 43">
            <a:extLst>
              <a:ext uri="{FF2B5EF4-FFF2-40B4-BE49-F238E27FC236}">
                <a16:creationId xmlns:a16="http://schemas.microsoft.com/office/drawing/2014/main" id="{5AC983D1-3442-4265-A0C3-4A1EB1BAF2FE}"/>
              </a:ext>
            </a:extLst>
          </p:cNvPr>
          <p:cNvSpPr/>
          <p:nvPr/>
        </p:nvSpPr>
        <p:spPr>
          <a:xfrm>
            <a:off x="896993" y="3178152"/>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 name="Rectangle 44">
            <a:extLst>
              <a:ext uri="{FF2B5EF4-FFF2-40B4-BE49-F238E27FC236}">
                <a16:creationId xmlns:a16="http://schemas.microsoft.com/office/drawing/2014/main" id="{A159E523-F1B7-4086-AC92-50364CFAEC3D}"/>
              </a:ext>
            </a:extLst>
          </p:cNvPr>
          <p:cNvSpPr/>
          <p:nvPr/>
        </p:nvSpPr>
        <p:spPr>
          <a:xfrm>
            <a:off x="897840" y="5474512"/>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6" name="Rectangle 45">
            <a:extLst>
              <a:ext uri="{FF2B5EF4-FFF2-40B4-BE49-F238E27FC236}">
                <a16:creationId xmlns:a16="http://schemas.microsoft.com/office/drawing/2014/main" id="{72F156DA-09D9-45C9-B8E1-399A92803F92}"/>
              </a:ext>
            </a:extLst>
          </p:cNvPr>
          <p:cNvSpPr/>
          <p:nvPr/>
        </p:nvSpPr>
        <p:spPr>
          <a:xfrm>
            <a:off x="896993" y="5474512"/>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TextBox 58">
            <a:extLst>
              <a:ext uri="{FF2B5EF4-FFF2-40B4-BE49-F238E27FC236}">
                <a16:creationId xmlns:a16="http://schemas.microsoft.com/office/drawing/2014/main" id="{6F181103-2C50-4AE6-BC22-92093BA554E4}"/>
              </a:ext>
            </a:extLst>
          </p:cNvPr>
          <p:cNvSpPr txBox="1"/>
          <p:nvPr/>
        </p:nvSpPr>
        <p:spPr>
          <a:xfrm>
            <a:off x="331780" y="1999192"/>
            <a:ext cx="5764220" cy="1200329"/>
          </a:xfrm>
          <a:prstGeom prst="rect">
            <a:avLst/>
          </a:prstGeom>
          <a:noFill/>
        </p:spPr>
        <p:txBody>
          <a:bodyPr wrap="square" rtlCol="0">
            <a:spAutoFit/>
          </a:bodyPr>
          <a:lstStyle/>
          <a:p>
            <a:pPr algn="ctr"/>
            <a:r>
              <a:rPr lang="en-US" sz="2400" dirty="0"/>
              <a:t>Write a function called </a:t>
            </a:r>
            <a:r>
              <a:rPr lang="en-US" sz="2400" dirty="0">
                <a:solidFill>
                  <a:srgbClr val="FF0000"/>
                </a:solidFill>
              </a:rPr>
              <a:t>sub_from_100 </a:t>
            </a:r>
            <a:r>
              <a:rPr lang="en-US" sz="2400" dirty="0"/>
              <a:t>that subtracts all the numbers in a list from 100 and returns the result, using </a:t>
            </a:r>
            <a:r>
              <a:rPr lang="en-US" sz="2400" dirty="0" err="1">
                <a:solidFill>
                  <a:srgbClr val="FF0000"/>
                </a:solidFill>
              </a:rPr>
              <a:t>foldr</a:t>
            </a:r>
            <a:r>
              <a:rPr lang="en-US" sz="2400" dirty="0"/>
              <a:t>.</a:t>
            </a:r>
          </a:p>
        </p:txBody>
      </p:sp>
      <p:grpSp>
        <p:nvGrpSpPr>
          <p:cNvPr id="60" name="Group 59">
            <a:extLst>
              <a:ext uri="{FF2B5EF4-FFF2-40B4-BE49-F238E27FC236}">
                <a16:creationId xmlns:a16="http://schemas.microsoft.com/office/drawing/2014/main" id="{46E604FF-3087-4780-888A-7A33511A94C8}"/>
              </a:ext>
            </a:extLst>
          </p:cNvPr>
          <p:cNvGrpSpPr/>
          <p:nvPr/>
        </p:nvGrpSpPr>
        <p:grpSpPr>
          <a:xfrm>
            <a:off x="6349643" y="2149027"/>
            <a:ext cx="5376793" cy="1052924"/>
            <a:chOff x="6349643" y="1557452"/>
            <a:chExt cx="5376793" cy="1052924"/>
          </a:xfrm>
        </p:grpSpPr>
        <p:grpSp>
          <p:nvGrpSpPr>
            <p:cNvPr id="61" name="Group 60">
              <a:extLst>
                <a:ext uri="{FF2B5EF4-FFF2-40B4-BE49-F238E27FC236}">
                  <a16:creationId xmlns:a16="http://schemas.microsoft.com/office/drawing/2014/main" id="{E279B385-BEC8-4179-9069-B43678E16C7B}"/>
                </a:ext>
              </a:extLst>
            </p:cNvPr>
            <p:cNvGrpSpPr/>
            <p:nvPr/>
          </p:nvGrpSpPr>
          <p:grpSpPr>
            <a:xfrm>
              <a:off x="6349643" y="1557452"/>
              <a:ext cx="5250155" cy="1052924"/>
              <a:chOff x="640739" y="2458370"/>
              <a:chExt cx="5250155" cy="1052924"/>
            </a:xfrm>
          </p:grpSpPr>
          <p:sp>
            <p:nvSpPr>
              <p:cNvPr id="63" name="Rectangle 62">
                <a:extLst>
                  <a:ext uri="{FF2B5EF4-FFF2-40B4-BE49-F238E27FC236}">
                    <a16:creationId xmlns:a16="http://schemas.microsoft.com/office/drawing/2014/main" id="{63501BD4-64C7-4518-9BA8-270685DB171A}"/>
                  </a:ext>
                </a:extLst>
              </p:cNvPr>
              <p:cNvSpPr/>
              <p:nvPr/>
            </p:nvSpPr>
            <p:spPr>
              <a:xfrm>
                <a:off x="642428" y="2458370"/>
                <a:ext cx="5248466"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6C81EC06-1621-4639-9D88-0C6FD7935ED0}"/>
                  </a:ext>
                </a:extLst>
              </p:cNvPr>
              <p:cNvSpPr txBox="1"/>
              <p:nvPr/>
            </p:nvSpPr>
            <p:spPr>
              <a:xfrm>
                <a:off x="640739" y="2523311"/>
                <a:ext cx="2844048" cy="369332"/>
              </a:xfrm>
              <a:prstGeom prst="rect">
                <a:avLst/>
              </a:prstGeom>
              <a:noFill/>
            </p:spPr>
            <p:txBody>
              <a:bodyPr wrap="none" rtlCol="0">
                <a:spAutoFit/>
              </a:bodyPr>
              <a:lstStyle/>
              <a:p>
                <a:r>
                  <a:rPr lang="en-US" dirty="0" err="1">
                    <a:latin typeface="Consolas" panose="020B0609020204030204" pitchFamily="49" charset="0"/>
                  </a:rPr>
                  <a:t>subber</a:t>
                </a:r>
                <a:r>
                  <a:rPr lang="en-US" dirty="0">
                    <a:latin typeface="Consolas" panose="020B0609020204030204" pitchFamily="49" charset="0"/>
                  </a:rPr>
                  <a:t> x y = ________</a:t>
                </a:r>
              </a:p>
            </p:txBody>
          </p:sp>
        </p:grpSp>
        <p:sp>
          <p:nvSpPr>
            <p:cNvPr id="62" name="TextBox 61">
              <a:extLst>
                <a:ext uri="{FF2B5EF4-FFF2-40B4-BE49-F238E27FC236}">
                  <a16:creationId xmlns:a16="http://schemas.microsoft.com/office/drawing/2014/main" id="{77619A1A-E0D4-4C58-8EC5-5B88A7782956}"/>
                </a:ext>
              </a:extLst>
            </p:cNvPr>
            <p:cNvSpPr txBox="1"/>
            <p:nvPr/>
          </p:nvSpPr>
          <p:spPr>
            <a:xfrm>
              <a:off x="6349643" y="1946899"/>
              <a:ext cx="5376793" cy="369332"/>
            </a:xfrm>
            <a:prstGeom prst="rect">
              <a:avLst/>
            </a:prstGeom>
            <a:noFill/>
          </p:spPr>
          <p:txBody>
            <a:bodyPr wrap="none" rtlCol="0">
              <a:spAutoFit/>
            </a:bodyPr>
            <a:lstStyle/>
            <a:p>
              <a:r>
                <a:rPr lang="en-US" dirty="0">
                  <a:latin typeface="Consolas" panose="020B0609020204030204" pitchFamily="49" charset="0"/>
                </a:rPr>
                <a:t>sub_from_100 </a:t>
              </a:r>
              <a:r>
                <a:rPr lang="en-US" dirty="0" err="1">
                  <a:latin typeface="Consolas" panose="020B0609020204030204" pitchFamily="49" charset="0"/>
                </a:rPr>
                <a:t>lst</a:t>
              </a:r>
              <a:r>
                <a:rPr lang="en-US" dirty="0">
                  <a:latin typeface="Consolas" panose="020B0609020204030204" pitchFamily="49" charset="0"/>
                </a:rPr>
                <a:t> = </a:t>
              </a:r>
              <a:r>
                <a:rPr lang="en-US" dirty="0" err="1">
                  <a:latin typeface="Consolas" panose="020B0609020204030204" pitchFamily="49" charset="0"/>
                </a:rPr>
                <a:t>foldr</a:t>
              </a:r>
              <a:r>
                <a:rPr lang="en-US" dirty="0">
                  <a:latin typeface="Consolas" panose="020B0609020204030204" pitchFamily="49" charset="0"/>
                </a:rPr>
                <a:t> </a:t>
              </a:r>
              <a:r>
                <a:rPr lang="en-US" dirty="0" err="1">
                  <a:latin typeface="Consolas" panose="020B0609020204030204" pitchFamily="49" charset="0"/>
                </a:rPr>
                <a:t>subber</a:t>
              </a:r>
              <a:r>
                <a:rPr lang="en-US" dirty="0">
                  <a:latin typeface="Consolas" panose="020B0609020204030204" pitchFamily="49" charset="0"/>
                </a:rPr>
                <a:t> _____ </a:t>
              </a:r>
              <a:r>
                <a:rPr lang="en-US" dirty="0" err="1">
                  <a:latin typeface="Consolas" panose="020B0609020204030204" pitchFamily="49" charset="0"/>
                </a:rPr>
                <a:t>lst</a:t>
              </a:r>
              <a:endParaRPr lang="en-US" dirty="0">
                <a:latin typeface="Consolas" panose="020B0609020204030204" pitchFamily="49" charset="0"/>
              </a:endParaRPr>
            </a:p>
          </p:txBody>
        </p:sp>
      </p:grpSp>
      <p:sp>
        <p:nvSpPr>
          <p:cNvPr id="65" name="TextBox 64">
            <a:extLst>
              <a:ext uri="{FF2B5EF4-FFF2-40B4-BE49-F238E27FC236}">
                <a16:creationId xmlns:a16="http://schemas.microsoft.com/office/drawing/2014/main" id="{B7F0FDF1-C912-4306-96A3-278BB9A2CFF5}"/>
              </a:ext>
            </a:extLst>
          </p:cNvPr>
          <p:cNvSpPr txBox="1"/>
          <p:nvPr/>
        </p:nvSpPr>
        <p:spPr>
          <a:xfrm>
            <a:off x="7771667" y="2168747"/>
            <a:ext cx="1434841" cy="369332"/>
          </a:xfrm>
          <a:prstGeom prst="rect">
            <a:avLst/>
          </a:prstGeom>
          <a:noFill/>
        </p:spPr>
        <p:txBody>
          <a:bodyPr wrap="square">
            <a:spAutoFit/>
          </a:bodyPr>
          <a:lstStyle/>
          <a:p>
            <a:pPr algn="ctr"/>
            <a:r>
              <a:rPr lang="en-US" dirty="0">
                <a:solidFill>
                  <a:srgbClr val="009644"/>
                </a:solidFill>
                <a:latin typeface="Consolas" panose="020B0609020204030204" pitchFamily="49" charset="0"/>
              </a:rPr>
              <a:t>y - x</a:t>
            </a:r>
            <a:endParaRPr lang="en-US" dirty="0">
              <a:solidFill>
                <a:srgbClr val="009644"/>
              </a:solidFill>
            </a:endParaRPr>
          </a:p>
        </p:txBody>
      </p:sp>
      <p:sp>
        <p:nvSpPr>
          <p:cNvPr id="66" name="TextBox 65">
            <a:extLst>
              <a:ext uri="{FF2B5EF4-FFF2-40B4-BE49-F238E27FC236}">
                <a16:creationId xmlns:a16="http://schemas.microsoft.com/office/drawing/2014/main" id="{850AC51A-4222-41BA-8822-A70BD1598D07}"/>
              </a:ext>
            </a:extLst>
          </p:cNvPr>
          <p:cNvSpPr txBox="1"/>
          <p:nvPr/>
        </p:nvSpPr>
        <p:spPr>
          <a:xfrm>
            <a:off x="10432091" y="2538451"/>
            <a:ext cx="643080"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100</a:t>
            </a:r>
            <a:endParaRPr lang="en-US" dirty="0"/>
          </a:p>
        </p:txBody>
      </p:sp>
      <p:sp>
        <p:nvSpPr>
          <p:cNvPr id="68" name="Speech Bubble: Rectangle with Corners Rounded 67">
            <a:extLst>
              <a:ext uri="{FF2B5EF4-FFF2-40B4-BE49-F238E27FC236}">
                <a16:creationId xmlns:a16="http://schemas.microsoft.com/office/drawing/2014/main" id="{904C6510-9649-4610-A736-F7FB26AAD2BF}"/>
              </a:ext>
            </a:extLst>
          </p:cNvPr>
          <p:cNvSpPr/>
          <p:nvPr/>
        </p:nvSpPr>
        <p:spPr>
          <a:xfrm>
            <a:off x="9399239" y="3375531"/>
            <a:ext cx="1940954" cy="982505"/>
          </a:xfrm>
          <a:prstGeom prst="wedgeRoundRectCallout">
            <a:avLst>
              <a:gd name="adj1" fmla="val 23293"/>
              <a:gd name="adj2" fmla="val -985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72" name="TextBox 71">
            <a:extLst>
              <a:ext uri="{FF2B5EF4-FFF2-40B4-BE49-F238E27FC236}">
                <a16:creationId xmlns:a16="http://schemas.microsoft.com/office/drawing/2014/main" id="{3406369E-A8F7-4C8B-B29E-94BCD90B9545}"/>
              </a:ext>
            </a:extLst>
          </p:cNvPr>
          <p:cNvSpPr txBox="1"/>
          <p:nvPr/>
        </p:nvSpPr>
        <p:spPr>
          <a:xfrm>
            <a:off x="287131" y="5338027"/>
            <a:ext cx="6186894" cy="461665"/>
          </a:xfrm>
          <a:prstGeom prst="rect">
            <a:avLst/>
          </a:prstGeom>
          <a:noFill/>
        </p:spPr>
        <p:txBody>
          <a:bodyPr wrap="square" rtlCol="0">
            <a:spAutoFit/>
          </a:bodyPr>
          <a:lstStyle/>
          <a:p>
            <a:pPr algn="ctr"/>
            <a:r>
              <a:rPr lang="en-US" sz="2400" dirty="0"/>
              <a:t>Answer: 110, from 20 – (10 – 100)</a:t>
            </a:r>
          </a:p>
        </p:txBody>
      </p:sp>
      <p:sp>
        <p:nvSpPr>
          <p:cNvPr id="39" name="TextBox 38">
            <a:extLst>
              <a:ext uri="{FF2B5EF4-FFF2-40B4-BE49-F238E27FC236}">
                <a16:creationId xmlns:a16="http://schemas.microsoft.com/office/drawing/2014/main" id="{53B862B4-72E3-46C4-A498-2E4DDBE01197}"/>
              </a:ext>
            </a:extLst>
          </p:cNvPr>
          <p:cNvSpPr txBox="1"/>
          <p:nvPr/>
        </p:nvSpPr>
        <p:spPr>
          <a:xfrm>
            <a:off x="41623" y="40656"/>
            <a:ext cx="3878570" cy="1477328"/>
          </a:xfrm>
          <a:prstGeom prst="rect">
            <a:avLst/>
          </a:prstGeom>
          <a:solidFill>
            <a:srgbClr val="D9D9D9"/>
          </a:solidFill>
          <a:ln>
            <a:solidFill>
              <a:schemeClr val="tx1"/>
            </a:solidFill>
          </a:ln>
        </p:spPr>
        <p:txBody>
          <a:bodyPr wrap="square" rtlCol="0">
            <a:spAutoFit/>
          </a:bodyPr>
          <a:lstStyle/>
          <a:p>
            <a:r>
              <a:rPr lang="en-US" dirty="0" err="1">
                <a:solidFill>
                  <a:srgbClr val="FF0000"/>
                </a:solidFill>
                <a:latin typeface="Consolas" panose="020B0609020204030204" pitchFamily="49" charset="0"/>
              </a:rPr>
              <a:t>foldl</a:t>
            </a:r>
            <a:r>
              <a:rPr lang="en-US" dirty="0">
                <a:latin typeface="Consolas" panose="020B0609020204030204" pitchFamily="49" charset="0"/>
              </a:rPr>
              <a:t>(f, </a:t>
            </a:r>
            <a:r>
              <a:rPr lang="en-US" dirty="0" err="1">
                <a:latin typeface="Consolas" panose="020B0609020204030204" pitchFamily="49" charset="0"/>
              </a:rPr>
              <a:t>initial_accum</a:t>
            </a:r>
            <a:r>
              <a:rPr lang="en-US" dirty="0">
                <a:latin typeface="Consolas" panose="020B0609020204030204" pitchFamily="49" charset="0"/>
              </a:rPr>
              <a:t>, </a:t>
            </a:r>
            <a:r>
              <a:rPr lang="en-US" dirty="0" err="1">
                <a:latin typeface="Consolas" panose="020B0609020204030204" pitchFamily="49" charset="0"/>
              </a:rPr>
              <a:t>lst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accum</a:t>
            </a:r>
            <a:r>
              <a:rPr lang="en-US" dirty="0">
                <a:latin typeface="Consolas" panose="020B0609020204030204" pitchFamily="49" charset="0"/>
              </a:rPr>
              <a:t> = </a:t>
            </a:r>
            <a:r>
              <a:rPr lang="en-US" dirty="0" err="1">
                <a:latin typeface="Consolas" panose="020B0609020204030204" pitchFamily="49" charset="0"/>
              </a:rPr>
              <a:t>initial_accum</a:t>
            </a:r>
            <a:endParaRPr lang="en-US" dirty="0">
              <a:latin typeface="Consolas" panose="020B0609020204030204" pitchFamily="49" charset="0"/>
            </a:endParaRPr>
          </a:p>
          <a:p>
            <a:r>
              <a:rPr lang="en-US" dirty="0">
                <a:latin typeface="Consolas" panose="020B0609020204030204" pitchFamily="49" charset="0"/>
              </a:rPr>
              <a:t>  for each x in </a:t>
            </a:r>
            <a:r>
              <a:rPr lang="en-US" dirty="0" err="1">
                <a:latin typeface="Consolas" panose="020B0609020204030204" pitchFamily="49" charset="0"/>
              </a:rPr>
              <a:t>lst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accum</a:t>
            </a:r>
            <a:r>
              <a:rPr lang="en-US" dirty="0">
                <a:latin typeface="Consolas" panose="020B0609020204030204" pitchFamily="49" charset="0"/>
              </a:rPr>
              <a:t> = f(</a:t>
            </a:r>
            <a:r>
              <a:rPr lang="en-US" dirty="0" err="1">
                <a:latin typeface="Consolas" panose="020B0609020204030204" pitchFamily="49" charset="0"/>
              </a:rPr>
              <a:t>accum</a:t>
            </a:r>
            <a:r>
              <a:rPr lang="en-US" dirty="0">
                <a:latin typeface="Consolas" panose="020B0609020204030204" pitchFamily="49" charset="0"/>
              </a:rPr>
              <a:t>, x)</a:t>
            </a:r>
          </a:p>
          <a:p>
            <a:r>
              <a:rPr lang="en-US" dirty="0">
                <a:latin typeface="Consolas" panose="020B0609020204030204" pitchFamily="49" charset="0"/>
              </a:rPr>
              <a:t>  return </a:t>
            </a:r>
            <a:r>
              <a:rPr lang="en-US" dirty="0" err="1">
                <a:latin typeface="Consolas" panose="020B0609020204030204" pitchFamily="49" charset="0"/>
              </a:rPr>
              <a:t>accum</a:t>
            </a:r>
            <a:endParaRPr lang="en-US" dirty="0">
              <a:latin typeface="Consolas" panose="020B0609020204030204" pitchFamily="49" charset="0"/>
            </a:endParaRPr>
          </a:p>
        </p:txBody>
      </p:sp>
      <p:sp>
        <p:nvSpPr>
          <p:cNvPr id="40" name="TextBox 39">
            <a:extLst>
              <a:ext uri="{FF2B5EF4-FFF2-40B4-BE49-F238E27FC236}">
                <a16:creationId xmlns:a16="http://schemas.microsoft.com/office/drawing/2014/main" id="{DE1C8367-E7D0-4B62-A8D7-576081AD318B}"/>
              </a:ext>
            </a:extLst>
          </p:cNvPr>
          <p:cNvSpPr txBox="1"/>
          <p:nvPr/>
        </p:nvSpPr>
        <p:spPr>
          <a:xfrm>
            <a:off x="7016482" y="40656"/>
            <a:ext cx="5123519" cy="1477328"/>
          </a:xfrm>
          <a:prstGeom prst="rect">
            <a:avLst/>
          </a:prstGeom>
          <a:solidFill>
            <a:srgbClr val="D9D9D9"/>
          </a:solidFill>
          <a:ln>
            <a:solidFill>
              <a:schemeClr val="tx1"/>
            </a:solidFill>
          </a:ln>
        </p:spPr>
        <p:txBody>
          <a:bodyPr wrap="square" rtlCol="0">
            <a:spAutoFit/>
          </a:bodyPr>
          <a:lstStyle/>
          <a:p>
            <a:r>
              <a:rPr lang="en-US" dirty="0" err="1">
                <a:solidFill>
                  <a:srgbClr val="FF0000"/>
                </a:solidFill>
                <a:latin typeface="Consolas" panose="020B0609020204030204" pitchFamily="49" charset="0"/>
              </a:rPr>
              <a:t>foldr</a:t>
            </a:r>
            <a:r>
              <a:rPr lang="en-US" dirty="0">
                <a:latin typeface="Consolas" panose="020B0609020204030204" pitchFamily="49" charset="0"/>
              </a:rPr>
              <a:t>(f, </a:t>
            </a:r>
            <a:r>
              <a:rPr lang="en-US" dirty="0" err="1">
                <a:latin typeface="Consolas" panose="020B0609020204030204" pitchFamily="49" charset="0"/>
              </a:rPr>
              <a:t>initial_accum</a:t>
            </a:r>
            <a:r>
              <a:rPr lang="en-US" dirty="0">
                <a:latin typeface="Consolas" panose="020B0609020204030204" pitchFamily="49" charset="0"/>
              </a:rPr>
              <a:t>, </a:t>
            </a:r>
            <a:r>
              <a:rPr lang="en-US" dirty="0" err="1">
                <a:latin typeface="Consolas" panose="020B0609020204030204" pitchFamily="49" charset="0"/>
              </a:rPr>
              <a:t>lst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accum</a:t>
            </a:r>
            <a:r>
              <a:rPr lang="en-US" dirty="0">
                <a:latin typeface="Consolas" panose="020B0609020204030204" pitchFamily="49" charset="0"/>
              </a:rPr>
              <a:t> = </a:t>
            </a:r>
            <a:r>
              <a:rPr lang="en-US" dirty="0" err="1">
                <a:latin typeface="Consolas" panose="020B0609020204030204" pitchFamily="49" charset="0"/>
              </a:rPr>
              <a:t>initial_accum</a:t>
            </a:r>
            <a:endParaRPr lang="en-US" dirty="0">
              <a:latin typeface="Consolas" panose="020B0609020204030204" pitchFamily="49" charset="0"/>
            </a:endParaRPr>
          </a:p>
          <a:p>
            <a:r>
              <a:rPr lang="en-US" dirty="0">
                <a:latin typeface="Consolas" panose="020B0609020204030204" pitchFamily="49" charset="0"/>
              </a:rPr>
              <a:t>  for each x in </a:t>
            </a:r>
            <a:r>
              <a:rPr lang="en-US" dirty="0" err="1">
                <a:latin typeface="Consolas" panose="020B0609020204030204" pitchFamily="49" charset="0"/>
              </a:rPr>
              <a:t>lst</a:t>
            </a:r>
            <a:r>
              <a:rPr lang="en-US" dirty="0">
                <a:latin typeface="Consolas" panose="020B0609020204030204" pitchFamily="49" charset="0"/>
              </a:rPr>
              <a:t> from </a:t>
            </a:r>
            <a:r>
              <a:rPr lang="en-US" dirty="0">
                <a:solidFill>
                  <a:srgbClr val="FF0000"/>
                </a:solidFill>
                <a:latin typeface="Consolas" panose="020B0609020204030204" pitchFamily="49" charset="0"/>
              </a:rPr>
              <a:t>back to front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accum</a:t>
            </a:r>
            <a:r>
              <a:rPr lang="en-US" dirty="0">
                <a:latin typeface="Consolas" panose="020B0609020204030204" pitchFamily="49" charset="0"/>
              </a:rPr>
              <a:t> = f(x, </a:t>
            </a:r>
            <a:r>
              <a:rPr lang="en-US" dirty="0" err="1">
                <a:latin typeface="Consolas" panose="020B0609020204030204" pitchFamily="49" charset="0"/>
              </a:rPr>
              <a:t>accum</a:t>
            </a:r>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accum</a:t>
            </a:r>
            <a:endParaRPr lang="en-US" dirty="0">
              <a:latin typeface="Consolas" panose="020B0609020204030204" pitchFamily="49" charset="0"/>
            </a:endParaRPr>
          </a:p>
        </p:txBody>
      </p:sp>
      <p:sp>
        <p:nvSpPr>
          <p:cNvPr id="67" name="Speech Bubble: Rectangle with Corners Rounded 66">
            <a:extLst>
              <a:ext uri="{FF2B5EF4-FFF2-40B4-BE49-F238E27FC236}">
                <a16:creationId xmlns:a16="http://schemas.microsoft.com/office/drawing/2014/main" id="{120DB6B1-2769-45D2-9B17-679B49957553}"/>
              </a:ext>
            </a:extLst>
          </p:cNvPr>
          <p:cNvSpPr/>
          <p:nvPr/>
        </p:nvSpPr>
        <p:spPr>
          <a:xfrm>
            <a:off x="7369130" y="920692"/>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Tree>
    <p:extLst>
      <p:ext uri="{BB962C8B-B14F-4D97-AF65-F5344CB8AC3E}">
        <p14:creationId xmlns:p14="http://schemas.microsoft.com/office/powerpoint/2010/main" val="281898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par>
                                <p:cTn id="34" presetID="22" presetClass="entr" presetSubtype="8"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90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43"/>
                                        </p:tgtEl>
                                      </p:cBhvr>
                                    </p:animEffect>
                                    <p:set>
                                      <p:cBhvr>
                                        <p:cTn id="41" dur="1" fill="hold">
                                          <p:stCondLst>
                                            <p:cond delay="499"/>
                                          </p:stCondLst>
                                        </p:cTn>
                                        <p:tgtEl>
                                          <p:spTgt spid="43"/>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44"/>
                                        </p:tgtEl>
                                      </p:cBhvr>
                                    </p:animEffect>
                                    <p:set>
                                      <p:cBhvr>
                                        <p:cTn id="44" dur="1" fill="hold">
                                          <p:stCondLst>
                                            <p:cond delay="499"/>
                                          </p:stCondLst>
                                        </p:cTn>
                                        <p:tgtEl>
                                          <p:spTgt spid="4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wipe(up)">
                                      <p:cBhvr>
                                        <p:cTn id="49" dur="500"/>
                                        <p:tgtEl>
                                          <p:spTgt spid="6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left)">
                                      <p:cBhvr>
                                        <p:cTn id="54" dur="500"/>
                                        <p:tgtEl>
                                          <p:spTgt spid="6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6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up)">
                                      <p:cBhvr>
                                        <p:cTn id="63" dur="500"/>
                                        <p:tgtEl>
                                          <p:spTgt spid="6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6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left)">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5"/>
                                        </p:tgtEl>
                                        <p:attrNameLst>
                                          <p:attrName>style.visibility</p:attrName>
                                        </p:attrNameLst>
                                      </p:cBhvr>
                                      <p:to>
                                        <p:strVal val="visible"/>
                                      </p:to>
                                    </p:se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90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45"/>
                                        </p:tgtEl>
                                      </p:cBhvr>
                                    </p:animEffect>
                                    <p:set>
                                      <p:cBhvr>
                                        <p:cTn id="97" dur="1" fill="hold">
                                          <p:stCondLst>
                                            <p:cond delay="499"/>
                                          </p:stCondLst>
                                        </p:cTn>
                                        <p:tgtEl>
                                          <p:spTgt spid="45"/>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46"/>
                                        </p:tgtEl>
                                      </p:cBhvr>
                                    </p:animEffect>
                                    <p:set>
                                      <p:cBhvr>
                                        <p:cTn id="100" dur="1" fill="hold">
                                          <p:stCondLst>
                                            <p:cond delay="499"/>
                                          </p:stCondLst>
                                        </p:cTn>
                                        <p:tgtEl>
                                          <p:spTgt spid="46"/>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41" grpId="0"/>
      <p:bldP spid="43" grpId="0" animBg="1"/>
      <p:bldP spid="43" grpId="1" animBg="1"/>
      <p:bldP spid="44" grpId="0" animBg="1"/>
      <p:bldP spid="44" grpId="1" animBg="1"/>
      <p:bldP spid="45" grpId="0" animBg="1"/>
      <p:bldP spid="45" grpId="1" animBg="1"/>
      <p:bldP spid="46" grpId="0" animBg="1"/>
      <p:bldP spid="46" grpId="1" animBg="1"/>
      <p:bldP spid="59" grpId="0"/>
      <p:bldP spid="65" grpId="0"/>
      <p:bldP spid="66" grpId="0"/>
      <p:bldP spid="68" grpId="0" animBg="1"/>
      <p:bldP spid="68" grpId="1" animBg="1"/>
      <p:bldP spid="72" grpId="0"/>
      <p:bldP spid="39" grpId="0" animBg="1"/>
      <p:bldP spid="40" grpId="0" animBg="1"/>
      <p:bldP spid="67" grpId="0" animBg="1"/>
      <p:bldP spid="67" grpId="1"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88233D-091B-4799-B5FB-0895814A8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38" y="-285750"/>
            <a:ext cx="3781425" cy="3781425"/>
          </a:xfrm>
          <a:prstGeom prst="rect">
            <a:avLst/>
          </a:prstGeom>
        </p:spPr>
      </p:pic>
      <p:sp>
        <p:nvSpPr>
          <p:cNvPr id="7" name="TextBox 6">
            <a:extLst>
              <a:ext uri="{FF2B5EF4-FFF2-40B4-BE49-F238E27FC236}">
                <a16:creationId xmlns:a16="http://schemas.microsoft.com/office/drawing/2014/main" id="{D5B9F505-26F9-4B90-8B7F-E8157A2E23F9}"/>
              </a:ext>
            </a:extLst>
          </p:cNvPr>
          <p:cNvSpPr txBox="1"/>
          <p:nvPr/>
        </p:nvSpPr>
        <p:spPr>
          <a:xfrm>
            <a:off x="4295407" y="1013251"/>
            <a:ext cx="6390538" cy="830997"/>
          </a:xfrm>
          <a:prstGeom prst="rect">
            <a:avLst/>
          </a:prstGeom>
          <a:noFill/>
          <a:ln>
            <a:noFill/>
          </a:ln>
        </p:spPr>
        <p:txBody>
          <a:bodyPr wrap="square" rtlCol="0">
            <a:spAutoFit/>
          </a:bodyPr>
          <a:lstStyle/>
          <a:p>
            <a:pPr algn="ctr"/>
            <a:r>
              <a:rPr lang="en-US" sz="2400" dirty="0"/>
              <a:t>Virtually all modern languages now implement the </a:t>
            </a:r>
            <a:r>
              <a:rPr lang="en-US" sz="2400" dirty="0">
                <a:solidFill>
                  <a:srgbClr val="FF0000"/>
                </a:solidFill>
              </a:rPr>
              <a:t>map-filter-reduce paradigm</a:t>
            </a:r>
            <a:r>
              <a:rPr lang="en-US" sz="2400" dirty="0"/>
              <a:t>!</a:t>
            </a:r>
          </a:p>
        </p:txBody>
      </p:sp>
      <p:pic>
        <p:nvPicPr>
          <p:cNvPr id="17" name="Picture 16">
            <a:extLst>
              <a:ext uri="{FF2B5EF4-FFF2-40B4-BE49-F238E27FC236}">
                <a16:creationId xmlns:a16="http://schemas.microsoft.com/office/drawing/2014/main" id="{A1AF4C9C-B539-4D1F-B175-044D12D75C00}"/>
              </a:ext>
            </a:extLst>
          </p:cNvPr>
          <p:cNvPicPr>
            <a:picLocks noChangeAspect="1"/>
          </p:cNvPicPr>
          <p:nvPr/>
        </p:nvPicPr>
        <p:blipFill rotWithShape="1">
          <a:blip r:embed="rId4"/>
          <a:srcRect l="18844" t="13928" r="18848" b="53214"/>
          <a:stretch/>
        </p:blipFill>
        <p:spPr>
          <a:xfrm>
            <a:off x="-3486150" y="4067175"/>
            <a:ext cx="1657351" cy="941212"/>
          </a:xfrm>
          <a:prstGeom prst="rect">
            <a:avLst/>
          </a:prstGeom>
        </p:spPr>
      </p:pic>
      <p:grpSp>
        <p:nvGrpSpPr>
          <p:cNvPr id="2" name="Group 1">
            <a:extLst>
              <a:ext uri="{FF2B5EF4-FFF2-40B4-BE49-F238E27FC236}">
                <a16:creationId xmlns:a16="http://schemas.microsoft.com/office/drawing/2014/main" id="{33AD55B9-CB4A-49C7-8C18-118230489A2B}"/>
              </a:ext>
            </a:extLst>
          </p:cNvPr>
          <p:cNvGrpSpPr/>
          <p:nvPr/>
        </p:nvGrpSpPr>
        <p:grpSpPr>
          <a:xfrm>
            <a:off x="2372094" y="218420"/>
            <a:ext cx="9896106" cy="1176665"/>
            <a:chOff x="2372094" y="218420"/>
            <a:chExt cx="9896106" cy="1176665"/>
          </a:xfrm>
        </p:grpSpPr>
        <p:pic>
          <p:nvPicPr>
            <p:cNvPr id="15" name="Picture 14">
              <a:extLst>
                <a:ext uri="{FF2B5EF4-FFF2-40B4-BE49-F238E27FC236}">
                  <a16:creationId xmlns:a16="http://schemas.microsoft.com/office/drawing/2014/main" id="{6F82CE91-DBDB-4019-B52C-C1E09867CF51}"/>
                </a:ext>
              </a:extLst>
            </p:cNvPr>
            <p:cNvPicPr>
              <a:picLocks noChangeAspect="1"/>
            </p:cNvPicPr>
            <p:nvPr/>
          </p:nvPicPr>
          <p:blipFill rotWithShape="1">
            <a:blip r:embed="rId4"/>
            <a:srcRect l="52003" t="53571" r="2996" b="23214"/>
            <a:stretch/>
          </p:blipFill>
          <p:spPr>
            <a:xfrm>
              <a:off x="2372094" y="218420"/>
              <a:ext cx="1695450" cy="941917"/>
            </a:xfrm>
            <a:prstGeom prst="rect">
              <a:avLst/>
            </a:prstGeom>
          </p:spPr>
        </p:pic>
        <p:sp>
          <p:nvSpPr>
            <p:cNvPr id="8" name="Title 1">
              <a:extLst>
                <a:ext uri="{FF2B5EF4-FFF2-40B4-BE49-F238E27FC236}">
                  <a16:creationId xmlns:a16="http://schemas.microsoft.com/office/drawing/2014/main" id="{44BC18D6-6EA6-4973-A63B-059FD072ED4A}"/>
                </a:ext>
              </a:extLst>
            </p:cNvPr>
            <p:cNvSpPr txBox="1">
              <a:spLocks/>
            </p:cNvSpPr>
            <p:nvPr/>
          </p:nvSpPr>
          <p:spPr>
            <a:xfrm>
              <a:off x="3333750" y="252085"/>
              <a:ext cx="893445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sz="4000" kern="0" dirty="0">
                  <a:solidFill>
                    <a:schemeClr val="tx1"/>
                  </a:solidFill>
                  <a:latin typeface="Corbel" panose="020B0503020204020204" pitchFamily="34" charset="0"/>
                </a:rPr>
                <a:t>Influencer Alert: </a:t>
              </a:r>
              <a:r>
                <a:rPr lang="en-US" sz="4000" kern="0" dirty="0">
                  <a:solidFill>
                    <a:srgbClr val="FF0000"/>
                  </a:solidFill>
                  <a:latin typeface="Corbel" panose="020B0503020204020204" pitchFamily="34" charset="0"/>
                </a:rPr>
                <a:t>Map-Filter-Reduce</a:t>
              </a:r>
            </a:p>
          </p:txBody>
        </p:sp>
      </p:grpSp>
      <p:sp>
        <p:nvSpPr>
          <p:cNvPr id="39" name="Rectangle 38">
            <a:extLst>
              <a:ext uri="{FF2B5EF4-FFF2-40B4-BE49-F238E27FC236}">
                <a16:creationId xmlns:a16="http://schemas.microsoft.com/office/drawing/2014/main" id="{D046B0C6-FF19-49F2-A7E6-0CA9DB513F11}"/>
              </a:ext>
            </a:extLst>
          </p:cNvPr>
          <p:cNvSpPr/>
          <p:nvPr/>
        </p:nvSpPr>
        <p:spPr>
          <a:xfrm>
            <a:off x="3219819" y="1885949"/>
            <a:ext cx="5553075" cy="239988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Python map-reduce example</a:t>
            </a:r>
          </a:p>
          <a:p>
            <a:r>
              <a:rPr lang="en-US" sz="2000" dirty="0">
                <a:solidFill>
                  <a:schemeClr val="tx1"/>
                </a:solidFill>
                <a:latin typeface="Consolas" panose="020B0609020204030204" pitchFamily="49" charset="0"/>
                <a:cs typeface="Courier New" panose="02070309020205020404" pitchFamily="49" charset="0"/>
              </a:rPr>
              <a:t>def </a:t>
            </a:r>
            <a:r>
              <a:rPr lang="en-US" sz="2000" dirty="0">
                <a:solidFill>
                  <a:srgbClr val="0070C0"/>
                </a:solidFill>
                <a:latin typeface="Consolas" panose="020B0609020204030204" pitchFamily="49" charset="0"/>
                <a:cs typeface="Courier New" panose="02070309020205020404" pitchFamily="49" charset="0"/>
              </a:rPr>
              <a:t>adder</a:t>
            </a:r>
            <a:r>
              <a:rPr lang="en-US" sz="2000" dirty="0">
                <a:solidFill>
                  <a:schemeClr val="tx1"/>
                </a:solidFill>
                <a:latin typeface="Consolas" panose="020B0609020204030204" pitchFamily="49" charset="0"/>
                <a:cs typeface="Courier New" panose="02070309020205020404" pitchFamily="49" charset="0"/>
              </a:rPr>
              <a:t>(</a:t>
            </a:r>
            <a:r>
              <a:rPr lang="en-US" sz="2000" dirty="0" err="1">
                <a:solidFill>
                  <a:schemeClr val="tx1"/>
                </a:solidFill>
                <a:latin typeface="Consolas" panose="020B0609020204030204" pitchFamily="49" charset="0"/>
                <a:cs typeface="Courier New" panose="02070309020205020404" pitchFamily="49" charset="0"/>
              </a:rPr>
              <a:t>a,b</a:t>
            </a:r>
            <a:r>
              <a:rPr lang="en-US" sz="2000" dirty="0">
                <a:solidFill>
                  <a:schemeClr val="tx1"/>
                </a:solidFill>
                <a:latin typeface="Consolas" panose="020B0609020204030204" pitchFamily="49" charset="0"/>
                <a:cs typeface="Courier New" panose="02070309020205020404" pitchFamily="49" charset="0"/>
              </a:rPr>
              <a:t>):</a:t>
            </a:r>
          </a:p>
          <a:p>
            <a:r>
              <a:rPr lang="en-US" sz="2000" dirty="0">
                <a:solidFill>
                  <a:schemeClr val="tx1"/>
                </a:solidFill>
                <a:latin typeface="Consolas" panose="020B0609020204030204" pitchFamily="49" charset="0"/>
                <a:cs typeface="Courier New" panose="02070309020205020404" pitchFamily="49" charset="0"/>
              </a:rPr>
              <a:t>  return a + b</a:t>
            </a:r>
          </a:p>
          <a:p>
            <a:endParaRPr lang="en-US" sz="1400" dirty="0">
              <a:solidFill>
                <a:schemeClr val="tx1"/>
              </a:solidFill>
              <a:latin typeface="Consolas" panose="020B0609020204030204" pitchFamily="49" charset="0"/>
              <a:cs typeface="Courier New" panose="02070309020205020404" pitchFamily="49" charset="0"/>
            </a:endParaRPr>
          </a:p>
          <a:p>
            <a:r>
              <a:rPr lang="en-US" sz="2000" dirty="0" err="1">
                <a:solidFill>
                  <a:schemeClr val="tx1"/>
                </a:solidFill>
                <a:latin typeface="Consolas" panose="020B0609020204030204" pitchFamily="49" charset="0"/>
                <a:cs typeface="Courier New" panose="02070309020205020404" pitchFamily="49" charset="0"/>
              </a:rPr>
              <a:t>nums</a:t>
            </a:r>
            <a:r>
              <a:rPr lang="en-US" sz="2000" dirty="0">
                <a:solidFill>
                  <a:schemeClr val="tx1"/>
                </a:solidFill>
                <a:latin typeface="Consolas" panose="020B0609020204030204" pitchFamily="49" charset="0"/>
                <a:cs typeface="Courier New" panose="02070309020205020404" pitchFamily="49" charset="0"/>
              </a:rPr>
              <a:t> = [1, 4, 9, 16]</a:t>
            </a:r>
          </a:p>
          <a:p>
            <a:r>
              <a:rPr lang="en-US" sz="2000" dirty="0">
                <a:solidFill>
                  <a:schemeClr val="tx1"/>
                </a:solidFill>
                <a:latin typeface="Consolas" panose="020B0609020204030204" pitchFamily="49" charset="0"/>
                <a:cs typeface="Courier New" panose="02070309020205020404" pitchFamily="49" charset="0"/>
              </a:rPr>
              <a:t>roots =</a:t>
            </a:r>
            <a:r>
              <a:rPr lang="en-US" sz="2000" dirty="0">
                <a:solidFill>
                  <a:srgbClr val="FF0000"/>
                </a:solidFill>
                <a:latin typeface="Consolas" panose="020B0609020204030204" pitchFamily="49" charset="0"/>
                <a:cs typeface="Courier New" panose="02070309020205020404" pitchFamily="49" charset="0"/>
              </a:rPr>
              <a:t> map</a:t>
            </a:r>
            <a:r>
              <a:rPr lang="en-US" sz="2000" dirty="0">
                <a:solidFill>
                  <a:schemeClr val="tx1"/>
                </a:solidFill>
                <a:latin typeface="Consolas" panose="020B0609020204030204" pitchFamily="49" charset="0"/>
                <a:cs typeface="Courier New" panose="02070309020205020404" pitchFamily="49" charset="0"/>
              </a:rPr>
              <a:t>(</a:t>
            </a:r>
            <a:r>
              <a:rPr lang="en-US" sz="2000" dirty="0">
                <a:solidFill>
                  <a:srgbClr val="9954CC"/>
                </a:solidFill>
                <a:latin typeface="Consolas" panose="020B0609020204030204" pitchFamily="49" charset="0"/>
                <a:cs typeface="Courier New" panose="02070309020205020404" pitchFamily="49" charset="0"/>
              </a:rPr>
              <a:t>sqrt</a:t>
            </a: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nums</a:t>
            </a:r>
            <a:r>
              <a:rPr lang="en-US" sz="2000" dirty="0">
                <a:solidFill>
                  <a:schemeClr val="tx1"/>
                </a:solidFill>
                <a:latin typeface="Consolas" panose="020B0609020204030204" pitchFamily="49" charset="0"/>
                <a:cs typeface="Courier New" panose="02070309020205020404" pitchFamily="49" charset="0"/>
              </a:rPr>
              <a:t>)</a:t>
            </a:r>
          </a:p>
          <a:p>
            <a:endParaRPr lang="en-US" sz="1400" dirty="0">
              <a:solidFill>
                <a:schemeClr val="tx1"/>
              </a:solidFill>
              <a:latin typeface="Consolas" panose="020B0609020204030204" pitchFamily="49" charset="0"/>
              <a:cs typeface="Courier New" panose="02070309020205020404" pitchFamily="49" charset="0"/>
            </a:endParaRPr>
          </a:p>
          <a:p>
            <a:r>
              <a:rPr lang="en-US" sz="2000" dirty="0" err="1">
                <a:solidFill>
                  <a:schemeClr val="tx1"/>
                </a:solidFill>
                <a:latin typeface="Consolas" panose="020B0609020204030204" pitchFamily="49" charset="0"/>
                <a:cs typeface="Courier New" panose="02070309020205020404" pitchFamily="49" charset="0"/>
              </a:rPr>
              <a:t>sum_of_roots</a:t>
            </a:r>
            <a:r>
              <a:rPr lang="en-US" sz="2000" dirty="0">
                <a:solidFill>
                  <a:schemeClr val="tx1"/>
                </a:solidFill>
                <a:latin typeface="Consolas" panose="020B0609020204030204" pitchFamily="49" charset="0"/>
                <a:cs typeface="Courier New" panose="02070309020205020404" pitchFamily="49" charset="0"/>
              </a:rPr>
              <a:t> = </a:t>
            </a:r>
            <a:r>
              <a:rPr lang="en-US" sz="2000" dirty="0">
                <a:solidFill>
                  <a:srgbClr val="FF0000"/>
                </a:solidFill>
                <a:latin typeface="Consolas" panose="020B0609020204030204" pitchFamily="49" charset="0"/>
                <a:cs typeface="Courier New" panose="02070309020205020404" pitchFamily="49" charset="0"/>
              </a:rPr>
              <a:t>reduce</a:t>
            </a:r>
            <a:r>
              <a:rPr lang="en-US" sz="2000" dirty="0">
                <a:solidFill>
                  <a:schemeClr val="tx1"/>
                </a:solidFill>
                <a:latin typeface="Consolas" panose="020B0609020204030204" pitchFamily="49" charset="0"/>
                <a:cs typeface="Courier New" panose="02070309020205020404" pitchFamily="49" charset="0"/>
              </a:rPr>
              <a:t>(</a:t>
            </a:r>
            <a:r>
              <a:rPr lang="en-US" sz="2000" dirty="0">
                <a:solidFill>
                  <a:srgbClr val="0070C0"/>
                </a:solidFill>
                <a:latin typeface="Consolas" panose="020B0609020204030204" pitchFamily="49" charset="0"/>
                <a:cs typeface="Courier New" panose="02070309020205020404" pitchFamily="49" charset="0"/>
              </a:rPr>
              <a:t>adder</a:t>
            </a:r>
            <a:r>
              <a:rPr lang="en-US" sz="2000" dirty="0">
                <a:solidFill>
                  <a:schemeClr val="tx1"/>
                </a:solidFill>
                <a:latin typeface="Consolas" panose="020B0609020204030204" pitchFamily="49" charset="0"/>
                <a:cs typeface="Courier New" panose="02070309020205020404" pitchFamily="49" charset="0"/>
              </a:rPr>
              <a:t>, roots)</a:t>
            </a:r>
          </a:p>
        </p:txBody>
      </p:sp>
      <p:sp>
        <p:nvSpPr>
          <p:cNvPr id="40" name="Rectangle 39">
            <a:extLst>
              <a:ext uri="{FF2B5EF4-FFF2-40B4-BE49-F238E27FC236}">
                <a16:creationId xmlns:a16="http://schemas.microsoft.com/office/drawing/2014/main" id="{4BF663B4-B4DD-4B6F-8748-D0C901C8F13E}"/>
              </a:ext>
            </a:extLst>
          </p:cNvPr>
          <p:cNvSpPr/>
          <p:nvPr/>
        </p:nvSpPr>
        <p:spPr>
          <a:xfrm>
            <a:off x="144988" y="4387908"/>
            <a:ext cx="5553075" cy="2399886"/>
          </a:xfrm>
          <a:prstGeom prst="rect">
            <a:avLst/>
          </a:prstGeom>
          <a:solidFill>
            <a:srgbClr val="FBC1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Java map-reduce example</a:t>
            </a:r>
          </a:p>
          <a:p>
            <a:r>
              <a:rPr lang="en-US" sz="2000" dirty="0">
                <a:solidFill>
                  <a:schemeClr val="tx1"/>
                </a:solidFill>
                <a:latin typeface="Consolas" panose="020B0609020204030204" pitchFamily="49" charset="0"/>
                <a:cs typeface="Courier New" panose="02070309020205020404" pitchFamily="49" charset="0"/>
              </a:rPr>
              <a:t>List&lt;Double&gt; </a:t>
            </a:r>
            <a:r>
              <a:rPr lang="en-US" sz="2000" dirty="0" err="1">
                <a:solidFill>
                  <a:schemeClr val="tx1"/>
                </a:solidFill>
                <a:latin typeface="Consolas" panose="020B0609020204030204" pitchFamily="49" charset="0"/>
                <a:cs typeface="Courier New" panose="02070309020205020404" pitchFamily="49" charset="0"/>
              </a:rPr>
              <a:t>nums</a:t>
            </a:r>
            <a:r>
              <a:rPr lang="en-US" sz="2000" dirty="0">
                <a:solidFill>
                  <a:schemeClr val="tx1"/>
                </a:solidFill>
                <a:latin typeface="Consolas" panose="020B0609020204030204" pitchFamily="49" charset="0"/>
                <a:cs typeface="Courier New" panose="02070309020205020404" pitchFamily="49" charset="0"/>
              </a:rPr>
              <a:t> =</a:t>
            </a:r>
          </a:p>
          <a:p>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Arrays.asList</a:t>
            </a:r>
            <a:r>
              <a:rPr lang="en-US" sz="2000" dirty="0">
                <a:solidFill>
                  <a:schemeClr val="tx1"/>
                </a:solidFill>
                <a:latin typeface="Consolas" panose="020B0609020204030204" pitchFamily="49" charset="0"/>
                <a:cs typeface="Courier New" panose="02070309020205020404" pitchFamily="49" charset="0"/>
              </a:rPr>
              <a:t>(1.0, 4.0, 9.0, 16.0);</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double </a:t>
            </a:r>
            <a:r>
              <a:rPr lang="en-US" sz="2000" dirty="0" err="1">
                <a:solidFill>
                  <a:schemeClr val="tx1"/>
                </a:solidFill>
                <a:latin typeface="Consolas" panose="020B0609020204030204" pitchFamily="49" charset="0"/>
                <a:cs typeface="Courier New" panose="02070309020205020404" pitchFamily="49" charset="0"/>
              </a:rPr>
              <a:t>sum_of_roots</a:t>
            </a:r>
            <a:r>
              <a:rPr lang="en-US" sz="2000" dirty="0">
                <a:solidFill>
                  <a:schemeClr val="tx1"/>
                </a:solidFill>
                <a:latin typeface="Consolas" panose="020B0609020204030204" pitchFamily="49" charset="0"/>
                <a:cs typeface="Courier New" panose="02070309020205020404" pitchFamily="49" charset="0"/>
              </a:rPr>
              <a:t> = </a:t>
            </a:r>
            <a:r>
              <a:rPr lang="en-US" sz="2000" dirty="0" err="1">
                <a:solidFill>
                  <a:schemeClr val="tx1"/>
                </a:solidFill>
                <a:latin typeface="Consolas" panose="020B0609020204030204" pitchFamily="49" charset="0"/>
                <a:cs typeface="Courier New" panose="02070309020205020404" pitchFamily="49" charset="0"/>
              </a:rPr>
              <a:t>nums.stream</a:t>
            </a:r>
            <a:r>
              <a:rPr lang="en-US" sz="2000" dirty="0">
                <a:solidFill>
                  <a:schemeClr val="tx1"/>
                </a:solidFill>
                <a:latin typeface="Consolas" panose="020B0609020204030204" pitchFamily="49" charset="0"/>
                <a:cs typeface="Courier New" panose="02070309020205020404" pitchFamily="49" charset="0"/>
              </a:rPr>
              <a:t>()</a:t>
            </a:r>
          </a:p>
          <a:p>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map</a:t>
            </a:r>
            <a:r>
              <a:rPr lang="en-US" sz="2000" dirty="0">
                <a:solidFill>
                  <a:schemeClr val="tx1"/>
                </a:solidFill>
                <a:latin typeface="Consolas" panose="020B0609020204030204" pitchFamily="49" charset="0"/>
                <a:cs typeface="Courier New" panose="02070309020205020404" pitchFamily="49" charset="0"/>
              </a:rPr>
              <a:t>((n) -&gt; </a:t>
            </a:r>
            <a:r>
              <a:rPr lang="en-US" sz="2000" dirty="0" err="1">
                <a:solidFill>
                  <a:srgbClr val="9954CC"/>
                </a:solidFill>
                <a:latin typeface="Consolas" panose="020B0609020204030204" pitchFamily="49" charset="0"/>
                <a:cs typeface="Courier New" panose="02070309020205020404" pitchFamily="49" charset="0"/>
              </a:rPr>
              <a:t>Math.sqrt</a:t>
            </a:r>
            <a:r>
              <a:rPr lang="en-US" sz="2000" dirty="0">
                <a:solidFill>
                  <a:schemeClr val="tx1"/>
                </a:solidFill>
                <a:latin typeface="Consolas" panose="020B0609020204030204" pitchFamily="49" charset="0"/>
                <a:cs typeface="Courier New" panose="02070309020205020404" pitchFamily="49" charset="0"/>
              </a:rPr>
              <a:t>(n))</a:t>
            </a:r>
          </a:p>
          <a:p>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reduce</a:t>
            </a:r>
            <a:r>
              <a:rPr lang="en-US" sz="2000" dirty="0">
                <a:solidFill>
                  <a:schemeClr val="tx1"/>
                </a:solidFill>
                <a:latin typeface="Consolas" panose="020B0609020204030204" pitchFamily="49" charset="0"/>
                <a:cs typeface="Courier New" panose="02070309020205020404" pitchFamily="49" charset="0"/>
              </a:rPr>
              <a:t>(0, </a:t>
            </a:r>
            <a:r>
              <a:rPr lang="en-US" sz="2000" dirty="0">
                <a:solidFill>
                  <a:srgbClr val="0070C0"/>
                </a:solidFill>
                <a:latin typeface="Consolas" panose="020B0609020204030204" pitchFamily="49" charset="0"/>
                <a:cs typeface="Courier New" panose="02070309020205020404" pitchFamily="49" charset="0"/>
              </a:rPr>
              <a:t>Double::sum</a:t>
            </a:r>
            <a:r>
              <a:rPr lang="en-US" sz="2000" dirty="0">
                <a:solidFill>
                  <a:schemeClr val="tx1"/>
                </a:solidFill>
                <a:latin typeface="Consolas" panose="020B0609020204030204" pitchFamily="49" charset="0"/>
                <a:cs typeface="Courier New" panose="02070309020205020404" pitchFamily="49" charset="0"/>
              </a:rPr>
              <a:t>);</a:t>
            </a:r>
          </a:p>
        </p:txBody>
      </p:sp>
      <p:sp>
        <p:nvSpPr>
          <p:cNvPr id="43" name="Rectangle 42">
            <a:extLst>
              <a:ext uri="{FF2B5EF4-FFF2-40B4-BE49-F238E27FC236}">
                <a16:creationId xmlns:a16="http://schemas.microsoft.com/office/drawing/2014/main" id="{15602274-ED06-41C1-B43B-58B921A77977}"/>
              </a:ext>
            </a:extLst>
          </p:cNvPr>
          <p:cNvSpPr/>
          <p:nvPr/>
        </p:nvSpPr>
        <p:spPr>
          <a:xfrm>
            <a:off x="6493937" y="4387908"/>
            <a:ext cx="5553075" cy="2399886"/>
          </a:xfrm>
          <a:prstGeom prst="rect">
            <a:avLst/>
          </a:prstGeom>
          <a:solidFill>
            <a:srgbClr val="E1EF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JavaScript map-reduce example</a:t>
            </a:r>
          </a:p>
          <a:p>
            <a:r>
              <a:rPr lang="en-US" sz="2000" dirty="0">
                <a:solidFill>
                  <a:schemeClr val="tx1"/>
                </a:solidFill>
                <a:latin typeface="Consolas" panose="020B0609020204030204" pitchFamily="49" charset="0"/>
                <a:cs typeface="Courier New" panose="02070309020205020404" pitchFamily="49" charset="0"/>
              </a:rPr>
              <a:t>function </a:t>
            </a:r>
            <a:r>
              <a:rPr lang="en-US" sz="2000" dirty="0">
                <a:solidFill>
                  <a:srgbClr val="0070C0"/>
                </a:solidFill>
                <a:latin typeface="Consolas" panose="020B0609020204030204" pitchFamily="49" charset="0"/>
                <a:cs typeface="Courier New" panose="02070309020205020404" pitchFamily="49" charset="0"/>
              </a:rPr>
              <a:t>adder</a:t>
            </a:r>
            <a:r>
              <a:rPr lang="en-US" sz="2000" dirty="0">
                <a:solidFill>
                  <a:schemeClr val="tx1"/>
                </a:solidFill>
                <a:latin typeface="Consolas" panose="020B0609020204030204" pitchFamily="49" charset="0"/>
                <a:cs typeface="Courier New" panose="02070309020205020404" pitchFamily="49" charset="0"/>
              </a:rPr>
              <a:t>(total, num) </a:t>
            </a:r>
          </a:p>
          <a:p>
            <a:r>
              <a:rPr lang="en-US" sz="2000" dirty="0">
                <a:solidFill>
                  <a:schemeClr val="tx1"/>
                </a:solidFill>
                <a:latin typeface="Consolas" panose="020B0609020204030204" pitchFamily="49" charset="0"/>
                <a:cs typeface="Courier New" panose="02070309020205020404" pitchFamily="49" charset="0"/>
              </a:rPr>
              <a:t> { return total + num; }</a:t>
            </a:r>
          </a:p>
          <a:p>
            <a:endParaRPr lang="en-US" sz="14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var </a:t>
            </a:r>
            <a:r>
              <a:rPr lang="en-US" sz="2000" dirty="0" err="1">
                <a:solidFill>
                  <a:schemeClr val="tx1"/>
                </a:solidFill>
                <a:latin typeface="Consolas" panose="020B0609020204030204" pitchFamily="49" charset="0"/>
                <a:cs typeface="Courier New" panose="02070309020205020404" pitchFamily="49" charset="0"/>
              </a:rPr>
              <a:t>nums</a:t>
            </a:r>
            <a:r>
              <a:rPr lang="en-US" sz="2000" dirty="0">
                <a:solidFill>
                  <a:schemeClr val="tx1"/>
                </a:solidFill>
                <a:latin typeface="Consolas" panose="020B0609020204030204" pitchFamily="49" charset="0"/>
                <a:cs typeface="Courier New" panose="02070309020205020404" pitchFamily="49" charset="0"/>
              </a:rPr>
              <a:t> = [1, 4, 9, 16];</a:t>
            </a:r>
          </a:p>
          <a:p>
            <a:r>
              <a:rPr lang="en-US" sz="2000" dirty="0">
                <a:solidFill>
                  <a:schemeClr val="tx1"/>
                </a:solidFill>
                <a:latin typeface="Consolas" panose="020B0609020204030204" pitchFamily="49" charset="0"/>
                <a:cs typeface="Courier New" panose="02070309020205020404" pitchFamily="49" charset="0"/>
              </a:rPr>
              <a:t>var roots = </a:t>
            </a:r>
            <a:r>
              <a:rPr lang="en-US" sz="2000" dirty="0" err="1">
                <a:solidFill>
                  <a:schemeClr val="tx1"/>
                </a:solidFill>
                <a:latin typeface="Consolas" panose="020B0609020204030204" pitchFamily="49" charset="0"/>
                <a:cs typeface="Courier New" panose="02070309020205020404" pitchFamily="49" charset="0"/>
              </a:rPr>
              <a:t>nums.</a:t>
            </a:r>
            <a:r>
              <a:rPr lang="en-US" sz="2000" dirty="0" err="1">
                <a:solidFill>
                  <a:srgbClr val="FF0000"/>
                </a:solidFill>
                <a:latin typeface="Consolas" panose="020B0609020204030204" pitchFamily="49" charset="0"/>
                <a:cs typeface="Courier New" panose="02070309020205020404" pitchFamily="49" charset="0"/>
              </a:rPr>
              <a:t>map</a:t>
            </a:r>
            <a:r>
              <a:rPr lang="en-US" sz="2000" dirty="0">
                <a:solidFill>
                  <a:schemeClr val="tx1"/>
                </a:solidFill>
                <a:latin typeface="Consolas" panose="020B0609020204030204" pitchFamily="49" charset="0"/>
                <a:cs typeface="Courier New" panose="02070309020205020404" pitchFamily="49" charset="0"/>
              </a:rPr>
              <a:t>(</a:t>
            </a:r>
            <a:r>
              <a:rPr lang="en-US" sz="2000" dirty="0" err="1">
                <a:solidFill>
                  <a:srgbClr val="9954CC"/>
                </a:solidFill>
                <a:latin typeface="Consolas" panose="020B0609020204030204" pitchFamily="49" charset="0"/>
                <a:cs typeface="Courier New" panose="02070309020205020404" pitchFamily="49" charset="0"/>
              </a:rPr>
              <a:t>Math.sqrt</a:t>
            </a:r>
            <a:r>
              <a:rPr lang="en-US" sz="2000" dirty="0">
                <a:solidFill>
                  <a:schemeClr val="tx1"/>
                </a:solidFill>
                <a:latin typeface="Consolas" panose="020B0609020204030204" pitchFamily="49" charset="0"/>
                <a:cs typeface="Courier New" panose="02070309020205020404" pitchFamily="49" charset="0"/>
              </a:rPr>
              <a:t>);</a:t>
            </a:r>
          </a:p>
          <a:p>
            <a:r>
              <a:rPr lang="en-US" sz="2000" dirty="0">
                <a:solidFill>
                  <a:schemeClr val="tx1"/>
                </a:solidFill>
                <a:latin typeface="Consolas" panose="020B0609020204030204" pitchFamily="49" charset="0"/>
                <a:cs typeface="Courier New" panose="02070309020205020404" pitchFamily="49" charset="0"/>
              </a:rPr>
              <a:t>var </a:t>
            </a:r>
            <a:r>
              <a:rPr lang="en-US" sz="2000" dirty="0" err="1">
                <a:solidFill>
                  <a:schemeClr val="tx1"/>
                </a:solidFill>
                <a:latin typeface="Consolas" panose="020B0609020204030204" pitchFamily="49" charset="0"/>
                <a:cs typeface="Courier New" panose="02070309020205020404" pitchFamily="49" charset="0"/>
              </a:rPr>
              <a:t>sum_of_roots</a:t>
            </a:r>
            <a:r>
              <a:rPr lang="en-US" sz="2000" dirty="0">
                <a:solidFill>
                  <a:schemeClr val="tx1"/>
                </a:solidFill>
                <a:latin typeface="Consolas" panose="020B0609020204030204" pitchFamily="49" charset="0"/>
                <a:cs typeface="Courier New" panose="02070309020205020404" pitchFamily="49" charset="0"/>
              </a:rPr>
              <a:t> = </a:t>
            </a:r>
            <a:br>
              <a:rPr lang="en-US" sz="2000" dirty="0">
                <a:solidFill>
                  <a:schemeClr val="tx1"/>
                </a:solidFill>
                <a:latin typeface="Consolas" panose="020B0609020204030204" pitchFamily="49" charset="0"/>
                <a:cs typeface="Courier New" panose="02070309020205020404" pitchFamily="49" charset="0"/>
              </a:rPr>
            </a:b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roots.</a:t>
            </a:r>
            <a:r>
              <a:rPr lang="en-US" sz="2000" dirty="0" err="1">
                <a:solidFill>
                  <a:srgbClr val="FF0000"/>
                </a:solidFill>
                <a:latin typeface="Consolas" panose="020B0609020204030204" pitchFamily="49" charset="0"/>
                <a:cs typeface="Courier New" panose="02070309020205020404" pitchFamily="49" charset="0"/>
              </a:rPr>
              <a:t>reduce</a:t>
            </a:r>
            <a:r>
              <a:rPr lang="en-US" sz="2000" dirty="0">
                <a:solidFill>
                  <a:schemeClr val="tx1"/>
                </a:solidFill>
                <a:latin typeface="Consolas" panose="020B0609020204030204" pitchFamily="49" charset="0"/>
                <a:cs typeface="Courier New" panose="02070309020205020404" pitchFamily="49" charset="0"/>
              </a:rPr>
              <a:t>(</a:t>
            </a:r>
            <a:r>
              <a:rPr lang="en-US" sz="2000" dirty="0">
                <a:solidFill>
                  <a:srgbClr val="0070C0"/>
                </a:solidFill>
                <a:latin typeface="Consolas" panose="020B0609020204030204" pitchFamily="49" charset="0"/>
                <a:cs typeface="Courier New" panose="02070309020205020404" pitchFamily="49" charset="0"/>
              </a:rPr>
              <a:t>adder</a:t>
            </a:r>
            <a:r>
              <a:rPr lang="en-US" sz="2000" dirty="0">
                <a:solidFill>
                  <a:schemeClr val="tx1"/>
                </a:solidFill>
                <a:latin typeface="Consolas" panose="020B0609020204030204" pitchFamily="49" charset="0"/>
                <a:cs typeface="Courier New" panose="02070309020205020404" pitchFamily="49" charset="0"/>
              </a:rPr>
              <a:t>, 0);</a:t>
            </a:r>
          </a:p>
        </p:txBody>
      </p:sp>
    </p:spTree>
    <p:extLst>
      <p:ext uri="{BB962C8B-B14F-4D97-AF65-F5344CB8AC3E}">
        <p14:creationId xmlns:p14="http://schemas.microsoft.com/office/powerpoint/2010/main" val="226628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9" grpId="0" animBg="1"/>
      <p:bldP spid="40" grpId="0" animBg="1"/>
      <p:bldP spid="4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88233D-091B-4799-B5FB-0895814A8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38" y="-285750"/>
            <a:ext cx="3781425" cy="3781425"/>
          </a:xfrm>
          <a:prstGeom prst="rect">
            <a:avLst/>
          </a:prstGeom>
        </p:spPr>
      </p:pic>
      <p:sp>
        <p:nvSpPr>
          <p:cNvPr id="7" name="TextBox 6">
            <a:extLst>
              <a:ext uri="{FF2B5EF4-FFF2-40B4-BE49-F238E27FC236}">
                <a16:creationId xmlns:a16="http://schemas.microsoft.com/office/drawing/2014/main" id="{D5B9F505-26F9-4B90-8B7F-E8157A2E23F9}"/>
              </a:ext>
            </a:extLst>
          </p:cNvPr>
          <p:cNvSpPr txBox="1"/>
          <p:nvPr/>
        </p:nvSpPr>
        <p:spPr>
          <a:xfrm>
            <a:off x="2915387" y="1342423"/>
            <a:ext cx="8581288" cy="830997"/>
          </a:xfrm>
          <a:prstGeom prst="rect">
            <a:avLst/>
          </a:prstGeom>
          <a:noFill/>
          <a:ln>
            <a:noFill/>
          </a:ln>
        </p:spPr>
        <p:txBody>
          <a:bodyPr wrap="square" rtlCol="0">
            <a:spAutoFit/>
          </a:bodyPr>
          <a:lstStyle/>
          <a:p>
            <a:pPr algn="ctr"/>
            <a:r>
              <a:rPr lang="en-US" sz="2400" dirty="0"/>
              <a:t>The </a:t>
            </a:r>
            <a:r>
              <a:rPr lang="en-US" sz="2400" dirty="0">
                <a:solidFill>
                  <a:srgbClr val="FF0000"/>
                </a:solidFill>
              </a:rPr>
              <a:t>map-reduce paradigm </a:t>
            </a:r>
            <a:r>
              <a:rPr lang="en-US" sz="2400" dirty="0"/>
              <a:t>has radically transformed the </a:t>
            </a:r>
            <a:r>
              <a:rPr lang="en-US" sz="2400" dirty="0">
                <a:solidFill>
                  <a:srgbClr val="FF0000"/>
                </a:solidFill>
              </a:rPr>
              <a:t>Internet</a:t>
            </a:r>
            <a:r>
              <a:rPr lang="en-US" sz="2400" dirty="0"/>
              <a:t>, </a:t>
            </a:r>
            <a:r>
              <a:rPr lang="en-US" sz="2400" dirty="0">
                <a:solidFill>
                  <a:srgbClr val="FF0000"/>
                </a:solidFill>
              </a:rPr>
              <a:t>medicine</a:t>
            </a:r>
            <a:r>
              <a:rPr lang="en-US" sz="2400" dirty="0"/>
              <a:t>, </a:t>
            </a:r>
            <a:r>
              <a:rPr lang="en-US" sz="2400" dirty="0">
                <a:solidFill>
                  <a:srgbClr val="FF0000"/>
                </a:solidFill>
              </a:rPr>
              <a:t>autonomous vehicles</a:t>
            </a:r>
            <a:r>
              <a:rPr lang="en-US" sz="2400" dirty="0"/>
              <a:t>, and virtually every other field.</a:t>
            </a:r>
          </a:p>
        </p:txBody>
      </p:sp>
      <p:sp>
        <p:nvSpPr>
          <p:cNvPr id="13" name="TextBox 12">
            <a:extLst>
              <a:ext uri="{FF2B5EF4-FFF2-40B4-BE49-F238E27FC236}">
                <a16:creationId xmlns:a16="http://schemas.microsoft.com/office/drawing/2014/main" id="{835A499B-6EA4-4ACC-B0AE-5980BE0D2002}"/>
              </a:ext>
            </a:extLst>
          </p:cNvPr>
          <p:cNvSpPr txBox="1"/>
          <p:nvPr/>
        </p:nvSpPr>
        <p:spPr>
          <a:xfrm>
            <a:off x="2915387" y="2323110"/>
            <a:ext cx="8531450" cy="830997"/>
          </a:xfrm>
          <a:prstGeom prst="rect">
            <a:avLst/>
          </a:prstGeom>
          <a:noFill/>
        </p:spPr>
        <p:txBody>
          <a:bodyPr wrap="square" rtlCol="0">
            <a:spAutoFit/>
          </a:bodyPr>
          <a:lstStyle/>
          <a:p>
            <a:pPr algn="ctr"/>
            <a:r>
              <a:rPr lang="en-US" sz="2400" dirty="0"/>
              <a:t>While </a:t>
            </a:r>
            <a:r>
              <a:rPr lang="en-US" sz="2400" dirty="0">
                <a:solidFill>
                  <a:srgbClr val="FF0000"/>
                </a:solidFill>
              </a:rPr>
              <a:t>mapping</a:t>
            </a:r>
            <a:r>
              <a:rPr lang="en-US" sz="2400" dirty="0"/>
              <a:t>, </a:t>
            </a:r>
            <a:r>
              <a:rPr lang="en-US" sz="2400" dirty="0">
                <a:solidFill>
                  <a:srgbClr val="FF0000"/>
                </a:solidFill>
              </a:rPr>
              <a:t>filtering</a:t>
            </a:r>
            <a:r>
              <a:rPr lang="en-US" sz="2400" dirty="0"/>
              <a:t> and </a:t>
            </a:r>
            <a:r>
              <a:rPr lang="en-US" sz="2400" dirty="0">
                <a:solidFill>
                  <a:srgbClr val="FF0000"/>
                </a:solidFill>
              </a:rPr>
              <a:t>reducing</a:t>
            </a:r>
            <a:r>
              <a:rPr lang="en-US" sz="2400" dirty="0"/>
              <a:t> seem marginally useful when running on a small list of items on a single computer…</a:t>
            </a:r>
          </a:p>
        </p:txBody>
      </p:sp>
      <p:grpSp>
        <p:nvGrpSpPr>
          <p:cNvPr id="2" name="Group 1">
            <a:extLst>
              <a:ext uri="{FF2B5EF4-FFF2-40B4-BE49-F238E27FC236}">
                <a16:creationId xmlns:a16="http://schemas.microsoft.com/office/drawing/2014/main" id="{33AD55B9-CB4A-49C7-8C18-118230489A2B}"/>
              </a:ext>
            </a:extLst>
          </p:cNvPr>
          <p:cNvGrpSpPr/>
          <p:nvPr/>
        </p:nvGrpSpPr>
        <p:grpSpPr>
          <a:xfrm>
            <a:off x="2372094" y="218420"/>
            <a:ext cx="9896106" cy="1176665"/>
            <a:chOff x="2372094" y="218420"/>
            <a:chExt cx="9896106" cy="1176665"/>
          </a:xfrm>
        </p:grpSpPr>
        <p:pic>
          <p:nvPicPr>
            <p:cNvPr id="15" name="Picture 14">
              <a:extLst>
                <a:ext uri="{FF2B5EF4-FFF2-40B4-BE49-F238E27FC236}">
                  <a16:creationId xmlns:a16="http://schemas.microsoft.com/office/drawing/2014/main" id="{6F82CE91-DBDB-4019-B52C-C1E09867CF51}"/>
                </a:ext>
              </a:extLst>
            </p:cNvPr>
            <p:cNvPicPr>
              <a:picLocks noChangeAspect="1"/>
            </p:cNvPicPr>
            <p:nvPr/>
          </p:nvPicPr>
          <p:blipFill rotWithShape="1">
            <a:blip r:embed="rId4"/>
            <a:srcRect l="52003" t="53571" r="2996" b="23214"/>
            <a:stretch/>
          </p:blipFill>
          <p:spPr>
            <a:xfrm>
              <a:off x="2372094" y="218420"/>
              <a:ext cx="1695450" cy="941917"/>
            </a:xfrm>
            <a:prstGeom prst="rect">
              <a:avLst/>
            </a:prstGeom>
          </p:spPr>
        </p:pic>
        <p:sp>
          <p:nvSpPr>
            <p:cNvPr id="8" name="Title 1">
              <a:extLst>
                <a:ext uri="{FF2B5EF4-FFF2-40B4-BE49-F238E27FC236}">
                  <a16:creationId xmlns:a16="http://schemas.microsoft.com/office/drawing/2014/main" id="{44BC18D6-6EA6-4973-A63B-059FD072ED4A}"/>
                </a:ext>
              </a:extLst>
            </p:cNvPr>
            <p:cNvSpPr txBox="1">
              <a:spLocks/>
            </p:cNvSpPr>
            <p:nvPr/>
          </p:nvSpPr>
          <p:spPr>
            <a:xfrm>
              <a:off x="3333750" y="252085"/>
              <a:ext cx="893445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sz="4000" kern="0" dirty="0">
                  <a:solidFill>
                    <a:schemeClr val="tx1"/>
                  </a:solidFill>
                  <a:latin typeface="Corbel" panose="020B0503020204020204" pitchFamily="34" charset="0"/>
                </a:rPr>
                <a:t>Influencer Alert: </a:t>
              </a:r>
              <a:r>
                <a:rPr lang="en-US" sz="4000" kern="0" dirty="0">
                  <a:solidFill>
                    <a:srgbClr val="FF0000"/>
                  </a:solidFill>
                  <a:latin typeface="Corbel" panose="020B0503020204020204" pitchFamily="34" charset="0"/>
                </a:rPr>
                <a:t>Map-Filter-Reduce</a:t>
              </a:r>
            </a:p>
          </p:txBody>
        </p:sp>
      </p:grpSp>
      <p:cxnSp>
        <p:nvCxnSpPr>
          <p:cNvPr id="4" name="Straight Connector 3">
            <a:extLst>
              <a:ext uri="{FF2B5EF4-FFF2-40B4-BE49-F238E27FC236}">
                <a16:creationId xmlns:a16="http://schemas.microsoft.com/office/drawing/2014/main" id="{516583C1-5274-4549-BE6E-5A7CBD7197D8}"/>
              </a:ext>
            </a:extLst>
          </p:cNvPr>
          <p:cNvCxnSpPr>
            <a:cxnSpLocks/>
          </p:cNvCxnSpPr>
          <p:nvPr/>
        </p:nvCxnSpPr>
        <p:spPr>
          <a:xfrm>
            <a:off x="4067544" y="390525"/>
            <a:ext cx="7591056" cy="447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00387871-4F82-4ABF-BE95-1EC62F42DBBD}"/>
              </a:ext>
            </a:extLst>
          </p:cNvPr>
          <p:cNvGrpSpPr/>
          <p:nvPr/>
        </p:nvGrpSpPr>
        <p:grpSpPr>
          <a:xfrm>
            <a:off x="2371727" y="200959"/>
            <a:ext cx="9791331" cy="1195715"/>
            <a:chOff x="2372094" y="218420"/>
            <a:chExt cx="9791331" cy="1195715"/>
          </a:xfrm>
        </p:grpSpPr>
        <p:pic>
          <p:nvPicPr>
            <p:cNvPr id="25" name="Picture 24">
              <a:extLst>
                <a:ext uri="{FF2B5EF4-FFF2-40B4-BE49-F238E27FC236}">
                  <a16:creationId xmlns:a16="http://schemas.microsoft.com/office/drawing/2014/main" id="{418F1F06-62EF-424A-A35D-6D68297BE7C1}"/>
                </a:ext>
              </a:extLst>
            </p:cNvPr>
            <p:cNvPicPr>
              <a:picLocks noChangeAspect="1"/>
            </p:cNvPicPr>
            <p:nvPr/>
          </p:nvPicPr>
          <p:blipFill rotWithShape="1">
            <a:blip r:embed="rId4"/>
            <a:srcRect l="52003" t="53571" r="2996" b="23214"/>
            <a:stretch/>
          </p:blipFill>
          <p:spPr>
            <a:xfrm>
              <a:off x="2372094" y="218420"/>
              <a:ext cx="1695450" cy="941917"/>
            </a:xfrm>
            <a:prstGeom prst="rect">
              <a:avLst/>
            </a:prstGeom>
          </p:spPr>
        </p:pic>
        <p:sp>
          <p:nvSpPr>
            <p:cNvPr id="27" name="Title 1">
              <a:extLst>
                <a:ext uri="{FF2B5EF4-FFF2-40B4-BE49-F238E27FC236}">
                  <a16:creationId xmlns:a16="http://schemas.microsoft.com/office/drawing/2014/main" id="{AF964BC9-4A47-4622-8297-6479A44BF4DB}"/>
                </a:ext>
              </a:extLst>
            </p:cNvPr>
            <p:cNvSpPr txBox="1">
              <a:spLocks/>
            </p:cNvSpPr>
            <p:nvPr/>
          </p:nvSpPr>
          <p:spPr>
            <a:xfrm>
              <a:off x="4048125" y="271135"/>
              <a:ext cx="81153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pPr algn="l"/>
              <a:r>
                <a:rPr lang="en-US" sz="4000" kern="0" dirty="0">
                  <a:solidFill>
                    <a:schemeClr val="tx1"/>
                  </a:solidFill>
                  <a:latin typeface="Corbel" panose="020B0503020204020204" pitchFamily="34" charset="0"/>
                </a:rPr>
                <a:t>A Whole New Paradigm!</a:t>
              </a:r>
              <a:endParaRPr lang="en-US" sz="4000" kern="0" dirty="0">
                <a:solidFill>
                  <a:srgbClr val="FF0000"/>
                </a:solidFill>
                <a:latin typeface="Corbel" panose="020B0503020204020204" pitchFamily="34" charset="0"/>
              </a:endParaRPr>
            </a:p>
          </p:txBody>
        </p:sp>
      </p:grpSp>
      <p:sp>
        <p:nvSpPr>
          <p:cNvPr id="34" name="TextBox 33">
            <a:extLst>
              <a:ext uri="{FF2B5EF4-FFF2-40B4-BE49-F238E27FC236}">
                <a16:creationId xmlns:a16="http://schemas.microsoft.com/office/drawing/2014/main" id="{DC0DA455-EDD8-4582-974C-FC5F019B7218}"/>
              </a:ext>
            </a:extLst>
          </p:cNvPr>
          <p:cNvSpPr txBox="1"/>
          <p:nvPr/>
        </p:nvSpPr>
        <p:spPr>
          <a:xfrm>
            <a:off x="2965225" y="3303798"/>
            <a:ext cx="8531450" cy="830997"/>
          </a:xfrm>
          <a:prstGeom prst="rect">
            <a:avLst/>
          </a:prstGeom>
          <a:noFill/>
        </p:spPr>
        <p:txBody>
          <a:bodyPr wrap="square" rtlCol="0">
            <a:spAutoFit/>
          </a:bodyPr>
          <a:lstStyle/>
          <a:p>
            <a:pPr algn="ctr"/>
            <a:r>
              <a:rPr lang="en-US" sz="2400" dirty="0"/>
              <a:t>Consider what would happen if we </a:t>
            </a:r>
            <a:r>
              <a:rPr lang="en-US" sz="2400" dirty="0">
                <a:solidFill>
                  <a:srgbClr val="FF0000"/>
                </a:solidFill>
              </a:rPr>
              <a:t>ran these functions </a:t>
            </a:r>
            <a:r>
              <a:rPr lang="en-US" sz="2400" dirty="0"/>
              <a:t>across </a:t>
            </a:r>
            <a:r>
              <a:rPr lang="en-US" sz="2400" dirty="0">
                <a:solidFill>
                  <a:srgbClr val="FF0000"/>
                </a:solidFill>
              </a:rPr>
              <a:t>thousands of servers </a:t>
            </a:r>
            <a:r>
              <a:rPr lang="en-US" sz="2400" dirty="0"/>
              <a:t>simultaneously!</a:t>
            </a:r>
          </a:p>
        </p:txBody>
      </p:sp>
      <p:sp>
        <p:nvSpPr>
          <p:cNvPr id="35" name="Rectangle 34">
            <a:extLst>
              <a:ext uri="{FF2B5EF4-FFF2-40B4-BE49-F238E27FC236}">
                <a16:creationId xmlns:a16="http://schemas.microsoft.com/office/drawing/2014/main" id="{F005E6F6-94F9-45B6-9C9A-2FC215EAA701}"/>
              </a:ext>
            </a:extLst>
          </p:cNvPr>
          <p:cNvSpPr/>
          <p:nvPr/>
        </p:nvSpPr>
        <p:spPr>
          <a:xfrm>
            <a:off x="358447" y="4352054"/>
            <a:ext cx="3441845" cy="225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Imagine what would happen if we took a dataset with a </a:t>
            </a:r>
            <a:r>
              <a:rPr lang="en-US" sz="2400" dirty="0">
                <a:solidFill>
                  <a:srgbClr val="F4B183"/>
                </a:solidFill>
              </a:rPr>
              <a:t>trillion items</a:t>
            </a:r>
            <a:r>
              <a:rPr lang="en-US" sz="2400" dirty="0"/>
              <a:t>…</a:t>
            </a:r>
          </a:p>
        </p:txBody>
      </p:sp>
      <p:sp>
        <p:nvSpPr>
          <p:cNvPr id="36" name="Rectangle 35">
            <a:extLst>
              <a:ext uri="{FF2B5EF4-FFF2-40B4-BE49-F238E27FC236}">
                <a16:creationId xmlns:a16="http://schemas.microsoft.com/office/drawing/2014/main" id="{E69856C6-EC60-4C03-A26E-D6E9266EA2E3}"/>
              </a:ext>
            </a:extLst>
          </p:cNvPr>
          <p:cNvSpPr/>
          <p:nvPr/>
        </p:nvSpPr>
        <p:spPr>
          <a:xfrm>
            <a:off x="4373326" y="4352055"/>
            <a:ext cx="3441845" cy="225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Then we </a:t>
            </a:r>
            <a:r>
              <a:rPr lang="en-US" sz="2400" dirty="0">
                <a:solidFill>
                  <a:srgbClr val="F4B183"/>
                </a:solidFill>
              </a:rPr>
              <a:t>broke that dataset</a:t>
            </a:r>
            <a:r>
              <a:rPr lang="en-US" sz="2400" dirty="0"/>
              <a:t> into 1000 </a:t>
            </a:r>
            <a:r>
              <a:rPr lang="en-US" sz="2400" dirty="0">
                <a:solidFill>
                  <a:srgbClr val="F4B183"/>
                </a:solidFill>
              </a:rPr>
              <a:t>chunks</a:t>
            </a:r>
            <a:r>
              <a:rPr lang="en-US" sz="2400" dirty="0"/>
              <a:t>…</a:t>
            </a:r>
          </a:p>
        </p:txBody>
      </p:sp>
      <p:sp>
        <p:nvSpPr>
          <p:cNvPr id="37" name="Rectangle 36">
            <a:extLst>
              <a:ext uri="{FF2B5EF4-FFF2-40B4-BE49-F238E27FC236}">
                <a16:creationId xmlns:a16="http://schemas.microsoft.com/office/drawing/2014/main" id="{DCF825FD-6D07-422D-B378-25373197A537}"/>
              </a:ext>
            </a:extLst>
          </p:cNvPr>
          <p:cNvSpPr/>
          <p:nvPr/>
        </p:nvSpPr>
        <p:spPr>
          <a:xfrm>
            <a:off x="8388205" y="4352054"/>
            <a:ext cx="3441845" cy="225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And ran </a:t>
            </a:r>
            <a:r>
              <a:rPr lang="en-US" sz="2400" dirty="0">
                <a:solidFill>
                  <a:srgbClr val="F4B183"/>
                </a:solidFill>
              </a:rPr>
              <a:t>mappers</a:t>
            </a:r>
            <a:r>
              <a:rPr lang="en-US" sz="2400" dirty="0"/>
              <a:t>, </a:t>
            </a:r>
            <a:r>
              <a:rPr lang="en-US" sz="2400" dirty="0">
                <a:solidFill>
                  <a:srgbClr val="F4B183"/>
                </a:solidFill>
              </a:rPr>
              <a:t>filters</a:t>
            </a:r>
            <a:r>
              <a:rPr lang="en-US" sz="2400" dirty="0"/>
              <a:t> and </a:t>
            </a:r>
            <a:r>
              <a:rPr lang="en-US" sz="2400" dirty="0">
                <a:solidFill>
                  <a:srgbClr val="F4B183"/>
                </a:solidFill>
              </a:rPr>
              <a:t>reducers</a:t>
            </a:r>
            <a:r>
              <a:rPr lang="en-US" sz="2400" dirty="0"/>
              <a:t> in </a:t>
            </a:r>
            <a:r>
              <a:rPr lang="en-US" sz="2400" dirty="0">
                <a:solidFill>
                  <a:srgbClr val="F4B183"/>
                </a:solidFill>
              </a:rPr>
              <a:t>parallel </a:t>
            </a:r>
            <a:r>
              <a:rPr lang="en-US" sz="2400" dirty="0"/>
              <a:t>on each chunk on </a:t>
            </a:r>
            <a:r>
              <a:rPr lang="en-US" sz="2400" dirty="0">
                <a:solidFill>
                  <a:srgbClr val="F4B183"/>
                </a:solidFill>
              </a:rPr>
              <a:t>1000 different servers</a:t>
            </a:r>
            <a:r>
              <a:rPr lang="en-US" sz="2400" dirty="0"/>
              <a:t>!</a:t>
            </a:r>
          </a:p>
        </p:txBody>
      </p:sp>
    </p:spTree>
    <p:extLst>
      <p:ext uri="{BB962C8B-B14F-4D97-AF65-F5344CB8AC3E}">
        <p14:creationId xmlns:p14="http://schemas.microsoft.com/office/powerpoint/2010/main" val="39566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1" fill="hold" nodeType="clickEffect">
                                  <p:stCondLst>
                                    <p:cond delay="0"/>
                                  </p:stCondLst>
                                  <p:childTnLst>
                                    <p:anim calcmode="lin" valueType="num">
                                      <p:cBhvr additive="base">
                                        <p:cTn id="21" dur="500"/>
                                        <p:tgtEl>
                                          <p:spTgt spid="2"/>
                                        </p:tgtEl>
                                        <p:attrNameLst>
                                          <p:attrName>ppt_x</p:attrName>
                                        </p:attrNameLst>
                                      </p:cBhvr>
                                      <p:tavLst>
                                        <p:tav tm="0">
                                          <p:val>
                                            <p:strVal val="ppt_x"/>
                                          </p:val>
                                        </p:tav>
                                        <p:tav tm="100000">
                                          <p:val>
                                            <p:strVal val="ppt_x"/>
                                          </p:val>
                                        </p:tav>
                                      </p:tavLst>
                                    </p:anim>
                                    <p:anim calcmode="lin" valueType="num">
                                      <p:cBhvr additive="base">
                                        <p:cTn id="22" dur="500"/>
                                        <p:tgtEl>
                                          <p:spTgt spid="2"/>
                                        </p:tgtEl>
                                        <p:attrNameLst>
                                          <p:attrName>ppt_y</p:attrName>
                                        </p:attrNameLst>
                                      </p:cBhvr>
                                      <p:tavLst>
                                        <p:tav tm="0">
                                          <p:val>
                                            <p:strVal val="ppt_y"/>
                                          </p:val>
                                        </p:tav>
                                        <p:tav tm="100000">
                                          <p:val>
                                            <p:strVal val="0-ppt_h/2"/>
                                          </p:val>
                                        </p:tav>
                                      </p:tavLst>
                                    </p:anim>
                                    <p:set>
                                      <p:cBhvr>
                                        <p:cTn id="23" dur="1" fill="hold">
                                          <p:stCondLst>
                                            <p:cond delay="499"/>
                                          </p:stCondLst>
                                        </p:cTn>
                                        <p:tgtEl>
                                          <p:spTgt spid="2"/>
                                        </p:tgtEl>
                                        <p:attrNameLst>
                                          <p:attrName>style.visibility</p:attrName>
                                        </p:attrNameLst>
                                      </p:cBhvr>
                                      <p:to>
                                        <p:strVal val="hidden"/>
                                      </p:to>
                                    </p:set>
                                  </p:childTnLst>
                                </p:cTn>
                              </p:par>
                              <p:par>
                                <p:cTn id="24" presetID="2" presetClass="exit" presetSubtype="1" fill="hold" nodeType="withEffect">
                                  <p:stCondLst>
                                    <p:cond delay="0"/>
                                  </p:stCondLst>
                                  <p:childTnLst>
                                    <p:anim calcmode="lin" valueType="num">
                                      <p:cBhvr additive="base">
                                        <p:cTn id="25" dur="500"/>
                                        <p:tgtEl>
                                          <p:spTgt spid="4"/>
                                        </p:tgtEl>
                                        <p:attrNameLst>
                                          <p:attrName>ppt_x</p:attrName>
                                        </p:attrNameLst>
                                      </p:cBhvr>
                                      <p:tavLst>
                                        <p:tav tm="0">
                                          <p:val>
                                            <p:strVal val="ppt_x"/>
                                          </p:val>
                                        </p:tav>
                                        <p:tav tm="100000">
                                          <p:val>
                                            <p:strVal val="ppt_x"/>
                                          </p:val>
                                        </p:tav>
                                      </p:tavLst>
                                    </p:anim>
                                    <p:anim calcmode="lin" valueType="num">
                                      <p:cBhvr additive="base">
                                        <p:cTn id="26" dur="500"/>
                                        <p:tgtEl>
                                          <p:spTgt spid="4"/>
                                        </p:tgtEl>
                                        <p:attrNameLst>
                                          <p:attrName>ppt_y</p:attrName>
                                        </p:attrNameLst>
                                      </p:cBhvr>
                                      <p:tavLst>
                                        <p:tav tm="0">
                                          <p:val>
                                            <p:strVal val="ppt_y"/>
                                          </p:val>
                                        </p:tav>
                                        <p:tav tm="100000">
                                          <p:val>
                                            <p:strVal val="0-ppt_h/2"/>
                                          </p:val>
                                        </p:tav>
                                      </p:tavLst>
                                    </p:anim>
                                    <p:set>
                                      <p:cBhvr>
                                        <p:cTn id="27" dur="1" fill="hold">
                                          <p:stCondLst>
                                            <p:cond delay="499"/>
                                          </p:stCondLst>
                                        </p:cTn>
                                        <p:tgtEl>
                                          <p:spTgt spid="4"/>
                                        </p:tgtEl>
                                        <p:attrNameLst>
                                          <p:attrName>style.visibility</p:attrName>
                                        </p:attrNameLst>
                                      </p:cBhvr>
                                      <p:to>
                                        <p:strVal val="hidden"/>
                                      </p:to>
                                    </p:set>
                                  </p:childTnLst>
                                </p:cTn>
                              </p:par>
                              <p:par>
                                <p:cTn id="28" presetID="2" presetClass="entr" presetSubtype="1"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34" grpId="0"/>
      <p:bldP spid="35" grpId="0" animBg="1"/>
      <p:bldP spid="36" grpId="0" animBg="1"/>
      <p:bldP spid="3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3775-C60C-4F06-94FD-739DC78017B0}"/>
              </a:ext>
            </a:extLst>
          </p:cNvPr>
          <p:cNvSpPr>
            <a:spLocks noGrp="1"/>
          </p:cNvSpPr>
          <p:nvPr>
            <p:ph type="title"/>
          </p:nvPr>
        </p:nvSpPr>
        <p:spPr/>
        <p:txBody>
          <a:bodyPr/>
          <a:lstStyle/>
          <a:p>
            <a:r>
              <a:rPr lang="en-US" dirty="0"/>
              <a:t>Map-reduce on an Industrial Scale </a:t>
            </a:r>
          </a:p>
        </p:txBody>
      </p:sp>
      <p:pic>
        <p:nvPicPr>
          <p:cNvPr id="8" name="Picture 7" descr="Diagram&#10;&#10;Description automatically generated">
            <a:extLst>
              <a:ext uri="{FF2B5EF4-FFF2-40B4-BE49-F238E27FC236}">
                <a16:creationId xmlns:a16="http://schemas.microsoft.com/office/drawing/2014/main" id="{508FC1BB-06CA-4AFD-84D1-EBE3562A4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525" y="1671637"/>
            <a:ext cx="6076950" cy="3514725"/>
          </a:xfrm>
          <a:prstGeom prst="rect">
            <a:avLst/>
          </a:prstGeom>
        </p:spPr>
      </p:pic>
      <p:sp>
        <p:nvSpPr>
          <p:cNvPr id="10" name="Speech Bubble: Rectangle with Corners Rounded 9">
            <a:extLst>
              <a:ext uri="{FF2B5EF4-FFF2-40B4-BE49-F238E27FC236}">
                <a16:creationId xmlns:a16="http://schemas.microsoft.com/office/drawing/2014/main" id="{D452EBF9-20B8-4729-809F-152594B4BF3C}"/>
              </a:ext>
            </a:extLst>
          </p:cNvPr>
          <p:cNvSpPr/>
          <p:nvPr/>
        </p:nvSpPr>
        <p:spPr>
          <a:xfrm>
            <a:off x="147484" y="110838"/>
            <a:ext cx="3375799" cy="1753089"/>
          </a:xfrm>
          <a:prstGeom prst="wedgeRoundRectCallout">
            <a:avLst>
              <a:gd name="adj1" fmla="val 68625"/>
              <a:gd name="adj2" fmla="val 1056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input data is divided into many (up to 1000s) of "splits" since it may be too big to be processed on a single computer.</a:t>
            </a:r>
          </a:p>
        </p:txBody>
      </p:sp>
      <p:sp>
        <p:nvSpPr>
          <p:cNvPr id="11" name="Speech Bubble: Rectangle with Corners Rounded 10">
            <a:extLst>
              <a:ext uri="{FF2B5EF4-FFF2-40B4-BE49-F238E27FC236}">
                <a16:creationId xmlns:a16="http://schemas.microsoft.com/office/drawing/2014/main" id="{C985813F-9B3E-45CC-9742-6E6255EC2BBD}"/>
              </a:ext>
            </a:extLst>
          </p:cNvPr>
          <p:cNvSpPr/>
          <p:nvPr/>
        </p:nvSpPr>
        <p:spPr>
          <a:xfrm>
            <a:off x="796413" y="5311498"/>
            <a:ext cx="4011562" cy="1435664"/>
          </a:xfrm>
          <a:prstGeom prst="wedgeRoundRectCallout">
            <a:avLst>
              <a:gd name="adj1" fmla="val 64530"/>
              <a:gd name="adj2" fmla="val -1074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Each split is sent to a machine to have the </a:t>
            </a:r>
            <a:r>
              <a:rPr lang="en-US" sz="2000" dirty="0">
                <a:solidFill>
                  <a:srgbClr val="FFC1C1"/>
                </a:solidFill>
                <a:latin typeface="Corbel" panose="020B0503020204020204" pitchFamily="34" charset="0"/>
              </a:rPr>
              <a:t>map</a:t>
            </a:r>
            <a:r>
              <a:rPr lang="en-US" sz="2000" dirty="0">
                <a:latin typeface="Corbel" panose="020B0503020204020204" pitchFamily="34" charset="0"/>
              </a:rPr>
              <a:t> step performed (independently of the other splits).</a:t>
            </a:r>
          </a:p>
        </p:txBody>
      </p:sp>
      <p:sp>
        <p:nvSpPr>
          <p:cNvPr id="12" name="Speech Bubble: Rectangle with Corners Rounded 11">
            <a:extLst>
              <a:ext uri="{FF2B5EF4-FFF2-40B4-BE49-F238E27FC236}">
                <a16:creationId xmlns:a16="http://schemas.microsoft.com/office/drawing/2014/main" id="{A18DE860-D8EC-48F2-88F4-441544725301}"/>
              </a:ext>
            </a:extLst>
          </p:cNvPr>
          <p:cNvSpPr/>
          <p:nvPr/>
        </p:nvSpPr>
        <p:spPr>
          <a:xfrm>
            <a:off x="5480128" y="104980"/>
            <a:ext cx="3654347" cy="1172985"/>
          </a:xfrm>
          <a:prstGeom prst="wedgeRoundRectCallout">
            <a:avLst>
              <a:gd name="adj1" fmla="val -18408"/>
              <a:gd name="adj2" fmla="val 1352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Related data is then grouped and forwarded to reducer nodes in a </a:t>
            </a:r>
            <a:r>
              <a:rPr lang="en-US" sz="2000" dirty="0">
                <a:solidFill>
                  <a:srgbClr val="FFC1C1"/>
                </a:solidFill>
                <a:latin typeface="Corbel" panose="020B0503020204020204" pitchFamily="34" charset="0"/>
              </a:rPr>
              <a:t>shuffling</a:t>
            </a:r>
            <a:r>
              <a:rPr lang="en-US" sz="2000" dirty="0">
                <a:latin typeface="Corbel" panose="020B0503020204020204" pitchFamily="34" charset="0"/>
              </a:rPr>
              <a:t> step.</a:t>
            </a:r>
          </a:p>
        </p:txBody>
      </p:sp>
      <p:sp>
        <p:nvSpPr>
          <p:cNvPr id="14" name="Speech Bubble: Rectangle with Corners Rounded 13">
            <a:extLst>
              <a:ext uri="{FF2B5EF4-FFF2-40B4-BE49-F238E27FC236}">
                <a16:creationId xmlns:a16="http://schemas.microsoft.com/office/drawing/2014/main" id="{E7A17904-8AEF-40EF-A59E-26362D546C60}"/>
              </a:ext>
            </a:extLst>
          </p:cNvPr>
          <p:cNvSpPr/>
          <p:nvPr/>
        </p:nvSpPr>
        <p:spPr>
          <a:xfrm>
            <a:off x="7618643" y="5442837"/>
            <a:ext cx="3654347" cy="1172985"/>
          </a:xfrm>
          <a:prstGeom prst="wedgeRoundRectCallout">
            <a:avLst>
              <a:gd name="adj1" fmla="val -45045"/>
              <a:gd name="adj2" fmla="val -1300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Each reducer node runs the </a:t>
            </a:r>
            <a:r>
              <a:rPr lang="en-US" sz="2000" dirty="0">
                <a:solidFill>
                  <a:srgbClr val="FFC1C1"/>
                </a:solidFill>
                <a:latin typeface="Corbel" panose="020B0503020204020204" pitchFamily="34" charset="0"/>
              </a:rPr>
              <a:t>reduce</a:t>
            </a:r>
            <a:r>
              <a:rPr lang="en-US" sz="2000" dirty="0">
                <a:latin typeface="Corbel" panose="020B0503020204020204" pitchFamily="34" charset="0"/>
              </a:rPr>
              <a:t> step on a subset of related data.</a:t>
            </a:r>
          </a:p>
        </p:txBody>
      </p:sp>
      <p:sp>
        <p:nvSpPr>
          <p:cNvPr id="15" name="Speech Bubble: Rectangle with Corners Rounded 14">
            <a:extLst>
              <a:ext uri="{FF2B5EF4-FFF2-40B4-BE49-F238E27FC236}">
                <a16:creationId xmlns:a16="http://schemas.microsoft.com/office/drawing/2014/main" id="{B3019A29-997F-408A-920D-957405959327}"/>
              </a:ext>
            </a:extLst>
          </p:cNvPr>
          <p:cNvSpPr/>
          <p:nvPr/>
        </p:nvSpPr>
        <p:spPr>
          <a:xfrm>
            <a:off x="8526503" y="1302167"/>
            <a:ext cx="3279582" cy="1172985"/>
          </a:xfrm>
          <a:prstGeom prst="wedgeRoundRectCallout">
            <a:avLst>
              <a:gd name="adj1" fmla="val -48072"/>
              <a:gd name="adj2" fmla="val 1201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Once all data is reduced, it's written to a shared disk as output.</a:t>
            </a:r>
          </a:p>
        </p:txBody>
      </p:sp>
      <p:sp>
        <p:nvSpPr>
          <p:cNvPr id="17" name="Speech Bubble: Rectangle with Corners Rounded 16">
            <a:extLst>
              <a:ext uri="{FF2B5EF4-FFF2-40B4-BE49-F238E27FC236}">
                <a16:creationId xmlns:a16="http://schemas.microsoft.com/office/drawing/2014/main" id="{1C443CEB-5A5D-4735-A680-54D96DF2424C}"/>
              </a:ext>
            </a:extLst>
          </p:cNvPr>
          <p:cNvSpPr/>
          <p:nvPr/>
        </p:nvSpPr>
        <p:spPr>
          <a:xfrm>
            <a:off x="4026310" y="5555832"/>
            <a:ext cx="6223819" cy="1172985"/>
          </a:xfrm>
          <a:prstGeom prst="wedgeRoundRectCallout">
            <a:avLst>
              <a:gd name="adj1" fmla="val -19616"/>
              <a:gd name="adj2" fmla="val -1193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There are often multiple </a:t>
            </a:r>
            <a:r>
              <a:rPr lang="en-US" sz="2000" dirty="0">
                <a:solidFill>
                  <a:srgbClr val="FFC1C1"/>
                </a:solidFill>
                <a:latin typeface="Corbel" panose="020B0503020204020204" pitchFamily="34" charset="0"/>
              </a:rPr>
              <a:t>map</a:t>
            </a:r>
            <a:r>
              <a:rPr lang="en-US" sz="2000" dirty="0">
                <a:latin typeface="Corbel" panose="020B0503020204020204" pitchFamily="34" charset="0"/>
              </a:rPr>
              <a:t> steps and </a:t>
            </a:r>
            <a:r>
              <a:rPr lang="en-US" sz="2000" dirty="0">
                <a:solidFill>
                  <a:srgbClr val="FFC1C1"/>
                </a:solidFill>
                <a:latin typeface="Corbel" panose="020B0503020204020204" pitchFamily="34" charset="0"/>
              </a:rPr>
              <a:t>reduce</a:t>
            </a:r>
            <a:r>
              <a:rPr lang="en-US" sz="2000" dirty="0">
                <a:latin typeface="Corbel" panose="020B0503020204020204" pitchFamily="34" charset="0"/>
              </a:rPr>
              <a:t> steps performed in series, e.g.,</a:t>
            </a:r>
          </a:p>
          <a:p>
            <a:pPr algn="ctr"/>
            <a:r>
              <a:rPr lang="en-US" sz="2000" dirty="0">
                <a:solidFill>
                  <a:srgbClr val="FFC1C1"/>
                </a:solidFill>
                <a:latin typeface="Corbel" panose="020B0503020204020204" pitchFamily="34" charset="0"/>
              </a:rPr>
              <a:t>map1</a:t>
            </a:r>
            <a:r>
              <a:rPr lang="en-US" sz="2000" dirty="0">
                <a:latin typeface="Corbel" panose="020B0503020204020204" pitchFamily="34" charset="0"/>
                <a:sym typeface="Wingdings" panose="05000000000000000000" pitchFamily="2" charset="2"/>
              </a:rPr>
              <a:t></a:t>
            </a:r>
            <a:r>
              <a:rPr lang="en-US" sz="2000" dirty="0">
                <a:solidFill>
                  <a:srgbClr val="FFC1C1"/>
                </a:solidFill>
                <a:latin typeface="Corbel" panose="020B0503020204020204" pitchFamily="34" charset="0"/>
                <a:sym typeface="Wingdings" panose="05000000000000000000" pitchFamily="2" charset="2"/>
              </a:rPr>
              <a:t>map2</a:t>
            </a:r>
            <a:r>
              <a:rPr lang="en-US" sz="2000" dirty="0">
                <a:latin typeface="Corbel" panose="020B0503020204020204" pitchFamily="34" charset="0"/>
                <a:sym typeface="Wingdings" panose="05000000000000000000" pitchFamily="2" charset="2"/>
              </a:rPr>
              <a:t></a:t>
            </a:r>
            <a:r>
              <a:rPr lang="en-US" sz="2000" dirty="0">
                <a:solidFill>
                  <a:srgbClr val="FFC1C1"/>
                </a:solidFill>
                <a:latin typeface="Corbel" panose="020B0503020204020204" pitchFamily="34" charset="0"/>
                <a:sym typeface="Wingdings" panose="05000000000000000000" pitchFamily="2" charset="2"/>
              </a:rPr>
              <a:t>reduce1</a:t>
            </a:r>
            <a:r>
              <a:rPr lang="en-US" sz="2000" dirty="0">
                <a:latin typeface="Corbel" panose="020B0503020204020204" pitchFamily="34" charset="0"/>
                <a:sym typeface="Wingdings" panose="05000000000000000000" pitchFamily="2" charset="2"/>
              </a:rPr>
              <a:t></a:t>
            </a:r>
            <a:r>
              <a:rPr lang="en-US" sz="2000" dirty="0">
                <a:solidFill>
                  <a:srgbClr val="FFC1C1"/>
                </a:solidFill>
                <a:latin typeface="Corbel" panose="020B0503020204020204" pitchFamily="34" charset="0"/>
                <a:sym typeface="Wingdings" panose="05000000000000000000" pitchFamily="2" charset="2"/>
              </a:rPr>
              <a:t>map3</a:t>
            </a:r>
            <a:r>
              <a:rPr lang="en-US" sz="2000" dirty="0">
                <a:latin typeface="Corbel" panose="020B0503020204020204" pitchFamily="34" charset="0"/>
                <a:sym typeface="Wingdings" panose="05000000000000000000" pitchFamily="2" charset="2"/>
              </a:rPr>
              <a:t></a:t>
            </a:r>
            <a:r>
              <a:rPr lang="en-US" sz="2000" dirty="0">
                <a:solidFill>
                  <a:srgbClr val="FFC1C1"/>
                </a:solidFill>
                <a:latin typeface="Corbel" panose="020B0503020204020204" pitchFamily="34" charset="0"/>
                <a:sym typeface="Wingdings" panose="05000000000000000000" pitchFamily="2" charset="2"/>
              </a:rPr>
              <a:t>reduce2</a:t>
            </a:r>
            <a:endParaRPr lang="en-US" sz="2000" dirty="0">
              <a:solidFill>
                <a:srgbClr val="FFC1C1"/>
              </a:solidFill>
              <a:latin typeface="Corbel" panose="020B0503020204020204" pitchFamily="34" charset="0"/>
            </a:endParaRPr>
          </a:p>
        </p:txBody>
      </p:sp>
      <p:grpSp>
        <p:nvGrpSpPr>
          <p:cNvPr id="16" name="Group 15">
            <a:extLst>
              <a:ext uri="{FF2B5EF4-FFF2-40B4-BE49-F238E27FC236}">
                <a16:creationId xmlns:a16="http://schemas.microsoft.com/office/drawing/2014/main" id="{91C1D855-4C34-4F8B-9778-18C605DAB0F5}"/>
              </a:ext>
            </a:extLst>
          </p:cNvPr>
          <p:cNvGrpSpPr/>
          <p:nvPr/>
        </p:nvGrpSpPr>
        <p:grpSpPr>
          <a:xfrm>
            <a:off x="6129339" y="94802"/>
            <a:ext cx="5935398" cy="2056920"/>
            <a:chOff x="5736111" y="1855454"/>
            <a:chExt cx="5935398" cy="2056920"/>
          </a:xfrm>
        </p:grpSpPr>
        <p:grpSp>
          <p:nvGrpSpPr>
            <p:cNvPr id="18" name="Group 17">
              <a:extLst>
                <a:ext uri="{FF2B5EF4-FFF2-40B4-BE49-F238E27FC236}">
                  <a16:creationId xmlns:a16="http://schemas.microsoft.com/office/drawing/2014/main" id="{67196763-FD7E-4D39-A32B-F673D93EA441}"/>
                </a:ext>
              </a:extLst>
            </p:cNvPr>
            <p:cNvGrpSpPr/>
            <p:nvPr/>
          </p:nvGrpSpPr>
          <p:grpSpPr>
            <a:xfrm>
              <a:off x="5736111" y="1855454"/>
              <a:ext cx="5935398" cy="2056920"/>
              <a:chOff x="6806520" y="4792096"/>
              <a:chExt cx="5935398" cy="2056920"/>
            </a:xfrm>
          </p:grpSpPr>
          <p:grpSp>
            <p:nvGrpSpPr>
              <p:cNvPr id="20" name="Group 19">
                <a:extLst>
                  <a:ext uri="{FF2B5EF4-FFF2-40B4-BE49-F238E27FC236}">
                    <a16:creationId xmlns:a16="http://schemas.microsoft.com/office/drawing/2014/main" id="{AAB07EA4-477C-40E9-A692-D1BB0C171253}"/>
                  </a:ext>
                </a:extLst>
              </p:cNvPr>
              <p:cNvGrpSpPr/>
              <p:nvPr/>
            </p:nvGrpSpPr>
            <p:grpSpPr>
              <a:xfrm>
                <a:off x="6806520" y="4792096"/>
                <a:ext cx="5935398" cy="2056920"/>
                <a:chOff x="7045061" y="4414558"/>
                <a:chExt cx="5935398" cy="2056920"/>
              </a:xfrm>
            </p:grpSpPr>
            <p:sp>
              <p:nvSpPr>
                <p:cNvPr id="22" name="Rectangle: Rounded Corners 21">
                  <a:extLst>
                    <a:ext uri="{FF2B5EF4-FFF2-40B4-BE49-F238E27FC236}">
                      <a16:creationId xmlns:a16="http://schemas.microsoft.com/office/drawing/2014/main" id="{876E55DF-2EBF-4C54-8264-FECDFC6D8A26}"/>
                    </a:ext>
                  </a:extLst>
                </p:cNvPr>
                <p:cNvSpPr/>
                <p:nvPr/>
              </p:nvSpPr>
              <p:spPr>
                <a:xfrm>
                  <a:off x="7045061" y="4426226"/>
                  <a:ext cx="5935398"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9C62E8C-B833-41A7-8114-813EE9B05559}"/>
                    </a:ext>
                  </a:extLst>
                </p:cNvPr>
                <p:cNvSpPr txBox="1"/>
                <p:nvPr/>
              </p:nvSpPr>
              <p:spPr>
                <a:xfrm>
                  <a:off x="7083893"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1" name="TextBox 20">
                <a:extLst>
                  <a:ext uri="{FF2B5EF4-FFF2-40B4-BE49-F238E27FC236}">
                    <a16:creationId xmlns:a16="http://schemas.microsoft.com/office/drawing/2014/main" id="{935BEBF8-E3A0-4F7D-9936-8C079553C564}"/>
                  </a:ext>
                </a:extLst>
              </p:cNvPr>
              <p:cNvSpPr txBox="1"/>
              <p:nvPr/>
            </p:nvSpPr>
            <p:spPr>
              <a:xfrm>
                <a:off x="7555757" y="5097074"/>
                <a:ext cx="5186161" cy="163121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"All of this is possible because these are pure functions that are stateless, so they can be run in parallel!</a:t>
                </a:r>
                <a:br>
                  <a:rPr lang="en-US" sz="2000" dirty="0">
                    <a:solidFill>
                      <a:schemeClr val="accent1">
                        <a:lumMod val="75000"/>
                      </a:schemeClr>
                    </a:solidFill>
                    <a:latin typeface="Comic Sans MS" panose="030F0702030302020204" pitchFamily="66" charset="0"/>
                  </a:rPr>
                </a:br>
                <a:endParaRPr lang="en-US" sz="200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Map-reduce is </a:t>
                </a:r>
                <a:r>
                  <a:rPr lang="en-US" sz="2000" i="1" dirty="0">
                    <a:solidFill>
                      <a:schemeClr val="accent1">
                        <a:lumMod val="75000"/>
                      </a:schemeClr>
                    </a:solidFill>
                    <a:latin typeface="Comic Sans MS" panose="030F0702030302020204" pitchFamily="66" charset="0"/>
                  </a:rPr>
                  <a:t>embarrassingly parallel</a:t>
                </a:r>
                <a:r>
                  <a:rPr lang="en-US" sz="2000" dirty="0">
                    <a:solidFill>
                      <a:schemeClr val="accent1">
                        <a:lumMod val="75000"/>
                      </a:schemeClr>
                    </a:solidFill>
                    <a:latin typeface="Comic Sans MS" panose="030F0702030302020204" pitchFamily="66" charset="0"/>
                  </a:rPr>
                  <a:t>."</a:t>
                </a:r>
              </a:p>
            </p:txBody>
          </p:sp>
        </p:grpSp>
        <p:pic>
          <p:nvPicPr>
            <p:cNvPr id="19" name="Picture 18">
              <a:extLst>
                <a:ext uri="{FF2B5EF4-FFF2-40B4-BE49-F238E27FC236}">
                  <a16:creationId xmlns:a16="http://schemas.microsoft.com/office/drawing/2014/main" id="{3D31F412-181D-4D75-9843-97DFFC67CDCC}"/>
                </a:ext>
              </a:extLst>
            </p:cNvPr>
            <p:cNvPicPr>
              <a:picLocks noChangeAspect="1"/>
            </p:cNvPicPr>
            <p:nvPr/>
          </p:nvPicPr>
          <p:blipFill rotWithShape="1">
            <a:blip r:embed="rId3"/>
            <a:srcRect l="23761" r="21167"/>
            <a:stretch/>
          </p:blipFill>
          <p:spPr>
            <a:xfrm>
              <a:off x="5809412"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4" name="TextBox 23">
            <a:extLst>
              <a:ext uri="{FF2B5EF4-FFF2-40B4-BE49-F238E27FC236}">
                <a16:creationId xmlns:a16="http://schemas.microsoft.com/office/drawing/2014/main" id="{1A2104AC-8140-4828-AB4B-FF057BED3468}"/>
              </a:ext>
            </a:extLst>
          </p:cNvPr>
          <p:cNvSpPr txBox="1"/>
          <p:nvPr/>
        </p:nvSpPr>
        <p:spPr>
          <a:xfrm>
            <a:off x="147485" y="2921167"/>
            <a:ext cx="2910040" cy="1015663"/>
          </a:xfrm>
          <a:prstGeom prst="rect">
            <a:avLst/>
          </a:prstGeom>
          <a:noFill/>
        </p:spPr>
        <p:txBody>
          <a:bodyPr wrap="square" rtlCol="0">
            <a:spAutoFit/>
          </a:bodyPr>
          <a:lstStyle/>
          <a:p>
            <a:pPr algn="ctr"/>
            <a:r>
              <a:rPr lang="en-US" sz="2000" dirty="0"/>
              <a:t>This is another textbook example of the </a:t>
            </a:r>
            <a:r>
              <a:rPr lang="en-US" sz="2000" dirty="0">
                <a:solidFill>
                  <a:srgbClr val="0070C0"/>
                </a:solidFill>
              </a:rPr>
              <a:t>divide and conquer</a:t>
            </a:r>
            <a:r>
              <a:rPr lang="en-US" sz="2000" dirty="0"/>
              <a:t> approach!</a:t>
            </a:r>
          </a:p>
        </p:txBody>
      </p:sp>
    </p:spTree>
    <p:extLst>
      <p:ext uri="{BB962C8B-B14F-4D97-AF65-F5344CB8AC3E}">
        <p14:creationId xmlns:p14="http://schemas.microsoft.com/office/powerpoint/2010/main" val="6887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1+#ppt_w/2"/>
                                          </p:val>
                                        </p:tav>
                                        <p:tav tm="100000">
                                          <p:val>
                                            <p:strVal val="#ppt_x"/>
                                          </p:val>
                                        </p:tav>
                                      </p:tavLst>
                                    </p:anim>
                                    <p:anim calcmode="lin" valueType="num">
                                      <p:cBhvr additive="base">
                                        <p:cTn id="6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2" fill="hold" nodeType="clickEffect">
                                  <p:stCondLst>
                                    <p:cond delay="0"/>
                                  </p:stCondLst>
                                  <p:childTnLst>
                                    <p:anim calcmode="lin" valueType="num">
                                      <p:cBhvr additive="base">
                                        <p:cTn id="70" dur="500"/>
                                        <p:tgtEl>
                                          <p:spTgt spid="16"/>
                                        </p:tgtEl>
                                        <p:attrNameLst>
                                          <p:attrName>ppt_x</p:attrName>
                                        </p:attrNameLst>
                                      </p:cBhvr>
                                      <p:tavLst>
                                        <p:tav tm="0">
                                          <p:val>
                                            <p:strVal val="ppt_x"/>
                                          </p:val>
                                        </p:tav>
                                        <p:tav tm="100000">
                                          <p:val>
                                            <p:strVal val="1+ppt_w/2"/>
                                          </p:val>
                                        </p:tav>
                                      </p:tavLst>
                                    </p:anim>
                                    <p:anim calcmode="lin" valueType="num">
                                      <p:cBhvr additive="base">
                                        <p:cTn id="71" dur="500"/>
                                        <p:tgtEl>
                                          <p:spTgt spid="16"/>
                                        </p:tgtEl>
                                        <p:attrNameLst>
                                          <p:attrName>ppt_y</p:attrName>
                                        </p:attrNameLst>
                                      </p:cBhvr>
                                      <p:tavLst>
                                        <p:tav tm="0">
                                          <p:val>
                                            <p:strVal val="ppt_y"/>
                                          </p:val>
                                        </p:tav>
                                        <p:tav tm="100000">
                                          <p:val>
                                            <p:strVal val="ppt_y"/>
                                          </p:val>
                                        </p:tav>
                                      </p:tavLst>
                                    </p:anim>
                                    <p:set>
                                      <p:cBhvr>
                                        <p:cTn id="7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7" grpId="0" animBg="1"/>
      <p:bldP spid="17" grpId="1" animBg="1"/>
      <p:bldP spid="2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2287E26-2587-428A-A1FC-02BC1FE4E6FA}"/>
              </a:ext>
            </a:extLst>
          </p:cNvPr>
          <p:cNvSpPr/>
          <p:nvPr/>
        </p:nvSpPr>
        <p:spPr>
          <a:xfrm>
            <a:off x="2570334" y="1827433"/>
            <a:ext cx="7166520" cy="4154984"/>
          </a:xfrm>
          <a:prstGeom prst="rect">
            <a:avLst/>
          </a:prstGeom>
          <a:noFill/>
        </p:spPr>
        <p:txBody>
          <a:bodyPr wrap="square" lIns="91440" tIns="45720" rIns="91440" bIns="45720">
            <a:spAutoFit/>
          </a:bodyPr>
          <a:lstStyle/>
          <a:p>
            <a:pPr algn="ctr"/>
            <a:r>
              <a:rPr lang="en-US" sz="8800" b="1" cap="none" spc="0" dirty="0">
                <a:ln w="9525">
                  <a:solidFill>
                    <a:schemeClr val="bg1"/>
                  </a:solidFill>
                  <a:prstDash val="solid"/>
                </a:ln>
                <a:gradFill flip="none" rotWithShape="1">
                  <a:gsLst>
                    <a:gs pos="0">
                      <a:srgbClr val="C00000"/>
                    </a:gs>
                    <a:gs pos="100000">
                      <a:srgbClr val="7030A0"/>
                    </a:gs>
                  </a:gsLst>
                  <a:lin ang="10800000" scaled="1"/>
                  <a:tileRect/>
                </a:gradFill>
                <a:effectLst>
                  <a:outerShdw blurRad="12700" dist="38100" dir="2700000" algn="tl" rotWithShape="0">
                    <a:schemeClr val="accent5">
                      <a:lumMod val="60000"/>
                      <a:lumOff val="40000"/>
                    </a:schemeClr>
                  </a:outerShdw>
                </a:effectLst>
              </a:rPr>
              <a:t>Programming Language of The Week</a:t>
            </a:r>
          </a:p>
        </p:txBody>
      </p:sp>
      <p:sp>
        <p:nvSpPr>
          <p:cNvPr id="23" name="TextBox 22">
            <a:extLst>
              <a:ext uri="{FF2B5EF4-FFF2-40B4-BE49-F238E27FC236}">
                <a16:creationId xmlns:a16="http://schemas.microsoft.com/office/drawing/2014/main" id="{65A31836-2CB7-44FB-A8DD-31DDC29906AF}"/>
              </a:ext>
            </a:extLst>
          </p:cNvPr>
          <p:cNvSpPr txBox="1"/>
          <p:nvPr/>
        </p:nvSpPr>
        <p:spPr>
          <a:xfrm>
            <a:off x="9618133" y="381000"/>
            <a:ext cx="231154" cy="369332"/>
          </a:xfrm>
          <a:prstGeom prst="rect">
            <a:avLst/>
          </a:prstGeom>
          <a:noFill/>
        </p:spPr>
        <p:txBody>
          <a:bodyPr wrap="none" rtlCol="0">
            <a:spAutoFit/>
          </a:bodyPr>
          <a:lstStyle/>
          <a:p>
            <a:r>
              <a:rPr lang="en-US" dirty="0"/>
              <a:t> </a:t>
            </a:r>
          </a:p>
        </p:txBody>
      </p:sp>
      <p:sp>
        <p:nvSpPr>
          <p:cNvPr id="13323" name="Rectangle 11"/>
          <p:cNvSpPr>
            <a:spLocks noChangeArrowheads="1"/>
          </p:cNvSpPr>
          <p:nvPr/>
        </p:nvSpPr>
        <p:spPr bwMode="auto">
          <a:xfrm>
            <a:off x="60290" y="-249506"/>
            <a:ext cx="1208314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5400" dirty="0">
                <a:latin typeface="Corbel" panose="020B0503020204020204" pitchFamily="34" charset="0"/>
              </a:rPr>
              <a:t>Language of the Week: </a:t>
            </a:r>
            <a:r>
              <a:rPr lang="en-US" sz="5400" dirty="0" err="1">
                <a:latin typeface="Corbel" panose="020B0503020204020204" pitchFamily="34" charset="0"/>
              </a:rPr>
              <a:t>GoLang</a:t>
            </a:r>
            <a:endParaRPr lang="en-US" sz="5400" dirty="0">
              <a:latin typeface="Corbel" panose="020B0503020204020204" pitchFamily="34" charset="0"/>
            </a:endParaRPr>
          </a:p>
        </p:txBody>
      </p:sp>
      <p:sp>
        <p:nvSpPr>
          <p:cNvPr id="9" name="TextBox 8">
            <a:extLst>
              <a:ext uri="{FF2B5EF4-FFF2-40B4-BE49-F238E27FC236}">
                <a16:creationId xmlns:a16="http://schemas.microsoft.com/office/drawing/2014/main" id="{86A1F3A2-D28E-4FF1-92D9-46346FC93CB8}"/>
              </a:ext>
            </a:extLst>
          </p:cNvPr>
          <p:cNvSpPr txBox="1"/>
          <p:nvPr/>
        </p:nvSpPr>
        <p:spPr>
          <a:xfrm>
            <a:off x="6687176" y="661359"/>
            <a:ext cx="5395966" cy="5170646"/>
          </a:xfrm>
          <a:prstGeom prst="rect">
            <a:avLst/>
          </a:prstGeom>
          <a:solidFill>
            <a:schemeClr val="accent4">
              <a:lumMod val="20000"/>
              <a:lumOff val="80000"/>
            </a:schemeClr>
          </a:solidFill>
          <a:ln>
            <a:solidFill>
              <a:schemeClr val="tx1"/>
            </a:solidFill>
          </a:ln>
        </p:spPr>
        <p:txBody>
          <a:bodyPr wrap="square">
            <a:spAutoFit/>
          </a:bodyPr>
          <a:lstStyle/>
          <a:p>
            <a:r>
              <a:rPr lang="en-US" dirty="0" err="1">
                <a:latin typeface="Consolas" panose="020B0609020204030204" pitchFamily="49" charset="0"/>
              </a:rPr>
              <a:t>func</a:t>
            </a:r>
            <a:r>
              <a:rPr lang="en-US" dirty="0">
                <a:latin typeface="Consolas" panose="020B0609020204030204" pitchFamily="49" charset="0"/>
              </a:rPr>
              <a:t> squares(</a:t>
            </a:r>
            <a:r>
              <a:rPr lang="en-US" dirty="0" err="1">
                <a:latin typeface="Consolas" panose="020B0609020204030204" pitchFamily="49" charset="0"/>
              </a:rPr>
              <a:t>nums</a:t>
            </a:r>
            <a:r>
              <a:rPr lang="en-US" dirty="0">
                <a:latin typeface="Consolas" panose="020B0609020204030204" pitchFamily="49" charset="0"/>
              </a:rPr>
              <a:t> []int, q </a:t>
            </a:r>
            <a:r>
              <a:rPr lang="en-US" dirty="0" err="1">
                <a:latin typeface="Consolas" panose="020B0609020204030204" pitchFamily="49" charset="0"/>
              </a:rPr>
              <a:t>chan</a:t>
            </a:r>
            <a:r>
              <a:rPr lang="en-US" dirty="0">
                <a:latin typeface="Consolas" panose="020B0609020204030204" pitchFamily="49" charset="0"/>
              </a:rPr>
              <a:t>&lt;- int) {</a:t>
            </a:r>
          </a:p>
          <a:p>
            <a:r>
              <a:rPr lang="en-US" dirty="0">
                <a:latin typeface="Consolas" panose="020B0609020204030204" pitchFamily="49" charset="0"/>
              </a:rPr>
              <a:t>  for _, n := range </a:t>
            </a:r>
            <a:r>
              <a:rPr lang="en-US" dirty="0" err="1">
                <a:latin typeface="Consolas" panose="020B0609020204030204" pitchFamily="49" charset="0"/>
              </a:rPr>
              <a:t>nums</a:t>
            </a:r>
            <a:r>
              <a:rPr lang="en-US" dirty="0">
                <a:latin typeface="Consolas" panose="020B0609020204030204" pitchFamily="49" charset="0"/>
              </a:rPr>
              <a:t> {</a:t>
            </a:r>
          </a:p>
          <a:p>
            <a:r>
              <a:rPr lang="en-US" dirty="0">
                <a:latin typeface="Consolas" panose="020B0609020204030204" pitchFamily="49" charset="0"/>
              </a:rPr>
              <a:t>    q &lt;- n * n  </a:t>
            </a:r>
          </a:p>
          <a:p>
            <a:r>
              <a:rPr lang="en-US" dirty="0">
                <a:latin typeface="Consolas" panose="020B0609020204030204" pitchFamily="49" charset="0"/>
              </a:rPr>
              <a:t>  }</a:t>
            </a:r>
          </a:p>
          <a:p>
            <a:r>
              <a:rPr lang="en-US" dirty="0">
                <a:latin typeface="Consolas" panose="020B0609020204030204" pitchFamily="49" charset="0"/>
              </a:rPr>
              <a:t>  close(q)       // close channel</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main() {</a:t>
            </a:r>
          </a:p>
          <a:p>
            <a:r>
              <a:rPr lang="en-US" dirty="0">
                <a:latin typeface="Consolas" panose="020B0609020204030204" pitchFamily="49" charset="0"/>
              </a:rPr>
              <a:t>  </a:t>
            </a:r>
            <a:r>
              <a:rPr lang="en-US" dirty="0" err="1">
                <a:latin typeface="Consolas" panose="020B0609020204030204" pitchFamily="49" charset="0"/>
              </a:rPr>
              <a:t>nums</a:t>
            </a:r>
            <a:r>
              <a:rPr lang="en-US" dirty="0">
                <a:latin typeface="Consolas" panose="020B0609020204030204" pitchFamily="49" charset="0"/>
              </a:rPr>
              <a:t> := []int{1, 2, 3, 4, 5}</a:t>
            </a:r>
          </a:p>
          <a:p>
            <a:r>
              <a:rPr lang="en-US" dirty="0">
                <a:latin typeface="Consolas" panose="020B0609020204030204" pitchFamily="49" charset="0"/>
              </a:rPr>
              <a:t>  </a:t>
            </a:r>
            <a:r>
              <a:rPr lang="en-US" dirty="0" err="1">
                <a:latin typeface="Consolas" panose="020B0609020204030204" pitchFamily="49" charset="0"/>
              </a:rPr>
              <a:t>result_q</a:t>
            </a:r>
            <a:r>
              <a:rPr lang="en-US" dirty="0">
                <a:latin typeface="Consolas" panose="020B0609020204030204" pitchFamily="49" charset="0"/>
              </a:rPr>
              <a:t> := make(</a:t>
            </a:r>
            <a:r>
              <a:rPr lang="en-US" dirty="0" err="1">
                <a:latin typeface="Consolas" panose="020B0609020204030204" pitchFamily="49" charset="0"/>
              </a:rPr>
              <a:t>chan</a:t>
            </a:r>
            <a:r>
              <a:rPr lang="en-US" dirty="0">
                <a:latin typeface="Consolas" panose="020B0609020204030204" pitchFamily="49" charset="0"/>
              </a:rPr>
              <a:t> int)</a:t>
            </a:r>
          </a:p>
          <a:p>
            <a:endParaRPr lang="en-US" sz="1200" dirty="0">
              <a:latin typeface="Consolas" panose="020B0609020204030204" pitchFamily="49" charset="0"/>
            </a:endParaRPr>
          </a:p>
          <a:p>
            <a:r>
              <a:rPr lang="en-US" dirty="0">
                <a:latin typeface="Consolas" panose="020B0609020204030204" pitchFamily="49" charset="0"/>
              </a:rPr>
              <a:t>  go squares(</a:t>
            </a:r>
            <a:r>
              <a:rPr lang="en-US" dirty="0" err="1">
                <a:latin typeface="Consolas" panose="020B0609020204030204" pitchFamily="49" charset="0"/>
              </a:rPr>
              <a:t>nums</a:t>
            </a:r>
            <a:r>
              <a:rPr lang="en-US" dirty="0">
                <a:latin typeface="Consolas" panose="020B0609020204030204" pitchFamily="49" charset="0"/>
              </a:rPr>
              <a:t>, </a:t>
            </a:r>
            <a:r>
              <a:rPr lang="en-US" dirty="0" err="1">
                <a:latin typeface="Consolas" panose="020B0609020204030204" pitchFamily="49" charset="0"/>
              </a:rPr>
              <a:t>result_q</a:t>
            </a:r>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  for {</a:t>
            </a:r>
          </a:p>
          <a:p>
            <a:r>
              <a:rPr lang="en-US" dirty="0">
                <a:latin typeface="Consolas" panose="020B0609020204030204" pitchFamily="49" charset="0"/>
              </a:rPr>
              <a:t>    square, </a:t>
            </a:r>
            <a:r>
              <a:rPr lang="en-US" dirty="0" err="1">
                <a:latin typeface="Consolas" panose="020B0609020204030204" pitchFamily="49" charset="0"/>
              </a:rPr>
              <a:t>is_valid</a:t>
            </a:r>
            <a:r>
              <a:rPr lang="en-US" dirty="0">
                <a:latin typeface="Consolas" panose="020B0609020204030204" pitchFamily="49" charset="0"/>
              </a:rPr>
              <a:t> := &lt;- </a:t>
            </a:r>
            <a:r>
              <a:rPr lang="en-US" dirty="0" err="1">
                <a:latin typeface="Consolas" panose="020B0609020204030204" pitchFamily="49" charset="0"/>
              </a:rPr>
              <a:t>result_q</a:t>
            </a:r>
            <a:endParaRPr lang="en-US" dirty="0">
              <a:latin typeface="Consolas" panose="020B0609020204030204" pitchFamily="49" charset="0"/>
            </a:endParaRPr>
          </a:p>
          <a:p>
            <a:r>
              <a:rPr lang="en-US" dirty="0">
                <a:latin typeface="Consolas" panose="020B0609020204030204" pitchFamily="49" charset="0"/>
              </a:rPr>
              <a:t>    if !</a:t>
            </a:r>
            <a:r>
              <a:rPr lang="en-US" dirty="0" err="1">
                <a:latin typeface="Consolas" panose="020B0609020204030204" pitchFamily="49" charset="0"/>
              </a:rPr>
              <a:t>is_valid</a:t>
            </a:r>
            <a:r>
              <a:rPr lang="en-US" dirty="0">
                <a:latin typeface="Consolas" panose="020B0609020204030204" pitchFamily="49" charset="0"/>
              </a:rPr>
              <a:t> { break }</a:t>
            </a:r>
          </a:p>
          <a:p>
            <a:r>
              <a:rPr lang="en-US" dirty="0">
                <a:latin typeface="Consolas" panose="020B0609020204030204" pitchFamily="49" charset="0"/>
              </a:rPr>
              <a:t>    </a:t>
            </a:r>
            <a:r>
              <a:rPr lang="en-US" dirty="0" err="1">
                <a:latin typeface="Consolas" panose="020B0609020204030204" pitchFamily="49" charset="0"/>
              </a:rPr>
              <a:t>fmt.Println</a:t>
            </a:r>
            <a:r>
              <a:rPr lang="en-US" dirty="0">
                <a:latin typeface="Consolas" panose="020B0609020204030204" pitchFamily="49" charset="0"/>
              </a:rPr>
              <a:t>(square)</a:t>
            </a:r>
          </a:p>
          <a:p>
            <a:r>
              <a:rPr lang="en-US" dirty="0">
                <a:latin typeface="Consolas" panose="020B0609020204030204" pitchFamily="49" charset="0"/>
              </a:rPr>
              <a:t>  }</a:t>
            </a:r>
          </a:p>
          <a:p>
            <a:r>
              <a:rPr lang="en-US" dirty="0">
                <a:latin typeface="Consolas" panose="020B0609020204030204" pitchFamily="49" charset="0"/>
              </a:rPr>
              <a:t>}</a:t>
            </a:r>
          </a:p>
        </p:txBody>
      </p:sp>
      <p:grpSp>
        <p:nvGrpSpPr>
          <p:cNvPr id="5" name="Group 4">
            <a:extLst>
              <a:ext uri="{FF2B5EF4-FFF2-40B4-BE49-F238E27FC236}">
                <a16:creationId xmlns:a16="http://schemas.microsoft.com/office/drawing/2014/main" id="{8F071FFE-F07D-499E-B56A-4EB6FA04571E}"/>
              </a:ext>
            </a:extLst>
          </p:cNvPr>
          <p:cNvGrpSpPr/>
          <p:nvPr/>
        </p:nvGrpSpPr>
        <p:grpSpPr>
          <a:xfrm>
            <a:off x="314848" y="833205"/>
            <a:ext cx="6169688" cy="1682540"/>
            <a:chOff x="597877" y="893494"/>
            <a:chExt cx="4602145" cy="1682540"/>
          </a:xfrm>
        </p:grpSpPr>
        <p:sp>
          <p:nvSpPr>
            <p:cNvPr id="20" name="TextBox 19">
              <a:extLst>
                <a:ext uri="{FF2B5EF4-FFF2-40B4-BE49-F238E27FC236}">
                  <a16:creationId xmlns:a16="http://schemas.microsoft.com/office/drawing/2014/main" id="{8470870F-E07B-480D-BCE3-C6EA0CE4801B}"/>
                </a:ext>
              </a:extLst>
            </p:cNvPr>
            <p:cNvSpPr txBox="1"/>
            <p:nvPr/>
          </p:nvSpPr>
          <p:spPr>
            <a:xfrm>
              <a:off x="930655" y="893494"/>
              <a:ext cx="3936588" cy="430887"/>
            </a:xfrm>
            <a:prstGeom prst="rect">
              <a:avLst/>
            </a:prstGeom>
            <a:noFill/>
          </p:spPr>
          <p:txBody>
            <a:bodyPr wrap="square" rtlCol="0">
              <a:spAutoFit/>
            </a:bodyPr>
            <a:lstStyle/>
            <a:p>
              <a:pPr algn="ctr"/>
              <a:r>
                <a:rPr lang="en-US" sz="2200" dirty="0"/>
                <a:t>History</a:t>
              </a:r>
            </a:p>
          </p:txBody>
        </p:sp>
        <p:sp>
          <p:nvSpPr>
            <p:cNvPr id="4" name="Rectangle 3">
              <a:extLst>
                <a:ext uri="{FF2B5EF4-FFF2-40B4-BE49-F238E27FC236}">
                  <a16:creationId xmlns:a16="http://schemas.microsoft.com/office/drawing/2014/main" id="{6D21E66B-F7C9-459B-89BE-7324339BDA22}"/>
                </a:ext>
              </a:extLst>
            </p:cNvPr>
            <p:cNvSpPr/>
            <p:nvPr/>
          </p:nvSpPr>
          <p:spPr>
            <a:xfrm>
              <a:off x="597877" y="1355159"/>
              <a:ext cx="4602145" cy="122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Go was invented in '09 by Googlers who hated C++:</a:t>
              </a:r>
              <a:br>
                <a:rPr lang="en-US" sz="2200" dirty="0"/>
              </a:br>
              <a:r>
                <a:rPr lang="en-US" sz="2200" dirty="0"/>
                <a:t>"The three of us got together and decided that we hated C++" --  Ken Thompson</a:t>
              </a:r>
            </a:p>
          </p:txBody>
        </p:sp>
      </p:grpSp>
      <p:grpSp>
        <p:nvGrpSpPr>
          <p:cNvPr id="12" name="Group 11">
            <a:extLst>
              <a:ext uri="{FF2B5EF4-FFF2-40B4-BE49-F238E27FC236}">
                <a16:creationId xmlns:a16="http://schemas.microsoft.com/office/drawing/2014/main" id="{99867615-AC00-4C8E-AA38-A1720E39678C}"/>
              </a:ext>
            </a:extLst>
          </p:cNvPr>
          <p:cNvGrpSpPr/>
          <p:nvPr/>
        </p:nvGrpSpPr>
        <p:grpSpPr>
          <a:xfrm>
            <a:off x="314847" y="5018967"/>
            <a:ext cx="6169688" cy="1682540"/>
            <a:chOff x="597877" y="893494"/>
            <a:chExt cx="4602145" cy="1682540"/>
          </a:xfrm>
        </p:grpSpPr>
        <p:sp>
          <p:nvSpPr>
            <p:cNvPr id="13" name="TextBox 12">
              <a:extLst>
                <a:ext uri="{FF2B5EF4-FFF2-40B4-BE49-F238E27FC236}">
                  <a16:creationId xmlns:a16="http://schemas.microsoft.com/office/drawing/2014/main" id="{AAE6644B-2E96-4E3A-9195-CCB376E80FF5}"/>
                </a:ext>
              </a:extLst>
            </p:cNvPr>
            <p:cNvSpPr txBox="1"/>
            <p:nvPr/>
          </p:nvSpPr>
          <p:spPr>
            <a:xfrm>
              <a:off x="930655" y="893494"/>
              <a:ext cx="3936588" cy="430887"/>
            </a:xfrm>
            <a:prstGeom prst="rect">
              <a:avLst/>
            </a:prstGeom>
            <a:noFill/>
          </p:spPr>
          <p:txBody>
            <a:bodyPr wrap="square" rtlCol="0">
              <a:spAutoFit/>
            </a:bodyPr>
            <a:lstStyle/>
            <a:p>
              <a:pPr algn="ctr"/>
              <a:r>
                <a:rPr lang="en-US" sz="2200" dirty="0"/>
                <a:t>Unique Aspects</a:t>
              </a:r>
            </a:p>
          </p:txBody>
        </p:sp>
        <p:sp>
          <p:nvSpPr>
            <p:cNvPr id="14" name="Rectangle 13">
              <a:extLst>
                <a:ext uri="{FF2B5EF4-FFF2-40B4-BE49-F238E27FC236}">
                  <a16:creationId xmlns:a16="http://schemas.microsoft.com/office/drawing/2014/main" id="{1D3461A6-4FC4-4C8A-BE3E-615F63F237C8}"/>
                </a:ext>
              </a:extLst>
            </p:cNvPr>
            <p:cNvSpPr/>
            <p:nvPr/>
          </p:nvSpPr>
          <p:spPr>
            <a:xfrm>
              <a:off x="597877" y="1355159"/>
              <a:ext cx="4602145" cy="1220875"/>
            </a:xfrm>
            <a:prstGeom prst="rect">
              <a:avLst/>
            </a:prstGeom>
            <a:solidFill>
              <a:srgbClr val="008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Native support for concurrent execution.</a:t>
              </a:r>
            </a:p>
            <a:p>
              <a:pPr algn="ctr"/>
              <a:r>
                <a:rPr lang="en-US" sz="2200" dirty="0"/>
                <a:t>No formal classes or inheritance!</a:t>
              </a:r>
            </a:p>
            <a:p>
              <a:pPr algn="ctr"/>
              <a:r>
                <a:rPr lang="en-US" sz="2200" dirty="0"/>
                <a:t>A single, prescribed standard for code formatting.</a:t>
              </a:r>
            </a:p>
          </p:txBody>
        </p:sp>
      </p:grpSp>
      <p:grpSp>
        <p:nvGrpSpPr>
          <p:cNvPr id="15" name="Group 14">
            <a:extLst>
              <a:ext uri="{FF2B5EF4-FFF2-40B4-BE49-F238E27FC236}">
                <a16:creationId xmlns:a16="http://schemas.microsoft.com/office/drawing/2014/main" id="{7449F77C-A7E9-4802-908E-07B37371D3D3}"/>
              </a:ext>
            </a:extLst>
          </p:cNvPr>
          <p:cNvGrpSpPr/>
          <p:nvPr/>
        </p:nvGrpSpPr>
        <p:grpSpPr>
          <a:xfrm>
            <a:off x="314847" y="2926086"/>
            <a:ext cx="6169688" cy="1682540"/>
            <a:chOff x="597877" y="893494"/>
            <a:chExt cx="4602145" cy="1682540"/>
          </a:xfrm>
        </p:grpSpPr>
        <p:sp>
          <p:nvSpPr>
            <p:cNvPr id="16" name="TextBox 15">
              <a:extLst>
                <a:ext uri="{FF2B5EF4-FFF2-40B4-BE49-F238E27FC236}">
                  <a16:creationId xmlns:a16="http://schemas.microsoft.com/office/drawing/2014/main" id="{AF6B3629-6AFC-4F47-90A9-868AF3A19F16}"/>
                </a:ext>
              </a:extLst>
            </p:cNvPr>
            <p:cNvSpPr txBox="1"/>
            <p:nvPr/>
          </p:nvSpPr>
          <p:spPr>
            <a:xfrm>
              <a:off x="930655" y="893494"/>
              <a:ext cx="3936588" cy="430887"/>
            </a:xfrm>
            <a:prstGeom prst="rect">
              <a:avLst/>
            </a:prstGeom>
            <a:noFill/>
          </p:spPr>
          <p:txBody>
            <a:bodyPr wrap="square" rtlCol="0">
              <a:spAutoFit/>
            </a:bodyPr>
            <a:lstStyle/>
            <a:p>
              <a:pPr algn="ctr"/>
              <a:r>
                <a:rPr lang="en-US" sz="2200" dirty="0"/>
                <a:t>Overview</a:t>
              </a:r>
            </a:p>
          </p:txBody>
        </p:sp>
        <p:sp>
          <p:nvSpPr>
            <p:cNvPr id="17" name="Rectangle 16">
              <a:extLst>
                <a:ext uri="{FF2B5EF4-FFF2-40B4-BE49-F238E27FC236}">
                  <a16:creationId xmlns:a16="http://schemas.microsoft.com/office/drawing/2014/main" id="{22BFFBAE-0434-4F92-8AFB-66CABC429768}"/>
                </a:ext>
              </a:extLst>
            </p:cNvPr>
            <p:cNvSpPr/>
            <p:nvPr/>
          </p:nvSpPr>
          <p:spPr>
            <a:xfrm>
              <a:off x="597877" y="1355159"/>
              <a:ext cx="4602145" cy="12208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Influenced by C, Go was designed for building scalable back-end systems. </a:t>
              </a:r>
            </a:p>
          </p:txBody>
        </p:sp>
      </p:grpSp>
      <p:grpSp>
        <p:nvGrpSpPr>
          <p:cNvPr id="18" name="Group 17">
            <a:extLst>
              <a:ext uri="{FF2B5EF4-FFF2-40B4-BE49-F238E27FC236}">
                <a16:creationId xmlns:a16="http://schemas.microsoft.com/office/drawing/2014/main" id="{9FF45C54-B0BD-487C-86B3-7C32C7A5A702}"/>
              </a:ext>
            </a:extLst>
          </p:cNvPr>
          <p:cNvGrpSpPr/>
          <p:nvPr/>
        </p:nvGrpSpPr>
        <p:grpSpPr>
          <a:xfrm>
            <a:off x="6746441" y="5774631"/>
            <a:ext cx="5277435" cy="1072373"/>
            <a:chOff x="764266" y="664287"/>
            <a:chExt cx="3936588" cy="1911747"/>
          </a:xfrm>
        </p:grpSpPr>
        <p:sp>
          <p:nvSpPr>
            <p:cNvPr id="19" name="TextBox 18">
              <a:extLst>
                <a:ext uri="{FF2B5EF4-FFF2-40B4-BE49-F238E27FC236}">
                  <a16:creationId xmlns:a16="http://schemas.microsoft.com/office/drawing/2014/main" id="{9044EB1F-B50F-43EF-A56D-9E5F89AA196D}"/>
                </a:ext>
              </a:extLst>
            </p:cNvPr>
            <p:cNvSpPr txBox="1"/>
            <p:nvPr/>
          </p:nvSpPr>
          <p:spPr>
            <a:xfrm>
              <a:off x="764266" y="664287"/>
              <a:ext cx="3936588" cy="430887"/>
            </a:xfrm>
            <a:prstGeom prst="rect">
              <a:avLst/>
            </a:prstGeom>
            <a:noFill/>
          </p:spPr>
          <p:txBody>
            <a:bodyPr wrap="square" rtlCol="0">
              <a:spAutoFit/>
            </a:bodyPr>
            <a:lstStyle/>
            <a:p>
              <a:pPr algn="ctr"/>
              <a:r>
                <a:rPr lang="en-US" sz="2200" dirty="0"/>
                <a:t>Impact</a:t>
              </a:r>
            </a:p>
          </p:txBody>
        </p:sp>
        <p:sp>
          <p:nvSpPr>
            <p:cNvPr id="21" name="Rectangle 20">
              <a:extLst>
                <a:ext uri="{FF2B5EF4-FFF2-40B4-BE49-F238E27FC236}">
                  <a16:creationId xmlns:a16="http://schemas.microsoft.com/office/drawing/2014/main" id="{3BE5077D-429D-44F4-8B1B-CB9ED529A0C2}"/>
                </a:ext>
              </a:extLst>
            </p:cNvPr>
            <p:cNvSpPr/>
            <p:nvPr/>
          </p:nvSpPr>
          <p:spPr>
            <a:xfrm>
              <a:off x="911191" y="1355159"/>
              <a:ext cx="3642740" cy="122087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Generally in the top-15 most used languages with ~1M+ developers.</a:t>
              </a:r>
            </a:p>
          </p:txBody>
        </p:sp>
      </p:grpSp>
      <p:sp>
        <p:nvSpPr>
          <p:cNvPr id="25" name="AutoShape 65">
            <a:extLst>
              <a:ext uri="{FF2B5EF4-FFF2-40B4-BE49-F238E27FC236}">
                <a16:creationId xmlns:a16="http://schemas.microsoft.com/office/drawing/2014/main" id="{C6BF6E52-C470-4D64-B5EA-271935C526C0}"/>
              </a:ext>
            </a:extLst>
          </p:cNvPr>
          <p:cNvSpPr>
            <a:spLocks noChangeArrowheads="1"/>
          </p:cNvSpPr>
          <p:nvPr/>
        </p:nvSpPr>
        <p:spPr bwMode="auto">
          <a:xfrm>
            <a:off x="7545598" y="1972563"/>
            <a:ext cx="3010195" cy="1222975"/>
          </a:xfrm>
          <a:prstGeom prst="wedgeRoundRectCallout">
            <a:avLst>
              <a:gd name="adj1" fmla="val -57672"/>
              <a:gd name="adj2" fmla="val 89562"/>
              <a:gd name="adj3" fmla="val 16667"/>
            </a:avLst>
          </a:prstGeom>
          <a:solidFill>
            <a:srgbClr val="284780"/>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r>
              <a:rPr lang="en-US" sz="2000" dirty="0">
                <a:solidFill>
                  <a:schemeClr val="bg1"/>
                </a:solidFill>
              </a:rPr>
              <a:t>The </a:t>
            </a:r>
            <a:r>
              <a:rPr lang="en-US" sz="2000" dirty="0">
                <a:solidFill>
                  <a:srgbClr val="FFAFAF"/>
                </a:solidFill>
              </a:rPr>
              <a:t>go</a:t>
            </a:r>
            <a:r>
              <a:rPr lang="en-US" sz="2000" dirty="0">
                <a:solidFill>
                  <a:schemeClr val="bg1"/>
                </a:solidFill>
              </a:rPr>
              <a:t> keyword launches the squares function in the background.</a:t>
            </a:r>
          </a:p>
        </p:txBody>
      </p:sp>
      <p:sp>
        <p:nvSpPr>
          <p:cNvPr id="26" name="AutoShape 65">
            <a:extLst>
              <a:ext uri="{FF2B5EF4-FFF2-40B4-BE49-F238E27FC236}">
                <a16:creationId xmlns:a16="http://schemas.microsoft.com/office/drawing/2014/main" id="{CF7E0F6A-525E-4840-A54A-F4B5102C6FFE}"/>
              </a:ext>
            </a:extLst>
          </p:cNvPr>
          <p:cNvSpPr>
            <a:spLocks noChangeArrowheads="1"/>
          </p:cNvSpPr>
          <p:nvPr/>
        </p:nvSpPr>
        <p:spPr bwMode="auto">
          <a:xfrm>
            <a:off x="2138623" y="56571"/>
            <a:ext cx="4345912" cy="1142927"/>
          </a:xfrm>
          <a:prstGeom prst="wedgeRoundRectCallout">
            <a:avLst>
              <a:gd name="adj1" fmla="val 74757"/>
              <a:gd name="adj2" fmla="val 62118"/>
              <a:gd name="adj3" fmla="val 16667"/>
            </a:avLst>
          </a:prstGeom>
          <a:solidFill>
            <a:srgbClr val="284780"/>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r>
              <a:rPr lang="en-US" sz="2000" dirty="0">
                <a:solidFill>
                  <a:schemeClr val="bg1"/>
                </a:solidFill>
              </a:rPr>
              <a:t>The background code sends its result(s) back by adding them to a queue, e.g., </a:t>
            </a:r>
            <a:r>
              <a:rPr lang="en-US" sz="2000" dirty="0" err="1">
                <a:solidFill>
                  <a:srgbClr val="FFAFAF"/>
                </a:solidFill>
              </a:rPr>
              <a:t>q.enqueue</a:t>
            </a:r>
            <a:r>
              <a:rPr lang="en-US" sz="2000" dirty="0">
                <a:solidFill>
                  <a:srgbClr val="FFAFAF"/>
                </a:solidFill>
              </a:rPr>
              <a:t>(n*n)</a:t>
            </a:r>
          </a:p>
        </p:txBody>
      </p:sp>
      <p:sp>
        <p:nvSpPr>
          <p:cNvPr id="27" name="AutoShape 65">
            <a:extLst>
              <a:ext uri="{FF2B5EF4-FFF2-40B4-BE49-F238E27FC236}">
                <a16:creationId xmlns:a16="http://schemas.microsoft.com/office/drawing/2014/main" id="{3A509CD0-C9A7-4337-8302-7F3F991A4C9C}"/>
              </a:ext>
            </a:extLst>
          </p:cNvPr>
          <p:cNvSpPr>
            <a:spLocks noChangeArrowheads="1"/>
          </p:cNvSpPr>
          <p:nvPr/>
        </p:nvSpPr>
        <p:spPr bwMode="auto">
          <a:xfrm>
            <a:off x="7159761" y="5225538"/>
            <a:ext cx="3396032" cy="1436430"/>
          </a:xfrm>
          <a:prstGeom prst="wedgeRoundRectCallout">
            <a:avLst>
              <a:gd name="adj1" fmla="val 51050"/>
              <a:gd name="adj2" fmla="val -90553"/>
              <a:gd name="adj3" fmla="val 16667"/>
            </a:avLst>
          </a:prstGeom>
          <a:solidFill>
            <a:srgbClr val="284780"/>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r>
              <a:rPr lang="en-US" sz="2000" dirty="0">
                <a:solidFill>
                  <a:schemeClr val="bg1"/>
                </a:solidFill>
              </a:rPr>
              <a:t>Think of:</a:t>
            </a:r>
          </a:p>
          <a:p>
            <a:pPr algn="ctr"/>
            <a:r>
              <a:rPr lang="en-US" sz="2000" dirty="0">
                <a:solidFill>
                  <a:srgbClr val="FFAFAF"/>
                </a:solidFill>
              </a:rPr>
              <a:t>&lt;- </a:t>
            </a:r>
            <a:r>
              <a:rPr lang="en-US" sz="2000" dirty="0" err="1">
                <a:solidFill>
                  <a:srgbClr val="FFAFAF"/>
                </a:solidFill>
              </a:rPr>
              <a:t>result_q</a:t>
            </a:r>
            <a:endParaRPr lang="en-US" sz="2000" dirty="0">
              <a:solidFill>
                <a:srgbClr val="FFAFAF"/>
              </a:solidFill>
            </a:endParaRPr>
          </a:p>
          <a:p>
            <a:pPr algn="ctr"/>
            <a:r>
              <a:rPr lang="en-US" sz="2000" dirty="0">
                <a:solidFill>
                  <a:schemeClr val="bg1"/>
                </a:solidFill>
              </a:rPr>
              <a:t>like:</a:t>
            </a:r>
          </a:p>
          <a:p>
            <a:pPr algn="ctr"/>
            <a:r>
              <a:rPr lang="en-US" sz="2000" dirty="0" err="1">
                <a:solidFill>
                  <a:srgbClr val="FFAFAF"/>
                </a:solidFill>
              </a:rPr>
              <a:t>result_q.deque</a:t>
            </a:r>
            <a:r>
              <a:rPr lang="en-US" sz="2000" dirty="0">
                <a:solidFill>
                  <a:srgbClr val="FFAFAF"/>
                </a:solidFill>
              </a:rPr>
              <a:t>()</a:t>
            </a:r>
          </a:p>
        </p:txBody>
      </p:sp>
      <p:sp>
        <p:nvSpPr>
          <p:cNvPr id="28" name="AutoShape 65">
            <a:extLst>
              <a:ext uri="{FF2B5EF4-FFF2-40B4-BE49-F238E27FC236}">
                <a16:creationId xmlns:a16="http://schemas.microsoft.com/office/drawing/2014/main" id="{073939F3-A297-4D5D-B286-EC9619FDFF23}"/>
              </a:ext>
            </a:extLst>
          </p:cNvPr>
          <p:cNvSpPr>
            <a:spLocks noChangeArrowheads="1"/>
          </p:cNvSpPr>
          <p:nvPr/>
        </p:nvSpPr>
        <p:spPr bwMode="auto">
          <a:xfrm>
            <a:off x="7883242" y="1569159"/>
            <a:ext cx="3888401" cy="1142927"/>
          </a:xfrm>
          <a:prstGeom prst="wedgeRoundRectCallout">
            <a:avLst>
              <a:gd name="adj1" fmla="val 12925"/>
              <a:gd name="adj2" fmla="val -100530"/>
              <a:gd name="adj3" fmla="val 16667"/>
            </a:avLst>
          </a:prstGeom>
          <a:solidFill>
            <a:srgbClr val="284780"/>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r>
              <a:rPr lang="en-US" sz="2000" dirty="0">
                <a:solidFill>
                  <a:schemeClr val="bg1"/>
                </a:solidFill>
              </a:rPr>
              <a:t>This indicates that </a:t>
            </a:r>
            <a:r>
              <a:rPr lang="en-US" sz="2000" dirty="0">
                <a:solidFill>
                  <a:srgbClr val="FFAFAF"/>
                </a:solidFill>
              </a:rPr>
              <a:t>q</a:t>
            </a:r>
            <a:r>
              <a:rPr lang="en-US" sz="2000" dirty="0">
                <a:solidFill>
                  <a:schemeClr val="bg1"/>
                </a:solidFill>
              </a:rPr>
              <a:t> is a "channel" of integers – a channel is just a thread-safe queue.</a:t>
            </a:r>
            <a:endParaRPr lang="en-US" sz="2000" dirty="0">
              <a:solidFill>
                <a:srgbClr val="FFAFAF"/>
              </a:solidFill>
            </a:endParaRPr>
          </a:p>
        </p:txBody>
      </p:sp>
    </p:spTree>
    <p:extLst>
      <p:ext uri="{BB962C8B-B14F-4D97-AF65-F5344CB8AC3E}">
        <p14:creationId xmlns:p14="http://schemas.microsoft.com/office/powerpoint/2010/main" val="410923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Programming Language_1.wav"/>
                                        </p:tgtEl>
                                      </p:cMediaNode>
                                    </p:audio>
                                  </p:subTnLst>
                                </p:cTn>
                              </p:par>
                              <p:par>
                                <p:cTn id="7" presetID="3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 calcmode="lin" valueType="num">
                                      <p:cBhvr>
                                        <p:cTn id="9" dur="20000" fill="hold"/>
                                        <p:tgtEl>
                                          <p:spTgt spid="22"/>
                                        </p:tgtEl>
                                        <p:attrNameLst>
                                          <p:attrName>ppt_w</p:attrName>
                                        </p:attrNameLst>
                                      </p:cBhvr>
                                      <p:tavLst>
                                        <p:tav tm="0">
                                          <p:val>
                                            <p:fltVal val="0"/>
                                          </p:val>
                                        </p:tav>
                                        <p:tav tm="100000">
                                          <p:val>
                                            <p:strVal val="#ppt_w"/>
                                          </p:val>
                                        </p:tav>
                                      </p:tavLst>
                                    </p:anim>
                                    <p:anim calcmode="lin" valueType="num">
                                      <p:cBhvr>
                                        <p:cTn id="10" dur="20000" fill="hold"/>
                                        <p:tgtEl>
                                          <p:spTgt spid="22"/>
                                        </p:tgtEl>
                                        <p:attrNameLst>
                                          <p:attrName>ppt_h</p:attrName>
                                        </p:attrNameLst>
                                      </p:cBhvr>
                                      <p:tavLst>
                                        <p:tav tm="0">
                                          <p:val>
                                            <p:fltVal val="0"/>
                                          </p:val>
                                        </p:tav>
                                        <p:tav tm="100000">
                                          <p:val>
                                            <p:strVal val="#ppt_h"/>
                                          </p:val>
                                        </p:tav>
                                      </p:tavLst>
                                    </p:anim>
                                    <p:anim calcmode="lin" valueType="num">
                                      <p:cBhvr>
                                        <p:cTn id="11" dur="20000" fill="hold"/>
                                        <p:tgtEl>
                                          <p:spTgt spid="22"/>
                                        </p:tgtEl>
                                        <p:attrNameLst>
                                          <p:attrName>style.rotation</p:attrName>
                                        </p:attrNameLst>
                                      </p:cBhvr>
                                      <p:tavLst>
                                        <p:tav tm="0">
                                          <p:val>
                                            <p:fltVal val="90"/>
                                          </p:val>
                                        </p:tav>
                                        <p:tav tm="100000">
                                          <p:val>
                                            <p:fltVal val="0"/>
                                          </p:val>
                                        </p:tav>
                                      </p:tavLst>
                                    </p:anim>
                                    <p:animEffect transition="in" filter="fade">
                                      <p:cBhvr>
                                        <p:cTn id="12" dur="20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down)">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26"/>
                                        </p:tgtEl>
                                      </p:cBhvr>
                                    </p:animEffect>
                                    <p:set>
                                      <p:cBhvr>
                                        <p:cTn id="67" dur="1" fill="hold">
                                          <p:stCondLst>
                                            <p:cond delay="499"/>
                                          </p:stCondLst>
                                        </p:cTn>
                                        <p:tgtEl>
                                          <p:spTgt spid="2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down)">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7"/>
                                        </p:tgtEl>
                                      </p:cBhvr>
                                    </p:animEffect>
                                    <p:set>
                                      <p:cBhvr>
                                        <p:cTn id="7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9" grpId="0"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11">
            <a:extLst>
              <a:ext uri="{FF2B5EF4-FFF2-40B4-BE49-F238E27FC236}">
                <a16:creationId xmlns:a16="http://schemas.microsoft.com/office/drawing/2014/main" id="{0DF9691E-CA71-4A16-9E0C-4ACBCCC4F3E6}"/>
              </a:ext>
            </a:extLst>
          </p:cNvPr>
          <p:cNvSpPr>
            <a:spLocks noChangeArrowheads="1"/>
          </p:cNvSpPr>
          <p:nvPr/>
        </p:nvSpPr>
        <p:spPr bwMode="auto">
          <a:xfrm>
            <a:off x="2097177" y="-190526"/>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Why Haskell?</a:t>
            </a:r>
            <a:endParaRPr lang="en-US" sz="4000" dirty="0">
              <a:solidFill>
                <a:srgbClr val="FF0000"/>
              </a:solidFill>
              <a:latin typeface="Corbel" panose="020B0503020204020204" pitchFamily="34" charset="0"/>
            </a:endParaRPr>
          </a:p>
        </p:txBody>
      </p:sp>
      <p:grpSp>
        <p:nvGrpSpPr>
          <p:cNvPr id="14" name="Group 13">
            <a:extLst>
              <a:ext uri="{FF2B5EF4-FFF2-40B4-BE49-F238E27FC236}">
                <a16:creationId xmlns:a16="http://schemas.microsoft.com/office/drawing/2014/main" id="{589915DB-127C-4AE7-B4C3-A83FA28598E3}"/>
              </a:ext>
            </a:extLst>
          </p:cNvPr>
          <p:cNvGrpSpPr/>
          <p:nvPr/>
        </p:nvGrpSpPr>
        <p:grpSpPr>
          <a:xfrm>
            <a:off x="1859136" y="4502279"/>
            <a:ext cx="9606256" cy="1224686"/>
            <a:chOff x="1422882" y="4452793"/>
            <a:chExt cx="9606256" cy="1224686"/>
          </a:xfrm>
        </p:grpSpPr>
        <p:sp>
          <p:nvSpPr>
            <p:cNvPr id="11" name="TextBox 10">
              <a:extLst>
                <a:ext uri="{FF2B5EF4-FFF2-40B4-BE49-F238E27FC236}">
                  <a16:creationId xmlns:a16="http://schemas.microsoft.com/office/drawing/2014/main" id="{2AAFDC40-EA34-481B-B9C7-32F4ACE844B5}"/>
                </a:ext>
              </a:extLst>
            </p:cNvPr>
            <p:cNvSpPr txBox="1"/>
            <p:nvPr/>
          </p:nvSpPr>
          <p:spPr>
            <a:xfrm>
              <a:off x="1422882" y="4713890"/>
              <a:ext cx="9606256" cy="646331"/>
            </a:xfrm>
            <a:prstGeom prst="rect">
              <a:avLst/>
            </a:prstGeom>
            <a:noFill/>
            <a:ln>
              <a:noFill/>
            </a:ln>
          </p:spPr>
          <p:txBody>
            <a:bodyPr wrap="square" rtlCol="0">
              <a:spAutoFit/>
            </a:bodyPr>
            <a:lstStyle/>
            <a:p>
              <a:pPr algn="ctr"/>
              <a:r>
                <a:rPr lang="en-US" sz="3600" dirty="0">
                  <a:latin typeface="Corbel" panose="020B0503020204020204" pitchFamily="34" charset="0"/>
                </a:rPr>
                <a:t>I couldn't figure out </a:t>
              </a:r>
              <a:r>
                <a:rPr lang="en-US" sz="3600" dirty="0" err="1">
                  <a:latin typeface="Corbel" panose="020B0503020204020204" pitchFamily="34" charset="0"/>
                </a:rPr>
                <a:t>OCaml</a:t>
              </a:r>
              <a:r>
                <a:rPr lang="en-US" sz="3600" dirty="0">
                  <a:latin typeface="Corbel" panose="020B0503020204020204" pitchFamily="34" charset="0"/>
                </a:rPr>
                <a:t>.</a:t>
              </a:r>
              <a:endParaRPr lang="en-US" sz="3600" dirty="0">
                <a:solidFill>
                  <a:srgbClr val="00B050"/>
                </a:solidFill>
                <a:latin typeface="Corbel" panose="020B0503020204020204" pitchFamily="34" charset="0"/>
              </a:endParaRPr>
            </a:p>
          </p:txBody>
        </p:sp>
        <p:pic>
          <p:nvPicPr>
            <p:cNvPr id="6" name="Picture 5">
              <a:extLst>
                <a:ext uri="{FF2B5EF4-FFF2-40B4-BE49-F238E27FC236}">
                  <a16:creationId xmlns:a16="http://schemas.microsoft.com/office/drawing/2014/main" id="{EA642111-5D98-47A5-85B1-C5F1EE61ADB2}"/>
                </a:ext>
              </a:extLst>
            </p:cNvPr>
            <p:cNvPicPr>
              <a:picLocks noChangeAspect="1"/>
            </p:cNvPicPr>
            <p:nvPr/>
          </p:nvPicPr>
          <p:blipFill>
            <a:blip r:embed="rId3"/>
            <a:stretch>
              <a:fillRect/>
            </a:stretch>
          </p:blipFill>
          <p:spPr>
            <a:xfrm>
              <a:off x="2192876" y="4452793"/>
              <a:ext cx="1224686" cy="1224686"/>
            </a:xfrm>
            <a:prstGeom prst="rect">
              <a:avLst/>
            </a:prstGeom>
          </p:spPr>
        </p:pic>
      </p:grpSp>
      <p:grpSp>
        <p:nvGrpSpPr>
          <p:cNvPr id="13" name="Group 12">
            <a:extLst>
              <a:ext uri="{FF2B5EF4-FFF2-40B4-BE49-F238E27FC236}">
                <a16:creationId xmlns:a16="http://schemas.microsoft.com/office/drawing/2014/main" id="{5A2A497B-866B-44A6-A7AE-0D1A7E3C17B0}"/>
              </a:ext>
            </a:extLst>
          </p:cNvPr>
          <p:cNvGrpSpPr/>
          <p:nvPr/>
        </p:nvGrpSpPr>
        <p:grpSpPr>
          <a:xfrm>
            <a:off x="578411" y="2630103"/>
            <a:ext cx="9968347" cy="1429021"/>
            <a:chOff x="1292872" y="2570937"/>
            <a:chExt cx="9968347" cy="1429021"/>
          </a:xfrm>
        </p:grpSpPr>
        <p:sp>
          <p:nvSpPr>
            <p:cNvPr id="10" name="TextBox 9">
              <a:extLst>
                <a:ext uri="{FF2B5EF4-FFF2-40B4-BE49-F238E27FC236}">
                  <a16:creationId xmlns:a16="http://schemas.microsoft.com/office/drawing/2014/main" id="{1588164C-715B-4138-A639-7F6B8B8B4746}"/>
                </a:ext>
              </a:extLst>
            </p:cNvPr>
            <p:cNvSpPr txBox="1"/>
            <p:nvPr/>
          </p:nvSpPr>
          <p:spPr>
            <a:xfrm>
              <a:off x="1292872" y="2646017"/>
              <a:ext cx="9606256" cy="1200329"/>
            </a:xfrm>
            <a:prstGeom prst="rect">
              <a:avLst/>
            </a:prstGeom>
            <a:noFill/>
            <a:ln>
              <a:noFill/>
            </a:ln>
          </p:spPr>
          <p:txBody>
            <a:bodyPr wrap="square" rtlCol="0">
              <a:spAutoFit/>
            </a:bodyPr>
            <a:lstStyle/>
            <a:p>
              <a:pPr algn="ctr"/>
              <a:r>
                <a:rPr lang="en-US" sz="3600" dirty="0">
                  <a:latin typeface="Corbel" panose="020B0503020204020204" pitchFamily="34" charset="0"/>
                </a:rPr>
                <a:t>Haskell strictly follows core functional programming principles.</a:t>
              </a:r>
              <a:endParaRPr lang="en-US" sz="3600" dirty="0">
                <a:solidFill>
                  <a:srgbClr val="00B050"/>
                </a:solidFill>
                <a:latin typeface="Corbel" panose="020B0503020204020204" pitchFamily="34" charset="0"/>
              </a:endParaRPr>
            </a:p>
          </p:txBody>
        </p:sp>
        <p:pic>
          <p:nvPicPr>
            <p:cNvPr id="12" name="Picture 11">
              <a:extLst>
                <a:ext uri="{FF2B5EF4-FFF2-40B4-BE49-F238E27FC236}">
                  <a16:creationId xmlns:a16="http://schemas.microsoft.com/office/drawing/2014/main" id="{6F6BADD0-2649-41F7-B1E1-E77487BE9254}"/>
                </a:ext>
              </a:extLst>
            </p:cNvPr>
            <p:cNvPicPr>
              <a:picLocks noChangeAspect="1"/>
            </p:cNvPicPr>
            <p:nvPr/>
          </p:nvPicPr>
          <p:blipFill>
            <a:blip r:embed="rId4"/>
            <a:stretch>
              <a:fillRect/>
            </a:stretch>
          </p:blipFill>
          <p:spPr>
            <a:xfrm>
              <a:off x="9832198" y="2570937"/>
              <a:ext cx="1429021" cy="14290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9" name="Group 18">
            <a:extLst>
              <a:ext uri="{FF2B5EF4-FFF2-40B4-BE49-F238E27FC236}">
                <a16:creationId xmlns:a16="http://schemas.microsoft.com/office/drawing/2014/main" id="{9616D823-8D49-442A-A31A-4041399C24CC}"/>
              </a:ext>
            </a:extLst>
          </p:cNvPr>
          <p:cNvGrpSpPr/>
          <p:nvPr/>
        </p:nvGrpSpPr>
        <p:grpSpPr>
          <a:xfrm>
            <a:off x="1553906" y="856283"/>
            <a:ext cx="8656601" cy="1380152"/>
            <a:chOff x="1445136" y="856283"/>
            <a:chExt cx="8656601" cy="1380152"/>
          </a:xfrm>
        </p:grpSpPr>
        <p:sp>
          <p:nvSpPr>
            <p:cNvPr id="22" name="TextBox 21">
              <a:extLst>
                <a:ext uri="{FF2B5EF4-FFF2-40B4-BE49-F238E27FC236}">
                  <a16:creationId xmlns:a16="http://schemas.microsoft.com/office/drawing/2014/main" id="{797D96E4-48E7-4E52-A61C-C70C1FD2CDDB}"/>
                </a:ext>
              </a:extLst>
            </p:cNvPr>
            <p:cNvSpPr txBox="1"/>
            <p:nvPr/>
          </p:nvSpPr>
          <p:spPr>
            <a:xfrm>
              <a:off x="2243711" y="1180521"/>
              <a:ext cx="7858026" cy="646331"/>
            </a:xfrm>
            <a:prstGeom prst="rect">
              <a:avLst/>
            </a:prstGeom>
            <a:noFill/>
            <a:ln>
              <a:noFill/>
            </a:ln>
          </p:spPr>
          <p:txBody>
            <a:bodyPr wrap="square" rtlCol="0">
              <a:spAutoFit/>
            </a:bodyPr>
            <a:lstStyle/>
            <a:p>
              <a:pPr algn="ctr"/>
              <a:r>
                <a:rPr lang="en-US" sz="3600" dirty="0">
                  <a:latin typeface="Corbel" panose="020B0503020204020204" pitchFamily="34" charset="0"/>
                </a:rPr>
                <a:t>Haskell has a super-simple syntax!</a:t>
              </a:r>
              <a:endParaRPr lang="en-US" sz="3600" dirty="0">
                <a:solidFill>
                  <a:srgbClr val="00B050"/>
                </a:solidFill>
                <a:latin typeface="Corbel" panose="020B0503020204020204" pitchFamily="34" charset="0"/>
              </a:endParaRPr>
            </a:p>
          </p:txBody>
        </p:sp>
        <p:pic>
          <p:nvPicPr>
            <p:cNvPr id="16" name="Picture 15">
              <a:extLst>
                <a:ext uri="{FF2B5EF4-FFF2-40B4-BE49-F238E27FC236}">
                  <a16:creationId xmlns:a16="http://schemas.microsoft.com/office/drawing/2014/main" id="{D133902D-940D-4A50-BFCB-797652024490}"/>
                </a:ext>
              </a:extLst>
            </p:cNvPr>
            <p:cNvPicPr>
              <a:picLocks noChangeAspect="1"/>
            </p:cNvPicPr>
            <p:nvPr/>
          </p:nvPicPr>
          <p:blipFill rotWithShape="1">
            <a:blip r:embed="rId5"/>
            <a:srcRect b="14367"/>
            <a:stretch/>
          </p:blipFill>
          <p:spPr>
            <a:xfrm>
              <a:off x="1445136" y="856283"/>
              <a:ext cx="1207226" cy="13801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1086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9B9FE6C9-1CEF-4EF1-BECC-1135479EDFA5}"/>
              </a:ext>
            </a:extLst>
          </p:cNvPr>
          <p:cNvSpPr txBox="1"/>
          <p:nvPr/>
        </p:nvSpPr>
        <p:spPr>
          <a:xfrm>
            <a:off x="6409670" y="2461120"/>
            <a:ext cx="5292590" cy="830997"/>
          </a:xfrm>
          <a:prstGeom prst="rect">
            <a:avLst/>
          </a:prstGeom>
          <a:noFill/>
        </p:spPr>
        <p:txBody>
          <a:bodyPr wrap="square" rtlCol="0">
            <a:spAutoFit/>
          </a:bodyPr>
          <a:lstStyle/>
          <a:p>
            <a:pPr algn="ctr"/>
            <a:r>
              <a:rPr lang="en-US" sz="2400" dirty="0"/>
              <a:t>Let's learn some more advanced functional programming topics like…</a:t>
            </a:r>
          </a:p>
        </p:txBody>
      </p:sp>
      <p:sp>
        <p:nvSpPr>
          <p:cNvPr id="68" name="Title 1">
            <a:extLst>
              <a:ext uri="{FF2B5EF4-FFF2-40B4-BE49-F238E27FC236}">
                <a16:creationId xmlns:a16="http://schemas.microsoft.com/office/drawing/2014/main" id="{504C7B53-42D3-4941-BBD8-0063CFACAD46}"/>
              </a:ext>
            </a:extLst>
          </p:cNvPr>
          <p:cNvSpPr txBox="1">
            <a:spLocks/>
          </p:cNvSpPr>
          <p:nvPr/>
        </p:nvSpPr>
        <p:spPr>
          <a:xfrm>
            <a:off x="887240" y="-80727"/>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Part 3: Advanced Topics in FP</a:t>
            </a:r>
          </a:p>
        </p:txBody>
      </p:sp>
      <p:sp>
        <p:nvSpPr>
          <p:cNvPr id="16" name="TextBox 15">
            <a:extLst>
              <a:ext uri="{FF2B5EF4-FFF2-40B4-BE49-F238E27FC236}">
                <a16:creationId xmlns:a16="http://schemas.microsoft.com/office/drawing/2014/main" id="{F9E2689F-FD65-4630-83BB-555621A79E94}"/>
              </a:ext>
            </a:extLst>
          </p:cNvPr>
          <p:cNvSpPr txBox="1"/>
          <p:nvPr/>
        </p:nvSpPr>
        <p:spPr>
          <a:xfrm>
            <a:off x="6688492" y="1482874"/>
            <a:ext cx="4734946" cy="830997"/>
          </a:xfrm>
          <a:prstGeom prst="rect">
            <a:avLst/>
          </a:prstGeom>
          <a:noFill/>
        </p:spPr>
        <p:txBody>
          <a:bodyPr wrap="square" rtlCol="0">
            <a:spAutoFit/>
          </a:bodyPr>
          <a:lstStyle/>
          <a:p>
            <a:pPr algn="ctr"/>
            <a:r>
              <a:rPr lang="en-US" sz="2400" dirty="0"/>
              <a:t>We're in the Functional Programming home stretch!</a:t>
            </a:r>
          </a:p>
        </p:txBody>
      </p:sp>
      <p:sp>
        <p:nvSpPr>
          <p:cNvPr id="17" name="TextBox 16">
            <a:extLst>
              <a:ext uri="{FF2B5EF4-FFF2-40B4-BE49-F238E27FC236}">
                <a16:creationId xmlns:a16="http://schemas.microsoft.com/office/drawing/2014/main" id="{A6ECCCC7-DBF7-4BCD-B995-E6E408843E66}"/>
              </a:ext>
            </a:extLst>
          </p:cNvPr>
          <p:cNvSpPr txBox="1"/>
          <p:nvPr/>
        </p:nvSpPr>
        <p:spPr>
          <a:xfrm>
            <a:off x="6480342" y="3586615"/>
            <a:ext cx="5113146" cy="461665"/>
          </a:xfrm>
          <a:prstGeom prst="rect">
            <a:avLst/>
          </a:prstGeom>
          <a:noFill/>
        </p:spPr>
        <p:txBody>
          <a:bodyPr wrap="square" rtlCol="0">
            <a:spAutoFit/>
          </a:bodyPr>
          <a:lstStyle/>
          <a:p>
            <a:pPr algn="ctr"/>
            <a:r>
              <a:rPr lang="en-US" sz="2400" dirty="0">
                <a:solidFill>
                  <a:srgbClr val="C00000"/>
                </a:solidFill>
              </a:rPr>
              <a:t>Lambda functions</a:t>
            </a:r>
          </a:p>
        </p:txBody>
      </p:sp>
      <p:pic>
        <p:nvPicPr>
          <p:cNvPr id="5" name="Picture 4" descr="Logo&#10;&#10;Description automatically generated">
            <a:extLst>
              <a:ext uri="{FF2B5EF4-FFF2-40B4-BE49-F238E27FC236}">
                <a16:creationId xmlns:a16="http://schemas.microsoft.com/office/drawing/2014/main" id="{C1EF596A-A6C9-42B4-8164-C94AECC41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261" y="1726103"/>
            <a:ext cx="4186990" cy="4186990"/>
          </a:xfrm>
          <a:prstGeom prst="rect">
            <a:avLst/>
          </a:prstGeom>
        </p:spPr>
      </p:pic>
      <p:sp>
        <p:nvSpPr>
          <p:cNvPr id="10" name="TextBox 9">
            <a:extLst>
              <a:ext uri="{FF2B5EF4-FFF2-40B4-BE49-F238E27FC236}">
                <a16:creationId xmlns:a16="http://schemas.microsoft.com/office/drawing/2014/main" id="{59DB9F9A-2B82-468D-84FE-51E589B4B871}"/>
              </a:ext>
            </a:extLst>
          </p:cNvPr>
          <p:cNvSpPr txBox="1"/>
          <p:nvPr/>
        </p:nvSpPr>
        <p:spPr>
          <a:xfrm>
            <a:off x="6480342" y="5568515"/>
            <a:ext cx="5113146" cy="461665"/>
          </a:xfrm>
          <a:prstGeom prst="rect">
            <a:avLst/>
          </a:prstGeom>
          <a:noFill/>
        </p:spPr>
        <p:txBody>
          <a:bodyPr wrap="square" rtlCol="0">
            <a:spAutoFit/>
          </a:bodyPr>
          <a:lstStyle/>
          <a:p>
            <a:pPr algn="ctr"/>
            <a:r>
              <a:rPr lang="en-US" sz="2400" dirty="0">
                <a:solidFill>
                  <a:srgbClr val="0070C0"/>
                </a:solidFill>
              </a:rPr>
              <a:t>Immutable Data Structures</a:t>
            </a:r>
          </a:p>
        </p:txBody>
      </p:sp>
      <p:sp>
        <p:nvSpPr>
          <p:cNvPr id="11" name="TextBox 10">
            <a:extLst>
              <a:ext uri="{FF2B5EF4-FFF2-40B4-BE49-F238E27FC236}">
                <a16:creationId xmlns:a16="http://schemas.microsoft.com/office/drawing/2014/main" id="{2C567F04-B21C-4792-843E-25198AD226A5}"/>
              </a:ext>
            </a:extLst>
          </p:cNvPr>
          <p:cNvSpPr txBox="1"/>
          <p:nvPr/>
        </p:nvSpPr>
        <p:spPr>
          <a:xfrm>
            <a:off x="6480342" y="4577565"/>
            <a:ext cx="5113146" cy="461665"/>
          </a:xfrm>
          <a:prstGeom prst="rect">
            <a:avLst/>
          </a:prstGeom>
          <a:noFill/>
        </p:spPr>
        <p:txBody>
          <a:bodyPr wrap="square" rtlCol="0">
            <a:spAutoFit/>
          </a:bodyPr>
          <a:lstStyle/>
          <a:p>
            <a:pPr algn="ctr"/>
            <a:r>
              <a:rPr lang="en-US" sz="2400" dirty="0">
                <a:solidFill>
                  <a:schemeClr val="accent4">
                    <a:lumMod val="75000"/>
                  </a:schemeClr>
                </a:solidFill>
              </a:rPr>
              <a:t>Currying</a:t>
            </a:r>
          </a:p>
        </p:txBody>
      </p:sp>
      <p:sp>
        <p:nvSpPr>
          <p:cNvPr id="12" name="TextBox 11">
            <a:extLst>
              <a:ext uri="{FF2B5EF4-FFF2-40B4-BE49-F238E27FC236}">
                <a16:creationId xmlns:a16="http://schemas.microsoft.com/office/drawing/2014/main" id="{AC2775AA-2CA5-4812-A552-5A8C4C691A13}"/>
              </a:ext>
            </a:extLst>
          </p:cNvPr>
          <p:cNvSpPr txBox="1"/>
          <p:nvPr/>
        </p:nvSpPr>
        <p:spPr>
          <a:xfrm>
            <a:off x="6480342" y="4082090"/>
            <a:ext cx="5113146" cy="461665"/>
          </a:xfrm>
          <a:prstGeom prst="rect">
            <a:avLst/>
          </a:prstGeom>
          <a:noFill/>
        </p:spPr>
        <p:txBody>
          <a:bodyPr wrap="square" rtlCol="0">
            <a:spAutoFit/>
          </a:bodyPr>
          <a:lstStyle/>
          <a:p>
            <a:pPr algn="ctr"/>
            <a:r>
              <a:rPr lang="en-US" sz="2400" dirty="0">
                <a:solidFill>
                  <a:srgbClr val="7030A0"/>
                </a:solidFill>
              </a:rPr>
              <a:t>Partial Application</a:t>
            </a:r>
          </a:p>
        </p:txBody>
      </p:sp>
      <p:sp>
        <p:nvSpPr>
          <p:cNvPr id="13" name="TextBox 12">
            <a:extLst>
              <a:ext uri="{FF2B5EF4-FFF2-40B4-BE49-F238E27FC236}">
                <a16:creationId xmlns:a16="http://schemas.microsoft.com/office/drawing/2014/main" id="{3AAC37FE-56D6-480A-819B-470B2880E51E}"/>
              </a:ext>
            </a:extLst>
          </p:cNvPr>
          <p:cNvSpPr txBox="1"/>
          <p:nvPr/>
        </p:nvSpPr>
        <p:spPr>
          <a:xfrm>
            <a:off x="6480342" y="5073040"/>
            <a:ext cx="5113146" cy="461665"/>
          </a:xfrm>
          <a:prstGeom prst="rect">
            <a:avLst/>
          </a:prstGeom>
          <a:noFill/>
        </p:spPr>
        <p:txBody>
          <a:bodyPr wrap="square" rtlCol="0">
            <a:spAutoFit/>
          </a:bodyPr>
          <a:lstStyle/>
          <a:p>
            <a:pPr algn="ctr"/>
            <a:r>
              <a:rPr lang="en-US" sz="2400" dirty="0">
                <a:solidFill>
                  <a:srgbClr val="009644"/>
                </a:solidFill>
              </a:rPr>
              <a:t>Algebraic Data Types</a:t>
            </a:r>
          </a:p>
        </p:txBody>
      </p:sp>
    </p:spTree>
    <p:extLst>
      <p:ext uri="{BB962C8B-B14F-4D97-AF65-F5344CB8AC3E}">
        <p14:creationId xmlns:p14="http://schemas.microsoft.com/office/powerpoint/2010/main" val="261212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6" grpId="0"/>
      <p:bldP spid="17" grpId="0"/>
      <p:bldP spid="10" grpId="0"/>
      <p:bldP spid="11" grpId="0"/>
      <p:bldP spid="12" grpId="0"/>
      <p:bldP spid="1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Part 3a: Lambda, Closures, Currying and Partial Application</a:t>
            </a:r>
          </a:p>
        </p:txBody>
      </p:sp>
      <p:pic>
        <p:nvPicPr>
          <p:cNvPr id="4" name="Picture 3">
            <a:extLst>
              <a:ext uri="{FF2B5EF4-FFF2-40B4-BE49-F238E27FC236}">
                <a16:creationId xmlns:a16="http://schemas.microsoft.com/office/drawing/2014/main" id="{6C98AA19-64D9-431F-B442-F6684668A6E4}"/>
              </a:ext>
            </a:extLst>
          </p:cNvPr>
          <p:cNvPicPr>
            <a:picLocks noChangeAspect="1"/>
          </p:cNvPicPr>
          <p:nvPr/>
        </p:nvPicPr>
        <p:blipFill>
          <a:blip r:embed="rId2"/>
          <a:stretch>
            <a:fillRect/>
          </a:stretch>
        </p:blipFill>
        <p:spPr>
          <a:xfrm>
            <a:off x="2176462" y="1644316"/>
            <a:ext cx="7839075" cy="3810000"/>
          </a:xfrm>
          <a:prstGeom prst="rect">
            <a:avLst/>
          </a:prstGeom>
        </p:spPr>
      </p:pic>
      <p:sp>
        <p:nvSpPr>
          <p:cNvPr id="5" name="TextBox 4">
            <a:extLst>
              <a:ext uri="{FF2B5EF4-FFF2-40B4-BE49-F238E27FC236}">
                <a16:creationId xmlns:a16="http://schemas.microsoft.com/office/drawing/2014/main" id="{0C36DE02-F013-4CEB-9833-E9CEBE2F8459}"/>
              </a:ext>
            </a:extLst>
          </p:cNvPr>
          <p:cNvSpPr txBox="1"/>
          <p:nvPr/>
        </p:nvSpPr>
        <p:spPr>
          <a:xfrm>
            <a:off x="5522497" y="1816769"/>
            <a:ext cx="1008609" cy="830997"/>
          </a:xfrm>
          <a:prstGeom prst="rect">
            <a:avLst/>
          </a:prstGeom>
          <a:noFill/>
        </p:spPr>
        <p:txBody>
          <a:bodyPr wrap="none" rtlCol="0">
            <a:spAutoFit/>
          </a:bodyPr>
          <a:lstStyle/>
          <a:p>
            <a:r>
              <a:rPr lang="en-US" sz="4800" i="1" dirty="0">
                <a:solidFill>
                  <a:srgbClr val="FF0000"/>
                </a:solidFill>
                <a:effectLst>
                  <a:glow rad="101600">
                    <a:srgbClr val="FF0000">
                      <a:alpha val="60000"/>
                    </a:srgbClr>
                  </a:glow>
                </a:effectLst>
              </a:rPr>
              <a:t>f(x)</a:t>
            </a:r>
          </a:p>
        </p:txBody>
      </p:sp>
    </p:spTree>
    <p:extLst>
      <p:ext uri="{BB962C8B-B14F-4D97-AF65-F5344CB8AC3E}">
        <p14:creationId xmlns:p14="http://schemas.microsoft.com/office/powerpoint/2010/main" val="32607208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93E49E45-3B1C-4C55-A925-3399C2EB7764}"/>
              </a:ext>
            </a:extLst>
          </p:cNvPr>
          <p:cNvGrpSpPr/>
          <p:nvPr/>
        </p:nvGrpSpPr>
        <p:grpSpPr>
          <a:xfrm>
            <a:off x="7026079" y="1233985"/>
            <a:ext cx="4580737" cy="1423490"/>
            <a:chOff x="7026079" y="919660"/>
            <a:chExt cx="4580737" cy="1423490"/>
          </a:xfrm>
        </p:grpSpPr>
        <p:sp>
          <p:nvSpPr>
            <p:cNvPr id="49" name="Rectangle 48">
              <a:extLst>
                <a:ext uri="{FF2B5EF4-FFF2-40B4-BE49-F238E27FC236}">
                  <a16:creationId xmlns:a16="http://schemas.microsoft.com/office/drawing/2014/main" id="{F7345240-F7B0-49A1-B22D-2E5AF99E32FE}"/>
                </a:ext>
              </a:extLst>
            </p:cNvPr>
            <p:cNvSpPr/>
            <p:nvPr/>
          </p:nvSpPr>
          <p:spPr>
            <a:xfrm>
              <a:off x="7110684" y="1283300"/>
              <a:ext cx="4496132" cy="1059850"/>
            </a:xfrm>
            <a:prstGeom prst="rect">
              <a:avLst/>
            </a:prstGeom>
            <a:solidFill>
              <a:srgbClr val="F3EBF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module Math where</a:t>
              </a:r>
              <a:endParaRPr lang="en-US" sz="2000" dirty="0">
                <a:ln w="12700">
                  <a:noFill/>
                </a:ln>
                <a:solidFill>
                  <a:schemeClr val="tx1"/>
                </a:solidFill>
                <a:latin typeface="Consolas" panose="020B0609020204030204" pitchFamily="49" charset="0"/>
              </a:endParaRPr>
            </a:p>
            <a:p>
              <a:r>
                <a:rPr lang="en-US" sz="2000" dirty="0">
                  <a:ln w="12700">
                    <a:noFill/>
                  </a:ln>
                  <a:solidFill>
                    <a:srgbClr val="FF0000"/>
                  </a:solidFill>
                  <a:latin typeface="Consolas" panose="020B0609020204030204" pitchFamily="49" charset="0"/>
                </a:rPr>
                <a:t> func1</a:t>
              </a:r>
              <a:r>
                <a:rPr lang="en-US" sz="2000" dirty="0">
                  <a:ln w="12700">
                    <a:noFill/>
                  </a:ln>
                  <a:solidFill>
                    <a:schemeClr val="tx1"/>
                  </a:solidFill>
                  <a:latin typeface="Consolas" panose="020B0609020204030204" pitchFamily="49" charset="0"/>
                </a:rPr>
                <a:t> x = x^2</a:t>
              </a:r>
            </a:p>
            <a:p>
              <a:r>
                <a:rPr lang="en-US" sz="2000" dirty="0">
                  <a:ln w="12700">
                    <a:noFill/>
                  </a:ln>
                  <a:solidFill>
                    <a:srgbClr val="0070C0"/>
                  </a:solidFill>
                  <a:latin typeface="Consolas" panose="020B0609020204030204" pitchFamily="49" charset="0"/>
                </a:rPr>
                <a:t> func2</a:t>
              </a:r>
              <a:r>
                <a:rPr lang="en-US" sz="2000" dirty="0">
                  <a:ln w="12700">
                    <a:noFill/>
                  </a:ln>
                  <a:solidFill>
                    <a:schemeClr val="tx1"/>
                  </a:solidFill>
                  <a:latin typeface="Consolas" panose="020B0609020204030204" pitchFamily="49" charset="0"/>
                </a:rPr>
                <a:t> x = x^3</a:t>
              </a:r>
            </a:p>
          </p:txBody>
        </p:sp>
        <p:sp>
          <p:nvSpPr>
            <p:cNvPr id="50" name="TextBox 49">
              <a:extLst>
                <a:ext uri="{FF2B5EF4-FFF2-40B4-BE49-F238E27FC236}">
                  <a16:creationId xmlns:a16="http://schemas.microsoft.com/office/drawing/2014/main" id="{97D6E64E-297F-4524-8241-EFB040DA5A16}"/>
                </a:ext>
              </a:extLst>
            </p:cNvPr>
            <p:cNvSpPr txBox="1"/>
            <p:nvPr/>
          </p:nvSpPr>
          <p:spPr>
            <a:xfrm>
              <a:off x="7026079" y="919660"/>
              <a:ext cx="1420582" cy="369332"/>
            </a:xfrm>
            <a:prstGeom prst="rect">
              <a:avLst/>
            </a:prstGeom>
            <a:noFill/>
          </p:spPr>
          <p:txBody>
            <a:bodyPr wrap="none" rtlCol="0">
              <a:spAutoFit/>
            </a:bodyPr>
            <a:lstStyle/>
            <a:p>
              <a:r>
                <a:rPr lang="en-US" dirty="0" err="1"/>
                <a:t>MathFuns.hs</a:t>
              </a:r>
              <a:endParaRPr lang="en-US" dirty="0"/>
            </a:p>
          </p:txBody>
        </p:sp>
      </p:grpSp>
      <p:pic>
        <p:nvPicPr>
          <p:cNvPr id="3" name="Picture 2">
            <a:extLst>
              <a:ext uri="{FF2B5EF4-FFF2-40B4-BE49-F238E27FC236}">
                <a16:creationId xmlns:a16="http://schemas.microsoft.com/office/drawing/2014/main" id="{A521126B-AAE1-419D-85AF-43C948BCC4AD}"/>
              </a:ext>
            </a:extLst>
          </p:cNvPr>
          <p:cNvPicPr>
            <a:picLocks noChangeAspect="1"/>
          </p:cNvPicPr>
          <p:nvPr/>
        </p:nvPicPr>
        <p:blipFill>
          <a:blip r:embed="rId3"/>
          <a:stretch>
            <a:fillRect/>
          </a:stretch>
        </p:blipFill>
        <p:spPr>
          <a:xfrm>
            <a:off x="3735099" y="211044"/>
            <a:ext cx="736339" cy="1227231"/>
          </a:xfrm>
          <a:prstGeom prst="rect">
            <a:avLst/>
          </a:prstGeom>
        </p:spPr>
      </p:pic>
      <p:grpSp>
        <p:nvGrpSpPr>
          <p:cNvPr id="11" name="Group 10">
            <a:extLst>
              <a:ext uri="{FF2B5EF4-FFF2-40B4-BE49-F238E27FC236}">
                <a16:creationId xmlns:a16="http://schemas.microsoft.com/office/drawing/2014/main" id="{AD77BFB8-DBA7-4934-AE53-0B0705478E37}"/>
              </a:ext>
            </a:extLst>
          </p:cNvPr>
          <p:cNvGrpSpPr/>
          <p:nvPr/>
        </p:nvGrpSpPr>
        <p:grpSpPr>
          <a:xfrm>
            <a:off x="236353" y="1320684"/>
            <a:ext cx="6288272" cy="5032491"/>
            <a:chOff x="235028" y="2039569"/>
            <a:chExt cx="5131888" cy="4241492"/>
          </a:xfrm>
        </p:grpSpPr>
        <p:grpSp>
          <p:nvGrpSpPr>
            <p:cNvPr id="12" name="Group 11">
              <a:extLst>
                <a:ext uri="{FF2B5EF4-FFF2-40B4-BE49-F238E27FC236}">
                  <a16:creationId xmlns:a16="http://schemas.microsoft.com/office/drawing/2014/main" id="{AC13438F-5E18-481B-848B-120B26751650}"/>
                </a:ext>
              </a:extLst>
            </p:cNvPr>
            <p:cNvGrpSpPr/>
            <p:nvPr/>
          </p:nvGrpSpPr>
          <p:grpSpPr>
            <a:xfrm>
              <a:off x="235028" y="2039569"/>
              <a:ext cx="5131888" cy="4241492"/>
              <a:chOff x="-70561" y="1066798"/>
              <a:chExt cx="7518013" cy="4629835"/>
            </a:xfrm>
          </p:grpSpPr>
          <p:sp>
            <p:nvSpPr>
              <p:cNvPr id="16" name="Rectangle 15">
                <a:extLst>
                  <a:ext uri="{FF2B5EF4-FFF2-40B4-BE49-F238E27FC236}">
                    <a16:creationId xmlns:a16="http://schemas.microsoft.com/office/drawing/2014/main" id="{D4EA83CC-9762-4317-BEAA-3002ED362092}"/>
                  </a:ext>
                </a:extLst>
              </p:cNvPr>
              <p:cNvSpPr/>
              <p:nvPr/>
            </p:nvSpPr>
            <p:spPr>
              <a:xfrm>
                <a:off x="255813" y="1066798"/>
                <a:ext cx="7191639" cy="4629835"/>
              </a:xfrm>
              <a:prstGeom prst="rect">
                <a:avLst/>
              </a:prstGeom>
              <a:solidFill>
                <a:srgbClr val="AAE2CA">
                  <a:lumMod val="20000"/>
                  <a:lumOff val="80000"/>
                </a:srgbClr>
              </a:solidFill>
              <a:ln w="25400" cap="flat" cmpd="sng" algn="ctr">
                <a:solidFill>
                  <a:srgbClr val="00CC99">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omic Sans MS"/>
                  <a:ea typeface="+mn-ea"/>
                  <a:cs typeface="Times New Roman"/>
                </a:endParaRPr>
              </a:p>
            </p:txBody>
          </p:sp>
          <p:sp>
            <p:nvSpPr>
              <p:cNvPr id="17" name="TextBox 16">
                <a:extLst>
                  <a:ext uri="{FF2B5EF4-FFF2-40B4-BE49-F238E27FC236}">
                    <a16:creationId xmlns:a16="http://schemas.microsoft.com/office/drawing/2014/main" id="{ACE64F7A-9273-4746-AB8C-028F08F8D49D}"/>
                  </a:ext>
                </a:extLst>
              </p:cNvPr>
              <p:cNvSpPr txBox="1"/>
              <p:nvPr/>
            </p:nvSpPr>
            <p:spPr>
              <a:xfrm>
                <a:off x="-70561" y="1973335"/>
                <a:ext cx="2018839" cy="41836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mic Sans MS"/>
                    <a:cs typeface="Times New Roman"/>
                  </a:rPr>
                  <a:t>Definition</a:t>
                </a:r>
              </a:p>
            </p:txBody>
          </p:sp>
        </p:grpSp>
        <p:grpSp>
          <p:nvGrpSpPr>
            <p:cNvPr id="13" name="Group 12">
              <a:extLst>
                <a:ext uri="{FF2B5EF4-FFF2-40B4-BE49-F238E27FC236}">
                  <a16:creationId xmlns:a16="http://schemas.microsoft.com/office/drawing/2014/main" id="{C75E24E1-2C7A-4D82-8753-52CB6FA6AB4F}"/>
                </a:ext>
              </a:extLst>
            </p:cNvPr>
            <p:cNvGrpSpPr/>
            <p:nvPr/>
          </p:nvGrpSpPr>
          <p:grpSpPr>
            <a:xfrm>
              <a:off x="652037" y="2121674"/>
              <a:ext cx="3857481" cy="848182"/>
              <a:chOff x="652037" y="2121674"/>
              <a:chExt cx="3857481" cy="848182"/>
            </a:xfrm>
          </p:grpSpPr>
          <p:pic>
            <p:nvPicPr>
              <p:cNvPr id="14" name="Picture 13" descr="Background pattern&#10;&#10;Description automatically generated">
                <a:extLst>
                  <a:ext uri="{FF2B5EF4-FFF2-40B4-BE49-F238E27FC236}">
                    <a16:creationId xmlns:a16="http://schemas.microsoft.com/office/drawing/2014/main" id="{379EC699-E26C-4BFC-967C-84F3C4DD2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37" y="2121674"/>
                <a:ext cx="549828" cy="848182"/>
              </a:xfrm>
              <a:prstGeom prst="rect">
                <a:avLst/>
              </a:prstGeom>
            </p:spPr>
          </p:pic>
          <p:sp>
            <p:nvSpPr>
              <p:cNvPr id="15" name="TextBox 14">
                <a:extLst>
                  <a:ext uri="{FF2B5EF4-FFF2-40B4-BE49-F238E27FC236}">
                    <a16:creationId xmlns:a16="http://schemas.microsoft.com/office/drawing/2014/main" id="{48029B3E-4819-47D8-B2AA-204F413F208E}"/>
                  </a:ext>
                </a:extLst>
              </p:cNvPr>
              <p:cNvSpPr txBox="1"/>
              <p:nvPr/>
            </p:nvSpPr>
            <p:spPr>
              <a:xfrm>
                <a:off x="1315378" y="2252879"/>
                <a:ext cx="3194140" cy="49286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Comic Sans MS"/>
                    <a:cs typeface="Times New Roman"/>
                  </a:rPr>
                  <a:t>Lambda Function</a:t>
                </a:r>
              </a:p>
            </p:txBody>
          </p:sp>
        </p:grpSp>
      </p:gr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1828799" y="114300"/>
            <a:ext cx="9344025" cy="1143000"/>
          </a:xfrm>
        </p:spPr>
        <p:txBody>
          <a:bodyPr>
            <a:normAutofit/>
          </a:bodyPr>
          <a:lstStyle/>
          <a:p>
            <a:r>
              <a:rPr lang="en-US" sz="4000" dirty="0"/>
              <a:t>Lambda Functions</a:t>
            </a:r>
          </a:p>
        </p:txBody>
      </p:sp>
      <p:sp>
        <p:nvSpPr>
          <p:cNvPr id="6" name="TextBox 5">
            <a:extLst>
              <a:ext uri="{FF2B5EF4-FFF2-40B4-BE49-F238E27FC236}">
                <a16:creationId xmlns:a16="http://schemas.microsoft.com/office/drawing/2014/main" id="{4587D5BF-F115-4F2F-B94C-98C8537209D2}"/>
              </a:ext>
            </a:extLst>
          </p:cNvPr>
          <p:cNvSpPr txBox="1"/>
          <p:nvPr/>
        </p:nvSpPr>
        <p:spPr>
          <a:xfrm>
            <a:off x="566491" y="2760808"/>
            <a:ext cx="5958134" cy="830997"/>
          </a:xfrm>
          <a:prstGeom prst="rect">
            <a:avLst/>
          </a:prstGeom>
          <a:noFill/>
        </p:spPr>
        <p:txBody>
          <a:bodyPr wrap="square" rtlCol="0">
            <a:spAutoFit/>
          </a:bodyPr>
          <a:lstStyle/>
          <a:p>
            <a:r>
              <a:rPr lang="en-US" sz="2400" dirty="0"/>
              <a:t>A </a:t>
            </a:r>
            <a:r>
              <a:rPr lang="en-US" sz="2400" dirty="0">
                <a:solidFill>
                  <a:srgbClr val="FF0000"/>
                </a:solidFill>
              </a:rPr>
              <a:t>lambda function</a:t>
            </a:r>
            <a:r>
              <a:rPr lang="en-US" sz="2400" dirty="0"/>
              <a:t> is just like any other function, but it doesn't have a </a:t>
            </a:r>
            <a:r>
              <a:rPr lang="en-US" sz="2400" dirty="0">
                <a:solidFill>
                  <a:srgbClr val="0070C0"/>
                </a:solidFill>
              </a:rPr>
              <a:t>function name</a:t>
            </a:r>
            <a:r>
              <a:rPr lang="en-US" sz="2400" dirty="0"/>
              <a:t>! </a:t>
            </a:r>
          </a:p>
        </p:txBody>
      </p:sp>
      <p:sp>
        <p:nvSpPr>
          <p:cNvPr id="7" name="TextBox 6">
            <a:extLst>
              <a:ext uri="{FF2B5EF4-FFF2-40B4-BE49-F238E27FC236}">
                <a16:creationId xmlns:a16="http://schemas.microsoft.com/office/drawing/2014/main" id="{000BAD00-A337-430E-A1EF-59CB34344719}"/>
              </a:ext>
            </a:extLst>
          </p:cNvPr>
          <p:cNvSpPr txBox="1"/>
          <p:nvPr/>
        </p:nvSpPr>
        <p:spPr>
          <a:xfrm>
            <a:off x="566492" y="4983494"/>
            <a:ext cx="5887144" cy="1200329"/>
          </a:xfrm>
          <a:prstGeom prst="rect">
            <a:avLst/>
          </a:prstGeom>
          <a:noFill/>
        </p:spPr>
        <p:txBody>
          <a:bodyPr wrap="square" rtlCol="0">
            <a:spAutoFit/>
          </a:bodyPr>
          <a:lstStyle/>
          <a:p>
            <a:r>
              <a:rPr lang="en-US" sz="2400" dirty="0"/>
              <a:t>We use </a:t>
            </a:r>
            <a:r>
              <a:rPr lang="en-US" sz="2400" dirty="0">
                <a:solidFill>
                  <a:srgbClr val="FF0000"/>
                </a:solidFill>
              </a:rPr>
              <a:t>"lambdas"</a:t>
            </a:r>
            <a:r>
              <a:rPr lang="en-US" sz="2400" dirty="0"/>
              <a:t> in </a:t>
            </a:r>
            <a:r>
              <a:rPr lang="en-US" sz="2400" dirty="0">
                <a:solidFill>
                  <a:srgbClr val="FF0000"/>
                </a:solidFill>
              </a:rPr>
              <a:t>higher-order functions </a:t>
            </a:r>
            <a:r>
              <a:rPr lang="en-US" sz="2400" dirty="0"/>
              <a:t>when we don't want to bother defining a whole new named function.</a:t>
            </a:r>
          </a:p>
        </p:txBody>
      </p:sp>
      <p:grpSp>
        <p:nvGrpSpPr>
          <p:cNvPr id="18" name="Group 17">
            <a:extLst>
              <a:ext uri="{FF2B5EF4-FFF2-40B4-BE49-F238E27FC236}">
                <a16:creationId xmlns:a16="http://schemas.microsoft.com/office/drawing/2014/main" id="{6B70FE60-CEAC-404C-9089-B24D1B4FD909}"/>
              </a:ext>
            </a:extLst>
          </p:cNvPr>
          <p:cNvGrpSpPr/>
          <p:nvPr/>
        </p:nvGrpSpPr>
        <p:grpSpPr>
          <a:xfrm>
            <a:off x="982098" y="3849840"/>
            <a:ext cx="2397088" cy="914401"/>
            <a:chOff x="860876" y="4880109"/>
            <a:chExt cx="2397088" cy="914401"/>
          </a:xfrm>
        </p:grpSpPr>
        <p:sp>
          <p:nvSpPr>
            <p:cNvPr id="19" name="Rectangle 18">
              <a:extLst>
                <a:ext uri="{FF2B5EF4-FFF2-40B4-BE49-F238E27FC236}">
                  <a16:creationId xmlns:a16="http://schemas.microsoft.com/office/drawing/2014/main" id="{D348CF24-9ADD-45EB-81C1-FF28A95356B1}"/>
                </a:ext>
              </a:extLst>
            </p:cNvPr>
            <p:cNvSpPr/>
            <p:nvPr/>
          </p:nvSpPr>
          <p:spPr>
            <a:xfrm>
              <a:off x="860876" y="5118874"/>
              <a:ext cx="2397088" cy="675636"/>
            </a:xfrm>
            <a:prstGeom prst="rect">
              <a:avLst/>
            </a:prstGeom>
            <a:solidFill>
              <a:srgbClr val="F3EBF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n w="12700">
                    <a:noFill/>
                  </a:ln>
                  <a:solidFill>
                    <a:srgbClr val="0070C0"/>
                  </a:solidFill>
                  <a:latin typeface="Consolas" panose="020B0609020204030204" pitchFamily="49" charset="0"/>
                </a:rPr>
                <a:t>cube</a:t>
              </a:r>
              <a:r>
                <a:rPr lang="en-US" sz="2000" dirty="0">
                  <a:ln w="12700">
                    <a:noFill/>
                  </a:ln>
                  <a:solidFill>
                    <a:schemeClr val="tx1"/>
                  </a:solidFill>
                  <a:latin typeface="Consolas" panose="020B0609020204030204" pitchFamily="49" charset="0"/>
                </a:rPr>
                <a:t> x = x^3</a:t>
              </a:r>
            </a:p>
          </p:txBody>
        </p:sp>
        <p:sp>
          <p:nvSpPr>
            <p:cNvPr id="20" name="Rectangle 19">
              <a:extLst>
                <a:ext uri="{FF2B5EF4-FFF2-40B4-BE49-F238E27FC236}">
                  <a16:creationId xmlns:a16="http://schemas.microsoft.com/office/drawing/2014/main" id="{E9B360FC-833A-4E25-A6C1-CC0AF4E2CE48}"/>
                </a:ext>
              </a:extLst>
            </p:cNvPr>
            <p:cNvSpPr/>
            <p:nvPr/>
          </p:nvSpPr>
          <p:spPr>
            <a:xfrm>
              <a:off x="1252763" y="4880109"/>
              <a:ext cx="1954132" cy="28589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Normal Function</a:t>
              </a:r>
            </a:p>
          </p:txBody>
        </p:sp>
      </p:grpSp>
      <p:grpSp>
        <p:nvGrpSpPr>
          <p:cNvPr id="21" name="Group 20">
            <a:extLst>
              <a:ext uri="{FF2B5EF4-FFF2-40B4-BE49-F238E27FC236}">
                <a16:creationId xmlns:a16="http://schemas.microsoft.com/office/drawing/2014/main" id="{183B1315-2C0C-4E38-B632-072AEE034F92}"/>
              </a:ext>
            </a:extLst>
          </p:cNvPr>
          <p:cNvGrpSpPr/>
          <p:nvPr/>
        </p:nvGrpSpPr>
        <p:grpSpPr>
          <a:xfrm>
            <a:off x="3624177" y="3849841"/>
            <a:ext cx="2397088" cy="914400"/>
            <a:chOff x="3312507" y="4880110"/>
            <a:chExt cx="2397088" cy="914400"/>
          </a:xfrm>
        </p:grpSpPr>
        <p:sp>
          <p:nvSpPr>
            <p:cNvPr id="22" name="Rectangle 21">
              <a:extLst>
                <a:ext uri="{FF2B5EF4-FFF2-40B4-BE49-F238E27FC236}">
                  <a16:creationId xmlns:a16="http://schemas.microsoft.com/office/drawing/2014/main" id="{9B40CFC1-9A80-48FB-BB90-AC59D31C3BDB}"/>
                </a:ext>
              </a:extLst>
            </p:cNvPr>
            <p:cNvSpPr/>
            <p:nvPr/>
          </p:nvSpPr>
          <p:spPr>
            <a:xfrm>
              <a:off x="3312507" y="5118873"/>
              <a:ext cx="2397088" cy="675637"/>
            </a:xfrm>
            <a:prstGeom prst="rect">
              <a:avLst/>
            </a:prstGeom>
            <a:solidFill>
              <a:srgbClr val="F3EBF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n w="12700">
                    <a:noFill/>
                  </a:ln>
                  <a:solidFill>
                    <a:schemeClr val="tx1"/>
                  </a:solidFill>
                  <a:latin typeface="Consolas" panose="020B0609020204030204" pitchFamily="49" charset="0"/>
                </a:rPr>
                <a:t>\x -&gt; x^3</a:t>
              </a:r>
            </a:p>
          </p:txBody>
        </p:sp>
        <p:sp>
          <p:nvSpPr>
            <p:cNvPr id="23" name="Rectangle 22">
              <a:extLst>
                <a:ext uri="{FF2B5EF4-FFF2-40B4-BE49-F238E27FC236}">
                  <a16:creationId xmlns:a16="http://schemas.microsoft.com/office/drawing/2014/main" id="{5E383D27-B57E-42BE-830D-1B1607A99606}"/>
                </a:ext>
              </a:extLst>
            </p:cNvPr>
            <p:cNvSpPr/>
            <p:nvPr/>
          </p:nvSpPr>
          <p:spPr>
            <a:xfrm>
              <a:off x="3365794" y="4880110"/>
              <a:ext cx="2083638" cy="285896"/>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Lambda Function</a:t>
              </a:r>
            </a:p>
          </p:txBody>
        </p:sp>
      </p:grpSp>
      <p:sp>
        <p:nvSpPr>
          <p:cNvPr id="29" name="Rectangle 28">
            <a:extLst>
              <a:ext uri="{FF2B5EF4-FFF2-40B4-BE49-F238E27FC236}">
                <a16:creationId xmlns:a16="http://schemas.microsoft.com/office/drawing/2014/main" id="{B2FEE292-A89C-4119-923A-C0EBD4B75C53}"/>
              </a:ext>
            </a:extLst>
          </p:cNvPr>
          <p:cNvSpPr/>
          <p:nvPr/>
        </p:nvSpPr>
        <p:spPr>
          <a:xfrm>
            <a:off x="7129734" y="3362324"/>
            <a:ext cx="4496132" cy="2501075"/>
          </a:xfrm>
          <a:prstGeom prst="rect">
            <a:avLst/>
          </a:prstGeom>
          <a:solidFill>
            <a:srgbClr val="F3EBF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n w="12700">
                  <a:noFill/>
                </a:ln>
                <a:solidFill>
                  <a:schemeClr val="tx1"/>
                </a:solidFill>
                <a:latin typeface="Consolas" panose="020B0609020204030204" pitchFamily="49" charset="0"/>
              </a:rPr>
              <a:t>import </a:t>
            </a:r>
            <a:r>
              <a:rPr lang="en-US" sz="2000" dirty="0" err="1">
                <a:ln w="12700">
                  <a:noFill/>
                </a:ln>
                <a:solidFill>
                  <a:schemeClr val="tx1"/>
                </a:solidFill>
                <a:latin typeface="Consolas" panose="020B0609020204030204" pitchFamily="49" charset="0"/>
              </a:rPr>
              <a:t>MathFuns</a:t>
            </a:r>
            <a:endParaRPr lang="en-US" sz="2000" dirty="0">
              <a:ln w="12700">
                <a:noFill/>
              </a:ln>
              <a:solidFill>
                <a:schemeClr val="tx1"/>
              </a:solidFill>
              <a:latin typeface="Consolas" panose="020B0609020204030204" pitchFamily="49" charset="0"/>
            </a:endParaRPr>
          </a:p>
          <a:p>
            <a:endParaRPr lang="en-US" sz="2000" dirty="0">
              <a:ln w="12700">
                <a:noFill/>
              </a:ln>
              <a:solidFill>
                <a:schemeClr val="tx1"/>
              </a:solidFill>
              <a:latin typeface="Consolas" panose="020B0609020204030204" pitchFamily="49" charset="0"/>
            </a:endParaRPr>
          </a:p>
          <a:p>
            <a:r>
              <a:rPr lang="en-US" sz="2000" dirty="0">
                <a:ln w="12700">
                  <a:noFill/>
                </a:ln>
                <a:solidFill>
                  <a:schemeClr val="tx1"/>
                </a:solidFill>
                <a:latin typeface="Consolas" panose="020B0609020204030204" pitchFamily="49" charset="0"/>
              </a:rPr>
              <a:t>squarer </a:t>
            </a:r>
            <a:r>
              <a:rPr lang="en-US" sz="2000" dirty="0" err="1">
                <a:ln w="12700">
                  <a:noFill/>
                </a:ln>
                <a:solidFill>
                  <a:schemeClr val="tx1"/>
                </a:solidFill>
                <a:latin typeface="Consolas" panose="020B0609020204030204" pitchFamily="49" charset="0"/>
              </a:rPr>
              <a:t>lst</a:t>
            </a:r>
            <a:r>
              <a:rPr lang="en-US" sz="2000" dirty="0">
                <a:ln w="12700">
                  <a:noFill/>
                </a:ln>
                <a:solidFill>
                  <a:schemeClr val="tx1"/>
                </a:solidFill>
                <a:latin typeface="Consolas" panose="020B0609020204030204" pitchFamily="49" charset="0"/>
              </a:rPr>
              <a:t> = </a:t>
            </a:r>
          </a:p>
          <a:p>
            <a:r>
              <a:rPr lang="en-US" sz="2000" dirty="0">
                <a:ln w="12700">
                  <a:noFill/>
                </a:ln>
                <a:solidFill>
                  <a:schemeClr val="tx1"/>
                </a:solidFill>
                <a:latin typeface="Consolas" panose="020B0609020204030204" pitchFamily="49" charset="0"/>
              </a:rPr>
              <a:t>  map </a:t>
            </a:r>
            <a:r>
              <a:rPr lang="en-US" sz="2000" dirty="0">
                <a:ln w="12700">
                  <a:noFill/>
                </a:ln>
                <a:solidFill>
                  <a:srgbClr val="FF0000"/>
                </a:solidFill>
                <a:latin typeface="Consolas" panose="020B0609020204030204" pitchFamily="49" charset="0"/>
              </a:rPr>
              <a:t>func1</a:t>
            </a:r>
          </a:p>
          <a:p>
            <a:endParaRPr lang="en-US" sz="2000" dirty="0">
              <a:ln w="12700">
                <a:noFill/>
              </a:ln>
              <a:solidFill>
                <a:schemeClr val="tx1"/>
              </a:solidFill>
              <a:latin typeface="Consolas" panose="020B0609020204030204" pitchFamily="49" charset="0"/>
            </a:endParaRPr>
          </a:p>
          <a:p>
            <a:r>
              <a:rPr lang="en-US" sz="2000" dirty="0" err="1">
                <a:ln w="12700">
                  <a:noFill/>
                </a:ln>
                <a:solidFill>
                  <a:schemeClr val="tx1"/>
                </a:solidFill>
                <a:latin typeface="Consolas" panose="020B0609020204030204" pitchFamily="49" charset="0"/>
              </a:rPr>
              <a:t>cuber</a:t>
            </a:r>
            <a:r>
              <a:rPr lang="en-US" sz="2000" dirty="0">
                <a:ln w="12700">
                  <a:noFill/>
                </a:ln>
                <a:solidFill>
                  <a:schemeClr val="tx1"/>
                </a:solidFill>
                <a:latin typeface="Consolas" panose="020B0609020204030204" pitchFamily="49" charset="0"/>
              </a:rPr>
              <a:t> </a:t>
            </a:r>
            <a:r>
              <a:rPr lang="en-US" sz="2000" dirty="0" err="1">
                <a:ln w="12700">
                  <a:noFill/>
                </a:ln>
                <a:solidFill>
                  <a:schemeClr val="tx1"/>
                </a:solidFill>
                <a:latin typeface="Consolas" panose="020B0609020204030204" pitchFamily="49" charset="0"/>
              </a:rPr>
              <a:t>lst</a:t>
            </a:r>
            <a:r>
              <a:rPr lang="en-US" sz="2000" dirty="0">
                <a:ln w="12700">
                  <a:noFill/>
                </a:ln>
                <a:solidFill>
                  <a:schemeClr val="tx1"/>
                </a:solidFill>
                <a:latin typeface="Consolas" panose="020B0609020204030204" pitchFamily="49" charset="0"/>
              </a:rPr>
              <a:t> = </a:t>
            </a:r>
          </a:p>
          <a:p>
            <a:r>
              <a:rPr lang="en-US" sz="2000" dirty="0">
                <a:ln w="12700">
                  <a:noFill/>
                </a:ln>
                <a:solidFill>
                  <a:schemeClr val="tx1"/>
                </a:solidFill>
                <a:latin typeface="Consolas" panose="020B0609020204030204" pitchFamily="49" charset="0"/>
              </a:rPr>
              <a:t>  map </a:t>
            </a:r>
            <a:r>
              <a:rPr lang="en-US" sz="2000" dirty="0">
                <a:ln w="12700">
                  <a:noFill/>
                </a:ln>
                <a:solidFill>
                  <a:srgbClr val="0070C0"/>
                </a:solidFill>
                <a:latin typeface="Consolas" panose="020B0609020204030204" pitchFamily="49" charset="0"/>
              </a:rPr>
              <a:t>func2</a:t>
            </a:r>
            <a:endParaRPr lang="en-US" sz="2000" dirty="0">
              <a:ln w="12700">
                <a:noFill/>
              </a:ln>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E698A319-0212-4200-AA43-A481EDF15995}"/>
              </a:ext>
            </a:extLst>
          </p:cNvPr>
          <p:cNvSpPr txBox="1"/>
          <p:nvPr/>
        </p:nvSpPr>
        <p:spPr>
          <a:xfrm>
            <a:off x="8827525" y="4428594"/>
            <a:ext cx="984881" cy="400110"/>
          </a:xfrm>
          <a:prstGeom prst="rect">
            <a:avLst/>
          </a:prstGeom>
          <a:noFill/>
        </p:spPr>
        <p:txBody>
          <a:bodyPr wrap="square">
            <a:spAutoFit/>
          </a:bodyPr>
          <a:lstStyle/>
          <a:p>
            <a:r>
              <a:rPr lang="en-US" sz="2000" dirty="0" err="1">
                <a:ln w="12700">
                  <a:noFill/>
                </a:ln>
                <a:solidFill>
                  <a:schemeClr val="tx1"/>
                </a:solidFill>
                <a:latin typeface="Consolas" panose="020B0609020204030204" pitchFamily="49" charset="0"/>
              </a:rPr>
              <a:t>lst</a:t>
            </a:r>
            <a:endParaRPr lang="en-US" sz="2000" dirty="0"/>
          </a:p>
        </p:txBody>
      </p:sp>
      <p:sp>
        <p:nvSpPr>
          <p:cNvPr id="42" name="Rectangle 41">
            <a:extLst>
              <a:ext uri="{FF2B5EF4-FFF2-40B4-BE49-F238E27FC236}">
                <a16:creationId xmlns:a16="http://schemas.microsoft.com/office/drawing/2014/main" id="{DC959FE9-E71D-43E8-B006-57D98C688D59}"/>
              </a:ext>
            </a:extLst>
          </p:cNvPr>
          <p:cNvSpPr/>
          <p:nvPr/>
        </p:nvSpPr>
        <p:spPr>
          <a:xfrm>
            <a:off x="7986985" y="4478837"/>
            <a:ext cx="972357" cy="359863"/>
          </a:xfrm>
          <a:prstGeom prst="rect">
            <a:avLst/>
          </a:prstGeom>
          <a:solidFill>
            <a:srgbClr val="F3EBF9">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n w="12700">
                <a:noFill/>
              </a:ln>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7276FA07-71E0-405F-B7B0-6870163C170F}"/>
              </a:ext>
            </a:extLst>
          </p:cNvPr>
          <p:cNvSpPr txBox="1"/>
          <p:nvPr/>
        </p:nvSpPr>
        <p:spPr>
          <a:xfrm>
            <a:off x="8808475" y="5323944"/>
            <a:ext cx="984881" cy="400110"/>
          </a:xfrm>
          <a:prstGeom prst="rect">
            <a:avLst/>
          </a:prstGeom>
          <a:noFill/>
        </p:spPr>
        <p:txBody>
          <a:bodyPr wrap="square">
            <a:spAutoFit/>
          </a:bodyPr>
          <a:lstStyle/>
          <a:p>
            <a:r>
              <a:rPr lang="en-US" sz="2000" dirty="0" err="1">
                <a:ln w="12700">
                  <a:noFill/>
                </a:ln>
                <a:solidFill>
                  <a:schemeClr val="tx1"/>
                </a:solidFill>
                <a:latin typeface="Consolas" panose="020B0609020204030204" pitchFamily="49" charset="0"/>
              </a:rPr>
              <a:t>lst</a:t>
            </a:r>
            <a:endParaRPr lang="en-US" sz="2000" dirty="0"/>
          </a:p>
        </p:txBody>
      </p:sp>
      <p:sp>
        <p:nvSpPr>
          <p:cNvPr id="43" name="Rectangle 42">
            <a:extLst>
              <a:ext uri="{FF2B5EF4-FFF2-40B4-BE49-F238E27FC236}">
                <a16:creationId xmlns:a16="http://schemas.microsoft.com/office/drawing/2014/main" id="{5486AEDB-BEE4-41ED-B276-B93869872ADC}"/>
              </a:ext>
            </a:extLst>
          </p:cNvPr>
          <p:cNvSpPr/>
          <p:nvPr/>
        </p:nvSpPr>
        <p:spPr>
          <a:xfrm>
            <a:off x="7986583" y="5344405"/>
            <a:ext cx="843092" cy="359863"/>
          </a:xfrm>
          <a:prstGeom prst="rect">
            <a:avLst/>
          </a:prstGeom>
          <a:solidFill>
            <a:srgbClr val="F3EBF9">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n w="12700">
                <a:noFill/>
              </a:ln>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A2C94AE9-372F-4F5A-A729-0570AD7C9E2E}"/>
              </a:ext>
            </a:extLst>
          </p:cNvPr>
          <p:cNvSpPr txBox="1"/>
          <p:nvPr/>
        </p:nvSpPr>
        <p:spPr>
          <a:xfrm>
            <a:off x="7901259" y="4418013"/>
            <a:ext cx="1857375" cy="400110"/>
          </a:xfrm>
          <a:prstGeom prst="rect">
            <a:avLst/>
          </a:prstGeom>
          <a:noFill/>
        </p:spPr>
        <p:txBody>
          <a:bodyPr wrap="square">
            <a:spAutoFit/>
          </a:bodyPr>
          <a:lstStyle/>
          <a:p>
            <a:r>
              <a:rPr lang="en-US" sz="2000" dirty="0">
                <a:ln w="12700">
                  <a:noFill/>
                </a:ln>
                <a:solidFill>
                  <a:srgbClr val="FF0000"/>
                </a:solidFill>
                <a:latin typeface="Consolas" panose="020B0609020204030204" pitchFamily="49" charset="0"/>
              </a:rPr>
              <a:t>(\x -&gt; x^2)</a:t>
            </a:r>
            <a:endParaRPr lang="en-US" sz="2000" dirty="0">
              <a:solidFill>
                <a:srgbClr val="FF0000"/>
              </a:solidFill>
            </a:endParaRPr>
          </a:p>
        </p:txBody>
      </p:sp>
      <p:sp>
        <p:nvSpPr>
          <p:cNvPr id="38" name="TextBox 37">
            <a:extLst>
              <a:ext uri="{FF2B5EF4-FFF2-40B4-BE49-F238E27FC236}">
                <a16:creationId xmlns:a16="http://schemas.microsoft.com/office/drawing/2014/main" id="{05AAB3C9-4E0D-4943-AF83-689C991BB4E1}"/>
              </a:ext>
            </a:extLst>
          </p:cNvPr>
          <p:cNvSpPr txBox="1"/>
          <p:nvPr/>
        </p:nvSpPr>
        <p:spPr>
          <a:xfrm>
            <a:off x="7939359" y="5322888"/>
            <a:ext cx="1857375" cy="400110"/>
          </a:xfrm>
          <a:prstGeom prst="rect">
            <a:avLst/>
          </a:prstGeom>
          <a:noFill/>
        </p:spPr>
        <p:txBody>
          <a:bodyPr wrap="square">
            <a:spAutoFit/>
          </a:bodyPr>
          <a:lstStyle/>
          <a:p>
            <a:r>
              <a:rPr lang="en-US" sz="2000" dirty="0">
                <a:ln w="12700">
                  <a:noFill/>
                </a:ln>
                <a:solidFill>
                  <a:srgbClr val="0070C0"/>
                </a:solidFill>
                <a:latin typeface="Consolas" panose="020B0609020204030204" pitchFamily="49" charset="0"/>
              </a:rPr>
              <a:t>(\x -&gt; x^3)</a:t>
            </a:r>
            <a:endParaRPr lang="en-US" sz="2000" dirty="0">
              <a:solidFill>
                <a:srgbClr val="0070C0"/>
              </a:solidFill>
            </a:endParaRPr>
          </a:p>
        </p:txBody>
      </p:sp>
      <p:sp>
        <p:nvSpPr>
          <p:cNvPr id="40" name="Rectangle 39">
            <a:extLst>
              <a:ext uri="{FF2B5EF4-FFF2-40B4-BE49-F238E27FC236}">
                <a16:creationId xmlns:a16="http://schemas.microsoft.com/office/drawing/2014/main" id="{F14FC054-3D50-4A90-9AA1-487AA581BC52}"/>
              </a:ext>
            </a:extLst>
          </p:cNvPr>
          <p:cNvSpPr/>
          <p:nvPr/>
        </p:nvSpPr>
        <p:spPr>
          <a:xfrm>
            <a:off x="7142442" y="1940527"/>
            <a:ext cx="2858308" cy="359863"/>
          </a:xfrm>
          <a:prstGeom prst="rect">
            <a:avLst/>
          </a:prstGeom>
          <a:solidFill>
            <a:srgbClr val="F3EBF9">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n w="12700">
                <a:noFill/>
              </a:ln>
              <a:solidFill>
                <a:schemeClr val="tx1"/>
              </a:solidFill>
              <a:latin typeface="Consolas" panose="020B0609020204030204" pitchFamily="49" charset="0"/>
            </a:endParaRPr>
          </a:p>
        </p:txBody>
      </p:sp>
      <p:sp>
        <p:nvSpPr>
          <p:cNvPr id="41" name="Rectangle 40">
            <a:extLst>
              <a:ext uri="{FF2B5EF4-FFF2-40B4-BE49-F238E27FC236}">
                <a16:creationId xmlns:a16="http://schemas.microsoft.com/office/drawing/2014/main" id="{80163D91-15BC-4794-AD6E-098AFDDBFD1C}"/>
              </a:ext>
            </a:extLst>
          </p:cNvPr>
          <p:cNvSpPr/>
          <p:nvPr/>
        </p:nvSpPr>
        <p:spPr>
          <a:xfrm>
            <a:off x="7305542" y="2246325"/>
            <a:ext cx="2858308" cy="359863"/>
          </a:xfrm>
          <a:prstGeom prst="rect">
            <a:avLst/>
          </a:prstGeom>
          <a:solidFill>
            <a:srgbClr val="F3EBF9">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n w="12700">
                <a:noFill/>
              </a:ln>
              <a:solidFill>
                <a:schemeClr val="tx1"/>
              </a:solidFill>
              <a:latin typeface="Consolas" panose="020B0609020204030204" pitchFamily="49" charset="0"/>
            </a:endParaRPr>
          </a:p>
        </p:txBody>
      </p:sp>
      <p:sp>
        <p:nvSpPr>
          <p:cNvPr id="44" name="Speech Bubble: Rectangle with Corners Rounded 43">
            <a:extLst>
              <a:ext uri="{FF2B5EF4-FFF2-40B4-BE49-F238E27FC236}">
                <a16:creationId xmlns:a16="http://schemas.microsoft.com/office/drawing/2014/main" id="{19B6579C-FC67-4DAF-AE8C-578BEFC87BF8}"/>
              </a:ext>
            </a:extLst>
          </p:cNvPr>
          <p:cNvSpPr/>
          <p:nvPr/>
        </p:nvSpPr>
        <p:spPr>
          <a:xfrm>
            <a:off x="9213764" y="2725233"/>
            <a:ext cx="2892511" cy="1227231"/>
          </a:xfrm>
          <a:prstGeom prst="wedgeRoundRectCallout">
            <a:avLst>
              <a:gd name="adj1" fmla="val -77529"/>
              <a:gd name="adj2" fmla="val 967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 we pass in a named function (</a:t>
            </a:r>
            <a:r>
              <a:rPr lang="en-US" sz="2000" dirty="0">
                <a:solidFill>
                  <a:srgbClr val="F4B183"/>
                </a:solidFill>
                <a:latin typeface="Corbel" panose="020B0503020204020204" pitchFamily="34" charset="0"/>
              </a:rPr>
              <a:t>func1</a:t>
            </a:r>
            <a:r>
              <a:rPr lang="en-US" sz="2000" dirty="0">
                <a:latin typeface="Corbel" panose="020B0503020204020204" pitchFamily="34" charset="0"/>
              </a:rPr>
              <a:t>) to our </a:t>
            </a:r>
            <a:r>
              <a:rPr lang="en-US" sz="2000" dirty="0">
                <a:solidFill>
                  <a:srgbClr val="F4B183"/>
                </a:solidFill>
                <a:latin typeface="Corbel" panose="020B0503020204020204" pitchFamily="34" charset="0"/>
              </a:rPr>
              <a:t>map</a:t>
            </a:r>
            <a:r>
              <a:rPr lang="en-US" sz="2000" dirty="0">
                <a:latin typeface="Corbel" panose="020B0503020204020204" pitchFamily="34" charset="0"/>
              </a:rPr>
              <a:t> function.</a:t>
            </a:r>
          </a:p>
        </p:txBody>
      </p:sp>
      <p:sp>
        <p:nvSpPr>
          <p:cNvPr id="45" name="Speech Bubble: Rectangle with Corners Rounded 44">
            <a:extLst>
              <a:ext uri="{FF2B5EF4-FFF2-40B4-BE49-F238E27FC236}">
                <a16:creationId xmlns:a16="http://schemas.microsoft.com/office/drawing/2014/main" id="{59A84602-314C-4AB3-AF13-D6D178732652}"/>
              </a:ext>
            </a:extLst>
          </p:cNvPr>
          <p:cNvSpPr/>
          <p:nvPr/>
        </p:nvSpPr>
        <p:spPr>
          <a:xfrm>
            <a:off x="1186122" y="306029"/>
            <a:ext cx="5279539" cy="1722531"/>
          </a:xfrm>
          <a:prstGeom prst="wedgeRoundRectCallout">
            <a:avLst>
              <a:gd name="adj1" fmla="val 64584"/>
              <a:gd name="adj2" fmla="val 309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figure out what </a:t>
            </a:r>
            <a:r>
              <a:rPr lang="en-US" sz="2000" dirty="0">
                <a:solidFill>
                  <a:srgbClr val="F4B183"/>
                </a:solidFill>
                <a:latin typeface="Corbel" panose="020B0503020204020204" pitchFamily="34" charset="0"/>
              </a:rPr>
              <a:t>func1</a:t>
            </a:r>
            <a:r>
              <a:rPr lang="en-US" sz="2000" dirty="0">
                <a:latin typeface="Corbel" panose="020B0503020204020204" pitchFamily="34" charset="0"/>
              </a:rPr>
              <a:t> does we have to go digging to find its definition… </a:t>
            </a:r>
          </a:p>
          <a:p>
            <a:pPr algn="ctr"/>
            <a:endParaRPr lang="en-US" sz="2000" dirty="0">
              <a:latin typeface="Corbel" panose="020B0503020204020204" pitchFamily="34" charset="0"/>
            </a:endParaRPr>
          </a:p>
          <a:p>
            <a:pPr algn="ctr"/>
            <a:r>
              <a:rPr lang="en-US" sz="2000" dirty="0">
                <a:latin typeface="Corbel" panose="020B0503020204020204" pitchFamily="34" charset="0"/>
              </a:rPr>
              <a:t>which could be in a separate file, and take some hunting!</a:t>
            </a:r>
          </a:p>
        </p:txBody>
      </p:sp>
      <p:sp>
        <p:nvSpPr>
          <p:cNvPr id="47" name="Speech Bubble: Rectangle with Corners Rounded 46">
            <a:extLst>
              <a:ext uri="{FF2B5EF4-FFF2-40B4-BE49-F238E27FC236}">
                <a16:creationId xmlns:a16="http://schemas.microsoft.com/office/drawing/2014/main" id="{0E80FE42-C8E1-4429-B44C-294A5EEB5ED6}"/>
              </a:ext>
            </a:extLst>
          </p:cNvPr>
          <p:cNvSpPr/>
          <p:nvPr/>
        </p:nvSpPr>
        <p:spPr>
          <a:xfrm>
            <a:off x="9188271" y="5478732"/>
            <a:ext cx="2892511" cy="1227231"/>
          </a:xfrm>
          <a:prstGeom prst="wedgeRoundRectCallout">
            <a:avLst>
              <a:gd name="adj1" fmla="val -73417"/>
              <a:gd name="adj2" fmla="val -1074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Instead, let's replace our function with a lambda function!</a:t>
            </a:r>
          </a:p>
        </p:txBody>
      </p:sp>
      <p:sp>
        <p:nvSpPr>
          <p:cNvPr id="48" name="Speech Bubble: Rectangle with Corners Rounded 47">
            <a:extLst>
              <a:ext uri="{FF2B5EF4-FFF2-40B4-BE49-F238E27FC236}">
                <a16:creationId xmlns:a16="http://schemas.microsoft.com/office/drawing/2014/main" id="{502F0E4C-73D9-4588-B2B2-C477DE1AF4AB}"/>
              </a:ext>
            </a:extLst>
          </p:cNvPr>
          <p:cNvSpPr/>
          <p:nvPr/>
        </p:nvSpPr>
        <p:spPr>
          <a:xfrm>
            <a:off x="8938861" y="471776"/>
            <a:ext cx="3011369" cy="1227231"/>
          </a:xfrm>
          <a:prstGeom prst="wedgeRoundRectCallout">
            <a:avLst>
              <a:gd name="adj1" fmla="val -82906"/>
              <a:gd name="adj2" fmla="val 773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 no longer need a stand-alone function named </a:t>
            </a:r>
            <a:r>
              <a:rPr lang="en-US" sz="2000" dirty="0">
                <a:solidFill>
                  <a:srgbClr val="F4B183"/>
                </a:solidFill>
                <a:latin typeface="Corbel" panose="020B0503020204020204" pitchFamily="34" charset="0"/>
              </a:rPr>
              <a:t>func1</a:t>
            </a:r>
            <a:r>
              <a:rPr lang="en-US" sz="2000" dirty="0">
                <a:latin typeface="Corbel" panose="020B0503020204020204" pitchFamily="34" charset="0"/>
              </a:rPr>
              <a:t>!</a:t>
            </a:r>
          </a:p>
        </p:txBody>
      </p:sp>
      <p:sp>
        <p:nvSpPr>
          <p:cNvPr id="55" name="Rectangle 54">
            <a:extLst>
              <a:ext uri="{FF2B5EF4-FFF2-40B4-BE49-F238E27FC236}">
                <a16:creationId xmlns:a16="http://schemas.microsoft.com/office/drawing/2014/main" id="{06BE8757-5879-47FE-91DC-C0CEDCC1DB20}"/>
              </a:ext>
            </a:extLst>
          </p:cNvPr>
          <p:cNvSpPr/>
          <p:nvPr/>
        </p:nvSpPr>
        <p:spPr>
          <a:xfrm>
            <a:off x="7179501" y="3544395"/>
            <a:ext cx="2858308" cy="359863"/>
          </a:xfrm>
          <a:prstGeom prst="rect">
            <a:avLst/>
          </a:prstGeom>
          <a:solidFill>
            <a:srgbClr val="F3EBF9">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n w="12700">
                <a:noFill/>
              </a:ln>
              <a:solidFill>
                <a:schemeClr val="tx1"/>
              </a:solidFill>
              <a:latin typeface="Consolas" panose="020B0609020204030204" pitchFamily="49" charset="0"/>
            </a:endParaRPr>
          </a:p>
        </p:txBody>
      </p:sp>
      <p:sp>
        <p:nvSpPr>
          <p:cNvPr id="52" name="Speech Bubble: Rectangle with Corners Rounded 51">
            <a:extLst>
              <a:ext uri="{FF2B5EF4-FFF2-40B4-BE49-F238E27FC236}">
                <a16:creationId xmlns:a16="http://schemas.microsoft.com/office/drawing/2014/main" id="{56CE32B3-0469-48ED-A00C-C84B76AD804F}"/>
              </a:ext>
            </a:extLst>
          </p:cNvPr>
          <p:cNvSpPr/>
          <p:nvPr/>
        </p:nvSpPr>
        <p:spPr>
          <a:xfrm>
            <a:off x="3419377" y="2391623"/>
            <a:ext cx="4668563" cy="1227231"/>
          </a:xfrm>
          <a:prstGeom prst="wedgeRoundRectCallout">
            <a:avLst>
              <a:gd name="adj1" fmla="val 64399"/>
              <a:gd name="adj2" fmla="val 1262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t>
            </a:r>
            <a:r>
              <a:rPr lang="en-US" sz="2000" dirty="0">
                <a:solidFill>
                  <a:srgbClr val="F4B183"/>
                </a:solidFill>
                <a:latin typeface="Corbel" panose="020B0503020204020204" pitchFamily="34" charset="0"/>
              </a:rPr>
              <a:t>defines</a:t>
            </a:r>
            <a:r>
              <a:rPr lang="en-US" sz="2000" dirty="0">
                <a:latin typeface="Corbel" panose="020B0503020204020204" pitchFamily="34" charset="0"/>
              </a:rPr>
              <a:t> a </a:t>
            </a:r>
            <a:r>
              <a:rPr lang="en-US" sz="2000" dirty="0">
                <a:solidFill>
                  <a:srgbClr val="F4B183"/>
                </a:solidFill>
                <a:latin typeface="Corbel" panose="020B0503020204020204" pitchFamily="34" charset="0"/>
              </a:rPr>
              <a:t>temporary function </a:t>
            </a:r>
            <a:r>
              <a:rPr lang="en-US" sz="2000" dirty="0">
                <a:latin typeface="Corbel" panose="020B0503020204020204" pitchFamily="34" charset="0"/>
              </a:rPr>
              <a:t>and then we immediately pass it in as an argument! It's </a:t>
            </a:r>
            <a:r>
              <a:rPr lang="en-US" sz="2000" dirty="0">
                <a:solidFill>
                  <a:srgbClr val="F4B183"/>
                </a:solidFill>
                <a:latin typeface="Corbel" panose="020B0503020204020204" pitchFamily="34" charset="0"/>
              </a:rPr>
              <a:t>crystal clear </a:t>
            </a:r>
            <a:r>
              <a:rPr lang="en-US" sz="2000" dirty="0">
                <a:latin typeface="Corbel" panose="020B0503020204020204" pitchFamily="34" charset="0"/>
              </a:rPr>
              <a:t>what it does!</a:t>
            </a:r>
          </a:p>
        </p:txBody>
      </p:sp>
      <p:sp>
        <p:nvSpPr>
          <p:cNvPr id="53" name="Speech Bubble: Rectangle with Corners Rounded 52">
            <a:extLst>
              <a:ext uri="{FF2B5EF4-FFF2-40B4-BE49-F238E27FC236}">
                <a16:creationId xmlns:a16="http://schemas.microsoft.com/office/drawing/2014/main" id="{0DB68287-AE55-4E56-9C54-648AC0ACAEC4}"/>
              </a:ext>
            </a:extLst>
          </p:cNvPr>
          <p:cNvSpPr/>
          <p:nvPr/>
        </p:nvSpPr>
        <p:spPr>
          <a:xfrm>
            <a:off x="9286268" y="3591805"/>
            <a:ext cx="2892511" cy="1227231"/>
          </a:xfrm>
          <a:prstGeom prst="wedgeRoundRectCallout">
            <a:avLst>
              <a:gd name="adj1" fmla="val -77529"/>
              <a:gd name="adj2" fmla="val 967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do the same thing for the </a:t>
            </a:r>
            <a:r>
              <a:rPr lang="en-US" sz="2000" dirty="0">
                <a:solidFill>
                  <a:srgbClr val="F4B183"/>
                </a:solidFill>
                <a:latin typeface="Corbel" panose="020B0503020204020204" pitchFamily="34" charset="0"/>
              </a:rPr>
              <a:t>func2 </a:t>
            </a:r>
            <a:r>
              <a:rPr lang="en-US" sz="2000" dirty="0">
                <a:latin typeface="Corbel" panose="020B0503020204020204" pitchFamily="34" charset="0"/>
              </a:rPr>
              <a:t>function!</a:t>
            </a:r>
          </a:p>
        </p:txBody>
      </p:sp>
      <p:sp>
        <p:nvSpPr>
          <p:cNvPr id="54" name="Speech Bubble: Rectangle with Corners Rounded 53">
            <a:extLst>
              <a:ext uri="{FF2B5EF4-FFF2-40B4-BE49-F238E27FC236}">
                <a16:creationId xmlns:a16="http://schemas.microsoft.com/office/drawing/2014/main" id="{165E5D6C-CAFD-41D9-8D2B-6C1508088BBE}"/>
              </a:ext>
            </a:extLst>
          </p:cNvPr>
          <p:cNvSpPr/>
          <p:nvPr/>
        </p:nvSpPr>
        <p:spPr>
          <a:xfrm>
            <a:off x="2038351" y="4889550"/>
            <a:ext cx="4301136" cy="1227231"/>
          </a:xfrm>
          <a:prstGeom prst="wedgeRoundRectCallout">
            <a:avLst>
              <a:gd name="adj1" fmla="val 101589"/>
              <a:gd name="adj2" fmla="val -600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Lambdas let us </a:t>
            </a:r>
            <a:r>
              <a:rPr lang="en-US" sz="2000" dirty="0">
                <a:solidFill>
                  <a:srgbClr val="F4B183"/>
                </a:solidFill>
                <a:latin typeface="Corbel" panose="020B0503020204020204" pitchFamily="34" charset="0"/>
              </a:rPr>
              <a:t>define simple functions </a:t>
            </a:r>
            <a:r>
              <a:rPr lang="en-US" sz="2000" dirty="0">
                <a:latin typeface="Corbel" panose="020B0503020204020204" pitchFamily="34" charset="0"/>
              </a:rPr>
              <a:t>right where they're used to make our code simpler to read.</a:t>
            </a:r>
          </a:p>
        </p:txBody>
      </p:sp>
      <p:grpSp>
        <p:nvGrpSpPr>
          <p:cNvPr id="56" name="Group 55">
            <a:extLst>
              <a:ext uri="{FF2B5EF4-FFF2-40B4-BE49-F238E27FC236}">
                <a16:creationId xmlns:a16="http://schemas.microsoft.com/office/drawing/2014/main" id="{6A4900F4-B6F4-4E78-9511-7349F374E07D}"/>
              </a:ext>
            </a:extLst>
          </p:cNvPr>
          <p:cNvGrpSpPr/>
          <p:nvPr/>
        </p:nvGrpSpPr>
        <p:grpSpPr>
          <a:xfrm>
            <a:off x="7182168" y="43800"/>
            <a:ext cx="5009833" cy="2047800"/>
            <a:chOff x="6661676" y="1864574"/>
            <a:chExt cx="5009833" cy="2047800"/>
          </a:xfrm>
        </p:grpSpPr>
        <p:grpSp>
          <p:nvGrpSpPr>
            <p:cNvPr id="57" name="Group 56">
              <a:extLst>
                <a:ext uri="{FF2B5EF4-FFF2-40B4-BE49-F238E27FC236}">
                  <a16:creationId xmlns:a16="http://schemas.microsoft.com/office/drawing/2014/main" id="{995137E9-950B-4F44-AA42-73BB7C04079F}"/>
                </a:ext>
              </a:extLst>
            </p:cNvPr>
            <p:cNvGrpSpPr/>
            <p:nvPr/>
          </p:nvGrpSpPr>
          <p:grpSpPr>
            <a:xfrm>
              <a:off x="6661676" y="1864574"/>
              <a:ext cx="5009833" cy="2047800"/>
              <a:chOff x="7732085" y="4801216"/>
              <a:chExt cx="5009833" cy="2047800"/>
            </a:xfrm>
          </p:grpSpPr>
          <p:grpSp>
            <p:nvGrpSpPr>
              <p:cNvPr id="59" name="Group 58">
                <a:extLst>
                  <a:ext uri="{FF2B5EF4-FFF2-40B4-BE49-F238E27FC236}">
                    <a16:creationId xmlns:a16="http://schemas.microsoft.com/office/drawing/2014/main" id="{2420EC0B-945C-495A-BF86-A351B7288D0E}"/>
                  </a:ext>
                </a:extLst>
              </p:cNvPr>
              <p:cNvGrpSpPr/>
              <p:nvPr/>
            </p:nvGrpSpPr>
            <p:grpSpPr>
              <a:xfrm>
                <a:off x="7732085" y="4801216"/>
                <a:ext cx="5009832" cy="2047800"/>
                <a:chOff x="7970626" y="4423678"/>
                <a:chExt cx="5009832" cy="2047800"/>
              </a:xfrm>
            </p:grpSpPr>
            <p:sp>
              <p:nvSpPr>
                <p:cNvPr id="61" name="Rectangle: Rounded Corners 60">
                  <a:extLst>
                    <a:ext uri="{FF2B5EF4-FFF2-40B4-BE49-F238E27FC236}">
                      <a16:creationId xmlns:a16="http://schemas.microsoft.com/office/drawing/2014/main" id="{398D0C3F-1E56-479A-90BE-5FBD75C17CB0}"/>
                    </a:ext>
                  </a:extLst>
                </p:cNvPr>
                <p:cNvSpPr/>
                <p:nvPr/>
              </p:nvSpPr>
              <p:spPr>
                <a:xfrm>
                  <a:off x="7970626" y="4426226"/>
                  <a:ext cx="5009832"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103D75EC-EB1C-43C7-990E-8475F1211979}"/>
                    </a:ext>
                  </a:extLst>
                </p:cNvPr>
                <p:cNvSpPr txBox="1"/>
                <p:nvPr/>
              </p:nvSpPr>
              <p:spPr>
                <a:xfrm>
                  <a:off x="8152556" y="442367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60" name="TextBox 59">
                <a:extLst>
                  <a:ext uri="{FF2B5EF4-FFF2-40B4-BE49-F238E27FC236}">
                    <a16:creationId xmlns:a16="http://schemas.microsoft.com/office/drawing/2014/main" id="{0648D838-F68C-433B-A4B8-5BD2AAAA98EB}"/>
                  </a:ext>
                </a:extLst>
              </p:cNvPr>
              <p:cNvSpPr txBox="1"/>
              <p:nvPr/>
            </p:nvSpPr>
            <p:spPr>
              <a:xfrm>
                <a:off x="8772272" y="5243519"/>
                <a:ext cx="3969646" cy="1184940"/>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"Patience! Lambdas actually make code easier to read.</a:t>
                </a:r>
              </a:p>
              <a:p>
                <a:pPr algn="ctr"/>
                <a:endParaRPr lang="en-US" sz="110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Show '</a:t>
                </a:r>
                <a:r>
                  <a:rPr lang="en-US" sz="2000" dirty="0" err="1">
                    <a:solidFill>
                      <a:schemeClr val="accent1">
                        <a:lumMod val="75000"/>
                      </a:schemeClr>
                    </a:solidFill>
                    <a:latin typeface="Comic Sans MS" panose="030F0702030302020204" pitchFamily="66" charset="0"/>
                  </a:rPr>
                  <a:t>em</a:t>
                </a:r>
                <a:r>
                  <a:rPr lang="en-US" sz="2000" dirty="0">
                    <a:solidFill>
                      <a:schemeClr val="accent1">
                        <a:lumMod val="75000"/>
                      </a:schemeClr>
                    </a:solidFill>
                    <a:latin typeface="Comic Sans MS" panose="030F0702030302020204" pitchFamily="66" charset="0"/>
                  </a:rPr>
                  <a:t> Carey!"</a:t>
                </a:r>
              </a:p>
            </p:txBody>
          </p:sp>
        </p:grpSp>
        <p:pic>
          <p:nvPicPr>
            <p:cNvPr id="58" name="Picture 57">
              <a:extLst>
                <a:ext uri="{FF2B5EF4-FFF2-40B4-BE49-F238E27FC236}">
                  <a16:creationId xmlns:a16="http://schemas.microsoft.com/office/drawing/2014/main" id="{DD0230DA-78DB-4F61-9070-A956819A0EBF}"/>
                </a:ext>
              </a:extLst>
            </p:cNvPr>
            <p:cNvPicPr>
              <a:picLocks noChangeAspect="1"/>
            </p:cNvPicPr>
            <p:nvPr/>
          </p:nvPicPr>
          <p:blipFill rotWithShape="1">
            <a:blip r:embed="rId5"/>
            <a:srcRect l="23761" r="21167"/>
            <a:stretch/>
          </p:blipFill>
          <p:spPr>
            <a:xfrm>
              <a:off x="6843811" y="2223368"/>
              <a:ext cx="858051" cy="8507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63" name="Group 62">
            <a:extLst>
              <a:ext uri="{FF2B5EF4-FFF2-40B4-BE49-F238E27FC236}">
                <a16:creationId xmlns:a16="http://schemas.microsoft.com/office/drawing/2014/main" id="{3C2541E6-72A1-4C9A-91EE-623DBF68BBE5}"/>
              </a:ext>
            </a:extLst>
          </p:cNvPr>
          <p:cNvGrpSpPr/>
          <p:nvPr/>
        </p:nvGrpSpPr>
        <p:grpSpPr>
          <a:xfrm>
            <a:off x="7182168" y="4764241"/>
            <a:ext cx="5017168" cy="2077717"/>
            <a:chOff x="9223510" y="4771299"/>
            <a:chExt cx="4499811" cy="2077717"/>
          </a:xfrm>
        </p:grpSpPr>
        <p:grpSp>
          <p:nvGrpSpPr>
            <p:cNvPr id="64" name="Group 63">
              <a:extLst>
                <a:ext uri="{FF2B5EF4-FFF2-40B4-BE49-F238E27FC236}">
                  <a16:creationId xmlns:a16="http://schemas.microsoft.com/office/drawing/2014/main" id="{DF4FB8DD-D388-46CA-93A2-2339CA285127}"/>
                </a:ext>
              </a:extLst>
            </p:cNvPr>
            <p:cNvGrpSpPr/>
            <p:nvPr/>
          </p:nvGrpSpPr>
          <p:grpSpPr>
            <a:xfrm>
              <a:off x="9223510" y="4771299"/>
              <a:ext cx="4499811" cy="2077717"/>
              <a:chOff x="9462051" y="4393761"/>
              <a:chExt cx="4499811" cy="2077717"/>
            </a:xfrm>
          </p:grpSpPr>
          <p:sp>
            <p:nvSpPr>
              <p:cNvPr id="67" name="Rectangle: Rounded Corners 66">
                <a:extLst>
                  <a:ext uri="{FF2B5EF4-FFF2-40B4-BE49-F238E27FC236}">
                    <a16:creationId xmlns:a16="http://schemas.microsoft.com/office/drawing/2014/main" id="{CB3E5706-57C6-40C8-9B54-714547C2B865}"/>
                  </a:ext>
                </a:extLst>
              </p:cNvPr>
              <p:cNvSpPr/>
              <p:nvPr/>
            </p:nvSpPr>
            <p:spPr>
              <a:xfrm>
                <a:off x="9462051" y="4426226"/>
                <a:ext cx="4499811"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4630AC89-B988-4273-A969-5139A971DABB}"/>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65" name="Picture 45" descr="spinhead">
              <a:extLst>
                <a:ext uri="{FF2B5EF4-FFF2-40B4-BE49-F238E27FC236}">
                  <a16:creationId xmlns:a16="http://schemas.microsoft.com/office/drawing/2014/main" id="{A64465A3-8293-4CF0-9AEE-8B75F01140C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7E0D8C2F-BA96-4DE8-BF11-9DD971A41B18}"/>
                </a:ext>
              </a:extLst>
            </p:cNvPr>
            <p:cNvSpPr txBox="1"/>
            <p:nvPr/>
          </p:nvSpPr>
          <p:spPr>
            <a:xfrm>
              <a:off x="10046764" y="5171409"/>
              <a:ext cx="3553846" cy="163121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"Just what we need – more confusing terms and syntax to satisfy academics. "</a:t>
              </a:r>
            </a:p>
            <a:p>
              <a:pPr algn="ctr"/>
              <a:endParaRPr lang="en-US" sz="200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 {rolls lidar sensors}</a:t>
              </a:r>
            </a:p>
          </p:txBody>
        </p:sp>
      </p:grpSp>
    </p:spTree>
    <p:extLst>
      <p:ext uri="{BB962C8B-B14F-4D97-AF65-F5344CB8AC3E}">
        <p14:creationId xmlns:p14="http://schemas.microsoft.com/office/powerpoint/2010/main" val="247661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fill="hold"/>
                                        <p:tgtEl>
                                          <p:spTgt spid="63"/>
                                        </p:tgtEl>
                                        <p:attrNameLst>
                                          <p:attrName>ppt_x</p:attrName>
                                        </p:attrNameLst>
                                      </p:cBhvr>
                                      <p:tavLst>
                                        <p:tav tm="0">
                                          <p:val>
                                            <p:strVal val="1+#ppt_w/2"/>
                                          </p:val>
                                        </p:tav>
                                        <p:tav tm="100000">
                                          <p:val>
                                            <p:strVal val="#ppt_x"/>
                                          </p:val>
                                        </p:tav>
                                      </p:tavLst>
                                    </p:anim>
                                    <p:anim calcmode="lin" valueType="num">
                                      <p:cBhvr additive="base">
                                        <p:cTn id="2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500" fill="hold"/>
                                        <p:tgtEl>
                                          <p:spTgt spid="56"/>
                                        </p:tgtEl>
                                        <p:attrNameLst>
                                          <p:attrName>ppt_x</p:attrName>
                                        </p:attrNameLst>
                                      </p:cBhvr>
                                      <p:tavLst>
                                        <p:tav tm="0">
                                          <p:val>
                                            <p:strVal val="1+#ppt_w/2"/>
                                          </p:val>
                                        </p:tav>
                                        <p:tav tm="100000">
                                          <p:val>
                                            <p:strVal val="#ppt_x"/>
                                          </p:val>
                                        </p:tav>
                                      </p:tavLst>
                                    </p:anim>
                                    <p:anim calcmode="lin" valueType="num">
                                      <p:cBhvr additive="base">
                                        <p:cTn id="34"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2" fill="hold" nodeType="clickEffect">
                                  <p:stCondLst>
                                    <p:cond delay="0"/>
                                  </p:stCondLst>
                                  <p:childTnLst>
                                    <p:anim calcmode="lin" valueType="num">
                                      <p:cBhvr additive="base">
                                        <p:cTn id="38" dur="500"/>
                                        <p:tgtEl>
                                          <p:spTgt spid="56"/>
                                        </p:tgtEl>
                                        <p:attrNameLst>
                                          <p:attrName>ppt_x</p:attrName>
                                        </p:attrNameLst>
                                      </p:cBhvr>
                                      <p:tavLst>
                                        <p:tav tm="0">
                                          <p:val>
                                            <p:strVal val="ppt_x"/>
                                          </p:val>
                                        </p:tav>
                                        <p:tav tm="100000">
                                          <p:val>
                                            <p:strVal val="1+ppt_w/2"/>
                                          </p:val>
                                        </p:tav>
                                      </p:tavLst>
                                    </p:anim>
                                    <p:anim calcmode="lin" valueType="num">
                                      <p:cBhvr additive="base">
                                        <p:cTn id="39" dur="500"/>
                                        <p:tgtEl>
                                          <p:spTgt spid="56"/>
                                        </p:tgtEl>
                                        <p:attrNameLst>
                                          <p:attrName>ppt_y</p:attrName>
                                        </p:attrNameLst>
                                      </p:cBhvr>
                                      <p:tavLst>
                                        <p:tav tm="0">
                                          <p:val>
                                            <p:strVal val="ppt_y"/>
                                          </p:val>
                                        </p:tav>
                                        <p:tav tm="100000">
                                          <p:val>
                                            <p:strVal val="ppt_y"/>
                                          </p:val>
                                        </p:tav>
                                      </p:tavLst>
                                    </p:anim>
                                    <p:set>
                                      <p:cBhvr>
                                        <p:cTn id="40" dur="1" fill="hold">
                                          <p:stCondLst>
                                            <p:cond delay="499"/>
                                          </p:stCondLst>
                                        </p:cTn>
                                        <p:tgtEl>
                                          <p:spTgt spid="56"/>
                                        </p:tgtEl>
                                        <p:attrNameLst>
                                          <p:attrName>style.visibility</p:attrName>
                                        </p:attrNameLst>
                                      </p:cBhvr>
                                      <p:to>
                                        <p:strVal val="hidden"/>
                                      </p:to>
                                    </p:set>
                                  </p:childTnLst>
                                </p:cTn>
                              </p:par>
                              <p:par>
                                <p:cTn id="41" presetID="2" presetClass="exit" presetSubtype="2" fill="hold" nodeType="withEffect">
                                  <p:stCondLst>
                                    <p:cond delay="0"/>
                                  </p:stCondLst>
                                  <p:childTnLst>
                                    <p:anim calcmode="lin" valueType="num">
                                      <p:cBhvr additive="base">
                                        <p:cTn id="42" dur="500"/>
                                        <p:tgtEl>
                                          <p:spTgt spid="63"/>
                                        </p:tgtEl>
                                        <p:attrNameLst>
                                          <p:attrName>ppt_x</p:attrName>
                                        </p:attrNameLst>
                                      </p:cBhvr>
                                      <p:tavLst>
                                        <p:tav tm="0">
                                          <p:val>
                                            <p:strVal val="ppt_x"/>
                                          </p:val>
                                        </p:tav>
                                        <p:tav tm="100000">
                                          <p:val>
                                            <p:strVal val="1+ppt_w/2"/>
                                          </p:val>
                                        </p:tav>
                                      </p:tavLst>
                                    </p:anim>
                                    <p:anim calcmode="lin" valueType="num">
                                      <p:cBhvr additive="base">
                                        <p:cTn id="43" dur="500"/>
                                        <p:tgtEl>
                                          <p:spTgt spid="63"/>
                                        </p:tgtEl>
                                        <p:attrNameLst>
                                          <p:attrName>ppt_y</p:attrName>
                                        </p:attrNameLst>
                                      </p:cBhvr>
                                      <p:tavLst>
                                        <p:tav tm="0">
                                          <p:val>
                                            <p:strVal val="ppt_y"/>
                                          </p:val>
                                        </p:tav>
                                        <p:tav tm="100000">
                                          <p:val>
                                            <p:strVal val="ppt_y"/>
                                          </p:val>
                                        </p:tav>
                                      </p:tavLst>
                                    </p:anim>
                                    <p:set>
                                      <p:cBhvr>
                                        <p:cTn id="44" dur="1" fill="hold">
                                          <p:stCondLst>
                                            <p:cond delay="499"/>
                                          </p:stCondLst>
                                        </p:cTn>
                                        <p:tgtEl>
                                          <p:spTgt spid="6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xEl>
                                              <p:pRg st="2" end="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xEl>
                                              <p:pRg st="3" end="3"/>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9">
                                            <p:txEl>
                                              <p:pRg st="5" end="5"/>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xEl>
                                              <p:pRg st="6" end="6"/>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wipe(down)">
                                      <p:cBhvr>
                                        <p:cTn id="73" dur="500"/>
                                        <p:tgtEl>
                                          <p:spTgt spid="4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wipe(down)">
                                      <p:cBhvr>
                                        <p:cTn id="78" dur="500"/>
                                        <p:tgtEl>
                                          <p:spTgt spid="4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up)">
                                      <p:cBhvr>
                                        <p:cTn id="83" dur="500"/>
                                        <p:tgtEl>
                                          <p:spTgt spid="51"/>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45"/>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4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1" nodeType="clickEffect">
                                  <p:stCondLst>
                                    <p:cond delay="0"/>
                                  </p:stCondLst>
                                  <p:childTnLst>
                                    <p:animMotion origin="layout" path="M -3.125E-6 1.11022E-16 L 0.05586 1.11022E-16 " pathEditMode="relative" rAng="0" ptsTypes="AA">
                                      <p:cBhvr>
                                        <p:cTn id="98" dur="2000" fill="hold"/>
                                        <p:tgtEl>
                                          <p:spTgt spid="33"/>
                                        </p:tgtEl>
                                        <p:attrNameLst>
                                          <p:attrName>ppt_x</p:attrName>
                                          <p:attrName>ppt_y</p:attrName>
                                        </p:attrNameLst>
                                      </p:cBhvr>
                                      <p:rCtr x="2786" y="0"/>
                                    </p:animMotion>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fade">
                                      <p:cBhvr>
                                        <p:cTn id="106" dur="500"/>
                                        <p:tgtEl>
                                          <p:spTgt spid="42"/>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47"/>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52"/>
                                        </p:tgtEl>
                                        <p:attrNameLst>
                                          <p:attrName>style.visibility</p:attrName>
                                        </p:attrNameLst>
                                      </p:cBhvr>
                                      <p:to>
                                        <p:strVal val="visible"/>
                                      </p:to>
                                    </p:set>
                                    <p:animEffect transition="in" filter="wipe(down)">
                                      <p:cBhvr>
                                        <p:cTn id="115" dur="500"/>
                                        <p:tgtEl>
                                          <p:spTgt spid="52"/>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52"/>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wipe(down)">
                                      <p:cBhvr>
                                        <p:cTn id="124" dur="500"/>
                                        <p:tgtEl>
                                          <p:spTgt spid="48"/>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1" nodeType="clickEffect">
                                  <p:stCondLst>
                                    <p:cond delay="0"/>
                                  </p:stCondLst>
                                  <p:childTnLst>
                                    <p:set>
                                      <p:cBhvr>
                                        <p:cTn id="133" dur="1" fill="hold">
                                          <p:stCondLst>
                                            <p:cond delay="0"/>
                                          </p:stCondLst>
                                        </p:cTn>
                                        <p:tgtEl>
                                          <p:spTgt spid="48"/>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wipe(down)">
                                      <p:cBhvr>
                                        <p:cTn id="138" dur="500"/>
                                        <p:tgtEl>
                                          <p:spTgt spid="53"/>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1" nodeType="clickEffect">
                                  <p:stCondLst>
                                    <p:cond delay="0"/>
                                  </p:stCondLst>
                                  <p:childTnLst>
                                    <p:animMotion origin="layout" path="M -6.25E-7 4.44444E-6 L 0.06445 4.44444E-6 " pathEditMode="relative" rAng="0" ptsTypes="AA">
                                      <p:cBhvr>
                                        <p:cTn id="142" dur="2000" fill="hold"/>
                                        <p:tgtEl>
                                          <p:spTgt spid="36"/>
                                        </p:tgtEl>
                                        <p:attrNameLst>
                                          <p:attrName>ppt_x</p:attrName>
                                          <p:attrName>ppt_y</p:attrName>
                                        </p:attrNameLst>
                                      </p:cBhvr>
                                      <p:rCtr x="3216" y="0"/>
                                    </p:animMotion>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fade">
                                      <p:cBhvr>
                                        <p:cTn id="147" dur="500"/>
                                        <p:tgtEl>
                                          <p:spTgt spid="3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43"/>
                                        </p:tgtEl>
                                        <p:attrNameLst>
                                          <p:attrName>style.visibility</p:attrName>
                                        </p:attrNameLst>
                                      </p:cBhvr>
                                      <p:to>
                                        <p:strVal val="visible"/>
                                      </p:to>
                                    </p:set>
                                    <p:animEffect transition="in" filter="fade">
                                      <p:cBhvr>
                                        <p:cTn id="150" dur="500"/>
                                        <p:tgtEl>
                                          <p:spTgt spid="43"/>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1"/>
                                        </p:tgtEl>
                                        <p:attrNameLst>
                                          <p:attrName>style.visibility</p:attrName>
                                        </p:attrNameLst>
                                      </p:cBhvr>
                                      <p:to>
                                        <p:strVal val="visible"/>
                                      </p:to>
                                    </p:set>
                                    <p:animEffect transition="in" filter="fade">
                                      <p:cBhvr>
                                        <p:cTn id="155" dur="500"/>
                                        <p:tgtEl>
                                          <p:spTgt spid="41"/>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53"/>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0" presetClass="exit" presetSubtype="0" fill="hold" nodeType="clickEffect">
                                  <p:stCondLst>
                                    <p:cond delay="0"/>
                                  </p:stCondLst>
                                  <p:childTnLst>
                                    <p:animEffect transition="out" filter="fade">
                                      <p:cBhvr>
                                        <p:cTn id="163" dur="500"/>
                                        <p:tgtEl>
                                          <p:spTgt spid="51"/>
                                        </p:tgtEl>
                                      </p:cBhvr>
                                    </p:animEffect>
                                    <p:set>
                                      <p:cBhvr>
                                        <p:cTn id="164" dur="1" fill="hold">
                                          <p:stCondLst>
                                            <p:cond delay="499"/>
                                          </p:stCondLst>
                                        </p:cTn>
                                        <p:tgtEl>
                                          <p:spTgt spid="51"/>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40"/>
                                        </p:tgtEl>
                                      </p:cBhvr>
                                    </p:animEffect>
                                    <p:set>
                                      <p:cBhvr>
                                        <p:cTn id="167" dur="1" fill="hold">
                                          <p:stCondLst>
                                            <p:cond delay="499"/>
                                          </p:stCondLst>
                                        </p:cTn>
                                        <p:tgtEl>
                                          <p:spTgt spid="40"/>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41"/>
                                        </p:tgtEl>
                                      </p:cBhvr>
                                    </p:animEffect>
                                    <p:set>
                                      <p:cBhvr>
                                        <p:cTn id="170" dur="1" fill="hold">
                                          <p:stCondLst>
                                            <p:cond delay="499"/>
                                          </p:stCondLst>
                                        </p:cTn>
                                        <p:tgtEl>
                                          <p:spTgt spid="41"/>
                                        </p:tgtEl>
                                        <p:attrNameLst>
                                          <p:attrName>style.visibility</p:attrName>
                                        </p:attrNameLst>
                                      </p:cBhvr>
                                      <p:to>
                                        <p:strVal val="hidden"/>
                                      </p:to>
                                    </p:set>
                                  </p:childTnLst>
                                </p:cTn>
                              </p:par>
                              <p:par>
                                <p:cTn id="171" presetID="10"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fade">
                                      <p:cBhvr>
                                        <p:cTn id="173" dur="500"/>
                                        <p:tgtEl>
                                          <p:spTgt spid="55"/>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grpId="0" nodeType="clickEffect">
                                  <p:stCondLst>
                                    <p:cond delay="0"/>
                                  </p:stCondLst>
                                  <p:childTnLst>
                                    <p:set>
                                      <p:cBhvr>
                                        <p:cTn id="177" dur="1" fill="hold">
                                          <p:stCondLst>
                                            <p:cond delay="0"/>
                                          </p:stCondLst>
                                        </p:cTn>
                                        <p:tgtEl>
                                          <p:spTgt spid="54"/>
                                        </p:tgtEl>
                                        <p:attrNameLst>
                                          <p:attrName>style.visibility</p:attrName>
                                        </p:attrNameLst>
                                      </p:cBhvr>
                                      <p:to>
                                        <p:strVal val="visible"/>
                                      </p:to>
                                    </p:set>
                                    <p:animEffect transition="in" filter="wipe(down)">
                                      <p:cBhvr>
                                        <p:cTn id="178" dur="500"/>
                                        <p:tgtEl>
                                          <p:spTgt spid="54"/>
                                        </p:tgtEl>
                                      </p:cBhvr>
                                    </p:animEffec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grpId="1" nodeType="clickEffect">
                                  <p:stCondLst>
                                    <p:cond delay="0"/>
                                  </p:stCondLst>
                                  <p:childTnLst>
                                    <p:set>
                                      <p:cBhvr>
                                        <p:cTn id="182"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9" grpId="0" uiExpand="1" build="p" animBg="1"/>
      <p:bldP spid="33" grpId="0"/>
      <p:bldP spid="33" grpId="1"/>
      <p:bldP spid="42" grpId="0" animBg="1"/>
      <p:bldP spid="36" grpId="0"/>
      <p:bldP spid="36" grpId="1"/>
      <p:bldP spid="43" grpId="0" animBg="1"/>
      <p:bldP spid="37" grpId="0"/>
      <p:bldP spid="38" grpId="0"/>
      <p:bldP spid="40" grpId="0" animBg="1"/>
      <p:bldP spid="40" grpId="1" animBg="1"/>
      <p:bldP spid="41" grpId="0" animBg="1"/>
      <p:bldP spid="41" grpId="1" animBg="1"/>
      <p:bldP spid="44" grpId="0" animBg="1"/>
      <p:bldP spid="44" grpId="1" animBg="1"/>
      <p:bldP spid="45" grpId="0" animBg="1"/>
      <p:bldP spid="45" grpId="1" animBg="1"/>
      <p:bldP spid="47" grpId="0" animBg="1"/>
      <p:bldP spid="47" grpId="1" animBg="1"/>
      <p:bldP spid="48" grpId="0" animBg="1"/>
      <p:bldP spid="48" grpId="1" animBg="1"/>
      <p:bldP spid="55" grpId="0" animBg="1"/>
      <p:bldP spid="52" grpId="0" animBg="1"/>
      <p:bldP spid="52" grpId="1" animBg="1"/>
      <p:bldP spid="53" grpId="0" animBg="1"/>
      <p:bldP spid="53" grpId="1" animBg="1"/>
      <p:bldP spid="54" grpId="0" animBg="1"/>
      <p:bldP spid="54"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430161" y="-76200"/>
            <a:ext cx="11331678" cy="1143000"/>
          </a:xfrm>
        </p:spPr>
        <p:txBody>
          <a:bodyPr/>
          <a:lstStyle/>
          <a:p>
            <a:r>
              <a:rPr lang="en-US" dirty="0"/>
              <a:t>Defining a Lambda Function &amp; Passing it to Another Function</a:t>
            </a:r>
          </a:p>
        </p:txBody>
      </p:sp>
      <p:sp>
        <p:nvSpPr>
          <p:cNvPr id="9" name="TextBox 8">
            <a:extLst>
              <a:ext uri="{FF2B5EF4-FFF2-40B4-BE49-F238E27FC236}">
                <a16:creationId xmlns:a16="http://schemas.microsoft.com/office/drawing/2014/main" id="{6C1639DC-1422-4C12-9EDD-DEC7AF2297B8}"/>
              </a:ext>
            </a:extLst>
          </p:cNvPr>
          <p:cNvSpPr txBox="1"/>
          <p:nvPr/>
        </p:nvSpPr>
        <p:spPr>
          <a:xfrm>
            <a:off x="6857941" y="1745659"/>
            <a:ext cx="4903898" cy="830997"/>
          </a:xfrm>
          <a:prstGeom prst="rect">
            <a:avLst/>
          </a:prstGeom>
          <a:noFill/>
        </p:spPr>
        <p:txBody>
          <a:bodyPr wrap="square" rtlCol="0">
            <a:spAutoFit/>
          </a:bodyPr>
          <a:lstStyle/>
          <a:p>
            <a:pPr algn="ctr"/>
            <a:r>
              <a:rPr lang="en-US" sz="2400" dirty="0"/>
              <a:t>Ok, let's learn the syntax for defining a lambda function in Haskell:</a:t>
            </a:r>
          </a:p>
        </p:txBody>
      </p:sp>
      <p:grpSp>
        <p:nvGrpSpPr>
          <p:cNvPr id="12" name="Group 11">
            <a:extLst>
              <a:ext uri="{FF2B5EF4-FFF2-40B4-BE49-F238E27FC236}">
                <a16:creationId xmlns:a16="http://schemas.microsoft.com/office/drawing/2014/main" id="{19C4F3AF-A332-4DAA-ADB0-93F2C1043299}"/>
              </a:ext>
            </a:extLst>
          </p:cNvPr>
          <p:cNvGrpSpPr/>
          <p:nvPr/>
        </p:nvGrpSpPr>
        <p:grpSpPr>
          <a:xfrm>
            <a:off x="430160" y="1308039"/>
            <a:ext cx="6138967" cy="4566889"/>
            <a:chOff x="6095117" y="1978966"/>
            <a:chExt cx="5819653" cy="3715153"/>
          </a:xfrm>
        </p:grpSpPr>
        <p:grpSp>
          <p:nvGrpSpPr>
            <p:cNvPr id="13" name="Group 12">
              <a:extLst>
                <a:ext uri="{FF2B5EF4-FFF2-40B4-BE49-F238E27FC236}">
                  <a16:creationId xmlns:a16="http://schemas.microsoft.com/office/drawing/2014/main" id="{0B346B11-9FF4-4B62-8138-9A681FAF3DF0}"/>
                </a:ext>
              </a:extLst>
            </p:cNvPr>
            <p:cNvGrpSpPr/>
            <p:nvPr/>
          </p:nvGrpSpPr>
          <p:grpSpPr>
            <a:xfrm>
              <a:off x="6095117" y="1978966"/>
              <a:ext cx="5819653" cy="3715153"/>
              <a:chOff x="3072961" y="1263459"/>
              <a:chExt cx="6085408" cy="4294379"/>
            </a:xfrm>
          </p:grpSpPr>
          <p:pic>
            <p:nvPicPr>
              <p:cNvPr id="15" name="Picture 14">
                <a:extLst>
                  <a:ext uri="{FF2B5EF4-FFF2-40B4-BE49-F238E27FC236}">
                    <a16:creationId xmlns:a16="http://schemas.microsoft.com/office/drawing/2014/main" id="{042879DD-33DB-4A7D-866C-53D1CCB0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1" y="1263459"/>
                <a:ext cx="6085408" cy="4294379"/>
              </a:xfrm>
              <a:prstGeom prst="rect">
                <a:avLst/>
              </a:prstGeom>
            </p:spPr>
          </p:pic>
          <p:sp>
            <p:nvSpPr>
              <p:cNvPr id="16" name="Rectangle 15">
                <a:extLst>
                  <a:ext uri="{FF2B5EF4-FFF2-40B4-BE49-F238E27FC236}">
                    <a16:creationId xmlns:a16="http://schemas.microsoft.com/office/drawing/2014/main" id="{BFF79903-7371-4B4B-B188-C40C183B52D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4" name="Rectangle 13">
              <a:extLst>
                <a:ext uri="{FF2B5EF4-FFF2-40B4-BE49-F238E27FC236}">
                  <a16:creationId xmlns:a16="http://schemas.microsoft.com/office/drawing/2014/main" id="{B52818D9-C68B-4DF3-9FD0-DA730C7179D5}"/>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73C03B8B-9071-4060-85B5-59DE0417B594}"/>
              </a:ext>
            </a:extLst>
          </p:cNvPr>
          <p:cNvSpPr txBox="1"/>
          <p:nvPr/>
        </p:nvSpPr>
        <p:spPr>
          <a:xfrm>
            <a:off x="452826" y="1613824"/>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18" name="TextBox 17">
            <a:extLst>
              <a:ext uri="{FF2B5EF4-FFF2-40B4-BE49-F238E27FC236}">
                <a16:creationId xmlns:a16="http://schemas.microsoft.com/office/drawing/2014/main" id="{F50C3FC5-C3F6-4CA6-B127-D89500E2F0AD}"/>
              </a:ext>
            </a:extLst>
          </p:cNvPr>
          <p:cNvSpPr txBox="1"/>
          <p:nvPr/>
        </p:nvSpPr>
        <p:spPr>
          <a:xfrm>
            <a:off x="1531673" y="1621123"/>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(\x y -&gt; x^3+y^2)</a:t>
            </a:r>
          </a:p>
        </p:txBody>
      </p:sp>
      <p:sp>
        <p:nvSpPr>
          <p:cNvPr id="19" name="TextBox 18">
            <a:extLst>
              <a:ext uri="{FF2B5EF4-FFF2-40B4-BE49-F238E27FC236}">
                <a16:creationId xmlns:a16="http://schemas.microsoft.com/office/drawing/2014/main" id="{978945D0-5A99-4E62-A912-2158CBB35D99}"/>
              </a:ext>
            </a:extLst>
          </p:cNvPr>
          <p:cNvSpPr txBox="1"/>
          <p:nvPr/>
        </p:nvSpPr>
        <p:spPr>
          <a:xfrm>
            <a:off x="436653" y="2145574"/>
            <a:ext cx="1606661"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20" name="TextBox 19">
            <a:extLst>
              <a:ext uri="{FF2B5EF4-FFF2-40B4-BE49-F238E27FC236}">
                <a16:creationId xmlns:a16="http://schemas.microsoft.com/office/drawing/2014/main" id="{8E132B05-2BF9-48B5-9E92-9CCD0DB57957}"/>
              </a:ext>
            </a:extLst>
          </p:cNvPr>
          <p:cNvSpPr txBox="1"/>
          <p:nvPr/>
        </p:nvSpPr>
        <p:spPr>
          <a:xfrm>
            <a:off x="441071" y="1872116"/>
            <a:ext cx="3097323" cy="369332"/>
          </a:xfrm>
          <a:prstGeom prst="rect">
            <a:avLst/>
          </a:prstGeom>
          <a:noFill/>
        </p:spPr>
        <p:txBody>
          <a:bodyPr wrap="square" rtlCol="0">
            <a:spAutoFit/>
          </a:bodyPr>
          <a:lstStyle/>
          <a:p>
            <a:r>
              <a:rPr lang="en-US" dirty="0">
                <a:solidFill>
                  <a:srgbClr val="FFC1C1"/>
                </a:solidFill>
                <a:latin typeface="Consolas" panose="020B0609020204030204" pitchFamily="49" charset="0"/>
              </a:rPr>
              <a:t>1009</a:t>
            </a:r>
          </a:p>
        </p:txBody>
      </p:sp>
      <p:sp>
        <p:nvSpPr>
          <p:cNvPr id="21" name="TextBox 20">
            <a:extLst>
              <a:ext uri="{FF2B5EF4-FFF2-40B4-BE49-F238E27FC236}">
                <a16:creationId xmlns:a16="http://schemas.microsoft.com/office/drawing/2014/main" id="{8C8111CD-FC1D-41EB-B0B5-25ED65EE7B17}"/>
              </a:ext>
            </a:extLst>
          </p:cNvPr>
          <p:cNvSpPr txBox="1"/>
          <p:nvPr/>
        </p:nvSpPr>
        <p:spPr>
          <a:xfrm>
            <a:off x="447674" y="2416850"/>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[0.3333333333333333,0.25,0.2]</a:t>
            </a:r>
          </a:p>
        </p:txBody>
      </p:sp>
      <p:sp>
        <p:nvSpPr>
          <p:cNvPr id="22" name="TextBox 21">
            <a:extLst>
              <a:ext uri="{FF2B5EF4-FFF2-40B4-BE49-F238E27FC236}">
                <a16:creationId xmlns:a16="http://schemas.microsoft.com/office/drawing/2014/main" id="{AB07CC09-869E-440C-8552-F76EEB76657A}"/>
              </a:ext>
            </a:extLst>
          </p:cNvPr>
          <p:cNvSpPr txBox="1"/>
          <p:nvPr/>
        </p:nvSpPr>
        <p:spPr>
          <a:xfrm>
            <a:off x="1498688" y="2131546"/>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map (\x -&gt; 1/x) [3..5]</a:t>
            </a:r>
          </a:p>
        </p:txBody>
      </p:sp>
      <p:sp>
        <p:nvSpPr>
          <p:cNvPr id="23" name="TextBox 22">
            <a:extLst>
              <a:ext uri="{FF2B5EF4-FFF2-40B4-BE49-F238E27FC236}">
                <a16:creationId xmlns:a16="http://schemas.microsoft.com/office/drawing/2014/main" id="{AFEA313E-4F08-4998-BF79-A48FE82F1C20}"/>
              </a:ext>
            </a:extLst>
          </p:cNvPr>
          <p:cNvSpPr txBox="1"/>
          <p:nvPr/>
        </p:nvSpPr>
        <p:spPr>
          <a:xfrm>
            <a:off x="7071793" y="3044354"/>
            <a:ext cx="4903898" cy="461665"/>
          </a:xfrm>
          <a:prstGeom prst="rect">
            <a:avLst/>
          </a:prstGeom>
          <a:noFill/>
        </p:spPr>
        <p:txBody>
          <a:bodyPr wrap="square" rtlCol="0">
            <a:spAutoFit/>
          </a:bodyPr>
          <a:lstStyle/>
          <a:p>
            <a:pPr algn="ctr"/>
            <a:r>
              <a:rPr lang="en-US" sz="2400" dirty="0">
                <a:solidFill>
                  <a:srgbClr val="FF0000"/>
                </a:solidFill>
              </a:rPr>
              <a:t>\</a:t>
            </a:r>
            <a:r>
              <a:rPr lang="en-US" sz="2400" dirty="0">
                <a:solidFill>
                  <a:srgbClr val="7030A0"/>
                </a:solidFill>
              </a:rPr>
              <a:t>param</a:t>
            </a:r>
            <a:r>
              <a:rPr lang="en-US" sz="2400" baseline="-25000" dirty="0">
                <a:solidFill>
                  <a:srgbClr val="7030A0"/>
                </a:solidFill>
              </a:rPr>
              <a:t>1</a:t>
            </a:r>
            <a:r>
              <a:rPr lang="en-US" sz="2400" dirty="0"/>
              <a:t> … </a:t>
            </a:r>
            <a:r>
              <a:rPr lang="en-US" sz="2400" dirty="0" err="1">
                <a:solidFill>
                  <a:srgbClr val="7030A0"/>
                </a:solidFill>
              </a:rPr>
              <a:t>param</a:t>
            </a:r>
            <a:r>
              <a:rPr lang="en-US" sz="2400" baseline="-25000" dirty="0" err="1">
                <a:solidFill>
                  <a:srgbClr val="7030A0"/>
                </a:solidFill>
              </a:rPr>
              <a:t>n</a:t>
            </a:r>
            <a:r>
              <a:rPr lang="en-US" sz="2400" dirty="0"/>
              <a:t> </a:t>
            </a:r>
            <a:r>
              <a:rPr lang="en-US" sz="2400" dirty="0">
                <a:solidFill>
                  <a:srgbClr val="FF0000"/>
                </a:solidFill>
              </a:rPr>
              <a:t>-&gt;</a:t>
            </a:r>
            <a:r>
              <a:rPr lang="en-US" sz="2400" dirty="0"/>
              <a:t> </a:t>
            </a:r>
            <a:r>
              <a:rPr lang="en-US" sz="2400" dirty="0">
                <a:solidFill>
                  <a:srgbClr val="0070C0"/>
                </a:solidFill>
              </a:rPr>
              <a:t>expression</a:t>
            </a:r>
            <a:r>
              <a:rPr lang="en-US" sz="2400" dirty="0"/>
              <a:t>	</a:t>
            </a:r>
          </a:p>
        </p:txBody>
      </p:sp>
      <p:sp>
        <p:nvSpPr>
          <p:cNvPr id="24" name="Speech Bubble: Rectangle with Corners Rounded 23">
            <a:extLst>
              <a:ext uri="{FF2B5EF4-FFF2-40B4-BE49-F238E27FC236}">
                <a16:creationId xmlns:a16="http://schemas.microsoft.com/office/drawing/2014/main" id="{D0EDCA01-54F2-48EA-9C05-E315F8FEF2F3}"/>
              </a:ext>
            </a:extLst>
          </p:cNvPr>
          <p:cNvSpPr/>
          <p:nvPr/>
        </p:nvSpPr>
        <p:spPr>
          <a:xfrm>
            <a:off x="5757948" y="4548980"/>
            <a:ext cx="3349182" cy="1363088"/>
          </a:xfrm>
          <a:prstGeom prst="wedgeRoundRectCallout">
            <a:avLst>
              <a:gd name="adj1" fmla="val -4686"/>
              <a:gd name="adj2" fmla="val -1288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C1C1"/>
                </a:solidFill>
                <a:latin typeface="Corbel" panose="020B0503020204020204" pitchFamily="34" charset="0"/>
              </a:rPr>
              <a:t>backslash</a:t>
            </a:r>
            <a:r>
              <a:rPr lang="en-US" sz="2000" dirty="0">
                <a:latin typeface="Corbel" panose="020B0503020204020204" pitchFamily="34" charset="0"/>
              </a:rPr>
              <a:t> looks sort of like a Greek lambda, which is why it was chosen to start off a lambda expression! </a:t>
            </a:r>
            <a:r>
              <a:rPr lang="en-US" sz="2000" dirty="0">
                <a:latin typeface="Corbel" panose="020B0503020204020204" pitchFamily="34" charset="0"/>
                <a:sym typeface="Wingdings" panose="05000000000000000000" pitchFamily="2" charset="2"/>
              </a:rPr>
              <a:t></a:t>
            </a:r>
            <a:endParaRPr lang="en-US" sz="2000" dirty="0">
              <a:latin typeface="Corbel" panose="020B0503020204020204" pitchFamily="34" charset="0"/>
            </a:endParaRPr>
          </a:p>
        </p:txBody>
      </p:sp>
      <p:sp>
        <p:nvSpPr>
          <p:cNvPr id="27" name="Speech Bubble: Rectangle with Corners Rounded 26">
            <a:extLst>
              <a:ext uri="{FF2B5EF4-FFF2-40B4-BE49-F238E27FC236}">
                <a16:creationId xmlns:a16="http://schemas.microsoft.com/office/drawing/2014/main" id="{1A7D5BA1-3C20-4159-8CA0-49C2982633EC}"/>
              </a:ext>
            </a:extLst>
          </p:cNvPr>
          <p:cNvSpPr/>
          <p:nvPr/>
        </p:nvSpPr>
        <p:spPr>
          <a:xfrm>
            <a:off x="9178413" y="4567761"/>
            <a:ext cx="2797278" cy="1363088"/>
          </a:xfrm>
          <a:prstGeom prst="wedgeRoundRectCallout">
            <a:avLst>
              <a:gd name="adj1" fmla="val 2140"/>
              <a:gd name="adj2" fmla="val -13533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define our function's </a:t>
            </a:r>
            <a:r>
              <a:rPr lang="en-US" sz="2000" dirty="0">
                <a:solidFill>
                  <a:srgbClr val="FFC1C1"/>
                </a:solidFill>
                <a:latin typeface="Corbel" panose="020B0503020204020204" pitchFamily="34" charset="0"/>
              </a:rPr>
              <a:t>expression</a:t>
            </a:r>
            <a:r>
              <a:rPr lang="en-US" sz="2000" dirty="0">
                <a:latin typeface="Corbel" panose="020B0503020204020204" pitchFamily="34" charset="0"/>
              </a:rPr>
              <a:t> (what the function computes and returns).</a:t>
            </a:r>
          </a:p>
        </p:txBody>
      </p:sp>
      <p:sp>
        <p:nvSpPr>
          <p:cNvPr id="28" name="Speech Bubble: Rectangle with Corners Rounded 27">
            <a:extLst>
              <a:ext uri="{FF2B5EF4-FFF2-40B4-BE49-F238E27FC236}">
                <a16:creationId xmlns:a16="http://schemas.microsoft.com/office/drawing/2014/main" id="{71BC67B4-AEEA-42B4-AF30-82CDB897D157}"/>
              </a:ext>
            </a:extLst>
          </p:cNvPr>
          <p:cNvSpPr/>
          <p:nvPr/>
        </p:nvSpPr>
        <p:spPr>
          <a:xfrm>
            <a:off x="4011105" y="295368"/>
            <a:ext cx="3472111" cy="1150351"/>
          </a:xfrm>
          <a:prstGeom prst="wedgeRoundRectCallout">
            <a:avLst>
              <a:gd name="adj1" fmla="val -96328"/>
              <a:gd name="adj2" fmla="val 723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define a lambda function that computes </a:t>
            </a:r>
            <a:r>
              <a:rPr lang="en-US" sz="2000" dirty="0">
                <a:solidFill>
                  <a:srgbClr val="FFC1C1"/>
                </a:solidFill>
                <a:latin typeface="Corbel" panose="020B0503020204020204" pitchFamily="34" charset="0"/>
              </a:rPr>
              <a:t>x</a:t>
            </a:r>
            <a:r>
              <a:rPr lang="en-US" sz="2000" baseline="30000" dirty="0">
                <a:solidFill>
                  <a:srgbClr val="FFC1C1"/>
                </a:solidFill>
                <a:latin typeface="Corbel" panose="020B0503020204020204" pitchFamily="34" charset="0"/>
              </a:rPr>
              <a:t>3 + </a:t>
            </a:r>
            <a:r>
              <a:rPr lang="en-US" sz="2000" dirty="0">
                <a:solidFill>
                  <a:srgbClr val="FFC1C1"/>
                </a:solidFill>
                <a:latin typeface="Corbel" panose="020B0503020204020204" pitchFamily="34" charset="0"/>
              </a:rPr>
              <a:t>y</a:t>
            </a:r>
            <a:r>
              <a:rPr lang="en-US" sz="2000" baseline="30000" dirty="0">
                <a:solidFill>
                  <a:srgbClr val="FFC1C1"/>
                </a:solidFill>
                <a:latin typeface="Corbel" panose="020B0503020204020204" pitchFamily="34" charset="0"/>
              </a:rPr>
              <a:t>2</a:t>
            </a:r>
            <a:r>
              <a:rPr lang="en-US" sz="2000" dirty="0">
                <a:latin typeface="Corbel" panose="020B0503020204020204" pitchFamily="34" charset="0"/>
              </a:rPr>
              <a:t>.</a:t>
            </a:r>
          </a:p>
        </p:txBody>
      </p:sp>
      <p:sp>
        <p:nvSpPr>
          <p:cNvPr id="29" name="Speech Bubble: Rectangle with Corners Rounded 28">
            <a:extLst>
              <a:ext uri="{FF2B5EF4-FFF2-40B4-BE49-F238E27FC236}">
                <a16:creationId xmlns:a16="http://schemas.microsoft.com/office/drawing/2014/main" id="{1335881A-76FD-4093-B782-E4998FD0E598}"/>
              </a:ext>
            </a:extLst>
          </p:cNvPr>
          <p:cNvSpPr/>
          <p:nvPr/>
        </p:nvSpPr>
        <p:spPr>
          <a:xfrm>
            <a:off x="5448048" y="328498"/>
            <a:ext cx="4098354" cy="1150351"/>
          </a:xfrm>
          <a:prstGeom prst="wedgeRoundRectCallout">
            <a:avLst>
              <a:gd name="adj1" fmla="val -96328"/>
              <a:gd name="adj2" fmla="val 723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Unfortunately, you can't just define a lambda function in the interpreter or you'll get an error!</a:t>
            </a:r>
          </a:p>
        </p:txBody>
      </p:sp>
      <p:sp>
        <p:nvSpPr>
          <p:cNvPr id="31" name="TextBox 30">
            <a:extLst>
              <a:ext uri="{FF2B5EF4-FFF2-40B4-BE49-F238E27FC236}">
                <a16:creationId xmlns:a16="http://schemas.microsoft.com/office/drawing/2014/main" id="{7DF01A18-29A3-4853-8A9B-F85476678D32}"/>
              </a:ext>
            </a:extLst>
          </p:cNvPr>
          <p:cNvSpPr txBox="1"/>
          <p:nvPr/>
        </p:nvSpPr>
        <p:spPr>
          <a:xfrm>
            <a:off x="3804914" y="1618512"/>
            <a:ext cx="1324402" cy="369332"/>
          </a:xfrm>
          <a:prstGeom prst="rect">
            <a:avLst/>
          </a:prstGeom>
          <a:noFill/>
        </p:spPr>
        <p:txBody>
          <a:bodyPr wrap="square" rtlCol="0">
            <a:spAutoFit/>
          </a:bodyPr>
          <a:lstStyle/>
          <a:p>
            <a:r>
              <a:rPr lang="en-US" dirty="0">
                <a:solidFill>
                  <a:srgbClr val="C2FFF0"/>
                </a:solidFill>
                <a:latin typeface="Consolas" panose="020B0609020204030204" pitchFamily="49" charset="0"/>
              </a:rPr>
              <a:t>10 3</a:t>
            </a:r>
          </a:p>
        </p:txBody>
      </p:sp>
      <p:sp>
        <p:nvSpPr>
          <p:cNvPr id="26" name="Speech Bubble: Rectangle with Corners Rounded 25">
            <a:extLst>
              <a:ext uri="{FF2B5EF4-FFF2-40B4-BE49-F238E27FC236}">
                <a16:creationId xmlns:a16="http://schemas.microsoft.com/office/drawing/2014/main" id="{57923BF0-4F6D-411A-8066-EA15E94BED9E}"/>
              </a:ext>
            </a:extLst>
          </p:cNvPr>
          <p:cNvSpPr/>
          <p:nvPr/>
        </p:nvSpPr>
        <p:spPr>
          <a:xfrm>
            <a:off x="8337696" y="4548980"/>
            <a:ext cx="3349182" cy="1363088"/>
          </a:xfrm>
          <a:prstGeom prst="wedgeRoundRectCallout">
            <a:avLst>
              <a:gd name="adj1" fmla="val -9970"/>
              <a:gd name="adj2" fmla="val -13263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then use </a:t>
            </a:r>
            <a:r>
              <a:rPr lang="en-US" sz="2000" dirty="0">
                <a:solidFill>
                  <a:schemeClr val="bg1"/>
                </a:solidFill>
                <a:latin typeface="Corbel" panose="020B0503020204020204" pitchFamily="34" charset="0"/>
              </a:rPr>
              <a:t>the</a:t>
            </a:r>
            <a:r>
              <a:rPr lang="en-US" sz="2000" dirty="0">
                <a:solidFill>
                  <a:srgbClr val="FFC1C1"/>
                </a:solidFill>
                <a:latin typeface="Corbel" panose="020B0503020204020204" pitchFamily="34" charset="0"/>
              </a:rPr>
              <a:t> dash-greater</a:t>
            </a:r>
            <a:r>
              <a:rPr lang="en-US" sz="2000" dirty="0">
                <a:latin typeface="Corbel" panose="020B0503020204020204" pitchFamily="34" charset="0"/>
              </a:rPr>
              <a:t> sequence to indicate the expression is next.</a:t>
            </a:r>
          </a:p>
        </p:txBody>
      </p:sp>
      <p:sp>
        <p:nvSpPr>
          <p:cNvPr id="33" name="TextBox 32">
            <a:extLst>
              <a:ext uri="{FF2B5EF4-FFF2-40B4-BE49-F238E27FC236}">
                <a16:creationId xmlns:a16="http://schemas.microsoft.com/office/drawing/2014/main" id="{528F7FE9-BA22-49F2-8153-0DDB39204B80}"/>
              </a:ext>
            </a:extLst>
          </p:cNvPr>
          <p:cNvSpPr txBox="1"/>
          <p:nvPr/>
        </p:nvSpPr>
        <p:spPr>
          <a:xfrm>
            <a:off x="6857941" y="3755545"/>
            <a:ext cx="4903898" cy="830997"/>
          </a:xfrm>
          <a:prstGeom prst="rect">
            <a:avLst/>
          </a:prstGeom>
          <a:noFill/>
        </p:spPr>
        <p:txBody>
          <a:bodyPr wrap="square" rtlCol="0">
            <a:spAutoFit/>
          </a:bodyPr>
          <a:lstStyle/>
          <a:p>
            <a:pPr algn="ctr"/>
            <a:r>
              <a:rPr lang="en-US" sz="2400" dirty="0"/>
              <a:t>Let's see some simple examples in the Haskell interpreter. </a:t>
            </a:r>
          </a:p>
        </p:txBody>
      </p:sp>
      <p:sp>
        <p:nvSpPr>
          <p:cNvPr id="36" name="TextBox 35">
            <a:extLst>
              <a:ext uri="{FF2B5EF4-FFF2-40B4-BE49-F238E27FC236}">
                <a16:creationId xmlns:a16="http://schemas.microsoft.com/office/drawing/2014/main" id="{FC0E995C-3207-4F4B-9CAA-7A3478EDDA04}"/>
              </a:ext>
            </a:extLst>
          </p:cNvPr>
          <p:cNvSpPr txBox="1"/>
          <p:nvPr/>
        </p:nvSpPr>
        <p:spPr>
          <a:xfrm>
            <a:off x="430161" y="2737039"/>
            <a:ext cx="1606661"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37" name="TextBox 36">
            <a:extLst>
              <a:ext uri="{FF2B5EF4-FFF2-40B4-BE49-F238E27FC236}">
                <a16:creationId xmlns:a16="http://schemas.microsoft.com/office/drawing/2014/main" id="{804E332E-0390-4164-B149-66A34E70F370}"/>
              </a:ext>
            </a:extLst>
          </p:cNvPr>
          <p:cNvSpPr txBox="1"/>
          <p:nvPr/>
        </p:nvSpPr>
        <p:spPr>
          <a:xfrm>
            <a:off x="441182" y="3008315"/>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a:t>
            </a:r>
            <a:r>
              <a:rPr lang="en-US" dirty="0" err="1">
                <a:solidFill>
                  <a:srgbClr val="FFAFAF"/>
                </a:solidFill>
                <a:latin typeface="Consolas" panose="020B0609020204030204" pitchFamily="49" charset="0"/>
              </a:rPr>
              <a:t>Do","Ca</a:t>
            </a:r>
            <a:r>
              <a:rPr lang="en-US" dirty="0">
                <a:solidFill>
                  <a:srgbClr val="FFAFAF"/>
                </a:solidFill>
                <a:latin typeface="Consolas" panose="020B0609020204030204" pitchFamily="49" charset="0"/>
              </a:rPr>
              <a:t>"]</a:t>
            </a:r>
          </a:p>
        </p:txBody>
      </p:sp>
      <p:sp>
        <p:nvSpPr>
          <p:cNvPr id="38" name="TextBox 37">
            <a:extLst>
              <a:ext uri="{FF2B5EF4-FFF2-40B4-BE49-F238E27FC236}">
                <a16:creationId xmlns:a16="http://schemas.microsoft.com/office/drawing/2014/main" id="{23B8A275-78DB-4886-BF4B-F29FA3D977F0}"/>
              </a:ext>
            </a:extLst>
          </p:cNvPr>
          <p:cNvSpPr txBox="1"/>
          <p:nvPr/>
        </p:nvSpPr>
        <p:spPr>
          <a:xfrm>
            <a:off x="1492196" y="2723011"/>
            <a:ext cx="5889372" cy="369332"/>
          </a:xfrm>
          <a:prstGeom prst="rect">
            <a:avLst/>
          </a:prstGeom>
          <a:noFill/>
        </p:spPr>
        <p:txBody>
          <a:bodyPr wrap="square" rtlCol="0">
            <a:spAutoFit/>
          </a:bodyPr>
          <a:lstStyle/>
          <a:p>
            <a:r>
              <a:rPr lang="en-US" dirty="0">
                <a:solidFill>
                  <a:srgbClr val="C2FFF0"/>
                </a:solidFill>
                <a:latin typeface="Consolas" panose="020B0609020204030204" pitchFamily="49" charset="0"/>
              </a:rPr>
              <a:t>map (\x -&gt; take 2 x) ["Dog", "Cat"]</a:t>
            </a:r>
          </a:p>
        </p:txBody>
      </p:sp>
      <p:sp>
        <p:nvSpPr>
          <p:cNvPr id="39" name="Speech Bubble: Rectangle with Corners Rounded 38">
            <a:extLst>
              <a:ext uri="{FF2B5EF4-FFF2-40B4-BE49-F238E27FC236}">
                <a16:creationId xmlns:a16="http://schemas.microsoft.com/office/drawing/2014/main" id="{D379DA25-1127-4F1C-8F52-6EF2BDE7BCE4}"/>
              </a:ext>
            </a:extLst>
          </p:cNvPr>
          <p:cNvSpPr/>
          <p:nvPr/>
        </p:nvSpPr>
        <p:spPr>
          <a:xfrm>
            <a:off x="6154174" y="1447371"/>
            <a:ext cx="4098354" cy="1150351"/>
          </a:xfrm>
          <a:prstGeom prst="wedgeRoundRectCallout">
            <a:avLst>
              <a:gd name="adj1" fmla="val -96328"/>
              <a:gd name="adj2" fmla="val 723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Ok, let's use </a:t>
            </a:r>
            <a:r>
              <a:rPr lang="en-US" sz="2000" dirty="0">
                <a:solidFill>
                  <a:srgbClr val="FFC1C1"/>
                </a:solidFill>
                <a:latin typeface="Corbel" panose="020B0503020204020204" pitchFamily="34" charset="0"/>
              </a:rPr>
              <a:t>map</a:t>
            </a:r>
            <a:r>
              <a:rPr lang="en-US" sz="2000" dirty="0">
                <a:latin typeface="Corbel" panose="020B0503020204020204" pitchFamily="34" charset="0"/>
              </a:rPr>
              <a:t> and a </a:t>
            </a:r>
            <a:r>
              <a:rPr lang="en-US" sz="2000" dirty="0">
                <a:solidFill>
                  <a:srgbClr val="FFC1C1"/>
                </a:solidFill>
                <a:latin typeface="Corbel" panose="020B0503020204020204" pitchFamily="34" charset="0"/>
              </a:rPr>
              <a:t>lambda </a:t>
            </a:r>
            <a:r>
              <a:rPr lang="en-US" sz="2000" dirty="0">
                <a:latin typeface="Corbel" panose="020B0503020204020204" pitchFamily="34" charset="0"/>
              </a:rPr>
              <a:t>function to extract the first two characters of every string!</a:t>
            </a:r>
          </a:p>
        </p:txBody>
      </p:sp>
      <p:sp>
        <p:nvSpPr>
          <p:cNvPr id="40" name="Speech Bubble: Rectangle with Corners Rounded 39">
            <a:extLst>
              <a:ext uri="{FF2B5EF4-FFF2-40B4-BE49-F238E27FC236}">
                <a16:creationId xmlns:a16="http://schemas.microsoft.com/office/drawing/2014/main" id="{26225B22-9AF5-4D93-BA99-4560383C3C9C}"/>
              </a:ext>
            </a:extLst>
          </p:cNvPr>
          <p:cNvSpPr/>
          <p:nvPr/>
        </p:nvSpPr>
        <p:spPr>
          <a:xfrm>
            <a:off x="5211536" y="2027878"/>
            <a:ext cx="4098354" cy="1150351"/>
          </a:xfrm>
          <a:prstGeom prst="wedgeRoundRectCallout">
            <a:avLst>
              <a:gd name="adj1" fmla="val -96328"/>
              <a:gd name="adj2" fmla="val 723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of course, we can also </a:t>
            </a:r>
            <a:r>
              <a:rPr lang="en-US" sz="2000" dirty="0">
                <a:solidFill>
                  <a:srgbClr val="FFC1C1"/>
                </a:solidFill>
                <a:latin typeface="Corbel" panose="020B0503020204020204" pitchFamily="34" charset="0"/>
              </a:rPr>
              <a:t>assign</a:t>
            </a:r>
            <a:r>
              <a:rPr lang="en-US" sz="2000" dirty="0">
                <a:latin typeface="Corbel" panose="020B0503020204020204" pitchFamily="34" charset="0"/>
              </a:rPr>
              <a:t> a </a:t>
            </a:r>
            <a:r>
              <a:rPr lang="en-US" sz="2000" dirty="0">
                <a:solidFill>
                  <a:srgbClr val="FFC1C1"/>
                </a:solidFill>
                <a:latin typeface="Corbel" panose="020B0503020204020204" pitchFamily="34" charset="0"/>
              </a:rPr>
              <a:t>lambda function </a:t>
            </a:r>
            <a:r>
              <a:rPr lang="en-US" sz="2000" dirty="0">
                <a:latin typeface="Corbel" panose="020B0503020204020204" pitchFamily="34" charset="0"/>
              </a:rPr>
              <a:t>to a </a:t>
            </a:r>
            <a:r>
              <a:rPr lang="en-US" sz="2000" dirty="0">
                <a:solidFill>
                  <a:srgbClr val="FFC1C1"/>
                </a:solidFill>
                <a:latin typeface="Corbel" panose="020B0503020204020204" pitchFamily="34" charset="0"/>
              </a:rPr>
              <a:t>variable</a:t>
            </a:r>
            <a:r>
              <a:rPr lang="en-US" sz="2000" dirty="0">
                <a:latin typeface="Corbel" panose="020B0503020204020204" pitchFamily="34" charset="0"/>
              </a:rPr>
              <a:t>.</a:t>
            </a:r>
          </a:p>
        </p:txBody>
      </p:sp>
      <p:sp>
        <p:nvSpPr>
          <p:cNvPr id="41" name="TextBox 40">
            <a:extLst>
              <a:ext uri="{FF2B5EF4-FFF2-40B4-BE49-F238E27FC236}">
                <a16:creationId xmlns:a16="http://schemas.microsoft.com/office/drawing/2014/main" id="{FF36D554-BBE0-4C88-BC55-DC20FD84C801}"/>
              </a:ext>
            </a:extLst>
          </p:cNvPr>
          <p:cNvSpPr txBox="1"/>
          <p:nvPr/>
        </p:nvSpPr>
        <p:spPr>
          <a:xfrm>
            <a:off x="418197" y="3381606"/>
            <a:ext cx="1606661"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2" name="TextBox 41">
            <a:extLst>
              <a:ext uri="{FF2B5EF4-FFF2-40B4-BE49-F238E27FC236}">
                <a16:creationId xmlns:a16="http://schemas.microsoft.com/office/drawing/2014/main" id="{395E39F6-C11B-4D05-B6CD-2A9795432510}"/>
              </a:ext>
            </a:extLst>
          </p:cNvPr>
          <p:cNvSpPr txBox="1"/>
          <p:nvPr/>
        </p:nvSpPr>
        <p:spPr>
          <a:xfrm>
            <a:off x="429218" y="3955224"/>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[1,2,3,4,5]</a:t>
            </a:r>
          </a:p>
        </p:txBody>
      </p:sp>
      <p:sp>
        <p:nvSpPr>
          <p:cNvPr id="43" name="TextBox 42">
            <a:extLst>
              <a:ext uri="{FF2B5EF4-FFF2-40B4-BE49-F238E27FC236}">
                <a16:creationId xmlns:a16="http://schemas.microsoft.com/office/drawing/2014/main" id="{33255E68-B861-400B-901A-03E2C3DD018A}"/>
              </a:ext>
            </a:extLst>
          </p:cNvPr>
          <p:cNvSpPr txBox="1"/>
          <p:nvPr/>
        </p:nvSpPr>
        <p:spPr>
          <a:xfrm>
            <a:off x="1474523" y="3367578"/>
            <a:ext cx="5393001"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a_func</a:t>
            </a:r>
            <a:r>
              <a:rPr lang="en-US" dirty="0">
                <a:solidFill>
                  <a:srgbClr val="C2FFF0"/>
                </a:solidFill>
                <a:latin typeface="Consolas" panose="020B0609020204030204" pitchFamily="49" charset="0"/>
              </a:rPr>
              <a:t> = \x y -&gt; x++y</a:t>
            </a:r>
          </a:p>
        </p:txBody>
      </p:sp>
      <p:sp>
        <p:nvSpPr>
          <p:cNvPr id="45" name="TextBox 44">
            <a:extLst>
              <a:ext uri="{FF2B5EF4-FFF2-40B4-BE49-F238E27FC236}">
                <a16:creationId xmlns:a16="http://schemas.microsoft.com/office/drawing/2014/main" id="{CE6C2ED9-7749-49E1-BA05-17C45A892109}"/>
              </a:ext>
            </a:extLst>
          </p:cNvPr>
          <p:cNvSpPr txBox="1"/>
          <p:nvPr/>
        </p:nvSpPr>
        <p:spPr>
          <a:xfrm>
            <a:off x="6782980" y="4815025"/>
            <a:ext cx="4903898" cy="830997"/>
          </a:xfrm>
          <a:prstGeom prst="rect">
            <a:avLst/>
          </a:prstGeom>
          <a:noFill/>
        </p:spPr>
        <p:txBody>
          <a:bodyPr wrap="square" rtlCol="0">
            <a:spAutoFit/>
          </a:bodyPr>
          <a:lstStyle/>
          <a:p>
            <a:pPr algn="ctr"/>
            <a:r>
              <a:rPr lang="en-US" sz="2400" dirty="0"/>
              <a:t>Now let's see how to define lambda functions inside other functions!</a:t>
            </a:r>
          </a:p>
        </p:txBody>
      </p:sp>
      <p:sp>
        <p:nvSpPr>
          <p:cNvPr id="35" name="Speech Bubble: Rectangle with Corners Rounded 34">
            <a:extLst>
              <a:ext uri="{FF2B5EF4-FFF2-40B4-BE49-F238E27FC236}">
                <a16:creationId xmlns:a16="http://schemas.microsoft.com/office/drawing/2014/main" id="{95332B9C-FBD2-439A-A003-18E6590439C0}"/>
              </a:ext>
            </a:extLst>
          </p:cNvPr>
          <p:cNvSpPr/>
          <p:nvPr/>
        </p:nvSpPr>
        <p:spPr>
          <a:xfrm>
            <a:off x="6633270" y="54978"/>
            <a:ext cx="4098354" cy="2578468"/>
          </a:xfrm>
          <a:prstGeom prst="wedgeRoundRectCallout">
            <a:avLst>
              <a:gd name="adj1" fmla="val -135729"/>
              <a:gd name="adj2" fmla="val 338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Anywhere we can pass a function by name to another function, we can pass a lambda!  </a:t>
            </a:r>
          </a:p>
          <a:p>
            <a:pPr algn="ctr"/>
            <a:endParaRPr lang="en-US" sz="1600" dirty="0">
              <a:latin typeface="Corbel" panose="020B0503020204020204" pitchFamily="34" charset="0"/>
            </a:endParaRPr>
          </a:p>
          <a:p>
            <a:pPr algn="ctr"/>
            <a:r>
              <a:rPr lang="en-US" sz="2000" dirty="0">
                <a:latin typeface="Corbel" panose="020B0503020204020204" pitchFamily="34" charset="0"/>
              </a:rPr>
              <a:t>Let's use </a:t>
            </a:r>
            <a:r>
              <a:rPr lang="en-US" sz="2000" dirty="0">
                <a:solidFill>
                  <a:srgbClr val="FFC1C1"/>
                </a:solidFill>
                <a:latin typeface="Corbel" panose="020B0503020204020204" pitchFamily="34" charset="0"/>
              </a:rPr>
              <a:t>map</a:t>
            </a:r>
            <a:r>
              <a:rPr lang="en-US" sz="2000" dirty="0">
                <a:latin typeface="Corbel" panose="020B0503020204020204" pitchFamily="34" charset="0"/>
              </a:rPr>
              <a:t> and a </a:t>
            </a:r>
            <a:r>
              <a:rPr lang="en-US" sz="2000" dirty="0">
                <a:solidFill>
                  <a:srgbClr val="FFC1C1"/>
                </a:solidFill>
                <a:latin typeface="Corbel" panose="020B0503020204020204" pitchFamily="34" charset="0"/>
              </a:rPr>
              <a:t>lambda </a:t>
            </a:r>
            <a:r>
              <a:rPr lang="en-US" sz="2000" dirty="0">
                <a:latin typeface="Corbel" panose="020B0503020204020204" pitchFamily="34" charset="0"/>
              </a:rPr>
              <a:t>function to compute </a:t>
            </a:r>
            <a:r>
              <a:rPr lang="en-US" sz="2000" dirty="0">
                <a:solidFill>
                  <a:srgbClr val="FFC1C1"/>
                </a:solidFill>
                <a:latin typeface="Corbel" panose="020B0503020204020204" pitchFamily="34" charset="0"/>
              </a:rPr>
              <a:t>1/x</a:t>
            </a:r>
            <a:r>
              <a:rPr lang="en-US" sz="2000" dirty="0">
                <a:latin typeface="Corbel" panose="020B0503020204020204" pitchFamily="34" charset="0"/>
              </a:rPr>
              <a:t> of every value in a list!</a:t>
            </a:r>
          </a:p>
        </p:txBody>
      </p:sp>
      <p:sp>
        <p:nvSpPr>
          <p:cNvPr id="25" name="Speech Bubble: Rectangle with Corners Rounded 24">
            <a:extLst>
              <a:ext uri="{FF2B5EF4-FFF2-40B4-BE49-F238E27FC236}">
                <a16:creationId xmlns:a16="http://schemas.microsoft.com/office/drawing/2014/main" id="{EE19E0E9-1BB8-4DA0-A87A-A7B7BEED9B9C}"/>
              </a:ext>
            </a:extLst>
          </p:cNvPr>
          <p:cNvSpPr/>
          <p:nvPr/>
        </p:nvSpPr>
        <p:spPr>
          <a:xfrm>
            <a:off x="5787523" y="4548980"/>
            <a:ext cx="4728078" cy="1381870"/>
          </a:xfrm>
          <a:prstGeom prst="wedgeRoundRectCallout">
            <a:avLst>
              <a:gd name="adj1" fmla="val 4631"/>
              <a:gd name="adj2" fmla="val -1278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you specify the </a:t>
            </a:r>
            <a:r>
              <a:rPr lang="en-US" sz="2000" dirty="0">
                <a:solidFill>
                  <a:srgbClr val="FFC1C1"/>
                </a:solidFill>
                <a:latin typeface="Corbel" panose="020B0503020204020204" pitchFamily="34" charset="0"/>
              </a:rPr>
              <a:t>names</a:t>
            </a:r>
            <a:r>
              <a:rPr lang="en-US" sz="2000" dirty="0">
                <a:latin typeface="Corbel" panose="020B0503020204020204" pitchFamily="34" charset="0"/>
              </a:rPr>
              <a:t> of one or more </a:t>
            </a:r>
            <a:r>
              <a:rPr lang="en-US" sz="2000" dirty="0">
                <a:solidFill>
                  <a:srgbClr val="FFC1C1"/>
                </a:solidFill>
                <a:latin typeface="Corbel" panose="020B0503020204020204" pitchFamily="34" charset="0"/>
              </a:rPr>
              <a:t>parameters</a:t>
            </a:r>
            <a:r>
              <a:rPr lang="en-US" sz="2000" dirty="0">
                <a:latin typeface="Corbel" panose="020B0503020204020204" pitchFamily="34" charset="0"/>
              </a:rPr>
              <a:t>, separated by spaces.</a:t>
            </a:r>
          </a:p>
          <a:p>
            <a:pPr algn="ctr"/>
            <a:endParaRPr lang="en-US" sz="1050" dirty="0">
              <a:latin typeface="Corbel" panose="020B0503020204020204" pitchFamily="34" charset="0"/>
            </a:endParaRPr>
          </a:p>
          <a:p>
            <a:pPr algn="ctr"/>
            <a:r>
              <a:rPr lang="en-US" sz="2000" dirty="0">
                <a:latin typeface="Corbel" panose="020B0503020204020204" pitchFamily="34" charset="0"/>
              </a:rPr>
              <a:t> These are called </a:t>
            </a:r>
            <a:r>
              <a:rPr lang="en-US" sz="2000" dirty="0">
                <a:solidFill>
                  <a:srgbClr val="FFC1C1"/>
                </a:solidFill>
                <a:latin typeface="Corbel" panose="020B0503020204020204" pitchFamily="34" charset="0"/>
              </a:rPr>
              <a:t>"bound" </a:t>
            </a:r>
            <a:r>
              <a:rPr lang="en-US" sz="2000" dirty="0">
                <a:latin typeface="Corbel" panose="020B0503020204020204" pitchFamily="34" charset="0"/>
              </a:rPr>
              <a:t>variables.</a:t>
            </a:r>
          </a:p>
        </p:txBody>
      </p:sp>
      <p:sp>
        <p:nvSpPr>
          <p:cNvPr id="30" name="Speech Bubble: Rectangle with Corners Rounded 29">
            <a:extLst>
              <a:ext uri="{FF2B5EF4-FFF2-40B4-BE49-F238E27FC236}">
                <a16:creationId xmlns:a16="http://schemas.microsoft.com/office/drawing/2014/main" id="{B64DD0A6-BF1E-4CD0-A675-1FF6BD35C5EC}"/>
              </a:ext>
            </a:extLst>
          </p:cNvPr>
          <p:cNvSpPr/>
          <p:nvPr/>
        </p:nvSpPr>
        <p:spPr>
          <a:xfrm>
            <a:off x="3874887" y="3042157"/>
            <a:ext cx="4098354" cy="1150351"/>
          </a:xfrm>
          <a:prstGeom prst="wedgeRoundRectCallout">
            <a:avLst>
              <a:gd name="adj1" fmla="val -47387"/>
              <a:gd name="adj2" fmla="val -1494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have to call it! </a:t>
            </a:r>
            <a:br>
              <a:rPr lang="en-US" sz="2000" dirty="0">
                <a:latin typeface="Corbel" panose="020B0503020204020204" pitchFamily="34" charset="0"/>
              </a:rPr>
            </a:br>
            <a:r>
              <a:rPr lang="en-US" sz="2000" dirty="0">
                <a:latin typeface="Corbel" panose="020B0503020204020204" pitchFamily="34" charset="0"/>
              </a:rPr>
              <a:t>So let's call it with </a:t>
            </a:r>
            <a:r>
              <a:rPr lang="en-US" sz="2000" dirty="0">
                <a:solidFill>
                  <a:srgbClr val="FFC1C1"/>
                </a:solidFill>
                <a:latin typeface="Corbel" panose="020B0503020204020204" pitchFamily="34" charset="0"/>
              </a:rPr>
              <a:t>x=10 </a:t>
            </a:r>
            <a:r>
              <a:rPr lang="en-US" sz="2000" dirty="0">
                <a:latin typeface="Corbel" panose="020B0503020204020204" pitchFamily="34" charset="0"/>
              </a:rPr>
              <a:t>and </a:t>
            </a:r>
            <a:r>
              <a:rPr lang="en-US" sz="2000" dirty="0">
                <a:solidFill>
                  <a:srgbClr val="FFC1C1"/>
                </a:solidFill>
                <a:latin typeface="Corbel" panose="020B0503020204020204" pitchFamily="34" charset="0"/>
              </a:rPr>
              <a:t>y=3</a:t>
            </a:r>
            <a:r>
              <a:rPr lang="en-US" sz="2000" dirty="0">
                <a:latin typeface="Corbel" panose="020B0503020204020204" pitchFamily="34" charset="0"/>
              </a:rPr>
              <a:t>.</a:t>
            </a:r>
          </a:p>
        </p:txBody>
      </p:sp>
      <p:sp>
        <p:nvSpPr>
          <p:cNvPr id="3" name="Arc 2">
            <a:extLst>
              <a:ext uri="{FF2B5EF4-FFF2-40B4-BE49-F238E27FC236}">
                <a16:creationId xmlns:a16="http://schemas.microsoft.com/office/drawing/2014/main" id="{C91C4664-DDE3-4131-97AD-0E83801F141D}"/>
              </a:ext>
            </a:extLst>
          </p:cNvPr>
          <p:cNvSpPr/>
          <p:nvPr/>
        </p:nvSpPr>
        <p:spPr>
          <a:xfrm flipV="1">
            <a:off x="1932737" y="1608137"/>
            <a:ext cx="2098023" cy="591590"/>
          </a:xfrm>
          <a:prstGeom prst="arc">
            <a:avLst>
              <a:gd name="adj1" fmla="val 10863152"/>
              <a:gd name="adj2" fmla="val 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9A4E7B66-D4AD-45F7-AB46-786A2FC10030}"/>
              </a:ext>
            </a:extLst>
          </p:cNvPr>
          <p:cNvSpPr/>
          <p:nvPr/>
        </p:nvSpPr>
        <p:spPr>
          <a:xfrm flipV="1">
            <a:off x="2208407" y="1616141"/>
            <a:ext cx="2098023" cy="591590"/>
          </a:xfrm>
          <a:prstGeom prst="arc">
            <a:avLst>
              <a:gd name="adj1" fmla="val 10863152"/>
              <a:gd name="adj2" fmla="val 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Speech Bubble: Rectangle with Corners Rounded 45">
            <a:extLst>
              <a:ext uri="{FF2B5EF4-FFF2-40B4-BE49-F238E27FC236}">
                <a16:creationId xmlns:a16="http://schemas.microsoft.com/office/drawing/2014/main" id="{E4FB7BB3-0C69-4BF1-A1CB-318A48408DF0}"/>
              </a:ext>
            </a:extLst>
          </p:cNvPr>
          <p:cNvSpPr/>
          <p:nvPr/>
        </p:nvSpPr>
        <p:spPr>
          <a:xfrm>
            <a:off x="2825883" y="189696"/>
            <a:ext cx="3957097" cy="1330739"/>
          </a:xfrm>
          <a:prstGeom prst="wedgeRoundRectCallout">
            <a:avLst>
              <a:gd name="adj1" fmla="val -73904"/>
              <a:gd name="adj2" fmla="val 1017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command will take each item from the input list and pass it to the lambda as its </a:t>
            </a:r>
            <a:r>
              <a:rPr lang="en-US" sz="2000" dirty="0">
                <a:solidFill>
                  <a:srgbClr val="F4B183"/>
                </a:solidFill>
                <a:latin typeface="Corbel" panose="020B0503020204020204" pitchFamily="34" charset="0"/>
              </a:rPr>
              <a:t>x</a:t>
            </a:r>
            <a:r>
              <a:rPr lang="en-US" sz="2000" dirty="0">
                <a:latin typeface="Corbel" panose="020B0503020204020204" pitchFamily="34" charset="0"/>
              </a:rPr>
              <a:t> argument.</a:t>
            </a:r>
          </a:p>
        </p:txBody>
      </p:sp>
      <p:sp>
        <p:nvSpPr>
          <p:cNvPr id="47" name="Speech Bubble: Rectangle with Corners Rounded 46">
            <a:extLst>
              <a:ext uri="{FF2B5EF4-FFF2-40B4-BE49-F238E27FC236}">
                <a16:creationId xmlns:a16="http://schemas.microsoft.com/office/drawing/2014/main" id="{1D7F1FE6-F92C-4C46-A689-87FFAEFD0969}"/>
              </a:ext>
            </a:extLst>
          </p:cNvPr>
          <p:cNvSpPr/>
          <p:nvPr/>
        </p:nvSpPr>
        <p:spPr>
          <a:xfrm>
            <a:off x="5086247" y="3782073"/>
            <a:ext cx="4098354" cy="1150351"/>
          </a:xfrm>
          <a:prstGeom prst="wedgeRoundRectCallout">
            <a:avLst>
              <a:gd name="adj1" fmla="val -74249"/>
              <a:gd name="adj2" fmla="val -394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then call our lambda just like we would any other function.</a:t>
            </a:r>
          </a:p>
        </p:txBody>
      </p:sp>
      <p:sp>
        <p:nvSpPr>
          <p:cNvPr id="48" name="TextBox 47">
            <a:extLst>
              <a:ext uri="{FF2B5EF4-FFF2-40B4-BE49-F238E27FC236}">
                <a16:creationId xmlns:a16="http://schemas.microsoft.com/office/drawing/2014/main" id="{3B2FF3B3-159F-4F14-9B49-211586BFE39F}"/>
              </a:ext>
            </a:extLst>
          </p:cNvPr>
          <p:cNvSpPr txBox="1"/>
          <p:nvPr/>
        </p:nvSpPr>
        <p:spPr>
          <a:xfrm>
            <a:off x="418197" y="3686406"/>
            <a:ext cx="1606661"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9" name="TextBox 48">
            <a:extLst>
              <a:ext uri="{FF2B5EF4-FFF2-40B4-BE49-F238E27FC236}">
                <a16:creationId xmlns:a16="http://schemas.microsoft.com/office/drawing/2014/main" id="{E7025456-D991-444C-B0A8-F2491DB3225C}"/>
              </a:ext>
            </a:extLst>
          </p:cNvPr>
          <p:cNvSpPr txBox="1"/>
          <p:nvPr/>
        </p:nvSpPr>
        <p:spPr>
          <a:xfrm>
            <a:off x="1474523" y="3672378"/>
            <a:ext cx="5393001"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a_func</a:t>
            </a:r>
            <a:r>
              <a:rPr lang="en-US" dirty="0">
                <a:solidFill>
                  <a:srgbClr val="C2FFF0"/>
                </a:solidFill>
                <a:latin typeface="Consolas" panose="020B0609020204030204" pitchFamily="49" charset="0"/>
              </a:rPr>
              <a:t> [1,2,3] [4,5]</a:t>
            </a:r>
          </a:p>
        </p:txBody>
      </p:sp>
    </p:spTree>
    <p:extLst>
      <p:ext uri="{BB962C8B-B14F-4D97-AF65-F5344CB8AC3E}">
        <p14:creationId xmlns:p14="http://schemas.microsoft.com/office/powerpoint/2010/main" val="182882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down)">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left)">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8"/>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down)">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left)">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right)">
                                      <p:cBhvr>
                                        <p:cTn id="99" dur="50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3"/>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2" fill="hold" grpId="0" nodeType="click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wipe(right)">
                                      <p:cBhvr>
                                        <p:cTn id="108" dur="500"/>
                                        <p:tgtEl>
                                          <p:spTgt spid="44"/>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4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0"/>
                                        </p:tgtEl>
                                        <p:attrNameLst>
                                          <p:attrName>style.visibility</p:attrName>
                                        </p:attrNameLst>
                                      </p:cBhvr>
                                      <p:to>
                                        <p:strVal val="visible"/>
                                      </p:to>
                                    </p:set>
                                    <p:animEffect transition="in" filter="wipe(left)">
                                      <p:cBhvr>
                                        <p:cTn id="117" dur="500"/>
                                        <p:tgtEl>
                                          <p:spTgt spid="2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wipe(left)">
                                      <p:cBhvr>
                                        <p:cTn id="122" dur="500"/>
                                        <p:tgtEl>
                                          <p:spTgt spid="1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35">
                                            <p:bg/>
                                          </p:spTgt>
                                        </p:tgtEl>
                                        <p:attrNameLst>
                                          <p:attrName>style.visibility</p:attrName>
                                        </p:attrNameLst>
                                      </p:cBhvr>
                                      <p:to>
                                        <p:strVal val="visible"/>
                                      </p:to>
                                    </p:set>
                                    <p:animEffect transition="in" filter="wipe(down)">
                                      <p:cBhvr>
                                        <p:cTn id="127" dur="500"/>
                                        <p:tgtEl>
                                          <p:spTgt spid="35">
                                            <p:bg/>
                                          </p:spTgt>
                                        </p:tgtEl>
                                      </p:cBhvr>
                                    </p:animEffect>
                                  </p:childTnLst>
                                </p:cTn>
                              </p:par>
                            </p:childTnLst>
                          </p:cTn>
                        </p:par>
                        <p:par>
                          <p:cTn id="128" fill="hold">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22"/>
                                        </p:tgtEl>
                                        <p:attrNameLst>
                                          <p:attrName>style.visibility</p:attrName>
                                        </p:attrNameLst>
                                      </p:cBhvr>
                                      <p:to>
                                        <p:strVal val="visible"/>
                                      </p:to>
                                    </p:set>
                                    <p:animEffect transition="in" filter="wipe(left)">
                                      <p:cBhvr>
                                        <p:cTn id="139" dur="500"/>
                                        <p:tgtEl>
                                          <p:spTgt spid="22"/>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35">
                                            <p:txEl>
                                              <p:pRg st="0" end="0"/>
                                            </p:txEl>
                                          </p:spTgt>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35">
                                            <p:txEl>
                                              <p:pRg st="2" end="2"/>
                                            </p:txEl>
                                          </p:spTgt>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35">
                                            <p:bg/>
                                          </p:spTgt>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wipe(down)">
                                      <p:cBhvr>
                                        <p:cTn id="152" dur="500"/>
                                        <p:tgtEl>
                                          <p:spTgt spid="4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21"/>
                                        </p:tgtEl>
                                        <p:attrNameLst>
                                          <p:attrName>style.visibility</p:attrName>
                                        </p:attrNameLst>
                                      </p:cBhvr>
                                      <p:to>
                                        <p:strVal val="visible"/>
                                      </p:to>
                                    </p:set>
                                    <p:animEffect transition="in" filter="wipe(left)">
                                      <p:cBhvr>
                                        <p:cTn id="157" dur="500"/>
                                        <p:tgtEl>
                                          <p:spTgt spid="21"/>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childTnLst>
                                    <p:set>
                                      <p:cBhvr>
                                        <p:cTn id="161" dur="1" fill="hold">
                                          <p:stCondLst>
                                            <p:cond delay="0"/>
                                          </p:stCondLst>
                                        </p:cTn>
                                        <p:tgtEl>
                                          <p:spTgt spid="4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wipe(left)">
                                      <p:cBhvr>
                                        <p:cTn id="166" dur="500"/>
                                        <p:tgtEl>
                                          <p:spTgt spid="36"/>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grpId="0" nodeType="clickEffect">
                                  <p:stCondLst>
                                    <p:cond delay="0"/>
                                  </p:stCondLst>
                                  <p:childTnLst>
                                    <p:set>
                                      <p:cBhvr>
                                        <p:cTn id="170" dur="1" fill="hold">
                                          <p:stCondLst>
                                            <p:cond delay="0"/>
                                          </p:stCondLst>
                                        </p:cTn>
                                        <p:tgtEl>
                                          <p:spTgt spid="39"/>
                                        </p:tgtEl>
                                        <p:attrNameLst>
                                          <p:attrName>style.visibility</p:attrName>
                                        </p:attrNameLst>
                                      </p:cBhvr>
                                      <p:to>
                                        <p:strVal val="visible"/>
                                      </p:to>
                                    </p:set>
                                    <p:animEffect transition="in" filter="wipe(down)">
                                      <p:cBhvr>
                                        <p:cTn id="171" dur="500"/>
                                        <p:tgtEl>
                                          <p:spTgt spid="39"/>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38"/>
                                        </p:tgtEl>
                                        <p:attrNameLst>
                                          <p:attrName>style.visibility</p:attrName>
                                        </p:attrNameLst>
                                      </p:cBhvr>
                                      <p:to>
                                        <p:strVal val="visible"/>
                                      </p:to>
                                    </p:set>
                                    <p:animEffect transition="in" filter="wipe(left)">
                                      <p:cBhvr>
                                        <p:cTn id="176" dur="500"/>
                                        <p:tgtEl>
                                          <p:spTgt spid="38"/>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37"/>
                                        </p:tgtEl>
                                        <p:attrNameLst>
                                          <p:attrName>style.visibility</p:attrName>
                                        </p:attrNameLst>
                                      </p:cBhvr>
                                      <p:to>
                                        <p:strVal val="visible"/>
                                      </p:to>
                                    </p:set>
                                    <p:animEffect transition="in" filter="wipe(left)">
                                      <p:cBhvr>
                                        <p:cTn id="181" dur="500"/>
                                        <p:tgtEl>
                                          <p:spTgt spid="37"/>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grpId="1" nodeType="clickEffect">
                                  <p:stCondLst>
                                    <p:cond delay="0"/>
                                  </p:stCondLst>
                                  <p:childTnLst>
                                    <p:set>
                                      <p:cBhvr>
                                        <p:cTn id="185" dur="1" fill="hold">
                                          <p:stCondLst>
                                            <p:cond delay="0"/>
                                          </p:stCondLst>
                                        </p:cTn>
                                        <p:tgtEl>
                                          <p:spTgt spid="39"/>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41"/>
                                        </p:tgtEl>
                                        <p:attrNameLst>
                                          <p:attrName>style.visibility</p:attrName>
                                        </p:attrNameLst>
                                      </p:cBhvr>
                                      <p:to>
                                        <p:strVal val="visible"/>
                                      </p:to>
                                    </p:set>
                                    <p:animEffect transition="in" filter="wipe(left)">
                                      <p:cBhvr>
                                        <p:cTn id="190" dur="500"/>
                                        <p:tgtEl>
                                          <p:spTgt spid="41"/>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4" fill="hold" grpId="0" nodeType="click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wipe(down)">
                                      <p:cBhvr>
                                        <p:cTn id="195" dur="500"/>
                                        <p:tgtEl>
                                          <p:spTgt spid="40"/>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43">
                                            <p:txEl>
                                              <p:pRg st="0" end="0"/>
                                            </p:txEl>
                                          </p:spTgt>
                                        </p:tgtEl>
                                        <p:attrNameLst>
                                          <p:attrName>style.visibility</p:attrName>
                                        </p:attrNameLst>
                                      </p:cBhvr>
                                      <p:to>
                                        <p:strVal val="visible"/>
                                      </p:to>
                                    </p:set>
                                    <p:animEffect transition="in" filter="wipe(left)">
                                      <p:cBhvr>
                                        <p:cTn id="200" dur="500"/>
                                        <p:tgtEl>
                                          <p:spTgt spid="43">
                                            <p:txEl>
                                              <p:pRg st="0" end="0"/>
                                            </p:tx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40"/>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22" presetClass="entr" presetSubtype="8" fill="hold" grpId="0" nodeType="clickEffect">
                                  <p:stCondLst>
                                    <p:cond delay="0"/>
                                  </p:stCondLst>
                                  <p:childTnLst>
                                    <p:set>
                                      <p:cBhvr>
                                        <p:cTn id="208" dur="1" fill="hold">
                                          <p:stCondLst>
                                            <p:cond delay="0"/>
                                          </p:stCondLst>
                                        </p:cTn>
                                        <p:tgtEl>
                                          <p:spTgt spid="48"/>
                                        </p:tgtEl>
                                        <p:attrNameLst>
                                          <p:attrName>style.visibility</p:attrName>
                                        </p:attrNameLst>
                                      </p:cBhvr>
                                      <p:to>
                                        <p:strVal val="visible"/>
                                      </p:to>
                                    </p:set>
                                    <p:animEffect transition="in" filter="wipe(left)">
                                      <p:cBhvr>
                                        <p:cTn id="209" dur="500"/>
                                        <p:tgtEl>
                                          <p:spTgt spid="48"/>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47"/>
                                        </p:tgtEl>
                                        <p:attrNameLst>
                                          <p:attrName>style.visibility</p:attrName>
                                        </p:attrNameLst>
                                      </p:cBhvr>
                                      <p:to>
                                        <p:strVal val="visible"/>
                                      </p:to>
                                    </p:set>
                                    <p:animEffect transition="in" filter="wipe(down)">
                                      <p:cBhvr>
                                        <p:cTn id="214" dur="500"/>
                                        <p:tgtEl>
                                          <p:spTgt spid="47"/>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49">
                                            <p:txEl>
                                              <p:pRg st="0" end="0"/>
                                            </p:txEl>
                                          </p:spTgt>
                                        </p:tgtEl>
                                        <p:attrNameLst>
                                          <p:attrName>style.visibility</p:attrName>
                                        </p:attrNameLst>
                                      </p:cBhvr>
                                      <p:to>
                                        <p:strVal val="visible"/>
                                      </p:to>
                                    </p:set>
                                    <p:animEffect transition="in" filter="wipe(left)">
                                      <p:cBhvr>
                                        <p:cTn id="219" dur="500"/>
                                        <p:tgtEl>
                                          <p:spTgt spid="49">
                                            <p:txEl>
                                              <p:pRg st="0" end="0"/>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42"/>
                                        </p:tgtEl>
                                        <p:attrNameLst>
                                          <p:attrName>style.visibility</p:attrName>
                                        </p:attrNameLst>
                                      </p:cBhvr>
                                      <p:to>
                                        <p:strVal val="visible"/>
                                      </p:to>
                                    </p:set>
                                    <p:animEffect transition="in" filter="wipe(left)">
                                      <p:cBhvr>
                                        <p:cTn id="224" dur="500"/>
                                        <p:tgtEl>
                                          <p:spTgt spid="42"/>
                                        </p:tgtEl>
                                      </p:cBhvr>
                                    </p:animEffec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47"/>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8" grpId="0"/>
      <p:bldP spid="19" grpId="0"/>
      <p:bldP spid="20" grpId="0"/>
      <p:bldP spid="21" grpId="0"/>
      <p:bldP spid="22" grpId="0"/>
      <p:bldP spid="23" grpId="0"/>
      <p:bldP spid="24" grpId="0" animBg="1"/>
      <p:bldP spid="24" grpId="1" animBg="1"/>
      <p:bldP spid="27" grpId="0" animBg="1"/>
      <p:bldP spid="27" grpId="1" animBg="1"/>
      <p:bldP spid="28" grpId="0" animBg="1"/>
      <p:bldP spid="28" grpId="1" animBg="1"/>
      <p:bldP spid="29" grpId="0" animBg="1"/>
      <p:bldP spid="29" grpId="1" animBg="1"/>
      <p:bldP spid="31" grpId="0"/>
      <p:bldP spid="26" grpId="0" animBg="1"/>
      <p:bldP spid="26" grpId="1" animBg="1"/>
      <p:bldP spid="33" grpId="0"/>
      <p:bldP spid="36" grpId="0"/>
      <p:bldP spid="37" grpId="0"/>
      <p:bldP spid="38" grpId="0"/>
      <p:bldP spid="39" grpId="0" animBg="1"/>
      <p:bldP spid="39" grpId="1" animBg="1"/>
      <p:bldP spid="40" grpId="0" animBg="1"/>
      <p:bldP spid="40" grpId="1" animBg="1"/>
      <p:bldP spid="41" grpId="0"/>
      <p:bldP spid="42" grpId="0"/>
      <p:bldP spid="43" grpId="0" uiExpand="1" build="p"/>
      <p:bldP spid="45" grpId="0"/>
      <p:bldP spid="35" grpId="0" uiExpand="1" build="p" animBg="1"/>
      <p:bldP spid="35" grpId="1" build="allAtOnce" animBg="1"/>
      <p:bldP spid="25" grpId="0" animBg="1"/>
      <p:bldP spid="25" grpId="1" animBg="1"/>
      <p:bldP spid="30" grpId="0" animBg="1"/>
      <p:bldP spid="30" grpId="1" animBg="1"/>
      <p:bldP spid="3" grpId="0" animBg="1"/>
      <p:bldP spid="3" grpId="1" animBg="1"/>
      <p:bldP spid="44" grpId="0" animBg="1"/>
      <p:bldP spid="44" grpId="1" animBg="1"/>
      <p:bldP spid="46" grpId="0" animBg="1"/>
      <p:bldP spid="46" grpId="1" animBg="1"/>
      <p:bldP spid="47" grpId="0" animBg="1"/>
      <p:bldP spid="47" grpId="1" animBg="1"/>
      <p:bldP spid="48" grpId="0"/>
      <p:bldP spid="49"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2D1A4ABF-7634-487B-B85D-8D11E4BBC71D}"/>
              </a:ext>
            </a:extLst>
          </p:cNvPr>
          <p:cNvGrpSpPr/>
          <p:nvPr/>
        </p:nvGrpSpPr>
        <p:grpSpPr>
          <a:xfrm>
            <a:off x="400723" y="3343815"/>
            <a:ext cx="4485601" cy="461665"/>
            <a:chOff x="8137202" y="4098955"/>
            <a:chExt cx="4485601" cy="461665"/>
          </a:xfrm>
        </p:grpSpPr>
        <p:sp>
          <p:nvSpPr>
            <p:cNvPr id="67" name="Rectangle 66">
              <a:extLst>
                <a:ext uri="{FF2B5EF4-FFF2-40B4-BE49-F238E27FC236}">
                  <a16:creationId xmlns:a16="http://schemas.microsoft.com/office/drawing/2014/main" id="{178204DF-1FD2-4EBB-B123-59410EC6C93B}"/>
                </a:ext>
              </a:extLst>
            </p:cNvPr>
            <p:cNvSpPr/>
            <p:nvPr/>
          </p:nvSpPr>
          <p:spPr>
            <a:xfrm>
              <a:off x="9042132" y="4167640"/>
              <a:ext cx="3580671" cy="34659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5D40E3CF-5B2E-4B4D-9994-63963DBB0797}"/>
                </a:ext>
              </a:extLst>
            </p:cNvPr>
            <p:cNvSpPr txBox="1"/>
            <p:nvPr/>
          </p:nvSpPr>
          <p:spPr>
            <a:xfrm>
              <a:off x="8137202" y="4098955"/>
              <a:ext cx="922047" cy="461665"/>
            </a:xfrm>
            <a:prstGeom prst="rect">
              <a:avLst/>
            </a:prstGeom>
            <a:noFill/>
          </p:spPr>
          <p:txBody>
            <a:bodyPr wrap="none" rtlCol="0">
              <a:spAutoFit/>
            </a:bodyPr>
            <a:lstStyle/>
            <a:p>
              <a:r>
                <a:rPr lang="en-US" sz="2400" dirty="0"/>
                <a:t>abs2x</a:t>
              </a:r>
            </a:p>
          </p:txBody>
        </p:sp>
      </p:gr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Using a Lambda Function to Generate a New Function!</a:t>
            </a:r>
          </a:p>
        </p:txBody>
      </p:sp>
      <p:sp>
        <p:nvSpPr>
          <p:cNvPr id="7" name="TextBox 6">
            <a:extLst>
              <a:ext uri="{FF2B5EF4-FFF2-40B4-BE49-F238E27FC236}">
                <a16:creationId xmlns:a16="http://schemas.microsoft.com/office/drawing/2014/main" id="{AE42810D-A0C4-47F6-864E-4F6ADF22A6B3}"/>
              </a:ext>
            </a:extLst>
          </p:cNvPr>
          <p:cNvSpPr txBox="1"/>
          <p:nvPr/>
        </p:nvSpPr>
        <p:spPr>
          <a:xfrm>
            <a:off x="6534555" y="1308039"/>
            <a:ext cx="5334059" cy="1200329"/>
          </a:xfrm>
          <a:prstGeom prst="rect">
            <a:avLst/>
          </a:prstGeom>
          <a:noFill/>
        </p:spPr>
        <p:txBody>
          <a:bodyPr wrap="square" rtlCol="0">
            <a:spAutoFit/>
          </a:bodyPr>
          <a:lstStyle/>
          <a:p>
            <a:pPr algn="ctr"/>
            <a:r>
              <a:rPr lang="en-US" sz="2400" dirty="0"/>
              <a:t>Let's learn how to write a function that </a:t>
            </a:r>
            <a:r>
              <a:rPr lang="en-US" sz="2400" dirty="0">
                <a:solidFill>
                  <a:srgbClr val="FF0000"/>
                </a:solidFill>
              </a:rPr>
              <a:t>generates an entirely new function </a:t>
            </a:r>
            <a:r>
              <a:rPr lang="en-US" sz="2400" dirty="0"/>
              <a:t>from scratch and returns it!</a:t>
            </a:r>
          </a:p>
        </p:txBody>
      </p:sp>
      <p:grpSp>
        <p:nvGrpSpPr>
          <p:cNvPr id="46" name="Group 45">
            <a:extLst>
              <a:ext uri="{FF2B5EF4-FFF2-40B4-BE49-F238E27FC236}">
                <a16:creationId xmlns:a16="http://schemas.microsoft.com/office/drawing/2014/main" id="{36A6B14D-F903-44CA-8EFE-1BEB3069D810}"/>
              </a:ext>
            </a:extLst>
          </p:cNvPr>
          <p:cNvGrpSpPr/>
          <p:nvPr/>
        </p:nvGrpSpPr>
        <p:grpSpPr>
          <a:xfrm>
            <a:off x="160343" y="988803"/>
            <a:ext cx="6121336" cy="2263990"/>
            <a:chOff x="108724" y="1593487"/>
            <a:chExt cx="6121336" cy="2263990"/>
          </a:xfrm>
        </p:grpSpPr>
        <p:sp>
          <p:nvSpPr>
            <p:cNvPr id="47" name="Rectangle 46">
              <a:extLst>
                <a:ext uri="{FF2B5EF4-FFF2-40B4-BE49-F238E27FC236}">
                  <a16:creationId xmlns:a16="http://schemas.microsoft.com/office/drawing/2014/main" id="{00E298C0-FF68-4FF3-8CAA-DF100C368D07}"/>
                </a:ext>
              </a:extLst>
            </p:cNvPr>
            <p:cNvSpPr/>
            <p:nvPr/>
          </p:nvSpPr>
          <p:spPr>
            <a:xfrm>
              <a:off x="189260" y="1908295"/>
              <a:ext cx="6040800" cy="194918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2FE71D01-1763-4006-8D5D-98A8C9CC715B}"/>
                </a:ext>
              </a:extLst>
            </p:cNvPr>
            <p:cNvSpPr txBox="1"/>
            <p:nvPr/>
          </p:nvSpPr>
          <p:spPr>
            <a:xfrm>
              <a:off x="108724" y="1593487"/>
              <a:ext cx="1180131" cy="369332"/>
            </a:xfrm>
            <a:prstGeom prst="rect">
              <a:avLst/>
            </a:prstGeom>
            <a:noFill/>
          </p:spPr>
          <p:txBody>
            <a:bodyPr wrap="none" rtlCol="0">
              <a:spAutoFit/>
            </a:bodyPr>
            <a:lstStyle/>
            <a:p>
              <a:r>
                <a:rPr lang="en-US" dirty="0" err="1"/>
                <a:t>lambda.hs</a:t>
              </a:r>
              <a:endParaRPr lang="en-US" dirty="0"/>
            </a:p>
          </p:txBody>
        </p:sp>
      </p:grpSp>
      <p:sp>
        <p:nvSpPr>
          <p:cNvPr id="57" name="TextBox 56">
            <a:extLst>
              <a:ext uri="{FF2B5EF4-FFF2-40B4-BE49-F238E27FC236}">
                <a16:creationId xmlns:a16="http://schemas.microsoft.com/office/drawing/2014/main" id="{8CC856D0-6423-436B-A7C0-437A80C26809}"/>
              </a:ext>
            </a:extLst>
          </p:cNvPr>
          <p:cNvSpPr txBox="1"/>
          <p:nvPr/>
        </p:nvSpPr>
        <p:spPr>
          <a:xfrm>
            <a:off x="187113" y="1416912"/>
            <a:ext cx="3477234" cy="646331"/>
          </a:xfrm>
          <a:prstGeom prst="rect">
            <a:avLst/>
          </a:prstGeom>
          <a:noFill/>
        </p:spPr>
        <p:txBody>
          <a:bodyPr wrap="none" rtlCol="0">
            <a:spAutoFit/>
          </a:bodyPr>
          <a:lstStyle/>
          <a:p>
            <a:r>
              <a:rPr lang="en-US" dirty="0" err="1">
                <a:latin typeface="Consolas" panose="020B0609020204030204" pitchFamily="49" charset="0"/>
              </a:rPr>
              <a:t>wrapFuncWithAbs</a:t>
            </a:r>
            <a:r>
              <a:rPr lang="en-US" dirty="0">
                <a:latin typeface="Consolas" panose="020B0609020204030204" pitchFamily="49" charset="0"/>
              </a:rPr>
              <a:t> </a:t>
            </a:r>
            <a:r>
              <a:rPr lang="en-US" dirty="0" err="1">
                <a:solidFill>
                  <a:srgbClr val="FF0000"/>
                </a:solidFill>
                <a:latin typeface="Consolas" panose="020B0609020204030204" pitchFamily="49" charset="0"/>
              </a:rPr>
              <a:t>func</a:t>
            </a:r>
            <a:r>
              <a:rPr lang="en-US" dirty="0">
                <a:latin typeface="Consolas" panose="020B0609020204030204" pitchFamily="49" charset="0"/>
              </a:rPr>
              <a:t> = </a:t>
            </a:r>
          </a:p>
          <a:p>
            <a:r>
              <a:rPr lang="en-US" dirty="0">
                <a:latin typeface="Consolas" panose="020B0609020204030204" pitchFamily="49" charset="0"/>
              </a:rPr>
              <a:t>    (\x -&gt; abs (</a:t>
            </a:r>
            <a:r>
              <a:rPr lang="en-US" dirty="0" err="1">
                <a:latin typeface="Consolas" panose="020B0609020204030204" pitchFamily="49" charset="0"/>
              </a:rPr>
              <a:t>func</a:t>
            </a:r>
            <a:r>
              <a:rPr lang="en-US" dirty="0">
                <a:latin typeface="Consolas" panose="020B0609020204030204" pitchFamily="49" charset="0"/>
              </a:rPr>
              <a:t>   x))</a:t>
            </a:r>
          </a:p>
        </p:txBody>
      </p:sp>
      <p:sp>
        <p:nvSpPr>
          <p:cNvPr id="69" name="TextBox 68">
            <a:extLst>
              <a:ext uri="{FF2B5EF4-FFF2-40B4-BE49-F238E27FC236}">
                <a16:creationId xmlns:a16="http://schemas.microsoft.com/office/drawing/2014/main" id="{A21208B9-C852-4E70-AF08-2110AF743AA0}"/>
              </a:ext>
            </a:extLst>
          </p:cNvPr>
          <p:cNvSpPr txBox="1"/>
          <p:nvPr/>
        </p:nvSpPr>
        <p:spPr>
          <a:xfrm>
            <a:off x="6536029" y="2766472"/>
            <a:ext cx="5195839" cy="1200329"/>
          </a:xfrm>
          <a:prstGeom prst="rect">
            <a:avLst/>
          </a:prstGeom>
          <a:noFill/>
        </p:spPr>
        <p:txBody>
          <a:bodyPr wrap="square" rtlCol="0">
            <a:spAutoFit/>
          </a:bodyPr>
          <a:lstStyle/>
          <a:p>
            <a:pPr algn="ctr"/>
            <a:r>
              <a:rPr lang="en-US" sz="2400" dirty="0"/>
              <a:t>Our new function will accept an input function </a:t>
            </a:r>
            <a:r>
              <a:rPr lang="en-US" sz="2400" dirty="0" err="1">
                <a:solidFill>
                  <a:srgbClr val="FF0000"/>
                </a:solidFill>
              </a:rPr>
              <a:t>func</a:t>
            </a:r>
            <a:r>
              <a:rPr lang="en-US" sz="2400" dirty="0"/>
              <a:t>, and build a brand-new function that computes </a:t>
            </a:r>
            <a:r>
              <a:rPr lang="en-US" sz="2400" dirty="0">
                <a:solidFill>
                  <a:srgbClr val="0070C0"/>
                </a:solidFill>
              </a:rPr>
              <a:t>y</a:t>
            </a:r>
            <a:r>
              <a:rPr lang="en-US" sz="2400" dirty="0"/>
              <a:t>=</a:t>
            </a:r>
            <a:r>
              <a:rPr lang="en-US" sz="2400" dirty="0">
                <a:solidFill>
                  <a:srgbClr val="00B050"/>
                </a:solidFill>
              </a:rPr>
              <a:t>abs</a:t>
            </a:r>
            <a:r>
              <a:rPr lang="en-US" sz="2400" dirty="0"/>
              <a:t>(</a:t>
            </a:r>
            <a:r>
              <a:rPr lang="en-US" sz="2400" dirty="0" err="1">
                <a:solidFill>
                  <a:srgbClr val="FF0000"/>
                </a:solidFill>
              </a:rPr>
              <a:t>func</a:t>
            </a:r>
            <a:r>
              <a:rPr lang="en-US" sz="2400" dirty="0"/>
              <a:t>(</a:t>
            </a:r>
            <a:r>
              <a:rPr lang="en-US" sz="2400" dirty="0">
                <a:solidFill>
                  <a:srgbClr val="0070C0"/>
                </a:solidFill>
              </a:rPr>
              <a:t>x</a:t>
            </a:r>
            <a:r>
              <a:rPr lang="en-US" sz="2400" dirty="0"/>
              <a:t>)).</a:t>
            </a:r>
          </a:p>
        </p:txBody>
      </p:sp>
      <p:sp>
        <p:nvSpPr>
          <p:cNvPr id="70" name="TextBox 69">
            <a:extLst>
              <a:ext uri="{FF2B5EF4-FFF2-40B4-BE49-F238E27FC236}">
                <a16:creationId xmlns:a16="http://schemas.microsoft.com/office/drawing/2014/main" id="{84A60B74-52E0-4D80-8CBC-646E48D37086}"/>
              </a:ext>
            </a:extLst>
          </p:cNvPr>
          <p:cNvSpPr txBox="1"/>
          <p:nvPr/>
        </p:nvSpPr>
        <p:spPr>
          <a:xfrm>
            <a:off x="6827970" y="4295941"/>
            <a:ext cx="4903898" cy="830997"/>
          </a:xfrm>
          <a:prstGeom prst="rect">
            <a:avLst/>
          </a:prstGeom>
          <a:noFill/>
        </p:spPr>
        <p:txBody>
          <a:bodyPr wrap="square" rtlCol="0">
            <a:spAutoFit/>
          </a:bodyPr>
          <a:lstStyle/>
          <a:p>
            <a:pPr algn="ctr"/>
            <a:r>
              <a:rPr lang="en-US" sz="2400" dirty="0"/>
              <a:t>It will then return that new function as its output!</a:t>
            </a:r>
          </a:p>
        </p:txBody>
      </p:sp>
      <p:sp>
        <p:nvSpPr>
          <p:cNvPr id="18" name="Rectangle 17">
            <a:extLst>
              <a:ext uri="{FF2B5EF4-FFF2-40B4-BE49-F238E27FC236}">
                <a16:creationId xmlns:a16="http://schemas.microsoft.com/office/drawing/2014/main" id="{706D1C2A-C71C-4380-941A-7A8AC3C9FE13}"/>
              </a:ext>
            </a:extLst>
          </p:cNvPr>
          <p:cNvSpPr/>
          <p:nvPr/>
        </p:nvSpPr>
        <p:spPr>
          <a:xfrm>
            <a:off x="263181" y="1443732"/>
            <a:ext cx="2859160" cy="3024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3" name="Rectangle 22">
            <a:extLst>
              <a:ext uri="{FF2B5EF4-FFF2-40B4-BE49-F238E27FC236}">
                <a16:creationId xmlns:a16="http://schemas.microsoft.com/office/drawing/2014/main" id="{67B06C07-E84C-454F-8C04-FCD68A9D2261}"/>
              </a:ext>
            </a:extLst>
          </p:cNvPr>
          <p:cNvSpPr/>
          <p:nvPr/>
        </p:nvSpPr>
        <p:spPr>
          <a:xfrm>
            <a:off x="753492" y="1737972"/>
            <a:ext cx="2859160" cy="3024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5" name="Speech Bubble: Rectangle with Corners Rounded 24">
            <a:extLst>
              <a:ext uri="{FF2B5EF4-FFF2-40B4-BE49-F238E27FC236}">
                <a16:creationId xmlns:a16="http://schemas.microsoft.com/office/drawing/2014/main" id="{76230D37-9DC4-4A9E-8702-C51F7EBCD9BE}"/>
              </a:ext>
            </a:extLst>
          </p:cNvPr>
          <p:cNvSpPr/>
          <p:nvPr/>
        </p:nvSpPr>
        <p:spPr>
          <a:xfrm>
            <a:off x="4805006" y="45490"/>
            <a:ext cx="3886264" cy="939109"/>
          </a:xfrm>
          <a:prstGeom prst="wedgeRoundRectCallout">
            <a:avLst>
              <a:gd name="adj1" fmla="val -58136"/>
              <a:gd name="adj2" fmla="val 934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We've now created a new function, and can return it.</a:t>
            </a:r>
          </a:p>
        </p:txBody>
      </p:sp>
      <p:grpSp>
        <p:nvGrpSpPr>
          <p:cNvPr id="30" name="Group 29">
            <a:extLst>
              <a:ext uri="{FF2B5EF4-FFF2-40B4-BE49-F238E27FC236}">
                <a16:creationId xmlns:a16="http://schemas.microsoft.com/office/drawing/2014/main" id="{3F8AAACE-A489-4DE2-9DE8-6A8EC7B820B5}"/>
              </a:ext>
            </a:extLst>
          </p:cNvPr>
          <p:cNvGrpSpPr/>
          <p:nvPr/>
        </p:nvGrpSpPr>
        <p:grpSpPr>
          <a:xfrm>
            <a:off x="225477" y="4253932"/>
            <a:ext cx="6056202" cy="2991371"/>
            <a:chOff x="6095118" y="1978967"/>
            <a:chExt cx="6852576" cy="3897301"/>
          </a:xfrm>
        </p:grpSpPr>
        <p:grpSp>
          <p:nvGrpSpPr>
            <p:cNvPr id="31" name="Group 30">
              <a:extLst>
                <a:ext uri="{FF2B5EF4-FFF2-40B4-BE49-F238E27FC236}">
                  <a16:creationId xmlns:a16="http://schemas.microsoft.com/office/drawing/2014/main" id="{68EBB640-64D0-421A-A030-D5E9BE109813}"/>
                </a:ext>
              </a:extLst>
            </p:cNvPr>
            <p:cNvGrpSpPr/>
            <p:nvPr/>
          </p:nvGrpSpPr>
          <p:grpSpPr>
            <a:xfrm>
              <a:off x="6095118" y="1978967"/>
              <a:ext cx="6852576" cy="3897301"/>
              <a:chOff x="3072962" y="1263460"/>
              <a:chExt cx="7165500" cy="4504925"/>
            </a:xfrm>
          </p:grpSpPr>
          <p:pic>
            <p:nvPicPr>
              <p:cNvPr id="33" name="Picture 32">
                <a:extLst>
                  <a:ext uri="{FF2B5EF4-FFF2-40B4-BE49-F238E27FC236}">
                    <a16:creationId xmlns:a16="http://schemas.microsoft.com/office/drawing/2014/main" id="{DCB3C53D-E9B7-4705-A5AA-B514AB7561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7165500" cy="4504925"/>
              </a:xfrm>
              <a:prstGeom prst="rect">
                <a:avLst/>
              </a:prstGeom>
            </p:spPr>
          </p:pic>
          <p:sp>
            <p:nvSpPr>
              <p:cNvPr id="34" name="Rectangle 33">
                <a:extLst>
                  <a:ext uri="{FF2B5EF4-FFF2-40B4-BE49-F238E27FC236}">
                    <a16:creationId xmlns:a16="http://schemas.microsoft.com/office/drawing/2014/main" id="{5477114B-F3AB-4D3F-91F6-775289B61DD0}"/>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32" name="Rectangle 31">
              <a:extLst>
                <a:ext uri="{FF2B5EF4-FFF2-40B4-BE49-F238E27FC236}">
                  <a16:creationId xmlns:a16="http://schemas.microsoft.com/office/drawing/2014/main" id="{0730C431-B91F-4422-8C78-A2B490CA16C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C4C20DC6-2B4B-4FB4-9CA4-AB99B6B90B93}"/>
              </a:ext>
            </a:extLst>
          </p:cNvPr>
          <p:cNvSpPr txBox="1"/>
          <p:nvPr/>
        </p:nvSpPr>
        <p:spPr>
          <a:xfrm>
            <a:off x="249871" y="4382389"/>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36" name="TextBox 35">
            <a:extLst>
              <a:ext uri="{FF2B5EF4-FFF2-40B4-BE49-F238E27FC236}">
                <a16:creationId xmlns:a16="http://schemas.microsoft.com/office/drawing/2014/main" id="{C893739F-B0BF-49B7-97B6-6990BD70A324}"/>
              </a:ext>
            </a:extLst>
          </p:cNvPr>
          <p:cNvSpPr txBox="1"/>
          <p:nvPr/>
        </p:nvSpPr>
        <p:spPr>
          <a:xfrm>
            <a:off x="1343467" y="4389688"/>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lambda</a:t>
            </a:r>
          </a:p>
        </p:txBody>
      </p:sp>
      <p:sp>
        <p:nvSpPr>
          <p:cNvPr id="37" name="TextBox 36">
            <a:extLst>
              <a:ext uri="{FF2B5EF4-FFF2-40B4-BE49-F238E27FC236}">
                <a16:creationId xmlns:a16="http://schemas.microsoft.com/office/drawing/2014/main" id="{FE015893-E27A-482B-BB44-2ACDE297B461}"/>
              </a:ext>
            </a:extLst>
          </p:cNvPr>
          <p:cNvSpPr txBox="1"/>
          <p:nvPr/>
        </p:nvSpPr>
        <p:spPr>
          <a:xfrm>
            <a:off x="218951" y="5186779"/>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Lambda&gt; </a:t>
            </a:r>
          </a:p>
        </p:txBody>
      </p:sp>
      <p:sp>
        <p:nvSpPr>
          <p:cNvPr id="38" name="TextBox 37">
            <a:extLst>
              <a:ext uri="{FF2B5EF4-FFF2-40B4-BE49-F238E27FC236}">
                <a16:creationId xmlns:a16="http://schemas.microsoft.com/office/drawing/2014/main" id="{A5C34FDB-641C-47DE-B35F-FCFD30296944}"/>
              </a:ext>
            </a:extLst>
          </p:cNvPr>
          <p:cNvSpPr txBox="1"/>
          <p:nvPr/>
        </p:nvSpPr>
        <p:spPr>
          <a:xfrm>
            <a:off x="223368" y="4627100"/>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41" name="TextBox 40">
            <a:extLst>
              <a:ext uri="{FF2B5EF4-FFF2-40B4-BE49-F238E27FC236}">
                <a16:creationId xmlns:a16="http://schemas.microsoft.com/office/drawing/2014/main" id="{47FE3C46-4DF2-4692-86E8-F4B9248698F4}"/>
              </a:ext>
            </a:extLst>
          </p:cNvPr>
          <p:cNvSpPr txBox="1"/>
          <p:nvPr/>
        </p:nvSpPr>
        <p:spPr>
          <a:xfrm>
            <a:off x="1117022" y="5186331"/>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abs2x (-42)</a:t>
            </a:r>
          </a:p>
        </p:txBody>
      </p:sp>
      <p:sp>
        <p:nvSpPr>
          <p:cNvPr id="44" name="TextBox 43">
            <a:extLst>
              <a:ext uri="{FF2B5EF4-FFF2-40B4-BE49-F238E27FC236}">
                <a16:creationId xmlns:a16="http://schemas.microsoft.com/office/drawing/2014/main" id="{8758337B-7DC2-463D-B95A-932A6F678216}"/>
              </a:ext>
            </a:extLst>
          </p:cNvPr>
          <p:cNvSpPr txBox="1"/>
          <p:nvPr/>
        </p:nvSpPr>
        <p:spPr>
          <a:xfrm>
            <a:off x="218951" y="5499454"/>
            <a:ext cx="3635714" cy="369332"/>
          </a:xfrm>
          <a:prstGeom prst="rect">
            <a:avLst/>
          </a:prstGeom>
          <a:noFill/>
        </p:spPr>
        <p:txBody>
          <a:bodyPr wrap="square" rtlCol="0">
            <a:spAutoFit/>
          </a:bodyPr>
          <a:lstStyle/>
          <a:p>
            <a:r>
              <a:rPr lang="en-US" dirty="0">
                <a:solidFill>
                  <a:srgbClr val="FFAFAF"/>
                </a:solidFill>
                <a:latin typeface="Consolas" panose="020B0609020204030204" pitchFamily="49" charset="0"/>
              </a:rPr>
              <a:t>84</a:t>
            </a:r>
          </a:p>
        </p:txBody>
      </p:sp>
      <p:sp>
        <p:nvSpPr>
          <p:cNvPr id="49" name="TextBox 48">
            <a:extLst>
              <a:ext uri="{FF2B5EF4-FFF2-40B4-BE49-F238E27FC236}">
                <a16:creationId xmlns:a16="http://schemas.microsoft.com/office/drawing/2014/main" id="{EE2C87B5-677B-4354-A963-9A87DC8D3E68}"/>
              </a:ext>
            </a:extLst>
          </p:cNvPr>
          <p:cNvSpPr txBox="1"/>
          <p:nvPr/>
        </p:nvSpPr>
        <p:spPr>
          <a:xfrm>
            <a:off x="205813" y="6084974"/>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Lambda&gt; </a:t>
            </a:r>
          </a:p>
        </p:txBody>
      </p:sp>
      <p:sp>
        <p:nvSpPr>
          <p:cNvPr id="51" name="TextBox 50">
            <a:extLst>
              <a:ext uri="{FF2B5EF4-FFF2-40B4-BE49-F238E27FC236}">
                <a16:creationId xmlns:a16="http://schemas.microsoft.com/office/drawing/2014/main" id="{CA51E271-B9DA-4174-9772-4EBA1E03B6E7}"/>
              </a:ext>
            </a:extLst>
          </p:cNvPr>
          <p:cNvSpPr txBox="1"/>
          <p:nvPr/>
        </p:nvSpPr>
        <p:spPr>
          <a:xfrm>
            <a:off x="1134193" y="5771580"/>
            <a:ext cx="4945787"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abscube</a:t>
            </a:r>
            <a:r>
              <a:rPr lang="en-US" dirty="0">
                <a:solidFill>
                  <a:srgbClr val="C2FFF0"/>
                </a:solidFill>
                <a:latin typeface="Consolas" panose="020B0609020204030204" pitchFamily="49" charset="0"/>
              </a:rPr>
              <a:t> = </a:t>
            </a:r>
            <a:r>
              <a:rPr lang="en-US" dirty="0" err="1">
                <a:solidFill>
                  <a:srgbClr val="C2FFF0"/>
                </a:solidFill>
                <a:latin typeface="Consolas" panose="020B0609020204030204" pitchFamily="49" charset="0"/>
              </a:rPr>
              <a:t>wrapFuncWithAbs</a:t>
            </a:r>
            <a:r>
              <a:rPr lang="en-US" dirty="0">
                <a:solidFill>
                  <a:srgbClr val="C2FFF0"/>
                </a:solidFill>
                <a:latin typeface="Consolas" panose="020B0609020204030204" pitchFamily="49" charset="0"/>
              </a:rPr>
              <a:t> (\z -&gt; z^3)</a:t>
            </a:r>
          </a:p>
        </p:txBody>
      </p:sp>
      <p:sp>
        <p:nvSpPr>
          <p:cNvPr id="52" name="TextBox 51">
            <a:extLst>
              <a:ext uri="{FF2B5EF4-FFF2-40B4-BE49-F238E27FC236}">
                <a16:creationId xmlns:a16="http://schemas.microsoft.com/office/drawing/2014/main" id="{BC88E189-7D5E-4286-A662-19151C0EDB05}"/>
              </a:ext>
            </a:extLst>
          </p:cNvPr>
          <p:cNvSpPr txBox="1"/>
          <p:nvPr/>
        </p:nvSpPr>
        <p:spPr>
          <a:xfrm>
            <a:off x="1117022" y="6086786"/>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abscube</a:t>
            </a:r>
            <a:r>
              <a:rPr lang="en-US" dirty="0">
                <a:solidFill>
                  <a:srgbClr val="C2FFF0"/>
                </a:solidFill>
                <a:latin typeface="Consolas" panose="020B0609020204030204" pitchFamily="49" charset="0"/>
              </a:rPr>
              <a:t> (-3)</a:t>
            </a:r>
          </a:p>
        </p:txBody>
      </p:sp>
      <p:sp>
        <p:nvSpPr>
          <p:cNvPr id="58" name="Rectangle 57">
            <a:extLst>
              <a:ext uri="{FF2B5EF4-FFF2-40B4-BE49-F238E27FC236}">
                <a16:creationId xmlns:a16="http://schemas.microsoft.com/office/drawing/2014/main" id="{25AE4563-6197-454D-B62C-6EB049364F56}"/>
              </a:ext>
            </a:extLst>
          </p:cNvPr>
          <p:cNvSpPr/>
          <p:nvPr/>
        </p:nvSpPr>
        <p:spPr>
          <a:xfrm>
            <a:off x="2280618" y="1739072"/>
            <a:ext cx="638042" cy="3024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A04125B5-1079-4A92-9EAD-1CFAB969BA9B}"/>
              </a:ext>
            </a:extLst>
          </p:cNvPr>
          <p:cNvSpPr txBox="1"/>
          <p:nvPr/>
        </p:nvSpPr>
        <p:spPr>
          <a:xfrm>
            <a:off x="212217" y="6363495"/>
            <a:ext cx="3635714" cy="369332"/>
          </a:xfrm>
          <a:prstGeom prst="rect">
            <a:avLst/>
          </a:prstGeom>
          <a:noFill/>
        </p:spPr>
        <p:txBody>
          <a:bodyPr wrap="square" rtlCol="0">
            <a:spAutoFit/>
          </a:bodyPr>
          <a:lstStyle/>
          <a:p>
            <a:r>
              <a:rPr lang="en-US" dirty="0">
                <a:solidFill>
                  <a:srgbClr val="FFAFAF"/>
                </a:solidFill>
                <a:latin typeface="Consolas" panose="020B0609020204030204" pitchFamily="49" charset="0"/>
              </a:rPr>
              <a:t>27</a:t>
            </a:r>
          </a:p>
        </p:txBody>
      </p:sp>
      <p:sp>
        <p:nvSpPr>
          <p:cNvPr id="42" name="Speech Bubble: Rectangle with Corners Rounded 41">
            <a:extLst>
              <a:ext uri="{FF2B5EF4-FFF2-40B4-BE49-F238E27FC236}">
                <a16:creationId xmlns:a16="http://schemas.microsoft.com/office/drawing/2014/main" id="{415D7ECA-6812-4322-9876-528FFEE5A18F}"/>
              </a:ext>
            </a:extLst>
          </p:cNvPr>
          <p:cNvSpPr/>
          <p:nvPr/>
        </p:nvSpPr>
        <p:spPr>
          <a:xfrm>
            <a:off x="2147219" y="12938"/>
            <a:ext cx="4444704" cy="1223174"/>
          </a:xfrm>
          <a:prstGeom prst="wedgeRoundRectCallout">
            <a:avLst>
              <a:gd name="adj1" fmla="val -67378"/>
              <a:gd name="adj2" fmla="val 655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you call </a:t>
            </a:r>
            <a:r>
              <a:rPr lang="en-US" sz="2000" dirty="0" err="1">
                <a:solidFill>
                  <a:srgbClr val="FFC1C1"/>
                </a:solidFill>
                <a:latin typeface="Corbel" panose="020B0503020204020204" pitchFamily="34" charset="0"/>
              </a:rPr>
              <a:t>wrapFuncWithAbs</a:t>
            </a:r>
            <a:r>
              <a:rPr lang="en-US" sz="2000" dirty="0">
                <a:latin typeface="Corbel" panose="020B0503020204020204" pitchFamily="34" charset="0"/>
              </a:rPr>
              <a:t>, it doesn't call </a:t>
            </a:r>
            <a:r>
              <a:rPr lang="en-US" sz="2000" dirty="0" err="1">
                <a:solidFill>
                  <a:srgbClr val="FFC1C1"/>
                </a:solidFill>
                <a:latin typeface="Corbel" panose="020B0503020204020204" pitchFamily="34" charset="0"/>
              </a:rPr>
              <a:t>func</a:t>
            </a:r>
            <a:r>
              <a:rPr lang="en-US" sz="2000" dirty="0">
                <a:latin typeface="Corbel" panose="020B0503020204020204" pitchFamily="34" charset="0"/>
              </a:rPr>
              <a:t> or </a:t>
            </a:r>
            <a:r>
              <a:rPr lang="en-US" sz="2000" dirty="0">
                <a:solidFill>
                  <a:srgbClr val="FFC1C1"/>
                </a:solidFill>
                <a:latin typeface="Corbel" panose="020B0503020204020204" pitchFamily="34" charset="0"/>
              </a:rPr>
              <a:t>abs</a:t>
            </a:r>
            <a:r>
              <a:rPr lang="en-US" sz="2000" dirty="0">
                <a:latin typeface="Corbel" panose="020B0503020204020204" pitchFamily="34" charset="0"/>
              </a:rPr>
              <a:t>. Instead, it creates a new function and returns it.</a:t>
            </a:r>
          </a:p>
        </p:txBody>
      </p:sp>
      <p:sp>
        <p:nvSpPr>
          <p:cNvPr id="43" name="TextBox 42">
            <a:extLst>
              <a:ext uri="{FF2B5EF4-FFF2-40B4-BE49-F238E27FC236}">
                <a16:creationId xmlns:a16="http://schemas.microsoft.com/office/drawing/2014/main" id="{BBCB93CD-8163-48B2-93C5-316B8CCFD5E1}"/>
              </a:ext>
            </a:extLst>
          </p:cNvPr>
          <p:cNvSpPr txBox="1"/>
          <p:nvPr/>
        </p:nvSpPr>
        <p:spPr>
          <a:xfrm>
            <a:off x="6944593" y="5514251"/>
            <a:ext cx="4513982" cy="830997"/>
          </a:xfrm>
          <a:prstGeom prst="rect">
            <a:avLst/>
          </a:prstGeom>
          <a:noFill/>
        </p:spPr>
        <p:txBody>
          <a:bodyPr wrap="square" rtlCol="0">
            <a:spAutoFit/>
          </a:bodyPr>
          <a:lstStyle/>
          <a:p>
            <a:pPr algn="ctr"/>
            <a:r>
              <a:rPr lang="en-US" sz="2400" dirty="0"/>
              <a:t>Neat, right? We just </a:t>
            </a:r>
            <a:r>
              <a:rPr lang="en-US" sz="2400" dirty="0">
                <a:solidFill>
                  <a:srgbClr val="FF0000"/>
                </a:solidFill>
              </a:rPr>
              <a:t>generated</a:t>
            </a:r>
            <a:r>
              <a:rPr lang="en-US" sz="2400" dirty="0"/>
              <a:t> two </a:t>
            </a:r>
            <a:r>
              <a:rPr lang="en-US" sz="2400" dirty="0">
                <a:solidFill>
                  <a:srgbClr val="FF0000"/>
                </a:solidFill>
              </a:rPr>
              <a:t>new functions </a:t>
            </a:r>
            <a:r>
              <a:rPr lang="en-US" sz="2400" dirty="0"/>
              <a:t>from scratch!</a:t>
            </a:r>
          </a:p>
        </p:txBody>
      </p:sp>
      <p:sp>
        <p:nvSpPr>
          <p:cNvPr id="55" name="Rectangle 54">
            <a:extLst>
              <a:ext uri="{FF2B5EF4-FFF2-40B4-BE49-F238E27FC236}">
                <a16:creationId xmlns:a16="http://schemas.microsoft.com/office/drawing/2014/main" id="{3B49BF78-8BE9-4BA4-BA10-8FB405E28121}"/>
              </a:ext>
            </a:extLst>
          </p:cNvPr>
          <p:cNvSpPr/>
          <p:nvPr/>
        </p:nvSpPr>
        <p:spPr>
          <a:xfrm>
            <a:off x="2244381" y="1472307"/>
            <a:ext cx="638042" cy="3024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F69071D9-7A7F-40E0-968A-6B37099BC831}"/>
              </a:ext>
            </a:extLst>
          </p:cNvPr>
          <p:cNvSpPr txBox="1"/>
          <p:nvPr/>
        </p:nvSpPr>
        <p:spPr>
          <a:xfrm>
            <a:off x="811893" y="1687894"/>
            <a:ext cx="3265429" cy="369332"/>
          </a:xfrm>
          <a:prstGeom prst="rect">
            <a:avLst/>
          </a:prstGeom>
          <a:noFill/>
        </p:spPr>
        <p:txBody>
          <a:bodyPr wrap="square">
            <a:spAutoFit/>
          </a:bodyPr>
          <a:lstStyle/>
          <a:p>
            <a:r>
              <a:rPr lang="en-US" dirty="0">
                <a:latin typeface="Consolas" panose="020B0609020204030204" pitchFamily="49" charset="0"/>
              </a:rPr>
              <a:t>\x -&gt; abs (</a:t>
            </a:r>
            <a:r>
              <a:rPr lang="en-US" dirty="0" err="1">
                <a:solidFill>
                  <a:srgbClr val="FF0000"/>
                </a:solidFill>
                <a:latin typeface="Consolas" panose="020B0609020204030204" pitchFamily="49" charset="0"/>
              </a:rPr>
              <a:t>twox</a:t>
            </a:r>
            <a:r>
              <a:rPr lang="en-US" dirty="0">
                <a:latin typeface="Consolas" panose="020B0609020204030204" pitchFamily="49" charset="0"/>
              </a:rPr>
              <a:t>   x)</a:t>
            </a:r>
            <a:endParaRPr lang="en-US" dirty="0"/>
          </a:p>
        </p:txBody>
      </p:sp>
      <p:sp>
        <p:nvSpPr>
          <p:cNvPr id="3" name="Rectangle 2">
            <a:extLst>
              <a:ext uri="{FF2B5EF4-FFF2-40B4-BE49-F238E27FC236}">
                <a16:creationId xmlns:a16="http://schemas.microsoft.com/office/drawing/2014/main" id="{2B99885C-6B49-48A5-909B-B567667753C3}"/>
              </a:ext>
            </a:extLst>
          </p:cNvPr>
          <p:cNvSpPr/>
          <p:nvPr/>
        </p:nvSpPr>
        <p:spPr>
          <a:xfrm>
            <a:off x="762000" y="1662453"/>
            <a:ext cx="2838450" cy="509247"/>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58B98508-D82F-4471-91D2-0A1C94ACA4A5}"/>
              </a:ext>
            </a:extLst>
          </p:cNvPr>
          <p:cNvSpPr/>
          <p:nvPr/>
        </p:nvSpPr>
        <p:spPr>
          <a:xfrm>
            <a:off x="5338804" y="3802941"/>
            <a:ext cx="3886263" cy="1223174"/>
          </a:xfrm>
          <a:prstGeom prst="wedgeRoundRectCallout">
            <a:avLst>
              <a:gd name="adj1" fmla="val -70418"/>
              <a:gd name="adj2" fmla="val 1170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also define a new function using a lambda for </a:t>
            </a:r>
            <a:r>
              <a:rPr lang="en-US" sz="2000" dirty="0" err="1">
                <a:solidFill>
                  <a:srgbClr val="FFC1C1"/>
                </a:solidFill>
                <a:latin typeface="Corbel" panose="020B0503020204020204" pitchFamily="34" charset="0"/>
              </a:rPr>
              <a:t>func</a:t>
            </a:r>
            <a:r>
              <a:rPr lang="en-US" sz="2000" dirty="0">
                <a:latin typeface="Corbel" panose="020B0503020204020204" pitchFamily="34" charset="0"/>
              </a:rPr>
              <a:t>!</a:t>
            </a:r>
          </a:p>
        </p:txBody>
      </p:sp>
      <p:grpSp>
        <p:nvGrpSpPr>
          <p:cNvPr id="71" name="Group 70">
            <a:extLst>
              <a:ext uri="{FF2B5EF4-FFF2-40B4-BE49-F238E27FC236}">
                <a16:creationId xmlns:a16="http://schemas.microsoft.com/office/drawing/2014/main" id="{04D75559-23F4-4783-84D3-3CC3704F974E}"/>
              </a:ext>
            </a:extLst>
          </p:cNvPr>
          <p:cNvGrpSpPr/>
          <p:nvPr/>
        </p:nvGrpSpPr>
        <p:grpSpPr>
          <a:xfrm>
            <a:off x="95922" y="3763013"/>
            <a:ext cx="4790403" cy="461665"/>
            <a:chOff x="7832402" y="4098955"/>
            <a:chExt cx="4178023" cy="461665"/>
          </a:xfrm>
        </p:grpSpPr>
        <p:sp>
          <p:nvSpPr>
            <p:cNvPr id="72" name="Rectangle 71">
              <a:extLst>
                <a:ext uri="{FF2B5EF4-FFF2-40B4-BE49-F238E27FC236}">
                  <a16:creationId xmlns:a16="http://schemas.microsoft.com/office/drawing/2014/main" id="{BDC87A9E-192F-49D9-AA57-31CD85A6ACFB}"/>
                </a:ext>
              </a:extLst>
            </p:cNvPr>
            <p:cNvSpPr/>
            <p:nvPr/>
          </p:nvSpPr>
          <p:spPr>
            <a:xfrm>
              <a:off x="8887487" y="4167640"/>
              <a:ext cx="3122938" cy="34659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04B254E-026B-4104-87F7-BE64D5EF85FE}"/>
                </a:ext>
              </a:extLst>
            </p:cNvPr>
            <p:cNvSpPr txBox="1"/>
            <p:nvPr/>
          </p:nvSpPr>
          <p:spPr>
            <a:xfrm>
              <a:off x="7832402" y="4098955"/>
              <a:ext cx="1237839" cy="461665"/>
            </a:xfrm>
            <a:prstGeom prst="rect">
              <a:avLst/>
            </a:prstGeom>
            <a:noFill/>
          </p:spPr>
          <p:txBody>
            <a:bodyPr wrap="none" rtlCol="0">
              <a:spAutoFit/>
            </a:bodyPr>
            <a:lstStyle/>
            <a:p>
              <a:r>
                <a:rPr lang="en-US" sz="2400" dirty="0" err="1"/>
                <a:t>abscube</a:t>
              </a:r>
              <a:endParaRPr lang="en-US" sz="2400" dirty="0"/>
            </a:p>
          </p:txBody>
        </p:sp>
      </p:grpSp>
      <p:sp>
        <p:nvSpPr>
          <p:cNvPr id="74" name="TextBox 73">
            <a:extLst>
              <a:ext uri="{FF2B5EF4-FFF2-40B4-BE49-F238E27FC236}">
                <a16:creationId xmlns:a16="http://schemas.microsoft.com/office/drawing/2014/main" id="{5D933A96-C4B9-474D-B9F8-B82CCFF9297E}"/>
              </a:ext>
            </a:extLst>
          </p:cNvPr>
          <p:cNvSpPr txBox="1"/>
          <p:nvPr/>
        </p:nvSpPr>
        <p:spPr>
          <a:xfrm>
            <a:off x="1326243" y="3802444"/>
            <a:ext cx="3602815" cy="369332"/>
          </a:xfrm>
          <a:prstGeom prst="rect">
            <a:avLst/>
          </a:prstGeom>
          <a:noFill/>
          <a:ln>
            <a:noFill/>
          </a:ln>
        </p:spPr>
        <p:txBody>
          <a:bodyPr wrap="square">
            <a:spAutoFit/>
          </a:bodyPr>
          <a:lstStyle/>
          <a:p>
            <a:r>
              <a:rPr lang="de-DE" dirty="0">
                <a:latin typeface="Consolas" panose="020B0609020204030204" pitchFamily="49" charset="0"/>
              </a:rPr>
              <a:t>\x -&gt; abs (</a:t>
            </a:r>
            <a:r>
              <a:rPr lang="de-DE" dirty="0">
                <a:solidFill>
                  <a:srgbClr val="FF0000"/>
                </a:solidFill>
                <a:latin typeface="Consolas" panose="020B0609020204030204" pitchFamily="49" charset="0"/>
              </a:rPr>
              <a:t>(\z -&gt; z^3)</a:t>
            </a:r>
            <a:r>
              <a:rPr lang="de-DE" dirty="0">
                <a:latin typeface="Consolas" panose="020B0609020204030204" pitchFamily="49" charset="0"/>
              </a:rPr>
              <a:t> x)</a:t>
            </a:r>
            <a:endParaRPr lang="en-US" dirty="0"/>
          </a:p>
        </p:txBody>
      </p:sp>
      <p:sp>
        <p:nvSpPr>
          <p:cNvPr id="75" name="TextBox 74">
            <a:extLst>
              <a:ext uri="{FF2B5EF4-FFF2-40B4-BE49-F238E27FC236}">
                <a16:creationId xmlns:a16="http://schemas.microsoft.com/office/drawing/2014/main" id="{C7D1C8FE-44D1-4F75-918F-92261F6CD4DE}"/>
              </a:ext>
            </a:extLst>
          </p:cNvPr>
          <p:cNvSpPr txBox="1"/>
          <p:nvPr/>
        </p:nvSpPr>
        <p:spPr>
          <a:xfrm>
            <a:off x="186981" y="2193834"/>
            <a:ext cx="2194269" cy="646331"/>
          </a:xfrm>
          <a:prstGeom prst="rect">
            <a:avLst/>
          </a:prstGeom>
          <a:noFill/>
        </p:spPr>
        <p:txBody>
          <a:bodyPr wrap="square">
            <a:spAutoFit/>
          </a:bodyPr>
          <a:lstStyle/>
          <a:p>
            <a:r>
              <a:rPr lang="en-US" dirty="0">
                <a:solidFill>
                  <a:srgbClr val="FF0000"/>
                </a:solidFill>
                <a:latin typeface="Consolas" panose="020B0609020204030204" pitchFamily="49" charset="0"/>
              </a:rPr>
              <a:t>cubed</a:t>
            </a:r>
            <a:r>
              <a:rPr lang="en-US" dirty="0">
                <a:latin typeface="Consolas" panose="020B0609020204030204" pitchFamily="49" charset="0"/>
              </a:rPr>
              <a:t> x = x^3</a:t>
            </a:r>
          </a:p>
          <a:p>
            <a:r>
              <a:rPr lang="en-US" dirty="0" err="1">
                <a:solidFill>
                  <a:srgbClr val="FF0000"/>
                </a:solidFill>
                <a:latin typeface="Consolas" panose="020B0609020204030204" pitchFamily="49" charset="0"/>
              </a:rPr>
              <a:t>twox</a:t>
            </a:r>
            <a:r>
              <a:rPr lang="en-US" dirty="0">
                <a:latin typeface="Consolas" panose="020B0609020204030204" pitchFamily="49" charset="0"/>
              </a:rPr>
              <a:t> x = 2*x</a:t>
            </a:r>
          </a:p>
        </p:txBody>
      </p:sp>
      <p:sp>
        <p:nvSpPr>
          <p:cNvPr id="76" name="TextBox 75">
            <a:extLst>
              <a:ext uri="{FF2B5EF4-FFF2-40B4-BE49-F238E27FC236}">
                <a16:creationId xmlns:a16="http://schemas.microsoft.com/office/drawing/2014/main" id="{E4F50108-4DDA-436D-A850-B075941C056D}"/>
              </a:ext>
            </a:extLst>
          </p:cNvPr>
          <p:cNvSpPr txBox="1"/>
          <p:nvPr/>
        </p:nvSpPr>
        <p:spPr>
          <a:xfrm>
            <a:off x="218951" y="4891504"/>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Lambda&gt; </a:t>
            </a:r>
          </a:p>
        </p:txBody>
      </p:sp>
      <p:sp>
        <p:nvSpPr>
          <p:cNvPr id="64" name="TextBox 63">
            <a:extLst>
              <a:ext uri="{FF2B5EF4-FFF2-40B4-BE49-F238E27FC236}">
                <a16:creationId xmlns:a16="http://schemas.microsoft.com/office/drawing/2014/main" id="{11AC761E-A28C-47AC-90EE-33A9CD10FFCA}"/>
              </a:ext>
            </a:extLst>
          </p:cNvPr>
          <p:cNvSpPr txBox="1"/>
          <p:nvPr/>
        </p:nvSpPr>
        <p:spPr>
          <a:xfrm>
            <a:off x="1125376" y="4893119"/>
            <a:ext cx="3852547" cy="369332"/>
          </a:xfrm>
          <a:prstGeom prst="rect">
            <a:avLst/>
          </a:prstGeom>
          <a:noFill/>
        </p:spPr>
        <p:txBody>
          <a:bodyPr wrap="square" rtlCol="0">
            <a:spAutoFit/>
          </a:bodyPr>
          <a:lstStyle/>
          <a:p>
            <a:r>
              <a:rPr lang="en-US" dirty="0">
                <a:solidFill>
                  <a:srgbClr val="C2FFF0"/>
                </a:solidFill>
                <a:latin typeface="Consolas" panose="020B0609020204030204" pitchFamily="49" charset="0"/>
              </a:rPr>
              <a:t>abs2x = </a:t>
            </a:r>
            <a:r>
              <a:rPr lang="en-US" dirty="0" err="1">
                <a:solidFill>
                  <a:srgbClr val="C2FFF0"/>
                </a:solidFill>
                <a:latin typeface="Consolas" panose="020B0609020204030204" pitchFamily="49" charset="0"/>
              </a:rPr>
              <a:t>wrapFuncWithAbs</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twox</a:t>
            </a:r>
            <a:endParaRPr lang="en-US" dirty="0">
              <a:solidFill>
                <a:srgbClr val="C2FFF0"/>
              </a:solidFill>
              <a:latin typeface="Consolas" panose="020B0609020204030204" pitchFamily="49" charset="0"/>
            </a:endParaRPr>
          </a:p>
        </p:txBody>
      </p:sp>
      <p:sp>
        <p:nvSpPr>
          <p:cNvPr id="54" name="TextBox 53">
            <a:extLst>
              <a:ext uri="{FF2B5EF4-FFF2-40B4-BE49-F238E27FC236}">
                <a16:creationId xmlns:a16="http://schemas.microsoft.com/office/drawing/2014/main" id="{2202A60D-19BE-4DB2-97F9-B1A47BFF8DEC}"/>
              </a:ext>
            </a:extLst>
          </p:cNvPr>
          <p:cNvSpPr txBox="1"/>
          <p:nvPr/>
        </p:nvSpPr>
        <p:spPr>
          <a:xfrm>
            <a:off x="4136085" y="4893232"/>
            <a:ext cx="741556" cy="369332"/>
          </a:xfrm>
          <a:prstGeom prst="rect">
            <a:avLst/>
          </a:prstGeom>
          <a:noFill/>
        </p:spPr>
        <p:txBody>
          <a:bodyPr wrap="square">
            <a:spAutoFit/>
          </a:bodyPr>
          <a:lstStyle/>
          <a:p>
            <a:r>
              <a:rPr lang="en-US" dirty="0" err="1">
                <a:solidFill>
                  <a:srgbClr val="FF0000"/>
                </a:solidFill>
                <a:latin typeface="Consolas" panose="020B0609020204030204" pitchFamily="49" charset="0"/>
              </a:rPr>
              <a:t>twox</a:t>
            </a:r>
            <a:endParaRPr lang="en-US" dirty="0">
              <a:solidFill>
                <a:srgbClr val="FF0000"/>
              </a:solidFill>
            </a:endParaRPr>
          </a:p>
        </p:txBody>
      </p:sp>
      <p:sp>
        <p:nvSpPr>
          <p:cNvPr id="66" name="Speech Bubble: Rectangle with Corners Rounded 65">
            <a:extLst>
              <a:ext uri="{FF2B5EF4-FFF2-40B4-BE49-F238E27FC236}">
                <a16:creationId xmlns:a16="http://schemas.microsoft.com/office/drawing/2014/main" id="{10578B70-067B-4175-9403-554DCF54F92A}"/>
              </a:ext>
            </a:extLst>
          </p:cNvPr>
          <p:cNvSpPr/>
          <p:nvPr/>
        </p:nvSpPr>
        <p:spPr>
          <a:xfrm>
            <a:off x="5023738" y="5441375"/>
            <a:ext cx="4256181" cy="1249203"/>
          </a:xfrm>
          <a:prstGeom prst="wedgeRoundRectCallout">
            <a:avLst>
              <a:gd name="adj1" fmla="val -107382"/>
              <a:gd name="adj2" fmla="val -631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now define a whole new function called </a:t>
            </a:r>
            <a:r>
              <a:rPr lang="en-US" sz="2000" dirty="0">
                <a:solidFill>
                  <a:srgbClr val="FFC1C1"/>
                </a:solidFill>
                <a:latin typeface="Corbel" panose="020B0503020204020204" pitchFamily="34" charset="0"/>
              </a:rPr>
              <a:t>abs2x</a:t>
            </a:r>
            <a:r>
              <a:rPr lang="en-US" sz="2000" dirty="0">
                <a:latin typeface="Corbel" panose="020B0503020204020204" pitchFamily="34" charset="0"/>
              </a:rPr>
              <a:t> that doubles its input and takes the absolute value!</a:t>
            </a:r>
          </a:p>
        </p:txBody>
      </p:sp>
      <p:sp>
        <p:nvSpPr>
          <p:cNvPr id="77" name="TextBox 76">
            <a:extLst>
              <a:ext uri="{FF2B5EF4-FFF2-40B4-BE49-F238E27FC236}">
                <a16:creationId xmlns:a16="http://schemas.microsoft.com/office/drawing/2014/main" id="{3A228126-60A8-4010-8D55-2D083036B3AD}"/>
              </a:ext>
            </a:extLst>
          </p:cNvPr>
          <p:cNvSpPr txBox="1"/>
          <p:nvPr/>
        </p:nvSpPr>
        <p:spPr>
          <a:xfrm>
            <a:off x="196288" y="5780174"/>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Lambda&gt; </a:t>
            </a:r>
          </a:p>
        </p:txBody>
      </p:sp>
      <p:sp>
        <p:nvSpPr>
          <p:cNvPr id="24" name="Speech Bubble: Rectangle with Corners Rounded 23">
            <a:extLst>
              <a:ext uri="{FF2B5EF4-FFF2-40B4-BE49-F238E27FC236}">
                <a16:creationId xmlns:a16="http://schemas.microsoft.com/office/drawing/2014/main" id="{104F531D-B454-4B30-AF54-74776F8CAC06}"/>
              </a:ext>
            </a:extLst>
          </p:cNvPr>
          <p:cNvSpPr/>
          <p:nvPr/>
        </p:nvSpPr>
        <p:spPr>
          <a:xfrm>
            <a:off x="4225855" y="2528251"/>
            <a:ext cx="5851975" cy="3061385"/>
          </a:xfrm>
          <a:prstGeom prst="wedgeRoundRectCallout">
            <a:avLst>
              <a:gd name="adj1" fmla="val -61009"/>
              <a:gd name="adj2" fmla="val -697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defines a function that </a:t>
            </a:r>
            <a:r>
              <a:rPr lang="en-US" sz="2000" dirty="0">
                <a:solidFill>
                  <a:srgbClr val="FFC1C1"/>
                </a:solidFill>
                <a:latin typeface="Corbel" panose="020B0503020204020204" pitchFamily="34" charset="0"/>
              </a:rPr>
              <a:t>*returns* another function </a:t>
            </a:r>
            <a:r>
              <a:rPr lang="en-US" sz="2000" dirty="0">
                <a:latin typeface="Corbel" panose="020B0503020204020204" pitchFamily="34" charset="0"/>
              </a:rPr>
              <a:t>as its return value!</a:t>
            </a:r>
          </a:p>
          <a:p>
            <a:pPr algn="ctr"/>
            <a:endParaRPr lang="en-US" sz="2000" dirty="0">
              <a:latin typeface="Corbel" panose="020B0503020204020204" pitchFamily="34" charset="0"/>
            </a:endParaRPr>
          </a:p>
          <a:p>
            <a:pPr algn="ctr"/>
            <a:r>
              <a:rPr lang="en-US" sz="2000" dirty="0">
                <a:latin typeface="Corbel" panose="020B0503020204020204" pitchFamily="34" charset="0"/>
              </a:rPr>
              <a:t>Think of it like:</a:t>
            </a:r>
          </a:p>
          <a:p>
            <a:pPr algn="ctr"/>
            <a:endParaRPr lang="en-US" sz="1100" dirty="0">
              <a:solidFill>
                <a:schemeClr val="bg1"/>
              </a:solidFill>
              <a:latin typeface="Corbel" panose="020B0503020204020204" pitchFamily="34" charset="0"/>
            </a:endParaRPr>
          </a:p>
          <a:p>
            <a:r>
              <a:rPr lang="en-US" sz="2000" dirty="0">
                <a:solidFill>
                  <a:schemeClr val="bg1"/>
                </a:solidFill>
                <a:latin typeface="Corbel" panose="020B0503020204020204" pitchFamily="34" charset="0"/>
              </a:rPr>
              <a:t>Function </a:t>
            </a:r>
            <a:r>
              <a:rPr lang="en-US" sz="2000" dirty="0" err="1">
                <a:solidFill>
                  <a:schemeClr val="bg1"/>
                </a:solidFill>
                <a:latin typeface="Corbel" panose="020B0503020204020204" pitchFamily="34" charset="0"/>
              </a:rPr>
              <a:t>wrapFuncWithAbs</a:t>
            </a:r>
            <a:r>
              <a:rPr lang="en-US" sz="2000" dirty="0">
                <a:solidFill>
                  <a:schemeClr val="bg1"/>
                </a:solidFill>
                <a:latin typeface="Corbel" panose="020B0503020204020204" pitchFamily="34" charset="0"/>
              </a:rPr>
              <a:t>(</a:t>
            </a:r>
            <a:r>
              <a:rPr lang="en-US" sz="2000" dirty="0" err="1">
                <a:solidFill>
                  <a:srgbClr val="F4B183"/>
                </a:solidFill>
                <a:latin typeface="Corbel" panose="020B0503020204020204" pitchFamily="34" charset="0"/>
              </a:rPr>
              <a:t>func</a:t>
            </a:r>
            <a:r>
              <a:rPr lang="en-US" sz="2000" dirty="0">
                <a:solidFill>
                  <a:schemeClr val="bg1"/>
                </a:solidFill>
                <a:latin typeface="Corbel" panose="020B0503020204020204" pitchFamily="34" charset="0"/>
              </a:rPr>
              <a:t>) {</a:t>
            </a:r>
          </a:p>
          <a:p>
            <a:r>
              <a:rPr lang="en-US" sz="2000" dirty="0">
                <a:solidFill>
                  <a:schemeClr val="bg1"/>
                </a:solidFill>
                <a:latin typeface="Corbel" panose="020B0503020204020204" pitchFamily="34" charset="0"/>
              </a:rPr>
              <a:t>   Function </a:t>
            </a:r>
            <a:r>
              <a:rPr lang="en-US" sz="2000" dirty="0" err="1">
                <a:solidFill>
                  <a:schemeClr val="bg1"/>
                </a:solidFill>
                <a:latin typeface="Corbel" panose="020B0503020204020204" pitchFamily="34" charset="0"/>
              </a:rPr>
              <a:t>new_f</a:t>
            </a:r>
            <a:r>
              <a:rPr lang="en-US" sz="2000" dirty="0">
                <a:solidFill>
                  <a:schemeClr val="bg1"/>
                </a:solidFill>
                <a:latin typeface="Corbel" panose="020B0503020204020204" pitchFamily="34" charset="0"/>
              </a:rPr>
              <a:t>  = compile(</a:t>
            </a:r>
            <a:r>
              <a:rPr lang="en-US" sz="2000" dirty="0">
                <a:solidFill>
                  <a:srgbClr val="C2FFF0"/>
                </a:solidFill>
                <a:latin typeface="Corbel" panose="020B0503020204020204" pitchFamily="34" charset="0"/>
              </a:rPr>
              <a:t>"abs(" + </a:t>
            </a:r>
            <a:r>
              <a:rPr lang="en-US" sz="2000" dirty="0" err="1">
                <a:solidFill>
                  <a:srgbClr val="F4B183"/>
                </a:solidFill>
                <a:latin typeface="Corbel" panose="020B0503020204020204" pitchFamily="34" charset="0"/>
              </a:rPr>
              <a:t>func</a:t>
            </a:r>
            <a:r>
              <a:rPr lang="en-US" sz="2000" dirty="0">
                <a:solidFill>
                  <a:srgbClr val="C2FFF0"/>
                </a:solidFill>
                <a:latin typeface="Corbel" panose="020B0503020204020204" pitchFamily="34" charset="0"/>
              </a:rPr>
              <a:t> + "(x))"</a:t>
            </a:r>
            <a:r>
              <a:rPr lang="en-US" sz="2000" dirty="0">
                <a:solidFill>
                  <a:schemeClr val="bg1"/>
                </a:solidFill>
                <a:latin typeface="Corbel" panose="020B0503020204020204" pitchFamily="34" charset="0"/>
              </a:rPr>
              <a:t>);</a:t>
            </a:r>
          </a:p>
          <a:p>
            <a:r>
              <a:rPr lang="en-US" sz="2000" dirty="0">
                <a:solidFill>
                  <a:schemeClr val="bg1"/>
                </a:solidFill>
                <a:latin typeface="Corbel" panose="020B0503020204020204" pitchFamily="34" charset="0"/>
              </a:rPr>
              <a:t>   return </a:t>
            </a:r>
            <a:r>
              <a:rPr lang="en-US" sz="2000" dirty="0" err="1">
                <a:solidFill>
                  <a:schemeClr val="bg1"/>
                </a:solidFill>
                <a:latin typeface="Corbel" panose="020B0503020204020204" pitchFamily="34" charset="0"/>
              </a:rPr>
              <a:t>new_f</a:t>
            </a:r>
            <a:r>
              <a:rPr lang="en-US" sz="2000" dirty="0">
                <a:solidFill>
                  <a:schemeClr val="bg1"/>
                </a:solidFill>
                <a:latin typeface="Corbel" panose="020B0503020204020204" pitchFamily="34" charset="0"/>
              </a:rPr>
              <a:t>;</a:t>
            </a:r>
          </a:p>
          <a:p>
            <a:r>
              <a:rPr lang="en-US" sz="2000" dirty="0">
                <a:solidFill>
                  <a:schemeClr val="bg1"/>
                </a:solidFill>
                <a:latin typeface="Corbel" panose="020B0503020204020204" pitchFamily="34" charset="0"/>
              </a:rPr>
              <a:t>}</a:t>
            </a:r>
          </a:p>
        </p:txBody>
      </p:sp>
      <p:sp>
        <p:nvSpPr>
          <p:cNvPr id="59" name="Speech Bubble: Rectangle with Corners Rounded 58">
            <a:extLst>
              <a:ext uri="{FF2B5EF4-FFF2-40B4-BE49-F238E27FC236}">
                <a16:creationId xmlns:a16="http://schemas.microsoft.com/office/drawing/2014/main" id="{7F7F50EA-DE50-42FF-95F4-8546407805ED}"/>
              </a:ext>
            </a:extLst>
          </p:cNvPr>
          <p:cNvSpPr/>
          <p:nvPr/>
        </p:nvSpPr>
        <p:spPr>
          <a:xfrm>
            <a:off x="4228927" y="2604200"/>
            <a:ext cx="3886263" cy="1223174"/>
          </a:xfrm>
          <a:prstGeom prst="wedgeRoundRectCallout">
            <a:avLst>
              <a:gd name="adj1" fmla="val -95750"/>
              <a:gd name="adj2" fmla="val -1192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function generator accepts a single input </a:t>
            </a:r>
            <a:r>
              <a:rPr lang="en-US" sz="2000" dirty="0" err="1">
                <a:solidFill>
                  <a:srgbClr val="FFC1C1"/>
                </a:solidFill>
                <a:latin typeface="Corbel" panose="020B0503020204020204" pitchFamily="34" charset="0"/>
              </a:rPr>
              <a:t>func</a:t>
            </a:r>
            <a:r>
              <a:rPr lang="en-US" sz="2000" dirty="0">
                <a:latin typeface="Corbel" panose="020B0503020204020204" pitchFamily="34" charset="0"/>
              </a:rPr>
              <a:t> which is another function, like </a:t>
            </a:r>
            <a:r>
              <a:rPr lang="en-US" sz="2000" dirty="0">
                <a:solidFill>
                  <a:srgbClr val="FFC1C1"/>
                </a:solidFill>
                <a:latin typeface="Corbel" panose="020B0503020204020204" pitchFamily="34" charset="0"/>
              </a:rPr>
              <a:t>x</a:t>
            </a:r>
            <a:r>
              <a:rPr lang="en-US" sz="2000" baseline="30000" dirty="0">
                <a:solidFill>
                  <a:srgbClr val="FFC1C1"/>
                </a:solidFill>
                <a:latin typeface="Corbel" panose="020B0503020204020204" pitchFamily="34" charset="0"/>
              </a:rPr>
              <a:t>3</a:t>
            </a:r>
            <a:r>
              <a:rPr lang="en-US" sz="2000" dirty="0">
                <a:latin typeface="Corbel" panose="020B0503020204020204" pitchFamily="34" charset="0"/>
              </a:rPr>
              <a:t>, </a:t>
            </a:r>
            <a:r>
              <a:rPr lang="en-US" sz="2000" dirty="0">
                <a:solidFill>
                  <a:srgbClr val="FFC1C1"/>
                </a:solidFill>
                <a:latin typeface="Corbel" panose="020B0503020204020204" pitchFamily="34" charset="0"/>
              </a:rPr>
              <a:t>2*x</a:t>
            </a:r>
            <a:r>
              <a:rPr lang="en-US" sz="2000" dirty="0">
                <a:latin typeface="Corbel" panose="020B0503020204020204" pitchFamily="34" charset="0"/>
              </a:rPr>
              <a:t>, etc.</a:t>
            </a:r>
          </a:p>
        </p:txBody>
      </p:sp>
      <p:sp>
        <p:nvSpPr>
          <p:cNvPr id="62" name="Speech Bubble: Rectangle with Corners Rounded 61">
            <a:extLst>
              <a:ext uri="{FF2B5EF4-FFF2-40B4-BE49-F238E27FC236}">
                <a16:creationId xmlns:a16="http://schemas.microsoft.com/office/drawing/2014/main" id="{A7F7A103-B108-405A-9FEE-345AF47F6D02}"/>
              </a:ext>
            </a:extLst>
          </p:cNvPr>
          <p:cNvSpPr/>
          <p:nvPr/>
        </p:nvSpPr>
        <p:spPr>
          <a:xfrm>
            <a:off x="4320640" y="353843"/>
            <a:ext cx="4636030" cy="1223174"/>
          </a:xfrm>
          <a:prstGeom prst="wedgeRoundRectCallout">
            <a:avLst>
              <a:gd name="adj1" fmla="val -67378"/>
              <a:gd name="adj2" fmla="val 655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function </a:t>
            </a:r>
            <a:r>
              <a:rPr lang="en-US" sz="2000" dirty="0">
                <a:solidFill>
                  <a:srgbClr val="F4B183"/>
                </a:solidFill>
                <a:latin typeface="Corbel" panose="020B0503020204020204" pitchFamily="34" charset="0"/>
              </a:rPr>
              <a:t>returns</a:t>
            </a:r>
            <a:r>
              <a:rPr lang="en-US" sz="2000" dirty="0">
                <a:latin typeface="Corbel" panose="020B0503020204020204" pitchFamily="34" charset="0"/>
              </a:rPr>
              <a:t> </a:t>
            </a:r>
            <a:r>
              <a:rPr lang="en-US" sz="2000" dirty="0">
                <a:solidFill>
                  <a:srgbClr val="F4B183"/>
                </a:solidFill>
                <a:latin typeface="Corbel" panose="020B0503020204020204" pitchFamily="34" charset="0"/>
              </a:rPr>
              <a:t>a lambda function</a:t>
            </a:r>
            <a:r>
              <a:rPr lang="en-US" sz="2000" dirty="0">
                <a:latin typeface="Corbel" panose="020B0503020204020204" pitchFamily="34" charset="0"/>
              </a:rPr>
              <a:t> capable of taking a single parameter </a:t>
            </a:r>
            <a:r>
              <a:rPr lang="en-US" sz="2000" dirty="0">
                <a:solidFill>
                  <a:srgbClr val="F4B183"/>
                </a:solidFill>
                <a:latin typeface="Corbel" panose="020B0503020204020204" pitchFamily="34" charset="0"/>
              </a:rPr>
              <a:t>x</a:t>
            </a:r>
            <a:r>
              <a:rPr lang="en-US" sz="2000" dirty="0">
                <a:latin typeface="Corbel" panose="020B0503020204020204" pitchFamily="34" charset="0"/>
              </a:rPr>
              <a:t> and computing </a:t>
            </a:r>
            <a:r>
              <a:rPr lang="en-US" sz="2000" dirty="0">
                <a:solidFill>
                  <a:srgbClr val="F4B183"/>
                </a:solidFill>
                <a:latin typeface="Corbel" panose="020B0503020204020204" pitchFamily="34" charset="0"/>
              </a:rPr>
              <a:t>abs(</a:t>
            </a:r>
            <a:r>
              <a:rPr lang="en-US" sz="2000" dirty="0" err="1">
                <a:solidFill>
                  <a:srgbClr val="F4B183"/>
                </a:solidFill>
                <a:latin typeface="Corbel" panose="020B0503020204020204" pitchFamily="34" charset="0"/>
              </a:rPr>
              <a:t>func</a:t>
            </a:r>
            <a:r>
              <a:rPr lang="en-US" sz="2000" dirty="0">
                <a:solidFill>
                  <a:srgbClr val="F4B183"/>
                </a:solidFill>
                <a:latin typeface="Corbel" panose="020B0503020204020204" pitchFamily="34" charset="0"/>
              </a:rPr>
              <a:t>(x))</a:t>
            </a:r>
            <a:r>
              <a:rPr lang="en-US" sz="2000" dirty="0">
                <a:solidFill>
                  <a:schemeClr val="bg1"/>
                </a:solidFill>
                <a:latin typeface="Corbel" panose="020B0503020204020204" pitchFamily="34" charset="0"/>
              </a:rPr>
              <a:t>.</a:t>
            </a:r>
          </a:p>
        </p:txBody>
      </p:sp>
      <p:sp>
        <p:nvSpPr>
          <p:cNvPr id="50" name="Speech Bubble: Rectangle with Corners Rounded 49">
            <a:extLst>
              <a:ext uri="{FF2B5EF4-FFF2-40B4-BE49-F238E27FC236}">
                <a16:creationId xmlns:a16="http://schemas.microsoft.com/office/drawing/2014/main" id="{5B455BD6-9D60-4F35-A364-46EAF479095B}"/>
              </a:ext>
            </a:extLst>
          </p:cNvPr>
          <p:cNvSpPr/>
          <p:nvPr/>
        </p:nvSpPr>
        <p:spPr>
          <a:xfrm>
            <a:off x="2108587" y="4622511"/>
            <a:ext cx="4880305" cy="1227286"/>
          </a:xfrm>
          <a:prstGeom prst="wedgeRoundRectCallout">
            <a:avLst>
              <a:gd name="adj1" fmla="val -56303"/>
              <a:gd name="adj2" fmla="val -1220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a:t>
            </a:r>
            <a:r>
              <a:rPr lang="en-US" sz="2000" dirty="0">
                <a:solidFill>
                  <a:srgbClr val="F4B183"/>
                </a:solidFill>
                <a:latin typeface="Corbel" panose="020B0503020204020204" pitchFamily="34" charset="0"/>
              </a:rPr>
              <a:t>abs2x</a:t>
            </a:r>
            <a:r>
              <a:rPr lang="en-US" sz="2000" dirty="0">
                <a:latin typeface="Corbel" panose="020B0503020204020204" pitchFamily="34" charset="0"/>
              </a:rPr>
              <a:t> is assigned to a newly-generated function that takes a single parameter </a:t>
            </a:r>
            <a:r>
              <a:rPr lang="en-US" sz="2000" dirty="0">
                <a:solidFill>
                  <a:srgbClr val="F4B183"/>
                </a:solidFill>
                <a:latin typeface="Corbel" panose="020B0503020204020204" pitchFamily="34" charset="0"/>
              </a:rPr>
              <a:t>x</a:t>
            </a:r>
            <a:r>
              <a:rPr lang="en-US" sz="2000" dirty="0">
                <a:latin typeface="Corbel" panose="020B0503020204020204" pitchFamily="34" charset="0"/>
              </a:rPr>
              <a:t>, and computes </a:t>
            </a:r>
            <a:r>
              <a:rPr lang="en-US" sz="2000" dirty="0">
                <a:solidFill>
                  <a:srgbClr val="F4B183"/>
                </a:solidFill>
                <a:latin typeface="Corbel" panose="020B0503020204020204" pitchFamily="34" charset="0"/>
              </a:rPr>
              <a:t>abs(2*x)</a:t>
            </a:r>
            <a:r>
              <a:rPr lang="en-US" sz="2000" dirty="0">
                <a:latin typeface="Corbel" panose="020B0503020204020204" pitchFamily="34" charset="0"/>
              </a:rPr>
              <a:t>.</a:t>
            </a:r>
          </a:p>
        </p:txBody>
      </p:sp>
    </p:spTree>
    <p:extLst>
      <p:ext uri="{BB962C8B-B14F-4D97-AF65-F5344CB8AC3E}">
        <p14:creationId xmlns:p14="http://schemas.microsoft.com/office/powerpoint/2010/main" val="327878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bg/>
                                          </p:spTgt>
                                        </p:tgtEl>
                                        <p:attrNameLst>
                                          <p:attrName>style.visibility</p:attrName>
                                        </p:attrNameLst>
                                      </p:cBhvr>
                                      <p:to>
                                        <p:strVal val="visible"/>
                                      </p:to>
                                    </p:set>
                                    <p:animEffect transition="in" filter="wipe(down)">
                                      <p:cBhvr>
                                        <p:cTn id="28" dur="500"/>
                                        <p:tgtEl>
                                          <p:spTgt spid="24">
                                            <p:bg/>
                                          </p:spTgt>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4">
                                            <p:txEl>
                                              <p:pRg st="0" end="0"/>
                                            </p:txEl>
                                          </p:spTgt>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4">
                                            <p:txEl>
                                              <p:pRg st="2" end="2"/>
                                            </p:txEl>
                                          </p:spTgt>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4">
                                            <p:txEl>
                                              <p:pRg st="4" end="4"/>
                                            </p:txEl>
                                          </p:spTgt>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4">
                                            <p:txEl>
                                              <p:pRg st="5" end="5"/>
                                            </p:txEl>
                                          </p:spTgt>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4">
                                            <p:txEl>
                                              <p:pRg st="6" end="6"/>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4">
                                            <p:txEl>
                                              <p:pRg st="7" end="7"/>
                                            </p:txEl>
                                          </p:spTgt>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4">
                                            <p:bg/>
                                          </p:spTgt>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down)">
                                      <p:cBhvr>
                                        <p:cTn id="72" dur="500"/>
                                        <p:tgtEl>
                                          <p:spTgt spid="5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75">
                                            <p:txEl>
                                              <p:pRg st="0" end="0"/>
                                            </p:txEl>
                                          </p:spTgt>
                                        </p:tgtEl>
                                        <p:attrNameLst>
                                          <p:attrName>style.visibility</p:attrName>
                                        </p:attrNameLst>
                                      </p:cBhvr>
                                      <p:to>
                                        <p:strVal val="visible"/>
                                      </p:to>
                                    </p:set>
                                    <p:animEffect transition="in" filter="wipe(left)">
                                      <p:cBhvr>
                                        <p:cTn id="80" dur="500"/>
                                        <p:tgtEl>
                                          <p:spTgt spid="75">
                                            <p:txEl>
                                              <p:pRg st="0" end="0"/>
                                            </p:txEl>
                                          </p:spTgt>
                                        </p:tgtEl>
                                      </p:cBhvr>
                                    </p:animEffect>
                                  </p:childTnLst>
                                </p:cTn>
                              </p:par>
                            </p:childTnLst>
                          </p:cTn>
                        </p:par>
                        <p:par>
                          <p:cTn id="81" fill="hold">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75">
                                            <p:txEl>
                                              <p:pRg st="1" end="1"/>
                                            </p:txEl>
                                          </p:spTgt>
                                        </p:tgtEl>
                                        <p:attrNameLst>
                                          <p:attrName>style.visibility</p:attrName>
                                        </p:attrNameLst>
                                      </p:cBhvr>
                                      <p:to>
                                        <p:strVal val="visible"/>
                                      </p:to>
                                    </p:set>
                                    <p:animEffect transition="in" filter="wipe(left)">
                                      <p:cBhvr>
                                        <p:cTn id="84" dur="500"/>
                                        <p:tgtEl>
                                          <p:spTgt spid="75">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2" nodeType="clickEffect">
                                  <p:stCondLst>
                                    <p:cond delay="0"/>
                                  </p:stCondLst>
                                  <p:childTnLst>
                                    <p:animMotion origin="layout" path="M 0 0 L -0.15156 0.10347 " pathEditMode="relative" rAng="0" ptsTypes="AA">
                                      <p:cBhvr>
                                        <p:cTn id="88" dur="2000" fill="hold"/>
                                        <p:tgtEl>
                                          <p:spTgt spid="59"/>
                                        </p:tgtEl>
                                        <p:attrNameLst>
                                          <p:attrName>ppt_x</p:attrName>
                                          <p:attrName>ppt_y</p:attrName>
                                        </p:attrNameLst>
                                      </p:cBhvr>
                                      <p:rCtr x="-7578" y="5162"/>
                                    </p:animMotion>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grpId="3" nodeType="clickEffect">
                                  <p:stCondLst>
                                    <p:cond delay="0"/>
                                  </p:stCondLst>
                                  <p:childTnLst>
                                    <p:animMotion origin="layout" path="M -0.15156 0.10347 L -0.16094 0.14653 " pathEditMode="relative" rAng="0" ptsTypes="AA">
                                      <p:cBhvr>
                                        <p:cTn id="92" dur="2000" fill="hold"/>
                                        <p:tgtEl>
                                          <p:spTgt spid="59"/>
                                        </p:tgtEl>
                                        <p:attrNameLst>
                                          <p:attrName>ppt_x</p:attrName>
                                          <p:attrName>ppt_y</p:attrName>
                                        </p:attrNameLst>
                                      </p:cBhvr>
                                      <p:rCtr x="-469" y="2153"/>
                                    </p:animMotion>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23"/>
                                        </p:tgtEl>
                                      </p:cBhvr>
                                    </p:animEffect>
                                    <p:set>
                                      <p:cBhvr>
                                        <p:cTn id="97" dur="1" fill="hold">
                                          <p:stCondLst>
                                            <p:cond delay="499"/>
                                          </p:stCondLst>
                                        </p:cTn>
                                        <p:tgtEl>
                                          <p:spTgt spid="2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59"/>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62"/>
                                        </p:tgtEl>
                                        <p:attrNameLst>
                                          <p:attrName>style.visibility</p:attrName>
                                        </p:attrNameLst>
                                      </p:cBhvr>
                                      <p:to>
                                        <p:strVal val="visible"/>
                                      </p:to>
                                    </p:set>
                                    <p:animEffect transition="in" filter="wipe(down)">
                                      <p:cBhvr>
                                        <p:cTn id="104" dur="500"/>
                                        <p:tgtEl>
                                          <p:spTgt spid="6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fade">
                                      <p:cBhvr>
                                        <p:cTn id="107" dur="500"/>
                                        <p:tgtEl>
                                          <p:spTgt spid="1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62"/>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8"/>
                                        </p:tgtEl>
                                      </p:cBhvr>
                                    </p:animEffect>
                                    <p:set>
                                      <p:cBhvr>
                                        <p:cTn id="114" dur="1" fill="hold">
                                          <p:stCondLst>
                                            <p:cond delay="499"/>
                                          </p:stCondLst>
                                        </p:cTn>
                                        <p:tgtEl>
                                          <p:spTgt spid="1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wipe(down)">
                                      <p:cBhvr>
                                        <p:cTn id="119" dur="500"/>
                                        <p:tgtEl>
                                          <p:spTgt spid="42"/>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42"/>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3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wipe(left)">
                                      <p:cBhvr>
                                        <p:cTn id="132" dur="500"/>
                                        <p:tgtEl>
                                          <p:spTgt spid="35"/>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wipe(left)">
                                      <p:cBhvr>
                                        <p:cTn id="137" dur="500"/>
                                        <p:tgtEl>
                                          <p:spTgt spid="36"/>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wipe(left)">
                                      <p:cBhvr>
                                        <p:cTn id="142" dur="500"/>
                                        <p:tgtEl>
                                          <p:spTgt spid="38"/>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76"/>
                                        </p:tgtEl>
                                        <p:attrNameLst>
                                          <p:attrName>style.visibility</p:attrName>
                                        </p:attrNameLst>
                                      </p:cBhvr>
                                      <p:to>
                                        <p:strVal val="visible"/>
                                      </p:to>
                                    </p:set>
                                    <p:animEffect transition="in" filter="wipe(left)">
                                      <p:cBhvr>
                                        <p:cTn id="147" dur="500"/>
                                        <p:tgtEl>
                                          <p:spTgt spid="76"/>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66"/>
                                        </p:tgtEl>
                                        <p:attrNameLst>
                                          <p:attrName>style.visibility</p:attrName>
                                        </p:attrNameLst>
                                      </p:cBhvr>
                                      <p:to>
                                        <p:strVal val="visible"/>
                                      </p:to>
                                    </p:set>
                                    <p:animEffect transition="in" filter="wipe(down)">
                                      <p:cBhvr>
                                        <p:cTn id="152" dur="500"/>
                                        <p:tgtEl>
                                          <p:spTgt spid="6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64">
                                            <p:txEl>
                                              <p:pRg st="0" end="0"/>
                                            </p:txEl>
                                          </p:spTgt>
                                        </p:tgtEl>
                                        <p:attrNameLst>
                                          <p:attrName>style.visibility</p:attrName>
                                        </p:attrNameLst>
                                      </p:cBhvr>
                                      <p:to>
                                        <p:strVal val="visible"/>
                                      </p:to>
                                    </p:set>
                                    <p:animEffect transition="in" filter="wipe(left)">
                                      <p:cBhvr>
                                        <p:cTn id="157" dur="500"/>
                                        <p:tgtEl>
                                          <p:spTgt spid="64">
                                            <p:txEl>
                                              <p:pRg st="0" end="0"/>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42" presetClass="path" presetSubtype="0" accel="50000" decel="50000" fill="hold" grpId="1" nodeType="clickEffect">
                                  <p:stCondLst>
                                    <p:cond delay="0"/>
                                  </p:stCondLst>
                                  <p:childTnLst>
                                    <p:animMotion origin="layout" path="M -1.45833E-6 2.22222E-6 L -0.16028 -0.50695 " pathEditMode="relative" rAng="0" ptsTypes="AA">
                                      <p:cBhvr>
                                        <p:cTn id="165" dur="2000" fill="hold"/>
                                        <p:tgtEl>
                                          <p:spTgt spid="54"/>
                                        </p:tgtEl>
                                        <p:attrNameLst>
                                          <p:attrName>ppt_x</p:attrName>
                                          <p:attrName>ppt_y</p:attrName>
                                        </p:attrNameLst>
                                      </p:cBhvr>
                                      <p:rCtr x="-8021" y="-25347"/>
                                    </p:animMotion>
                                  </p:childTnLst>
                                </p:cTn>
                              </p:par>
                              <p:par>
                                <p:cTn id="166" presetID="10" presetClass="entr" presetSubtype="0" fill="hold" grpId="0" nodeType="withEffect">
                                  <p:stCondLst>
                                    <p:cond delay="0"/>
                                  </p:stCondLst>
                                  <p:childTnLst>
                                    <p:set>
                                      <p:cBhvr>
                                        <p:cTn id="167" dur="1" fill="hold">
                                          <p:stCondLst>
                                            <p:cond delay="0"/>
                                          </p:stCondLst>
                                        </p:cTn>
                                        <p:tgtEl>
                                          <p:spTgt spid="55"/>
                                        </p:tgtEl>
                                        <p:attrNameLst>
                                          <p:attrName>style.visibility</p:attrName>
                                        </p:attrNameLst>
                                      </p:cBhvr>
                                      <p:to>
                                        <p:strVal val="visible"/>
                                      </p:to>
                                    </p:set>
                                    <p:animEffect transition="in" filter="fade">
                                      <p:cBhvr>
                                        <p:cTn id="168" dur="500"/>
                                        <p:tgtEl>
                                          <p:spTgt spid="55"/>
                                        </p:tgtEl>
                                      </p:cBhvr>
                                    </p:animEffect>
                                  </p:childTnLst>
                                </p:cTn>
                              </p:par>
                            </p:childTnLst>
                          </p:cTn>
                        </p:par>
                      </p:childTnLst>
                    </p:cTn>
                  </p:par>
                  <p:par>
                    <p:cTn id="169" fill="hold">
                      <p:stCondLst>
                        <p:cond delay="indefinite"/>
                      </p:stCondLst>
                      <p:childTnLst>
                        <p:par>
                          <p:cTn id="170" fill="hold">
                            <p:stCondLst>
                              <p:cond delay="0"/>
                            </p:stCondLst>
                            <p:childTnLst>
                              <p:par>
                                <p:cTn id="171" presetID="42" presetClass="path" presetSubtype="0" accel="50000" decel="50000" fill="hold" grpId="2" nodeType="clickEffect">
                                  <p:stCondLst>
                                    <p:cond delay="0"/>
                                  </p:stCondLst>
                                  <p:childTnLst>
                                    <p:animMotion origin="layout" path="M -0.16028 -0.50695 L -0.15872 -0.46667 " pathEditMode="relative" rAng="0" ptsTypes="AA">
                                      <p:cBhvr>
                                        <p:cTn id="172" dur="2000" fill="hold"/>
                                        <p:tgtEl>
                                          <p:spTgt spid="54"/>
                                        </p:tgtEl>
                                        <p:attrNameLst>
                                          <p:attrName>ppt_x</p:attrName>
                                          <p:attrName>ppt_y</p:attrName>
                                        </p:attrNameLst>
                                      </p:cBhvr>
                                      <p:rCtr x="78" y="2014"/>
                                    </p:animMotion>
                                  </p:childTnLst>
                                </p:cTn>
                              </p:par>
                              <p:par>
                                <p:cTn id="173" presetID="10" presetClass="exit" presetSubtype="0" fill="hold" grpId="1" nodeType="withEffect">
                                  <p:stCondLst>
                                    <p:cond delay="0"/>
                                  </p:stCondLst>
                                  <p:childTnLst>
                                    <p:animEffect transition="out" filter="fade">
                                      <p:cBhvr>
                                        <p:cTn id="174" dur="500"/>
                                        <p:tgtEl>
                                          <p:spTgt spid="55"/>
                                        </p:tgtEl>
                                      </p:cBhvr>
                                    </p:animEffect>
                                    <p:set>
                                      <p:cBhvr>
                                        <p:cTn id="175" dur="1" fill="hold">
                                          <p:stCondLst>
                                            <p:cond delay="499"/>
                                          </p:stCondLst>
                                        </p:cTn>
                                        <p:tgtEl>
                                          <p:spTgt spid="55"/>
                                        </p:tgtEl>
                                        <p:attrNameLst>
                                          <p:attrName>style.visibility</p:attrName>
                                        </p:attrNameLst>
                                      </p:cBhvr>
                                      <p:to>
                                        <p:strVal val="hidden"/>
                                      </p:to>
                                    </p:set>
                                  </p:childTnLst>
                                </p:cTn>
                              </p:par>
                              <p:par>
                                <p:cTn id="176" presetID="10" presetClass="entr" presetSubtype="0" fill="hold" grpId="0" nodeType="withEffect">
                                  <p:stCondLst>
                                    <p:cond delay="0"/>
                                  </p:stCondLst>
                                  <p:childTnLst>
                                    <p:set>
                                      <p:cBhvr>
                                        <p:cTn id="177" dur="1" fill="hold">
                                          <p:stCondLst>
                                            <p:cond delay="0"/>
                                          </p:stCondLst>
                                        </p:cTn>
                                        <p:tgtEl>
                                          <p:spTgt spid="58"/>
                                        </p:tgtEl>
                                        <p:attrNameLst>
                                          <p:attrName>style.visibility</p:attrName>
                                        </p:attrNameLst>
                                      </p:cBhvr>
                                      <p:to>
                                        <p:strVal val="visible"/>
                                      </p:to>
                                    </p:set>
                                    <p:animEffect transition="in" filter="fade">
                                      <p:cBhvr>
                                        <p:cTn id="178" dur="500"/>
                                        <p:tgtEl>
                                          <p:spTgt spid="58"/>
                                        </p:tgtEl>
                                      </p:cBhvr>
                                    </p:animEffec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grpId="1" nodeType="clickEffect">
                                  <p:stCondLst>
                                    <p:cond delay="0"/>
                                  </p:stCondLst>
                                  <p:childTnLst>
                                    <p:set>
                                      <p:cBhvr>
                                        <p:cTn id="182" dur="1" fill="hold">
                                          <p:stCondLst>
                                            <p:cond delay="0"/>
                                          </p:stCondLst>
                                        </p:cTn>
                                        <p:tgtEl>
                                          <p:spTgt spid="66"/>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grpId="0" nodeType="clickEffect">
                                  <p:stCondLst>
                                    <p:cond delay="0"/>
                                  </p:stCondLst>
                                  <p:childTnLst>
                                    <p:set>
                                      <p:cBhvr>
                                        <p:cTn id="186" dur="1" fill="hold">
                                          <p:stCondLst>
                                            <p:cond delay="0"/>
                                          </p:stCondLst>
                                        </p:cTn>
                                        <p:tgtEl>
                                          <p:spTgt spid="25"/>
                                        </p:tgtEl>
                                        <p:attrNameLst>
                                          <p:attrName>style.visibility</p:attrName>
                                        </p:attrNameLst>
                                      </p:cBhvr>
                                      <p:to>
                                        <p:strVal val="visible"/>
                                      </p:to>
                                    </p:set>
                                    <p:animEffect transition="in" filter="wipe(down)">
                                      <p:cBhvr>
                                        <p:cTn id="187" dur="500"/>
                                        <p:tgtEl>
                                          <p:spTgt spid="25"/>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3"/>
                                        </p:tgtEl>
                                        <p:attrNameLst>
                                          <p:attrName>style.visibility</p:attrName>
                                        </p:attrNameLst>
                                      </p:cBhvr>
                                      <p:to>
                                        <p:strVal val="visible"/>
                                      </p:to>
                                    </p:set>
                                    <p:animEffect transition="in" filter="fade">
                                      <p:cBhvr>
                                        <p:cTn id="190" dur="500"/>
                                        <p:tgtEl>
                                          <p:spTgt spid="3"/>
                                        </p:tgtEl>
                                      </p:cBhvr>
                                    </p:animEffec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65"/>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20"/>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42" presetClass="path" presetSubtype="0" accel="50000" decel="50000" fill="hold" grpId="1" nodeType="clickEffect">
                                  <p:stCondLst>
                                    <p:cond delay="0"/>
                                  </p:stCondLst>
                                  <p:childTnLst>
                                    <p:animMotion origin="layout" path="M -6.25E-7 3.33333E-6 L 0.03867 0.2493 " pathEditMode="relative" rAng="0" ptsTypes="AA">
                                      <p:cBhvr>
                                        <p:cTn id="202" dur="2000" fill="hold"/>
                                        <p:tgtEl>
                                          <p:spTgt spid="20"/>
                                        </p:tgtEl>
                                        <p:attrNameLst>
                                          <p:attrName>ppt_x</p:attrName>
                                          <p:attrName>ppt_y</p:attrName>
                                        </p:attrNameLst>
                                      </p:cBhvr>
                                      <p:rCtr x="1927" y="12454"/>
                                    </p:animMotion>
                                  </p:childTnLst>
                                </p:cTn>
                              </p:par>
                              <p:par>
                                <p:cTn id="203" presetID="10" presetClass="exit" presetSubtype="0" fill="hold" grpId="1" nodeType="withEffect">
                                  <p:stCondLst>
                                    <p:cond delay="0"/>
                                  </p:stCondLst>
                                  <p:childTnLst>
                                    <p:animEffect transition="out" filter="fade">
                                      <p:cBhvr>
                                        <p:cTn id="204" dur="500"/>
                                        <p:tgtEl>
                                          <p:spTgt spid="58"/>
                                        </p:tgtEl>
                                      </p:cBhvr>
                                    </p:animEffect>
                                    <p:set>
                                      <p:cBhvr>
                                        <p:cTn id="205" dur="1" fill="hold">
                                          <p:stCondLst>
                                            <p:cond delay="499"/>
                                          </p:stCondLst>
                                        </p:cTn>
                                        <p:tgtEl>
                                          <p:spTgt spid="58"/>
                                        </p:tgtEl>
                                        <p:attrNameLst>
                                          <p:attrName>style.visibility</p:attrName>
                                        </p:attrNameLst>
                                      </p:cBhvr>
                                      <p:to>
                                        <p:strVal val="hidden"/>
                                      </p:to>
                                    </p:set>
                                  </p:childTnLst>
                                </p:cTn>
                              </p:par>
                              <p:par>
                                <p:cTn id="206" presetID="10" presetClass="exit" presetSubtype="0" fill="hold" grpId="3" nodeType="withEffect">
                                  <p:stCondLst>
                                    <p:cond delay="0"/>
                                  </p:stCondLst>
                                  <p:childTnLst>
                                    <p:animEffect transition="out" filter="fade">
                                      <p:cBhvr>
                                        <p:cTn id="207" dur="500"/>
                                        <p:tgtEl>
                                          <p:spTgt spid="54"/>
                                        </p:tgtEl>
                                      </p:cBhvr>
                                    </p:animEffect>
                                    <p:set>
                                      <p:cBhvr>
                                        <p:cTn id="208" dur="1" fill="hold">
                                          <p:stCondLst>
                                            <p:cond delay="499"/>
                                          </p:stCondLst>
                                        </p:cTn>
                                        <p:tgtEl>
                                          <p:spTgt spid="54"/>
                                        </p:tgtEl>
                                        <p:attrNameLst>
                                          <p:attrName>style.visibility</p:attrName>
                                        </p:attrNameLst>
                                      </p:cBhvr>
                                      <p:to>
                                        <p:strVal val="hidden"/>
                                      </p:to>
                                    </p:set>
                                  </p:childTnLst>
                                </p:cTn>
                              </p:par>
                              <p:par>
                                <p:cTn id="209" presetID="10" presetClass="exit" presetSubtype="0" fill="hold" grpId="1" nodeType="withEffect">
                                  <p:stCondLst>
                                    <p:cond delay="0"/>
                                  </p:stCondLst>
                                  <p:childTnLst>
                                    <p:animEffect transition="out" filter="fade">
                                      <p:cBhvr>
                                        <p:cTn id="210" dur="500"/>
                                        <p:tgtEl>
                                          <p:spTgt spid="3"/>
                                        </p:tgtEl>
                                      </p:cBhvr>
                                    </p:animEffect>
                                    <p:set>
                                      <p:cBhvr>
                                        <p:cTn id="211" dur="1" fill="hold">
                                          <p:stCondLst>
                                            <p:cond delay="499"/>
                                          </p:stCondLst>
                                        </p:cTn>
                                        <p:tgtEl>
                                          <p:spTgt spid="3"/>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25"/>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22" presetClass="entr" presetSubtype="4" fill="hold" grpId="0" nodeType="clickEffect">
                                  <p:stCondLst>
                                    <p:cond delay="0"/>
                                  </p:stCondLst>
                                  <p:childTnLst>
                                    <p:set>
                                      <p:cBhvr>
                                        <p:cTn id="217" dur="1" fill="hold">
                                          <p:stCondLst>
                                            <p:cond delay="0"/>
                                          </p:stCondLst>
                                        </p:cTn>
                                        <p:tgtEl>
                                          <p:spTgt spid="50"/>
                                        </p:tgtEl>
                                        <p:attrNameLst>
                                          <p:attrName>style.visibility</p:attrName>
                                        </p:attrNameLst>
                                      </p:cBhvr>
                                      <p:to>
                                        <p:strVal val="visible"/>
                                      </p:to>
                                    </p:set>
                                    <p:animEffect transition="in" filter="wipe(down)">
                                      <p:cBhvr>
                                        <p:cTn id="218" dur="500"/>
                                        <p:tgtEl>
                                          <p:spTgt spid="50"/>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50"/>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37"/>
                                        </p:tgtEl>
                                        <p:attrNameLst>
                                          <p:attrName>style.visibility</p:attrName>
                                        </p:attrNameLst>
                                      </p:cBhvr>
                                      <p:to>
                                        <p:strVal val="visible"/>
                                      </p:to>
                                    </p:set>
                                    <p:animEffect transition="in" filter="wipe(left)">
                                      <p:cBhvr>
                                        <p:cTn id="227" dur="500"/>
                                        <p:tgtEl>
                                          <p:spTgt spid="37"/>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
                                        </p:tgtEl>
                                        <p:attrNameLst>
                                          <p:attrName>style.visibility</p:attrName>
                                        </p:attrNameLst>
                                      </p:cBhvr>
                                      <p:to>
                                        <p:strVal val="visible"/>
                                      </p:to>
                                    </p:set>
                                    <p:animEffect transition="in" filter="wipe(left)">
                                      <p:cBhvr>
                                        <p:cTn id="232" dur="500"/>
                                        <p:tgtEl>
                                          <p:spTgt spid="4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44"/>
                                        </p:tgtEl>
                                        <p:attrNameLst>
                                          <p:attrName>style.visibility</p:attrName>
                                        </p:attrNameLst>
                                      </p:cBhvr>
                                      <p:to>
                                        <p:strVal val="visible"/>
                                      </p:to>
                                    </p:set>
                                    <p:animEffect transition="in" filter="wipe(left)">
                                      <p:cBhvr>
                                        <p:cTn id="237" dur="500"/>
                                        <p:tgtEl>
                                          <p:spTgt spid="44"/>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grpId="0" nodeType="clickEffect">
                                  <p:stCondLst>
                                    <p:cond delay="0"/>
                                  </p:stCondLst>
                                  <p:childTnLst>
                                    <p:set>
                                      <p:cBhvr>
                                        <p:cTn id="241" dur="1" fill="hold">
                                          <p:stCondLst>
                                            <p:cond delay="0"/>
                                          </p:stCondLst>
                                        </p:cTn>
                                        <p:tgtEl>
                                          <p:spTgt spid="77"/>
                                        </p:tgtEl>
                                        <p:attrNameLst>
                                          <p:attrName>style.visibility</p:attrName>
                                        </p:attrNameLst>
                                      </p:cBhvr>
                                      <p:to>
                                        <p:strVal val="visible"/>
                                      </p:to>
                                    </p:set>
                                    <p:animEffect transition="in" filter="wipe(left)">
                                      <p:cBhvr>
                                        <p:cTn id="242" dur="500"/>
                                        <p:tgtEl>
                                          <p:spTgt spid="77"/>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4" fill="hold" grpId="0" nodeType="clickEffect">
                                  <p:stCondLst>
                                    <p:cond delay="0"/>
                                  </p:stCondLst>
                                  <p:childTnLst>
                                    <p:set>
                                      <p:cBhvr>
                                        <p:cTn id="246" dur="1" fill="hold">
                                          <p:stCondLst>
                                            <p:cond delay="0"/>
                                          </p:stCondLst>
                                        </p:cTn>
                                        <p:tgtEl>
                                          <p:spTgt spid="45"/>
                                        </p:tgtEl>
                                        <p:attrNameLst>
                                          <p:attrName>style.visibility</p:attrName>
                                        </p:attrNameLst>
                                      </p:cBhvr>
                                      <p:to>
                                        <p:strVal val="visible"/>
                                      </p:to>
                                    </p:set>
                                    <p:animEffect transition="in" filter="wipe(down)">
                                      <p:cBhvr>
                                        <p:cTn id="247" dur="500"/>
                                        <p:tgtEl>
                                          <p:spTgt spid="45"/>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51">
                                            <p:txEl>
                                              <p:pRg st="0" end="0"/>
                                            </p:txEl>
                                          </p:spTgt>
                                        </p:tgtEl>
                                        <p:attrNameLst>
                                          <p:attrName>style.visibility</p:attrName>
                                        </p:attrNameLst>
                                      </p:cBhvr>
                                      <p:to>
                                        <p:strVal val="visible"/>
                                      </p:to>
                                    </p:set>
                                    <p:animEffect transition="in" filter="wipe(left)">
                                      <p:cBhvr>
                                        <p:cTn id="252" dur="500"/>
                                        <p:tgtEl>
                                          <p:spTgt spid="51">
                                            <p:txEl>
                                              <p:pRg st="0" end="0"/>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nodeType="clickEffect">
                                  <p:stCondLst>
                                    <p:cond delay="0"/>
                                  </p:stCondLst>
                                  <p:childTnLst>
                                    <p:set>
                                      <p:cBhvr>
                                        <p:cTn id="256" dur="1" fill="hold">
                                          <p:stCondLst>
                                            <p:cond delay="0"/>
                                          </p:stCondLst>
                                        </p:cTn>
                                        <p:tgtEl>
                                          <p:spTgt spid="71"/>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74"/>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45"/>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49"/>
                                        </p:tgtEl>
                                        <p:attrNameLst>
                                          <p:attrName>style.visibility</p:attrName>
                                        </p:attrNameLst>
                                      </p:cBhvr>
                                      <p:to>
                                        <p:strVal val="visible"/>
                                      </p:to>
                                    </p:set>
                                    <p:animEffect transition="in" filter="wipe(left)">
                                      <p:cBhvr>
                                        <p:cTn id="269" dur="500"/>
                                        <p:tgtEl>
                                          <p:spTgt spid="49"/>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grpId="0" nodeType="clickEffect">
                                  <p:stCondLst>
                                    <p:cond delay="0"/>
                                  </p:stCondLst>
                                  <p:childTnLst>
                                    <p:set>
                                      <p:cBhvr>
                                        <p:cTn id="273" dur="1" fill="hold">
                                          <p:stCondLst>
                                            <p:cond delay="0"/>
                                          </p:stCondLst>
                                        </p:cTn>
                                        <p:tgtEl>
                                          <p:spTgt spid="52"/>
                                        </p:tgtEl>
                                        <p:attrNameLst>
                                          <p:attrName>style.visibility</p:attrName>
                                        </p:attrNameLst>
                                      </p:cBhvr>
                                      <p:to>
                                        <p:strVal val="visible"/>
                                      </p:to>
                                    </p:set>
                                    <p:animEffect transition="in" filter="wipe(left)">
                                      <p:cBhvr>
                                        <p:cTn id="274" dur="500"/>
                                        <p:tgtEl>
                                          <p:spTgt spid="52"/>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8" fill="hold" grpId="0" nodeType="clickEffect">
                                  <p:stCondLst>
                                    <p:cond delay="0"/>
                                  </p:stCondLst>
                                  <p:childTnLst>
                                    <p:set>
                                      <p:cBhvr>
                                        <p:cTn id="278" dur="1" fill="hold">
                                          <p:stCondLst>
                                            <p:cond delay="0"/>
                                          </p:stCondLst>
                                        </p:cTn>
                                        <p:tgtEl>
                                          <p:spTgt spid="53"/>
                                        </p:tgtEl>
                                        <p:attrNameLst>
                                          <p:attrName>style.visibility</p:attrName>
                                        </p:attrNameLst>
                                      </p:cBhvr>
                                      <p:to>
                                        <p:strVal val="visible"/>
                                      </p:to>
                                    </p:set>
                                    <p:animEffect transition="in" filter="wipe(left)">
                                      <p:cBhvr>
                                        <p:cTn id="279" dur="500"/>
                                        <p:tgtEl>
                                          <p:spTgt spid="53"/>
                                        </p:tgtEl>
                                      </p:cBhvr>
                                    </p:animEffect>
                                  </p:childTnLst>
                                </p:cTn>
                              </p:par>
                            </p:childTnLst>
                          </p:cTn>
                        </p:par>
                      </p:childTnLst>
                    </p:cTn>
                  </p:par>
                  <p:par>
                    <p:cTn id="280" fill="hold">
                      <p:stCondLst>
                        <p:cond delay="indefinite"/>
                      </p:stCondLst>
                      <p:childTnLst>
                        <p:par>
                          <p:cTn id="281" fill="hold">
                            <p:stCondLst>
                              <p:cond delay="0"/>
                            </p:stCondLst>
                            <p:childTnLst>
                              <p:par>
                                <p:cTn id="282" presetID="1" presetClass="entr" presetSubtype="0" fill="hold" grpId="0" nodeType="clickEffect">
                                  <p:stCondLst>
                                    <p:cond delay="0"/>
                                  </p:stCondLst>
                                  <p:childTnLst>
                                    <p:set>
                                      <p:cBhvr>
                                        <p:cTn id="28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7" grpId="0"/>
      <p:bldP spid="69" grpId="0"/>
      <p:bldP spid="70" grpId="0"/>
      <p:bldP spid="18" grpId="0" animBg="1"/>
      <p:bldP spid="18" grpId="1" animBg="1"/>
      <p:bldP spid="23" grpId="0" animBg="1"/>
      <p:bldP spid="23" grpId="1" animBg="1"/>
      <p:bldP spid="25" grpId="0" animBg="1"/>
      <p:bldP spid="25" grpId="1" animBg="1"/>
      <p:bldP spid="35" grpId="0"/>
      <p:bldP spid="36" grpId="0"/>
      <p:bldP spid="37" grpId="0"/>
      <p:bldP spid="38" grpId="0"/>
      <p:bldP spid="41" grpId="0"/>
      <p:bldP spid="44" grpId="0"/>
      <p:bldP spid="49" grpId="0"/>
      <p:bldP spid="51" grpId="0" build="p"/>
      <p:bldP spid="52" grpId="0"/>
      <p:bldP spid="58" grpId="0" animBg="1"/>
      <p:bldP spid="58" grpId="1" animBg="1"/>
      <p:bldP spid="53" grpId="0"/>
      <p:bldP spid="42" grpId="0" animBg="1"/>
      <p:bldP spid="42" grpId="1" animBg="1"/>
      <p:bldP spid="43" grpId="0"/>
      <p:bldP spid="55" grpId="0" animBg="1"/>
      <p:bldP spid="55" grpId="1" animBg="1"/>
      <p:bldP spid="20" grpId="0"/>
      <p:bldP spid="20" grpId="1"/>
      <p:bldP spid="3" grpId="0" animBg="1"/>
      <p:bldP spid="3" grpId="1" animBg="1"/>
      <p:bldP spid="45" grpId="0" animBg="1"/>
      <p:bldP spid="45" grpId="1" animBg="1"/>
      <p:bldP spid="74" grpId="0"/>
      <p:bldP spid="75" grpId="0" uiExpand="1" build="p"/>
      <p:bldP spid="76" grpId="0"/>
      <p:bldP spid="64" grpId="0" uiExpand="1" build="p"/>
      <p:bldP spid="54" grpId="0"/>
      <p:bldP spid="54" grpId="1"/>
      <p:bldP spid="54" grpId="2"/>
      <p:bldP spid="54" grpId="3"/>
      <p:bldP spid="66" grpId="0" animBg="1"/>
      <p:bldP spid="66" grpId="1" animBg="1"/>
      <p:bldP spid="77" grpId="0"/>
      <p:bldP spid="24" grpId="0" uiExpand="1" build="p" animBg="1"/>
      <p:bldP spid="24" grpId="1" build="allAtOnce" animBg="1"/>
      <p:bldP spid="59" grpId="0" animBg="1"/>
      <p:bldP spid="59" grpId="1" animBg="1"/>
      <p:bldP spid="59" grpId="2" animBg="1"/>
      <p:bldP spid="59" grpId="3" animBg="1"/>
      <p:bldP spid="62" grpId="0" animBg="1"/>
      <p:bldP spid="62" grpId="1" animBg="1"/>
      <p:bldP spid="50" grpId="0" animBg="1"/>
      <p:bldP spid="50"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6339965-83B9-48AB-9D64-2F0B64D6FAC9}"/>
              </a:ext>
            </a:extLst>
          </p:cNvPr>
          <p:cNvGrpSpPr/>
          <p:nvPr/>
        </p:nvGrpSpPr>
        <p:grpSpPr>
          <a:xfrm>
            <a:off x="6775702" y="4710781"/>
            <a:ext cx="5144952" cy="1686739"/>
            <a:chOff x="7232902" y="4174112"/>
            <a:chExt cx="5144952" cy="1686739"/>
          </a:xfrm>
        </p:grpSpPr>
        <p:sp>
          <p:nvSpPr>
            <p:cNvPr id="4" name="Rectangle 3">
              <a:extLst>
                <a:ext uri="{FF2B5EF4-FFF2-40B4-BE49-F238E27FC236}">
                  <a16:creationId xmlns:a16="http://schemas.microsoft.com/office/drawing/2014/main" id="{BFBB58F8-48E8-4EB5-AD9F-BC1E72545772}"/>
                </a:ext>
              </a:extLst>
            </p:cNvPr>
            <p:cNvSpPr/>
            <p:nvPr/>
          </p:nvSpPr>
          <p:spPr>
            <a:xfrm>
              <a:off x="9042133" y="4198501"/>
              <a:ext cx="3335721" cy="16623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F0BBB7A-7195-4CD0-ADCC-31CDEF368F94}"/>
                </a:ext>
              </a:extLst>
            </p:cNvPr>
            <p:cNvSpPr txBox="1"/>
            <p:nvPr/>
          </p:nvSpPr>
          <p:spPr>
            <a:xfrm>
              <a:off x="7232902" y="4174112"/>
              <a:ext cx="1874231" cy="461665"/>
            </a:xfrm>
            <a:prstGeom prst="rect">
              <a:avLst/>
            </a:prstGeom>
            <a:noFill/>
          </p:spPr>
          <p:txBody>
            <a:bodyPr wrap="none" rtlCol="0">
              <a:spAutoFit/>
            </a:bodyPr>
            <a:lstStyle/>
            <a:p>
              <a:r>
                <a:rPr lang="en-US" sz="2400" dirty="0" err="1"/>
                <a:t>twoxPlusOne</a:t>
              </a:r>
              <a:endParaRPr lang="en-US" sz="2400" dirty="0"/>
            </a:p>
          </p:txBody>
        </p:sp>
      </p:grpSp>
      <p:grpSp>
        <p:nvGrpSpPr>
          <p:cNvPr id="65" name="Group 64">
            <a:extLst>
              <a:ext uri="{FF2B5EF4-FFF2-40B4-BE49-F238E27FC236}">
                <a16:creationId xmlns:a16="http://schemas.microsoft.com/office/drawing/2014/main" id="{EF30D0E2-216E-443E-935E-463228E40E09}"/>
              </a:ext>
            </a:extLst>
          </p:cNvPr>
          <p:cNvGrpSpPr/>
          <p:nvPr/>
        </p:nvGrpSpPr>
        <p:grpSpPr>
          <a:xfrm>
            <a:off x="8820820" y="4811232"/>
            <a:ext cx="1289296" cy="461665"/>
            <a:chOff x="8594402" y="4098955"/>
            <a:chExt cx="1289296" cy="461665"/>
          </a:xfrm>
        </p:grpSpPr>
        <p:sp>
          <p:nvSpPr>
            <p:cNvPr id="67" name="Rectangle 66">
              <a:extLst>
                <a:ext uri="{FF2B5EF4-FFF2-40B4-BE49-F238E27FC236}">
                  <a16:creationId xmlns:a16="http://schemas.microsoft.com/office/drawing/2014/main" id="{F22F1A9F-CBA7-473D-B90C-711731E9BFD5}"/>
                </a:ext>
              </a:extLst>
            </p:cNvPr>
            <p:cNvSpPr/>
            <p:nvPr/>
          </p:nvSpPr>
          <p:spPr>
            <a:xfrm>
              <a:off x="9042133" y="4198501"/>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AEE33AF-CF10-401F-A8BA-6E3C400FE86C}"/>
                </a:ext>
              </a:extLst>
            </p:cNvPr>
            <p:cNvSpPr txBox="1"/>
            <p:nvPr/>
          </p:nvSpPr>
          <p:spPr>
            <a:xfrm>
              <a:off x="8594402" y="4098955"/>
              <a:ext cx="439544" cy="461665"/>
            </a:xfrm>
            <a:prstGeom prst="rect">
              <a:avLst/>
            </a:prstGeom>
            <a:noFill/>
          </p:spPr>
          <p:txBody>
            <a:bodyPr wrap="none" rtlCol="0">
              <a:spAutoFit/>
            </a:bodyPr>
            <a:lstStyle/>
            <a:p>
              <a:r>
                <a:rPr lang="en-US" sz="2400" dirty="0"/>
                <a:t>m</a:t>
              </a:r>
            </a:p>
          </p:txBody>
        </p:sp>
      </p:grpSp>
      <p:grpSp>
        <p:nvGrpSpPr>
          <p:cNvPr id="71" name="Group 70">
            <a:extLst>
              <a:ext uri="{FF2B5EF4-FFF2-40B4-BE49-F238E27FC236}">
                <a16:creationId xmlns:a16="http://schemas.microsoft.com/office/drawing/2014/main" id="{798381C4-FF90-4A27-9255-03D0BD85719E}"/>
              </a:ext>
            </a:extLst>
          </p:cNvPr>
          <p:cNvGrpSpPr/>
          <p:nvPr/>
        </p:nvGrpSpPr>
        <p:grpSpPr>
          <a:xfrm>
            <a:off x="10517117" y="4812777"/>
            <a:ext cx="1203803" cy="461665"/>
            <a:chOff x="8679895" y="4098955"/>
            <a:chExt cx="1203803" cy="461665"/>
          </a:xfrm>
        </p:grpSpPr>
        <p:sp>
          <p:nvSpPr>
            <p:cNvPr id="72" name="Rectangle 71">
              <a:extLst>
                <a:ext uri="{FF2B5EF4-FFF2-40B4-BE49-F238E27FC236}">
                  <a16:creationId xmlns:a16="http://schemas.microsoft.com/office/drawing/2014/main" id="{5F085DBC-69AA-4B5B-BC05-1A07D8232B95}"/>
                </a:ext>
              </a:extLst>
            </p:cNvPr>
            <p:cNvSpPr/>
            <p:nvPr/>
          </p:nvSpPr>
          <p:spPr>
            <a:xfrm>
              <a:off x="9042133" y="4198501"/>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50A3C90-278D-4FBA-99BD-1FE2B875A8E9}"/>
                </a:ext>
              </a:extLst>
            </p:cNvPr>
            <p:cNvSpPr txBox="1"/>
            <p:nvPr/>
          </p:nvSpPr>
          <p:spPr>
            <a:xfrm>
              <a:off x="8679895" y="4098955"/>
              <a:ext cx="349776" cy="461665"/>
            </a:xfrm>
            <a:prstGeom prst="rect">
              <a:avLst/>
            </a:prstGeom>
            <a:noFill/>
          </p:spPr>
          <p:txBody>
            <a:bodyPr wrap="none" rtlCol="0">
              <a:spAutoFit/>
            </a:bodyPr>
            <a:lstStyle/>
            <a:p>
              <a:r>
                <a:rPr lang="en-US" sz="2400" dirty="0"/>
                <a:t>b</a:t>
              </a:r>
            </a:p>
          </p:txBody>
        </p:sp>
      </p:grpSp>
      <p:grpSp>
        <p:nvGrpSpPr>
          <p:cNvPr id="64" name="Group 63">
            <a:extLst>
              <a:ext uri="{FF2B5EF4-FFF2-40B4-BE49-F238E27FC236}">
                <a16:creationId xmlns:a16="http://schemas.microsoft.com/office/drawing/2014/main" id="{7C88C026-1E27-46FF-8BCB-E79D524AF301}"/>
              </a:ext>
            </a:extLst>
          </p:cNvPr>
          <p:cNvGrpSpPr/>
          <p:nvPr/>
        </p:nvGrpSpPr>
        <p:grpSpPr>
          <a:xfrm>
            <a:off x="8782051" y="5292454"/>
            <a:ext cx="3057524" cy="736871"/>
            <a:chOff x="8555633" y="3822730"/>
            <a:chExt cx="3057524" cy="736871"/>
          </a:xfrm>
        </p:grpSpPr>
        <p:sp>
          <p:nvSpPr>
            <p:cNvPr id="66" name="Rectangle 65">
              <a:extLst>
                <a:ext uri="{FF2B5EF4-FFF2-40B4-BE49-F238E27FC236}">
                  <a16:creationId xmlns:a16="http://schemas.microsoft.com/office/drawing/2014/main" id="{BCA0B636-3BAB-419E-B9E5-01B37349D45D}"/>
                </a:ext>
              </a:extLst>
            </p:cNvPr>
            <p:cNvSpPr/>
            <p:nvPr/>
          </p:nvSpPr>
          <p:spPr>
            <a:xfrm>
              <a:off x="8555633" y="4198501"/>
              <a:ext cx="3057524" cy="3611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C29608C4-EFB5-4676-9AA5-A8DC19A1E415}"/>
                </a:ext>
              </a:extLst>
            </p:cNvPr>
            <p:cNvSpPr txBox="1"/>
            <p:nvPr/>
          </p:nvSpPr>
          <p:spPr>
            <a:xfrm>
              <a:off x="9280202" y="3822730"/>
              <a:ext cx="1545616" cy="461665"/>
            </a:xfrm>
            <a:prstGeom prst="rect">
              <a:avLst/>
            </a:prstGeom>
            <a:noFill/>
          </p:spPr>
          <p:txBody>
            <a:bodyPr wrap="none" rtlCol="0">
              <a:spAutoFit/>
            </a:bodyPr>
            <a:lstStyle/>
            <a:p>
              <a:r>
                <a:rPr lang="en-US" sz="2400" dirty="0"/>
                <a:t>expression</a:t>
              </a:r>
            </a:p>
          </p:txBody>
        </p:sp>
      </p:gr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Lambdas and Closures – Capturing Variables</a:t>
            </a:r>
          </a:p>
        </p:txBody>
      </p:sp>
      <p:sp>
        <p:nvSpPr>
          <p:cNvPr id="7" name="TextBox 6">
            <a:extLst>
              <a:ext uri="{FF2B5EF4-FFF2-40B4-BE49-F238E27FC236}">
                <a16:creationId xmlns:a16="http://schemas.microsoft.com/office/drawing/2014/main" id="{AE42810D-A0C4-47F6-864E-4F6ADF22A6B3}"/>
              </a:ext>
            </a:extLst>
          </p:cNvPr>
          <p:cNvSpPr txBox="1"/>
          <p:nvPr/>
        </p:nvSpPr>
        <p:spPr>
          <a:xfrm>
            <a:off x="6511167" y="999965"/>
            <a:ext cx="5334059" cy="1200329"/>
          </a:xfrm>
          <a:prstGeom prst="rect">
            <a:avLst/>
          </a:prstGeom>
          <a:noFill/>
        </p:spPr>
        <p:txBody>
          <a:bodyPr wrap="square" rtlCol="0">
            <a:spAutoFit/>
          </a:bodyPr>
          <a:lstStyle/>
          <a:p>
            <a:pPr algn="ctr"/>
            <a:r>
              <a:rPr lang="en-US" sz="2400" dirty="0"/>
              <a:t>Let's create another function generator that accepts two parameters: </a:t>
            </a:r>
            <a:r>
              <a:rPr lang="en-US" sz="2400" dirty="0">
                <a:solidFill>
                  <a:srgbClr val="FF0000"/>
                </a:solidFill>
              </a:rPr>
              <a:t>m</a:t>
            </a:r>
            <a:r>
              <a:rPr lang="en-US" sz="2400" dirty="0"/>
              <a:t> and </a:t>
            </a:r>
            <a:r>
              <a:rPr lang="en-US" sz="2400" dirty="0">
                <a:solidFill>
                  <a:srgbClr val="FF0000"/>
                </a:solidFill>
              </a:rPr>
              <a:t>b</a:t>
            </a:r>
            <a:r>
              <a:rPr lang="en-US" sz="2400" dirty="0"/>
              <a:t>.</a:t>
            </a:r>
          </a:p>
          <a:p>
            <a:pPr algn="ctr"/>
            <a:endParaRPr lang="en-US" sz="2400" dirty="0"/>
          </a:p>
        </p:txBody>
      </p:sp>
      <p:grpSp>
        <p:nvGrpSpPr>
          <p:cNvPr id="46" name="Group 45">
            <a:extLst>
              <a:ext uri="{FF2B5EF4-FFF2-40B4-BE49-F238E27FC236}">
                <a16:creationId xmlns:a16="http://schemas.microsoft.com/office/drawing/2014/main" id="{36A6B14D-F903-44CA-8EFE-1BEB3069D810}"/>
              </a:ext>
            </a:extLst>
          </p:cNvPr>
          <p:cNvGrpSpPr/>
          <p:nvPr/>
        </p:nvGrpSpPr>
        <p:grpSpPr>
          <a:xfrm>
            <a:off x="160343" y="988803"/>
            <a:ext cx="6154788" cy="2755475"/>
            <a:chOff x="108724" y="1593487"/>
            <a:chExt cx="6154788" cy="2755475"/>
          </a:xfrm>
        </p:grpSpPr>
        <p:sp>
          <p:nvSpPr>
            <p:cNvPr id="47" name="Rectangle 46">
              <a:extLst>
                <a:ext uri="{FF2B5EF4-FFF2-40B4-BE49-F238E27FC236}">
                  <a16:creationId xmlns:a16="http://schemas.microsoft.com/office/drawing/2014/main" id="{00E298C0-FF68-4FF3-8CAA-DF100C368D07}"/>
                </a:ext>
              </a:extLst>
            </p:cNvPr>
            <p:cNvSpPr/>
            <p:nvPr/>
          </p:nvSpPr>
          <p:spPr>
            <a:xfrm>
              <a:off x="189259" y="1908294"/>
              <a:ext cx="6074253" cy="2440668"/>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2FE71D01-1763-4006-8D5D-98A8C9CC715B}"/>
                </a:ext>
              </a:extLst>
            </p:cNvPr>
            <p:cNvSpPr txBox="1"/>
            <p:nvPr/>
          </p:nvSpPr>
          <p:spPr>
            <a:xfrm>
              <a:off x="108724" y="1593487"/>
              <a:ext cx="1180131" cy="369332"/>
            </a:xfrm>
            <a:prstGeom prst="rect">
              <a:avLst/>
            </a:prstGeom>
            <a:noFill/>
          </p:spPr>
          <p:txBody>
            <a:bodyPr wrap="none" rtlCol="0">
              <a:spAutoFit/>
            </a:bodyPr>
            <a:lstStyle/>
            <a:p>
              <a:r>
                <a:rPr lang="en-US" dirty="0" err="1"/>
                <a:t>lambda.hs</a:t>
              </a:r>
              <a:endParaRPr lang="en-US" dirty="0"/>
            </a:p>
          </p:txBody>
        </p:sp>
      </p:grpSp>
      <p:sp>
        <p:nvSpPr>
          <p:cNvPr id="50" name="TextBox 49">
            <a:extLst>
              <a:ext uri="{FF2B5EF4-FFF2-40B4-BE49-F238E27FC236}">
                <a16:creationId xmlns:a16="http://schemas.microsoft.com/office/drawing/2014/main" id="{57BE343A-2DCE-43CC-8290-97C7CB311CCA}"/>
              </a:ext>
            </a:extLst>
          </p:cNvPr>
          <p:cNvSpPr txBox="1"/>
          <p:nvPr/>
        </p:nvSpPr>
        <p:spPr>
          <a:xfrm>
            <a:off x="207426" y="2368161"/>
            <a:ext cx="4237057" cy="369332"/>
          </a:xfrm>
          <a:prstGeom prst="rect">
            <a:avLst/>
          </a:prstGeom>
          <a:noFill/>
        </p:spPr>
        <p:txBody>
          <a:bodyPr wrap="none" rtlCol="0">
            <a:spAutoFit/>
          </a:bodyPr>
          <a:lstStyle/>
          <a:p>
            <a:r>
              <a:rPr lang="en-US" dirty="0" err="1">
                <a:latin typeface="Consolas" panose="020B0609020204030204" pitchFamily="49" charset="0"/>
              </a:rPr>
              <a:t>twoxPlusOne</a:t>
            </a:r>
            <a:r>
              <a:rPr lang="en-US" dirty="0">
                <a:latin typeface="Consolas" panose="020B0609020204030204" pitchFamily="49" charset="0"/>
              </a:rPr>
              <a:t> = </a:t>
            </a:r>
            <a:r>
              <a:rPr lang="en-US" dirty="0" err="1">
                <a:latin typeface="Consolas" panose="020B0609020204030204" pitchFamily="49" charset="0"/>
              </a:rPr>
              <a:t>slopeIntercept</a:t>
            </a:r>
            <a:r>
              <a:rPr lang="en-US" dirty="0">
                <a:latin typeface="Consolas" panose="020B0609020204030204" pitchFamily="49" charset="0"/>
              </a:rPr>
              <a:t> 2 1</a:t>
            </a:r>
          </a:p>
        </p:txBody>
      </p:sp>
      <p:sp>
        <p:nvSpPr>
          <p:cNvPr id="55" name="TextBox 54">
            <a:extLst>
              <a:ext uri="{FF2B5EF4-FFF2-40B4-BE49-F238E27FC236}">
                <a16:creationId xmlns:a16="http://schemas.microsoft.com/office/drawing/2014/main" id="{ED31C751-0A9B-4EF3-9EB6-BA151B2113F1}"/>
              </a:ext>
            </a:extLst>
          </p:cNvPr>
          <p:cNvSpPr txBox="1"/>
          <p:nvPr/>
        </p:nvSpPr>
        <p:spPr>
          <a:xfrm>
            <a:off x="6718309" y="2026810"/>
            <a:ext cx="4919774" cy="1200329"/>
          </a:xfrm>
          <a:prstGeom prst="rect">
            <a:avLst/>
          </a:prstGeom>
          <a:noFill/>
        </p:spPr>
        <p:txBody>
          <a:bodyPr wrap="square" rtlCol="0">
            <a:spAutoFit/>
          </a:bodyPr>
          <a:lstStyle/>
          <a:p>
            <a:pPr algn="ctr"/>
            <a:r>
              <a:rPr lang="en-US" sz="2400" dirty="0"/>
              <a:t>It'll build and return a new function that takes one argument </a:t>
            </a:r>
            <a:r>
              <a:rPr lang="en-US" sz="2400" dirty="0">
                <a:solidFill>
                  <a:srgbClr val="00B0F0"/>
                </a:solidFill>
              </a:rPr>
              <a:t>x</a:t>
            </a:r>
            <a:r>
              <a:rPr lang="en-US" sz="2400" dirty="0"/>
              <a:t> and computes</a:t>
            </a:r>
            <a:r>
              <a:rPr lang="en-US" sz="2400" dirty="0">
                <a:solidFill>
                  <a:srgbClr val="FF0000"/>
                </a:solidFill>
              </a:rPr>
              <a:t> </a:t>
            </a:r>
            <a:r>
              <a:rPr lang="en-US" sz="2400" dirty="0"/>
              <a:t>y = </a:t>
            </a:r>
            <a:r>
              <a:rPr lang="en-US" sz="2400" dirty="0">
                <a:solidFill>
                  <a:srgbClr val="FF0000"/>
                </a:solidFill>
              </a:rPr>
              <a:t>m</a:t>
            </a:r>
            <a:r>
              <a:rPr lang="en-US" sz="2400" dirty="0"/>
              <a:t>*</a:t>
            </a:r>
            <a:r>
              <a:rPr lang="en-US" sz="2400" dirty="0" err="1">
                <a:solidFill>
                  <a:srgbClr val="00B0F0"/>
                </a:solidFill>
              </a:rPr>
              <a:t>x</a:t>
            </a:r>
            <a:r>
              <a:rPr lang="en-US" sz="2400" dirty="0" err="1"/>
              <a:t>+</a:t>
            </a:r>
            <a:r>
              <a:rPr lang="en-US" sz="2400" dirty="0" err="1">
                <a:solidFill>
                  <a:srgbClr val="FF0000"/>
                </a:solidFill>
              </a:rPr>
              <a:t>b</a:t>
            </a:r>
            <a:r>
              <a:rPr lang="en-US" sz="2400" dirty="0"/>
              <a:t>.</a:t>
            </a:r>
          </a:p>
        </p:txBody>
      </p:sp>
      <p:sp>
        <p:nvSpPr>
          <p:cNvPr id="123" name="Rectangle 122">
            <a:extLst>
              <a:ext uri="{FF2B5EF4-FFF2-40B4-BE49-F238E27FC236}">
                <a16:creationId xmlns:a16="http://schemas.microsoft.com/office/drawing/2014/main" id="{776A2BDA-18AC-4BE4-ADAF-78ABD44AD483}"/>
              </a:ext>
            </a:extLst>
          </p:cNvPr>
          <p:cNvSpPr/>
          <p:nvPr/>
        </p:nvSpPr>
        <p:spPr>
          <a:xfrm>
            <a:off x="2881255" y="1475905"/>
            <a:ext cx="1961727" cy="297155"/>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26B81AD-6DC1-411A-BBCA-1EFFA91EB7F3}"/>
              </a:ext>
            </a:extLst>
          </p:cNvPr>
          <p:cNvSpPr txBox="1"/>
          <p:nvPr/>
        </p:nvSpPr>
        <p:spPr>
          <a:xfrm>
            <a:off x="187113" y="1416912"/>
            <a:ext cx="4743606" cy="369332"/>
          </a:xfrm>
          <a:prstGeom prst="rect">
            <a:avLst/>
          </a:prstGeom>
          <a:noFill/>
        </p:spPr>
        <p:txBody>
          <a:bodyPr wrap="none" rtlCol="0">
            <a:spAutoFit/>
          </a:bodyPr>
          <a:lstStyle/>
          <a:p>
            <a:r>
              <a:rPr lang="en-US" dirty="0" err="1">
                <a:latin typeface="Consolas" panose="020B0609020204030204" pitchFamily="49" charset="0"/>
              </a:rPr>
              <a:t>slopeIntercept</a:t>
            </a:r>
            <a:r>
              <a:rPr lang="en-US" dirty="0">
                <a:latin typeface="Consolas" panose="020B0609020204030204" pitchFamily="49" charset="0"/>
              </a:rPr>
              <a:t> </a:t>
            </a:r>
            <a:r>
              <a:rPr lang="en-US" dirty="0">
                <a:solidFill>
                  <a:srgbClr val="FF0000"/>
                </a:solidFill>
                <a:latin typeface="Consolas" panose="020B0609020204030204" pitchFamily="49" charset="0"/>
              </a:rPr>
              <a:t>m</a:t>
            </a:r>
            <a:r>
              <a:rPr lang="en-US" dirty="0">
                <a:latin typeface="Consolas" panose="020B0609020204030204" pitchFamily="49" charset="0"/>
              </a:rPr>
              <a:t> </a:t>
            </a:r>
            <a:r>
              <a:rPr lang="en-US" dirty="0">
                <a:solidFill>
                  <a:srgbClr val="FF0000"/>
                </a:solidFill>
                <a:latin typeface="Consolas" panose="020B0609020204030204" pitchFamily="49" charset="0"/>
              </a:rPr>
              <a:t>b</a:t>
            </a:r>
            <a:r>
              <a:rPr lang="en-US" dirty="0">
                <a:latin typeface="Consolas" panose="020B0609020204030204" pitchFamily="49" charset="0"/>
              </a:rPr>
              <a:t> = (\</a:t>
            </a:r>
            <a:r>
              <a:rPr lang="en-US" dirty="0">
                <a:solidFill>
                  <a:srgbClr val="00B0F0"/>
                </a:solidFill>
                <a:latin typeface="Consolas" panose="020B0609020204030204" pitchFamily="49" charset="0"/>
              </a:rPr>
              <a:t>x</a:t>
            </a:r>
            <a:r>
              <a:rPr lang="en-US" dirty="0">
                <a:latin typeface="Consolas" panose="020B0609020204030204" pitchFamily="49" charset="0"/>
              </a:rPr>
              <a:t> -&gt; </a:t>
            </a:r>
            <a:r>
              <a:rPr lang="en-US" dirty="0">
                <a:solidFill>
                  <a:srgbClr val="FF0000"/>
                </a:solidFill>
                <a:latin typeface="Consolas" panose="020B0609020204030204" pitchFamily="49" charset="0"/>
              </a:rPr>
              <a:t>m</a:t>
            </a:r>
            <a:r>
              <a:rPr lang="en-US" dirty="0">
                <a:latin typeface="Consolas" panose="020B0609020204030204" pitchFamily="49" charset="0"/>
              </a:rPr>
              <a:t>*</a:t>
            </a:r>
            <a:r>
              <a:rPr lang="en-US" dirty="0">
                <a:solidFill>
                  <a:srgbClr val="00B0F0"/>
                </a:solidFill>
                <a:latin typeface="Consolas" panose="020B0609020204030204" pitchFamily="49" charset="0"/>
              </a:rPr>
              <a:t>x</a:t>
            </a:r>
            <a:r>
              <a:rPr lang="en-US" dirty="0">
                <a:latin typeface="Consolas" panose="020B0609020204030204" pitchFamily="49" charset="0"/>
              </a:rPr>
              <a:t> + </a:t>
            </a:r>
            <a:r>
              <a:rPr lang="en-US" dirty="0">
                <a:solidFill>
                  <a:srgbClr val="FF0000"/>
                </a:solidFill>
                <a:latin typeface="Consolas" panose="020B0609020204030204" pitchFamily="49" charset="0"/>
              </a:rPr>
              <a:t>b</a:t>
            </a:r>
            <a:r>
              <a:rPr lang="en-US" dirty="0">
                <a:latin typeface="Consolas" panose="020B0609020204030204" pitchFamily="49" charset="0"/>
              </a:rPr>
              <a:t>)</a:t>
            </a:r>
          </a:p>
        </p:txBody>
      </p:sp>
      <p:cxnSp>
        <p:nvCxnSpPr>
          <p:cNvPr id="60" name="Straight Arrow Connector 59">
            <a:extLst>
              <a:ext uri="{FF2B5EF4-FFF2-40B4-BE49-F238E27FC236}">
                <a16:creationId xmlns:a16="http://schemas.microsoft.com/office/drawing/2014/main" id="{20C9BC2E-C47D-4998-955D-C5EB7107AE65}"/>
              </a:ext>
            </a:extLst>
          </p:cNvPr>
          <p:cNvCxnSpPr/>
          <p:nvPr/>
        </p:nvCxnSpPr>
        <p:spPr>
          <a:xfrm>
            <a:off x="56194" y="2541179"/>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F025AD8-1E18-4C6B-A11F-295846AEBFCD}"/>
              </a:ext>
            </a:extLst>
          </p:cNvPr>
          <p:cNvSpPr txBox="1"/>
          <p:nvPr/>
        </p:nvSpPr>
        <p:spPr>
          <a:xfrm>
            <a:off x="2952750" y="1422205"/>
            <a:ext cx="2157006"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00B0F0"/>
                </a:solidFill>
                <a:latin typeface="Consolas" panose="020B0609020204030204" pitchFamily="49" charset="0"/>
              </a:rPr>
              <a:t>x</a:t>
            </a:r>
            <a:r>
              <a:rPr lang="en-US" dirty="0">
                <a:latin typeface="Consolas" panose="020B0609020204030204" pitchFamily="49" charset="0"/>
              </a:rPr>
              <a:t> -&gt; </a:t>
            </a:r>
            <a:r>
              <a:rPr lang="en-US" dirty="0">
                <a:solidFill>
                  <a:srgbClr val="FF0000"/>
                </a:solidFill>
                <a:latin typeface="Consolas" panose="020B0609020204030204" pitchFamily="49" charset="0"/>
              </a:rPr>
              <a:t>m</a:t>
            </a:r>
            <a:r>
              <a:rPr lang="en-US" dirty="0">
                <a:latin typeface="Consolas" panose="020B0609020204030204" pitchFamily="49" charset="0"/>
              </a:rPr>
              <a:t>*</a:t>
            </a:r>
            <a:r>
              <a:rPr lang="en-US" dirty="0">
                <a:solidFill>
                  <a:srgbClr val="00B0F0"/>
                </a:solidFill>
                <a:latin typeface="Consolas" panose="020B0609020204030204" pitchFamily="49" charset="0"/>
              </a:rPr>
              <a:t>x</a:t>
            </a:r>
            <a:r>
              <a:rPr lang="en-US" dirty="0">
                <a:latin typeface="Consolas" panose="020B0609020204030204" pitchFamily="49" charset="0"/>
              </a:rPr>
              <a:t> + </a:t>
            </a:r>
            <a:r>
              <a:rPr lang="en-US" dirty="0">
                <a:solidFill>
                  <a:srgbClr val="FF0000"/>
                </a:solidFill>
                <a:latin typeface="Consolas" panose="020B0609020204030204" pitchFamily="49" charset="0"/>
              </a:rPr>
              <a:t>b</a:t>
            </a:r>
          </a:p>
        </p:txBody>
      </p:sp>
      <p:sp>
        <p:nvSpPr>
          <p:cNvPr id="74" name="TextBox 73">
            <a:extLst>
              <a:ext uri="{FF2B5EF4-FFF2-40B4-BE49-F238E27FC236}">
                <a16:creationId xmlns:a16="http://schemas.microsoft.com/office/drawing/2014/main" id="{0F302425-FC80-4FCF-9D77-D8F38EB2955A}"/>
              </a:ext>
            </a:extLst>
          </p:cNvPr>
          <p:cNvSpPr txBox="1"/>
          <p:nvPr/>
        </p:nvSpPr>
        <p:spPr>
          <a:xfrm>
            <a:off x="3762823" y="2367358"/>
            <a:ext cx="468351"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2</a:t>
            </a:r>
            <a:endParaRPr lang="en-US" dirty="0">
              <a:solidFill>
                <a:srgbClr val="FF0000"/>
              </a:solidFill>
            </a:endParaRPr>
          </a:p>
        </p:txBody>
      </p:sp>
      <p:sp>
        <p:nvSpPr>
          <p:cNvPr id="75" name="TextBox 74">
            <a:extLst>
              <a:ext uri="{FF2B5EF4-FFF2-40B4-BE49-F238E27FC236}">
                <a16:creationId xmlns:a16="http://schemas.microsoft.com/office/drawing/2014/main" id="{D5AA2BD0-231E-4004-80BB-A66E23E98B39}"/>
              </a:ext>
            </a:extLst>
          </p:cNvPr>
          <p:cNvSpPr txBox="1"/>
          <p:nvPr/>
        </p:nvSpPr>
        <p:spPr>
          <a:xfrm>
            <a:off x="4017972" y="2371841"/>
            <a:ext cx="468351"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1</a:t>
            </a:r>
            <a:endParaRPr lang="en-US" dirty="0">
              <a:solidFill>
                <a:srgbClr val="FF0000"/>
              </a:solidFill>
            </a:endParaRPr>
          </a:p>
        </p:txBody>
      </p:sp>
      <p:grpSp>
        <p:nvGrpSpPr>
          <p:cNvPr id="79" name="Group 78">
            <a:extLst>
              <a:ext uri="{FF2B5EF4-FFF2-40B4-BE49-F238E27FC236}">
                <a16:creationId xmlns:a16="http://schemas.microsoft.com/office/drawing/2014/main" id="{06668256-2762-487B-93F9-2E80341374B1}"/>
              </a:ext>
            </a:extLst>
          </p:cNvPr>
          <p:cNvGrpSpPr/>
          <p:nvPr/>
        </p:nvGrpSpPr>
        <p:grpSpPr>
          <a:xfrm>
            <a:off x="529524" y="3838284"/>
            <a:ext cx="5066771" cy="2991371"/>
            <a:chOff x="6095118" y="1978967"/>
            <a:chExt cx="5733038" cy="3897301"/>
          </a:xfrm>
        </p:grpSpPr>
        <p:grpSp>
          <p:nvGrpSpPr>
            <p:cNvPr id="80" name="Group 79">
              <a:extLst>
                <a:ext uri="{FF2B5EF4-FFF2-40B4-BE49-F238E27FC236}">
                  <a16:creationId xmlns:a16="http://schemas.microsoft.com/office/drawing/2014/main" id="{5CBB70E2-E2D4-4FEF-A9D5-BE00B0BE97E0}"/>
                </a:ext>
              </a:extLst>
            </p:cNvPr>
            <p:cNvGrpSpPr/>
            <p:nvPr/>
          </p:nvGrpSpPr>
          <p:grpSpPr>
            <a:xfrm>
              <a:off x="6095118" y="1978967"/>
              <a:ext cx="5733038" cy="3897301"/>
              <a:chOff x="3072962" y="1263460"/>
              <a:chExt cx="5994838" cy="4504925"/>
            </a:xfrm>
          </p:grpSpPr>
          <p:pic>
            <p:nvPicPr>
              <p:cNvPr id="82" name="Picture 81">
                <a:extLst>
                  <a:ext uri="{FF2B5EF4-FFF2-40B4-BE49-F238E27FC236}">
                    <a16:creationId xmlns:a16="http://schemas.microsoft.com/office/drawing/2014/main" id="{2E06F069-C313-4447-8CA1-33A87E824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83" name="Rectangle 82">
                <a:extLst>
                  <a:ext uri="{FF2B5EF4-FFF2-40B4-BE49-F238E27FC236}">
                    <a16:creationId xmlns:a16="http://schemas.microsoft.com/office/drawing/2014/main" id="{96BC8E20-CDF7-4350-A2A8-1B40DF67DEA8}"/>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81" name="Rectangle 80">
              <a:extLst>
                <a:ext uri="{FF2B5EF4-FFF2-40B4-BE49-F238E27FC236}">
                  <a16:creationId xmlns:a16="http://schemas.microsoft.com/office/drawing/2014/main" id="{51BF24ED-8ADE-4DDB-BDC2-0DA012C348D5}"/>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TextBox 83">
            <a:extLst>
              <a:ext uri="{FF2B5EF4-FFF2-40B4-BE49-F238E27FC236}">
                <a16:creationId xmlns:a16="http://schemas.microsoft.com/office/drawing/2014/main" id="{F8ADE22F-BBFA-4F91-8EA4-257A482535BA}"/>
              </a:ext>
            </a:extLst>
          </p:cNvPr>
          <p:cNvSpPr txBox="1"/>
          <p:nvPr/>
        </p:nvSpPr>
        <p:spPr>
          <a:xfrm>
            <a:off x="553918" y="3966741"/>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85" name="TextBox 84">
            <a:extLst>
              <a:ext uri="{FF2B5EF4-FFF2-40B4-BE49-F238E27FC236}">
                <a16:creationId xmlns:a16="http://schemas.microsoft.com/office/drawing/2014/main" id="{DC7BE681-E216-4668-8CA5-9260E79343AD}"/>
              </a:ext>
            </a:extLst>
          </p:cNvPr>
          <p:cNvSpPr txBox="1"/>
          <p:nvPr/>
        </p:nvSpPr>
        <p:spPr>
          <a:xfrm>
            <a:off x="1647514" y="3974040"/>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lambda</a:t>
            </a:r>
          </a:p>
        </p:txBody>
      </p:sp>
      <p:sp>
        <p:nvSpPr>
          <p:cNvPr id="86" name="TextBox 85">
            <a:extLst>
              <a:ext uri="{FF2B5EF4-FFF2-40B4-BE49-F238E27FC236}">
                <a16:creationId xmlns:a16="http://schemas.microsoft.com/office/drawing/2014/main" id="{4ADE4276-3752-4548-AE34-656582E1D381}"/>
              </a:ext>
            </a:extLst>
          </p:cNvPr>
          <p:cNvSpPr txBox="1"/>
          <p:nvPr/>
        </p:nvSpPr>
        <p:spPr>
          <a:xfrm>
            <a:off x="522998" y="4475856"/>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Lambda&gt; </a:t>
            </a:r>
          </a:p>
        </p:txBody>
      </p:sp>
      <p:sp>
        <p:nvSpPr>
          <p:cNvPr id="87" name="TextBox 86">
            <a:extLst>
              <a:ext uri="{FF2B5EF4-FFF2-40B4-BE49-F238E27FC236}">
                <a16:creationId xmlns:a16="http://schemas.microsoft.com/office/drawing/2014/main" id="{F480AA1F-F152-456C-BAF9-A288F555FD82}"/>
              </a:ext>
            </a:extLst>
          </p:cNvPr>
          <p:cNvSpPr txBox="1"/>
          <p:nvPr/>
        </p:nvSpPr>
        <p:spPr>
          <a:xfrm>
            <a:off x="527415" y="4211452"/>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88" name="TextBox 87">
            <a:extLst>
              <a:ext uri="{FF2B5EF4-FFF2-40B4-BE49-F238E27FC236}">
                <a16:creationId xmlns:a16="http://schemas.microsoft.com/office/drawing/2014/main" id="{2F0DB0DA-0AC5-405B-A26D-31034535F01C}"/>
              </a:ext>
            </a:extLst>
          </p:cNvPr>
          <p:cNvSpPr txBox="1"/>
          <p:nvPr/>
        </p:nvSpPr>
        <p:spPr>
          <a:xfrm>
            <a:off x="1421069" y="4475408"/>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twoxPlusOne</a:t>
            </a:r>
            <a:r>
              <a:rPr lang="en-US" dirty="0">
                <a:solidFill>
                  <a:srgbClr val="C2FFF0"/>
                </a:solidFill>
                <a:latin typeface="Consolas" panose="020B0609020204030204" pitchFamily="49" charset="0"/>
              </a:rPr>
              <a:t> 9</a:t>
            </a:r>
          </a:p>
        </p:txBody>
      </p:sp>
      <p:sp>
        <p:nvSpPr>
          <p:cNvPr id="96" name="TextBox 95">
            <a:extLst>
              <a:ext uri="{FF2B5EF4-FFF2-40B4-BE49-F238E27FC236}">
                <a16:creationId xmlns:a16="http://schemas.microsoft.com/office/drawing/2014/main" id="{829EFBBB-C4E9-457D-98FD-F0910769DC60}"/>
              </a:ext>
            </a:extLst>
          </p:cNvPr>
          <p:cNvSpPr txBox="1"/>
          <p:nvPr/>
        </p:nvSpPr>
        <p:spPr>
          <a:xfrm>
            <a:off x="226013" y="2821642"/>
            <a:ext cx="4616970" cy="369332"/>
          </a:xfrm>
          <a:prstGeom prst="rect">
            <a:avLst/>
          </a:prstGeom>
          <a:noFill/>
        </p:spPr>
        <p:txBody>
          <a:bodyPr wrap="none" rtlCol="0">
            <a:spAutoFit/>
          </a:bodyPr>
          <a:lstStyle/>
          <a:p>
            <a:r>
              <a:rPr lang="en-US" dirty="0" err="1">
                <a:latin typeface="Consolas" panose="020B0609020204030204" pitchFamily="49" charset="0"/>
              </a:rPr>
              <a:t>fivexPlusThree</a:t>
            </a:r>
            <a:r>
              <a:rPr lang="en-US" dirty="0">
                <a:latin typeface="Consolas" panose="020B0609020204030204" pitchFamily="49" charset="0"/>
              </a:rPr>
              <a:t> = </a:t>
            </a:r>
            <a:r>
              <a:rPr lang="en-US" dirty="0" err="1">
                <a:latin typeface="Consolas" panose="020B0609020204030204" pitchFamily="49" charset="0"/>
              </a:rPr>
              <a:t>slopeIntercept</a:t>
            </a:r>
            <a:r>
              <a:rPr lang="en-US" dirty="0">
                <a:latin typeface="Consolas" panose="020B0609020204030204" pitchFamily="49" charset="0"/>
              </a:rPr>
              <a:t> 5 3</a:t>
            </a:r>
          </a:p>
        </p:txBody>
      </p:sp>
      <p:grpSp>
        <p:nvGrpSpPr>
          <p:cNvPr id="13" name="Group 12">
            <a:extLst>
              <a:ext uri="{FF2B5EF4-FFF2-40B4-BE49-F238E27FC236}">
                <a16:creationId xmlns:a16="http://schemas.microsoft.com/office/drawing/2014/main" id="{FE3FA014-9DE4-4099-8053-9E7AC2151966}"/>
              </a:ext>
            </a:extLst>
          </p:cNvPr>
          <p:cNvGrpSpPr/>
          <p:nvPr/>
        </p:nvGrpSpPr>
        <p:grpSpPr>
          <a:xfrm>
            <a:off x="697086" y="4710781"/>
            <a:ext cx="5331431" cy="1686739"/>
            <a:chOff x="4778685" y="7186838"/>
            <a:chExt cx="5331431" cy="1686739"/>
          </a:xfrm>
        </p:grpSpPr>
        <p:grpSp>
          <p:nvGrpSpPr>
            <p:cNvPr id="98" name="Group 97">
              <a:extLst>
                <a:ext uri="{FF2B5EF4-FFF2-40B4-BE49-F238E27FC236}">
                  <a16:creationId xmlns:a16="http://schemas.microsoft.com/office/drawing/2014/main" id="{48B429E6-B2FA-4F78-89E2-3239BC3F64E8}"/>
                </a:ext>
              </a:extLst>
            </p:cNvPr>
            <p:cNvGrpSpPr/>
            <p:nvPr/>
          </p:nvGrpSpPr>
          <p:grpSpPr>
            <a:xfrm>
              <a:off x="4778685" y="7186838"/>
              <a:ext cx="5331431" cy="1686739"/>
              <a:chOff x="7046423" y="4174112"/>
              <a:chExt cx="5331431" cy="1686739"/>
            </a:xfrm>
          </p:grpSpPr>
          <p:sp>
            <p:nvSpPr>
              <p:cNvPr id="99" name="Rectangle 98">
                <a:extLst>
                  <a:ext uri="{FF2B5EF4-FFF2-40B4-BE49-F238E27FC236}">
                    <a16:creationId xmlns:a16="http://schemas.microsoft.com/office/drawing/2014/main" id="{81AE6525-4AB4-43C2-9A54-6E67DB1CD07D}"/>
                  </a:ext>
                </a:extLst>
              </p:cNvPr>
              <p:cNvSpPr/>
              <p:nvPr/>
            </p:nvSpPr>
            <p:spPr>
              <a:xfrm>
                <a:off x="9042133" y="4198501"/>
                <a:ext cx="3335721" cy="16623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70179452-7623-4825-89BD-7D2FFAF881E4}"/>
                  </a:ext>
                </a:extLst>
              </p:cNvPr>
              <p:cNvSpPr txBox="1"/>
              <p:nvPr/>
            </p:nvSpPr>
            <p:spPr>
              <a:xfrm>
                <a:off x="7046423" y="4174112"/>
                <a:ext cx="2068195" cy="461665"/>
              </a:xfrm>
              <a:prstGeom prst="rect">
                <a:avLst/>
              </a:prstGeom>
              <a:noFill/>
            </p:spPr>
            <p:txBody>
              <a:bodyPr wrap="none" rtlCol="0">
                <a:spAutoFit/>
              </a:bodyPr>
              <a:lstStyle/>
              <a:p>
                <a:r>
                  <a:rPr lang="en-US" sz="2400" dirty="0" err="1"/>
                  <a:t>fivexPlusThree</a:t>
                </a:r>
                <a:endParaRPr lang="en-US" sz="2400" dirty="0"/>
              </a:p>
            </p:txBody>
          </p:sp>
        </p:grpSp>
        <p:sp>
          <p:nvSpPr>
            <p:cNvPr id="101" name="TextBox 100">
              <a:extLst>
                <a:ext uri="{FF2B5EF4-FFF2-40B4-BE49-F238E27FC236}">
                  <a16:creationId xmlns:a16="http://schemas.microsoft.com/office/drawing/2014/main" id="{CC8B8637-75BD-41E8-BE80-9DD79C25A0ED}"/>
                </a:ext>
              </a:extLst>
            </p:cNvPr>
            <p:cNvSpPr txBox="1"/>
            <p:nvPr/>
          </p:nvSpPr>
          <p:spPr>
            <a:xfrm>
              <a:off x="7602591" y="7921187"/>
              <a:ext cx="2059261" cy="523220"/>
            </a:xfrm>
            <a:prstGeom prst="rect">
              <a:avLst/>
            </a:prstGeom>
            <a:noFill/>
          </p:spPr>
          <p:txBody>
            <a:bodyPr wrap="square">
              <a:spAutoFit/>
            </a:bodyPr>
            <a:lstStyle/>
            <a:p>
              <a:endParaRPr lang="en-US" sz="2800" dirty="0">
                <a:latin typeface="Consolas" panose="020B0609020204030204" pitchFamily="49" charset="0"/>
              </a:endParaRPr>
            </a:p>
          </p:txBody>
        </p:sp>
        <p:grpSp>
          <p:nvGrpSpPr>
            <p:cNvPr id="12" name="Group 11">
              <a:extLst>
                <a:ext uri="{FF2B5EF4-FFF2-40B4-BE49-F238E27FC236}">
                  <a16:creationId xmlns:a16="http://schemas.microsoft.com/office/drawing/2014/main" id="{C523E1AF-3225-4DD9-8E7A-3D17B2581962}"/>
                </a:ext>
              </a:extLst>
            </p:cNvPr>
            <p:cNvGrpSpPr/>
            <p:nvPr/>
          </p:nvGrpSpPr>
          <p:grpSpPr>
            <a:xfrm>
              <a:off x="7032563" y="7226698"/>
              <a:ext cx="2911823" cy="463210"/>
              <a:chOff x="8961497" y="4963632"/>
              <a:chExt cx="2911823" cy="463210"/>
            </a:xfrm>
          </p:grpSpPr>
          <p:grpSp>
            <p:nvGrpSpPr>
              <p:cNvPr id="104" name="Group 103">
                <a:extLst>
                  <a:ext uri="{FF2B5EF4-FFF2-40B4-BE49-F238E27FC236}">
                    <a16:creationId xmlns:a16="http://schemas.microsoft.com/office/drawing/2014/main" id="{2C5E6A72-444C-43FD-92B9-C2467B8AF815}"/>
                  </a:ext>
                </a:extLst>
              </p:cNvPr>
              <p:cNvGrpSpPr/>
              <p:nvPr/>
            </p:nvGrpSpPr>
            <p:grpSpPr>
              <a:xfrm>
                <a:off x="8961497" y="4963632"/>
                <a:ext cx="1301019" cy="461665"/>
                <a:chOff x="8582679" y="4098955"/>
                <a:chExt cx="1301019" cy="461665"/>
              </a:xfrm>
            </p:grpSpPr>
            <p:sp>
              <p:nvSpPr>
                <p:cNvPr id="105" name="Rectangle 104">
                  <a:extLst>
                    <a:ext uri="{FF2B5EF4-FFF2-40B4-BE49-F238E27FC236}">
                      <a16:creationId xmlns:a16="http://schemas.microsoft.com/office/drawing/2014/main" id="{3D058A55-711F-4BB9-AC29-1B27105C6DC0}"/>
                    </a:ext>
                  </a:extLst>
                </p:cNvPr>
                <p:cNvSpPr/>
                <p:nvPr/>
              </p:nvSpPr>
              <p:spPr>
                <a:xfrm>
                  <a:off x="9042133" y="4198501"/>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a:extLst>
                    <a:ext uri="{FF2B5EF4-FFF2-40B4-BE49-F238E27FC236}">
                      <a16:creationId xmlns:a16="http://schemas.microsoft.com/office/drawing/2014/main" id="{2A01FD7C-90BB-42A2-BF38-D6B7214D9A0D}"/>
                    </a:ext>
                  </a:extLst>
                </p:cNvPr>
                <p:cNvSpPr txBox="1"/>
                <p:nvPr/>
              </p:nvSpPr>
              <p:spPr>
                <a:xfrm>
                  <a:off x="8582679" y="4098955"/>
                  <a:ext cx="439544" cy="461665"/>
                </a:xfrm>
                <a:prstGeom prst="rect">
                  <a:avLst/>
                </a:prstGeom>
                <a:noFill/>
              </p:spPr>
              <p:txBody>
                <a:bodyPr wrap="none" rtlCol="0">
                  <a:spAutoFit/>
                </a:bodyPr>
                <a:lstStyle/>
                <a:p>
                  <a:r>
                    <a:rPr lang="en-US" sz="2400"/>
                    <a:t>m</a:t>
                  </a:r>
                  <a:endParaRPr lang="en-US" sz="2400" dirty="0"/>
                </a:p>
              </p:txBody>
            </p:sp>
          </p:grpSp>
          <p:grpSp>
            <p:nvGrpSpPr>
              <p:cNvPr id="107" name="Group 106">
                <a:extLst>
                  <a:ext uri="{FF2B5EF4-FFF2-40B4-BE49-F238E27FC236}">
                    <a16:creationId xmlns:a16="http://schemas.microsoft.com/office/drawing/2014/main" id="{F8CB3C22-4663-4529-AF44-70AF9DD0B730}"/>
                  </a:ext>
                </a:extLst>
              </p:cNvPr>
              <p:cNvGrpSpPr/>
              <p:nvPr/>
            </p:nvGrpSpPr>
            <p:grpSpPr>
              <a:xfrm>
                <a:off x="10646071" y="4965177"/>
                <a:ext cx="1227249" cy="461665"/>
                <a:chOff x="8656449" y="4098955"/>
                <a:chExt cx="1227249" cy="461665"/>
              </a:xfrm>
            </p:grpSpPr>
            <p:sp>
              <p:nvSpPr>
                <p:cNvPr id="108" name="Rectangle 107">
                  <a:extLst>
                    <a:ext uri="{FF2B5EF4-FFF2-40B4-BE49-F238E27FC236}">
                      <a16:creationId xmlns:a16="http://schemas.microsoft.com/office/drawing/2014/main" id="{D517A3C3-67E3-4310-B019-C663CF7CEB9D}"/>
                    </a:ext>
                  </a:extLst>
                </p:cNvPr>
                <p:cNvSpPr/>
                <p:nvPr/>
              </p:nvSpPr>
              <p:spPr>
                <a:xfrm>
                  <a:off x="9042133" y="4198501"/>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a:extLst>
                    <a:ext uri="{FF2B5EF4-FFF2-40B4-BE49-F238E27FC236}">
                      <a16:creationId xmlns:a16="http://schemas.microsoft.com/office/drawing/2014/main" id="{24629FC7-C218-4377-BF6C-E49A0ABD0AED}"/>
                    </a:ext>
                  </a:extLst>
                </p:cNvPr>
                <p:cNvSpPr txBox="1"/>
                <p:nvPr/>
              </p:nvSpPr>
              <p:spPr>
                <a:xfrm>
                  <a:off x="8656449" y="4098955"/>
                  <a:ext cx="349776" cy="461665"/>
                </a:xfrm>
                <a:prstGeom prst="rect">
                  <a:avLst/>
                </a:prstGeom>
                <a:noFill/>
              </p:spPr>
              <p:txBody>
                <a:bodyPr wrap="none" rtlCol="0">
                  <a:spAutoFit/>
                </a:bodyPr>
                <a:lstStyle/>
                <a:p>
                  <a:r>
                    <a:rPr lang="en-US" sz="2400" dirty="0"/>
                    <a:t>b</a:t>
                  </a:r>
                </a:p>
              </p:txBody>
            </p:sp>
          </p:grpSp>
        </p:grpSp>
      </p:grpSp>
      <p:cxnSp>
        <p:nvCxnSpPr>
          <p:cNvPr id="110" name="Straight Arrow Connector 109">
            <a:extLst>
              <a:ext uri="{FF2B5EF4-FFF2-40B4-BE49-F238E27FC236}">
                <a16:creationId xmlns:a16="http://schemas.microsoft.com/office/drawing/2014/main" id="{34B4F114-BD7D-4B95-9A2E-2B5F26F0C3EB}"/>
              </a:ext>
            </a:extLst>
          </p:cNvPr>
          <p:cNvCxnSpPr/>
          <p:nvPr/>
        </p:nvCxnSpPr>
        <p:spPr>
          <a:xfrm>
            <a:off x="43704" y="2993379"/>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8BEB58B7-A008-4F56-B398-FBA2B9808D8E}"/>
              </a:ext>
            </a:extLst>
          </p:cNvPr>
          <p:cNvSpPr txBox="1"/>
          <p:nvPr/>
        </p:nvSpPr>
        <p:spPr>
          <a:xfrm>
            <a:off x="4161157" y="2828488"/>
            <a:ext cx="468351"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5</a:t>
            </a:r>
            <a:endParaRPr lang="en-US" dirty="0">
              <a:solidFill>
                <a:srgbClr val="FF0000"/>
              </a:solidFill>
            </a:endParaRPr>
          </a:p>
        </p:txBody>
      </p:sp>
      <p:sp>
        <p:nvSpPr>
          <p:cNvPr id="112" name="TextBox 111">
            <a:extLst>
              <a:ext uri="{FF2B5EF4-FFF2-40B4-BE49-F238E27FC236}">
                <a16:creationId xmlns:a16="http://schemas.microsoft.com/office/drawing/2014/main" id="{1D4D893D-D1A0-4211-A0F8-0FD7DBEA953E}"/>
              </a:ext>
            </a:extLst>
          </p:cNvPr>
          <p:cNvSpPr txBox="1"/>
          <p:nvPr/>
        </p:nvSpPr>
        <p:spPr>
          <a:xfrm>
            <a:off x="4407522" y="2824041"/>
            <a:ext cx="468351"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3</a:t>
            </a:r>
            <a:endParaRPr lang="en-US" dirty="0">
              <a:solidFill>
                <a:srgbClr val="FF0000"/>
              </a:solidFill>
            </a:endParaRPr>
          </a:p>
        </p:txBody>
      </p:sp>
      <p:sp>
        <p:nvSpPr>
          <p:cNvPr id="14" name="Arrow: Down 13">
            <a:extLst>
              <a:ext uri="{FF2B5EF4-FFF2-40B4-BE49-F238E27FC236}">
                <a16:creationId xmlns:a16="http://schemas.microsoft.com/office/drawing/2014/main" id="{3F8568B5-0BD9-4833-83EC-3AF0392D0D59}"/>
              </a:ext>
            </a:extLst>
          </p:cNvPr>
          <p:cNvSpPr/>
          <p:nvPr/>
        </p:nvSpPr>
        <p:spPr>
          <a:xfrm>
            <a:off x="8833902" y="3322394"/>
            <a:ext cx="2899430" cy="1475426"/>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Closure!</a:t>
            </a:r>
          </a:p>
        </p:txBody>
      </p:sp>
      <p:sp>
        <p:nvSpPr>
          <p:cNvPr id="43" name="Speech Bubble: Rectangle with Corners Rounded 42">
            <a:extLst>
              <a:ext uri="{FF2B5EF4-FFF2-40B4-BE49-F238E27FC236}">
                <a16:creationId xmlns:a16="http://schemas.microsoft.com/office/drawing/2014/main" id="{23459B0F-C3F7-4E28-8DB4-7ED093FD4FF1}"/>
              </a:ext>
            </a:extLst>
          </p:cNvPr>
          <p:cNvSpPr/>
          <p:nvPr/>
        </p:nvSpPr>
        <p:spPr>
          <a:xfrm>
            <a:off x="1108391" y="3862690"/>
            <a:ext cx="4322048" cy="1150305"/>
          </a:xfrm>
          <a:prstGeom prst="wedgeRoundRectCallout">
            <a:avLst>
              <a:gd name="adj1" fmla="val -6949"/>
              <a:gd name="adj2" fmla="val -1565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Ok, let's use </a:t>
            </a:r>
            <a:r>
              <a:rPr lang="en-US" sz="2000" dirty="0" err="1">
                <a:solidFill>
                  <a:srgbClr val="FFC1C1"/>
                </a:solidFill>
                <a:latin typeface="Corbel" panose="020B0503020204020204" pitchFamily="34" charset="0"/>
              </a:rPr>
              <a:t>slopeIntercept</a:t>
            </a:r>
            <a:r>
              <a:rPr lang="en-US" sz="2000" dirty="0">
                <a:latin typeface="Corbel" panose="020B0503020204020204" pitchFamily="34" charset="0"/>
              </a:rPr>
              <a:t> to generate a new function: </a:t>
            </a:r>
            <a:r>
              <a:rPr lang="en-US" sz="2000" dirty="0">
                <a:solidFill>
                  <a:srgbClr val="FFC1C1"/>
                </a:solidFill>
                <a:latin typeface="Corbel" panose="020B0503020204020204" pitchFamily="34" charset="0"/>
              </a:rPr>
              <a:t>y=2x+1</a:t>
            </a:r>
          </a:p>
        </p:txBody>
      </p:sp>
      <p:cxnSp>
        <p:nvCxnSpPr>
          <p:cNvPr id="115" name="Straight Arrow Connector 114">
            <a:extLst>
              <a:ext uri="{FF2B5EF4-FFF2-40B4-BE49-F238E27FC236}">
                <a16:creationId xmlns:a16="http://schemas.microsoft.com/office/drawing/2014/main" id="{E4E6DCCB-3BCE-4FF7-9BB3-F6041A664B1B}"/>
              </a:ext>
            </a:extLst>
          </p:cNvPr>
          <p:cNvCxnSpPr/>
          <p:nvPr/>
        </p:nvCxnSpPr>
        <p:spPr>
          <a:xfrm>
            <a:off x="27662" y="1572107"/>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Speech Bubble: Rectangle with Corners Rounded 94">
            <a:extLst>
              <a:ext uri="{FF2B5EF4-FFF2-40B4-BE49-F238E27FC236}">
                <a16:creationId xmlns:a16="http://schemas.microsoft.com/office/drawing/2014/main" id="{2468FD03-F157-485B-9D8A-4787BDA3611E}"/>
              </a:ext>
            </a:extLst>
          </p:cNvPr>
          <p:cNvSpPr/>
          <p:nvPr/>
        </p:nvSpPr>
        <p:spPr>
          <a:xfrm>
            <a:off x="505593" y="1768187"/>
            <a:ext cx="4075825" cy="1607063"/>
          </a:xfrm>
          <a:prstGeom prst="wedgeRoundRectCallout">
            <a:avLst>
              <a:gd name="adj1" fmla="val 8681"/>
              <a:gd name="adj2" fmla="val 1233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Later, when we call our new function, it uses the values of the </a:t>
            </a:r>
            <a:r>
              <a:rPr lang="en-US" sz="2000" dirty="0">
                <a:solidFill>
                  <a:srgbClr val="FFC1C1"/>
                </a:solidFill>
                <a:latin typeface="Corbel" panose="020B0503020204020204" pitchFamily="34" charset="0"/>
              </a:rPr>
              <a:t>captured variables </a:t>
            </a:r>
            <a:r>
              <a:rPr lang="en-US" sz="2000" dirty="0">
                <a:solidFill>
                  <a:schemeClr val="bg1">
                    <a:lumMod val="95000"/>
                  </a:schemeClr>
                </a:solidFill>
                <a:latin typeface="Corbel" panose="020B0503020204020204" pitchFamily="34" charset="0"/>
              </a:rPr>
              <a:t>in the </a:t>
            </a:r>
            <a:r>
              <a:rPr lang="en-US" sz="2000" dirty="0">
                <a:solidFill>
                  <a:srgbClr val="FFC1C1"/>
                </a:solidFill>
                <a:latin typeface="Corbel" panose="020B0503020204020204" pitchFamily="34" charset="0"/>
              </a:rPr>
              <a:t>closure</a:t>
            </a:r>
            <a:r>
              <a:rPr lang="en-US" sz="2000" dirty="0">
                <a:solidFill>
                  <a:schemeClr val="bg1">
                    <a:lumMod val="95000"/>
                  </a:schemeClr>
                </a:solidFill>
                <a:latin typeface="Corbel" panose="020B0503020204020204" pitchFamily="34" charset="0"/>
              </a:rPr>
              <a:t>, when the function was generated.</a:t>
            </a:r>
          </a:p>
        </p:txBody>
      </p:sp>
      <p:sp>
        <p:nvSpPr>
          <p:cNvPr id="70" name="Rectangle 69">
            <a:extLst>
              <a:ext uri="{FF2B5EF4-FFF2-40B4-BE49-F238E27FC236}">
                <a16:creationId xmlns:a16="http://schemas.microsoft.com/office/drawing/2014/main" id="{B03CF029-5F1B-4E74-989F-9FE1134A0C63}"/>
              </a:ext>
            </a:extLst>
          </p:cNvPr>
          <p:cNvSpPr/>
          <p:nvPr/>
        </p:nvSpPr>
        <p:spPr>
          <a:xfrm>
            <a:off x="2926613" y="1370269"/>
            <a:ext cx="3283688" cy="42995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77" name="Rectangle 76">
            <a:extLst>
              <a:ext uri="{FF2B5EF4-FFF2-40B4-BE49-F238E27FC236}">
                <a16:creationId xmlns:a16="http://schemas.microsoft.com/office/drawing/2014/main" id="{45DA7201-EF62-4183-A903-6886F0C59D0D}"/>
              </a:ext>
            </a:extLst>
          </p:cNvPr>
          <p:cNvSpPr/>
          <p:nvPr/>
        </p:nvSpPr>
        <p:spPr>
          <a:xfrm>
            <a:off x="273904" y="1352581"/>
            <a:ext cx="2616937" cy="42995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91" name="Speech Bubble: Rectangle with Corners Rounded 90">
            <a:extLst>
              <a:ext uri="{FF2B5EF4-FFF2-40B4-BE49-F238E27FC236}">
                <a16:creationId xmlns:a16="http://schemas.microsoft.com/office/drawing/2014/main" id="{9D3DF3B0-4F52-4CB4-847A-68607889C0A3}"/>
              </a:ext>
            </a:extLst>
          </p:cNvPr>
          <p:cNvSpPr/>
          <p:nvPr/>
        </p:nvSpPr>
        <p:spPr>
          <a:xfrm>
            <a:off x="3493812" y="46734"/>
            <a:ext cx="3896383" cy="915550"/>
          </a:xfrm>
          <a:prstGeom prst="wedgeRoundRectCallout">
            <a:avLst>
              <a:gd name="adj1" fmla="val -80218"/>
              <a:gd name="adj2" fmla="val 782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In this version of the generated function, </a:t>
            </a:r>
            <a:r>
              <a:rPr lang="en-US" sz="2000" dirty="0">
                <a:solidFill>
                  <a:srgbClr val="FFC1C1"/>
                </a:solidFill>
                <a:latin typeface="Corbel" panose="020B0503020204020204" pitchFamily="34" charset="0"/>
              </a:rPr>
              <a:t>m=2</a:t>
            </a:r>
            <a:r>
              <a:rPr lang="en-US" sz="2000" dirty="0">
                <a:solidFill>
                  <a:schemeClr val="bg1">
                    <a:lumMod val="95000"/>
                  </a:schemeClr>
                </a:solidFill>
                <a:latin typeface="Corbel" panose="020B0503020204020204" pitchFamily="34" charset="0"/>
              </a:rPr>
              <a:t> and </a:t>
            </a:r>
            <a:r>
              <a:rPr lang="en-US" sz="2000" dirty="0">
                <a:solidFill>
                  <a:srgbClr val="FFC1C1"/>
                </a:solidFill>
                <a:latin typeface="Corbel" panose="020B0503020204020204" pitchFamily="34" charset="0"/>
              </a:rPr>
              <a:t>b=1</a:t>
            </a:r>
            <a:r>
              <a:rPr lang="en-US" sz="2000" dirty="0">
                <a:solidFill>
                  <a:schemeClr val="bg1">
                    <a:lumMod val="95000"/>
                  </a:schemeClr>
                </a:solidFill>
                <a:latin typeface="Corbel" panose="020B0503020204020204" pitchFamily="34" charset="0"/>
              </a:rPr>
              <a:t>. </a:t>
            </a:r>
          </a:p>
        </p:txBody>
      </p:sp>
      <p:sp>
        <p:nvSpPr>
          <p:cNvPr id="92" name="Speech Bubble: Rectangle with Corners Rounded 91">
            <a:extLst>
              <a:ext uri="{FF2B5EF4-FFF2-40B4-BE49-F238E27FC236}">
                <a16:creationId xmlns:a16="http://schemas.microsoft.com/office/drawing/2014/main" id="{448F3540-8EB1-41D1-A718-2DECE3CE4C9A}"/>
              </a:ext>
            </a:extLst>
          </p:cNvPr>
          <p:cNvSpPr/>
          <p:nvPr/>
        </p:nvSpPr>
        <p:spPr>
          <a:xfrm>
            <a:off x="7825757" y="3205247"/>
            <a:ext cx="4132605" cy="915550"/>
          </a:xfrm>
          <a:prstGeom prst="wedgeRoundRectCallout">
            <a:avLst>
              <a:gd name="adj1" fmla="val -8347"/>
              <a:gd name="adj2" fmla="val 1333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So Haskell </a:t>
            </a:r>
            <a:r>
              <a:rPr lang="en-US" sz="2000" dirty="0">
                <a:solidFill>
                  <a:srgbClr val="FFC1C1"/>
                </a:solidFill>
                <a:latin typeface="Corbel" panose="020B0503020204020204" pitchFamily="34" charset="0"/>
              </a:rPr>
              <a:t>"captures" </a:t>
            </a:r>
            <a:r>
              <a:rPr lang="en-US" sz="2000" dirty="0">
                <a:solidFill>
                  <a:schemeClr val="bg1">
                    <a:lumMod val="95000"/>
                  </a:schemeClr>
                </a:solidFill>
                <a:latin typeface="Corbel" panose="020B0503020204020204" pitchFamily="34" charset="0"/>
              </a:rPr>
              <a:t>these specific values along with our expression.</a:t>
            </a:r>
          </a:p>
        </p:txBody>
      </p:sp>
      <p:sp>
        <p:nvSpPr>
          <p:cNvPr id="93" name="Speech Bubble: Rectangle with Corners Rounded 92">
            <a:extLst>
              <a:ext uri="{FF2B5EF4-FFF2-40B4-BE49-F238E27FC236}">
                <a16:creationId xmlns:a16="http://schemas.microsoft.com/office/drawing/2014/main" id="{7B9AA76A-6C73-4DB8-8742-844DF1818DC5}"/>
              </a:ext>
            </a:extLst>
          </p:cNvPr>
          <p:cNvSpPr/>
          <p:nvPr/>
        </p:nvSpPr>
        <p:spPr>
          <a:xfrm>
            <a:off x="4494841" y="3223399"/>
            <a:ext cx="3896383" cy="1134126"/>
          </a:xfrm>
          <a:prstGeom prst="wedgeRoundRectCallout">
            <a:avLst>
              <a:gd name="adj1" fmla="val 59124"/>
              <a:gd name="adj2" fmla="val 9902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This way, any time we call this specific version of the function, Haskell will use </a:t>
            </a:r>
            <a:r>
              <a:rPr lang="en-US" sz="2000" dirty="0">
                <a:solidFill>
                  <a:srgbClr val="FFC1C1"/>
                </a:solidFill>
                <a:latin typeface="Corbel" panose="020B0503020204020204" pitchFamily="34" charset="0"/>
              </a:rPr>
              <a:t>m=2</a:t>
            </a:r>
            <a:r>
              <a:rPr lang="en-US" sz="2000" dirty="0">
                <a:solidFill>
                  <a:schemeClr val="bg1">
                    <a:lumMod val="95000"/>
                  </a:schemeClr>
                </a:solidFill>
                <a:latin typeface="Corbel" panose="020B0503020204020204" pitchFamily="34" charset="0"/>
              </a:rPr>
              <a:t> and </a:t>
            </a:r>
            <a:r>
              <a:rPr lang="en-US" sz="2000" dirty="0">
                <a:solidFill>
                  <a:srgbClr val="FFC1C1"/>
                </a:solidFill>
                <a:latin typeface="Corbel" panose="020B0503020204020204" pitchFamily="34" charset="0"/>
              </a:rPr>
              <a:t>b=1</a:t>
            </a:r>
            <a:r>
              <a:rPr lang="en-US" sz="2000" dirty="0">
                <a:solidFill>
                  <a:schemeClr val="bg1">
                    <a:lumMod val="95000"/>
                  </a:schemeClr>
                </a:solidFill>
                <a:latin typeface="Corbel" panose="020B0503020204020204" pitchFamily="34" charset="0"/>
              </a:rPr>
              <a:t>.</a:t>
            </a:r>
          </a:p>
        </p:txBody>
      </p:sp>
      <p:sp>
        <p:nvSpPr>
          <p:cNvPr id="94" name="Speech Bubble: Rectangle with Corners Rounded 93">
            <a:extLst>
              <a:ext uri="{FF2B5EF4-FFF2-40B4-BE49-F238E27FC236}">
                <a16:creationId xmlns:a16="http://schemas.microsoft.com/office/drawing/2014/main" id="{16118B1F-7505-4789-BA62-18A57F0FC74E}"/>
              </a:ext>
            </a:extLst>
          </p:cNvPr>
          <p:cNvSpPr/>
          <p:nvPr/>
        </p:nvSpPr>
        <p:spPr>
          <a:xfrm>
            <a:off x="3324068" y="5323139"/>
            <a:ext cx="4235869" cy="1354508"/>
          </a:xfrm>
          <a:prstGeom prst="wedgeRoundRectCallout">
            <a:avLst>
              <a:gd name="adj1" fmla="val 77102"/>
              <a:gd name="adj2" fmla="val -375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The combination of a </a:t>
            </a:r>
            <a:r>
              <a:rPr lang="en-US" sz="2000" dirty="0">
                <a:solidFill>
                  <a:srgbClr val="FFC1C1"/>
                </a:solidFill>
                <a:latin typeface="Corbel" panose="020B0503020204020204" pitchFamily="34" charset="0"/>
              </a:rPr>
              <a:t>lambda expression</a:t>
            </a:r>
            <a:r>
              <a:rPr lang="en-US" sz="2000" dirty="0">
                <a:solidFill>
                  <a:schemeClr val="bg1">
                    <a:lumMod val="95000"/>
                  </a:schemeClr>
                </a:solidFill>
                <a:latin typeface="Corbel" panose="020B0503020204020204" pitchFamily="34" charset="0"/>
              </a:rPr>
              <a:t> with a </a:t>
            </a:r>
            <a:r>
              <a:rPr lang="en-US" sz="2000" dirty="0">
                <a:solidFill>
                  <a:srgbClr val="FFC1C1"/>
                </a:solidFill>
                <a:latin typeface="Corbel" panose="020B0503020204020204" pitchFamily="34" charset="0"/>
              </a:rPr>
              <a:t>snapshot of all "captured" values </a:t>
            </a:r>
            <a:r>
              <a:rPr lang="en-US" sz="2000" dirty="0">
                <a:solidFill>
                  <a:schemeClr val="bg1">
                    <a:lumMod val="95000"/>
                  </a:schemeClr>
                </a:solidFill>
                <a:latin typeface="Corbel" panose="020B0503020204020204" pitchFamily="34" charset="0"/>
              </a:rPr>
              <a:t>(like m and b) is called a </a:t>
            </a:r>
            <a:r>
              <a:rPr lang="en-US" sz="2000" dirty="0">
                <a:solidFill>
                  <a:srgbClr val="FFC1C1"/>
                </a:solidFill>
                <a:latin typeface="Corbel" panose="020B0503020204020204" pitchFamily="34" charset="0"/>
              </a:rPr>
              <a:t>"closure"</a:t>
            </a:r>
            <a:r>
              <a:rPr lang="en-US" sz="2000" dirty="0">
                <a:solidFill>
                  <a:schemeClr val="bg1"/>
                </a:solidFill>
                <a:latin typeface="Corbel" panose="020B0503020204020204" pitchFamily="34" charset="0"/>
              </a:rPr>
              <a:t>.</a:t>
            </a:r>
          </a:p>
        </p:txBody>
      </p:sp>
      <p:cxnSp>
        <p:nvCxnSpPr>
          <p:cNvPr id="5" name="Straight Arrow Connector 4">
            <a:extLst>
              <a:ext uri="{FF2B5EF4-FFF2-40B4-BE49-F238E27FC236}">
                <a16:creationId xmlns:a16="http://schemas.microsoft.com/office/drawing/2014/main" id="{AE6E0A14-F2A7-4B5B-ADDD-9F7315A95B53}"/>
              </a:ext>
            </a:extLst>
          </p:cNvPr>
          <p:cNvCxnSpPr>
            <a:cxnSpLocks/>
          </p:cNvCxnSpPr>
          <p:nvPr/>
        </p:nvCxnSpPr>
        <p:spPr>
          <a:xfrm>
            <a:off x="9734550" y="5162550"/>
            <a:ext cx="447675" cy="6286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557820C-A736-4AA3-9345-21D09013C7A6}"/>
              </a:ext>
            </a:extLst>
          </p:cNvPr>
          <p:cNvCxnSpPr>
            <a:cxnSpLocks/>
          </p:cNvCxnSpPr>
          <p:nvPr/>
        </p:nvCxnSpPr>
        <p:spPr>
          <a:xfrm flipH="1">
            <a:off x="11325225" y="5162550"/>
            <a:ext cx="1" cy="5905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F54E5CA1-1219-4480-AE72-CE4D7DBA97E4}"/>
              </a:ext>
            </a:extLst>
          </p:cNvPr>
          <p:cNvGrpSpPr/>
          <p:nvPr/>
        </p:nvGrpSpPr>
        <p:grpSpPr>
          <a:xfrm>
            <a:off x="2823043" y="5225369"/>
            <a:ext cx="3057524" cy="788914"/>
            <a:chOff x="2831894" y="6941005"/>
            <a:chExt cx="3057524" cy="788914"/>
          </a:xfrm>
        </p:grpSpPr>
        <p:grpSp>
          <p:nvGrpSpPr>
            <p:cNvPr id="103" name="Group 102">
              <a:extLst>
                <a:ext uri="{FF2B5EF4-FFF2-40B4-BE49-F238E27FC236}">
                  <a16:creationId xmlns:a16="http://schemas.microsoft.com/office/drawing/2014/main" id="{3651AA24-D8FF-46D4-91A4-974653D4E78A}"/>
                </a:ext>
              </a:extLst>
            </p:cNvPr>
            <p:cNvGrpSpPr/>
            <p:nvPr/>
          </p:nvGrpSpPr>
          <p:grpSpPr>
            <a:xfrm>
              <a:off x="2831894" y="6941005"/>
              <a:ext cx="3057524" cy="736871"/>
              <a:chOff x="8555633" y="3822730"/>
              <a:chExt cx="3057524" cy="736871"/>
            </a:xfrm>
          </p:grpSpPr>
          <p:sp>
            <p:nvSpPr>
              <p:cNvPr id="116" name="Rectangle 115">
                <a:extLst>
                  <a:ext uri="{FF2B5EF4-FFF2-40B4-BE49-F238E27FC236}">
                    <a16:creationId xmlns:a16="http://schemas.microsoft.com/office/drawing/2014/main" id="{22278035-D79D-45E1-8392-7084F8164E97}"/>
                  </a:ext>
                </a:extLst>
              </p:cNvPr>
              <p:cNvSpPr/>
              <p:nvPr/>
            </p:nvSpPr>
            <p:spPr>
              <a:xfrm>
                <a:off x="8555633" y="4198501"/>
                <a:ext cx="3057524" cy="3611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533DD2A6-F90A-4C87-B627-ED3C08FC9DB5}"/>
                  </a:ext>
                </a:extLst>
              </p:cNvPr>
              <p:cNvSpPr txBox="1"/>
              <p:nvPr/>
            </p:nvSpPr>
            <p:spPr>
              <a:xfrm>
                <a:off x="9280202" y="3822730"/>
                <a:ext cx="1545616" cy="461665"/>
              </a:xfrm>
              <a:prstGeom prst="rect">
                <a:avLst/>
              </a:prstGeom>
              <a:noFill/>
            </p:spPr>
            <p:txBody>
              <a:bodyPr wrap="none" rtlCol="0">
                <a:spAutoFit/>
              </a:bodyPr>
              <a:lstStyle/>
              <a:p>
                <a:r>
                  <a:rPr lang="en-US" sz="2400" dirty="0"/>
                  <a:t>expression</a:t>
                </a:r>
              </a:p>
            </p:txBody>
          </p:sp>
        </p:grpSp>
        <p:sp>
          <p:nvSpPr>
            <p:cNvPr id="119" name="TextBox 118">
              <a:extLst>
                <a:ext uri="{FF2B5EF4-FFF2-40B4-BE49-F238E27FC236}">
                  <a16:creationId xmlns:a16="http://schemas.microsoft.com/office/drawing/2014/main" id="{1C3E7103-B42B-4ADF-A225-24B46EFBFC3F}"/>
                </a:ext>
              </a:extLst>
            </p:cNvPr>
            <p:cNvSpPr txBox="1"/>
            <p:nvPr/>
          </p:nvSpPr>
          <p:spPr>
            <a:xfrm>
              <a:off x="3090232" y="7268254"/>
              <a:ext cx="2506063" cy="461665"/>
            </a:xfrm>
            <a:prstGeom prst="rect">
              <a:avLst/>
            </a:prstGeom>
            <a:noFill/>
          </p:spPr>
          <p:txBody>
            <a:bodyPr wrap="square">
              <a:spAutoFit/>
            </a:bodyPr>
            <a:lstStyle/>
            <a:p>
              <a:r>
                <a:rPr lang="en-US" sz="2400" dirty="0">
                  <a:latin typeface="Consolas" panose="020B0609020204030204" pitchFamily="49" charset="0"/>
                </a:rPr>
                <a:t>\</a:t>
              </a:r>
              <a:r>
                <a:rPr lang="en-US" sz="2400" dirty="0">
                  <a:solidFill>
                    <a:srgbClr val="00B0F0"/>
                  </a:solidFill>
                  <a:latin typeface="Consolas" panose="020B0609020204030204" pitchFamily="49" charset="0"/>
                </a:rPr>
                <a:t>x</a:t>
              </a:r>
              <a:r>
                <a:rPr lang="en-US" sz="2400" dirty="0">
                  <a:latin typeface="Consolas" panose="020B0609020204030204" pitchFamily="49" charset="0"/>
                </a:rPr>
                <a:t> -&gt; </a:t>
              </a:r>
              <a:r>
                <a:rPr lang="en-US" sz="2400" dirty="0">
                  <a:solidFill>
                    <a:srgbClr val="FF0000"/>
                  </a:solidFill>
                  <a:latin typeface="Consolas" panose="020B0609020204030204" pitchFamily="49" charset="0"/>
                </a:rPr>
                <a:t>m</a:t>
              </a:r>
              <a:r>
                <a:rPr lang="en-US" sz="2400" dirty="0">
                  <a:latin typeface="Consolas" panose="020B0609020204030204" pitchFamily="49" charset="0"/>
                </a:rPr>
                <a:t>*</a:t>
              </a:r>
              <a:r>
                <a:rPr lang="en-US" sz="2400" dirty="0">
                  <a:solidFill>
                    <a:srgbClr val="00B0F0"/>
                  </a:solidFill>
                  <a:latin typeface="Consolas" panose="020B0609020204030204" pitchFamily="49" charset="0"/>
                </a:rPr>
                <a:t>x</a:t>
              </a:r>
              <a:r>
                <a:rPr lang="en-US" sz="2400" dirty="0">
                  <a:latin typeface="Consolas" panose="020B0609020204030204" pitchFamily="49" charset="0"/>
                </a:rPr>
                <a:t> + </a:t>
              </a:r>
              <a:r>
                <a:rPr lang="en-US" sz="2400" dirty="0">
                  <a:solidFill>
                    <a:srgbClr val="FF0000"/>
                  </a:solidFill>
                  <a:latin typeface="Consolas" panose="020B0609020204030204" pitchFamily="49" charset="0"/>
                </a:rPr>
                <a:t>b</a:t>
              </a:r>
            </a:p>
          </p:txBody>
        </p:sp>
      </p:grpSp>
      <p:sp>
        <p:nvSpPr>
          <p:cNvPr id="124" name="Rectangle 123">
            <a:extLst>
              <a:ext uri="{FF2B5EF4-FFF2-40B4-BE49-F238E27FC236}">
                <a16:creationId xmlns:a16="http://schemas.microsoft.com/office/drawing/2014/main" id="{BF4C4A41-8DAF-43D8-AE90-E402C7ECC90D}"/>
              </a:ext>
            </a:extLst>
          </p:cNvPr>
          <p:cNvSpPr/>
          <p:nvPr/>
        </p:nvSpPr>
        <p:spPr>
          <a:xfrm>
            <a:off x="9123797" y="5724556"/>
            <a:ext cx="202695" cy="276194"/>
          </a:xfrm>
          <a:prstGeom prst="rect">
            <a:avLst/>
          </a:prstGeom>
          <a:solidFill>
            <a:srgbClr val="FBE5D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4F9A819F-E37F-4266-8E60-41C1E183E600}"/>
              </a:ext>
            </a:extLst>
          </p:cNvPr>
          <p:cNvSpPr txBox="1"/>
          <p:nvPr/>
        </p:nvSpPr>
        <p:spPr>
          <a:xfrm>
            <a:off x="2845245" y="4481091"/>
            <a:ext cx="468351" cy="369332"/>
          </a:xfrm>
          <a:prstGeom prst="rect">
            <a:avLst/>
          </a:prstGeom>
          <a:noFill/>
        </p:spPr>
        <p:txBody>
          <a:bodyPr wrap="square">
            <a:spAutoFit/>
          </a:bodyPr>
          <a:lstStyle/>
          <a:p>
            <a:pPr algn="ctr"/>
            <a:r>
              <a:rPr lang="en-US" dirty="0">
                <a:solidFill>
                  <a:srgbClr val="00B0F0"/>
                </a:solidFill>
                <a:latin typeface="Consolas" panose="020B0609020204030204" pitchFamily="49" charset="0"/>
              </a:rPr>
              <a:t>9</a:t>
            </a:r>
            <a:endParaRPr lang="en-US" dirty="0">
              <a:solidFill>
                <a:srgbClr val="00B0F0"/>
              </a:solidFill>
            </a:endParaRPr>
          </a:p>
        </p:txBody>
      </p:sp>
      <p:sp>
        <p:nvSpPr>
          <p:cNvPr id="125" name="TextBox 124">
            <a:extLst>
              <a:ext uri="{FF2B5EF4-FFF2-40B4-BE49-F238E27FC236}">
                <a16:creationId xmlns:a16="http://schemas.microsoft.com/office/drawing/2014/main" id="{9DC2EE48-D38D-48A8-8083-BE1F325D8F73}"/>
              </a:ext>
            </a:extLst>
          </p:cNvPr>
          <p:cNvSpPr txBox="1"/>
          <p:nvPr/>
        </p:nvSpPr>
        <p:spPr>
          <a:xfrm>
            <a:off x="2240030" y="1111675"/>
            <a:ext cx="468351"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1</a:t>
            </a:r>
            <a:endParaRPr lang="en-US" dirty="0">
              <a:solidFill>
                <a:srgbClr val="FF0000"/>
              </a:solidFill>
            </a:endParaRPr>
          </a:p>
        </p:txBody>
      </p:sp>
      <p:sp>
        <p:nvSpPr>
          <p:cNvPr id="126" name="TextBox 125">
            <a:extLst>
              <a:ext uri="{FF2B5EF4-FFF2-40B4-BE49-F238E27FC236}">
                <a16:creationId xmlns:a16="http://schemas.microsoft.com/office/drawing/2014/main" id="{F4DC55F9-22C8-4785-BBC9-0267E9D7A1FD}"/>
              </a:ext>
            </a:extLst>
          </p:cNvPr>
          <p:cNvSpPr txBox="1"/>
          <p:nvPr/>
        </p:nvSpPr>
        <p:spPr>
          <a:xfrm>
            <a:off x="1990990" y="1121034"/>
            <a:ext cx="468351"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2</a:t>
            </a:r>
            <a:endParaRPr lang="en-US" dirty="0">
              <a:solidFill>
                <a:srgbClr val="FF0000"/>
              </a:solidFill>
            </a:endParaRPr>
          </a:p>
        </p:txBody>
      </p:sp>
      <p:sp>
        <p:nvSpPr>
          <p:cNvPr id="127" name="Rectangle 126">
            <a:extLst>
              <a:ext uri="{FF2B5EF4-FFF2-40B4-BE49-F238E27FC236}">
                <a16:creationId xmlns:a16="http://schemas.microsoft.com/office/drawing/2014/main" id="{DFE84ED1-4C43-4C7C-822C-15827A14DC19}"/>
              </a:ext>
            </a:extLst>
          </p:cNvPr>
          <p:cNvSpPr/>
          <p:nvPr/>
        </p:nvSpPr>
        <p:spPr>
          <a:xfrm>
            <a:off x="9886950" y="5710258"/>
            <a:ext cx="1765786" cy="295244"/>
          </a:xfrm>
          <a:prstGeom prst="rect">
            <a:avLst/>
          </a:prstGeom>
          <a:solidFill>
            <a:srgbClr val="FBE5D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nsolas" panose="020B0609020204030204" pitchFamily="49" charset="0"/>
              </a:rPr>
              <a:t>2</a:t>
            </a:r>
            <a:r>
              <a:rPr lang="en-US" sz="2400" dirty="0">
                <a:solidFill>
                  <a:schemeClr val="tx1"/>
                </a:solidFill>
                <a:latin typeface="Consolas" panose="020B0609020204030204" pitchFamily="49" charset="0"/>
              </a:rPr>
              <a:t>*</a:t>
            </a:r>
            <a:r>
              <a:rPr lang="en-US" sz="2400" dirty="0">
                <a:solidFill>
                  <a:srgbClr val="00B0F0"/>
                </a:solidFill>
                <a:latin typeface="Consolas" panose="020B0609020204030204" pitchFamily="49" charset="0"/>
              </a:rPr>
              <a:t>9</a:t>
            </a:r>
            <a:r>
              <a:rPr lang="en-US" sz="2400" dirty="0">
                <a:solidFill>
                  <a:schemeClr val="tx1"/>
                </a:solidFill>
                <a:latin typeface="Consolas" panose="020B0609020204030204" pitchFamily="49" charset="0"/>
              </a:rPr>
              <a:t> </a:t>
            </a:r>
            <a:r>
              <a:rPr lang="en-US" sz="1600" dirty="0">
                <a:solidFill>
                  <a:schemeClr val="tx1"/>
                </a:solidFill>
                <a:latin typeface="Consolas" panose="020B0609020204030204" pitchFamily="49" charset="0"/>
              </a:rPr>
              <a:t> </a:t>
            </a:r>
            <a:r>
              <a:rPr lang="en-US" sz="2400" dirty="0">
                <a:solidFill>
                  <a:schemeClr val="tx1"/>
                </a:solidFill>
                <a:latin typeface="Consolas" panose="020B0609020204030204" pitchFamily="49" charset="0"/>
              </a:rPr>
              <a:t>+</a:t>
            </a:r>
            <a:r>
              <a:rPr lang="en-US" dirty="0">
                <a:solidFill>
                  <a:schemeClr val="tx1"/>
                </a:solidFill>
                <a:latin typeface="Consolas" panose="020B0609020204030204" pitchFamily="49" charset="0"/>
              </a:rPr>
              <a:t>  </a:t>
            </a:r>
            <a:r>
              <a:rPr lang="en-US" sz="2400" dirty="0">
                <a:solidFill>
                  <a:srgbClr val="FF0000"/>
                </a:solidFill>
                <a:latin typeface="Consolas" panose="020B0609020204030204" pitchFamily="49" charset="0"/>
              </a:rPr>
              <a:t>1</a:t>
            </a:r>
          </a:p>
        </p:txBody>
      </p:sp>
      <p:sp>
        <p:nvSpPr>
          <p:cNvPr id="128" name="Rectangle 127">
            <a:extLst>
              <a:ext uri="{FF2B5EF4-FFF2-40B4-BE49-F238E27FC236}">
                <a16:creationId xmlns:a16="http://schemas.microsoft.com/office/drawing/2014/main" id="{16553BF7-87E9-4E15-875E-9B93F3566F0E}"/>
              </a:ext>
            </a:extLst>
          </p:cNvPr>
          <p:cNvSpPr/>
          <p:nvPr/>
        </p:nvSpPr>
        <p:spPr>
          <a:xfrm>
            <a:off x="9982200" y="5691208"/>
            <a:ext cx="1612716" cy="295244"/>
          </a:xfrm>
          <a:prstGeom prst="rect">
            <a:avLst/>
          </a:prstGeom>
          <a:solidFill>
            <a:srgbClr val="FBE5D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nsolas" panose="020B0609020204030204" pitchFamily="49" charset="0"/>
              </a:rPr>
              <a:t>19</a:t>
            </a:r>
          </a:p>
        </p:txBody>
      </p:sp>
      <p:sp>
        <p:nvSpPr>
          <p:cNvPr id="89" name="TextBox 88">
            <a:extLst>
              <a:ext uri="{FF2B5EF4-FFF2-40B4-BE49-F238E27FC236}">
                <a16:creationId xmlns:a16="http://schemas.microsoft.com/office/drawing/2014/main" id="{F31B3CD4-0514-4091-A682-D951D0416819}"/>
              </a:ext>
            </a:extLst>
          </p:cNvPr>
          <p:cNvSpPr txBox="1"/>
          <p:nvPr/>
        </p:nvSpPr>
        <p:spPr>
          <a:xfrm>
            <a:off x="10562348" y="5636256"/>
            <a:ext cx="611959" cy="400110"/>
          </a:xfrm>
          <a:prstGeom prst="rect">
            <a:avLst/>
          </a:prstGeom>
          <a:noFill/>
        </p:spPr>
        <p:txBody>
          <a:bodyPr wrap="square" rtlCol="0">
            <a:spAutoFit/>
          </a:bodyPr>
          <a:lstStyle/>
          <a:p>
            <a:r>
              <a:rPr lang="en-US" sz="2000" dirty="0">
                <a:solidFill>
                  <a:srgbClr val="FFAFAF"/>
                </a:solidFill>
                <a:latin typeface="Consolas" panose="020B0609020204030204" pitchFamily="49" charset="0"/>
              </a:rPr>
              <a:t>19</a:t>
            </a:r>
          </a:p>
        </p:txBody>
      </p:sp>
      <p:sp>
        <p:nvSpPr>
          <p:cNvPr id="97" name="Speech Bubble: Rectangle with Corners Rounded 96">
            <a:extLst>
              <a:ext uri="{FF2B5EF4-FFF2-40B4-BE49-F238E27FC236}">
                <a16:creationId xmlns:a16="http://schemas.microsoft.com/office/drawing/2014/main" id="{42230E7D-5382-48B6-BACC-063CC79348CD}"/>
              </a:ext>
            </a:extLst>
          </p:cNvPr>
          <p:cNvSpPr/>
          <p:nvPr/>
        </p:nvSpPr>
        <p:spPr>
          <a:xfrm>
            <a:off x="2680100" y="631856"/>
            <a:ext cx="4137499" cy="1607063"/>
          </a:xfrm>
          <a:prstGeom prst="wedgeRoundRectCallout">
            <a:avLst>
              <a:gd name="adj1" fmla="val -75010"/>
              <a:gd name="adj2" fmla="val 944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If we use our generator to create another function, it will have its own </a:t>
            </a:r>
            <a:r>
              <a:rPr lang="en-US" sz="2000" dirty="0">
                <a:solidFill>
                  <a:srgbClr val="FFC1C1"/>
                </a:solidFill>
                <a:latin typeface="Corbel" panose="020B0503020204020204" pitchFamily="34" charset="0"/>
              </a:rPr>
              <a:t>closure</a:t>
            </a:r>
            <a:r>
              <a:rPr lang="en-US" sz="2000" dirty="0">
                <a:solidFill>
                  <a:schemeClr val="bg1">
                    <a:lumMod val="95000"/>
                  </a:schemeClr>
                </a:solidFill>
                <a:latin typeface="Corbel" panose="020B0503020204020204" pitchFamily="34" charset="0"/>
              </a:rPr>
              <a:t> as well!</a:t>
            </a:r>
          </a:p>
        </p:txBody>
      </p:sp>
    </p:spTree>
    <p:extLst>
      <p:ext uri="{BB962C8B-B14F-4D97-AF65-F5344CB8AC3E}">
        <p14:creationId xmlns:p14="http://schemas.microsoft.com/office/powerpoint/2010/main" val="35306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1" nodeType="clickEffect">
                                  <p:stCondLst>
                                    <p:cond delay="0"/>
                                  </p:stCondLst>
                                  <p:childTnLst>
                                    <p:animEffect transition="out" filter="wipe(left)">
                                      <p:cBhvr>
                                        <p:cTn id="21" dur="500"/>
                                        <p:tgtEl>
                                          <p:spTgt spid="70"/>
                                        </p:tgtEl>
                                      </p:cBhvr>
                                    </p:animEffect>
                                    <p:set>
                                      <p:cBhvr>
                                        <p:cTn id="22" dur="1" fill="hold">
                                          <p:stCondLst>
                                            <p:cond delay="499"/>
                                          </p:stCondLst>
                                        </p:cTn>
                                        <p:tgtEl>
                                          <p:spTgt spid="70"/>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77"/>
                                        </p:tgtEl>
                                      </p:cBhvr>
                                    </p:animEffect>
                                    <p:set>
                                      <p:cBhvr>
                                        <p:cTn id="32" dur="1" fill="hold">
                                          <p:stCondLst>
                                            <p:cond delay="499"/>
                                          </p:stCondLst>
                                        </p:cTn>
                                        <p:tgtEl>
                                          <p:spTgt spid="7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3"/>
                                        </p:tgtEl>
                                      </p:cBhvr>
                                    </p:animEffect>
                                    <p:set>
                                      <p:cBhvr>
                                        <p:cTn id="35" dur="1" fill="hold">
                                          <p:stCondLst>
                                            <p:cond delay="499"/>
                                          </p:stCondLst>
                                        </p:cTn>
                                        <p:tgtEl>
                                          <p:spTgt spid="12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ipe(left)">
                                      <p:cBhvr>
                                        <p:cTn id="45" dur="500"/>
                                        <p:tgtEl>
                                          <p:spTgt spid="5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43"/>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4.375E-6 -7.40741E-7 L -0.14531 -0.18171 " pathEditMode="relative" rAng="0" ptsTypes="AA">
                                      <p:cBhvr>
                                        <p:cTn id="65" dur="2000" fill="hold"/>
                                        <p:tgtEl>
                                          <p:spTgt spid="74"/>
                                        </p:tgtEl>
                                        <p:attrNameLst>
                                          <p:attrName>ppt_x</p:attrName>
                                          <p:attrName>ppt_y</p:attrName>
                                        </p:attrNameLst>
                                      </p:cBhvr>
                                      <p:rCtr x="-7266" y="-9097"/>
                                    </p:animMotion>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1" nodeType="clickEffect">
                                  <p:stCondLst>
                                    <p:cond delay="0"/>
                                  </p:stCondLst>
                                  <p:childTnLst>
                                    <p:animMotion origin="layout" path="M 2.08333E-6 4.81481E-6 L -0.14583 -0.1838 " pathEditMode="relative" rAng="0" ptsTypes="AA">
                                      <p:cBhvr>
                                        <p:cTn id="73" dur="2000" fill="hold"/>
                                        <p:tgtEl>
                                          <p:spTgt spid="75"/>
                                        </p:tgtEl>
                                        <p:attrNameLst>
                                          <p:attrName>ppt_x</p:attrName>
                                          <p:attrName>ppt_y</p:attrName>
                                        </p:attrNameLst>
                                      </p:cBhvr>
                                      <p:rCtr x="-6198" y="-10208"/>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60"/>
                                        </p:tgtEl>
                                        <p:attrNameLst>
                                          <p:attrName>style.visibility</p:attrName>
                                        </p:attrNameLst>
                                      </p:cBhvr>
                                      <p:to>
                                        <p:strVal val="hidden"/>
                                      </p:to>
                                    </p:set>
                                  </p:childTnLst>
                                </p:cTn>
                              </p:par>
                              <p:par>
                                <p:cTn id="78" presetID="1" presetClass="entr" presetSubtype="0" fill="hold" nodeType="withEffect">
                                  <p:stCondLst>
                                    <p:cond delay="0"/>
                                  </p:stCondLst>
                                  <p:childTnLst>
                                    <p:set>
                                      <p:cBhvr>
                                        <p:cTn id="79" dur="1" fill="hold">
                                          <p:stCondLst>
                                            <p:cond delay="0"/>
                                          </p:stCondLst>
                                        </p:cTn>
                                        <p:tgtEl>
                                          <p:spTgt spid="11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64"/>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42" presetClass="path" presetSubtype="0" accel="50000" decel="50000" fill="hold" grpId="1" nodeType="withEffect">
                                  <p:stCondLst>
                                    <p:cond delay="0"/>
                                  </p:stCondLst>
                                  <p:childTnLst>
                                    <p:animMotion origin="layout" path="M 1.04167E-6 7.40741E-7 L 0.52409 0.62268 " pathEditMode="relative" rAng="0" ptsTypes="AA">
                                      <p:cBhvr>
                                        <p:cTn id="89" dur="2000" fill="hold"/>
                                        <p:tgtEl>
                                          <p:spTgt spid="63"/>
                                        </p:tgtEl>
                                        <p:attrNameLst>
                                          <p:attrName>ppt_x</p:attrName>
                                          <p:attrName>ppt_y</p:attrName>
                                        </p:attrNameLst>
                                      </p:cBhvr>
                                      <p:rCtr x="26198" y="31134"/>
                                    </p:animMotion>
                                  </p:childTnLst>
                                </p:cTn>
                              </p:par>
                              <p:par>
                                <p:cTn id="90" presetID="6" presetClass="emph" presetSubtype="0" fill="hold" grpId="2" nodeType="withEffect">
                                  <p:stCondLst>
                                    <p:cond delay="0"/>
                                  </p:stCondLst>
                                  <p:childTnLst>
                                    <p:animScale>
                                      <p:cBhvr>
                                        <p:cTn id="91" dur="2000" fill="hold"/>
                                        <p:tgtEl>
                                          <p:spTgt spid="63"/>
                                        </p:tgtEl>
                                      </p:cBhvr>
                                      <p:by x="150000" y="150000"/>
                                    </p:animScale>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91"/>
                                        </p:tgtEl>
                                        <p:attrNameLst>
                                          <p:attrName>style.visibility</p:attrName>
                                        </p:attrNameLst>
                                      </p:cBhvr>
                                      <p:to>
                                        <p:strVal val="visible"/>
                                      </p:to>
                                    </p:set>
                                    <p:animEffect transition="in" filter="wipe(down)">
                                      <p:cBhvr>
                                        <p:cTn id="96" dur="500"/>
                                        <p:tgtEl>
                                          <p:spTgt spid="9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92"/>
                                        </p:tgtEl>
                                        <p:attrNameLst>
                                          <p:attrName>style.visibility</p:attrName>
                                        </p:attrNameLst>
                                      </p:cBhvr>
                                      <p:to>
                                        <p:strVal val="visible"/>
                                      </p:to>
                                    </p:set>
                                    <p:animEffect transition="in" filter="wipe(down)">
                                      <p:cBhvr>
                                        <p:cTn id="101" dur="500"/>
                                        <p:tgtEl>
                                          <p:spTgt spid="92"/>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6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2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42" presetClass="path" presetSubtype="0" accel="50000" decel="50000" fill="hold" grpId="1" nodeType="clickEffect">
                                  <p:stCondLst>
                                    <p:cond delay="0"/>
                                  </p:stCondLst>
                                  <p:childTnLst>
                                    <p:animMotion origin="layout" path="M -1.875E-6 2.22222E-6 L 0.61419 0.54629 " pathEditMode="relative" rAng="0" ptsTypes="AA">
                                      <p:cBhvr>
                                        <p:cTn id="113" dur="2000" fill="hold"/>
                                        <p:tgtEl>
                                          <p:spTgt spid="126"/>
                                        </p:tgtEl>
                                        <p:attrNameLst>
                                          <p:attrName>ppt_x</p:attrName>
                                          <p:attrName>ppt_y</p:attrName>
                                        </p:attrNameLst>
                                      </p:cBhvr>
                                      <p:rCtr x="30703" y="27315"/>
                                    </p:animMotion>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71"/>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25"/>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42" presetClass="path" presetSubtype="0" accel="50000" decel="50000" fill="hold" grpId="1" nodeType="clickEffect">
                                  <p:stCondLst>
                                    <p:cond delay="0"/>
                                  </p:stCondLst>
                                  <p:childTnLst>
                                    <p:animMotion origin="layout" path="M -4.58333E-6 1.11111E-6 L 0.72553 0.54768 " pathEditMode="relative" rAng="0" ptsTypes="AA">
                                      <p:cBhvr>
                                        <p:cTn id="125" dur="2000" fill="hold"/>
                                        <p:tgtEl>
                                          <p:spTgt spid="125"/>
                                        </p:tgtEl>
                                        <p:attrNameLst>
                                          <p:attrName>ppt_x</p:attrName>
                                          <p:attrName>ppt_y</p:attrName>
                                        </p:attrNameLst>
                                      </p:cBhvr>
                                      <p:rCtr x="36276" y="27384"/>
                                    </p:animMotion>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92"/>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91"/>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115"/>
                                        </p:tgtEl>
                                        <p:attrNameLst>
                                          <p:attrName>style.visibility</p:attrName>
                                        </p:attrNameLst>
                                      </p:cBhvr>
                                      <p:to>
                                        <p:strVal val="hidden"/>
                                      </p:to>
                                    </p:set>
                                  </p:childTnLst>
                                </p:cTn>
                              </p:par>
                              <p:par>
                                <p:cTn id="134" presetID="10" presetClass="exit" presetSubtype="0" fill="hold" grpId="2" nodeType="withEffect">
                                  <p:stCondLst>
                                    <p:cond delay="0"/>
                                  </p:stCondLst>
                                  <p:childTnLst>
                                    <p:animEffect transition="out" filter="fade">
                                      <p:cBhvr>
                                        <p:cTn id="135" dur="500"/>
                                        <p:tgtEl>
                                          <p:spTgt spid="74"/>
                                        </p:tgtEl>
                                      </p:cBhvr>
                                    </p:animEffect>
                                    <p:set>
                                      <p:cBhvr>
                                        <p:cTn id="136" dur="1" fill="hold">
                                          <p:stCondLst>
                                            <p:cond delay="499"/>
                                          </p:stCondLst>
                                        </p:cTn>
                                        <p:tgtEl>
                                          <p:spTgt spid="74"/>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75"/>
                                        </p:tgtEl>
                                      </p:cBhvr>
                                    </p:animEffect>
                                    <p:set>
                                      <p:cBhvr>
                                        <p:cTn id="139" dur="1" fill="hold">
                                          <p:stCondLst>
                                            <p:cond delay="499"/>
                                          </p:stCondLst>
                                        </p:cTn>
                                        <p:tgtEl>
                                          <p:spTgt spid="75"/>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93"/>
                                        </p:tgtEl>
                                        <p:attrNameLst>
                                          <p:attrName>style.visibility</p:attrName>
                                        </p:attrNameLst>
                                      </p:cBhvr>
                                      <p:to>
                                        <p:strVal val="visible"/>
                                      </p:to>
                                    </p:set>
                                    <p:animEffect transition="in" filter="wipe(down)">
                                      <p:cBhvr>
                                        <p:cTn id="144" dur="500"/>
                                        <p:tgtEl>
                                          <p:spTgt spid="93"/>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nodeType="clickEffect">
                                  <p:stCondLst>
                                    <p:cond delay="0"/>
                                  </p:stCondLst>
                                  <p:childTnLst>
                                    <p:set>
                                      <p:cBhvr>
                                        <p:cTn id="148" dur="1" fill="hold">
                                          <p:stCondLst>
                                            <p:cond delay="0"/>
                                          </p:stCondLst>
                                        </p:cTn>
                                        <p:tgtEl>
                                          <p:spTgt spid="5"/>
                                        </p:tgtEl>
                                        <p:attrNameLst>
                                          <p:attrName>style.visibility</p:attrName>
                                        </p:attrNameLst>
                                      </p:cBhvr>
                                      <p:to>
                                        <p:strVal val="visible"/>
                                      </p:to>
                                    </p:set>
                                    <p:animEffect transition="in" filter="wipe(up)">
                                      <p:cBhvr>
                                        <p:cTn id="149" dur="500"/>
                                        <p:tgtEl>
                                          <p:spTgt spid="5"/>
                                        </p:tgtEl>
                                      </p:cBhvr>
                                    </p:animEffect>
                                  </p:childTnLst>
                                </p:cTn>
                              </p:par>
                              <p:par>
                                <p:cTn id="150" presetID="22" presetClass="entr" presetSubtype="1" fill="hold" nodeType="withEffect">
                                  <p:stCondLst>
                                    <p:cond delay="0"/>
                                  </p:stCondLst>
                                  <p:childTnLst>
                                    <p:set>
                                      <p:cBhvr>
                                        <p:cTn id="151" dur="1" fill="hold">
                                          <p:stCondLst>
                                            <p:cond delay="0"/>
                                          </p:stCondLst>
                                        </p:cTn>
                                        <p:tgtEl>
                                          <p:spTgt spid="102"/>
                                        </p:tgtEl>
                                        <p:attrNameLst>
                                          <p:attrName>style.visibility</p:attrName>
                                        </p:attrNameLst>
                                      </p:cBhvr>
                                      <p:to>
                                        <p:strVal val="visible"/>
                                      </p:to>
                                    </p:set>
                                    <p:animEffect transition="in" filter="wipe(up)">
                                      <p:cBhvr>
                                        <p:cTn id="152" dur="500"/>
                                        <p:tgtEl>
                                          <p:spTgt spid="102"/>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nodeType="clickEffect">
                                  <p:stCondLst>
                                    <p:cond delay="0"/>
                                  </p:stCondLst>
                                  <p:childTnLst>
                                    <p:set>
                                      <p:cBhvr>
                                        <p:cTn id="156" dur="1" fill="hold">
                                          <p:stCondLst>
                                            <p:cond delay="0"/>
                                          </p:stCondLst>
                                        </p:cTn>
                                        <p:tgtEl>
                                          <p:spTgt spid="5"/>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102"/>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93"/>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94"/>
                                        </p:tgtEl>
                                        <p:attrNameLst>
                                          <p:attrName>style.visibility</p:attrName>
                                        </p:attrNameLst>
                                      </p:cBhvr>
                                      <p:to>
                                        <p:strVal val="visible"/>
                                      </p:to>
                                    </p:set>
                                    <p:animEffect transition="in" filter="wipe(down)">
                                      <p:cBhvr>
                                        <p:cTn id="167" dur="500"/>
                                        <p:tgtEl>
                                          <p:spTgt spid="94"/>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grpId="0" nodeType="clickEffect">
                                  <p:stCondLst>
                                    <p:cond delay="0"/>
                                  </p:stCondLst>
                                  <p:childTnLst>
                                    <p:set>
                                      <p:cBhvr>
                                        <p:cTn id="171" dur="1" fill="hold">
                                          <p:stCondLst>
                                            <p:cond delay="0"/>
                                          </p:stCondLst>
                                        </p:cTn>
                                        <p:tgtEl>
                                          <p:spTgt spid="14"/>
                                        </p:tgtEl>
                                        <p:attrNameLst>
                                          <p:attrName>style.visibility</p:attrName>
                                        </p:attrNameLst>
                                      </p:cBhvr>
                                      <p:to>
                                        <p:strVal val="visible"/>
                                      </p:to>
                                    </p:set>
                                    <p:animEffect transition="in" filter="wipe(up)">
                                      <p:cBhvr>
                                        <p:cTn id="172" dur="500"/>
                                        <p:tgtEl>
                                          <p:spTgt spid="14"/>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grpId="1" nodeType="clickEffect">
                                  <p:stCondLst>
                                    <p:cond delay="0"/>
                                  </p:stCondLst>
                                  <p:childTnLst>
                                    <p:set>
                                      <p:cBhvr>
                                        <p:cTn id="176" dur="1" fill="hold">
                                          <p:stCondLst>
                                            <p:cond delay="0"/>
                                          </p:stCondLst>
                                        </p:cTn>
                                        <p:tgtEl>
                                          <p:spTgt spid="94"/>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14"/>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nodeType="clickEffect">
                                  <p:stCondLst>
                                    <p:cond delay="0"/>
                                  </p:stCondLst>
                                  <p:childTnLst>
                                    <p:set>
                                      <p:cBhvr>
                                        <p:cTn id="184" dur="1" fill="hold">
                                          <p:stCondLst>
                                            <p:cond delay="0"/>
                                          </p:stCondLst>
                                        </p:cTn>
                                        <p:tgtEl>
                                          <p:spTgt spid="60"/>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79"/>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84"/>
                                        </p:tgtEl>
                                        <p:attrNameLst>
                                          <p:attrName>style.visibility</p:attrName>
                                        </p:attrNameLst>
                                      </p:cBhvr>
                                      <p:to>
                                        <p:strVal val="visible"/>
                                      </p:to>
                                    </p:set>
                                    <p:animEffect transition="in" filter="wipe(left)">
                                      <p:cBhvr>
                                        <p:cTn id="193" dur="500"/>
                                        <p:tgtEl>
                                          <p:spTgt spid="84"/>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85"/>
                                        </p:tgtEl>
                                        <p:attrNameLst>
                                          <p:attrName>style.visibility</p:attrName>
                                        </p:attrNameLst>
                                      </p:cBhvr>
                                      <p:to>
                                        <p:strVal val="visible"/>
                                      </p:to>
                                    </p:set>
                                    <p:animEffect transition="in" filter="wipe(left)">
                                      <p:cBhvr>
                                        <p:cTn id="198" dur="500"/>
                                        <p:tgtEl>
                                          <p:spTgt spid="85"/>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87"/>
                                        </p:tgtEl>
                                        <p:attrNameLst>
                                          <p:attrName>style.visibility</p:attrName>
                                        </p:attrNameLst>
                                      </p:cBhvr>
                                      <p:to>
                                        <p:strVal val="visible"/>
                                      </p:to>
                                    </p:set>
                                    <p:animEffect transition="in" filter="wipe(left)">
                                      <p:cBhvr>
                                        <p:cTn id="203" dur="500"/>
                                        <p:tgtEl>
                                          <p:spTgt spid="8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86"/>
                                        </p:tgtEl>
                                        <p:attrNameLst>
                                          <p:attrName>style.visibility</p:attrName>
                                        </p:attrNameLst>
                                      </p:cBhvr>
                                      <p:to>
                                        <p:strVal val="visible"/>
                                      </p:to>
                                    </p:set>
                                    <p:animEffect transition="in" filter="wipe(left)">
                                      <p:cBhvr>
                                        <p:cTn id="208" dur="500"/>
                                        <p:tgtEl>
                                          <p:spTgt spid="86"/>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4" fill="hold" grpId="0" nodeType="clickEffect">
                                  <p:stCondLst>
                                    <p:cond delay="0"/>
                                  </p:stCondLst>
                                  <p:childTnLst>
                                    <p:set>
                                      <p:cBhvr>
                                        <p:cTn id="212" dur="1" fill="hold">
                                          <p:stCondLst>
                                            <p:cond delay="0"/>
                                          </p:stCondLst>
                                        </p:cTn>
                                        <p:tgtEl>
                                          <p:spTgt spid="95"/>
                                        </p:tgtEl>
                                        <p:attrNameLst>
                                          <p:attrName>style.visibility</p:attrName>
                                        </p:attrNameLst>
                                      </p:cBhvr>
                                      <p:to>
                                        <p:strVal val="visible"/>
                                      </p:to>
                                    </p:set>
                                    <p:animEffect transition="in" filter="wipe(down)">
                                      <p:cBhvr>
                                        <p:cTn id="213" dur="500"/>
                                        <p:tgtEl>
                                          <p:spTgt spid="95"/>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88"/>
                                        </p:tgtEl>
                                        <p:attrNameLst>
                                          <p:attrName>style.visibility</p:attrName>
                                        </p:attrNameLst>
                                      </p:cBhvr>
                                      <p:to>
                                        <p:strVal val="visible"/>
                                      </p:to>
                                    </p:set>
                                    <p:animEffect transition="in" filter="wipe(left)">
                                      <p:cBhvr>
                                        <p:cTn id="218" dur="500"/>
                                        <p:tgtEl>
                                          <p:spTgt spid="88"/>
                                        </p:tgtEl>
                                      </p:cBhvr>
                                    </p:animEffect>
                                  </p:childTnLst>
                                </p:cTn>
                              </p:par>
                            </p:childTnLst>
                          </p:cTn>
                        </p:par>
                      </p:childTnLst>
                    </p:cTn>
                  </p:par>
                  <p:par>
                    <p:cTn id="219" fill="hold">
                      <p:stCondLst>
                        <p:cond delay="indefinite"/>
                      </p:stCondLst>
                      <p:childTnLst>
                        <p:par>
                          <p:cTn id="220" fill="hold">
                            <p:stCondLst>
                              <p:cond delay="0"/>
                            </p:stCondLst>
                            <p:childTnLst>
                              <p:par>
                                <p:cTn id="221" presetID="42" presetClass="path" presetSubtype="0" accel="50000" decel="50000" fill="hold" grpId="2" nodeType="clickEffect">
                                  <p:stCondLst>
                                    <p:cond delay="0"/>
                                  </p:stCondLst>
                                  <p:childTnLst>
                                    <p:animMotion origin="layout" path="M -3.75E-6 5.55112E-17 L 0.59011 0.05972 " pathEditMode="relative" rAng="0" ptsTypes="AA">
                                      <p:cBhvr>
                                        <p:cTn id="222" dur="2000" fill="hold"/>
                                        <p:tgtEl>
                                          <p:spTgt spid="95"/>
                                        </p:tgtEl>
                                        <p:attrNameLst>
                                          <p:attrName>ppt_x</p:attrName>
                                          <p:attrName>ppt_y</p:attrName>
                                        </p:attrNameLst>
                                      </p:cBhvr>
                                      <p:rCtr x="29505" y="2986"/>
                                    </p:animMotion>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95"/>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12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42" presetClass="path" presetSubtype="0" accel="50000" decel="50000" fill="hold" grpId="1" nodeType="clickEffect">
                                  <p:stCondLst>
                                    <p:cond delay="0"/>
                                  </p:stCondLst>
                                  <p:childTnLst>
                                    <p:animMotion origin="layout" path="M -3.95833E-6 -4.07407E-6 L 0.50534 0.17801 " pathEditMode="relative" rAng="0" ptsTypes="AA">
                                      <p:cBhvr>
                                        <p:cTn id="234" dur="2000" fill="hold"/>
                                        <p:tgtEl>
                                          <p:spTgt spid="120"/>
                                        </p:tgtEl>
                                        <p:attrNameLst>
                                          <p:attrName>ppt_x</p:attrName>
                                          <p:attrName>ppt_y</p:attrName>
                                        </p:attrNameLst>
                                      </p:cBhvr>
                                      <p:rCtr x="25260" y="8889"/>
                                    </p:animMotion>
                                  </p:childTnLst>
                                </p:cTn>
                              </p:par>
                              <p:par>
                                <p:cTn id="235" presetID="6" presetClass="emph" presetSubtype="0" fill="hold" grpId="3" nodeType="withEffect">
                                  <p:stCondLst>
                                    <p:cond delay="0"/>
                                  </p:stCondLst>
                                  <p:childTnLst>
                                    <p:animScale>
                                      <p:cBhvr>
                                        <p:cTn id="236" dur="2000" fill="hold"/>
                                        <p:tgtEl>
                                          <p:spTgt spid="120"/>
                                        </p:tgtEl>
                                      </p:cBhvr>
                                      <p:by x="150000" y="150000"/>
                                    </p:animScale>
                                  </p:childTnLst>
                                </p:cTn>
                              </p:par>
                              <p:par>
                                <p:cTn id="237" presetID="1" presetClass="entr" presetSubtype="0" fill="hold" grpId="0" nodeType="withEffect">
                                  <p:stCondLst>
                                    <p:cond delay="0"/>
                                  </p:stCondLst>
                                  <p:childTnLst>
                                    <p:set>
                                      <p:cBhvr>
                                        <p:cTn id="238" dur="1" fill="hold">
                                          <p:stCondLst>
                                            <p:cond delay="0"/>
                                          </p:stCondLst>
                                        </p:cTn>
                                        <p:tgtEl>
                                          <p:spTgt spid="124"/>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grpId="0" nodeType="clickEffect">
                                  <p:stCondLst>
                                    <p:cond delay="0"/>
                                  </p:stCondLst>
                                  <p:childTnLst>
                                    <p:set>
                                      <p:cBhvr>
                                        <p:cTn id="242" dur="1" fill="hold">
                                          <p:stCondLst>
                                            <p:cond delay="0"/>
                                          </p:stCondLst>
                                        </p:cTn>
                                        <p:tgtEl>
                                          <p:spTgt spid="127"/>
                                        </p:tgtEl>
                                        <p:attrNameLst>
                                          <p:attrName>style.visibility</p:attrName>
                                        </p:attrNameLst>
                                      </p:cBhvr>
                                      <p:to>
                                        <p:strVal val="visible"/>
                                      </p:to>
                                    </p:set>
                                    <p:animEffect transition="in" filter="fade">
                                      <p:cBhvr>
                                        <p:cTn id="243" dur="500"/>
                                        <p:tgtEl>
                                          <p:spTgt spid="127"/>
                                        </p:tgtEl>
                                      </p:cBhvr>
                                    </p:animEffect>
                                  </p:childTnLst>
                                </p:cTn>
                              </p:par>
                            </p:childTnLst>
                          </p:cTn>
                        </p:par>
                      </p:childTnLst>
                    </p:cTn>
                  </p:par>
                  <p:par>
                    <p:cTn id="244" fill="hold">
                      <p:stCondLst>
                        <p:cond delay="indefinite"/>
                      </p:stCondLst>
                      <p:childTnLst>
                        <p:par>
                          <p:cTn id="245" fill="hold">
                            <p:stCondLst>
                              <p:cond delay="0"/>
                            </p:stCondLst>
                            <p:childTnLst>
                              <p:par>
                                <p:cTn id="246" presetID="10" presetClass="entr" presetSubtype="0" fill="hold" grpId="0" nodeType="clickEffect">
                                  <p:stCondLst>
                                    <p:cond delay="0"/>
                                  </p:stCondLst>
                                  <p:childTnLst>
                                    <p:set>
                                      <p:cBhvr>
                                        <p:cTn id="247" dur="1" fill="hold">
                                          <p:stCondLst>
                                            <p:cond delay="0"/>
                                          </p:stCondLst>
                                        </p:cTn>
                                        <p:tgtEl>
                                          <p:spTgt spid="128"/>
                                        </p:tgtEl>
                                        <p:attrNameLst>
                                          <p:attrName>style.visibility</p:attrName>
                                        </p:attrNameLst>
                                      </p:cBhvr>
                                      <p:to>
                                        <p:strVal val="visible"/>
                                      </p:to>
                                    </p:set>
                                    <p:animEffect transition="in" filter="fade">
                                      <p:cBhvr>
                                        <p:cTn id="248" dur="500"/>
                                        <p:tgtEl>
                                          <p:spTgt spid="128"/>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89"/>
                                        </p:tgtEl>
                                        <p:attrNameLst>
                                          <p:attrName>style.visibility</p:attrName>
                                        </p:attrNameLst>
                                      </p:cBhvr>
                                      <p:to>
                                        <p:strVal val="visible"/>
                                      </p:to>
                                    </p:set>
                                    <p:animEffect transition="in" filter="wipe(left)">
                                      <p:cBhvr>
                                        <p:cTn id="253" dur="500"/>
                                        <p:tgtEl>
                                          <p:spTgt spid="89"/>
                                        </p:tgtEl>
                                      </p:cBhvr>
                                    </p:animEffect>
                                  </p:childTnLst>
                                </p:cTn>
                              </p:par>
                              <p:par>
                                <p:cTn id="254" presetID="42" presetClass="path" presetSubtype="0" accel="50000" decel="50000" fill="hold" grpId="2" nodeType="withEffect">
                                  <p:stCondLst>
                                    <p:cond delay="0"/>
                                  </p:stCondLst>
                                  <p:childTnLst>
                                    <p:animMotion origin="layout" path="M 3.75E-6 4.07407E-6 L -0.82344 -0.13149 " pathEditMode="relative" rAng="0" ptsTypes="AA">
                                      <p:cBhvr>
                                        <p:cTn id="255" dur="2000" fill="hold"/>
                                        <p:tgtEl>
                                          <p:spTgt spid="89"/>
                                        </p:tgtEl>
                                        <p:attrNameLst>
                                          <p:attrName>ppt_x</p:attrName>
                                          <p:attrName>ppt_y</p:attrName>
                                        </p:attrNameLst>
                                      </p:cBhvr>
                                      <p:rCtr x="-41172" y="-6574"/>
                                    </p:animMotion>
                                  </p:childTnLst>
                                </p:cTn>
                              </p:par>
                              <p:par>
                                <p:cTn id="256" presetID="10" presetClass="exit" presetSubtype="0" fill="hold" grpId="2" nodeType="withEffect">
                                  <p:stCondLst>
                                    <p:cond delay="0"/>
                                  </p:stCondLst>
                                  <p:childTnLst>
                                    <p:animEffect transition="out" filter="fade">
                                      <p:cBhvr>
                                        <p:cTn id="257" dur="500"/>
                                        <p:tgtEl>
                                          <p:spTgt spid="120"/>
                                        </p:tgtEl>
                                      </p:cBhvr>
                                    </p:animEffect>
                                    <p:set>
                                      <p:cBhvr>
                                        <p:cTn id="258" dur="1" fill="hold">
                                          <p:stCondLst>
                                            <p:cond delay="499"/>
                                          </p:stCondLst>
                                        </p:cTn>
                                        <p:tgtEl>
                                          <p:spTgt spid="120"/>
                                        </p:tgtEl>
                                        <p:attrNameLst>
                                          <p:attrName>style.visibility</p:attrName>
                                        </p:attrNameLst>
                                      </p:cBhvr>
                                      <p:to>
                                        <p:strVal val="hidden"/>
                                      </p:to>
                                    </p:set>
                                  </p:childTnLst>
                                </p:cTn>
                              </p:par>
                              <p:par>
                                <p:cTn id="259" presetID="10" presetClass="exit" presetSubtype="0" fill="hold" grpId="1" nodeType="withEffect">
                                  <p:stCondLst>
                                    <p:cond delay="0"/>
                                  </p:stCondLst>
                                  <p:childTnLst>
                                    <p:animEffect transition="out" filter="fade">
                                      <p:cBhvr>
                                        <p:cTn id="260" dur="500"/>
                                        <p:tgtEl>
                                          <p:spTgt spid="124"/>
                                        </p:tgtEl>
                                      </p:cBhvr>
                                    </p:animEffect>
                                    <p:set>
                                      <p:cBhvr>
                                        <p:cTn id="261" dur="1" fill="hold">
                                          <p:stCondLst>
                                            <p:cond delay="499"/>
                                          </p:stCondLst>
                                        </p:cTn>
                                        <p:tgtEl>
                                          <p:spTgt spid="124"/>
                                        </p:tgtEl>
                                        <p:attrNameLst>
                                          <p:attrName>style.visibility</p:attrName>
                                        </p:attrNameLst>
                                      </p:cBhvr>
                                      <p:to>
                                        <p:strVal val="hidden"/>
                                      </p:to>
                                    </p:set>
                                  </p:childTnLst>
                                </p:cTn>
                              </p:par>
                              <p:par>
                                <p:cTn id="262" presetID="22" presetClass="exit" presetSubtype="8" fill="hold" grpId="1" nodeType="withEffect">
                                  <p:stCondLst>
                                    <p:cond delay="0"/>
                                  </p:stCondLst>
                                  <p:childTnLst>
                                    <p:animEffect transition="out" filter="wipe(left)">
                                      <p:cBhvr>
                                        <p:cTn id="263" dur="500"/>
                                        <p:tgtEl>
                                          <p:spTgt spid="127"/>
                                        </p:tgtEl>
                                      </p:cBhvr>
                                    </p:animEffect>
                                    <p:set>
                                      <p:cBhvr>
                                        <p:cTn id="264" dur="1" fill="hold">
                                          <p:stCondLst>
                                            <p:cond delay="499"/>
                                          </p:stCondLst>
                                        </p:cTn>
                                        <p:tgtEl>
                                          <p:spTgt spid="127"/>
                                        </p:tgtEl>
                                        <p:attrNameLst>
                                          <p:attrName>style.visibility</p:attrName>
                                        </p:attrNameLst>
                                      </p:cBhvr>
                                      <p:to>
                                        <p:strVal val="hidden"/>
                                      </p:to>
                                    </p:set>
                                  </p:childTnLst>
                                </p:cTn>
                              </p:par>
                              <p:par>
                                <p:cTn id="265" presetID="10" presetClass="exit" presetSubtype="0" fill="hold" grpId="1" nodeType="withEffect">
                                  <p:stCondLst>
                                    <p:cond delay="0"/>
                                  </p:stCondLst>
                                  <p:childTnLst>
                                    <p:animEffect transition="out" filter="fade">
                                      <p:cBhvr>
                                        <p:cTn id="266" dur="500"/>
                                        <p:tgtEl>
                                          <p:spTgt spid="128"/>
                                        </p:tgtEl>
                                      </p:cBhvr>
                                    </p:animEffect>
                                    <p:set>
                                      <p:cBhvr>
                                        <p:cTn id="267" dur="1" fill="hold">
                                          <p:stCondLst>
                                            <p:cond delay="499"/>
                                          </p:stCondLst>
                                        </p:cTn>
                                        <p:tgtEl>
                                          <p:spTgt spid="128"/>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22" presetClass="entr" presetSubtype="4" fill="hold" grpId="0" nodeType="clickEffect">
                                  <p:stCondLst>
                                    <p:cond delay="0"/>
                                  </p:stCondLst>
                                  <p:childTnLst>
                                    <p:set>
                                      <p:cBhvr>
                                        <p:cTn id="271" dur="1" fill="hold">
                                          <p:stCondLst>
                                            <p:cond delay="0"/>
                                          </p:stCondLst>
                                        </p:cTn>
                                        <p:tgtEl>
                                          <p:spTgt spid="97"/>
                                        </p:tgtEl>
                                        <p:attrNameLst>
                                          <p:attrName>style.visibility</p:attrName>
                                        </p:attrNameLst>
                                      </p:cBhvr>
                                      <p:to>
                                        <p:strVal val="visible"/>
                                      </p:to>
                                    </p:set>
                                    <p:animEffect transition="in" filter="wipe(down)">
                                      <p:cBhvr>
                                        <p:cTn id="272" dur="500"/>
                                        <p:tgtEl>
                                          <p:spTgt spid="97"/>
                                        </p:tgtEl>
                                      </p:cBhvr>
                                    </p:animEffec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grpId="0" nodeType="clickEffect">
                                  <p:stCondLst>
                                    <p:cond delay="0"/>
                                  </p:stCondLst>
                                  <p:childTnLst>
                                    <p:set>
                                      <p:cBhvr>
                                        <p:cTn id="276" dur="1" fill="hold">
                                          <p:stCondLst>
                                            <p:cond delay="0"/>
                                          </p:stCondLst>
                                        </p:cTn>
                                        <p:tgtEl>
                                          <p:spTgt spid="96"/>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0" presetClass="exit" presetSubtype="0" fill="hold" nodeType="clickEffect">
                                  <p:stCondLst>
                                    <p:cond delay="0"/>
                                  </p:stCondLst>
                                  <p:childTnLst>
                                    <p:animEffect transition="out" filter="fade">
                                      <p:cBhvr>
                                        <p:cTn id="280" dur="500"/>
                                        <p:tgtEl>
                                          <p:spTgt spid="79"/>
                                        </p:tgtEl>
                                      </p:cBhvr>
                                    </p:animEffect>
                                    <p:set>
                                      <p:cBhvr>
                                        <p:cTn id="281" dur="1" fill="hold">
                                          <p:stCondLst>
                                            <p:cond delay="499"/>
                                          </p:stCondLst>
                                        </p:cTn>
                                        <p:tgtEl>
                                          <p:spTgt spid="79"/>
                                        </p:tgtEl>
                                        <p:attrNameLst>
                                          <p:attrName>style.visibility</p:attrName>
                                        </p:attrNameLst>
                                      </p:cBhvr>
                                      <p:to>
                                        <p:strVal val="hidden"/>
                                      </p:to>
                                    </p:set>
                                  </p:childTnLst>
                                </p:cTn>
                              </p:par>
                              <p:par>
                                <p:cTn id="282" presetID="10" presetClass="exit" presetSubtype="0" fill="hold" grpId="1" nodeType="withEffect">
                                  <p:stCondLst>
                                    <p:cond delay="0"/>
                                  </p:stCondLst>
                                  <p:childTnLst>
                                    <p:animEffect transition="out" filter="fade">
                                      <p:cBhvr>
                                        <p:cTn id="283" dur="500"/>
                                        <p:tgtEl>
                                          <p:spTgt spid="84"/>
                                        </p:tgtEl>
                                      </p:cBhvr>
                                    </p:animEffect>
                                    <p:set>
                                      <p:cBhvr>
                                        <p:cTn id="284" dur="1" fill="hold">
                                          <p:stCondLst>
                                            <p:cond delay="499"/>
                                          </p:stCondLst>
                                        </p:cTn>
                                        <p:tgtEl>
                                          <p:spTgt spid="84"/>
                                        </p:tgtEl>
                                        <p:attrNameLst>
                                          <p:attrName>style.visibility</p:attrName>
                                        </p:attrNameLst>
                                      </p:cBhvr>
                                      <p:to>
                                        <p:strVal val="hidden"/>
                                      </p:to>
                                    </p:set>
                                  </p:childTnLst>
                                </p:cTn>
                              </p:par>
                              <p:par>
                                <p:cTn id="285" presetID="10" presetClass="exit" presetSubtype="0" fill="hold" grpId="1" nodeType="withEffect">
                                  <p:stCondLst>
                                    <p:cond delay="0"/>
                                  </p:stCondLst>
                                  <p:childTnLst>
                                    <p:animEffect transition="out" filter="fade">
                                      <p:cBhvr>
                                        <p:cTn id="286" dur="500"/>
                                        <p:tgtEl>
                                          <p:spTgt spid="85"/>
                                        </p:tgtEl>
                                      </p:cBhvr>
                                    </p:animEffect>
                                    <p:set>
                                      <p:cBhvr>
                                        <p:cTn id="287" dur="1" fill="hold">
                                          <p:stCondLst>
                                            <p:cond delay="499"/>
                                          </p:stCondLst>
                                        </p:cTn>
                                        <p:tgtEl>
                                          <p:spTgt spid="85"/>
                                        </p:tgtEl>
                                        <p:attrNameLst>
                                          <p:attrName>style.visibility</p:attrName>
                                        </p:attrNameLst>
                                      </p:cBhvr>
                                      <p:to>
                                        <p:strVal val="hidden"/>
                                      </p:to>
                                    </p:set>
                                  </p:childTnLst>
                                </p:cTn>
                              </p:par>
                              <p:par>
                                <p:cTn id="288" presetID="10" presetClass="exit" presetSubtype="0" fill="hold" grpId="1" nodeType="withEffect">
                                  <p:stCondLst>
                                    <p:cond delay="0"/>
                                  </p:stCondLst>
                                  <p:childTnLst>
                                    <p:animEffect transition="out" filter="fade">
                                      <p:cBhvr>
                                        <p:cTn id="289" dur="500"/>
                                        <p:tgtEl>
                                          <p:spTgt spid="87"/>
                                        </p:tgtEl>
                                      </p:cBhvr>
                                    </p:animEffect>
                                    <p:set>
                                      <p:cBhvr>
                                        <p:cTn id="290" dur="1" fill="hold">
                                          <p:stCondLst>
                                            <p:cond delay="499"/>
                                          </p:stCondLst>
                                        </p:cTn>
                                        <p:tgtEl>
                                          <p:spTgt spid="87"/>
                                        </p:tgtEl>
                                        <p:attrNameLst>
                                          <p:attrName>style.visibility</p:attrName>
                                        </p:attrNameLst>
                                      </p:cBhvr>
                                      <p:to>
                                        <p:strVal val="hidden"/>
                                      </p:to>
                                    </p:set>
                                  </p:childTnLst>
                                </p:cTn>
                              </p:par>
                              <p:par>
                                <p:cTn id="291" presetID="10" presetClass="exit" presetSubtype="0" fill="hold" grpId="1" nodeType="withEffect">
                                  <p:stCondLst>
                                    <p:cond delay="0"/>
                                  </p:stCondLst>
                                  <p:childTnLst>
                                    <p:animEffect transition="out" filter="fade">
                                      <p:cBhvr>
                                        <p:cTn id="292" dur="500"/>
                                        <p:tgtEl>
                                          <p:spTgt spid="86"/>
                                        </p:tgtEl>
                                      </p:cBhvr>
                                    </p:animEffect>
                                    <p:set>
                                      <p:cBhvr>
                                        <p:cTn id="293" dur="1" fill="hold">
                                          <p:stCondLst>
                                            <p:cond delay="499"/>
                                          </p:stCondLst>
                                        </p:cTn>
                                        <p:tgtEl>
                                          <p:spTgt spid="86"/>
                                        </p:tgtEl>
                                        <p:attrNameLst>
                                          <p:attrName>style.visibility</p:attrName>
                                        </p:attrNameLst>
                                      </p:cBhvr>
                                      <p:to>
                                        <p:strVal val="hidden"/>
                                      </p:to>
                                    </p:set>
                                  </p:childTnLst>
                                </p:cTn>
                              </p:par>
                              <p:par>
                                <p:cTn id="294" presetID="10" presetClass="exit" presetSubtype="0" fill="hold" grpId="1" nodeType="withEffect">
                                  <p:stCondLst>
                                    <p:cond delay="0"/>
                                  </p:stCondLst>
                                  <p:childTnLst>
                                    <p:animEffect transition="out" filter="fade">
                                      <p:cBhvr>
                                        <p:cTn id="295" dur="500"/>
                                        <p:tgtEl>
                                          <p:spTgt spid="88"/>
                                        </p:tgtEl>
                                      </p:cBhvr>
                                    </p:animEffect>
                                    <p:set>
                                      <p:cBhvr>
                                        <p:cTn id="296" dur="1" fill="hold">
                                          <p:stCondLst>
                                            <p:cond delay="499"/>
                                          </p:stCondLst>
                                        </p:cTn>
                                        <p:tgtEl>
                                          <p:spTgt spid="88"/>
                                        </p:tgtEl>
                                        <p:attrNameLst>
                                          <p:attrName>style.visibility</p:attrName>
                                        </p:attrNameLst>
                                      </p:cBhvr>
                                      <p:to>
                                        <p:strVal val="hidden"/>
                                      </p:to>
                                    </p:set>
                                  </p:childTnLst>
                                </p:cTn>
                              </p:par>
                              <p:par>
                                <p:cTn id="297" presetID="10" presetClass="exit" presetSubtype="0" fill="hold" grpId="1" nodeType="withEffect">
                                  <p:stCondLst>
                                    <p:cond delay="0"/>
                                  </p:stCondLst>
                                  <p:childTnLst>
                                    <p:animEffect transition="out" filter="fade">
                                      <p:cBhvr>
                                        <p:cTn id="298" dur="500"/>
                                        <p:tgtEl>
                                          <p:spTgt spid="89"/>
                                        </p:tgtEl>
                                      </p:cBhvr>
                                    </p:animEffect>
                                    <p:set>
                                      <p:cBhvr>
                                        <p:cTn id="299" dur="1" fill="hold">
                                          <p:stCondLst>
                                            <p:cond delay="499"/>
                                          </p:stCondLst>
                                        </p:cTn>
                                        <p:tgtEl>
                                          <p:spTgt spid="89"/>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 presetClass="entr" presetSubtype="0" fill="hold" nodeType="clickEffect">
                                  <p:stCondLst>
                                    <p:cond delay="0"/>
                                  </p:stCondLst>
                                  <p:childTnLst>
                                    <p:set>
                                      <p:cBhvr>
                                        <p:cTn id="303" dur="1" fill="hold">
                                          <p:stCondLst>
                                            <p:cond delay="0"/>
                                          </p:stCondLst>
                                        </p:cTn>
                                        <p:tgtEl>
                                          <p:spTgt spid="110"/>
                                        </p:tgtEl>
                                        <p:attrNameLst>
                                          <p:attrName>style.visibility</p:attrName>
                                        </p:attrNameLst>
                                      </p:cBhvr>
                                      <p:to>
                                        <p:strVal val="visible"/>
                                      </p:to>
                                    </p:set>
                                  </p:childTnLst>
                                </p:cTn>
                              </p:par>
                            </p:childTnLst>
                          </p:cTn>
                        </p:par>
                      </p:childTnLst>
                    </p:cTn>
                  </p:par>
                  <p:par>
                    <p:cTn id="304" fill="hold">
                      <p:stCondLst>
                        <p:cond delay="indefinite"/>
                      </p:stCondLst>
                      <p:childTnLst>
                        <p:par>
                          <p:cTn id="305" fill="hold">
                            <p:stCondLst>
                              <p:cond delay="0"/>
                            </p:stCondLst>
                            <p:childTnLst>
                              <p:par>
                                <p:cTn id="306" presetID="1" presetClass="entr" presetSubtype="0" fill="hold" nodeType="clickEffect">
                                  <p:stCondLst>
                                    <p:cond delay="0"/>
                                  </p:stCondLst>
                                  <p:childTnLst>
                                    <p:set>
                                      <p:cBhvr>
                                        <p:cTn id="307" dur="1" fill="hold">
                                          <p:stCondLst>
                                            <p:cond delay="0"/>
                                          </p:stCondLst>
                                        </p:cTn>
                                        <p:tgtEl>
                                          <p:spTgt spid="13"/>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presetID="1" presetClass="entr" presetSubtype="0" fill="hold" nodeType="clickEffect">
                                  <p:stCondLst>
                                    <p:cond delay="0"/>
                                  </p:stCondLst>
                                  <p:childTnLst>
                                    <p:set>
                                      <p:cBhvr>
                                        <p:cTn id="311" dur="1" fill="hold">
                                          <p:stCondLst>
                                            <p:cond delay="0"/>
                                          </p:stCondLst>
                                        </p:cTn>
                                        <p:tgtEl>
                                          <p:spTgt spid="25"/>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1" presetClass="entr" presetSubtype="0" fill="hold" grpId="0" nodeType="clickEffect">
                                  <p:stCondLst>
                                    <p:cond delay="0"/>
                                  </p:stCondLst>
                                  <p:childTnLst>
                                    <p:set>
                                      <p:cBhvr>
                                        <p:cTn id="315" dur="1" fill="hold">
                                          <p:stCondLst>
                                            <p:cond delay="0"/>
                                          </p:stCondLst>
                                        </p:cTn>
                                        <p:tgtEl>
                                          <p:spTgt spid="111"/>
                                        </p:tgtEl>
                                        <p:attrNameLst>
                                          <p:attrName>style.visibility</p:attrName>
                                        </p:attrNameLst>
                                      </p:cBhvr>
                                      <p:to>
                                        <p:strVal val="visible"/>
                                      </p:to>
                                    </p:set>
                                  </p:childTnLst>
                                </p:cTn>
                              </p:par>
                            </p:childTnLst>
                          </p:cTn>
                        </p:par>
                      </p:childTnLst>
                    </p:cTn>
                  </p:par>
                  <p:par>
                    <p:cTn id="316" fill="hold">
                      <p:stCondLst>
                        <p:cond delay="indefinite"/>
                      </p:stCondLst>
                      <p:childTnLst>
                        <p:par>
                          <p:cTn id="317" fill="hold">
                            <p:stCondLst>
                              <p:cond delay="0"/>
                            </p:stCondLst>
                            <p:childTnLst>
                              <p:par>
                                <p:cTn id="318" presetID="42" presetClass="path" presetSubtype="0" accel="50000" decel="50000" fill="hold" grpId="1" nodeType="clickEffect">
                                  <p:stCondLst>
                                    <p:cond delay="0"/>
                                  </p:stCondLst>
                                  <p:childTnLst>
                                    <p:animMotion origin="layout" path="M 3.33333E-6 -1.85185E-6 L -0.04727 0.28935 " pathEditMode="relative" rAng="0" ptsTypes="AA">
                                      <p:cBhvr>
                                        <p:cTn id="319" dur="2000" fill="hold"/>
                                        <p:tgtEl>
                                          <p:spTgt spid="111"/>
                                        </p:tgtEl>
                                        <p:attrNameLst>
                                          <p:attrName>ppt_x</p:attrName>
                                          <p:attrName>ppt_y</p:attrName>
                                        </p:attrNameLst>
                                      </p:cBhvr>
                                      <p:rCtr x="-2370" y="14468"/>
                                    </p:animMotion>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grpId="0" nodeType="clickEffect">
                                  <p:stCondLst>
                                    <p:cond delay="0"/>
                                  </p:stCondLst>
                                  <p:childTnLst>
                                    <p:set>
                                      <p:cBhvr>
                                        <p:cTn id="323" dur="1" fill="hold">
                                          <p:stCondLst>
                                            <p:cond delay="0"/>
                                          </p:stCondLst>
                                        </p:cTn>
                                        <p:tgtEl>
                                          <p:spTgt spid="112"/>
                                        </p:tgtEl>
                                        <p:attrNameLst>
                                          <p:attrName>style.visibility</p:attrName>
                                        </p:attrNameLst>
                                      </p:cBhvr>
                                      <p:to>
                                        <p:strVal val="visible"/>
                                      </p:to>
                                    </p:set>
                                  </p:childTnLst>
                                </p:cTn>
                              </p:par>
                            </p:childTnLst>
                          </p:cTn>
                        </p:par>
                      </p:childTnLst>
                    </p:cTn>
                  </p:par>
                  <p:par>
                    <p:cTn id="324" fill="hold">
                      <p:stCondLst>
                        <p:cond delay="indefinite"/>
                      </p:stCondLst>
                      <p:childTnLst>
                        <p:par>
                          <p:cTn id="325" fill="hold">
                            <p:stCondLst>
                              <p:cond delay="0"/>
                            </p:stCondLst>
                            <p:childTnLst>
                              <p:par>
                                <p:cTn id="326" presetID="42" presetClass="path" presetSubtype="0" accel="50000" decel="50000" fill="hold" grpId="1" nodeType="clickEffect">
                                  <p:stCondLst>
                                    <p:cond delay="0"/>
                                  </p:stCondLst>
                                  <p:childTnLst>
                                    <p:animMotion origin="layout" path="M 1.04167E-6 2.59259E-6 L 0.06484 0.29166 " pathEditMode="relative" rAng="0" ptsTypes="AA">
                                      <p:cBhvr>
                                        <p:cTn id="327" dur="2000" fill="hold"/>
                                        <p:tgtEl>
                                          <p:spTgt spid="112"/>
                                        </p:tgtEl>
                                        <p:attrNameLst>
                                          <p:attrName>ppt_x</p:attrName>
                                          <p:attrName>ppt_y</p:attrName>
                                        </p:attrNameLst>
                                      </p:cBhvr>
                                      <p:rCtr x="3242" y="14583"/>
                                    </p:animMotion>
                                  </p:childTnLst>
                                </p:cTn>
                              </p:par>
                            </p:childTnLst>
                          </p:cTn>
                        </p:par>
                      </p:childTnLst>
                    </p:cTn>
                  </p:par>
                  <p:par>
                    <p:cTn id="328" fill="hold">
                      <p:stCondLst>
                        <p:cond delay="indefinite"/>
                      </p:stCondLst>
                      <p:childTnLst>
                        <p:par>
                          <p:cTn id="329" fill="hold">
                            <p:stCondLst>
                              <p:cond delay="0"/>
                            </p:stCondLst>
                            <p:childTnLst>
                              <p:par>
                                <p:cTn id="330" presetID="1" presetClass="exit" presetSubtype="0" fill="hold" grpId="1" nodeType="clickEffect">
                                  <p:stCondLst>
                                    <p:cond delay="0"/>
                                  </p:stCondLst>
                                  <p:childTnLst>
                                    <p:set>
                                      <p:cBhvr>
                                        <p:cTn id="331" dur="1" fill="hold">
                                          <p:stCondLst>
                                            <p:cond delay="0"/>
                                          </p:stCondLst>
                                        </p:cTn>
                                        <p:tgtEl>
                                          <p:spTgt spid="97"/>
                                        </p:tgtEl>
                                        <p:attrNameLst>
                                          <p:attrName>style.visibility</p:attrName>
                                        </p:attrNameLst>
                                      </p:cBhvr>
                                      <p:to>
                                        <p:strVal val="hidden"/>
                                      </p:to>
                                    </p:set>
                                  </p:childTnLst>
                                </p:cTn>
                              </p:par>
                            </p:childTnLst>
                          </p:cTn>
                        </p:par>
                      </p:childTnLst>
                    </p:cTn>
                  </p:par>
                  <p:par>
                    <p:cTn id="332" fill="hold">
                      <p:stCondLst>
                        <p:cond delay="indefinite"/>
                      </p:stCondLst>
                      <p:childTnLst>
                        <p:par>
                          <p:cTn id="333" fill="hold">
                            <p:stCondLst>
                              <p:cond delay="0"/>
                            </p:stCondLst>
                            <p:childTnLst>
                              <p:par>
                                <p:cTn id="334" presetID="1" presetClass="exit" presetSubtype="0" fill="hold" nodeType="clickEffect">
                                  <p:stCondLst>
                                    <p:cond delay="0"/>
                                  </p:stCondLst>
                                  <p:childTnLst>
                                    <p:set>
                                      <p:cBhvr>
                                        <p:cTn id="335" dur="1" fill="hold">
                                          <p:stCondLst>
                                            <p:cond delay="0"/>
                                          </p:stCondLst>
                                        </p:cTn>
                                        <p:tgtEl>
                                          <p:spTgt spid="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0" grpId="0"/>
      <p:bldP spid="55" grpId="0"/>
      <p:bldP spid="123" grpId="0" animBg="1"/>
      <p:bldP spid="123" grpId="1" animBg="1"/>
      <p:bldP spid="58" grpId="0"/>
      <p:bldP spid="63" grpId="0"/>
      <p:bldP spid="63" grpId="1"/>
      <p:bldP spid="63" grpId="2"/>
      <p:bldP spid="74" grpId="0"/>
      <p:bldP spid="74" grpId="1"/>
      <p:bldP spid="74" grpId="2"/>
      <p:bldP spid="75" grpId="0"/>
      <p:bldP spid="75" grpId="1"/>
      <p:bldP spid="75" grpId="2"/>
      <p:bldP spid="84" grpId="0"/>
      <p:bldP spid="84" grpId="1"/>
      <p:bldP spid="85" grpId="0"/>
      <p:bldP spid="85" grpId="1"/>
      <p:bldP spid="86" grpId="0"/>
      <p:bldP spid="86" grpId="1"/>
      <p:bldP spid="87" grpId="0"/>
      <p:bldP spid="87" grpId="1"/>
      <p:bldP spid="88" grpId="0"/>
      <p:bldP spid="88" grpId="1"/>
      <p:bldP spid="96" grpId="0"/>
      <p:bldP spid="111" grpId="0"/>
      <p:bldP spid="111" grpId="1"/>
      <p:bldP spid="112" grpId="0"/>
      <p:bldP spid="112" grpId="1"/>
      <p:bldP spid="14" grpId="0" animBg="1"/>
      <p:bldP spid="14" grpId="1" animBg="1"/>
      <p:bldP spid="43" grpId="0" animBg="1"/>
      <p:bldP spid="43" grpId="1" animBg="1"/>
      <p:bldP spid="95" grpId="0" animBg="1"/>
      <p:bldP spid="95" grpId="1" animBg="1"/>
      <p:bldP spid="95" grpId="2" animBg="1"/>
      <p:bldP spid="70" grpId="0" animBg="1"/>
      <p:bldP spid="70" grpId="1" animBg="1"/>
      <p:bldP spid="77" grpId="0" animBg="1"/>
      <p:bldP spid="77" grpId="1" animBg="1"/>
      <p:bldP spid="91" grpId="0" animBg="1"/>
      <p:bldP spid="91" grpId="1" animBg="1"/>
      <p:bldP spid="92" grpId="0" animBg="1"/>
      <p:bldP spid="92" grpId="1" animBg="1"/>
      <p:bldP spid="93" grpId="0" animBg="1"/>
      <p:bldP spid="93" grpId="1" animBg="1"/>
      <p:bldP spid="94" grpId="0" animBg="1"/>
      <p:bldP spid="94" grpId="1" animBg="1"/>
      <p:bldP spid="124" grpId="0" animBg="1"/>
      <p:bldP spid="124" grpId="1" animBg="1"/>
      <p:bldP spid="120" grpId="0"/>
      <p:bldP spid="120" grpId="1"/>
      <p:bldP spid="120" grpId="2"/>
      <p:bldP spid="120" grpId="3"/>
      <p:bldP spid="125" grpId="0"/>
      <p:bldP spid="125" grpId="1"/>
      <p:bldP spid="126" grpId="0"/>
      <p:bldP spid="126" grpId="1"/>
      <p:bldP spid="127" grpId="0" animBg="1"/>
      <p:bldP spid="127" grpId="1" animBg="1"/>
      <p:bldP spid="128" grpId="0" animBg="1"/>
      <p:bldP spid="128" grpId="1" animBg="1"/>
      <p:bldP spid="89" grpId="0"/>
      <p:bldP spid="89" grpId="1"/>
      <p:bldP spid="89" grpId="2"/>
      <p:bldP spid="97" grpId="0" animBg="1"/>
      <p:bldP spid="97" grpId="1"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Lambdas and Closures – Capturing Variables</a:t>
            </a:r>
          </a:p>
        </p:txBody>
      </p:sp>
      <p:sp>
        <p:nvSpPr>
          <p:cNvPr id="7" name="TextBox 6">
            <a:extLst>
              <a:ext uri="{FF2B5EF4-FFF2-40B4-BE49-F238E27FC236}">
                <a16:creationId xmlns:a16="http://schemas.microsoft.com/office/drawing/2014/main" id="{AE42810D-A0C4-47F6-864E-4F6ADF22A6B3}"/>
              </a:ext>
            </a:extLst>
          </p:cNvPr>
          <p:cNvSpPr txBox="1"/>
          <p:nvPr/>
        </p:nvSpPr>
        <p:spPr>
          <a:xfrm>
            <a:off x="6511167" y="999965"/>
            <a:ext cx="5334059" cy="830997"/>
          </a:xfrm>
          <a:prstGeom prst="rect">
            <a:avLst/>
          </a:prstGeom>
          <a:noFill/>
        </p:spPr>
        <p:txBody>
          <a:bodyPr wrap="square" rtlCol="0">
            <a:spAutoFit/>
          </a:bodyPr>
          <a:lstStyle/>
          <a:p>
            <a:pPr algn="ctr"/>
            <a:r>
              <a:rPr lang="en-US" sz="2400" dirty="0"/>
              <a:t>Another term for a variable that is captured as part of a closure…</a:t>
            </a:r>
          </a:p>
        </p:txBody>
      </p:sp>
      <p:grpSp>
        <p:nvGrpSpPr>
          <p:cNvPr id="46" name="Group 45">
            <a:extLst>
              <a:ext uri="{FF2B5EF4-FFF2-40B4-BE49-F238E27FC236}">
                <a16:creationId xmlns:a16="http://schemas.microsoft.com/office/drawing/2014/main" id="{36A6B14D-F903-44CA-8EFE-1BEB3069D810}"/>
              </a:ext>
            </a:extLst>
          </p:cNvPr>
          <p:cNvGrpSpPr/>
          <p:nvPr/>
        </p:nvGrpSpPr>
        <p:grpSpPr>
          <a:xfrm>
            <a:off x="160343" y="988803"/>
            <a:ext cx="6154788" cy="2755475"/>
            <a:chOff x="108724" y="1593487"/>
            <a:chExt cx="6154788" cy="2755475"/>
          </a:xfrm>
        </p:grpSpPr>
        <p:sp>
          <p:nvSpPr>
            <p:cNvPr id="47" name="Rectangle 46">
              <a:extLst>
                <a:ext uri="{FF2B5EF4-FFF2-40B4-BE49-F238E27FC236}">
                  <a16:creationId xmlns:a16="http://schemas.microsoft.com/office/drawing/2014/main" id="{00E298C0-FF68-4FF3-8CAA-DF100C368D07}"/>
                </a:ext>
              </a:extLst>
            </p:cNvPr>
            <p:cNvSpPr/>
            <p:nvPr/>
          </p:nvSpPr>
          <p:spPr>
            <a:xfrm>
              <a:off x="189259" y="1908294"/>
              <a:ext cx="6074253" cy="2440668"/>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2FE71D01-1763-4006-8D5D-98A8C9CC715B}"/>
                </a:ext>
              </a:extLst>
            </p:cNvPr>
            <p:cNvSpPr txBox="1"/>
            <p:nvPr/>
          </p:nvSpPr>
          <p:spPr>
            <a:xfrm>
              <a:off x="108724" y="1593487"/>
              <a:ext cx="1180131" cy="369332"/>
            </a:xfrm>
            <a:prstGeom prst="rect">
              <a:avLst/>
            </a:prstGeom>
            <a:noFill/>
          </p:spPr>
          <p:txBody>
            <a:bodyPr wrap="none" rtlCol="0">
              <a:spAutoFit/>
            </a:bodyPr>
            <a:lstStyle/>
            <a:p>
              <a:r>
                <a:rPr lang="en-US" dirty="0" err="1"/>
                <a:t>lambda.hs</a:t>
              </a:r>
              <a:endParaRPr lang="en-US" dirty="0"/>
            </a:p>
          </p:txBody>
        </p:sp>
      </p:grpSp>
      <p:sp>
        <p:nvSpPr>
          <p:cNvPr id="50" name="TextBox 49">
            <a:extLst>
              <a:ext uri="{FF2B5EF4-FFF2-40B4-BE49-F238E27FC236}">
                <a16:creationId xmlns:a16="http://schemas.microsoft.com/office/drawing/2014/main" id="{57BE343A-2DCE-43CC-8290-97C7CB311CCA}"/>
              </a:ext>
            </a:extLst>
          </p:cNvPr>
          <p:cNvSpPr txBox="1"/>
          <p:nvPr/>
        </p:nvSpPr>
        <p:spPr>
          <a:xfrm>
            <a:off x="207426" y="2368161"/>
            <a:ext cx="4237057" cy="369332"/>
          </a:xfrm>
          <a:prstGeom prst="rect">
            <a:avLst/>
          </a:prstGeom>
          <a:noFill/>
        </p:spPr>
        <p:txBody>
          <a:bodyPr wrap="none" rtlCol="0">
            <a:spAutoFit/>
          </a:bodyPr>
          <a:lstStyle/>
          <a:p>
            <a:r>
              <a:rPr lang="en-US" dirty="0" err="1">
                <a:latin typeface="Consolas" panose="020B0609020204030204" pitchFamily="49" charset="0"/>
              </a:rPr>
              <a:t>twoxPlusOne</a:t>
            </a:r>
            <a:r>
              <a:rPr lang="en-US" dirty="0">
                <a:latin typeface="Consolas" panose="020B0609020204030204" pitchFamily="49" charset="0"/>
              </a:rPr>
              <a:t> = </a:t>
            </a:r>
            <a:r>
              <a:rPr lang="en-US" dirty="0" err="1">
                <a:latin typeface="Consolas" panose="020B0609020204030204" pitchFamily="49" charset="0"/>
              </a:rPr>
              <a:t>slopeIntercept</a:t>
            </a:r>
            <a:r>
              <a:rPr lang="en-US" dirty="0">
                <a:latin typeface="Consolas" panose="020B0609020204030204" pitchFamily="49" charset="0"/>
              </a:rPr>
              <a:t> 2 1</a:t>
            </a:r>
          </a:p>
        </p:txBody>
      </p:sp>
      <p:sp>
        <p:nvSpPr>
          <p:cNvPr id="55" name="TextBox 54">
            <a:extLst>
              <a:ext uri="{FF2B5EF4-FFF2-40B4-BE49-F238E27FC236}">
                <a16:creationId xmlns:a16="http://schemas.microsoft.com/office/drawing/2014/main" id="{ED31C751-0A9B-4EF3-9EB6-BA151B2113F1}"/>
              </a:ext>
            </a:extLst>
          </p:cNvPr>
          <p:cNvSpPr txBox="1"/>
          <p:nvPr/>
        </p:nvSpPr>
        <p:spPr>
          <a:xfrm>
            <a:off x="6718309" y="2045044"/>
            <a:ext cx="4919774" cy="461665"/>
          </a:xfrm>
          <a:prstGeom prst="rect">
            <a:avLst/>
          </a:prstGeom>
          <a:noFill/>
        </p:spPr>
        <p:txBody>
          <a:bodyPr wrap="square" rtlCol="0">
            <a:spAutoFit/>
          </a:bodyPr>
          <a:lstStyle/>
          <a:p>
            <a:pPr algn="ctr"/>
            <a:r>
              <a:rPr lang="en-US" sz="2400" dirty="0"/>
              <a:t>is a </a:t>
            </a:r>
            <a:r>
              <a:rPr lang="en-US" sz="2400" dirty="0">
                <a:solidFill>
                  <a:srgbClr val="FF0000"/>
                </a:solidFill>
              </a:rPr>
              <a:t>"free variable"</a:t>
            </a:r>
            <a:r>
              <a:rPr lang="en-US" sz="2400" dirty="0"/>
              <a:t>.</a:t>
            </a:r>
          </a:p>
        </p:txBody>
      </p:sp>
      <p:sp>
        <p:nvSpPr>
          <p:cNvPr id="58" name="TextBox 57">
            <a:extLst>
              <a:ext uri="{FF2B5EF4-FFF2-40B4-BE49-F238E27FC236}">
                <a16:creationId xmlns:a16="http://schemas.microsoft.com/office/drawing/2014/main" id="{326B81AD-6DC1-411A-BBCA-1EFFA91EB7F3}"/>
              </a:ext>
            </a:extLst>
          </p:cNvPr>
          <p:cNvSpPr txBox="1"/>
          <p:nvPr/>
        </p:nvSpPr>
        <p:spPr>
          <a:xfrm>
            <a:off x="187113" y="1416912"/>
            <a:ext cx="4743606" cy="369332"/>
          </a:xfrm>
          <a:prstGeom prst="rect">
            <a:avLst/>
          </a:prstGeom>
          <a:noFill/>
        </p:spPr>
        <p:txBody>
          <a:bodyPr wrap="none" rtlCol="0">
            <a:spAutoFit/>
          </a:bodyPr>
          <a:lstStyle/>
          <a:p>
            <a:r>
              <a:rPr lang="en-US" dirty="0" err="1">
                <a:latin typeface="Consolas" panose="020B0609020204030204" pitchFamily="49" charset="0"/>
              </a:rPr>
              <a:t>slopeIntercept</a:t>
            </a:r>
            <a:r>
              <a:rPr lang="en-US" dirty="0">
                <a:latin typeface="Consolas" panose="020B0609020204030204" pitchFamily="49" charset="0"/>
              </a:rPr>
              <a:t> </a:t>
            </a:r>
            <a:r>
              <a:rPr lang="en-US" dirty="0">
                <a:solidFill>
                  <a:srgbClr val="FF0000"/>
                </a:solidFill>
                <a:latin typeface="Consolas" panose="020B0609020204030204" pitchFamily="49" charset="0"/>
              </a:rPr>
              <a:t>m</a:t>
            </a:r>
            <a:r>
              <a:rPr lang="en-US" dirty="0">
                <a:latin typeface="Consolas" panose="020B0609020204030204" pitchFamily="49" charset="0"/>
              </a:rPr>
              <a:t> </a:t>
            </a:r>
            <a:r>
              <a:rPr lang="en-US" dirty="0">
                <a:solidFill>
                  <a:srgbClr val="FF0000"/>
                </a:solidFill>
                <a:latin typeface="Consolas" panose="020B0609020204030204" pitchFamily="49" charset="0"/>
              </a:rPr>
              <a:t>b</a:t>
            </a:r>
            <a:r>
              <a:rPr lang="en-US" dirty="0">
                <a:latin typeface="Consolas" panose="020B0609020204030204" pitchFamily="49" charset="0"/>
              </a:rPr>
              <a:t> = (\</a:t>
            </a:r>
            <a:r>
              <a:rPr lang="en-US" dirty="0">
                <a:solidFill>
                  <a:srgbClr val="00B0F0"/>
                </a:solidFill>
                <a:latin typeface="Consolas" panose="020B0609020204030204" pitchFamily="49" charset="0"/>
              </a:rPr>
              <a:t>x</a:t>
            </a:r>
            <a:r>
              <a:rPr lang="en-US" dirty="0">
                <a:latin typeface="Consolas" panose="020B0609020204030204" pitchFamily="49" charset="0"/>
              </a:rPr>
              <a:t> -&gt; </a:t>
            </a:r>
            <a:r>
              <a:rPr lang="en-US" dirty="0">
                <a:solidFill>
                  <a:srgbClr val="FF0000"/>
                </a:solidFill>
                <a:latin typeface="Consolas" panose="020B0609020204030204" pitchFamily="49" charset="0"/>
              </a:rPr>
              <a:t>m</a:t>
            </a:r>
            <a:r>
              <a:rPr lang="en-US" dirty="0">
                <a:latin typeface="Consolas" panose="020B0609020204030204" pitchFamily="49" charset="0"/>
              </a:rPr>
              <a:t>*</a:t>
            </a:r>
            <a:r>
              <a:rPr lang="en-US" dirty="0">
                <a:solidFill>
                  <a:srgbClr val="00B0F0"/>
                </a:solidFill>
                <a:latin typeface="Consolas" panose="020B0609020204030204" pitchFamily="49" charset="0"/>
              </a:rPr>
              <a:t>x</a:t>
            </a:r>
            <a:r>
              <a:rPr lang="en-US" dirty="0">
                <a:latin typeface="Consolas" panose="020B0609020204030204" pitchFamily="49" charset="0"/>
              </a:rPr>
              <a:t> + </a:t>
            </a:r>
            <a:r>
              <a:rPr lang="en-US" dirty="0">
                <a:solidFill>
                  <a:srgbClr val="FF0000"/>
                </a:solidFill>
                <a:latin typeface="Consolas" panose="020B0609020204030204" pitchFamily="49" charset="0"/>
              </a:rPr>
              <a:t>b</a:t>
            </a:r>
            <a:r>
              <a:rPr lang="en-US" dirty="0">
                <a:latin typeface="Consolas" panose="020B0609020204030204" pitchFamily="49" charset="0"/>
              </a:rPr>
              <a:t>)</a:t>
            </a:r>
          </a:p>
        </p:txBody>
      </p:sp>
      <p:sp>
        <p:nvSpPr>
          <p:cNvPr id="96" name="TextBox 95">
            <a:extLst>
              <a:ext uri="{FF2B5EF4-FFF2-40B4-BE49-F238E27FC236}">
                <a16:creationId xmlns:a16="http://schemas.microsoft.com/office/drawing/2014/main" id="{829EFBBB-C4E9-457D-98FD-F0910769DC60}"/>
              </a:ext>
            </a:extLst>
          </p:cNvPr>
          <p:cNvSpPr txBox="1"/>
          <p:nvPr/>
        </p:nvSpPr>
        <p:spPr>
          <a:xfrm>
            <a:off x="226013" y="2821642"/>
            <a:ext cx="4616970" cy="369332"/>
          </a:xfrm>
          <a:prstGeom prst="rect">
            <a:avLst/>
          </a:prstGeom>
          <a:noFill/>
        </p:spPr>
        <p:txBody>
          <a:bodyPr wrap="none" rtlCol="0">
            <a:spAutoFit/>
          </a:bodyPr>
          <a:lstStyle/>
          <a:p>
            <a:r>
              <a:rPr lang="en-US" dirty="0" err="1">
                <a:latin typeface="Consolas" panose="020B0609020204030204" pitchFamily="49" charset="0"/>
              </a:rPr>
              <a:t>fivexPlusThree</a:t>
            </a:r>
            <a:r>
              <a:rPr lang="en-US" dirty="0">
                <a:latin typeface="Consolas" panose="020B0609020204030204" pitchFamily="49" charset="0"/>
              </a:rPr>
              <a:t> = </a:t>
            </a:r>
            <a:r>
              <a:rPr lang="en-US" dirty="0" err="1">
                <a:latin typeface="Consolas" panose="020B0609020204030204" pitchFamily="49" charset="0"/>
              </a:rPr>
              <a:t>slopeIntercept</a:t>
            </a:r>
            <a:r>
              <a:rPr lang="en-US" dirty="0">
                <a:latin typeface="Consolas" panose="020B0609020204030204" pitchFamily="49" charset="0"/>
              </a:rPr>
              <a:t> 5 3</a:t>
            </a:r>
          </a:p>
        </p:txBody>
      </p:sp>
      <p:grpSp>
        <p:nvGrpSpPr>
          <p:cNvPr id="3" name="Group 2">
            <a:extLst>
              <a:ext uri="{FF2B5EF4-FFF2-40B4-BE49-F238E27FC236}">
                <a16:creationId xmlns:a16="http://schemas.microsoft.com/office/drawing/2014/main" id="{C99A46F1-2259-4015-95E0-AE834BAA6535}"/>
              </a:ext>
            </a:extLst>
          </p:cNvPr>
          <p:cNvGrpSpPr/>
          <p:nvPr/>
        </p:nvGrpSpPr>
        <p:grpSpPr>
          <a:xfrm>
            <a:off x="697086" y="4710781"/>
            <a:ext cx="11223568" cy="1686739"/>
            <a:chOff x="697086" y="4710781"/>
            <a:chExt cx="11223568" cy="1686739"/>
          </a:xfrm>
        </p:grpSpPr>
        <p:grpSp>
          <p:nvGrpSpPr>
            <p:cNvPr id="8" name="Group 7">
              <a:extLst>
                <a:ext uri="{FF2B5EF4-FFF2-40B4-BE49-F238E27FC236}">
                  <a16:creationId xmlns:a16="http://schemas.microsoft.com/office/drawing/2014/main" id="{46339965-83B9-48AB-9D64-2F0B64D6FAC9}"/>
                </a:ext>
              </a:extLst>
            </p:cNvPr>
            <p:cNvGrpSpPr/>
            <p:nvPr/>
          </p:nvGrpSpPr>
          <p:grpSpPr>
            <a:xfrm>
              <a:off x="6775702" y="4710781"/>
              <a:ext cx="5144952" cy="1686739"/>
              <a:chOff x="7232902" y="4174112"/>
              <a:chExt cx="5144952" cy="1686739"/>
            </a:xfrm>
          </p:grpSpPr>
          <p:sp>
            <p:nvSpPr>
              <p:cNvPr id="4" name="Rectangle 3">
                <a:extLst>
                  <a:ext uri="{FF2B5EF4-FFF2-40B4-BE49-F238E27FC236}">
                    <a16:creationId xmlns:a16="http://schemas.microsoft.com/office/drawing/2014/main" id="{BFBB58F8-48E8-4EB5-AD9F-BC1E72545772}"/>
                  </a:ext>
                </a:extLst>
              </p:cNvPr>
              <p:cNvSpPr/>
              <p:nvPr/>
            </p:nvSpPr>
            <p:spPr>
              <a:xfrm>
                <a:off x="9042133" y="4198501"/>
                <a:ext cx="3335721" cy="16623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F0BBB7A-7195-4CD0-ADCC-31CDEF368F94}"/>
                  </a:ext>
                </a:extLst>
              </p:cNvPr>
              <p:cNvSpPr txBox="1"/>
              <p:nvPr/>
            </p:nvSpPr>
            <p:spPr>
              <a:xfrm>
                <a:off x="7232902" y="4174112"/>
                <a:ext cx="1874231" cy="461665"/>
              </a:xfrm>
              <a:prstGeom prst="rect">
                <a:avLst/>
              </a:prstGeom>
              <a:noFill/>
            </p:spPr>
            <p:txBody>
              <a:bodyPr wrap="none" rtlCol="0">
                <a:spAutoFit/>
              </a:bodyPr>
              <a:lstStyle/>
              <a:p>
                <a:r>
                  <a:rPr lang="en-US" sz="2400" dirty="0" err="1"/>
                  <a:t>twoxPlusOne</a:t>
                </a:r>
                <a:endParaRPr lang="en-US" sz="2400" dirty="0"/>
              </a:p>
            </p:txBody>
          </p:sp>
        </p:grpSp>
        <p:grpSp>
          <p:nvGrpSpPr>
            <p:cNvPr id="65" name="Group 64">
              <a:extLst>
                <a:ext uri="{FF2B5EF4-FFF2-40B4-BE49-F238E27FC236}">
                  <a16:creationId xmlns:a16="http://schemas.microsoft.com/office/drawing/2014/main" id="{EF30D0E2-216E-443E-935E-463228E40E09}"/>
                </a:ext>
              </a:extLst>
            </p:cNvPr>
            <p:cNvGrpSpPr/>
            <p:nvPr/>
          </p:nvGrpSpPr>
          <p:grpSpPr>
            <a:xfrm>
              <a:off x="8820820" y="4811232"/>
              <a:ext cx="1289296" cy="461665"/>
              <a:chOff x="8594402" y="4098955"/>
              <a:chExt cx="1289296" cy="461665"/>
            </a:xfrm>
          </p:grpSpPr>
          <p:sp>
            <p:nvSpPr>
              <p:cNvPr id="67" name="Rectangle 66">
                <a:extLst>
                  <a:ext uri="{FF2B5EF4-FFF2-40B4-BE49-F238E27FC236}">
                    <a16:creationId xmlns:a16="http://schemas.microsoft.com/office/drawing/2014/main" id="{F22F1A9F-CBA7-473D-B90C-711731E9BFD5}"/>
                  </a:ext>
                </a:extLst>
              </p:cNvPr>
              <p:cNvSpPr/>
              <p:nvPr/>
            </p:nvSpPr>
            <p:spPr>
              <a:xfrm>
                <a:off x="9042133" y="4198501"/>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AEE33AF-CF10-401F-A8BA-6E3C400FE86C}"/>
                  </a:ext>
                </a:extLst>
              </p:cNvPr>
              <p:cNvSpPr txBox="1"/>
              <p:nvPr/>
            </p:nvSpPr>
            <p:spPr>
              <a:xfrm>
                <a:off x="8594402" y="4098955"/>
                <a:ext cx="439544" cy="461665"/>
              </a:xfrm>
              <a:prstGeom prst="rect">
                <a:avLst/>
              </a:prstGeom>
              <a:noFill/>
            </p:spPr>
            <p:txBody>
              <a:bodyPr wrap="none" rtlCol="0">
                <a:spAutoFit/>
              </a:bodyPr>
              <a:lstStyle/>
              <a:p>
                <a:r>
                  <a:rPr lang="en-US" sz="2400" dirty="0"/>
                  <a:t>m</a:t>
                </a:r>
              </a:p>
            </p:txBody>
          </p:sp>
        </p:grpSp>
        <p:grpSp>
          <p:nvGrpSpPr>
            <p:cNvPr id="71" name="Group 70">
              <a:extLst>
                <a:ext uri="{FF2B5EF4-FFF2-40B4-BE49-F238E27FC236}">
                  <a16:creationId xmlns:a16="http://schemas.microsoft.com/office/drawing/2014/main" id="{798381C4-FF90-4A27-9255-03D0BD85719E}"/>
                </a:ext>
              </a:extLst>
            </p:cNvPr>
            <p:cNvGrpSpPr/>
            <p:nvPr/>
          </p:nvGrpSpPr>
          <p:grpSpPr>
            <a:xfrm>
              <a:off x="10517117" y="4812777"/>
              <a:ext cx="1203803" cy="461665"/>
              <a:chOff x="8679895" y="4098955"/>
              <a:chExt cx="1203803" cy="461665"/>
            </a:xfrm>
          </p:grpSpPr>
          <p:sp>
            <p:nvSpPr>
              <p:cNvPr id="72" name="Rectangle 71">
                <a:extLst>
                  <a:ext uri="{FF2B5EF4-FFF2-40B4-BE49-F238E27FC236}">
                    <a16:creationId xmlns:a16="http://schemas.microsoft.com/office/drawing/2014/main" id="{5F085DBC-69AA-4B5B-BC05-1A07D8232B95}"/>
                  </a:ext>
                </a:extLst>
              </p:cNvPr>
              <p:cNvSpPr/>
              <p:nvPr/>
            </p:nvSpPr>
            <p:spPr>
              <a:xfrm>
                <a:off x="9042133" y="4198501"/>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50A3C90-278D-4FBA-99BD-1FE2B875A8E9}"/>
                  </a:ext>
                </a:extLst>
              </p:cNvPr>
              <p:cNvSpPr txBox="1"/>
              <p:nvPr/>
            </p:nvSpPr>
            <p:spPr>
              <a:xfrm>
                <a:off x="8679895" y="4098955"/>
                <a:ext cx="349776" cy="461665"/>
              </a:xfrm>
              <a:prstGeom prst="rect">
                <a:avLst/>
              </a:prstGeom>
              <a:noFill/>
            </p:spPr>
            <p:txBody>
              <a:bodyPr wrap="none" rtlCol="0">
                <a:spAutoFit/>
              </a:bodyPr>
              <a:lstStyle/>
              <a:p>
                <a:r>
                  <a:rPr lang="en-US" sz="2400" dirty="0"/>
                  <a:t>b</a:t>
                </a:r>
              </a:p>
            </p:txBody>
          </p:sp>
        </p:grpSp>
        <p:grpSp>
          <p:nvGrpSpPr>
            <p:cNvPr id="64" name="Group 63">
              <a:extLst>
                <a:ext uri="{FF2B5EF4-FFF2-40B4-BE49-F238E27FC236}">
                  <a16:creationId xmlns:a16="http://schemas.microsoft.com/office/drawing/2014/main" id="{7C88C026-1E27-46FF-8BCB-E79D524AF301}"/>
                </a:ext>
              </a:extLst>
            </p:cNvPr>
            <p:cNvGrpSpPr/>
            <p:nvPr/>
          </p:nvGrpSpPr>
          <p:grpSpPr>
            <a:xfrm>
              <a:off x="8782051" y="5292454"/>
              <a:ext cx="3057524" cy="736871"/>
              <a:chOff x="8555633" y="3822730"/>
              <a:chExt cx="3057524" cy="736871"/>
            </a:xfrm>
          </p:grpSpPr>
          <p:sp>
            <p:nvSpPr>
              <p:cNvPr id="66" name="Rectangle 65">
                <a:extLst>
                  <a:ext uri="{FF2B5EF4-FFF2-40B4-BE49-F238E27FC236}">
                    <a16:creationId xmlns:a16="http://schemas.microsoft.com/office/drawing/2014/main" id="{BCA0B636-3BAB-419E-B9E5-01B37349D45D}"/>
                  </a:ext>
                </a:extLst>
              </p:cNvPr>
              <p:cNvSpPr/>
              <p:nvPr/>
            </p:nvSpPr>
            <p:spPr>
              <a:xfrm>
                <a:off x="8555633" y="4198501"/>
                <a:ext cx="3057524" cy="3611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C29608C4-EFB5-4676-9AA5-A8DC19A1E415}"/>
                  </a:ext>
                </a:extLst>
              </p:cNvPr>
              <p:cNvSpPr txBox="1"/>
              <p:nvPr/>
            </p:nvSpPr>
            <p:spPr>
              <a:xfrm>
                <a:off x="9280202" y="3822730"/>
                <a:ext cx="1545616" cy="461665"/>
              </a:xfrm>
              <a:prstGeom prst="rect">
                <a:avLst/>
              </a:prstGeom>
              <a:noFill/>
            </p:spPr>
            <p:txBody>
              <a:bodyPr wrap="none" rtlCol="0">
                <a:spAutoFit/>
              </a:bodyPr>
              <a:lstStyle/>
              <a:p>
                <a:r>
                  <a:rPr lang="en-US" sz="2400" dirty="0"/>
                  <a:t>expression</a:t>
                </a:r>
              </a:p>
            </p:txBody>
          </p:sp>
        </p:grpSp>
        <p:grpSp>
          <p:nvGrpSpPr>
            <p:cNvPr id="13" name="Group 12">
              <a:extLst>
                <a:ext uri="{FF2B5EF4-FFF2-40B4-BE49-F238E27FC236}">
                  <a16:creationId xmlns:a16="http://schemas.microsoft.com/office/drawing/2014/main" id="{FE3FA014-9DE4-4099-8053-9E7AC2151966}"/>
                </a:ext>
              </a:extLst>
            </p:cNvPr>
            <p:cNvGrpSpPr/>
            <p:nvPr/>
          </p:nvGrpSpPr>
          <p:grpSpPr>
            <a:xfrm>
              <a:off x="697086" y="4710781"/>
              <a:ext cx="5331431" cy="1686739"/>
              <a:chOff x="4778685" y="7186838"/>
              <a:chExt cx="5331431" cy="1686739"/>
            </a:xfrm>
          </p:grpSpPr>
          <p:grpSp>
            <p:nvGrpSpPr>
              <p:cNvPr id="98" name="Group 97">
                <a:extLst>
                  <a:ext uri="{FF2B5EF4-FFF2-40B4-BE49-F238E27FC236}">
                    <a16:creationId xmlns:a16="http://schemas.microsoft.com/office/drawing/2014/main" id="{48B429E6-B2FA-4F78-89E2-3239BC3F64E8}"/>
                  </a:ext>
                </a:extLst>
              </p:cNvPr>
              <p:cNvGrpSpPr/>
              <p:nvPr/>
            </p:nvGrpSpPr>
            <p:grpSpPr>
              <a:xfrm>
                <a:off x="4778685" y="7186838"/>
                <a:ext cx="5331431" cy="1686739"/>
                <a:chOff x="7046423" y="4174112"/>
                <a:chExt cx="5331431" cy="1686739"/>
              </a:xfrm>
            </p:grpSpPr>
            <p:sp>
              <p:nvSpPr>
                <p:cNvPr id="99" name="Rectangle 98">
                  <a:extLst>
                    <a:ext uri="{FF2B5EF4-FFF2-40B4-BE49-F238E27FC236}">
                      <a16:creationId xmlns:a16="http://schemas.microsoft.com/office/drawing/2014/main" id="{81AE6525-4AB4-43C2-9A54-6E67DB1CD07D}"/>
                    </a:ext>
                  </a:extLst>
                </p:cNvPr>
                <p:cNvSpPr/>
                <p:nvPr/>
              </p:nvSpPr>
              <p:spPr>
                <a:xfrm>
                  <a:off x="9042133" y="4198501"/>
                  <a:ext cx="3335721" cy="16623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70179452-7623-4825-89BD-7D2FFAF881E4}"/>
                    </a:ext>
                  </a:extLst>
                </p:cNvPr>
                <p:cNvSpPr txBox="1"/>
                <p:nvPr/>
              </p:nvSpPr>
              <p:spPr>
                <a:xfrm>
                  <a:off x="7046423" y="4174112"/>
                  <a:ext cx="2068195" cy="461665"/>
                </a:xfrm>
                <a:prstGeom prst="rect">
                  <a:avLst/>
                </a:prstGeom>
                <a:noFill/>
              </p:spPr>
              <p:txBody>
                <a:bodyPr wrap="none" rtlCol="0">
                  <a:spAutoFit/>
                </a:bodyPr>
                <a:lstStyle/>
                <a:p>
                  <a:r>
                    <a:rPr lang="en-US" sz="2400" dirty="0" err="1"/>
                    <a:t>fivexPlusThree</a:t>
                  </a:r>
                  <a:endParaRPr lang="en-US" sz="2400" dirty="0"/>
                </a:p>
              </p:txBody>
            </p:sp>
          </p:grpSp>
          <p:sp>
            <p:nvSpPr>
              <p:cNvPr id="101" name="TextBox 100">
                <a:extLst>
                  <a:ext uri="{FF2B5EF4-FFF2-40B4-BE49-F238E27FC236}">
                    <a16:creationId xmlns:a16="http://schemas.microsoft.com/office/drawing/2014/main" id="{CC8B8637-75BD-41E8-BE80-9DD79C25A0ED}"/>
                  </a:ext>
                </a:extLst>
              </p:cNvPr>
              <p:cNvSpPr txBox="1"/>
              <p:nvPr/>
            </p:nvSpPr>
            <p:spPr>
              <a:xfrm>
                <a:off x="7602591" y="7921187"/>
                <a:ext cx="2059261" cy="523220"/>
              </a:xfrm>
              <a:prstGeom prst="rect">
                <a:avLst/>
              </a:prstGeom>
              <a:noFill/>
            </p:spPr>
            <p:txBody>
              <a:bodyPr wrap="square">
                <a:spAutoFit/>
              </a:bodyPr>
              <a:lstStyle/>
              <a:p>
                <a:endParaRPr lang="en-US" sz="2800" dirty="0">
                  <a:latin typeface="Consolas" panose="020B0609020204030204" pitchFamily="49" charset="0"/>
                </a:endParaRPr>
              </a:p>
            </p:txBody>
          </p:sp>
          <p:grpSp>
            <p:nvGrpSpPr>
              <p:cNvPr id="12" name="Group 11">
                <a:extLst>
                  <a:ext uri="{FF2B5EF4-FFF2-40B4-BE49-F238E27FC236}">
                    <a16:creationId xmlns:a16="http://schemas.microsoft.com/office/drawing/2014/main" id="{C523E1AF-3225-4DD9-8E7A-3D17B2581962}"/>
                  </a:ext>
                </a:extLst>
              </p:cNvPr>
              <p:cNvGrpSpPr/>
              <p:nvPr/>
            </p:nvGrpSpPr>
            <p:grpSpPr>
              <a:xfrm>
                <a:off x="7032563" y="7226698"/>
                <a:ext cx="2911823" cy="463210"/>
                <a:chOff x="8961497" y="4963632"/>
                <a:chExt cx="2911823" cy="463210"/>
              </a:xfrm>
            </p:grpSpPr>
            <p:grpSp>
              <p:nvGrpSpPr>
                <p:cNvPr id="104" name="Group 103">
                  <a:extLst>
                    <a:ext uri="{FF2B5EF4-FFF2-40B4-BE49-F238E27FC236}">
                      <a16:creationId xmlns:a16="http://schemas.microsoft.com/office/drawing/2014/main" id="{2C5E6A72-444C-43FD-92B9-C2467B8AF815}"/>
                    </a:ext>
                  </a:extLst>
                </p:cNvPr>
                <p:cNvGrpSpPr/>
                <p:nvPr/>
              </p:nvGrpSpPr>
              <p:grpSpPr>
                <a:xfrm>
                  <a:off x="8961497" y="4963632"/>
                  <a:ext cx="1301019" cy="461665"/>
                  <a:chOff x="8582679" y="4098955"/>
                  <a:chExt cx="1301019" cy="461665"/>
                </a:xfrm>
              </p:grpSpPr>
              <p:sp>
                <p:nvSpPr>
                  <p:cNvPr id="105" name="Rectangle 104">
                    <a:extLst>
                      <a:ext uri="{FF2B5EF4-FFF2-40B4-BE49-F238E27FC236}">
                        <a16:creationId xmlns:a16="http://schemas.microsoft.com/office/drawing/2014/main" id="{3D058A55-711F-4BB9-AC29-1B27105C6DC0}"/>
                      </a:ext>
                    </a:extLst>
                  </p:cNvPr>
                  <p:cNvSpPr/>
                  <p:nvPr/>
                </p:nvSpPr>
                <p:spPr>
                  <a:xfrm>
                    <a:off x="9042133" y="4198501"/>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a:extLst>
                      <a:ext uri="{FF2B5EF4-FFF2-40B4-BE49-F238E27FC236}">
                        <a16:creationId xmlns:a16="http://schemas.microsoft.com/office/drawing/2014/main" id="{2A01FD7C-90BB-42A2-BF38-D6B7214D9A0D}"/>
                      </a:ext>
                    </a:extLst>
                  </p:cNvPr>
                  <p:cNvSpPr txBox="1"/>
                  <p:nvPr/>
                </p:nvSpPr>
                <p:spPr>
                  <a:xfrm>
                    <a:off x="8582679" y="4098955"/>
                    <a:ext cx="439544" cy="461665"/>
                  </a:xfrm>
                  <a:prstGeom prst="rect">
                    <a:avLst/>
                  </a:prstGeom>
                  <a:noFill/>
                </p:spPr>
                <p:txBody>
                  <a:bodyPr wrap="none" rtlCol="0">
                    <a:spAutoFit/>
                  </a:bodyPr>
                  <a:lstStyle/>
                  <a:p>
                    <a:r>
                      <a:rPr lang="en-US" sz="2400"/>
                      <a:t>m</a:t>
                    </a:r>
                    <a:endParaRPr lang="en-US" sz="2400" dirty="0"/>
                  </a:p>
                </p:txBody>
              </p:sp>
            </p:grpSp>
            <p:grpSp>
              <p:nvGrpSpPr>
                <p:cNvPr id="107" name="Group 106">
                  <a:extLst>
                    <a:ext uri="{FF2B5EF4-FFF2-40B4-BE49-F238E27FC236}">
                      <a16:creationId xmlns:a16="http://schemas.microsoft.com/office/drawing/2014/main" id="{F8CB3C22-4663-4529-AF44-70AF9DD0B730}"/>
                    </a:ext>
                  </a:extLst>
                </p:cNvPr>
                <p:cNvGrpSpPr/>
                <p:nvPr/>
              </p:nvGrpSpPr>
              <p:grpSpPr>
                <a:xfrm>
                  <a:off x="10646071" y="4965177"/>
                  <a:ext cx="1227249" cy="461665"/>
                  <a:chOff x="8656449" y="4098955"/>
                  <a:chExt cx="1227249" cy="461665"/>
                </a:xfrm>
              </p:grpSpPr>
              <p:sp>
                <p:nvSpPr>
                  <p:cNvPr id="108" name="Rectangle 107">
                    <a:extLst>
                      <a:ext uri="{FF2B5EF4-FFF2-40B4-BE49-F238E27FC236}">
                        <a16:creationId xmlns:a16="http://schemas.microsoft.com/office/drawing/2014/main" id="{D517A3C3-67E3-4310-B019-C663CF7CEB9D}"/>
                      </a:ext>
                    </a:extLst>
                  </p:cNvPr>
                  <p:cNvSpPr/>
                  <p:nvPr/>
                </p:nvSpPr>
                <p:spPr>
                  <a:xfrm>
                    <a:off x="9042133" y="4198501"/>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a:extLst>
                      <a:ext uri="{FF2B5EF4-FFF2-40B4-BE49-F238E27FC236}">
                        <a16:creationId xmlns:a16="http://schemas.microsoft.com/office/drawing/2014/main" id="{24629FC7-C218-4377-BF6C-E49A0ABD0AED}"/>
                      </a:ext>
                    </a:extLst>
                  </p:cNvPr>
                  <p:cNvSpPr txBox="1"/>
                  <p:nvPr/>
                </p:nvSpPr>
                <p:spPr>
                  <a:xfrm>
                    <a:off x="8656449" y="4098955"/>
                    <a:ext cx="349776" cy="461665"/>
                  </a:xfrm>
                  <a:prstGeom prst="rect">
                    <a:avLst/>
                  </a:prstGeom>
                  <a:noFill/>
                </p:spPr>
                <p:txBody>
                  <a:bodyPr wrap="none" rtlCol="0">
                    <a:spAutoFit/>
                  </a:bodyPr>
                  <a:lstStyle/>
                  <a:p>
                    <a:r>
                      <a:rPr lang="en-US" sz="2400" dirty="0"/>
                      <a:t>b</a:t>
                    </a:r>
                  </a:p>
                </p:txBody>
              </p:sp>
            </p:grpSp>
          </p:grpSp>
        </p:grpSp>
        <p:grpSp>
          <p:nvGrpSpPr>
            <p:cNvPr id="25" name="Group 24">
              <a:extLst>
                <a:ext uri="{FF2B5EF4-FFF2-40B4-BE49-F238E27FC236}">
                  <a16:creationId xmlns:a16="http://schemas.microsoft.com/office/drawing/2014/main" id="{F54E5CA1-1219-4480-AE72-CE4D7DBA97E4}"/>
                </a:ext>
              </a:extLst>
            </p:cNvPr>
            <p:cNvGrpSpPr/>
            <p:nvPr/>
          </p:nvGrpSpPr>
          <p:grpSpPr>
            <a:xfrm>
              <a:off x="2823043" y="5225369"/>
              <a:ext cx="3057524" cy="788914"/>
              <a:chOff x="2831894" y="6941005"/>
              <a:chExt cx="3057524" cy="788914"/>
            </a:xfrm>
          </p:grpSpPr>
          <p:grpSp>
            <p:nvGrpSpPr>
              <p:cNvPr id="103" name="Group 102">
                <a:extLst>
                  <a:ext uri="{FF2B5EF4-FFF2-40B4-BE49-F238E27FC236}">
                    <a16:creationId xmlns:a16="http://schemas.microsoft.com/office/drawing/2014/main" id="{3651AA24-D8FF-46D4-91A4-974653D4E78A}"/>
                  </a:ext>
                </a:extLst>
              </p:cNvPr>
              <p:cNvGrpSpPr/>
              <p:nvPr/>
            </p:nvGrpSpPr>
            <p:grpSpPr>
              <a:xfrm>
                <a:off x="2831894" y="6941005"/>
                <a:ext cx="3057524" cy="736871"/>
                <a:chOff x="8555633" y="3822730"/>
                <a:chExt cx="3057524" cy="736871"/>
              </a:xfrm>
            </p:grpSpPr>
            <p:sp>
              <p:nvSpPr>
                <p:cNvPr id="116" name="Rectangle 115">
                  <a:extLst>
                    <a:ext uri="{FF2B5EF4-FFF2-40B4-BE49-F238E27FC236}">
                      <a16:creationId xmlns:a16="http://schemas.microsoft.com/office/drawing/2014/main" id="{22278035-D79D-45E1-8392-7084F8164E97}"/>
                    </a:ext>
                  </a:extLst>
                </p:cNvPr>
                <p:cNvSpPr/>
                <p:nvPr/>
              </p:nvSpPr>
              <p:spPr>
                <a:xfrm>
                  <a:off x="8555633" y="4198501"/>
                  <a:ext cx="3057524" cy="3611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533DD2A6-F90A-4C87-B627-ED3C08FC9DB5}"/>
                    </a:ext>
                  </a:extLst>
                </p:cNvPr>
                <p:cNvSpPr txBox="1"/>
                <p:nvPr/>
              </p:nvSpPr>
              <p:spPr>
                <a:xfrm>
                  <a:off x="9280202" y="3822730"/>
                  <a:ext cx="1545616" cy="461665"/>
                </a:xfrm>
                <a:prstGeom prst="rect">
                  <a:avLst/>
                </a:prstGeom>
                <a:noFill/>
              </p:spPr>
              <p:txBody>
                <a:bodyPr wrap="none" rtlCol="0">
                  <a:spAutoFit/>
                </a:bodyPr>
                <a:lstStyle/>
                <a:p>
                  <a:r>
                    <a:rPr lang="en-US" sz="2400" dirty="0"/>
                    <a:t>expression</a:t>
                  </a:r>
                </a:p>
              </p:txBody>
            </p:sp>
          </p:grpSp>
          <p:sp>
            <p:nvSpPr>
              <p:cNvPr id="119" name="TextBox 118">
                <a:extLst>
                  <a:ext uri="{FF2B5EF4-FFF2-40B4-BE49-F238E27FC236}">
                    <a16:creationId xmlns:a16="http://schemas.microsoft.com/office/drawing/2014/main" id="{1C3E7103-B42B-4ADF-A225-24B46EFBFC3F}"/>
                  </a:ext>
                </a:extLst>
              </p:cNvPr>
              <p:cNvSpPr txBox="1"/>
              <p:nvPr/>
            </p:nvSpPr>
            <p:spPr>
              <a:xfrm>
                <a:off x="3090232" y="7268254"/>
                <a:ext cx="2506063" cy="461665"/>
              </a:xfrm>
              <a:prstGeom prst="rect">
                <a:avLst/>
              </a:prstGeom>
              <a:noFill/>
            </p:spPr>
            <p:txBody>
              <a:bodyPr wrap="square">
                <a:spAutoFit/>
              </a:bodyPr>
              <a:lstStyle/>
              <a:p>
                <a:r>
                  <a:rPr lang="en-US" sz="2400" dirty="0">
                    <a:latin typeface="Consolas" panose="020B0609020204030204" pitchFamily="49" charset="0"/>
                  </a:rPr>
                  <a:t>\</a:t>
                </a:r>
                <a:r>
                  <a:rPr lang="en-US" sz="2400" dirty="0">
                    <a:solidFill>
                      <a:srgbClr val="00B0F0"/>
                    </a:solidFill>
                    <a:latin typeface="Consolas" panose="020B0609020204030204" pitchFamily="49" charset="0"/>
                  </a:rPr>
                  <a:t>x</a:t>
                </a:r>
                <a:r>
                  <a:rPr lang="en-US" sz="2400" dirty="0">
                    <a:latin typeface="Consolas" panose="020B0609020204030204" pitchFamily="49" charset="0"/>
                  </a:rPr>
                  <a:t> -&gt; </a:t>
                </a:r>
                <a:r>
                  <a:rPr lang="en-US" sz="2400" dirty="0">
                    <a:solidFill>
                      <a:srgbClr val="FF0000"/>
                    </a:solidFill>
                    <a:latin typeface="Consolas" panose="020B0609020204030204" pitchFamily="49" charset="0"/>
                  </a:rPr>
                  <a:t>m</a:t>
                </a:r>
                <a:r>
                  <a:rPr lang="en-US" sz="2400" dirty="0">
                    <a:latin typeface="Consolas" panose="020B0609020204030204" pitchFamily="49" charset="0"/>
                  </a:rPr>
                  <a:t>*</a:t>
                </a:r>
                <a:r>
                  <a:rPr lang="en-US" sz="2400" dirty="0">
                    <a:solidFill>
                      <a:srgbClr val="00B0F0"/>
                    </a:solidFill>
                    <a:latin typeface="Consolas" panose="020B0609020204030204" pitchFamily="49" charset="0"/>
                  </a:rPr>
                  <a:t>x</a:t>
                </a:r>
                <a:r>
                  <a:rPr lang="en-US" sz="2400" dirty="0">
                    <a:latin typeface="Consolas" panose="020B0609020204030204" pitchFamily="49" charset="0"/>
                  </a:rPr>
                  <a:t> + </a:t>
                </a:r>
                <a:r>
                  <a:rPr lang="en-US" sz="2400" dirty="0">
                    <a:solidFill>
                      <a:srgbClr val="FF0000"/>
                    </a:solidFill>
                    <a:latin typeface="Consolas" panose="020B0609020204030204" pitchFamily="49" charset="0"/>
                  </a:rPr>
                  <a:t>b</a:t>
                </a:r>
              </a:p>
            </p:txBody>
          </p:sp>
        </p:grpSp>
        <p:sp>
          <p:nvSpPr>
            <p:cNvPr id="78" name="TextBox 77">
              <a:extLst>
                <a:ext uri="{FF2B5EF4-FFF2-40B4-BE49-F238E27FC236}">
                  <a16:creationId xmlns:a16="http://schemas.microsoft.com/office/drawing/2014/main" id="{F95733C2-6C5E-4404-871D-4B9D5E483BC0}"/>
                </a:ext>
              </a:extLst>
            </p:cNvPr>
            <p:cNvSpPr txBox="1"/>
            <p:nvPr/>
          </p:nvSpPr>
          <p:spPr>
            <a:xfrm>
              <a:off x="9073421" y="5617313"/>
              <a:ext cx="2506063" cy="461665"/>
            </a:xfrm>
            <a:prstGeom prst="rect">
              <a:avLst/>
            </a:prstGeom>
            <a:noFill/>
          </p:spPr>
          <p:txBody>
            <a:bodyPr wrap="square">
              <a:spAutoFit/>
            </a:bodyPr>
            <a:lstStyle/>
            <a:p>
              <a:r>
                <a:rPr lang="en-US" sz="2400" dirty="0">
                  <a:latin typeface="Consolas" panose="020B0609020204030204" pitchFamily="49" charset="0"/>
                </a:rPr>
                <a:t>\</a:t>
              </a:r>
              <a:r>
                <a:rPr lang="en-US" sz="2400" dirty="0">
                  <a:solidFill>
                    <a:srgbClr val="00B0F0"/>
                  </a:solidFill>
                  <a:latin typeface="Consolas" panose="020B0609020204030204" pitchFamily="49" charset="0"/>
                </a:rPr>
                <a:t>x</a:t>
              </a:r>
              <a:r>
                <a:rPr lang="en-US" sz="2400" dirty="0">
                  <a:latin typeface="Consolas" panose="020B0609020204030204" pitchFamily="49" charset="0"/>
                </a:rPr>
                <a:t> -&gt; </a:t>
              </a:r>
              <a:r>
                <a:rPr lang="en-US" sz="2400" dirty="0">
                  <a:solidFill>
                    <a:srgbClr val="FF0000"/>
                  </a:solidFill>
                  <a:latin typeface="Consolas" panose="020B0609020204030204" pitchFamily="49" charset="0"/>
                </a:rPr>
                <a:t>m</a:t>
              </a:r>
              <a:r>
                <a:rPr lang="en-US" sz="2400" dirty="0">
                  <a:latin typeface="Consolas" panose="020B0609020204030204" pitchFamily="49" charset="0"/>
                </a:rPr>
                <a:t>*</a:t>
              </a:r>
              <a:r>
                <a:rPr lang="en-US" sz="2400" dirty="0">
                  <a:solidFill>
                    <a:srgbClr val="00B0F0"/>
                  </a:solidFill>
                  <a:latin typeface="Consolas" panose="020B0609020204030204" pitchFamily="49" charset="0"/>
                </a:rPr>
                <a:t>x</a:t>
              </a:r>
              <a:r>
                <a:rPr lang="en-US" sz="2400" dirty="0">
                  <a:latin typeface="Consolas" panose="020B0609020204030204" pitchFamily="49" charset="0"/>
                </a:rPr>
                <a:t> + </a:t>
              </a:r>
              <a:r>
                <a:rPr lang="en-US" sz="2400" dirty="0">
                  <a:solidFill>
                    <a:srgbClr val="FF0000"/>
                  </a:solidFill>
                  <a:latin typeface="Consolas" panose="020B0609020204030204" pitchFamily="49" charset="0"/>
                </a:rPr>
                <a:t>b</a:t>
              </a:r>
            </a:p>
          </p:txBody>
        </p:sp>
        <p:sp>
          <p:nvSpPr>
            <p:cNvPr id="90" name="TextBox 89">
              <a:extLst>
                <a:ext uri="{FF2B5EF4-FFF2-40B4-BE49-F238E27FC236}">
                  <a16:creationId xmlns:a16="http://schemas.microsoft.com/office/drawing/2014/main" id="{76FDB0AA-8C6D-48AF-BB8B-18EB45B6A9D1}"/>
                </a:ext>
              </a:extLst>
            </p:cNvPr>
            <p:cNvSpPr txBox="1"/>
            <p:nvPr/>
          </p:nvSpPr>
          <p:spPr>
            <a:xfrm>
              <a:off x="3626644" y="4768334"/>
              <a:ext cx="421089" cy="461665"/>
            </a:xfrm>
            <a:prstGeom prst="rect">
              <a:avLst/>
            </a:prstGeom>
            <a:noFill/>
          </p:spPr>
          <p:txBody>
            <a:bodyPr wrap="square">
              <a:spAutoFit/>
            </a:bodyPr>
            <a:lstStyle/>
            <a:p>
              <a:pPr algn="ctr"/>
              <a:r>
                <a:rPr lang="en-US" sz="2400" dirty="0">
                  <a:solidFill>
                    <a:srgbClr val="FF0000"/>
                  </a:solidFill>
                  <a:latin typeface="Consolas" panose="020B0609020204030204" pitchFamily="49" charset="0"/>
                </a:rPr>
                <a:t>5</a:t>
              </a:r>
              <a:endParaRPr lang="en-US" sz="2400" dirty="0"/>
            </a:p>
          </p:txBody>
        </p:sp>
        <p:sp>
          <p:nvSpPr>
            <p:cNvPr id="113" name="TextBox 112">
              <a:extLst>
                <a:ext uri="{FF2B5EF4-FFF2-40B4-BE49-F238E27FC236}">
                  <a16:creationId xmlns:a16="http://schemas.microsoft.com/office/drawing/2014/main" id="{5BFBC9EB-DF5E-4C78-A7DB-C664B809413F}"/>
                </a:ext>
              </a:extLst>
            </p:cNvPr>
            <p:cNvSpPr txBox="1"/>
            <p:nvPr/>
          </p:nvSpPr>
          <p:spPr>
            <a:xfrm>
              <a:off x="5207794" y="4768334"/>
              <a:ext cx="421089" cy="461665"/>
            </a:xfrm>
            <a:prstGeom prst="rect">
              <a:avLst/>
            </a:prstGeom>
            <a:noFill/>
          </p:spPr>
          <p:txBody>
            <a:bodyPr wrap="square">
              <a:spAutoFit/>
            </a:bodyPr>
            <a:lstStyle/>
            <a:p>
              <a:pPr algn="ctr"/>
              <a:r>
                <a:rPr lang="en-US" sz="2400" dirty="0">
                  <a:solidFill>
                    <a:srgbClr val="FF0000"/>
                  </a:solidFill>
                  <a:latin typeface="Consolas" panose="020B0609020204030204" pitchFamily="49" charset="0"/>
                </a:rPr>
                <a:t>3</a:t>
              </a:r>
              <a:endParaRPr lang="en-US" sz="2400" dirty="0"/>
            </a:p>
          </p:txBody>
        </p:sp>
        <p:sp>
          <p:nvSpPr>
            <p:cNvPr id="114" name="TextBox 113">
              <a:extLst>
                <a:ext uri="{FF2B5EF4-FFF2-40B4-BE49-F238E27FC236}">
                  <a16:creationId xmlns:a16="http://schemas.microsoft.com/office/drawing/2014/main" id="{BDD3DCFB-6BF9-4089-8BF2-93C585B5820B}"/>
                </a:ext>
              </a:extLst>
            </p:cNvPr>
            <p:cNvSpPr txBox="1"/>
            <p:nvPr/>
          </p:nvSpPr>
          <p:spPr>
            <a:xfrm>
              <a:off x="9533530" y="4824120"/>
              <a:ext cx="421089" cy="461665"/>
            </a:xfrm>
            <a:prstGeom prst="rect">
              <a:avLst/>
            </a:prstGeom>
            <a:noFill/>
          </p:spPr>
          <p:txBody>
            <a:bodyPr wrap="square">
              <a:spAutoFit/>
            </a:bodyPr>
            <a:lstStyle/>
            <a:p>
              <a:pPr algn="ctr"/>
              <a:r>
                <a:rPr lang="en-US" sz="2400" dirty="0">
                  <a:solidFill>
                    <a:srgbClr val="FF0000"/>
                  </a:solidFill>
                  <a:latin typeface="Consolas" panose="020B0609020204030204" pitchFamily="49" charset="0"/>
                </a:rPr>
                <a:t>2</a:t>
              </a:r>
              <a:endParaRPr lang="en-US" sz="2400" dirty="0"/>
            </a:p>
          </p:txBody>
        </p:sp>
        <p:sp>
          <p:nvSpPr>
            <p:cNvPr id="118" name="TextBox 117">
              <a:extLst>
                <a:ext uri="{FF2B5EF4-FFF2-40B4-BE49-F238E27FC236}">
                  <a16:creationId xmlns:a16="http://schemas.microsoft.com/office/drawing/2014/main" id="{9EA3B3AA-4A5D-4F7B-8A46-62D14D5DC264}"/>
                </a:ext>
              </a:extLst>
            </p:cNvPr>
            <p:cNvSpPr txBox="1"/>
            <p:nvPr/>
          </p:nvSpPr>
          <p:spPr>
            <a:xfrm>
              <a:off x="11114680" y="4824120"/>
              <a:ext cx="421089" cy="461665"/>
            </a:xfrm>
            <a:prstGeom prst="rect">
              <a:avLst/>
            </a:prstGeom>
            <a:noFill/>
          </p:spPr>
          <p:txBody>
            <a:bodyPr wrap="square">
              <a:spAutoFit/>
            </a:bodyPr>
            <a:lstStyle/>
            <a:p>
              <a:pPr algn="ctr"/>
              <a:r>
                <a:rPr lang="en-US" sz="2400" dirty="0">
                  <a:solidFill>
                    <a:srgbClr val="FF0000"/>
                  </a:solidFill>
                  <a:latin typeface="Consolas" panose="020B0609020204030204" pitchFamily="49" charset="0"/>
                </a:rPr>
                <a:t>1</a:t>
              </a:r>
              <a:endParaRPr lang="en-US" sz="2400" dirty="0"/>
            </a:p>
          </p:txBody>
        </p:sp>
      </p:grpSp>
      <p:sp>
        <p:nvSpPr>
          <p:cNvPr id="9" name="Arrow: Down 8">
            <a:extLst>
              <a:ext uri="{FF2B5EF4-FFF2-40B4-BE49-F238E27FC236}">
                <a16:creationId xmlns:a16="http://schemas.microsoft.com/office/drawing/2014/main" id="{3C2C4BAC-838C-4D03-82BA-2E8E81DBE4CC}"/>
              </a:ext>
            </a:extLst>
          </p:cNvPr>
          <p:cNvSpPr/>
          <p:nvPr/>
        </p:nvSpPr>
        <p:spPr>
          <a:xfrm>
            <a:off x="2552700" y="209550"/>
            <a:ext cx="2600325" cy="1274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a:t>
            </a:r>
          </a:p>
          <a:p>
            <a:pPr algn="ctr"/>
            <a:r>
              <a:rPr lang="en-US" dirty="0"/>
              <a:t>Variable</a:t>
            </a:r>
          </a:p>
        </p:txBody>
      </p:sp>
      <p:sp>
        <p:nvSpPr>
          <p:cNvPr id="10" name="Arrow: Up 9">
            <a:extLst>
              <a:ext uri="{FF2B5EF4-FFF2-40B4-BE49-F238E27FC236}">
                <a16:creationId xmlns:a16="http://schemas.microsoft.com/office/drawing/2014/main" id="{6EEA984B-9371-491C-8A73-C2B3B4C61C44}"/>
              </a:ext>
            </a:extLst>
          </p:cNvPr>
          <p:cNvSpPr/>
          <p:nvPr/>
        </p:nvSpPr>
        <p:spPr>
          <a:xfrm>
            <a:off x="3290411" y="1755946"/>
            <a:ext cx="2618527" cy="12788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Variable</a:t>
            </a:r>
          </a:p>
        </p:txBody>
      </p:sp>
      <p:sp>
        <p:nvSpPr>
          <p:cNvPr id="122" name="TextBox 121">
            <a:extLst>
              <a:ext uri="{FF2B5EF4-FFF2-40B4-BE49-F238E27FC236}">
                <a16:creationId xmlns:a16="http://schemas.microsoft.com/office/drawing/2014/main" id="{BBBFC82E-2C70-4988-B429-EC157481B815}"/>
              </a:ext>
            </a:extLst>
          </p:cNvPr>
          <p:cNvSpPr txBox="1"/>
          <p:nvPr/>
        </p:nvSpPr>
        <p:spPr>
          <a:xfrm>
            <a:off x="6528450" y="2737493"/>
            <a:ext cx="5334059" cy="830997"/>
          </a:xfrm>
          <a:prstGeom prst="rect">
            <a:avLst/>
          </a:prstGeom>
          <a:noFill/>
        </p:spPr>
        <p:txBody>
          <a:bodyPr wrap="square" rtlCol="0">
            <a:spAutoFit/>
          </a:bodyPr>
          <a:lstStyle/>
          <a:p>
            <a:pPr algn="ctr"/>
            <a:r>
              <a:rPr lang="en-US" sz="2400" dirty="0"/>
              <a:t>A </a:t>
            </a:r>
            <a:r>
              <a:rPr lang="en-US" sz="2400" dirty="0">
                <a:solidFill>
                  <a:srgbClr val="FF0000"/>
                </a:solidFill>
              </a:rPr>
              <a:t>"free variable" </a:t>
            </a:r>
            <a:r>
              <a:rPr lang="en-US" sz="2400" dirty="0"/>
              <a:t>is any variable that is </a:t>
            </a:r>
            <a:r>
              <a:rPr lang="en-US" sz="2400" dirty="0">
                <a:solidFill>
                  <a:srgbClr val="FF0000"/>
                </a:solidFill>
              </a:rPr>
              <a:t>not an explicit parameter </a:t>
            </a:r>
            <a:r>
              <a:rPr lang="en-US" sz="2400" dirty="0"/>
              <a:t>to the lambda.</a:t>
            </a:r>
          </a:p>
        </p:txBody>
      </p:sp>
      <p:sp>
        <p:nvSpPr>
          <p:cNvPr id="130" name="Speech Bubble: Rectangle with Corners Rounded 129">
            <a:extLst>
              <a:ext uri="{FF2B5EF4-FFF2-40B4-BE49-F238E27FC236}">
                <a16:creationId xmlns:a16="http://schemas.microsoft.com/office/drawing/2014/main" id="{B3D80AED-4CD6-464B-BCF6-3323B50D50AE}"/>
              </a:ext>
            </a:extLst>
          </p:cNvPr>
          <p:cNvSpPr/>
          <p:nvPr/>
        </p:nvSpPr>
        <p:spPr>
          <a:xfrm>
            <a:off x="4366939" y="347773"/>
            <a:ext cx="3896383" cy="915550"/>
          </a:xfrm>
          <a:prstGeom prst="wedgeRoundRectCallout">
            <a:avLst>
              <a:gd name="adj1" fmla="val -80218"/>
              <a:gd name="adj2" fmla="val 782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latin typeface="Corbel" panose="020B0503020204020204" pitchFamily="34" charset="0"/>
              </a:rPr>
              <a:t>x</a:t>
            </a:r>
            <a:r>
              <a:rPr lang="en-US" sz="2000" dirty="0">
                <a:solidFill>
                  <a:schemeClr val="bg1">
                    <a:lumMod val="95000"/>
                  </a:schemeClr>
                </a:solidFill>
                <a:latin typeface="Corbel" panose="020B0503020204020204" pitchFamily="34" charset="0"/>
              </a:rPr>
              <a:t> is </a:t>
            </a:r>
            <a:r>
              <a:rPr lang="en-US" sz="2000" dirty="0">
                <a:solidFill>
                  <a:srgbClr val="FFC1C1"/>
                </a:solidFill>
                <a:latin typeface="Corbel" panose="020B0503020204020204" pitchFamily="34" charset="0"/>
              </a:rPr>
              <a:t>not a free variable</a:t>
            </a:r>
            <a:r>
              <a:rPr lang="en-US" sz="2000" dirty="0">
                <a:solidFill>
                  <a:schemeClr val="bg1">
                    <a:lumMod val="95000"/>
                  </a:schemeClr>
                </a:solidFill>
                <a:latin typeface="Corbel" panose="020B0503020204020204" pitchFamily="34" charset="0"/>
              </a:rPr>
              <a:t>, since its </a:t>
            </a:r>
            <a:r>
              <a:rPr lang="en-US" sz="2000" dirty="0">
                <a:solidFill>
                  <a:srgbClr val="FFC1C1"/>
                </a:solidFill>
                <a:latin typeface="Corbel" panose="020B0503020204020204" pitchFamily="34" charset="0"/>
              </a:rPr>
              <a:t>value is passed in </a:t>
            </a:r>
            <a:r>
              <a:rPr lang="en-US" sz="2000" dirty="0">
                <a:solidFill>
                  <a:schemeClr val="bg1">
                    <a:lumMod val="95000"/>
                  </a:schemeClr>
                </a:solidFill>
                <a:latin typeface="Corbel" panose="020B0503020204020204" pitchFamily="34" charset="0"/>
              </a:rPr>
              <a:t>to the lambda.</a:t>
            </a:r>
          </a:p>
        </p:txBody>
      </p:sp>
      <p:grpSp>
        <p:nvGrpSpPr>
          <p:cNvPr id="5" name="Group 4">
            <a:extLst>
              <a:ext uri="{FF2B5EF4-FFF2-40B4-BE49-F238E27FC236}">
                <a16:creationId xmlns:a16="http://schemas.microsoft.com/office/drawing/2014/main" id="{43B723E0-8EEB-48B8-A09C-E27084E6E1AB}"/>
              </a:ext>
            </a:extLst>
          </p:cNvPr>
          <p:cNvGrpSpPr/>
          <p:nvPr/>
        </p:nvGrpSpPr>
        <p:grpSpPr>
          <a:xfrm>
            <a:off x="352425" y="5843886"/>
            <a:ext cx="11707679" cy="603149"/>
            <a:chOff x="484321" y="5966745"/>
            <a:chExt cx="11707679" cy="603149"/>
          </a:xfrm>
        </p:grpSpPr>
        <p:pic>
          <p:nvPicPr>
            <p:cNvPr id="51" name="Picture 50" descr="Shape&#10;&#10;Description automatically generated with low confidence">
              <a:extLst>
                <a:ext uri="{FF2B5EF4-FFF2-40B4-BE49-F238E27FC236}">
                  <a16:creationId xmlns:a16="http://schemas.microsoft.com/office/drawing/2014/main" id="{7863FB1B-C138-458F-830D-F9D1B52BE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21" y="5966745"/>
              <a:ext cx="603149" cy="603149"/>
            </a:xfrm>
            <a:prstGeom prst="rect">
              <a:avLst/>
            </a:prstGeom>
            <a:ln>
              <a:noFill/>
            </a:ln>
            <a:effectLst>
              <a:outerShdw blurRad="292100" dist="139700" dir="2700000" algn="tl" rotWithShape="0">
                <a:srgbClr val="333333">
                  <a:alpha val="65000"/>
                </a:srgbClr>
              </a:outerShdw>
            </a:effectLst>
          </p:spPr>
        </p:pic>
        <p:sp>
          <p:nvSpPr>
            <p:cNvPr id="52" name="TextBox 51">
              <a:extLst>
                <a:ext uri="{FF2B5EF4-FFF2-40B4-BE49-F238E27FC236}">
                  <a16:creationId xmlns:a16="http://schemas.microsoft.com/office/drawing/2014/main" id="{C38461F6-4B94-497B-B138-13D408E0E602}"/>
                </a:ext>
              </a:extLst>
            </p:cNvPr>
            <p:cNvSpPr txBox="1"/>
            <p:nvPr/>
          </p:nvSpPr>
          <p:spPr>
            <a:xfrm>
              <a:off x="785896" y="6068532"/>
              <a:ext cx="11406104" cy="461665"/>
            </a:xfrm>
            <a:prstGeom prst="rect">
              <a:avLst/>
            </a:prstGeom>
            <a:noFill/>
          </p:spPr>
          <p:txBody>
            <a:bodyPr wrap="square" rtlCol="0">
              <a:spAutoFit/>
            </a:bodyPr>
            <a:lstStyle/>
            <a:p>
              <a:pPr algn="ctr"/>
              <a:r>
                <a:rPr lang="en-US" sz="2400" dirty="0"/>
                <a:t>Challenge: Discuss with your neighbor – How do you think closures are implemented?</a:t>
              </a:r>
            </a:p>
          </p:txBody>
        </p:sp>
      </p:grpSp>
      <p:sp>
        <p:nvSpPr>
          <p:cNvPr id="53" name="Rectangle 52">
            <a:extLst>
              <a:ext uri="{FF2B5EF4-FFF2-40B4-BE49-F238E27FC236}">
                <a16:creationId xmlns:a16="http://schemas.microsoft.com/office/drawing/2014/main" id="{E6C7AE41-E290-4903-9F07-C2BC1FCBB668}"/>
              </a:ext>
            </a:extLst>
          </p:cNvPr>
          <p:cNvSpPr/>
          <p:nvPr/>
        </p:nvSpPr>
        <p:spPr>
          <a:xfrm>
            <a:off x="3824599" y="6393049"/>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54" name="Rectangle 53">
            <a:extLst>
              <a:ext uri="{FF2B5EF4-FFF2-40B4-BE49-F238E27FC236}">
                <a16:creationId xmlns:a16="http://schemas.microsoft.com/office/drawing/2014/main" id="{B131846C-0C72-4D86-8112-063B8FC700C8}"/>
              </a:ext>
            </a:extLst>
          </p:cNvPr>
          <p:cNvSpPr/>
          <p:nvPr/>
        </p:nvSpPr>
        <p:spPr>
          <a:xfrm>
            <a:off x="3823752" y="6393049"/>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3624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down)">
                                      <p:cBhvr>
                                        <p:cTn id="37" dur="500"/>
                                        <p:tgtEl>
                                          <p:spTgt spid="13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3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2.08333E-6 -2.22222E-6 L 2.08333E-6 -0.10254 " pathEditMode="relative" rAng="0" ptsTypes="AA">
                                      <p:cBhvr>
                                        <p:cTn id="45" dur="2000" fill="hold"/>
                                        <p:tgtEl>
                                          <p:spTgt spid="3"/>
                                        </p:tgtEl>
                                        <p:attrNameLst>
                                          <p:attrName>ppt_x</p:attrName>
                                          <p:attrName>ppt_y</p:attrName>
                                        </p:attrNameLst>
                                      </p:cBhvr>
                                      <p:rCtr x="0" y="-5139"/>
                                    </p:animMotion>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3"/>
                                        </p:tgtEl>
                                        <p:attrNameLst>
                                          <p:attrName>style.visibility</p:attrName>
                                        </p:attrNameLst>
                                      </p:cBhvr>
                                      <p:to>
                                        <p:strVal val="visible"/>
                                      </p:to>
                                    </p:set>
                                  </p:childTnLst>
                                </p:cTn>
                              </p:par>
                              <p:par>
                                <p:cTn id="56" presetID="22" presetClass="entr" presetSubtype="8" fill="hold" grpId="0"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left)">
                                      <p:cBhvr>
                                        <p:cTn id="58" dur="59000"/>
                                        <p:tgtEl>
                                          <p:spTgt spid="5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53"/>
                                        </p:tgtEl>
                                      </p:cBhvr>
                                    </p:animEffect>
                                    <p:set>
                                      <p:cBhvr>
                                        <p:cTn id="63" dur="1" fill="hold">
                                          <p:stCondLst>
                                            <p:cond delay="499"/>
                                          </p:stCondLst>
                                        </p:cTn>
                                        <p:tgtEl>
                                          <p:spTgt spid="5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54"/>
                                        </p:tgtEl>
                                      </p:cBhvr>
                                    </p:animEffect>
                                    <p:set>
                                      <p:cBhvr>
                                        <p:cTn id="6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5" grpId="0"/>
      <p:bldP spid="9" grpId="0" animBg="1"/>
      <p:bldP spid="9" grpId="1" animBg="1"/>
      <p:bldP spid="10" grpId="0" animBg="1"/>
      <p:bldP spid="10" grpId="1" animBg="1"/>
      <p:bldP spid="122" grpId="0"/>
      <p:bldP spid="130" grpId="0" animBg="1"/>
      <p:bldP spid="130" grpId="1" animBg="1"/>
      <p:bldP spid="53" grpId="0" animBg="1"/>
      <p:bldP spid="53" grpId="1" animBg="1"/>
      <p:bldP spid="54" grpId="0" animBg="1"/>
      <p:bldP spid="54"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59983"/>
            <a:ext cx="10363200" cy="1143000"/>
          </a:xfrm>
        </p:spPr>
        <p:txBody>
          <a:bodyPr>
            <a:normAutofit/>
          </a:bodyPr>
          <a:lstStyle/>
          <a:p>
            <a:r>
              <a:rPr lang="en-US" sz="4800" dirty="0"/>
              <a:t>Closure: A Definition</a:t>
            </a:r>
          </a:p>
        </p:txBody>
      </p:sp>
      <p:grpSp>
        <p:nvGrpSpPr>
          <p:cNvPr id="10" name="Group 9">
            <a:extLst>
              <a:ext uri="{FF2B5EF4-FFF2-40B4-BE49-F238E27FC236}">
                <a16:creationId xmlns:a16="http://schemas.microsoft.com/office/drawing/2014/main" id="{17AD0FB2-E990-4882-A30F-825E50C2197E}"/>
              </a:ext>
            </a:extLst>
          </p:cNvPr>
          <p:cNvGrpSpPr/>
          <p:nvPr/>
        </p:nvGrpSpPr>
        <p:grpSpPr>
          <a:xfrm>
            <a:off x="207778" y="1225434"/>
            <a:ext cx="7166344" cy="5337291"/>
            <a:chOff x="235028" y="2039569"/>
            <a:chExt cx="5848486" cy="4498384"/>
          </a:xfrm>
        </p:grpSpPr>
        <p:grpSp>
          <p:nvGrpSpPr>
            <p:cNvPr id="13" name="Group 12">
              <a:extLst>
                <a:ext uri="{FF2B5EF4-FFF2-40B4-BE49-F238E27FC236}">
                  <a16:creationId xmlns:a16="http://schemas.microsoft.com/office/drawing/2014/main" id="{53755577-1E04-47B0-854A-2B4DD4FD5A25}"/>
                </a:ext>
              </a:extLst>
            </p:cNvPr>
            <p:cNvGrpSpPr/>
            <p:nvPr/>
          </p:nvGrpSpPr>
          <p:grpSpPr>
            <a:xfrm>
              <a:off x="235028" y="2039569"/>
              <a:ext cx="5848486" cy="4498384"/>
              <a:chOff x="-70561" y="1066798"/>
              <a:chExt cx="8567800" cy="4910248"/>
            </a:xfrm>
          </p:grpSpPr>
          <p:sp>
            <p:nvSpPr>
              <p:cNvPr id="20" name="Rectangle 19">
                <a:extLst>
                  <a:ext uri="{FF2B5EF4-FFF2-40B4-BE49-F238E27FC236}">
                    <a16:creationId xmlns:a16="http://schemas.microsoft.com/office/drawing/2014/main" id="{63D0DFC2-8BDE-4CD0-B051-9C6C311E9B23}"/>
                  </a:ext>
                </a:extLst>
              </p:cNvPr>
              <p:cNvSpPr/>
              <p:nvPr/>
            </p:nvSpPr>
            <p:spPr>
              <a:xfrm>
                <a:off x="255810" y="1066798"/>
                <a:ext cx="8241429" cy="4910248"/>
              </a:xfrm>
              <a:prstGeom prst="rect">
                <a:avLst/>
              </a:prstGeom>
              <a:solidFill>
                <a:srgbClr val="AAE2CA">
                  <a:lumMod val="20000"/>
                  <a:lumOff val="80000"/>
                </a:srgbClr>
              </a:solidFill>
              <a:ln w="25400" cap="flat" cmpd="sng" algn="ctr">
                <a:solidFill>
                  <a:srgbClr val="00CC99">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omic Sans MS"/>
                  <a:ea typeface="+mn-ea"/>
                  <a:cs typeface="Times New Roman"/>
                </a:endParaRPr>
              </a:p>
            </p:txBody>
          </p:sp>
          <p:sp>
            <p:nvSpPr>
              <p:cNvPr id="21" name="TextBox 20">
                <a:extLst>
                  <a:ext uri="{FF2B5EF4-FFF2-40B4-BE49-F238E27FC236}">
                    <a16:creationId xmlns:a16="http://schemas.microsoft.com/office/drawing/2014/main" id="{98E4E008-855B-440C-A178-0FD7B0CB2306}"/>
                  </a:ext>
                </a:extLst>
              </p:cNvPr>
              <p:cNvSpPr txBox="1"/>
              <p:nvPr/>
            </p:nvSpPr>
            <p:spPr>
              <a:xfrm>
                <a:off x="-70561" y="1973335"/>
                <a:ext cx="2018839" cy="41836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mic Sans MS"/>
                    <a:cs typeface="Times New Roman"/>
                  </a:rPr>
                  <a:t>Definition</a:t>
                </a:r>
              </a:p>
            </p:txBody>
          </p:sp>
        </p:grpSp>
        <p:grpSp>
          <p:nvGrpSpPr>
            <p:cNvPr id="17" name="Group 16">
              <a:extLst>
                <a:ext uri="{FF2B5EF4-FFF2-40B4-BE49-F238E27FC236}">
                  <a16:creationId xmlns:a16="http://schemas.microsoft.com/office/drawing/2014/main" id="{6A98E843-4D6D-4ADA-A197-FC512B7FFB32}"/>
                </a:ext>
              </a:extLst>
            </p:cNvPr>
            <p:cNvGrpSpPr/>
            <p:nvPr/>
          </p:nvGrpSpPr>
          <p:grpSpPr>
            <a:xfrm>
              <a:off x="652037" y="2121674"/>
              <a:ext cx="3857481" cy="848182"/>
              <a:chOff x="652037" y="2121674"/>
              <a:chExt cx="3857481" cy="848182"/>
            </a:xfrm>
          </p:grpSpPr>
          <p:pic>
            <p:nvPicPr>
              <p:cNvPr id="18" name="Picture 17" descr="Background pattern&#10;&#10;Description automatically generated">
                <a:extLst>
                  <a:ext uri="{FF2B5EF4-FFF2-40B4-BE49-F238E27FC236}">
                    <a16:creationId xmlns:a16="http://schemas.microsoft.com/office/drawing/2014/main" id="{134FAD0D-C21F-4575-82A2-1C1BA6B42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7" y="2121674"/>
                <a:ext cx="549828" cy="848182"/>
              </a:xfrm>
              <a:prstGeom prst="rect">
                <a:avLst/>
              </a:prstGeom>
            </p:spPr>
          </p:pic>
          <p:sp>
            <p:nvSpPr>
              <p:cNvPr id="19" name="TextBox 18">
                <a:extLst>
                  <a:ext uri="{FF2B5EF4-FFF2-40B4-BE49-F238E27FC236}">
                    <a16:creationId xmlns:a16="http://schemas.microsoft.com/office/drawing/2014/main" id="{82592B35-1F5D-48EF-8BE9-5EE2A4E379CD}"/>
                  </a:ext>
                </a:extLst>
              </p:cNvPr>
              <p:cNvSpPr txBox="1"/>
              <p:nvPr/>
            </p:nvSpPr>
            <p:spPr>
              <a:xfrm>
                <a:off x="1315378" y="2252879"/>
                <a:ext cx="3194140" cy="49286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kern="0" dirty="0">
                    <a:solidFill>
                      <a:srgbClr val="000000"/>
                    </a:solidFill>
                    <a:latin typeface="Comic Sans MS"/>
                    <a:cs typeface="Times New Roman"/>
                  </a:rPr>
                  <a:t>Closure</a:t>
                </a:r>
                <a:endParaRPr kumimoji="0" lang="en-US" sz="3200" b="0" i="0" u="none" strike="noStrike" kern="0" cap="none" spc="0" normalizeH="0" baseline="0" noProof="0" dirty="0">
                  <a:ln>
                    <a:noFill/>
                  </a:ln>
                  <a:solidFill>
                    <a:srgbClr val="000000"/>
                  </a:solidFill>
                  <a:effectLst/>
                  <a:uLnTx/>
                  <a:uFillTx/>
                  <a:latin typeface="Comic Sans MS"/>
                  <a:cs typeface="Times New Roman"/>
                </a:endParaRPr>
              </a:p>
            </p:txBody>
          </p:sp>
        </p:grpSp>
      </p:grpSp>
      <p:sp>
        <p:nvSpPr>
          <p:cNvPr id="22" name="TextBox 21">
            <a:extLst>
              <a:ext uri="{FF2B5EF4-FFF2-40B4-BE49-F238E27FC236}">
                <a16:creationId xmlns:a16="http://schemas.microsoft.com/office/drawing/2014/main" id="{09296FC3-3034-460B-9AD1-D97991F3DA1B}"/>
              </a:ext>
            </a:extLst>
          </p:cNvPr>
          <p:cNvSpPr txBox="1"/>
          <p:nvPr/>
        </p:nvSpPr>
        <p:spPr>
          <a:xfrm>
            <a:off x="537916" y="2484583"/>
            <a:ext cx="5958134" cy="461665"/>
          </a:xfrm>
          <a:prstGeom prst="rect">
            <a:avLst/>
          </a:prstGeom>
          <a:noFill/>
        </p:spPr>
        <p:txBody>
          <a:bodyPr wrap="square" rtlCol="0">
            <a:spAutoFit/>
          </a:bodyPr>
          <a:lstStyle/>
          <a:p>
            <a:r>
              <a:rPr lang="en-US" sz="2400" dirty="0"/>
              <a:t>A </a:t>
            </a:r>
            <a:r>
              <a:rPr lang="en-US" sz="2400" dirty="0">
                <a:solidFill>
                  <a:srgbClr val="FF0000"/>
                </a:solidFill>
              </a:rPr>
              <a:t>closure </a:t>
            </a:r>
            <a:r>
              <a:rPr lang="en-US" sz="2400" dirty="0"/>
              <a:t>is a combination of two things:</a:t>
            </a:r>
          </a:p>
        </p:txBody>
      </p:sp>
      <p:sp>
        <p:nvSpPr>
          <p:cNvPr id="23" name="TextBox 22">
            <a:extLst>
              <a:ext uri="{FF2B5EF4-FFF2-40B4-BE49-F238E27FC236}">
                <a16:creationId xmlns:a16="http://schemas.microsoft.com/office/drawing/2014/main" id="{C39002E8-DF1E-403C-9C57-9135D56978BB}"/>
              </a:ext>
            </a:extLst>
          </p:cNvPr>
          <p:cNvSpPr txBox="1"/>
          <p:nvPr/>
        </p:nvSpPr>
        <p:spPr>
          <a:xfrm>
            <a:off x="537916" y="5705986"/>
            <a:ext cx="6550849" cy="830997"/>
          </a:xfrm>
          <a:prstGeom prst="rect">
            <a:avLst/>
          </a:prstGeom>
          <a:noFill/>
        </p:spPr>
        <p:txBody>
          <a:bodyPr wrap="square" rtlCol="0">
            <a:spAutoFit/>
          </a:bodyPr>
          <a:lstStyle/>
          <a:p>
            <a:r>
              <a:rPr lang="en-US" sz="2400" dirty="0"/>
              <a:t>When a closure later runs, it uses the values of the free variables captured at the time it was created*. </a:t>
            </a:r>
          </a:p>
        </p:txBody>
      </p:sp>
      <p:sp>
        <p:nvSpPr>
          <p:cNvPr id="24" name="TextBox 23">
            <a:extLst>
              <a:ext uri="{FF2B5EF4-FFF2-40B4-BE49-F238E27FC236}">
                <a16:creationId xmlns:a16="http://schemas.microsoft.com/office/drawing/2014/main" id="{6FB2212F-5A32-48E5-B933-73FCF7B33C2F}"/>
              </a:ext>
            </a:extLst>
          </p:cNvPr>
          <p:cNvSpPr txBox="1"/>
          <p:nvPr/>
        </p:nvSpPr>
        <p:spPr>
          <a:xfrm>
            <a:off x="642690" y="2965689"/>
            <a:ext cx="6126347" cy="830997"/>
          </a:xfrm>
          <a:prstGeom prst="rect">
            <a:avLst/>
          </a:prstGeom>
          <a:noFill/>
        </p:spPr>
        <p:txBody>
          <a:bodyPr wrap="square" rtlCol="0">
            <a:spAutoFit/>
          </a:bodyPr>
          <a:lstStyle/>
          <a:p>
            <a:r>
              <a:rPr lang="en-US" sz="2400" dirty="0"/>
              <a:t>1. A </a:t>
            </a:r>
            <a:r>
              <a:rPr lang="en-US" sz="2400" dirty="0">
                <a:solidFill>
                  <a:srgbClr val="009644"/>
                </a:solidFill>
              </a:rPr>
              <a:t>function</a:t>
            </a:r>
            <a:r>
              <a:rPr lang="en-US" sz="2400" dirty="0">
                <a:solidFill>
                  <a:schemeClr val="accent6"/>
                </a:solidFill>
              </a:rPr>
              <a:t> </a:t>
            </a:r>
            <a:r>
              <a:rPr lang="en-US" sz="2400" dirty="0"/>
              <a:t>of zero or more </a:t>
            </a:r>
            <a:r>
              <a:rPr lang="en-US" sz="2400" dirty="0">
                <a:solidFill>
                  <a:srgbClr val="9954CC"/>
                </a:solidFill>
              </a:rPr>
              <a:t>arguments</a:t>
            </a:r>
            <a:r>
              <a:rPr lang="en-US" sz="2400" dirty="0"/>
              <a:t> that </a:t>
            </a:r>
          </a:p>
          <a:p>
            <a:r>
              <a:rPr lang="en-US" sz="2400" dirty="0"/>
              <a:t>    we wish to run at  some point in the future</a:t>
            </a:r>
          </a:p>
        </p:txBody>
      </p:sp>
      <p:sp>
        <p:nvSpPr>
          <p:cNvPr id="25" name="TextBox 24">
            <a:extLst>
              <a:ext uri="{FF2B5EF4-FFF2-40B4-BE49-F238E27FC236}">
                <a16:creationId xmlns:a16="http://schemas.microsoft.com/office/drawing/2014/main" id="{23131011-4813-4D72-8D5D-D5B2163643D8}"/>
              </a:ext>
            </a:extLst>
          </p:cNvPr>
          <p:cNvSpPr txBox="1"/>
          <p:nvPr/>
        </p:nvSpPr>
        <p:spPr>
          <a:xfrm>
            <a:off x="642690" y="3805681"/>
            <a:ext cx="6834435" cy="830997"/>
          </a:xfrm>
          <a:prstGeom prst="rect">
            <a:avLst/>
          </a:prstGeom>
          <a:noFill/>
        </p:spPr>
        <p:txBody>
          <a:bodyPr wrap="square" rtlCol="0">
            <a:spAutoFit/>
          </a:bodyPr>
          <a:lstStyle/>
          <a:p>
            <a:r>
              <a:rPr lang="en-US" sz="2400" dirty="0"/>
              <a:t>2. A list of </a:t>
            </a:r>
            <a:r>
              <a:rPr lang="en-US" sz="2400" dirty="0">
                <a:solidFill>
                  <a:srgbClr val="0070C0"/>
                </a:solidFill>
              </a:rPr>
              <a:t>"free" variables </a:t>
            </a:r>
            <a:r>
              <a:rPr lang="en-US" sz="2400" dirty="0"/>
              <a:t>and their </a:t>
            </a:r>
            <a:r>
              <a:rPr lang="en-US" sz="2400" dirty="0">
                <a:solidFill>
                  <a:srgbClr val="00B0F0"/>
                </a:solidFill>
              </a:rPr>
              <a:t>values</a:t>
            </a:r>
            <a:r>
              <a:rPr lang="en-US" sz="2400" dirty="0"/>
              <a:t> that were </a:t>
            </a:r>
          </a:p>
          <a:p>
            <a:r>
              <a:rPr lang="en-US" sz="2400" dirty="0"/>
              <a:t>    captured at the time the closure was created</a:t>
            </a:r>
          </a:p>
        </p:txBody>
      </p:sp>
      <p:grpSp>
        <p:nvGrpSpPr>
          <p:cNvPr id="6" name="Group 5">
            <a:extLst>
              <a:ext uri="{FF2B5EF4-FFF2-40B4-BE49-F238E27FC236}">
                <a16:creationId xmlns:a16="http://schemas.microsoft.com/office/drawing/2014/main" id="{CDD9BE9F-4119-4730-9F37-F94B9B0A280D}"/>
              </a:ext>
            </a:extLst>
          </p:cNvPr>
          <p:cNvGrpSpPr/>
          <p:nvPr/>
        </p:nvGrpSpPr>
        <p:grpSpPr>
          <a:xfrm>
            <a:off x="534866" y="4708239"/>
            <a:ext cx="6496748" cy="985912"/>
            <a:chOff x="658986" y="4682206"/>
            <a:chExt cx="6496748" cy="985912"/>
          </a:xfrm>
        </p:grpSpPr>
        <p:grpSp>
          <p:nvGrpSpPr>
            <p:cNvPr id="3" name="Group 2">
              <a:extLst>
                <a:ext uri="{FF2B5EF4-FFF2-40B4-BE49-F238E27FC236}">
                  <a16:creationId xmlns:a16="http://schemas.microsoft.com/office/drawing/2014/main" id="{1F5BCDCF-DA29-4ADD-997B-CE672F20558C}"/>
                </a:ext>
              </a:extLst>
            </p:cNvPr>
            <p:cNvGrpSpPr/>
            <p:nvPr/>
          </p:nvGrpSpPr>
          <p:grpSpPr>
            <a:xfrm>
              <a:off x="658986" y="4682206"/>
              <a:ext cx="6496748" cy="985912"/>
              <a:chOff x="658986" y="4682206"/>
              <a:chExt cx="6496748" cy="985912"/>
            </a:xfrm>
          </p:grpSpPr>
          <p:grpSp>
            <p:nvGrpSpPr>
              <p:cNvPr id="26" name="Group 25">
                <a:extLst>
                  <a:ext uri="{FF2B5EF4-FFF2-40B4-BE49-F238E27FC236}">
                    <a16:creationId xmlns:a16="http://schemas.microsoft.com/office/drawing/2014/main" id="{D1A03A95-FAE0-4C91-8918-DC573F23E370}"/>
                  </a:ext>
                </a:extLst>
              </p:cNvPr>
              <p:cNvGrpSpPr/>
              <p:nvPr/>
            </p:nvGrpSpPr>
            <p:grpSpPr>
              <a:xfrm>
                <a:off x="658986" y="4682206"/>
                <a:ext cx="6046909" cy="964738"/>
                <a:chOff x="4740585" y="7158263"/>
                <a:chExt cx="6046909" cy="964738"/>
              </a:xfrm>
            </p:grpSpPr>
            <p:grpSp>
              <p:nvGrpSpPr>
                <p:cNvPr id="27" name="Group 26">
                  <a:extLst>
                    <a:ext uri="{FF2B5EF4-FFF2-40B4-BE49-F238E27FC236}">
                      <a16:creationId xmlns:a16="http://schemas.microsoft.com/office/drawing/2014/main" id="{B8038D1F-53EE-4909-9137-FE35233B1C92}"/>
                    </a:ext>
                  </a:extLst>
                </p:cNvPr>
                <p:cNvGrpSpPr/>
                <p:nvPr/>
              </p:nvGrpSpPr>
              <p:grpSpPr>
                <a:xfrm>
                  <a:off x="4740585" y="7158263"/>
                  <a:ext cx="6046909" cy="964738"/>
                  <a:chOff x="7008323" y="4145537"/>
                  <a:chExt cx="6046909" cy="964738"/>
                </a:xfrm>
              </p:grpSpPr>
              <p:sp>
                <p:nvSpPr>
                  <p:cNvPr id="36" name="Rectangle 35">
                    <a:extLst>
                      <a:ext uri="{FF2B5EF4-FFF2-40B4-BE49-F238E27FC236}">
                        <a16:creationId xmlns:a16="http://schemas.microsoft.com/office/drawing/2014/main" id="{A6299692-DD1E-4366-BE77-D75C4375177E}"/>
                      </a:ext>
                    </a:extLst>
                  </p:cNvPr>
                  <p:cNvSpPr/>
                  <p:nvPr/>
                </p:nvSpPr>
                <p:spPr>
                  <a:xfrm>
                    <a:off x="9042133" y="4198501"/>
                    <a:ext cx="4013099" cy="91177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46708C86-CD7A-467B-A7FE-58D09C5E486B}"/>
                      </a:ext>
                    </a:extLst>
                  </p:cNvPr>
                  <p:cNvSpPr txBox="1"/>
                  <p:nvPr/>
                </p:nvSpPr>
                <p:spPr>
                  <a:xfrm>
                    <a:off x="7008323" y="4145537"/>
                    <a:ext cx="2190023" cy="461665"/>
                  </a:xfrm>
                  <a:prstGeom prst="rect">
                    <a:avLst/>
                  </a:prstGeom>
                  <a:noFill/>
                </p:spPr>
                <p:txBody>
                  <a:bodyPr wrap="none" rtlCol="0">
                    <a:spAutoFit/>
                  </a:bodyPr>
                  <a:lstStyle/>
                  <a:p>
                    <a:r>
                      <a:rPr lang="en-US" sz="2400" dirty="0" err="1">
                        <a:solidFill>
                          <a:srgbClr val="C00000"/>
                        </a:solidFill>
                      </a:rPr>
                      <a:t>fivexPlusThree</a:t>
                    </a:r>
                    <a:r>
                      <a:rPr lang="en-US" sz="2400" dirty="0"/>
                      <a:t> </a:t>
                    </a:r>
                    <a:endParaRPr lang="en-US" sz="2400" dirty="0">
                      <a:solidFill>
                        <a:srgbClr val="9954CC"/>
                      </a:solidFill>
                    </a:endParaRPr>
                  </a:p>
                </p:txBody>
              </p:sp>
            </p:grpSp>
            <p:grpSp>
              <p:nvGrpSpPr>
                <p:cNvPr id="29" name="Group 28">
                  <a:extLst>
                    <a:ext uri="{FF2B5EF4-FFF2-40B4-BE49-F238E27FC236}">
                      <a16:creationId xmlns:a16="http://schemas.microsoft.com/office/drawing/2014/main" id="{88DEEE41-232D-436C-AEE8-5CE7F0E5F817}"/>
                    </a:ext>
                  </a:extLst>
                </p:cNvPr>
                <p:cNvGrpSpPr/>
                <p:nvPr/>
              </p:nvGrpSpPr>
              <p:grpSpPr>
                <a:xfrm>
                  <a:off x="7032563" y="7226698"/>
                  <a:ext cx="3283298" cy="463210"/>
                  <a:chOff x="8961497" y="4963632"/>
                  <a:chExt cx="3283298" cy="463210"/>
                </a:xfrm>
              </p:grpSpPr>
              <p:grpSp>
                <p:nvGrpSpPr>
                  <p:cNvPr id="30" name="Group 29">
                    <a:extLst>
                      <a:ext uri="{FF2B5EF4-FFF2-40B4-BE49-F238E27FC236}">
                        <a16:creationId xmlns:a16="http://schemas.microsoft.com/office/drawing/2014/main" id="{E5D57C60-D6D2-48B9-8630-F37AA3209FE9}"/>
                      </a:ext>
                    </a:extLst>
                  </p:cNvPr>
                  <p:cNvGrpSpPr/>
                  <p:nvPr/>
                </p:nvGrpSpPr>
                <p:grpSpPr>
                  <a:xfrm>
                    <a:off x="8961497" y="4963632"/>
                    <a:ext cx="1301019" cy="461665"/>
                    <a:chOff x="8582679" y="4098955"/>
                    <a:chExt cx="1301019" cy="461665"/>
                  </a:xfrm>
                </p:grpSpPr>
                <p:sp>
                  <p:nvSpPr>
                    <p:cNvPr id="34" name="Rectangle 33">
                      <a:extLst>
                        <a:ext uri="{FF2B5EF4-FFF2-40B4-BE49-F238E27FC236}">
                          <a16:creationId xmlns:a16="http://schemas.microsoft.com/office/drawing/2014/main" id="{FA67FA33-D5E4-42AF-8C61-42C9E4562497}"/>
                        </a:ext>
                      </a:extLst>
                    </p:cNvPr>
                    <p:cNvSpPr/>
                    <p:nvPr/>
                  </p:nvSpPr>
                  <p:spPr>
                    <a:xfrm>
                      <a:off x="9042133" y="4198501"/>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0000"/>
                        </a:solidFill>
                      </a:endParaRPr>
                    </a:p>
                  </p:txBody>
                </p:sp>
                <p:sp>
                  <p:nvSpPr>
                    <p:cNvPr id="35" name="TextBox 34">
                      <a:extLst>
                        <a:ext uri="{FF2B5EF4-FFF2-40B4-BE49-F238E27FC236}">
                          <a16:creationId xmlns:a16="http://schemas.microsoft.com/office/drawing/2014/main" id="{1ACFB67A-76D0-4E0D-9AE6-E429EE51CCDE}"/>
                        </a:ext>
                      </a:extLst>
                    </p:cNvPr>
                    <p:cNvSpPr txBox="1"/>
                    <p:nvPr/>
                  </p:nvSpPr>
                  <p:spPr>
                    <a:xfrm>
                      <a:off x="8582679" y="4098955"/>
                      <a:ext cx="439544" cy="461665"/>
                    </a:xfrm>
                    <a:prstGeom prst="rect">
                      <a:avLst/>
                    </a:prstGeom>
                    <a:noFill/>
                  </p:spPr>
                  <p:txBody>
                    <a:bodyPr wrap="none" rtlCol="0">
                      <a:spAutoFit/>
                    </a:bodyPr>
                    <a:lstStyle/>
                    <a:p>
                      <a:r>
                        <a:rPr lang="en-US" sz="2400" dirty="0">
                          <a:solidFill>
                            <a:schemeClr val="accent5">
                              <a:lumMod val="75000"/>
                            </a:schemeClr>
                          </a:solidFill>
                        </a:rPr>
                        <a:t>m</a:t>
                      </a:r>
                    </a:p>
                  </p:txBody>
                </p:sp>
              </p:grpSp>
              <p:grpSp>
                <p:nvGrpSpPr>
                  <p:cNvPr id="31" name="Group 30">
                    <a:extLst>
                      <a:ext uri="{FF2B5EF4-FFF2-40B4-BE49-F238E27FC236}">
                        <a16:creationId xmlns:a16="http://schemas.microsoft.com/office/drawing/2014/main" id="{73492C52-8B77-4AB7-9419-09970EE94EDA}"/>
                      </a:ext>
                    </a:extLst>
                  </p:cNvPr>
                  <p:cNvGrpSpPr/>
                  <p:nvPr/>
                </p:nvGrpSpPr>
                <p:grpSpPr>
                  <a:xfrm>
                    <a:off x="11017546" y="4965177"/>
                    <a:ext cx="1227249" cy="461665"/>
                    <a:chOff x="9027924" y="4098955"/>
                    <a:chExt cx="1227249" cy="461665"/>
                  </a:xfrm>
                </p:grpSpPr>
                <p:sp>
                  <p:nvSpPr>
                    <p:cNvPr id="32" name="Rectangle 31">
                      <a:extLst>
                        <a:ext uri="{FF2B5EF4-FFF2-40B4-BE49-F238E27FC236}">
                          <a16:creationId xmlns:a16="http://schemas.microsoft.com/office/drawing/2014/main" id="{A41D6B74-324E-4C50-B6BE-1DF23359402B}"/>
                        </a:ext>
                      </a:extLst>
                    </p:cNvPr>
                    <p:cNvSpPr/>
                    <p:nvPr/>
                  </p:nvSpPr>
                  <p:spPr>
                    <a:xfrm>
                      <a:off x="9413608" y="4198501"/>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0000"/>
                        </a:solidFill>
                      </a:endParaRPr>
                    </a:p>
                  </p:txBody>
                </p:sp>
                <p:sp>
                  <p:nvSpPr>
                    <p:cNvPr id="33" name="TextBox 32">
                      <a:extLst>
                        <a:ext uri="{FF2B5EF4-FFF2-40B4-BE49-F238E27FC236}">
                          <a16:creationId xmlns:a16="http://schemas.microsoft.com/office/drawing/2014/main" id="{6BD226A6-8F77-46CF-866E-7F57DC32C754}"/>
                        </a:ext>
                      </a:extLst>
                    </p:cNvPr>
                    <p:cNvSpPr txBox="1"/>
                    <p:nvPr/>
                  </p:nvSpPr>
                  <p:spPr>
                    <a:xfrm>
                      <a:off x="9027924" y="4098955"/>
                      <a:ext cx="349776" cy="461665"/>
                    </a:xfrm>
                    <a:prstGeom prst="rect">
                      <a:avLst/>
                    </a:prstGeom>
                    <a:noFill/>
                  </p:spPr>
                  <p:txBody>
                    <a:bodyPr wrap="none" rtlCol="0">
                      <a:spAutoFit/>
                    </a:bodyPr>
                    <a:lstStyle/>
                    <a:p>
                      <a:r>
                        <a:rPr lang="en-US" sz="2400" dirty="0">
                          <a:solidFill>
                            <a:schemeClr val="accent5">
                              <a:lumMod val="75000"/>
                            </a:schemeClr>
                          </a:solidFill>
                        </a:rPr>
                        <a:t>b</a:t>
                      </a:r>
                    </a:p>
                  </p:txBody>
                </p:sp>
              </p:grpSp>
            </p:grpSp>
          </p:grpSp>
          <p:sp>
            <p:nvSpPr>
              <p:cNvPr id="40" name="Rectangle 39">
                <a:extLst>
                  <a:ext uri="{FF2B5EF4-FFF2-40B4-BE49-F238E27FC236}">
                    <a16:creationId xmlns:a16="http://schemas.microsoft.com/office/drawing/2014/main" id="{6F3CEA3A-031A-4EBB-8B4E-7CD63452A68F}"/>
                  </a:ext>
                </a:extLst>
              </p:cNvPr>
              <p:cNvSpPr/>
              <p:nvPr/>
            </p:nvSpPr>
            <p:spPr>
              <a:xfrm>
                <a:off x="3956494" y="5237837"/>
                <a:ext cx="2663676" cy="3444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D1A9D4DA-2950-4344-9FB4-4001A48937C2}"/>
                  </a:ext>
                </a:extLst>
              </p:cNvPr>
              <p:cNvSpPr txBox="1"/>
              <p:nvPr/>
            </p:nvSpPr>
            <p:spPr>
              <a:xfrm>
                <a:off x="2740076" y="5169387"/>
                <a:ext cx="1242648" cy="461665"/>
              </a:xfrm>
              <a:prstGeom prst="rect">
                <a:avLst/>
              </a:prstGeom>
              <a:noFill/>
            </p:spPr>
            <p:txBody>
              <a:bodyPr wrap="none" rtlCol="0">
                <a:spAutoFit/>
              </a:bodyPr>
              <a:lstStyle/>
              <a:p>
                <a:r>
                  <a:rPr lang="en-US" sz="2400" dirty="0">
                    <a:solidFill>
                      <a:schemeClr val="accent6"/>
                    </a:solidFill>
                  </a:rPr>
                  <a:t>function</a:t>
                </a:r>
              </a:p>
            </p:txBody>
          </p:sp>
          <p:sp>
            <p:nvSpPr>
              <p:cNvPr id="41" name="TextBox 40">
                <a:extLst>
                  <a:ext uri="{FF2B5EF4-FFF2-40B4-BE49-F238E27FC236}">
                    <a16:creationId xmlns:a16="http://schemas.microsoft.com/office/drawing/2014/main" id="{FFAA6D57-EEE6-4426-9C17-DB26EEC573D2}"/>
                  </a:ext>
                </a:extLst>
              </p:cNvPr>
              <p:cNvSpPr txBox="1"/>
              <p:nvPr/>
            </p:nvSpPr>
            <p:spPr>
              <a:xfrm>
                <a:off x="3945309" y="5144898"/>
                <a:ext cx="3210425" cy="523220"/>
              </a:xfrm>
              <a:prstGeom prst="rect">
                <a:avLst/>
              </a:prstGeom>
              <a:noFill/>
            </p:spPr>
            <p:txBody>
              <a:bodyPr wrap="square">
                <a:spAutoFit/>
              </a:bodyPr>
              <a:lstStyle/>
              <a:p>
                <a:r>
                  <a:rPr lang="en-US" sz="2800" dirty="0">
                    <a:latin typeface="Consolas" panose="020B0609020204030204" pitchFamily="49" charset="0"/>
                  </a:rPr>
                  <a:t>\</a:t>
                </a:r>
                <a:r>
                  <a:rPr lang="en-US" sz="2800" dirty="0">
                    <a:solidFill>
                      <a:srgbClr val="9954CC"/>
                    </a:solidFill>
                    <a:latin typeface="Consolas" panose="020B0609020204030204" pitchFamily="49" charset="0"/>
                  </a:rPr>
                  <a:t>x</a:t>
                </a:r>
                <a:r>
                  <a:rPr lang="en-US" sz="2800" dirty="0">
                    <a:latin typeface="Consolas" panose="020B0609020204030204" pitchFamily="49" charset="0"/>
                  </a:rPr>
                  <a:t> -&gt; m*x + b</a:t>
                </a:r>
              </a:p>
            </p:txBody>
          </p:sp>
        </p:grpSp>
        <p:sp>
          <p:nvSpPr>
            <p:cNvPr id="43" name="TextBox 42">
              <a:extLst>
                <a:ext uri="{FF2B5EF4-FFF2-40B4-BE49-F238E27FC236}">
                  <a16:creationId xmlns:a16="http://schemas.microsoft.com/office/drawing/2014/main" id="{2351EA5D-D2F0-4727-9A9C-A586E63FF9B9}"/>
                </a:ext>
              </a:extLst>
            </p:cNvPr>
            <p:cNvSpPr txBox="1"/>
            <p:nvPr/>
          </p:nvSpPr>
          <p:spPr>
            <a:xfrm>
              <a:off x="5500240" y="4711184"/>
              <a:ext cx="658120" cy="461665"/>
            </a:xfrm>
            <a:prstGeom prst="rect">
              <a:avLst/>
            </a:prstGeom>
            <a:noFill/>
          </p:spPr>
          <p:txBody>
            <a:bodyPr wrap="square">
              <a:spAutoFit/>
            </a:bodyPr>
            <a:lstStyle/>
            <a:p>
              <a:pPr algn="ctr"/>
              <a:r>
                <a:rPr lang="en-US" sz="2400" dirty="0">
                  <a:solidFill>
                    <a:srgbClr val="00B0F0"/>
                  </a:solidFill>
                </a:rPr>
                <a:t>3</a:t>
              </a:r>
              <a:endParaRPr lang="en-US" sz="1600" dirty="0">
                <a:solidFill>
                  <a:srgbClr val="00B0F0"/>
                </a:solidFill>
              </a:endParaRPr>
            </a:p>
          </p:txBody>
        </p:sp>
        <p:sp>
          <p:nvSpPr>
            <p:cNvPr id="44" name="TextBox 43">
              <a:extLst>
                <a:ext uri="{FF2B5EF4-FFF2-40B4-BE49-F238E27FC236}">
                  <a16:creationId xmlns:a16="http://schemas.microsoft.com/office/drawing/2014/main" id="{91EA891A-2B5C-4643-9335-416F8865E5CF}"/>
                </a:ext>
              </a:extLst>
            </p:cNvPr>
            <p:cNvSpPr txBox="1"/>
            <p:nvPr/>
          </p:nvSpPr>
          <p:spPr>
            <a:xfrm>
              <a:off x="3490465" y="4711184"/>
              <a:ext cx="658120" cy="461665"/>
            </a:xfrm>
            <a:prstGeom prst="rect">
              <a:avLst/>
            </a:prstGeom>
            <a:noFill/>
          </p:spPr>
          <p:txBody>
            <a:bodyPr wrap="square">
              <a:spAutoFit/>
            </a:bodyPr>
            <a:lstStyle/>
            <a:p>
              <a:pPr algn="ctr"/>
              <a:r>
                <a:rPr lang="en-US" sz="2400" dirty="0">
                  <a:solidFill>
                    <a:srgbClr val="00B0F0"/>
                  </a:solidFill>
                </a:rPr>
                <a:t>5</a:t>
              </a:r>
              <a:endParaRPr lang="en-US" sz="1600" dirty="0">
                <a:solidFill>
                  <a:srgbClr val="00B0F0"/>
                </a:solidFill>
              </a:endParaRPr>
            </a:p>
          </p:txBody>
        </p:sp>
      </p:grpSp>
      <p:sp>
        <p:nvSpPr>
          <p:cNvPr id="46" name="Rectangle 45">
            <a:extLst>
              <a:ext uri="{FF2B5EF4-FFF2-40B4-BE49-F238E27FC236}">
                <a16:creationId xmlns:a16="http://schemas.microsoft.com/office/drawing/2014/main" id="{B103FD0F-91FD-4E8B-B141-0795CBF2A433}"/>
              </a:ext>
            </a:extLst>
          </p:cNvPr>
          <p:cNvSpPr/>
          <p:nvPr/>
        </p:nvSpPr>
        <p:spPr>
          <a:xfrm>
            <a:off x="7088765" y="1362750"/>
            <a:ext cx="4966605" cy="2043513"/>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n w="12700">
                  <a:noFill/>
                </a:ln>
                <a:solidFill>
                  <a:schemeClr val="tx1"/>
                </a:solidFill>
                <a:latin typeface="Consolas" panose="020B0609020204030204" pitchFamily="49" charset="0"/>
              </a:rPr>
              <a:t>// C++ analogy for a Closure</a:t>
            </a:r>
          </a:p>
          <a:p>
            <a:r>
              <a:rPr lang="en-US" sz="2000" dirty="0">
                <a:ln w="12700">
                  <a:noFill/>
                </a:ln>
                <a:solidFill>
                  <a:schemeClr val="tx1"/>
                </a:solidFill>
                <a:latin typeface="Consolas" panose="020B0609020204030204" pitchFamily="49" charset="0"/>
              </a:rPr>
              <a:t>struct Closure {</a:t>
            </a:r>
          </a:p>
          <a:p>
            <a:r>
              <a:rPr lang="en-US" sz="2000" dirty="0">
                <a:ln w="12700">
                  <a:noFill/>
                </a:ln>
                <a:solidFill>
                  <a:schemeClr val="tx1"/>
                </a:solidFill>
                <a:latin typeface="Consolas" panose="020B0609020204030204" pitchFamily="49" charset="0"/>
              </a:rPr>
              <a:t>   </a:t>
            </a:r>
            <a:r>
              <a:rPr lang="en-US" sz="2000" dirty="0">
                <a:ln w="12700">
                  <a:noFill/>
                </a:ln>
                <a:solidFill>
                  <a:srgbClr val="00B050"/>
                </a:solidFill>
                <a:latin typeface="Consolas" panose="020B0609020204030204" pitchFamily="49" charset="0"/>
              </a:rPr>
              <a:t>Function</a:t>
            </a:r>
            <a:r>
              <a:rPr lang="en-US" sz="2000" dirty="0">
                <a:ln w="12700">
                  <a:noFill/>
                </a:ln>
                <a:solidFill>
                  <a:schemeClr val="tx1"/>
                </a:solidFill>
                <a:latin typeface="Consolas" panose="020B0609020204030204" pitchFamily="49" charset="0"/>
              </a:rPr>
              <a:t> f;</a:t>
            </a:r>
          </a:p>
          <a:p>
            <a:r>
              <a:rPr lang="en-US" sz="2000" dirty="0">
                <a:ln w="12700">
                  <a:noFill/>
                </a:ln>
                <a:solidFill>
                  <a:schemeClr val="tx1"/>
                </a:solidFill>
                <a:latin typeface="Consolas" panose="020B0609020204030204" pitchFamily="49" charset="0"/>
              </a:rPr>
              <a:t>   list&lt;</a:t>
            </a:r>
            <a:r>
              <a:rPr lang="en-US" sz="2000" dirty="0">
                <a:ln w="12700">
                  <a:noFill/>
                </a:ln>
                <a:solidFill>
                  <a:srgbClr val="9954CC"/>
                </a:solidFill>
                <a:latin typeface="Consolas" panose="020B0609020204030204" pitchFamily="49" charset="0"/>
              </a:rPr>
              <a:t>Parameter</a:t>
            </a:r>
            <a:r>
              <a:rPr lang="en-US" sz="2000" dirty="0">
                <a:ln w="12700">
                  <a:noFill/>
                </a:ln>
                <a:solidFill>
                  <a:schemeClr val="tx1"/>
                </a:solidFill>
                <a:latin typeface="Consolas" panose="020B0609020204030204" pitchFamily="49" charset="0"/>
              </a:rPr>
              <a:t>&gt; </a:t>
            </a:r>
            <a:r>
              <a:rPr lang="en-US" sz="2000" dirty="0" err="1">
                <a:ln w="12700">
                  <a:noFill/>
                </a:ln>
                <a:solidFill>
                  <a:schemeClr val="tx1"/>
                </a:solidFill>
                <a:latin typeface="Consolas" panose="020B0609020204030204" pitchFamily="49" charset="0"/>
              </a:rPr>
              <a:t>formal_params</a:t>
            </a:r>
            <a:r>
              <a:rPr lang="en-US" sz="2000" dirty="0">
                <a:ln w="12700">
                  <a:noFill/>
                </a:ln>
                <a:solidFill>
                  <a:schemeClr val="tx1"/>
                </a:solidFill>
                <a:latin typeface="Consolas" panose="020B0609020204030204" pitchFamily="49" charset="0"/>
              </a:rPr>
              <a:t>;</a:t>
            </a:r>
          </a:p>
          <a:p>
            <a:r>
              <a:rPr lang="en-US" sz="2000" dirty="0">
                <a:ln w="12700">
                  <a:noFill/>
                </a:ln>
                <a:solidFill>
                  <a:schemeClr val="tx1"/>
                </a:solidFill>
                <a:latin typeface="Consolas" panose="020B0609020204030204" pitchFamily="49" charset="0"/>
              </a:rPr>
              <a:t>   map&lt;</a:t>
            </a:r>
            <a:r>
              <a:rPr lang="en-US" sz="2000" dirty="0" err="1">
                <a:ln w="12700">
                  <a:noFill/>
                </a:ln>
                <a:solidFill>
                  <a:srgbClr val="2E75B6"/>
                </a:solidFill>
                <a:latin typeface="Consolas" panose="020B0609020204030204" pitchFamily="49" charset="0"/>
              </a:rPr>
              <a:t>Variable</a:t>
            </a:r>
            <a:r>
              <a:rPr lang="en-US" sz="2000" dirty="0" err="1">
                <a:ln w="12700">
                  <a:noFill/>
                </a:ln>
                <a:solidFill>
                  <a:schemeClr val="tx1"/>
                </a:solidFill>
                <a:latin typeface="Consolas" panose="020B0609020204030204" pitchFamily="49" charset="0"/>
              </a:rPr>
              <a:t>,</a:t>
            </a:r>
            <a:r>
              <a:rPr lang="en-US" sz="2000" dirty="0" err="1">
                <a:ln w="12700">
                  <a:noFill/>
                </a:ln>
                <a:solidFill>
                  <a:srgbClr val="00B0F0"/>
                </a:solidFill>
                <a:latin typeface="Consolas" panose="020B0609020204030204" pitchFamily="49" charset="0"/>
              </a:rPr>
              <a:t>Value</a:t>
            </a:r>
            <a:r>
              <a:rPr lang="en-US" sz="2000" dirty="0">
                <a:ln w="12700">
                  <a:noFill/>
                </a:ln>
                <a:solidFill>
                  <a:schemeClr val="tx1"/>
                </a:solidFill>
                <a:latin typeface="Consolas" panose="020B0609020204030204" pitchFamily="49" charset="0"/>
              </a:rPr>
              <a:t>&gt; </a:t>
            </a:r>
            <a:r>
              <a:rPr lang="en-US" sz="2000" dirty="0" err="1">
                <a:ln w="12700">
                  <a:noFill/>
                </a:ln>
                <a:solidFill>
                  <a:schemeClr val="tx1"/>
                </a:solidFill>
                <a:latin typeface="Consolas" panose="020B0609020204030204" pitchFamily="49" charset="0"/>
              </a:rPr>
              <a:t>free_vars</a:t>
            </a:r>
            <a:r>
              <a:rPr lang="en-US" sz="2000" dirty="0">
                <a:ln w="12700">
                  <a:noFill/>
                </a:ln>
                <a:solidFill>
                  <a:schemeClr val="tx1"/>
                </a:solidFill>
                <a:latin typeface="Consolas" panose="020B0609020204030204" pitchFamily="49" charset="0"/>
              </a:rPr>
              <a:t>; </a:t>
            </a:r>
          </a:p>
          <a:p>
            <a:r>
              <a:rPr lang="en-US" sz="2000" dirty="0">
                <a:ln w="12700">
                  <a:noFill/>
                </a:ln>
                <a:solidFill>
                  <a:schemeClr val="tx1"/>
                </a:solidFill>
                <a:latin typeface="Consolas" panose="020B0609020204030204" pitchFamily="49" charset="0"/>
              </a:rPr>
              <a:t>};</a:t>
            </a:r>
          </a:p>
        </p:txBody>
      </p:sp>
      <p:sp>
        <p:nvSpPr>
          <p:cNvPr id="38" name="TextBox 37">
            <a:extLst>
              <a:ext uri="{FF2B5EF4-FFF2-40B4-BE49-F238E27FC236}">
                <a16:creationId xmlns:a16="http://schemas.microsoft.com/office/drawing/2014/main" id="{CA145786-1034-41E7-A241-A5096312A195}"/>
              </a:ext>
            </a:extLst>
          </p:cNvPr>
          <p:cNvSpPr txBox="1"/>
          <p:nvPr/>
        </p:nvSpPr>
        <p:spPr>
          <a:xfrm>
            <a:off x="7742695" y="5773384"/>
            <a:ext cx="4449305" cy="1015663"/>
          </a:xfrm>
          <a:prstGeom prst="rect">
            <a:avLst/>
          </a:prstGeom>
          <a:noFill/>
        </p:spPr>
        <p:txBody>
          <a:bodyPr wrap="square" rtlCol="0">
            <a:spAutoFit/>
          </a:bodyPr>
          <a:lstStyle/>
          <a:p>
            <a:r>
              <a:rPr lang="en-US" sz="2000" dirty="0"/>
              <a:t>* This is true for Haskell, but as we'll see when we deep-dive into functions, this varies by language.</a:t>
            </a:r>
          </a:p>
        </p:txBody>
      </p:sp>
    </p:spTree>
    <p:extLst>
      <p:ext uri="{BB962C8B-B14F-4D97-AF65-F5344CB8AC3E}">
        <p14:creationId xmlns:p14="http://schemas.microsoft.com/office/powerpoint/2010/main" val="94801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46" grpId="0" animBg="1"/>
      <p:bldP spid="3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88233D-091B-4799-B5FB-0895814A8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38" y="-285750"/>
            <a:ext cx="3781425" cy="3781425"/>
          </a:xfrm>
          <a:prstGeom prst="rect">
            <a:avLst/>
          </a:prstGeom>
        </p:spPr>
      </p:pic>
      <p:sp>
        <p:nvSpPr>
          <p:cNvPr id="7" name="TextBox 6">
            <a:extLst>
              <a:ext uri="{FF2B5EF4-FFF2-40B4-BE49-F238E27FC236}">
                <a16:creationId xmlns:a16="http://schemas.microsoft.com/office/drawing/2014/main" id="{D5B9F505-26F9-4B90-8B7F-E8157A2E23F9}"/>
              </a:ext>
            </a:extLst>
          </p:cNvPr>
          <p:cNvSpPr txBox="1"/>
          <p:nvPr/>
        </p:nvSpPr>
        <p:spPr>
          <a:xfrm>
            <a:off x="2915387" y="1342423"/>
            <a:ext cx="8581288" cy="830997"/>
          </a:xfrm>
          <a:prstGeom prst="rect">
            <a:avLst/>
          </a:prstGeom>
          <a:noFill/>
        </p:spPr>
        <p:txBody>
          <a:bodyPr wrap="square" rtlCol="0">
            <a:spAutoFit/>
          </a:bodyPr>
          <a:lstStyle/>
          <a:p>
            <a:pPr algn="ctr"/>
            <a:r>
              <a:rPr lang="en-US" sz="2400" dirty="0">
                <a:solidFill>
                  <a:srgbClr val="FF0000"/>
                </a:solidFill>
              </a:rPr>
              <a:t>Lambda functions </a:t>
            </a:r>
            <a:r>
              <a:rPr lang="en-US" sz="2400" dirty="0"/>
              <a:t>and</a:t>
            </a:r>
            <a:r>
              <a:rPr lang="en-US" sz="2400" dirty="0">
                <a:solidFill>
                  <a:srgbClr val="FF0000"/>
                </a:solidFill>
              </a:rPr>
              <a:t> closures </a:t>
            </a:r>
            <a:r>
              <a:rPr lang="en-US" sz="2400" dirty="0"/>
              <a:t>are used in most languages when we want to pass a simple function to another function.</a:t>
            </a:r>
          </a:p>
        </p:txBody>
      </p:sp>
      <p:sp>
        <p:nvSpPr>
          <p:cNvPr id="12" name="Rectangle 11">
            <a:extLst>
              <a:ext uri="{FF2B5EF4-FFF2-40B4-BE49-F238E27FC236}">
                <a16:creationId xmlns:a16="http://schemas.microsoft.com/office/drawing/2014/main" id="{6849844B-67C8-4A74-AC0B-BC7ABEE2F390}"/>
              </a:ext>
            </a:extLst>
          </p:cNvPr>
          <p:cNvSpPr/>
          <p:nvPr/>
        </p:nvSpPr>
        <p:spPr>
          <a:xfrm>
            <a:off x="3762326" y="3209048"/>
            <a:ext cx="7915324" cy="347291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C++ code that uses a lambda to sort a bunch of</a:t>
            </a:r>
          </a:p>
          <a:p>
            <a:r>
              <a:rPr lang="en-US" sz="2000" dirty="0">
                <a:solidFill>
                  <a:schemeClr val="tx1"/>
                </a:solidFill>
                <a:latin typeface="Consolas" panose="020B0609020204030204" pitchFamily="49" charset="0"/>
                <a:cs typeface="Courier New" panose="02070309020205020404" pitchFamily="49" charset="0"/>
              </a:rPr>
              <a:t>// Students in alphabetical order.</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vector&lt;Student&gt; students;</a:t>
            </a:r>
          </a:p>
          <a:p>
            <a:r>
              <a:rPr lang="en-US" sz="2000" dirty="0">
                <a:solidFill>
                  <a:schemeClr val="tx1"/>
                </a:solidFill>
                <a:latin typeface="Consolas" panose="020B0609020204030204" pitchFamily="49" charset="0"/>
                <a:cs typeface="Courier New" panose="02070309020205020404" pitchFamily="49" charset="0"/>
              </a:rPr>
              <a:t>…</a:t>
            </a:r>
            <a:endParaRPr lang="en-US" sz="12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sort(</a:t>
            </a:r>
            <a:r>
              <a:rPr lang="en-US" sz="2000" dirty="0" err="1">
                <a:solidFill>
                  <a:schemeClr val="tx1"/>
                </a:solidFill>
                <a:latin typeface="Consolas" panose="020B0609020204030204" pitchFamily="49" charset="0"/>
                <a:cs typeface="Courier New" panose="02070309020205020404" pitchFamily="49" charset="0"/>
              </a:rPr>
              <a:t>students.begin</a:t>
            </a: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students.end</a:t>
            </a:r>
            <a:r>
              <a:rPr lang="en-US" sz="2000" dirty="0">
                <a:solidFill>
                  <a:schemeClr val="tx1"/>
                </a:solidFill>
                <a:latin typeface="Consolas" panose="020B0609020204030204" pitchFamily="49" charset="0"/>
                <a:cs typeface="Courier New" panose="02070309020205020404" pitchFamily="49" charset="0"/>
              </a:rPr>
              <a:t>(), </a:t>
            </a:r>
          </a:p>
          <a:p>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[](const Student &amp; a, const Student &amp; b)</a:t>
            </a:r>
          </a:p>
          <a:p>
            <a:r>
              <a:rPr lang="en-US" sz="2000" dirty="0">
                <a:solidFill>
                  <a:srgbClr val="FF0000"/>
                </a:solidFill>
                <a:latin typeface="Consolas" panose="020B0609020204030204" pitchFamily="49" charset="0"/>
                <a:cs typeface="Courier New" panose="02070309020205020404" pitchFamily="49" charset="0"/>
              </a:rPr>
              <a:t>    { </a:t>
            </a:r>
          </a:p>
          <a:p>
            <a:r>
              <a:rPr lang="en-US" sz="2000" dirty="0">
                <a:solidFill>
                  <a:srgbClr val="FF0000"/>
                </a:solidFill>
                <a:latin typeface="Consolas" panose="020B0609020204030204" pitchFamily="49" charset="0"/>
                <a:cs typeface="Courier New" panose="02070309020205020404" pitchFamily="49" charset="0"/>
              </a:rPr>
              <a:t>       return </a:t>
            </a:r>
            <a:r>
              <a:rPr lang="en-US" sz="2000" dirty="0" err="1">
                <a:solidFill>
                  <a:srgbClr val="FF0000"/>
                </a:solidFill>
                <a:latin typeface="Consolas" panose="020B0609020204030204" pitchFamily="49" charset="0"/>
                <a:cs typeface="Courier New" panose="02070309020205020404" pitchFamily="49" charset="0"/>
              </a:rPr>
              <a:t>a.getName</a:t>
            </a:r>
            <a:r>
              <a:rPr lang="en-US" sz="2000" dirty="0">
                <a:solidFill>
                  <a:srgbClr val="FF0000"/>
                </a:solidFill>
                <a:latin typeface="Consolas" panose="020B0609020204030204" pitchFamily="49" charset="0"/>
                <a:cs typeface="Courier New" panose="02070309020205020404" pitchFamily="49" charset="0"/>
              </a:rPr>
              <a:t>() &lt; </a:t>
            </a:r>
            <a:r>
              <a:rPr lang="en-US" sz="2000" dirty="0" err="1">
                <a:solidFill>
                  <a:srgbClr val="FF0000"/>
                </a:solidFill>
                <a:latin typeface="Consolas" panose="020B0609020204030204" pitchFamily="49" charset="0"/>
                <a:cs typeface="Courier New" panose="02070309020205020404" pitchFamily="49" charset="0"/>
              </a:rPr>
              <a:t>b.getName</a:t>
            </a:r>
            <a:r>
              <a:rPr lang="en-US" sz="2000" dirty="0">
                <a:solidFill>
                  <a:srgbClr val="FF0000"/>
                </a:solidFill>
                <a:latin typeface="Consolas" panose="020B0609020204030204" pitchFamily="49" charset="0"/>
                <a:cs typeface="Courier New" panose="02070309020205020404" pitchFamily="49" charset="0"/>
              </a:rPr>
              <a:t>(); </a:t>
            </a:r>
          </a:p>
          <a:p>
            <a:r>
              <a:rPr lang="en-US" sz="2000" dirty="0">
                <a:solidFill>
                  <a:srgbClr val="FF0000"/>
                </a:solidFill>
                <a:latin typeface="Consolas" panose="020B0609020204030204" pitchFamily="49" charset="0"/>
                <a:cs typeface="Courier New" panose="02070309020205020404" pitchFamily="49" charset="0"/>
              </a:rPr>
              <a:t>    }</a:t>
            </a:r>
            <a:r>
              <a:rPr lang="en-US" sz="2000" dirty="0">
                <a:solidFill>
                  <a:schemeClr val="tx1"/>
                </a:solidFill>
                <a:latin typeface="Consolas" panose="020B0609020204030204" pitchFamily="49" charset="0"/>
                <a:cs typeface="Courier New" panose="02070309020205020404" pitchFamily="49" charset="0"/>
              </a:rPr>
              <a:t>);</a:t>
            </a:r>
          </a:p>
          <a:p>
            <a:endParaRPr lang="en-US" sz="2000" dirty="0">
              <a:solidFill>
                <a:schemeClr val="tx1"/>
              </a:solidFill>
              <a:latin typeface="Consolas" panose="020B06090202040302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835A499B-6EA4-4ACC-B0AE-5980BE0D2002}"/>
              </a:ext>
            </a:extLst>
          </p:cNvPr>
          <p:cNvSpPr txBox="1"/>
          <p:nvPr/>
        </p:nvSpPr>
        <p:spPr>
          <a:xfrm>
            <a:off x="2882488" y="2326845"/>
            <a:ext cx="8531450" cy="461665"/>
          </a:xfrm>
          <a:prstGeom prst="rect">
            <a:avLst/>
          </a:prstGeom>
          <a:noFill/>
        </p:spPr>
        <p:txBody>
          <a:bodyPr wrap="square" rtlCol="0">
            <a:spAutoFit/>
          </a:bodyPr>
          <a:lstStyle/>
          <a:p>
            <a:pPr algn="ctr"/>
            <a:r>
              <a:rPr lang="en-US" sz="2400" dirty="0"/>
              <a:t>Use cases include…</a:t>
            </a:r>
          </a:p>
        </p:txBody>
      </p:sp>
      <p:grpSp>
        <p:nvGrpSpPr>
          <p:cNvPr id="2" name="Group 1">
            <a:extLst>
              <a:ext uri="{FF2B5EF4-FFF2-40B4-BE49-F238E27FC236}">
                <a16:creationId xmlns:a16="http://schemas.microsoft.com/office/drawing/2014/main" id="{33AD55B9-CB4A-49C7-8C18-118230489A2B}"/>
              </a:ext>
            </a:extLst>
          </p:cNvPr>
          <p:cNvGrpSpPr/>
          <p:nvPr/>
        </p:nvGrpSpPr>
        <p:grpSpPr>
          <a:xfrm>
            <a:off x="2372094" y="218420"/>
            <a:ext cx="10115181" cy="1176665"/>
            <a:chOff x="2372094" y="218420"/>
            <a:chExt cx="10115181" cy="1176665"/>
          </a:xfrm>
        </p:grpSpPr>
        <p:pic>
          <p:nvPicPr>
            <p:cNvPr id="15" name="Picture 14">
              <a:extLst>
                <a:ext uri="{FF2B5EF4-FFF2-40B4-BE49-F238E27FC236}">
                  <a16:creationId xmlns:a16="http://schemas.microsoft.com/office/drawing/2014/main" id="{6F82CE91-DBDB-4019-B52C-C1E09867CF51}"/>
                </a:ext>
              </a:extLst>
            </p:cNvPr>
            <p:cNvPicPr>
              <a:picLocks noChangeAspect="1"/>
            </p:cNvPicPr>
            <p:nvPr/>
          </p:nvPicPr>
          <p:blipFill rotWithShape="1">
            <a:blip r:embed="rId4"/>
            <a:srcRect l="52003" t="53571" r="2996" b="23214"/>
            <a:stretch/>
          </p:blipFill>
          <p:spPr>
            <a:xfrm>
              <a:off x="2372094" y="218420"/>
              <a:ext cx="1695450" cy="941917"/>
            </a:xfrm>
            <a:prstGeom prst="rect">
              <a:avLst/>
            </a:prstGeom>
          </p:spPr>
        </p:pic>
        <p:sp>
          <p:nvSpPr>
            <p:cNvPr id="8" name="Title 1">
              <a:extLst>
                <a:ext uri="{FF2B5EF4-FFF2-40B4-BE49-F238E27FC236}">
                  <a16:creationId xmlns:a16="http://schemas.microsoft.com/office/drawing/2014/main" id="{44BC18D6-6EA6-4973-A63B-059FD072ED4A}"/>
                </a:ext>
              </a:extLst>
            </p:cNvPr>
            <p:cNvSpPr txBox="1">
              <a:spLocks/>
            </p:cNvSpPr>
            <p:nvPr/>
          </p:nvSpPr>
          <p:spPr>
            <a:xfrm>
              <a:off x="3552825" y="252085"/>
              <a:ext cx="893445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sz="4000" kern="0" dirty="0">
                  <a:solidFill>
                    <a:schemeClr val="tx1"/>
                  </a:solidFill>
                  <a:latin typeface="Corbel" panose="020B0503020204020204" pitchFamily="34" charset="0"/>
                </a:rPr>
                <a:t>Influencer Alert: </a:t>
              </a:r>
              <a:r>
                <a:rPr lang="en-US" sz="4000" kern="0" dirty="0">
                  <a:solidFill>
                    <a:srgbClr val="FF0000"/>
                  </a:solidFill>
                  <a:latin typeface="Corbel" panose="020B0503020204020204" pitchFamily="34" charset="0"/>
                </a:rPr>
                <a:t>Lambdas &amp; Closures</a:t>
              </a:r>
            </a:p>
          </p:txBody>
        </p:sp>
      </p:grpSp>
      <p:sp>
        <p:nvSpPr>
          <p:cNvPr id="22" name="Rectangle 21">
            <a:extLst>
              <a:ext uri="{FF2B5EF4-FFF2-40B4-BE49-F238E27FC236}">
                <a16:creationId xmlns:a16="http://schemas.microsoft.com/office/drawing/2014/main" id="{2E54C052-D94F-4410-92DB-F88093CEC6C4}"/>
              </a:ext>
            </a:extLst>
          </p:cNvPr>
          <p:cNvSpPr/>
          <p:nvPr/>
        </p:nvSpPr>
        <p:spPr>
          <a:xfrm>
            <a:off x="587230" y="3209048"/>
            <a:ext cx="2835965" cy="1134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Providing comparison functions for sorting</a:t>
            </a:r>
          </a:p>
        </p:txBody>
      </p:sp>
      <p:sp>
        <p:nvSpPr>
          <p:cNvPr id="23" name="Rectangle 22">
            <a:extLst>
              <a:ext uri="{FF2B5EF4-FFF2-40B4-BE49-F238E27FC236}">
                <a16:creationId xmlns:a16="http://schemas.microsoft.com/office/drawing/2014/main" id="{1ADED930-3710-4169-83B1-D2E01D17CC50}"/>
              </a:ext>
            </a:extLst>
          </p:cNvPr>
          <p:cNvSpPr/>
          <p:nvPr/>
        </p:nvSpPr>
        <p:spPr>
          <a:xfrm>
            <a:off x="587228" y="5641650"/>
            <a:ext cx="2835965" cy="1134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To enable multithreading</a:t>
            </a:r>
          </a:p>
        </p:txBody>
      </p:sp>
      <p:sp>
        <p:nvSpPr>
          <p:cNvPr id="26" name="Rectangle 25">
            <a:extLst>
              <a:ext uri="{FF2B5EF4-FFF2-40B4-BE49-F238E27FC236}">
                <a16:creationId xmlns:a16="http://schemas.microsoft.com/office/drawing/2014/main" id="{7A146891-39FD-4B7B-821F-F8AAE8B27FD7}"/>
              </a:ext>
            </a:extLst>
          </p:cNvPr>
          <p:cNvSpPr/>
          <p:nvPr/>
        </p:nvSpPr>
        <p:spPr>
          <a:xfrm>
            <a:off x="587229" y="4436927"/>
            <a:ext cx="2835965" cy="1134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As callbacks when events trigger</a:t>
            </a:r>
          </a:p>
        </p:txBody>
      </p:sp>
      <p:sp>
        <p:nvSpPr>
          <p:cNvPr id="29" name="Speech Bubble: Rectangle with Corners Rounded 28">
            <a:extLst>
              <a:ext uri="{FF2B5EF4-FFF2-40B4-BE49-F238E27FC236}">
                <a16:creationId xmlns:a16="http://schemas.microsoft.com/office/drawing/2014/main" id="{19EF010C-1220-4C8C-9D9D-066B618F4177}"/>
              </a:ext>
            </a:extLst>
          </p:cNvPr>
          <p:cNvSpPr/>
          <p:nvPr/>
        </p:nvSpPr>
        <p:spPr>
          <a:xfrm>
            <a:off x="6124575" y="3495675"/>
            <a:ext cx="3986689" cy="1318963"/>
          </a:xfrm>
          <a:prstGeom prst="wedgeRoundRectCallout">
            <a:avLst>
              <a:gd name="adj1" fmla="val -90011"/>
              <a:gd name="adj2" fmla="val 729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C++, the </a:t>
            </a:r>
            <a:r>
              <a:rPr lang="en-US" sz="2000" dirty="0">
                <a:solidFill>
                  <a:srgbClr val="FFC1C1"/>
                </a:solidFill>
                <a:latin typeface="Corbel" panose="020B0503020204020204" pitchFamily="34" charset="0"/>
              </a:rPr>
              <a:t>brackets</a:t>
            </a:r>
            <a:r>
              <a:rPr lang="en-US" sz="2000" dirty="0">
                <a:solidFill>
                  <a:schemeClr val="bg1"/>
                </a:solidFill>
                <a:latin typeface="Corbel" panose="020B0503020204020204" pitchFamily="34" charset="0"/>
              </a:rPr>
              <a:t> are used to specify what </a:t>
            </a:r>
            <a:r>
              <a:rPr lang="en-US" sz="2000" dirty="0">
                <a:solidFill>
                  <a:srgbClr val="FFC1C1"/>
                </a:solidFill>
                <a:latin typeface="Corbel" panose="020B0503020204020204" pitchFamily="34" charset="0"/>
              </a:rPr>
              <a:t>free variables </a:t>
            </a:r>
            <a:r>
              <a:rPr lang="en-US" sz="2000" dirty="0">
                <a:solidFill>
                  <a:schemeClr val="bg1"/>
                </a:solidFill>
                <a:latin typeface="Corbel" panose="020B0503020204020204" pitchFamily="34" charset="0"/>
              </a:rPr>
              <a:t>to </a:t>
            </a:r>
            <a:r>
              <a:rPr lang="en-US" sz="2000" dirty="0">
                <a:solidFill>
                  <a:srgbClr val="FFC1C1"/>
                </a:solidFill>
                <a:latin typeface="Corbel" panose="020B0503020204020204" pitchFamily="34" charset="0"/>
              </a:rPr>
              <a:t>capture</a:t>
            </a:r>
            <a:r>
              <a:rPr lang="en-US" sz="2000" dirty="0">
                <a:solidFill>
                  <a:schemeClr val="bg1"/>
                </a:solidFill>
                <a:latin typeface="Corbel" panose="020B0503020204020204" pitchFamily="34" charset="0"/>
              </a:rPr>
              <a:t> in the </a:t>
            </a:r>
            <a:r>
              <a:rPr lang="en-US" sz="2000" dirty="0">
                <a:solidFill>
                  <a:srgbClr val="FFC1C1"/>
                </a:solidFill>
                <a:latin typeface="Corbel" panose="020B0503020204020204" pitchFamily="34" charset="0"/>
              </a:rPr>
              <a:t>closure </a:t>
            </a:r>
            <a:r>
              <a:rPr lang="en-US" sz="2000" dirty="0">
                <a:solidFill>
                  <a:schemeClr val="bg1"/>
                </a:solidFill>
                <a:latin typeface="Corbel" panose="020B0503020204020204" pitchFamily="34" charset="0"/>
              </a:rPr>
              <a:t>(if any)…</a:t>
            </a:r>
          </a:p>
        </p:txBody>
      </p:sp>
      <p:sp>
        <p:nvSpPr>
          <p:cNvPr id="21" name="Speech Bubble: Rectangle with Corners Rounded 20">
            <a:extLst>
              <a:ext uri="{FF2B5EF4-FFF2-40B4-BE49-F238E27FC236}">
                <a16:creationId xmlns:a16="http://schemas.microsoft.com/office/drawing/2014/main" id="{2EC20A9F-ED72-4EB8-BC68-F6FCA2AE73D3}"/>
              </a:ext>
            </a:extLst>
          </p:cNvPr>
          <p:cNvSpPr/>
          <p:nvPr/>
        </p:nvSpPr>
        <p:spPr>
          <a:xfrm>
            <a:off x="7676374" y="3555598"/>
            <a:ext cx="3986689" cy="1318963"/>
          </a:xfrm>
          <a:prstGeom prst="wedgeRoundRectCallout">
            <a:avLst>
              <a:gd name="adj1" fmla="val -90011"/>
              <a:gd name="adj2" fmla="val 729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Then we specify </a:t>
            </a:r>
            <a:r>
              <a:rPr lang="en-US" sz="2000" dirty="0">
                <a:solidFill>
                  <a:srgbClr val="FFC1C1"/>
                </a:solidFill>
                <a:latin typeface="Corbel" panose="020B0503020204020204" pitchFamily="34" charset="0"/>
              </a:rPr>
              <a:t>the input parameters</a:t>
            </a:r>
            <a:r>
              <a:rPr lang="en-US" sz="2000" dirty="0">
                <a:solidFill>
                  <a:schemeClr val="bg1"/>
                </a:solidFill>
                <a:latin typeface="Corbel" panose="020B0503020204020204" pitchFamily="34" charset="0"/>
              </a:rPr>
              <a:t> to the lambda function between </a:t>
            </a:r>
            <a:r>
              <a:rPr lang="en-US" sz="2000" dirty="0">
                <a:solidFill>
                  <a:srgbClr val="FFC1C1"/>
                </a:solidFill>
                <a:latin typeface="Corbel" panose="020B0503020204020204" pitchFamily="34" charset="0"/>
              </a:rPr>
              <a:t>parentheses</a:t>
            </a:r>
            <a:r>
              <a:rPr lang="en-US" sz="2000" dirty="0">
                <a:solidFill>
                  <a:schemeClr val="bg1"/>
                </a:solidFill>
                <a:latin typeface="Corbel" panose="020B0503020204020204" pitchFamily="34" charset="0"/>
              </a:rPr>
              <a:t>.</a:t>
            </a:r>
          </a:p>
        </p:txBody>
      </p:sp>
      <p:sp>
        <p:nvSpPr>
          <p:cNvPr id="24" name="Speech Bubble: Rectangle with Corners Rounded 23">
            <a:extLst>
              <a:ext uri="{FF2B5EF4-FFF2-40B4-BE49-F238E27FC236}">
                <a16:creationId xmlns:a16="http://schemas.microsoft.com/office/drawing/2014/main" id="{9F1446DD-0D8D-4396-A97B-21BBE79F49D9}"/>
              </a:ext>
            </a:extLst>
          </p:cNvPr>
          <p:cNvSpPr/>
          <p:nvPr/>
        </p:nvSpPr>
        <p:spPr>
          <a:xfrm>
            <a:off x="6105594" y="3890384"/>
            <a:ext cx="3986689" cy="1318963"/>
          </a:xfrm>
          <a:prstGeom prst="wedgeRoundRectCallout">
            <a:avLst>
              <a:gd name="adj1" fmla="val -90011"/>
              <a:gd name="adj2" fmla="val 729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Finally, we have the </a:t>
            </a:r>
            <a:r>
              <a:rPr lang="en-US" sz="2000" dirty="0">
                <a:solidFill>
                  <a:srgbClr val="FFC1C1"/>
                </a:solidFill>
                <a:latin typeface="Corbel" panose="020B0503020204020204" pitchFamily="34" charset="0"/>
              </a:rPr>
              <a:t>{ body } </a:t>
            </a:r>
            <a:r>
              <a:rPr lang="en-US" sz="2000" dirty="0">
                <a:solidFill>
                  <a:schemeClr val="bg1"/>
                </a:solidFill>
                <a:latin typeface="Corbel" panose="020B0503020204020204" pitchFamily="34" charset="0"/>
              </a:rPr>
              <a:t>of the lambda.</a:t>
            </a:r>
          </a:p>
        </p:txBody>
      </p:sp>
      <p:sp>
        <p:nvSpPr>
          <p:cNvPr id="14" name="Rectangle 13">
            <a:extLst>
              <a:ext uri="{FF2B5EF4-FFF2-40B4-BE49-F238E27FC236}">
                <a16:creationId xmlns:a16="http://schemas.microsoft.com/office/drawing/2014/main" id="{4EFE026A-B957-445C-81BB-085CAE2B74F1}"/>
              </a:ext>
            </a:extLst>
          </p:cNvPr>
          <p:cNvSpPr/>
          <p:nvPr/>
        </p:nvSpPr>
        <p:spPr>
          <a:xfrm>
            <a:off x="3843313" y="3265760"/>
            <a:ext cx="7915324" cy="3489612"/>
          </a:xfrm>
          <a:prstGeom prst="rect">
            <a:avLst/>
          </a:prstGeom>
          <a:solidFill>
            <a:srgbClr val="EFF6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javascript</a:t>
            </a:r>
            <a:r>
              <a:rPr lang="en-US" sz="2000" dirty="0">
                <a:solidFill>
                  <a:schemeClr val="tx1"/>
                </a:solidFill>
                <a:latin typeface="Consolas" panose="020B0609020204030204" pitchFamily="49" charset="0"/>
                <a:cs typeface="Courier New" panose="02070309020205020404" pitchFamily="49" charset="0"/>
              </a:rPr>
              <a:t>: Lambda function is called </a:t>
            </a:r>
          </a:p>
          <a:p>
            <a:r>
              <a:rPr lang="en-US" sz="2000" dirty="0">
                <a:solidFill>
                  <a:schemeClr val="tx1"/>
                </a:solidFill>
                <a:latin typeface="Consolas" panose="020B0609020204030204" pitchFamily="49" charset="0"/>
                <a:cs typeface="Courier New" panose="02070309020205020404" pitchFamily="49" charset="0"/>
              </a:rPr>
              <a:t>// when the user clicks on the "big button"</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Select big button from HTML web page</a:t>
            </a:r>
          </a:p>
          <a:p>
            <a:r>
              <a:rPr lang="en-US" sz="2000" dirty="0">
                <a:solidFill>
                  <a:schemeClr val="tx1"/>
                </a:solidFill>
                <a:latin typeface="Consolas" panose="020B0609020204030204" pitchFamily="49" charset="0"/>
                <a:cs typeface="Courier New" panose="02070309020205020404" pitchFamily="49" charset="0"/>
              </a:rPr>
              <a:t>var button = </a:t>
            </a:r>
            <a:r>
              <a:rPr lang="en-US" sz="2000" dirty="0" err="1">
                <a:solidFill>
                  <a:schemeClr val="tx1"/>
                </a:solidFill>
                <a:latin typeface="Consolas" panose="020B0609020204030204" pitchFamily="49" charset="0"/>
                <a:cs typeface="Courier New" panose="02070309020205020404" pitchFamily="49" charset="0"/>
              </a:rPr>
              <a:t>document.querySelector</a:t>
            </a:r>
            <a:r>
              <a:rPr lang="en-US" sz="2000" dirty="0">
                <a:solidFill>
                  <a:schemeClr val="tx1"/>
                </a:solidFill>
                <a:latin typeface="Consolas" panose="020B0609020204030204" pitchFamily="49" charset="0"/>
                <a:cs typeface="Courier New" panose="02070309020205020404" pitchFamily="49" charset="0"/>
              </a:rPr>
              <a:t>('#big-button');</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Specify the behavior when the button is clicked</a:t>
            </a:r>
          </a:p>
          <a:p>
            <a:r>
              <a:rPr lang="en-US" sz="2000" dirty="0" err="1">
                <a:solidFill>
                  <a:schemeClr val="tx1"/>
                </a:solidFill>
                <a:latin typeface="Consolas" panose="020B0609020204030204" pitchFamily="49" charset="0"/>
                <a:cs typeface="Courier New" panose="02070309020205020404" pitchFamily="49" charset="0"/>
              </a:rPr>
              <a:t>button.addEventListener</a:t>
            </a:r>
            <a:r>
              <a:rPr lang="en-US" sz="2000" dirty="0">
                <a:solidFill>
                  <a:schemeClr val="tx1"/>
                </a:solidFill>
                <a:latin typeface="Consolas" panose="020B0609020204030204" pitchFamily="49" charset="0"/>
                <a:cs typeface="Courier New" panose="02070309020205020404" pitchFamily="49" charset="0"/>
              </a:rPr>
              <a:t>('click', </a:t>
            </a:r>
          </a:p>
          <a:p>
            <a:r>
              <a:rPr lang="en-US" sz="2000" dirty="0">
                <a:solidFill>
                  <a:srgbClr val="FF0000"/>
                </a:solidFill>
                <a:latin typeface="Consolas" panose="020B0609020204030204" pitchFamily="49" charset="0"/>
                <a:cs typeface="Courier New" panose="02070309020205020404" pitchFamily="49" charset="0"/>
              </a:rPr>
              <a:t>    function() { </a:t>
            </a:r>
            <a:r>
              <a:rPr lang="nb-NO" sz="2000" dirty="0">
                <a:solidFill>
                  <a:srgbClr val="FF0000"/>
                </a:solidFill>
                <a:latin typeface="Consolas" panose="020B0609020204030204" pitchFamily="49" charset="0"/>
                <a:cs typeface="Courier New" panose="02070309020205020404" pitchFamily="49" charset="0"/>
              </a:rPr>
              <a:t>alert("A button was clicked!");</a:t>
            </a:r>
            <a:r>
              <a:rPr lang="en-US" sz="2000" dirty="0">
                <a:solidFill>
                  <a:srgbClr val="FF0000"/>
                </a:solidFill>
                <a:latin typeface="Consolas" panose="020B0609020204030204" pitchFamily="49" charset="0"/>
                <a:cs typeface="Courier New" panose="02070309020205020404" pitchFamily="49" charset="0"/>
              </a:rPr>
              <a:t> }</a:t>
            </a:r>
            <a:r>
              <a:rPr lang="en-US" sz="2000" dirty="0">
                <a:solidFill>
                  <a:schemeClr val="tx1"/>
                </a:solidFill>
                <a:latin typeface="Consolas" panose="020B0609020204030204" pitchFamily="49" charset="0"/>
                <a:cs typeface="Courier New" panose="02070309020205020404" pitchFamily="49" charset="0"/>
              </a:rPr>
              <a:t>);</a:t>
            </a:r>
          </a:p>
          <a:p>
            <a:endParaRPr lang="en-US" sz="2000" dirty="0">
              <a:solidFill>
                <a:schemeClr val="tx1"/>
              </a:solidFill>
              <a:latin typeface="Consolas" panose="020B0609020204030204" pitchFamily="49" charset="0"/>
              <a:cs typeface="Courier New" panose="02070309020205020404" pitchFamily="49" charset="0"/>
            </a:endParaRPr>
          </a:p>
          <a:p>
            <a:endParaRPr lang="en-US" sz="2000" dirty="0">
              <a:solidFill>
                <a:schemeClr val="tx1"/>
              </a:solidFill>
              <a:latin typeface="Consolas" panose="020B0609020204030204" pitchFamily="49" charset="0"/>
              <a:cs typeface="Courier New" panose="02070309020205020404" pitchFamily="49" charset="0"/>
            </a:endParaRPr>
          </a:p>
        </p:txBody>
      </p:sp>
      <p:sp>
        <p:nvSpPr>
          <p:cNvPr id="25" name="Speech Bubble: Rectangle with Corners Rounded 24">
            <a:extLst>
              <a:ext uri="{FF2B5EF4-FFF2-40B4-BE49-F238E27FC236}">
                <a16:creationId xmlns:a16="http://schemas.microsoft.com/office/drawing/2014/main" id="{C8234D0A-C5AF-44AA-BAF2-489E6C84E767}"/>
              </a:ext>
            </a:extLst>
          </p:cNvPr>
          <p:cNvSpPr/>
          <p:nvPr/>
        </p:nvSpPr>
        <p:spPr>
          <a:xfrm>
            <a:off x="3772941" y="3748508"/>
            <a:ext cx="4854306" cy="865337"/>
          </a:xfrm>
          <a:prstGeom prst="wedgeRoundRectCallout">
            <a:avLst>
              <a:gd name="adj1" fmla="val -28791"/>
              <a:gd name="adj2" fmla="val 1929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a:t>
            </a:r>
            <a:r>
              <a:rPr lang="en-US" sz="2000" dirty="0" err="1">
                <a:solidFill>
                  <a:schemeClr val="bg1"/>
                </a:solidFill>
                <a:latin typeface="Corbel" panose="020B0503020204020204" pitchFamily="34" charset="0"/>
              </a:rPr>
              <a:t>Javascript</a:t>
            </a:r>
            <a:r>
              <a:rPr lang="en-US" sz="2000" dirty="0">
                <a:solidFill>
                  <a:schemeClr val="bg1"/>
                </a:solidFill>
                <a:latin typeface="Corbel" panose="020B0503020204020204" pitchFamily="34" charset="0"/>
              </a:rPr>
              <a:t>, we define a Lambda function using the </a:t>
            </a:r>
            <a:r>
              <a:rPr lang="en-US" sz="2000" dirty="0">
                <a:solidFill>
                  <a:srgbClr val="FFC1C1"/>
                </a:solidFill>
                <a:latin typeface="Corbel" panose="020B0503020204020204" pitchFamily="34" charset="0"/>
              </a:rPr>
              <a:t>function </a:t>
            </a:r>
            <a:r>
              <a:rPr lang="en-US" sz="2000" dirty="0">
                <a:solidFill>
                  <a:schemeClr val="bg1"/>
                </a:solidFill>
                <a:latin typeface="Corbel" panose="020B0503020204020204" pitchFamily="34" charset="0"/>
              </a:rPr>
              <a:t>keyword.</a:t>
            </a:r>
          </a:p>
        </p:txBody>
      </p:sp>
      <p:sp>
        <p:nvSpPr>
          <p:cNvPr id="27" name="Speech Bubble: Rectangle with Corners Rounded 26">
            <a:extLst>
              <a:ext uri="{FF2B5EF4-FFF2-40B4-BE49-F238E27FC236}">
                <a16:creationId xmlns:a16="http://schemas.microsoft.com/office/drawing/2014/main" id="{4B5121A7-B9A1-4FEC-940E-8074FE884846}"/>
              </a:ext>
            </a:extLst>
          </p:cNvPr>
          <p:cNvSpPr/>
          <p:nvPr/>
        </p:nvSpPr>
        <p:spPr>
          <a:xfrm>
            <a:off x="7261886" y="3832042"/>
            <a:ext cx="4854306" cy="865337"/>
          </a:xfrm>
          <a:prstGeom prst="wedgeRoundRectCallout">
            <a:avLst>
              <a:gd name="adj1" fmla="val -73528"/>
              <a:gd name="adj2" fmla="val 1764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Then we provide the </a:t>
            </a:r>
            <a:r>
              <a:rPr lang="en-US" sz="2000" dirty="0">
                <a:solidFill>
                  <a:srgbClr val="FFC1C1"/>
                </a:solidFill>
                <a:latin typeface="Corbel" panose="020B0503020204020204" pitchFamily="34" charset="0"/>
              </a:rPr>
              <a:t>{ body }</a:t>
            </a:r>
            <a:r>
              <a:rPr lang="en-US" sz="2000" dirty="0">
                <a:solidFill>
                  <a:schemeClr val="bg1"/>
                </a:solidFill>
                <a:latin typeface="Corbel" panose="020B0503020204020204" pitchFamily="34" charset="0"/>
              </a:rPr>
              <a:t>.</a:t>
            </a:r>
          </a:p>
        </p:txBody>
      </p:sp>
      <p:sp>
        <p:nvSpPr>
          <p:cNvPr id="34" name="Speech Bubble: Rectangle with Corners Rounded 33">
            <a:extLst>
              <a:ext uri="{FF2B5EF4-FFF2-40B4-BE49-F238E27FC236}">
                <a16:creationId xmlns:a16="http://schemas.microsoft.com/office/drawing/2014/main" id="{E949FE42-7C58-4DA1-A0E2-7F9F871FC4D3}"/>
              </a:ext>
            </a:extLst>
          </p:cNvPr>
          <p:cNvSpPr/>
          <p:nvPr/>
        </p:nvSpPr>
        <p:spPr>
          <a:xfrm>
            <a:off x="6256562" y="3679811"/>
            <a:ext cx="4448914" cy="865337"/>
          </a:xfrm>
          <a:prstGeom prst="wedgeRoundRectCallout">
            <a:avLst>
              <a:gd name="adj1" fmla="val -61684"/>
              <a:gd name="adj2" fmla="val 1962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Then we specify any </a:t>
            </a:r>
            <a:r>
              <a:rPr lang="en-US" sz="2000" dirty="0">
                <a:solidFill>
                  <a:srgbClr val="FFC1C1"/>
                </a:solidFill>
                <a:latin typeface="Corbel" panose="020B0503020204020204" pitchFamily="34" charset="0"/>
              </a:rPr>
              <a:t>parameters </a:t>
            </a:r>
            <a:r>
              <a:rPr lang="en-US" sz="2000" dirty="0">
                <a:solidFill>
                  <a:schemeClr val="bg1"/>
                </a:solidFill>
                <a:latin typeface="Corbel" panose="020B0503020204020204" pitchFamily="34" charset="0"/>
              </a:rPr>
              <a:t>in between the </a:t>
            </a:r>
            <a:r>
              <a:rPr lang="en-US" sz="2000" dirty="0">
                <a:solidFill>
                  <a:srgbClr val="FFC1C1"/>
                </a:solidFill>
                <a:latin typeface="Corbel" panose="020B0503020204020204" pitchFamily="34" charset="0"/>
              </a:rPr>
              <a:t>parentheses</a:t>
            </a:r>
            <a:r>
              <a:rPr lang="en-US" sz="2000" dirty="0">
                <a:solidFill>
                  <a:schemeClr val="bg1"/>
                </a:solidFill>
                <a:latin typeface="Corbel" panose="020B0503020204020204" pitchFamily="34" charset="0"/>
              </a:rPr>
              <a:t>.</a:t>
            </a:r>
          </a:p>
        </p:txBody>
      </p:sp>
      <p:sp>
        <p:nvSpPr>
          <p:cNvPr id="20" name="Rectangle 19">
            <a:extLst>
              <a:ext uri="{FF2B5EF4-FFF2-40B4-BE49-F238E27FC236}">
                <a16:creationId xmlns:a16="http://schemas.microsoft.com/office/drawing/2014/main" id="{AD897F78-354B-4FFD-AE11-AAA63039B1C9}"/>
              </a:ext>
            </a:extLst>
          </p:cNvPr>
          <p:cNvSpPr/>
          <p:nvPr/>
        </p:nvSpPr>
        <p:spPr>
          <a:xfrm>
            <a:off x="3891810" y="3335962"/>
            <a:ext cx="7947813" cy="3493463"/>
          </a:xfrm>
          <a:prstGeom prst="rect">
            <a:avLst/>
          </a:prstGeom>
          <a:solidFill>
            <a:srgbClr val="FEE9E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00" dirty="0">
                <a:ln w="12700">
                  <a:noFill/>
                </a:ln>
                <a:solidFill>
                  <a:schemeClr val="tx1"/>
                </a:solidFill>
                <a:latin typeface="Consolas" panose="020B0609020204030204" pitchFamily="49" charset="0"/>
              </a:rPr>
              <a:t>// Java thread example</a:t>
            </a:r>
          </a:p>
          <a:p>
            <a:r>
              <a:rPr lang="en-US" sz="1900" dirty="0">
                <a:ln w="12700">
                  <a:noFill/>
                </a:ln>
                <a:solidFill>
                  <a:schemeClr val="tx1"/>
                </a:solidFill>
                <a:latin typeface="Consolas" panose="020B0609020204030204" pitchFamily="49" charset="0"/>
              </a:rPr>
              <a:t>public class </a:t>
            </a:r>
            <a:r>
              <a:rPr lang="en-US" sz="1900" dirty="0" err="1">
                <a:ln w="12700">
                  <a:noFill/>
                </a:ln>
                <a:solidFill>
                  <a:schemeClr val="tx1"/>
                </a:solidFill>
                <a:latin typeface="Consolas" panose="020B0609020204030204" pitchFamily="49" charset="0"/>
              </a:rPr>
              <a:t>LambdaThreadExample</a:t>
            </a:r>
            <a:r>
              <a:rPr lang="en-US" sz="1900" dirty="0">
                <a:ln w="12700">
                  <a:noFill/>
                </a:ln>
                <a:solidFill>
                  <a:schemeClr val="tx1"/>
                </a:solidFill>
                <a:latin typeface="Consolas" panose="020B0609020204030204" pitchFamily="49" charset="0"/>
              </a:rPr>
              <a:t> {</a:t>
            </a:r>
          </a:p>
          <a:p>
            <a:r>
              <a:rPr lang="en-US" sz="1900" dirty="0">
                <a:ln w="12700">
                  <a:noFill/>
                </a:ln>
                <a:solidFill>
                  <a:schemeClr val="tx1"/>
                </a:solidFill>
                <a:latin typeface="Consolas" panose="020B0609020204030204" pitchFamily="49" charset="0"/>
              </a:rPr>
              <a:t>   public static void main(String </a:t>
            </a:r>
            <a:r>
              <a:rPr lang="en-US" sz="1900" dirty="0" err="1">
                <a:ln w="12700">
                  <a:noFill/>
                </a:ln>
                <a:solidFill>
                  <a:schemeClr val="tx1"/>
                </a:solidFill>
                <a:latin typeface="Consolas" panose="020B0609020204030204" pitchFamily="49" charset="0"/>
              </a:rPr>
              <a:t>args</a:t>
            </a:r>
            <a:r>
              <a:rPr lang="en-US" sz="1900" dirty="0">
                <a:ln w="12700">
                  <a:noFill/>
                </a:ln>
                <a:solidFill>
                  <a:schemeClr val="tx1"/>
                </a:solidFill>
                <a:latin typeface="Consolas" panose="020B0609020204030204" pitchFamily="49" charset="0"/>
              </a:rPr>
              <a:t>[]) {</a:t>
            </a:r>
          </a:p>
          <a:p>
            <a:r>
              <a:rPr lang="en-US" sz="1900" dirty="0">
                <a:ln w="12700">
                  <a:noFill/>
                </a:ln>
                <a:solidFill>
                  <a:schemeClr val="tx1"/>
                </a:solidFill>
                <a:latin typeface="Consolas" panose="020B0609020204030204" pitchFamily="49" charset="0"/>
              </a:rPr>
              <a:t>    final int count = 50000;</a:t>
            </a:r>
          </a:p>
          <a:p>
            <a:r>
              <a:rPr lang="en-US" sz="1900" dirty="0">
                <a:ln w="12700">
                  <a:noFill/>
                </a:ln>
                <a:solidFill>
                  <a:schemeClr val="tx1"/>
                </a:solidFill>
                <a:latin typeface="Consolas" panose="020B0609020204030204" pitchFamily="49" charset="0"/>
              </a:rPr>
              <a:t>    Thread t = new Thread(</a:t>
            </a:r>
            <a:r>
              <a:rPr lang="en-US" sz="1900" dirty="0">
                <a:ln w="12700">
                  <a:noFill/>
                </a:ln>
                <a:solidFill>
                  <a:srgbClr val="FF0000"/>
                </a:solidFill>
                <a:latin typeface="Consolas" panose="020B0609020204030204" pitchFamily="49" charset="0"/>
              </a:rPr>
              <a:t>() -&gt; { </a:t>
            </a:r>
          </a:p>
          <a:p>
            <a:r>
              <a:rPr lang="en-US" sz="1900" dirty="0">
                <a:ln w="12700">
                  <a:noFill/>
                </a:ln>
                <a:solidFill>
                  <a:srgbClr val="FF0000"/>
                </a:solidFill>
                <a:latin typeface="Consolas" panose="020B0609020204030204" pitchFamily="49" charset="0"/>
              </a:rPr>
              <a:t>      for(int </a:t>
            </a:r>
            <a:r>
              <a:rPr lang="en-US" sz="1900" dirty="0" err="1">
                <a:ln w="12700">
                  <a:noFill/>
                </a:ln>
                <a:solidFill>
                  <a:srgbClr val="FF0000"/>
                </a:solidFill>
                <a:latin typeface="Consolas" panose="020B0609020204030204" pitchFamily="49" charset="0"/>
              </a:rPr>
              <a:t>i</a:t>
            </a:r>
            <a:r>
              <a:rPr lang="en-US" sz="1900" dirty="0">
                <a:ln w="12700">
                  <a:noFill/>
                </a:ln>
                <a:solidFill>
                  <a:srgbClr val="FF0000"/>
                </a:solidFill>
                <a:latin typeface="Consolas" panose="020B0609020204030204" pitchFamily="49" charset="0"/>
              </a:rPr>
              <a:t>=0; </a:t>
            </a:r>
            <a:r>
              <a:rPr lang="en-US" sz="1900" dirty="0" err="1">
                <a:ln w="12700">
                  <a:noFill/>
                </a:ln>
                <a:solidFill>
                  <a:srgbClr val="FF0000"/>
                </a:solidFill>
                <a:latin typeface="Consolas" panose="020B0609020204030204" pitchFamily="49" charset="0"/>
              </a:rPr>
              <a:t>i</a:t>
            </a:r>
            <a:r>
              <a:rPr lang="en-US" sz="1900" dirty="0">
                <a:ln w="12700">
                  <a:noFill/>
                </a:ln>
                <a:solidFill>
                  <a:srgbClr val="FF0000"/>
                </a:solidFill>
                <a:latin typeface="Consolas" panose="020B0609020204030204" pitchFamily="49" charset="0"/>
              </a:rPr>
              <a:t> &lt; count; </a:t>
            </a:r>
            <a:r>
              <a:rPr lang="en-US" sz="1900" dirty="0" err="1">
                <a:ln w="12700">
                  <a:noFill/>
                </a:ln>
                <a:solidFill>
                  <a:srgbClr val="FF0000"/>
                </a:solidFill>
                <a:latin typeface="Consolas" panose="020B0609020204030204" pitchFamily="49" charset="0"/>
              </a:rPr>
              <a:t>i</a:t>
            </a:r>
            <a:r>
              <a:rPr lang="en-US" sz="1900" dirty="0">
                <a:ln w="12700">
                  <a:noFill/>
                </a:ln>
                <a:solidFill>
                  <a:srgbClr val="FF0000"/>
                </a:solidFill>
                <a:latin typeface="Consolas" panose="020B0609020204030204" pitchFamily="49" charset="0"/>
              </a:rPr>
              <a:t>++)      </a:t>
            </a:r>
          </a:p>
          <a:p>
            <a:r>
              <a:rPr lang="en-US" sz="1900" dirty="0">
                <a:ln w="12700">
                  <a:noFill/>
                </a:ln>
                <a:solidFill>
                  <a:srgbClr val="FF0000"/>
                </a:solidFill>
                <a:latin typeface="Consolas" panose="020B0609020204030204" pitchFamily="49" charset="0"/>
              </a:rPr>
              <a:t>         </a:t>
            </a:r>
            <a:r>
              <a:rPr lang="en-US" sz="1900" dirty="0" err="1">
                <a:ln w="12700">
                  <a:noFill/>
                </a:ln>
                <a:solidFill>
                  <a:srgbClr val="FF0000"/>
                </a:solidFill>
                <a:latin typeface="Consolas" panose="020B0609020204030204" pitchFamily="49" charset="0"/>
              </a:rPr>
              <a:t>System.out.println</a:t>
            </a:r>
            <a:r>
              <a:rPr lang="en-US" sz="1900" dirty="0">
                <a:ln w="12700">
                  <a:noFill/>
                </a:ln>
                <a:solidFill>
                  <a:srgbClr val="FF0000"/>
                </a:solidFill>
                <a:latin typeface="Consolas" panose="020B0609020204030204" pitchFamily="49" charset="0"/>
              </a:rPr>
              <a:t>("Child Thread: "+ </a:t>
            </a:r>
            <a:r>
              <a:rPr lang="en-US" sz="1900" dirty="0" err="1">
                <a:ln w="12700">
                  <a:noFill/>
                </a:ln>
                <a:solidFill>
                  <a:srgbClr val="FF0000"/>
                </a:solidFill>
                <a:latin typeface="Consolas" panose="020B0609020204030204" pitchFamily="49" charset="0"/>
              </a:rPr>
              <a:t>i</a:t>
            </a:r>
            <a:r>
              <a:rPr lang="en-US" sz="1900" dirty="0">
                <a:ln w="12700">
                  <a:noFill/>
                </a:ln>
                <a:solidFill>
                  <a:srgbClr val="FF0000"/>
                </a:solidFill>
                <a:latin typeface="Consolas" panose="020B0609020204030204" pitchFamily="49" charset="0"/>
              </a:rPr>
              <a:t>); }</a:t>
            </a:r>
            <a:r>
              <a:rPr lang="en-US" sz="1900" dirty="0">
                <a:ln w="12700">
                  <a:noFill/>
                </a:ln>
                <a:solidFill>
                  <a:schemeClr val="tx1"/>
                </a:solidFill>
                <a:latin typeface="Consolas" panose="020B0609020204030204" pitchFamily="49" charset="0"/>
              </a:rPr>
              <a:t>);</a:t>
            </a:r>
          </a:p>
          <a:p>
            <a:r>
              <a:rPr lang="en-US" sz="1900" dirty="0">
                <a:ln w="12700">
                  <a:noFill/>
                </a:ln>
                <a:solidFill>
                  <a:schemeClr val="tx1"/>
                </a:solidFill>
                <a:latin typeface="Consolas" panose="020B0609020204030204" pitchFamily="49" charset="0"/>
              </a:rPr>
              <a:t>   </a:t>
            </a:r>
            <a:r>
              <a:rPr lang="en-US" sz="1900" dirty="0" err="1">
                <a:ln w="12700">
                  <a:noFill/>
                </a:ln>
                <a:solidFill>
                  <a:schemeClr val="tx1"/>
                </a:solidFill>
                <a:latin typeface="Consolas" panose="020B0609020204030204" pitchFamily="49" charset="0"/>
              </a:rPr>
              <a:t>t.start</a:t>
            </a:r>
            <a:r>
              <a:rPr lang="en-US" sz="1900" dirty="0">
                <a:ln w="12700">
                  <a:noFill/>
                </a:ln>
                <a:solidFill>
                  <a:schemeClr val="tx1"/>
                </a:solidFill>
                <a:latin typeface="Consolas" panose="020B0609020204030204" pitchFamily="49" charset="0"/>
              </a:rPr>
              <a:t>(); // Start the background thread</a:t>
            </a:r>
          </a:p>
          <a:p>
            <a:r>
              <a:rPr lang="en-US" sz="1900" dirty="0">
                <a:ln w="12700">
                  <a:noFill/>
                </a:ln>
                <a:solidFill>
                  <a:schemeClr val="tx1"/>
                </a:solidFill>
                <a:latin typeface="Consolas" panose="020B0609020204030204" pitchFamily="49" charset="0"/>
              </a:rPr>
              <a:t>   // Main Thread</a:t>
            </a:r>
          </a:p>
          <a:p>
            <a:r>
              <a:rPr lang="en-US" sz="1900" dirty="0">
                <a:ln w="12700">
                  <a:noFill/>
                </a:ln>
                <a:solidFill>
                  <a:schemeClr val="tx1"/>
                </a:solidFill>
                <a:latin typeface="Consolas" panose="020B0609020204030204" pitchFamily="49" charset="0"/>
              </a:rPr>
              <a:t>   for(int j=0; j &lt; 100000; </a:t>
            </a:r>
            <a:r>
              <a:rPr lang="en-US" sz="1900" dirty="0" err="1">
                <a:ln w="12700">
                  <a:noFill/>
                </a:ln>
                <a:solidFill>
                  <a:schemeClr val="tx1"/>
                </a:solidFill>
                <a:latin typeface="Consolas" panose="020B0609020204030204" pitchFamily="49" charset="0"/>
              </a:rPr>
              <a:t>j++</a:t>
            </a:r>
            <a:r>
              <a:rPr lang="en-US" sz="1900" dirty="0">
                <a:ln w="12700">
                  <a:noFill/>
                </a:ln>
                <a:solidFill>
                  <a:schemeClr val="tx1"/>
                </a:solidFill>
                <a:latin typeface="Consolas" panose="020B0609020204030204" pitchFamily="49" charset="0"/>
              </a:rPr>
              <a:t>)</a:t>
            </a:r>
          </a:p>
          <a:p>
            <a:r>
              <a:rPr lang="en-US" sz="1900" dirty="0">
                <a:ln w="12700">
                  <a:noFill/>
                </a:ln>
                <a:solidFill>
                  <a:schemeClr val="tx1"/>
                </a:solidFill>
                <a:latin typeface="Consolas" panose="020B0609020204030204" pitchFamily="49" charset="0"/>
              </a:rPr>
              <a:t>      </a:t>
            </a:r>
            <a:r>
              <a:rPr lang="en-US" sz="1900" dirty="0" err="1">
                <a:ln w="12700">
                  <a:noFill/>
                </a:ln>
                <a:solidFill>
                  <a:schemeClr val="tx1"/>
                </a:solidFill>
                <a:latin typeface="Consolas" panose="020B0609020204030204" pitchFamily="49" charset="0"/>
              </a:rPr>
              <a:t>System.out.println</a:t>
            </a:r>
            <a:r>
              <a:rPr lang="en-US" sz="1900" dirty="0">
                <a:ln w="12700">
                  <a:noFill/>
                </a:ln>
                <a:solidFill>
                  <a:schemeClr val="tx1"/>
                </a:solidFill>
                <a:latin typeface="Consolas" panose="020B0609020204030204" pitchFamily="49" charset="0"/>
              </a:rPr>
              <a:t>("Main Thread: "+ j);</a:t>
            </a:r>
          </a:p>
          <a:p>
            <a:r>
              <a:rPr lang="en-US" sz="1900" dirty="0">
                <a:ln w="12700">
                  <a:noFill/>
                </a:ln>
                <a:solidFill>
                  <a:schemeClr val="tx1"/>
                </a:solidFill>
                <a:latin typeface="Consolas" panose="020B0609020204030204" pitchFamily="49" charset="0"/>
              </a:rPr>
              <a:t>}</a:t>
            </a:r>
          </a:p>
        </p:txBody>
      </p:sp>
      <p:sp>
        <p:nvSpPr>
          <p:cNvPr id="35" name="Speech Bubble: Rectangle with Corners Rounded 34">
            <a:extLst>
              <a:ext uri="{FF2B5EF4-FFF2-40B4-BE49-F238E27FC236}">
                <a16:creationId xmlns:a16="http://schemas.microsoft.com/office/drawing/2014/main" id="{B3FBB78B-8B46-459F-9AA5-9F6C6337D75B}"/>
              </a:ext>
            </a:extLst>
          </p:cNvPr>
          <p:cNvSpPr/>
          <p:nvPr/>
        </p:nvSpPr>
        <p:spPr>
          <a:xfrm>
            <a:off x="6831172" y="2284908"/>
            <a:ext cx="4854306" cy="1218436"/>
          </a:xfrm>
          <a:prstGeom prst="wedgeRoundRectCallout">
            <a:avLst>
              <a:gd name="adj1" fmla="val -34481"/>
              <a:gd name="adj2" fmla="val 1391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Java, we define a Lambda function using a simple set of </a:t>
            </a:r>
            <a:r>
              <a:rPr lang="en-US" sz="2000" dirty="0">
                <a:solidFill>
                  <a:srgbClr val="FFC1C1"/>
                </a:solidFill>
                <a:latin typeface="Corbel" panose="020B0503020204020204" pitchFamily="34" charset="0"/>
              </a:rPr>
              <a:t>parentheses</a:t>
            </a:r>
            <a:r>
              <a:rPr lang="en-US" sz="2000" dirty="0">
                <a:solidFill>
                  <a:schemeClr val="bg1"/>
                </a:solidFill>
                <a:latin typeface="Corbel" panose="020B0503020204020204" pitchFamily="34" charset="0"/>
              </a:rPr>
              <a:t> with zero or more parameters inside.</a:t>
            </a:r>
          </a:p>
        </p:txBody>
      </p:sp>
      <p:sp>
        <p:nvSpPr>
          <p:cNvPr id="36" name="Speech Bubble: Rectangle with Corners Rounded 35">
            <a:extLst>
              <a:ext uri="{FF2B5EF4-FFF2-40B4-BE49-F238E27FC236}">
                <a16:creationId xmlns:a16="http://schemas.microsoft.com/office/drawing/2014/main" id="{23D5E682-DBF0-4C32-BA11-50029D37D91C}"/>
              </a:ext>
            </a:extLst>
          </p:cNvPr>
          <p:cNvSpPr/>
          <p:nvPr/>
        </p:nvSpPr>
        <p:spPr>
          <a:xfrm>
            <a:off x="7206031" y="5929120"/>
            <a:ext cx="4854306" cy="865337"/>
          </a:xfrm>
          <a:prstGeom prst="wedgeRoundRectCallout">
            <a:avLst>
              <a:gd name="adj1" fmla="val -55555"/>
              <a:gd name="adj2" fmla="val -1147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Then we provide the </a:t>
            </a:r>
            <a:r>
              <a:rPr lang="en-US" sz="2000" dirty="0">
                <a:solidFill>
                  <a:srgbClr val="FFC1C1"/>
                </a:solidFill>
                <a:latin typeface="Corbel" panose="020B0503020204020204" pitchFamily="34" charset="0"/>
              </a:rPr>
              <a:t>{ body }</a:t>
            </a:r>
            <a:r>
              <a:rPr lang="en-US" sz="2000" dirty="0">
                <a:solidFill>
                  <a:schemeClr val="bg1"/>
                </a:solidFill>
                <a:latin typeface="Corbel" panose="020B0503020204020204" pitchFamily="34" charset="0"/>
              </a:rPr>
              <a:t>.</a:t>
            </a:r>
          </a:p>
        </p:txBody>
      </p:sp>
      <p:grpSp>
        <p:nvGrpSpPr>
          <p:cNvPr id="28" name="Group 27">
            <a:extLst>
              <a:ext uri="{FF2B5EF4-FFF2-40B4-BE49-F238E27FC236}">
                <a16:creationId xmlns:a16="http://schemas.microsoft.com/office/drawing/2014/main" id="{F689ACAA-975A-4D2A-B94B-16F0A3EAE3EF}"/>
              </a:ext>
            </a:extLst>
          </p:cNvPr>
          <p:cNvGrpSpPr/>
          <p:nvPr/>
        </p:nvGrpSpPr>
        <p:grpSpPr>
          <a:xfrm>
            <a:off x="2246071" y="1664567"/>
            <a:ext cx="6234948" cy="1655281"/>
            <a:chOff x="3070087" y="146920"/>
            <a:chExt cx="6234948" cy="1655281"/>
          </a:xfrm>
        </p:grpSpPr>
        <p:grpSp>
          <p:nvGrpSpPr>
            <p:cNvPr id="30" name="Group 29">
              <a:extLst>
                <a:ext uri="{FF2B5EF4-FFF2-40B4-BE49-F238E27FC236}">
                  <a16:creationId xmlns:a16="http://schemas.microsoft.com/office/drawing/2014/main" id="{FDF983C7-F7B5-45BC-83C0-57FED6A74828}"/>
                </a:ext>
              </a:extLst>
            </p:cNvPr>
            <p:cNvGrpSpPr/>
            <p:nvPr/>
          </p:nvGrpSpPr>
          <p:grpSpPr>
            <a:xfrm>
              <a:off x="3070087" y="146920"/>
              <a:ext cx="6234948" cy="1655281"/>
              <a:chOff x="3070087" y="146920"/>
              <a:chExt cx="6234948" cy="1655281"/>
            </a:xfrm>
          </p:grpSpPr>
          <p:sp>
            <p:nvSpPr>
              <p:cNvPr id="32" name="Speech Bubble: Rectangle with Corners Rounded 31">
                <a:extLst>
                  <a:ext uri="{FF2B5EF4-FFF2-40B4-BE49-F238E27FC236}">
                    <a16:creationId xmlns:a16="http://schemas.microsoft.com/office/drawing/2014/main" id="{D56032DB-9A54-45EC-82F0-8CD52CDC176D}"/>
                  </a:ext>
                </a:extLst>
              </p:cNvPr>
              <p:cNvSpPr/>
              <p:nvPr/>
            </p:nvSpPr>
            <p:spPr>
              <a:xfrm>
                <a:off x="3373383" y="288712"/>
                <a:ext cx="5931652" cy="1513489"/>
              </a:xfrm>
              <a:prstGeom prst="wedgeRoundRectCallout">
                <a:avLst>
                  <a:gd name="adj1" fmla="val 52970"/>
                  <a:gd name="adj2" fmla="val -113912"/>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33" name="Picture 32">
                <a:extLst>
                  <a:ext uri="{FF2B5EF4-FFF2-40B4-BE49-F238E27FC236}">
                    <a16:creationId xmlns:a16="http://schemas.microsoft.com/office/drawing/2014/main" id="{2F158050-106F-4320-9E14-C971E5987F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31" name="TextBox 30">
              <a:extLst>
                <a:ext uri="{FF2B5EF4-FFF2-40B4-BE49-F238E27FC236}">
                  <a16:creationId xmlns:a16="http://schemas.microsoft.com/office/drawing/2014/main" id="{8503E54B-32EA-4428-8A34-DF778F2EC82C}"/>
                </a:ext>
              </a:extLst>
            </p:cNvPr>
            <p:cNvSpPr txBox="1"/>
            <p:nvPr/>
          </p:nvSpPr>
          <p:spPr>
            <a:xfrm>
              <a:off x="4081354" y="434319"/>
              <a:ext cx="5180738" cy="1200329"/>
            </a:xfrm>
            <a:prstGeom prst="rect">
              <a:avLst/>
            </a:prstGeom>
            <a:noFill/>
            <a:ln>
              <a:noFill/>
            </a:ln>
          </p:spPr>
          <p:txBody>
            <a:bodyPr wrap="square">
              <a:spAutoFit/>
            </a:bodyPr>
            <a:lstStyle/>
            <a:p>
              <a:pPr algn="ctr"/>
              <a:r>
                <a:rPr lang="en-US" sz="2400" dirty="0">
                  <a:solidFill>
                    <a:srgbClr val="FFE07D"/>
                  </a:solidFill>
                  <a:latin typeface="Caveat" pitchFamily="2" charset="0"/>
                </a:rPr>
                <a:t>According to Alonzo Church, inventor of the Lambda Calculus, he chose the Greek letter lambda via "</a:t>
              </a:r>
              <a:r>
                <a:rPr lang="en-US" sz="2400" dirty="0" err="1">
                  <a:solidFill>
                    <a:srgbClr val="FFE07D"/>
                  </a:solidFill>
                  <a:latin typeface="Caveat" pitchFamily="2" charset="0"/>
                </a:rPr>
                <a:t>eeny</a:t>
              </a:r>
              <a:r>
                <a:rPr lang="en-US" sz="2400" dirty="0">
                  <a:solidFill>
                    <a:srgbClr val="FFE07D"/>
                  </a:solidFill>
                  <a:latin typeface="Caveat" pitchFamily="2" charset="0"/>
                </a:rPr>
                <a:t>, </a:t>
              </a:r>
              <a:r>
                <a:rPr lang="en-US" sz="2400" dirty="0" err="1">
                  <a:solidFill>
                    <a:srgbClr val="FFE07D"/>
                  </a:solidFill>
                  <a:latin typeface="Caveat" pitchFamily="2" charset="0"/>
                </a:rPr>
                <a:t>meeny</a:t>
              </a:r>
              <a:r>
                <a:rPr lang="en-US" sz="2400" dirty="0">
                  <a:solidFill>
                    <a:srgbClr val="FFE07D"/>
                  </a:solidFill>
                  <a:latin typeface="Caveat" pitchFamily="2" charset="0"/>
                </a:rPr>
                <a:t>, </a:t>
              </a:r>
              <a:r>
                <a:rPr lang="en-US" sz="2400" dirty="0" err="1">
                  <a:solidFill>
                    <a:srgbClr val="FFE07D"/>
                  </a:solidFill>
                  <a:latin typeface="Caveat" pitchFamily="2" charset="0"/>
                </a:rPr>
                <a:t>miny</a:t>
              </a:r>
              <a:r>
                <a:rPr lang="en-US" sz="2400" dirty="0">
                  <a:solidFill>
                    <a:srgbClr val="FFE07D"/>
                  </a:solidFill>
                  <a:latin typeface="Caveat" pitchFamily="2" charset="0"/>
                </a:rPr>
                <a:t>, </a:t>
              </a:r>
              <a:r>
                <a:rPr lang="en-US" sz="2400" dirty="0" err="1">
                  <a:solidFill>
                    <a:srgbClr val="FFE07D"/>
                  </a:solidFill>
                  <a:latin typeface="Caveat" pitchFamily="2" charset="0"/>
                </a:rPr>
                <a:t>moe</a:t>
              </a:r>
              <a:r>
                <a:rPr lang="en-US" sz="2400" dirty="0">
                  <a:solidFill>
                    <a:srgbClr val="FFE07D"/>
                  </a:solidFill>
                  <a:latin typeface="Caveat" pitchFamily="2" charset="0"/>
                </a:rPr>
                <a:t>".</a:t>
              </a:r>
            </a:p>
          </p:txBody>
        </p:sp>
      </p:grpSp>
      <p:sp>
        <p:nvSpPr>
          <p:cNvPr id="37" name="Speech Bubble: Rectangle with Corners Rounded 36">
            <a:extLst>
              <a:ext uri="{FF2B5EF4-FFF2-40B4-BE49-F238E27FC236}">
                <a16:creationId xmlns:a16="http://schemas.microsoft.com/office/drawing/2014/main" id="{56EE6C76-51AC-49D8-9937-4015C4F8FEC2}"/>
              </a:ext>
            </a:extLst>
          </p:cNvPr>
          <p:cNvSpPr/>
          <p:nvPr/>
        </p:nvSpPr>
        <p:spPr>
          <a:xfrm>
            <a:off x="6726949" y="2562407"/>
            <a:ext cx="4854306" cy="1218436"/>
          </a:xfrm>
          <a:prstGeom prst="wedgeRoundRectCallout">
            <a:avLst>
              <a:gd name="adj1" fmla="val -34481"/>
              <a:gd name="adj2" fmla="val 1391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this lambda, we have a </a:t>
            </a:r>
            <a:r>
              <a:rPr lang="en-US" sz="2000" dirty="0">
                <a:solidFill>
                  <a:srgbClr val="FFC1C1"/>
                </a:solidFill>
                <a:latin typeface="Corbel" panose="020B0503020204020204" pitchFamily="34" charset="0"/>
              </a:rPr>
              <a:t>closure</a:t>
            </a:r>
            <a:r>
              <a:rPr lang="en-US" sz="2000" dirty="0">
                <a:solidFill>
                  <a:schemeClr val="bg1"/>
                </a:solidFill>
                <a:latin typeface="Corbel" panose="020B0503020204020204" pitchFamily="34" charset="0"/>
              </a:rPr>
              <a:t> which captures the variable </a:t>
            </a:r>
            <a:r>
              <a:rPr lang="en-US" sz="2000" dirty="0">
                <a:solidFill>
                  <a:srgbClr val="FFC1C1"/>
                </a:solidFill>
                <a:latin typeface="Corbel" panose="020B0503020204020204" pitchFamily="34" charset="0"/>
              </a:rPr>
              <a:t>count</a:t>
            </a:r>
            <a:r>
              <a:rPr lang="en-US" sz="20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137261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down)">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3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down)">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down)">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35"/>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wipe(down)">
                                      <p:cBhvr>
                                        <p:cTn id="106" dur="500"/>
                                        <p:tgtEl>
                                          <p:spTgt spid="36"/>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wipe(down)">
                                      <p:cBhvr>
                                        <p:cTn id="115" dur="500"/>
                                        <p:tgtEl>
                                          <p:spTgt spid="37"/>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path" presetSubtype="0" accel="50000" decel="50000" fill="hold" grpId="2" nodeType="clickEffect">
                                  <p:stCondLst>
                                    <p:cond delay="0"/>
                                  </p:stCondLst>
                                  <p:childTnLst>
                                    <p:animMotion origin="layout" path="M -1.25E-6 0 L -0.1043 -0.08519 " pathEditMode="relative" rAng="0" ptsTypes="AA">
                                      <p:cBhvr>
                                        <p:cTn id="119" dur="2000" fill="hold"/>
                                        <p:tgtEl>
                                          <p:spTgt spid="37"/>
                                        </p:tgtEl>
                                        <p:attrNameLst>
                                          <p:attrName>ppt_x</p:attrName>
                                          <p:attrName>ppt_y</p:attrName>
                                        </p:attrNameLst>
                                      </p:cBhvr>
                                      <p:rCtr x="-5221" y="-4259"/>
                                    </p:animMotion>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37"/>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28"/>
                                        </p:tgtEl>
                                        <p:attrNameLst>
                                          <p:attrName>style.visibility</p:attrName>
                                        </p:attrNameLst>
                                      </p:cBhvr>
                                      <p:to>
                                        <p:strVal val="visible"/>
                                      </p:to>
                                    </p:set>
                                    <p:animEffect transition="in" filter="wipe(down)">
                                      <p:cBhvr>
                                        <p:cTn id="128" dur="500"/>
                                        <p:tgtEl>
                                          <p:spTgt spid="28"/>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22" grpId="0" animBg="1"/>
      <p:bldP spid="23" grpId="0" animBg="1"/>
      <p:bldP spid="26" grpId="0" animBg="1"/>
      <p:bldP spid="29" grpId="0" animBg="1"/>
      <p:bldP spid="29" grpId="1" animBg="1"/>
      <p:bldP spid="21" grpId="0" animBg="1"/>
      <p:bldP spid="21" grpId="1" animBg="1"/>
      <p:bldP spid="24" grpId="0" animBg="1"/>
      <p:bldP spid="24" grpId="1" animBg="1"/>
      <p:bldP spid="14" grpId="0" animBg="1"/>
      <p:bldP spid="25" grpId="0" animBg="1"/>
      <p:bldP spid="25" grpId="1" animBg="1"/>
      <p:bldP spid="27" grpId="0" animBg="1"/>
      <p:bldP spid="27" grpId="1" animBg="1"/>
      <p:bldP spid="34" grpId="0" animBg="1"/>
      <p:bldP spid="34" grpId="1" animBg="1"/>
      <p:bldP spid="20" grpId="0" animBg="1"/>
      <p:bldP spid="35" grpId="0" animBg="1"/>
      <p:bldP spid="35" grpId="1" animBg="1"/>
      <p:bldP spid="36" grpId="0" animBg="1"/>
      <p:bldP spid="36" grpId="1" animBg="1"/>
      <p:bldP spid="37" grpId="0" animBg="1"/>
      <p:bldP spid="37" grpId="1" animBg="1"/>
      <p:bldP spid="37" grpId="2"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98F0-038D-4F2E-B7F5-BC8BE741662E}"/>
              </a:ext>
            </a:extLst>
          </p:cNvPr>
          <p:cNvSpPr>
            <a:spLocks noGrp="1"/>
          </p:cNvSpPr>
          <p:nvPr>
            <p:ph type="title"/>
          </p:nvPr>
        </p:nvSpPr>
        <p:spPr/>
        <p:txBody>
          <a:bodyPr>
            <a:normAutofit/>
          </a:bodyPr>
          <a:lstStyle/>
          <a:p>
            <a:r>
              <a:rPr lang="en-US" sz="4000" dirty="0"/>
              <a:t>Partial Function Application</a:t>
            </a:r>
          </a:p>
        </p:txBody>
      </p:sp>
      <p:sp>
        <p:nvSpPr>
          <p:cNvPr id="7" name="TextBox 6">
            <a:extLst>
              <a:ext uri="{FF2B5EF4-FFF2-40B4-BE49-F238E27FC236}">
                <a16:creationId xmlns:a16="http://schemas.microsoft.com/office/drawing/2014/main" id="{6EAE0093-B40C-4462-A576-FF9548EE79CB}"/>
              </a:ext>
            </a:extLst>
          </p:cNvPr>
          <p:cNvSpPr txBox="1"/>
          <p:nvPr/>
        </p:nvSpPr>
        <p:spPr>
          <a:xfrm>
            <a:off x="2778765" y="1451773"/>
            <a:ext cx="6436256" cy="1200329"/>
          </a:xfrm>
          <a:prstGeom prst="rect">
            <a:avLst/>
          </a:prstGeom>
          <a:solidFill>
            <a:schemeClr val="bg1">
              <a:lumMod val="85000"/>
            </a:schemeClr>
          </a:solidFill>
          <a:ln>
            <a:solidFill>
              <a:schemeClr val="tx1"/>
            </a:solidFill>
          </a:ln>
        </p:spPr>
        <p:txBody>
          <a:bodyPr wrap="square" rtlCol="0">
            <a:spAutoFit/>
          </a:bodyPr>
          <a:lstStyle/>
          <a:p>
            <a:r>
              <a:rPr lang="en-US" sz="2400" dirty="0">
                <a:latin typeface="Consolas" panose="020B0609020204030204" pitchFamily="49" charset="0"/>
              </a:rPr>
              <a:t>function foo(</a:t>
            </a:r>
            <a:r>
              <a:rPr lang="en-US" sz="2400" dirty="0">
                <a:solidFill>
                  <a:srgbClr val="C00000"/>
                </a:solidFill>
                <a:latin typeface="Consolas" panose="020B0609020204030204" pitchFamily="49" charset="0"/>
              </a:rPr>
              <a:t>x</a:t>
            </a:r>
            <a:r>
              <a:rPr lang="en-US" sz="2400" dirty="0">
                <a:latin typeface="Consolas" panose="020B0609020204030204" pitchFamily="49" charset="0"/>
              </a:rPr>
              <a:t>,</a:t>
            </a:r>
            <a:r>
              <a:rPr lang="en-US" sz="2400" dirty="0">
                <a:solidFill>
                  <a:srgbClr val="7030A0"/>
                </a:solidFill>
                <a:latin typeface="Consolas" panose="020B0609020204030204" pitchFamily="49" charset="0"/>
              </a:rPr>
              <a:t> y</a:t>
            </a:r>
            <a:r>
              <a:rPr lang="en-US" sz="2400" dirty="0">
                <a:latin typeface="Consolas" panose="020B0609020204030204" pitchFamily="49" charset="0"/>
              </a:rPr>
              <a:t>) {</a:t>
            </a:r>
          </a:p>
          <a:p>
            <a:r>
              <a:rPr lang="en-US" sz="2400" dirty="0">
                <a:latin typeface="Consolas" panose="020B0609020204030204" pitchFamily="49" charset="0"/>
              </a:rPr>
              <a:t>  return </a:t>
            </a:r>
            <a:r>
              <a:rPr lang="en-US" sz="2400" dirty="0">
                <a:solidFill>
                  <a:srgbClr val="C00000"/>
                </a:solidFill>
                <a:latin typeface="Consolas" panose="020B0609020204030204" pitchFamily="49" charset="0"/>
              </a:rPr>
              <a:t>x </a:t>
            </a:r>
            <a:r>
              <a:rPr lang="en-US" sz="2400" dirty="0">
                <a:latin typeface="Consolas" panose="020B0609020204030204" pitchFamily="49" charset="0"/>
              </a:rPr>
              <a:t>+ </a:t>
            </a:r>
            <a:r>
              <a:rPr lang="en-US" sz="2400" dirty="0">
                <a:solidFill>
                  <a:srgbClr val="7030A0"/>
                </a:solidFill>
                <a:latin typeface="Consolas" panose="020B0609020204030204" pitchFamily="49" charset="0"/>
              </a:rPr>
              <a:t>y</a:t>
            </a:r>
          </a:p>
          <a:p>
            <a:r>
              <a:rPr lang="en-US" sz="2400" dirty="0">
                <a:latin typeface="Consolas" panose="020B0609020204030204" pitchFamily="49" charset="0"/>
              </a:rPr>
              <a:t>}</a:t>
            </a:r>
          </a:p>
        </p:txBody>
      </p:sp>
      <p:sp>
        <p:nvSpPr>
          <p:cNvPr id="8" name="TextBox 7">
            <a:extLst>
              <a:ext uri="{FF2B5EF4-FFF2-40B4-BE49-F238E27FC236}">
                <a16:creationId xmlns:a16="http://schemas.microsoft.com/office/drawing/2014/main" id="{602B3F4F-355C-4544-9DD4-F49AB081424A}"/>
              </a:ext>
            </a:extLst>
          </p:cNvPr>
          <p:cNvSpPr txBox="1"/>
          <p:nvPr/>
        </p:nvSpPr>
        <p:spPr>
          <a:xfrm>
            <a:off x="2778765" y="3421824"/>
            <a:ext cx="6436256" cy="830997"/>
          </a:xfrm>
          <a:prstGeom prst="rect">
            <a:avLst/>
          </a:prstGeom>
          <a:solidFill>
            <a:schemeClr val="bg1">
              <a:lumMod val="85000"/>
            </a:schemeClr>
          </a:solidFill>
          <a:ln>
            <a:solidFill>
              <a:schemeClr val="tx1"/>
            </a:solidFill>
          </a:ln>
        </p:spPr>
        <p:txBody>
          <a:bodyPr wrap="square" rtlCol="0">
            <a:spAutoFit/>
          </a:bodyPr>
          <a:lstStyle/>
          <a:p>
            <a:r>
              <a:rPr lang="en-US" sz="2400" dirty="0">
                <a:latin typeface="Consolas" panose="020B0609020204030204" pitchFamily="49" charset="0"/>
              </a:rPr>
              <a:t>// Call to foo with last </a:t>
            </a:r>
            <a:r>
              <a:rPr lang="en-US" sz="2400" dirty="0" err="1">
                <a:latin typeface="Consolas" panose="020B0609020204030204" pitchFamily="49" charset="0"/>
              </a:rPr>
              <a:t>arg</a:t>
            </a:r>
            <a:r>
              <a:rPr lang="en-US" sz="2400" dirty="0">
                <a:latin typeface="Consolas" panose="020B0609020204030204" pitchFamily="49" charset="0"/>
              </a:rPr>
              <a:t> missing</a:t>
            </a:r>
          </a:p>
          <a:p>
            <a:r>
              <a:rPr lang="en-US" sz="2400" dirty="0">
                <a:latin typeface="Consolas" panose="020B0609020204030204" pitchFamily="49" charset="0"/>
              </a:rPr>
              <a:t>foo_with_x_set_to_42 = foo(</a:t>
            </a:r>
            <a:r>
              <a:rPr lang="en-US" sz="2400" dirty="0">
                <a:solidFill>
                  <a:srgbClr val="C00000"/>
                </a:solidFill>
                <a:latin typeface="Consolas" panose="020B0609020204030204" pitchFamily="49" charset="0"/>
              </a:rPr>
              <a:t>42</a:t>
            </a:r>
            <a:r>
              <a:rPr lang="en-US" sz="2400" dirty="0">
                <a:latin typeface="Consolas" panose="020B0609020204030204" pitchFamily="49" charset="0"/>
              </a:rPr>
              <a:t>)</a:t>
            </a:r>
          </a:p>
        </p:txBody>
      </p:sp>
      <p:sp>
        <p:nvSpPr>
          <p:cNvPr id="10" name="TextBox 9">
            <a:extLst>
              <a:ext uri="{FF2B5EF4-FFF2-40B4-BE49-F238E27FC236}">
                <a16:creationId xmlns:a16="http://schemas.microsoft.com/office/drawing/2014/main" id="{C535D28F-BEA0-4AD1-9B47-68E63AFB478C}"/>
              </a:ext>
            </a:extLst>
          </p:cNvPr>
          <p:cNvSpPr txBox="1"/>
          <p:nvPr/>
        </p:nvSpPr>
        <p:spPr>
          <a:xfrm>
            <a:off x="2778765" y="5159239"/>
            <a:ext cx="6436256" cy="1200329"/>
          </a:xfrm>
          <a:prstGeom prst="rect">
            <a:avLst/>
          </a:prstGeom>
          <a:solidFill>
            <a:schemeClr val="bg1">
              <a:lumMod val="85000"/>
            </a:schemeClr>
          </a:solidFill>
          <a:ln>
            <a:solidFill>
              <a:schemeClr val="tx1"/>
            </a:solidFill>
          </a:ln>
        </p:spPr>
        <p:txBody>
          <a:bodyPr wrap="square" rtlCol="0">
            <a:spAutoFit/>
          </a:bodyPr>
          <a:lstStyle/>
          <a:p>
            <a:r>
              <a:rPr lang="en-US" sz="2400" dirty="0">
                <a:latin typeface="Consolas" panose="020B0609020204030204" pitchFamily="49" charset="0"/>
              </a:rPr>
              <a:t>function foo_with_x_set_to_42(</a:t>
            </a:r>
            <a:r>
              <a:rPr lang="en-US" sz="2400" dirty="0">
                <a:solidFill>
                  <a:srgbClr val="7030A0"/>
                </a:solidFill>
                <a:latin typeface="Consolas" panose="020B0609020204030204" pitchFamily="49" charset="0"/>
              </a:rPr>
              <a:t>y</a:t>
            </a:r>
            <a:r>
              <a:rPr lang="en-US" sz="2400" dirty="0">
                <a:latin typeface="Consolas" panose="020B0609020204030204" pitchFamily="49" charset="0"/>
              </a:rPr>
              <a:t>) {</a:t>
            </a:r>
          </a:p>
          <a:p>
            <a:r>
              <a:rPr lang="en-US" sz="2400" dirty="0">
                <a:latin typeface="Consolas" panose="020B0609020204030204" pitchFamily="49" charset="0"/>
              </a:rPr>
              <a:t>  return </a:t>
            </a:r>
            <a:r>
              <a:rPr lang="en-US" sz="2400" dirty="0">
                <a:solidFill>
                  <a:srgbClr val="C00000"/>
                </a:solidFill>
                <a:latin typeface="Consolas" panose="020B0609020204030204" pitchFamily="49" charset="0"/>
              </a:rPr>
              <a:t>42 </a:t>
            </a:r>
            <a:r>
              <a:rPr lang="en-US" sz="2400" dirty="0">
                <a:latin typeface="Consolas" panose="020B0609020204030204" pitchFamily="49" charset="0"/>
              </a:rPr>
              <a:t>+ </a:t>
            </a:r>
            <a:r>
              <a:rPr lang="en-US" sz="2400" dirty="0">
                <a:solidFill>
                  <a:srgbClr val="7030A0"/>
                </a:solidFill>
                <a:latin typeface="Consolas" panose="020B0609020204030204" pitchFamily="49" charset="0"/>
              </a:rPr>
              <a:t>y</a:t>
            </a:r>
            <a:endParaRPr lang="en-US" sz="2400" dirty="0">
              <a:latin typeface="Consolas" panose="020B0609020204030204" pitchFamily="49" charset="0"/>
            </a:endParaRPr>
          </a:p>
          <a:p>
            <a:r>
              <a:rPr lang="en-US" sz="2400" dirty="0">
                <a:latin typeface="Consolas" panose="020B0609020204030204" pitchFamily="49" charset="0"/>
              </a:rPr>
              <a:t>}</a:t>
            </a:r>
          </a:p>
        </p:txBody>
      </p:sp>
      <p:sp>
        <p:nvSpPr>
          <p:cNvPr id="11" name="Arrow: Down 10">
            <a:extLst>
              <a:ext uri="{FF2B5EF4-FFF2-40B4-BE49-F238E27FC236}">
                <a16:creationId xmlns:a16="http://schemas.microsoft.com/office/drawing/2014/main" id="{E53313EF-D3C0-4CD1-9BD5-F71D2B0A4E67}"/>
              </a:ext>
            </a:extLst>
          </p:cNvPr>
          <p:cNvSpPr/>
          <p:nvPr/>
        </p:nvSpPr>
        <p:spPr>
          <a:xfrm>
            <a:off x="5142287" y="2729228"/>
            <a:ext cx="1709214" cy="6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7FD942FA-83BF-4AD8-893B-F410B02856F6}"/>
              </a:ext>
            </a:extLst>
          </p:cNvPr>
          <p:cNvSpPr/>
          <p:nvPr/>
        </p:nvSpPr>
        <p:spPr>
          <a:xfrm>
            <a:off x="5142287" y="4466642"/>
            <a:ext cx="1709214" cy="6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923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8" name="Title 1">
            <a:extLst>
              <a:ext uri="{FF2B5EF4-FFF2-40B4-BE49-F238E27FC236}">
                <a16:creationId xmlns:a16="http://schemas.microsoft.com/office/drawing/2014/main" id="{8C7B27D7-B4F7-4A1D-8910-924265587BCF}"/>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latin typeface="Corbel" panose="020B0503020204020204" pitchFamily="34" charset="0"/>
              </a:rPr>
              <a:t>Haskell Tools</a:t>
            </a:r>
          </a:p>
        </p:txBody>
      </p:sp>
      <p:sp>
        <p:nvSpPr>
          <p:cNvPr id="2" name="TextBox 1">
            <a:extLst>
              <a:ext uri="{FF2B5EF4-FFF2-40B4-BE49-F238E27FC236}">
                <a16:creationId xmlns:a16="http://schemas.microsoft.com/office/drawing/2014/main" id="{55DDF8C1-6447-45C3-93E4-8D22E5C06762}"/>
              </a:ext>
            </a:extLst>
          </p:cNvPr>
          <p:cNvSpPr txBox="1"/>
          <p:nvPr/>
        </p:nvSpPr>
        <p:spPr>
          <a:xfrm>
            <a:off x="2077661" y="929637"/>
            <a:ext cx="7695268" cy="461665"/>
          </a:xfrm>
          <a:prstGeom prst="rect">
            <a:avLst/>
          </a:prstGeom>
          <a:noFill/>
          <a:ln>
            <a:noFill/>
          </a:ln>
        </p:spPr>
        <p:txBody>
          <a:bodyPr wrap="square" rtlCol="0">
            <a:spAutoFit/>
          </a:bodyPr>
          <a:lstStyle/>
          <a:p>
            <a:pPr algn="ctr"/>
            <a:r>
              <a:rPr lang="en-US" sz="2400" dirty="0">
                <a:latin typeface="Corbel" panose="020B0503020204020204" pitchFamily="34" charset="0"/>
              </a:rPr>
              <a:t>Haskell comes with both a compiler and an interpreter.</a:t>
            </a:r>
          </a:p>
        </p:txBody>
      </p:sp>
      <p:sp>
        <p:nvSpPr>
          <p:cNvPr id="20" name="TextBox 19">
            <a:extLst>
              <a:ext uri="{FF2B5EF4-FFF2-40B4-BE49-F238E27FC236}">
                <a16:creationId xmlns:a16="http://schemas.microsoft.com/office/drawing/2014/main" id="{86C3DC65-5E8C-449F-912E-03A9A322F6DA}"/>
              </a:ext>
            </a:extLst>
          </p:cNvPr>
          <p:cNvSpPr txBox="1"/>
          <p:nvPr/>
        </p:nvSpPr>
        <p:spPr>
          <a:xfrm>
            <a:off x="2077661" y="1554848"/>
            <a:ext cx="7695268" cy="830997"/>
          </a:xfrm>
          <a:prstGeom prst="rect">
            <a:avLst/>
          </a:prstGeom>
          <a:noFill/>
          <a:ln>
            <a:noFill/>
          </a:ln>
        </p:spPr>
        <p:txBody>
          <a:bodyPr wrap="square" rtlCol="0">
            <a:spAutoFit/>
          </a:bodyPr>
          <a:lstStyle/>
          <a:p>
            <a:pPr algn="ctr"/>
            <a:r>
              <a:rPr lang="en-US" sz="2400" dirty="0">
                <a:latin typeface="Corbel" panose="020B0503020204020204" pitchFamily="34" charset="0"/>
              </a:rPr>
              <a:t>You can download these tools for Mac, Windows and Linux @ https://www.haskell.org/ghc/download.html</a:t>
            </a:r>
          </a:p>
        </p:txBody>
      </p:sp>
      <p:sp>
        <p:nvSpPr>
          <p:cNvPr id="64" name="TextBox 63">
            <a:extLst>
              <a:ext uri="{FF2B5EF4-FFF2-40B4-BE49-F238E27FC236}">
                <a16:creationId xmlns:a16="http://schemas.microsoft.com/office/drawing/2014/main" id="{9D0ADD54-C89D-45B1-8C31-DF05B2FE74B6}"/>
              </a:ext>
            </a:extLst>
          </p:cNvPr>
          <p:cNvSpPr txBox="1"/>
          <p:nvPr/>
        </p:nvSpPr>
        <p:spPr>
          <a:xfrm>
            <a:off x="1899985" y="5801976"/>
            <a:ext cx="7695268" cy="830997"/>
          </a:xfrm>
          <a:prstGeom prst="rect">
            <a:avLst/>
          </a:prstGeom>
          <a:noFill/>
          <a:ln>
            <a:noFill/>
          </a:ln>
        </p:spPr>
        <p:txBody>
          <a:bodyPr wrap="square" rtlCol="0">
            <a:spAutoFit/>
          </a:bodyPr>
          <a:lstStyle/>
          <a:p>
            <a:pPr algn="ctr"/>
            <a:r>
              <a:rPr lang="en-US" sz="2400" dirty="0">
                <a:latin typeface="Corbel" panose="020B0503020204020204" pitchFamily="34" charset="0"/>
              </a:rPr>
              <a:t>We'll be primarily using the </a:t>
            </a:r>
            <a:r>
              <a:rPr lang="en-US" sz="2400" dirty="0">
                <a:solidFill>
                  <a:srgbClr val="FF0000"/>
                </a:solidFill>
                <a:latin typeface="Corbel" panose="020B0503020204020204" pitchFamily="34" charset="0"/>
              </a:rPr>
              <a:t>Haskell interpreter </a:t>
            </a:r>
            <a:r>
              <a:rPr lang="en-US" sz="2400" dirty="0">
                <a:latin typeface="Corbel" panose="020B0503020204020204" pitchFamily="34" charset="0"/>
              </a:rPr>
              <a:t>for class exercises and assignments.</a:t>
            </a:r>
          </a:p>
        </p:txBody>
      </p:sp>
      <p:pic>
        <p:nvPicPr>
          <p:cNvPr id="4" name="Picture 3">
            <a:extLst>
              <a:ext uri="{FF2B5EF4-FFF2-40B4-BE49-F238E27FC236}">
                <a16:creationId xmlns:a16="http://schemas.microsoft.com/office/drawing/2014/main" id="{1194047F-EAF5-4A7A-B89B-F78C80145CDB}"/>
              </a:ext>
            </a:extLst>
          </p:cNvPr>
          <p:cNvPicPr>
            <a:picLocks noChangeAspect="1"/>
          </p:cNvPicPr>
          <p:nvPr/>
        </p:nvPicPr>
        <p:blipFill>
          <a:blip r:embed="rId2"/>
          <a:stretch>
            <a:fillRect/>
          </a:stretch>
        </p:blipFill>
        <p:spPr>
          <a:xfrm>
            <a:off x="3522203" y="2547128"/>
            <a:ext cx="4667250" cy="2828925"/>
          </a:xfrm>
          <a:prstGeom prst="rect">
            <a:avLst/>
          </a:prstGeom>
        </p:spPr>
      </p:pic>
    </p:spTree>
    <p:extLst>
      <p:ext uri="{BB962C8B-B14F-4D97-AF65-F5344CB8AC3E}">
        <p14:creationId xmlns:p14="http://schemas.microsoft.com/office/powerpoint/2010/main" val="3545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6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EC31C5-A145-449B-A206-D71591911CDE}"/>
              </a:ext>
            </a:extLst>
          </p:cNvPr>
          <p:cNvSpPr txBox="1"/>
          <p:nvPr/>
        </p:nvSpPr>
        <p:spPr>
          <a:xfrm>
            <a:off x="370106" y="1003215"/>
            <a:ext cx="11472011" cy="461665"/>
          </a:xfrm>
          <a:prstGeom prst="rect">
            <a:avLst/>
          </a:prstGeom>
          <a:noFill/>
        </p:spPr>
        <p:txBody>
          <a:bodyPr wrap="square" rtlCol="0">
            <a:spAutoFit/>
          </a:bodyPr>
          <a:lstStyle/>
          <a:p>
            <a:pPr algn="ctr"/>
            <a:r>
              <a:rPr lang="en-US" sz="2400" dirty="0"/>
              <a:t>With PFA, we call a function with less than the full number of arguments:</a:t>
            </a:r>
          </a:p>
        </p:txBody>
      </p:sp>
      <p:sp>
        <p:nvSpPr>
          <p:cNvPr id="12" name="TextBox 11">
            <a:extLst>
              <a:ext uri="{FF2B5EF4-FFF2-40B4-BE49-F238E27FC236}">
                <a16:creationId xmlns:a16="http://schemas.microsoft.com/office/drawing/2014/main" id="{5ECDDFC9-6A5C-404D-9200-522EEA054CA0}"/>
              </a:ext>
            </a:extLst>
          </p:cNvPr>
          <p:cNvSpPr txBox="1"/>
          <p:nvPr/>
        </p:nvSpPr>
        <p:spPr>
          <a:xfrm>
            <a:off x="4298863" y="1655509"/>
            <a:ext cx="3937424" cy="707886"/>
          </a:xfrm>
          <a:prstGeom prst="rect">
            <a:avLst/>
          </a:prstGeom>
          <a:noFill/>
        </p:spPr>
        <p:txBody>
          <a:bodyPr wrap="none" rtlCol="0">
            <a:spAutoFit/>
          </a:bodyPr>
          <a:lstStyle/>
          <a:p>
            <a:pPr algn="ctr"/>
            <a:r>
              <a:rPr lang="en-US" sz="4000" dirty="0"/>
              <a:t>f(</a:t>
            </a:r>
            <a:r>
              <a:rPr lang="en-US" sz="4000" dirty="0">
                <a:solidFill>
                  <a:srgbClr val="C00000"/>
                </a:solidFill>
              </a:rPr>
              <a:t>x</a:t>
            </a:r>
            <a:r>
              <a:rPr lang="en-US" sz="4000" dirty="0"/>
              <a:t>, </a:t>
            </a:r>
            <a:r>
              <a:rPr lang="en-US" sz="4000" dirty="0">
                <a:solidFill>
                  <a:srgbClr val="7030A0"/>
                </a:solidFill>
              </a:rPr>
              <a:t>y</a:t>
            </a:r>
            <a:r>
              <a:rPr lang="en-US" sz="4000" dirty="0"/>
              <a:t>, </a:t>
            </a:r>
            <a:r>
              <a:rPr lang="en-US" sz="4000" dirty="0">
                <a:solidFill>
                  <a:srgbClr val="00B050"/>
                </a:solidFill>
              </a:rPr>
              <a:t>z</a:t>
            </a:r>
            <a:r>
              <a:rPr lang="en-US" sz="4000" dirty="0"/>
              <a:t>) = </a:t>
            </a:r>
            <a:r>
              <a:rPr lang="en-US" sz="4000" dirty="0">
                <a:solidFill>
                  <a:srgbClr val="C00000"/>
                </a:solidFill>
              </a:rPr>
              <a:t>x </a:t>
            </a:r>
            <a:r>
              <a:rPr lang="en-US" sz="4000" dirty="0"/>
              <a:t>+ </a:t>
            </a:r>
            <a:r>
              <a:rPr lang="en-US" sz="4000" dirty="0">
                <a:solidFill>
                  <a:srgbClr val="7030A0"/>
                </a:solidFill>
              </a:rPr>
              <a:t>y </a:t>
            </a:r>
            <a:r>
              <a:rPr lang="en-US" sz="4000" dirty="0"/>
              <a:t>+ </a:t>
            </a:r>
            <a:r>
              <a:rPr lang="en-US" sz="4000" dirty="0">
                <a:solidFill>
                  <a:srgbClr val="00B050"/>
                </a:solidFill>
              </a:rPr>
              <a:t>z</a:t>
            </a:r>
            <a:endParaRPr lang="en-US" sz="4000" dirty="0">
              <a:solidFill>
                <a:srgbClr val="00B0F0"/>
              </a:solidFill>
            </a:endParaRPr>
          </a:p>
        </p:txBody>
      </p:sp>
      <p:sp>
        <p:nvSpPr>
          <p:cNvPr id="9" name="Title 1">
            <a:extLst>
              <a:ext uri="{FF2B5EF4-FFF2-40B4-BE49-F238E27FC236}">
                <a16:creationId xmlns:a16="http://schemas.microsoft.com/office/drawing/2014/main" id="{BBEC2E47-C23C-4542-8814-49F45E156688}"/>
              </a:ext>
            </a:extLst>
          </p:cNvPr>
          <p:cNvSpPr txBox="1">
            <a:spLocks/>
          </p:cNvSpPr>
          <p:nvPr/>
        </p:nvSpPr>
        <p:spPr>
          <a:xfrm>
            <a:off x="914400" y="-76200"/>
            <a:ext cx="1036320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4400" dirty="0"/>
              <a:t>Partial Function Application: The Idea</a:t>
            </a:r>
          </a:p>
        </p:txBody>
      </p:sp>
      <p:sp>
        <p:nvSpPr>
          <p:cNvPr id="15" name="TextBox 14">
            <a:extLst>
              <a:ext uri="{FF2B5EF4-FFF2-40B4-BE49-F238E27FC236}">
                <a16:creationId xmlns:a16="http://schemas.microsoft.com/office/drawing/2014/main" id="{7C642E88-4448-47B9-99B4-8133B9101E6E}"/>
              </a:ext>
            </a:extLst>
          </p:cNvPr>
          <p:cNvSpPr txBox="1"/>
          <p:nvPr/>
        </p:nvSpPr>
        <p:spPr>
          <a:xfrm>
            <a:off x="4568517" y="2468597"/>
            <a:ext cx="3146345" cy="707886"/>
          </a:xfrm>
          <a:prstGeom prst="rect">
            <a:avLst/>
          </a:prstGeom>
          <a:noFill/>
        </p:spPr>
        <p:txBody>
          <a:bodyPr wrap="square" rtlCol="0">
            <a:spAutoFit/>
          </a:bodyPr>
          <a:lstStyle/>
          <a:p>
            <a:pPr algn="ctr"/>
            <a:r>
              <a:rPr lang="en-US" sz="4000" dirty="0">
                <a:sym typeface="Wingdings" panose="05000000000000000000" pitchFamily="2" charset="2"/>
              </a:rPr>
              <a:t>f'</a:t>
            </a:r>
            <a:r>
              <a:rPr lang="en-US" sz="4000" baseline="-25000" dirty="0">
                <a:sym typeface="Wingdings" panose="05000000000000000000" pitchFamily="2" charset="2"/>
              </a:rPr>
              <a:t> </a:t>
            </a:r>
            <a:r>
              <a:rPr lang="en-US" sz="4000" dirty="0">
                <a:sym typeface="Wingdings" panose="05000000000000000000" pitchFamily="2" charset="2"/>
              </a:rPr>
              <a:t>= f(</a:t>
            </a:r>
            <a:r>
              <a:rPr lang="en-US" sz="4000" dirty="0">
                <a:solidFill>
                  <a:srgbClr val="C00000"/>
                </a:solidFill>
                <a:sym typeface="Wingdings" panose="05000000000000000000" pitchFamily="2" charset="2"/>
              </a:rPr>
              <a:t>10</a:t>
            </a:r>
            <a:r>
              <a:rPr lang="en-US" sz="4000" dirty="0"/>
              <a:t>, </a:t>
            </a:r>
            <a:r>
              <a:rPr lang="en-US" sz="4000" dirty="0">
                <a:solidFill>
                  <a:srgbClr val="7030A0"/>
                </a:solidFill>
              </a:rPr>
              <a:t>20</a:t>
            </a:r>
            <a:r>
              <a:rPr lang="en-US" sz="4000" dirty="0">
                <a:sym typeface="Wingdings" panose="05000000000000000000" pitchFamily="2" charset="2"/>
              </a:rPr>
              <a:t>)</a:t>
            </a:r>
            <a:endParaRPr lang="en-US" sz="4000" dirty="0">
              <a:solidFill>
                <a:srgbClr val="00B0F0"/>
              </a:solidFill>
            </a:endParaRPr>
          </a:p>
        </p:txBody>
      </p:sp>
      <p:sp>
        <p:nvSpPr>
          <p:cNvPr id="20" name="TextBox 19">
            <a:extLst>
              <a:ext uri="{FF2B5EF4-FFF2-40B4-BE49-F238E27FC236}">
                <a16:creationId xmlns:a16="http://schemas.microsoft.com/office/drawing/2014/main" id="{D8735B24-4A24-45D4-9A4B-CFE541811750}"/>
              </a:ext>
            </a:extLst>
          </p:cNvPr>
          <p:cNvSpPr txBox="1"/>
          <p:nvPr/>
        </p:nvSpPr>
        <p:spPr>
          <a:xfrm>
            <a:off x="857042" y="3262855"/>
            <a:ext cx="10477916" cy="830997"/>
          </a:xfrm>
          <a:prstGeom prst="rect">
            <a:avLst/>
          </a:prstGeom>
          <a:noFill/>
        </p:spPr>
        <p:txBody>
          <a:bodyPr wrap="square" rtlCol="0">
            <a:spAutoFit/>
          </a:bodyPr>
          <a:lstStyle/>
          <a:p>
            <a:pPr lvl="0" algn="ctr">
              <a:defRPr/>
            </a:pPr>
            <a:r>
              <a:rPr lang="en-US" sz="2400" dirty="0"/>
              <a:t>The function returns a new version of itself that takes just the missing parameters. </a:t>
            </a:r>
          </a:p>
          <a:p>
            <a:pPr lvl="0" algn="ctr">
              <a:defRPr/>
            </a:pPr>
            <a:r>
              <a:rPr lang="en-US" sz="2400" dirty="0"/>
              <a:t>The new function has the earlier parameters replaced by the passed-in values:</a:t>
            </a:r>
          </a:p>
        </p:txBody>
      </p:sp>
      <p:sp>
        <p:nvSpPr>
          <p:cNvPr id="21" name="Speech Bubble: Rectangle with Corners Rounded 20">
            <a:extLst>
              <a:ext uri="{FF2B5EF4-FFF2-40B4-BE49-F238E27FC236}">
                <a16:creationId xmlns:a16="http://schemas.microsoft.com/office/drawing/2014/main" id="{709EEEFE-235A-47F3-9AA0-79426A0193DB}"/>
              </a:ext>
            </a:extLst>
          </p:cNvPr>
          <p:cNvSpPr/>
          <p:nvPr/>
        </p:nvSpPr>
        <p:spPr>
          <a:xfrm>
            <a:off x="6232636" y="612907"/>
            <a:ext cx="3591008" cy="1031091"/>
          </a:xfrm>
          <a:prstGeom prst="wedgeRoundRectCallout">
            <a:avLst>
              <a:gd name="adj1" fmla="val -80090"/>
              <a:gd name="adj2" fmla="val 683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f(x, y, z) is a function of three parameters!</a:t>
            </a:r>
            <a:endParaRPr lang="en-US" sz="2400" dirty="0">
              <a:solidFill>
                <a:srgbClr val="FFC1C1"/>
              </a:solidFill>
            </a:endParaRPr>
          </a:p>
        </p:txBody>
      </p:sp>
      <p:cxnSp>
        <p:nvCxnSpPr>
          <p:cNvPr id="35" name="Straight Arrow Connector 34">
            <a:extLst>
              <a:ext uri="{FF2B5EF4-FFF2-40B4-BE49-F238E27FC236}">
                <a16:creationId xmlns:a16="http://schemas.microsoft.com/office/drawing/2014/main" id="{F4E5B9FD-2C1B-4547-A828-D896771F41E8}"/>
              </a:ext>
            </a:extLst>
          </p:cNvPr>
          <p:cNvCxnSpPr>
            <a:cxnSpLocks/>
          </p:cNvCxnSpPr>
          <p:nvPr/>
        </p:nvCxnSpPr>
        <p:spPr>
          <a:xfrm flipH="1" flipV="1">
            <a:off x="4741013" y="2231877"/>
            <a:ext cx="1430106" cy="4419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D9DD09-127D-4362-96A0-AFED443C9C7F}"/>
              </a:ext>
            </a:extLst>
          </p:cNvPr>
          <p:cNvCxnSpPr>
            <a:cxnSpLocks/>
          </p:cNvCxnSpPr>
          <p:nvPr/>
        </p:nvCxnSpPr>
        <p:spPr>
          <a:xfrm flipH="1" flipV="1">
            <a:off x="5244863" y="2210390"/>
            <a:ext cx="1701977" cy="49376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0D141A2-2213-4631-BF4D-C6615C601BF3}"/>
              </a:ext>
            </a:extLst>
          </p:cNvPr>
          <p:cNvSpPr txBox="1"/>
          <p:nvPr/>
        </p:nvSpPr>
        <p:spPr>
          <a:xfrm>
            <a:off x="4461892" y="4105649"/>
            <a:ext cx="3742819" cy="707886"/>
          </a:xfrm>
          <a:prstGeom prst="rect">
            <a:avLst/>
          </a:prstGeom>
          <a:noFill/>
        </p:spPr>
        <p:txBody>
          <a:bodyPr wrap="none" rtlCol="0">
            <a:spAutoFit/>
          </a:bodyPr>
          <a:lstStyle/>
          <a:p>
            <a:pPr algn="ctr"/>
            <a:r>
              <a:rPr lang="en-US" sz="4000" dirty="0"/>
              <a:t>f'(</a:t>
            </a:r>
            <a:r>
              <a:rPr lang="en-US" sz="4000" dirty="0">
                <a:solidFill>
                  <a:srgbClr val="00B050"/>
                </a:solidFill>
              </a:rPr>
              <a:t>z</a:t>
            </a:r>
            <a:r>
              <a:rPr lang="en-US" sz="4000" dirty="0"/>
              <a:t>) = </a:t>
            </a:r>
            <a:r>
              <a:rPr lang="en-US" sz="4000" dirty="0">
                <a:solidFill>
                  <a:srgbClr val="C00000"/>
                </a:solidFill>
              </a:rPr>
              <a:t>10 </a:t>
            </a:r>
            <a:r>
              <a:rPr lang="en-US" sz="4000" dirty="0"/>
              <a:t>+ </a:t>
            </a:r>
            <a:r>
              <a:rPr lang="en-US" sz="4000" dirty="0">
                <a:solidFill>
                  <a:srgbClr val="7030A0"/>
                </a:solidFill>
              </a:rPr>
              <a:t>20 </a:t>
            </a:r>
            <a:r>
              <a:rPr lang="en-US" sz="4000" dirty="0"/>
              <a:t>+ </a:t>
            </a:r>
            <a:r>
              <a:rPr lang="en-US" sz="4000" dirty="0">
                <a:solidFill>
                  <a:srgbClr val="00B050"/>
                </a:solidFill>
              </a:rPr>
              <a:t>z </a:t>
            </a:r>
            <a:endParaRPr lang="en-US" sz="4000" dirty="0">
              <a:solidFill>
                <a:srgbClr val="00B0F0"/>
              </a:solidFill>
            </a:endParaRPr>
          </a:p>
        </p:txBody>
      </p:sp>
      <p:sp>
        <p:nvSpPr>
          <p:cNvPr id="41" name="TextBox 40">
            <a:extLst>
              <a:ext uri="{FF2B5EF4-FFF2-40B4-BE49-F238E27FC236}">
                <a16:creationId xmlns:a16="http://schemas.microsoft.com/office/drawing/2014/main" id="{68DCED36-7A48-4114-ACA0-0E0F21DE2557}"/>
              </a:ext>
            </a:extLst>
          </p:cNvPr>
          <p:cNvSpPr txBox="1"/>
          <p:nvPr/>
        </p:nvSpPr>
        <p:spPr>
          <a:xfrm>
            <a:off x="3634513" y="5544786"/>
            <a:ext cx="3585348" cy="707886"/>
          </a:xfrm>
          <a:prstGeom prst="rect">
            <a:avLst/>
          </a:prstGeom>
          <a:noFill/>
        </p:spPr>
        <p:txBody>
          <a:bodyPr wrap="square" rtlCol="0">
            <a:spAutoFit/>
          </a:bodyPr>
          <a:lstStyle/>
          <a:p>
            <a:pPr algn="ctr"/>
            <a:r>
              <a:rPr lang="en-US" sz="4000" dirty="0">
                <a:sym typeface="Wingdings" panose="05000000000000000000" pitchFamily="2" charset="2"/>
              </a:rPr>
              <a:t>result</a:t>
            </a:r>
            <a:r>
              <a:rPr lang="en-US" sz="4000" baseline="-25000" dirty="0">
                <a:sym typeface="Wingdings" panose="05000000000000000000" pitchFamily="2" charset="2"/>
              </a:rPr>
              <a:t> </a:t>
            </a:r>
            <a:r>
              <a:rPr lang="en-US" sz="4000" dirty="0">
                <a:sym typeface="Wingdings" panose="05000000000000000000" pitchFamily="2" charset="2"/>
              </a:rPr>
              <a:t>= f'</a:t>
            </a:r>
            <a:r>
              <a:rPr lang="en-US" sz="4000" baseline="-25000" dirty="0">
                <a:sym typeface="Wingdings" panose="05000000000000000000" pitchFamily="2" charset="2"/>
              </a:rPr>
              <a:t> </a:t>
            </a:r>
            <a:r>
              <a:rPr lang="en-US" sz="4000" dirty="0">
                <a:sym typeface="Wingdings" panose="05000000000000000000" pitchFamily="2" charset="2"/>
              </a:rPr>
              <a:t>(</a:t>
            </a:r>
            <a:r>
              <a:rPr lang="en-US" sz="4000" dirty="0">
                <a:solidFill>
                  <a:srgbClr val="00B050"/>
                </a:solidFill>
              </a:rPr>
              <a:t>30</a:t>
            </a:r>
            <a:r>
              <a:rPr lang="en-US" sz="4000" dirty="0">
                <a:sym typeface="Wingdings" panose="05000000000000000000" pitchFamily="2" charset="2"/>
              </a:rPr>
              <a:t>)</a:t>
            </a:r>
            <a:endParaRPr lang="en-US" sz="4000" dirty="0">
              <a:solidFill>
                <a:srgbClr val="00B0F0"/>
              </a:solidFill>
            </a:endParaRPr>
          </a:p>
        </p:txBody>
      </p:sp>
      <p:sp>
        <p:nvSpPr>
          <p:cNvPr id="42" name="Arrow: Right 41">
            <a:extLst>
              <a:ext uri="{FF2B5EF4-FFF2-40B4-BE49-F238E27FC236}">
                <a16:creationId xmlns:a16="http://schemas.microsoft.com/office/drawing/2014/main" id="{03EEFC64-8A83-400A-9B27-DC7B131CE71D}"/>
              </a:ext>
            </a:extLst>
          </p:cNvPr>
          <p:cNvSpPr/>
          <p:nvPr/>
        </p:nvSpPr>
        <p:spPr>
          <a:xfrm>
            <a:off x="7020779" y="5488689"/>
            <a:ext cx="480068" cy="952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A3E97286-D864-49AC-869B-E25867D46660}"/>
              </a:ext>
            </a:extLst>
          </p:cNvPr>
          <p:cNvSpPr txBox="1"/>
          <p:nvPr/>
        </p:nvSpPr>
        <p:spPr>
          <a:xfrm>
            <a:off x="7524659" y="5589521"/>
            <a:ext cx="860952" cy="707886"/>
          </a:xfrm>
          <a:prstGeom prst="rect">
            <a:avLst/>
          </a:prstGeom>
          <a:noFill/>
        </p:spPr>
        <p:txBody>
          <a:bodyPr wrap="square" rtlCol="0">
            <a:spAutoFit/>
          </a:bodyPr>
          <a:lstStyle/>
          <a:p>
            <a:pPr algn="ctr"/>
            <a:r>
              <a:rPr lang="en-US" sz="4000" dirty="0">
                <a:sym typeface="Wingdings" panose="05000000000000000000" pitchFamily="2" charset="2"/>
              </a:rPr>
              <a:t>60</a:t>
            </a:r>
            <a:endParaRPr lang="en-US" sz="4000" dirty="0">
              <a:solidFill>
                <a:srgbClr val="00B0F0"/>
              </a:solidFill>
            </a:endParaRPr>
          </a:p>
        </p:txBody>
      </p:sp>
      <p:sp>
        <p:nvSpPr>
          <p:cNvPr id="44" name="TextBox 43">
            <a:extLst>
              <a:ext uri="{FF2B5EF4-FFF2-40B4-BE49-F238E27FC236}">
                <a16:creationId xmlns:a16="http://schemas.microsoft.com/office/drawing/2014/main" id="{CE31B9EB-D1DA-4D2D-A9D7-8BF178EBEE23}"/>
              </a:ext>
            </a:extLst>
          </p:cNvPr>
          <p:cNvSpPr txBox="1"/>
          <p:nvPr/>
        </p:nvSpPr>
        <p:spPr>
          <a:xfrm>
            <a:off x="156011" y="4847896"/>
            <a:ext cx="11900200" cy="461665"/>
          </a:xfrm>
          <a:prstGeom prst="rect">
            <a:avLst/>
          </a:prstGeom>
          <a:noFill/>
        </p:spPr>
        <p:txBody>
          <a:bodyPr wrap="square" rtlCol="0">
            <a:spAutoFit/>
          </a:bodyPr>
          <a:lstStyle/>
          <a:p>
            <a:pPr algn="ctr"/>
            <a:r>
              <a:rPr lang="en-US" sz="2400" dirty="0"/>
              <a:t>We can later call our new function, passing in just the remaining argument(s) to get a result.</a:t>
            </a:r>
          </a:p>
        </p:txBody>
      </p:sp>
      <p:sp>
        <p:nvSpPr>
          <p:cNvPr id="63" name="Rectangle 62">
            <a:extLst>
              <a:ext uri="{FF2B5EF4-FFF2-40B4-BE49-F238E27FC236}">
                <a16:creationId xmlns:a16="http://schemas.microsoft.com/office/drawing/2014/main" id="{17EAFD6C-817B-421E-A0D2-A3BC092F66DE}"/>
              </a:ext>
            </a:extLst>
          </p:cNvPr>
          <p:cNvSpPr/>
          <p:nvPr/>
        </p:nvSpPr>
        <p:spPr>
          <a:xfrm>
            <a:off x="4724484" y="2550939"/>
            <a:ext cx="885180" cy="64730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peech Bubble: Rectangle with Corners Rounded 22">
            <a:extLst>
              <a:ext uri="{FF2B5EF4-FFF2-40B4-BE49-F238E27FC236}">
                <a16:creationId xmlns:a16="http://schemas.microsoft.com/office/drawing/2014/main" id="{5CC57EEC-6658-48A6-81F4-B07D81B16B4C}"/>
              </a:ext>
            </a:extLst>
          </p:cNvPr>
          <p:cNvSpPr/>
          <p:nvPr/>
        </p:nvSpPr>
        <p:spPr>
          <a:xfrm>
            <a:off x="7805645" y="1755907"/>
            <a:ext cx="3060049" cy="1031091"/>
          </a:xfrm>
          <a:prstGeom prst="wedgeRoundRectCallout">
            <a:avLst>
              <a:gd name="adj1" fmla="val -89715"/>
              <a:gd name="adj2" fmla="val 414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Since we passed in </a:t>
            </a:r>
            <a:r>
              <a:rPr lang="en-US" sz="2400" dirty="0">
                <a:solidFill>
                  <a:schemeClr val="accent2">
                    <a:lumMod val="60000"/>
                    <a:lumOff val="40000"/>
                  </a:schemeClr>
                </a:solidFill>
              </a:rPr>
              <a:t>10</a:t>
            </a:r>
            <a:r>
              <a:rPr lang="en-US" sz="2400" dirty="0">
                <a:solidFill>
                  <a:schemeClr val="bg1"/>
                </a:solidFill>
              </a:rPr>
              <a:t> for </a:t>
            </a:r>
            <a:r>
              <a:rPr lang="en-US" sz="2400" dirty="0">
                <a:solidFill>
                  <a:schemeClr val="accent2">
                    <a:lumMod val="60000"/>
                    <a:lumOff val="40000"/>
                  </a:schemeClr>
                </a:solidFill>
              </a:rPr>
              <a:t>x</a:t>
            </a:r>
            <a:r>
              <a:rPr lang="en-US" sz="2400" dirty="0">
                <a:solidFill>
                  <a:schemeClr val="bg1"/>
                </a:solidFill>
              </a:rPr>
              <a:t> and </a:t>
            </a:r>
            <a:r>
              <a:rPr lang="en-US" sz="2400" dirty="0">
                <a:solidFill>
                  <a:srgbClr val="D8BEEC"/>
                </a:solidFill>
              </a:rPr>
              <a:t>20</a:t>
            </a:r>
            <a:r>
              <a:rPr lang="en-US" sz="2400" dirty="0">
                <a:solidFill>
                  <a:schemeClr val="bg1"/>
                </a:solidFill>
              </a:rPr>
              <a:t> for </a:t>
            </a:r>
            <a:r>
              <a:rPr lang="en-US" sz="2400" dirty="0">
                <a:solidFill>
                  <a:srgbClr val="D8BEEC"/>
                </a:solidFill>
              </a:rPr>
              <a:t>y</a:t>
            </a:r>
            <a:r>
              <a:rPr lang="en-US" sz="2400" dirty="0">
                <a:solidFill>
                  <a:schemeClr val="bg1"/>
                </a:solidFill>
              </a:rPr>
              <a:t>...</a:t>
            </a:r>
            <a:endParaRPr lang="en-US" sz="2400" dirty="0">
              <a:solidFill>
                <a:srgbClr val="FFC1C1"/>
              </a:solidFill>
            </a:endParaRPr>
          </a:p>
        </p:txBody>
      </p:sp>
      <p:sp>
        <p:nvSpPr>
          <p:cNvPr id="24" name="Speech Bubble: Rectangle with Corners Rounded 23">
            <a:extLst>
              <a:ext uri="{FF2B5EF4-FFF2-40B4-BE49-F238E27FC236}">
                <a16:creationId xmlns:a16="http://schemas.microsoft.com/office/drawing/2014/main" id="{71D6270B-2662-44F0-BD55-013D4866514E}"/>
              </a:ext>
            </a:extLst>
          </p:cNvPr>
          <p:cNvSpPr/>
          <p:nvPr/>
        </p:nvSpPr>
        <p:spPr>
          <a:xfrm>
            <a:off x="7805645" y="4699315"/>
            <a:ext cx="3529313" cy="1263467"/>
          </a:xfrm>
          <a:prstGeom prst="wedgeRoundRectCallout">
            <a:avLst>
              <a:gd name="adj1" fmla="val -85786"/>
              <a:gd name="adj2" fmla="val -497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These values replace the variables </a:t>
            </a:r>
            <a:r>
              <a:rPr lang="en-US" sz="2400" dirty="0">
                <a:solidFill>
                  <a:schemeClr val="accent2">
                    <a:lumMod val="60000"/>
                    <a:lumOff val="40000"/>
                  </a:schemeClr>
                </a:solidFill>
              </a:rPr>
              <a:t>x</a:t>
            </a:r>
            <a:r>
              <a:rPr lang="en-US" sz="2400" dirty="0">
                <a:solidFill>
                  <a:schemeClr val="bg1"/>
                </a:solidFill>
              </a:rPr>
              <a:t> and </a:t>
            </a:r>
            <a:r>
              <a:rPr lang="en-US" sz="2400" dirty="0">
                <a:solidFill>
                  <a:srgbClr val="D8BEEC"/>
                </a:solidFill>
              </a:rPr>
              <a:t>y</a:t>
            </a:r>
            <a:r>
              <a:rPr lang="en-US" sz="2400" dirty="0">
                <a:solidFill>
                  <a:schemeClr val="bg1"/>
                </a:solidFill>
              </a:rPr>
              <a:t> in our new function.</a:t>
            </a:r>
            <a:endParaRPr lang="en-US" sz="2400" dirty="0">
              <a:solidFill>
                <a:srgbClr val="FFC1C1"/>
              </a:solidFill>
            </a:endParaRPr>
          </a:p>
        </p:txBody>
      </p:sp>
      <p:sp>
        <p:nvSpPr>
          <p:cNvPr id="40" name="Speech Bubble: Rectangle with Corners Rounded 39">
            <a:extLst>
              <a:ext uri="{FF2B5EF4-FFF2-40B4-BE49-F238E27FC236}">
                <a16:creationId xmlns:a16="http://schemas.microsoft.com/office/drawing/2014/main" id="{751E08E6-C931-4349-A7F4-BA8B0F21984B}"/>
              </a:ext>
            </a:extLst>
          </p:cNvPr>
          <p:cNvSpPr/>
          <p:nvPr/>
        </p:nvSpPr>
        <p:spPr>
          <a:xfrm>
            <a:off x="6171119" y="5091228"/>
            <a:ext cx="3872316" cy="1031091"/>
          </a:xfrm>
          <a:prstGeom prst="wedgeRoundRectCallout">
            <a:avLst>
              <a:gd name="adj1" fmla="val -76956"/>
              <a:gd name="adj2" fmla="val -863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And now the only argument our new function needs is </a:t>
            </a:r>
            <a:r>
              <a:rPr lang="en-US" sz="2400" dirty="0">
                <a:solidFill>
                  <a:schemeClr val="accent6">
                    <a:lumMod val="60000"/>
                    <a:lumOff val="40000"/>
                  </a:schemeClr>
                </a:solidFill>
              </a:rPr>
              <a:t>z</a:t>
            </a:r>
            <a:r>
              <a:rPr lang="en-US" sz="2400" dirty="0">
                <a:solidFill>
                  <a:schemeClr val="bg1"/>
                </a:solidFill>
              </a:rPr>
              <a:t>.</a:t>
            </a:r>
            <a:endParaRPr lang="en-US" sz="2400" dirty="0">
              <a:solidFill>
                <a:srgbClr val="FFC1C1"/>
              </a:solidFill>
            </a:endParaRPr>
          </a:p>
        </p:txBody>
      </p:sp>
      <p:sp>
        <p:nvSpPr>
          <p:cNvPr id="26" name="Rectangle 25">
            <a:extLst>
              <a:ext uri="{FF2B5EF4-FFF2-40B4-BE49-F238E27FC236}">
                <a16:creationId xmlns:a16="http://schemas.microsoft.com/office/drawing/2014/main" id="{C0FCC450-CCD6-4461-A692-CBE474685DEC}"/>
              </a:ext>
            </a:extLst>
          </p:cNvPr>
          <p:cNvSpPr/>
          <p:nvPr/>
        </p:nvSpPr>
        <p:spPr>
          <a:xfrm>
            <a:off x="5427187" y="4125104"/>
            <a:ext cx="2694072" cy="64730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BF97F9AB-003E-49D3-A867-8411B45FB9A6}"/>
              </a:ext>
            </a:extLst>
          </p:cNvPr>
          <p:cNvGrpSpPr/>
          <p:nvPr/>
        </p:nvGrpSpPr>
        <p:grpSpPr>
          <a:xfrm>
            <a:off x="7390660" y="5294387"/>
            <a:ext cx="4801340" cy="1496327"/>
            <a:chOff x="6870168" y="1855454"/>
            <a:chExt cx="4801340" cy="1496327"/>
          </a:xfrm>
        </p:grpSpPr>
        <p:grpSp>
          <p:nvGrpSpPr>
            <p:cNvPr id="33" name="Group 32">
              <a:extLst>
                <a:ext uri="{FF2B5EF4-FFF2-40B4-BE49-F238E27FC236}">
                  <a16:creationId xmlns:a16="http://schemas.microsoft.com/office/drawing/2014/main" id="{3A48BA9B-F7E2-4A5B-A785-6A35BB596FD7}"/>
                </a:ext>
              </a:extLst>
            </p:cNvPr>
            <p:cNvGrpSpPr/>
            <p:nvPr/>
          </p:nvGrpSpPr>
          <p:grpSpPr>
            <a:xfrm>
              <a:off x="6870168" y="1855454"/>
              <a:ext cx="4801340" cy="1496327"/>
              <a:chOff x="7940577" y="4792096"/>
              <a:chExt cx="4801340" cy="1496327"/>
            </a:xfrm>
          </p:grpSpPr>
          <p:grpSp>
            <p:nvGrpSpPr>
              <p:cNvPr id="37" name="Group 36">
                <a:extLst>
                  <a:ext uri="{FF2B5EF4-FFF2-40B4-BE49-F238E27FC236}">
                    <a16:creationId xmlns:a16="http://schemas.microsoft.com/office/drawing/2014/main" id="{EFB155D2-A85A-4B20-85DE-4041EFF29EE3}"/>
                  </a:ext>
                </a:extLst>
              </p:cNvPr>
              <p:cNvGrpSpPr/>
              <p:nvPr/>
            </p:nvGrpSpPr>
            <p:grpSpPr>
              <a:xfrm>
                <a:off x="7940577" y="4792096"/>
                <a:ext cx="4801340" cy="1496327"/>
                <a:chOff x="8179118" y="4414558"/>
                <a:chExt cx="4801340" cy="1496327"/>
              </a:xfrm>
            </p:grpSpPr>
            <p:sp>
              <p:nvSpPr>
                <p:cNvPr id="45" name="Rectangle: Rounded Corners 44">
                  <a:extLst>
                    <a:ext uri="{FF2B5EF4-FFF2-40B4-BE49-F238E27FC236}">
                      <a16:creationId xmlns:a16="http://schemas.microsoft.com/office/drawing/2014/main" id="{3EA09464-2F81-4AD6-B275-F6F79DCD4BC8}"/>
                    </a:ext>
                  </a:extLst>
                </p:cNvPr>
                <p:cNvSpPr/>
                <p:nvPr/>
              </p:nvSpPr>
              <p:spPr>
                <a:xfrm>
                  <a:off x="8179118" y="4426226"/>
                  <a:ext cx="4801340" cy="148465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3025FB0B-D85F-4A8A-9B91-F2FC65A661F4}"/>
                    </a:ext>
                  </a:extLst>
                </p:cNvPr>
                <p:cNvSpPr txBox="1"/>
                <p:nvPr/>
              </p:nvSpPr>
              <p:spPr>
                <a:xfrm>
                  <a:off x="8286749"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38" name="TextBox 37">
                <a:extLst>
                  <a:ext uri="{FF2B5EF4-FFF2-40B4-BE49-F238E27FC236}">
                    <a16:creationId xmlns:a16="http://schemas.microsoft.com/office/drawing/2014/main" id="{B935AC81-241C-44FF-81FE-49F46A4CD226}"/>
                  </a:ext>
                </a:extLst>
              </p:cNvPr>
              <p:cNvSpPr txBox="1"/>
              <p:nvPr/>
            </p:nvSpPr>
            <p:spPr>
              <a:xfrm>
                <a:off x="8837222" y="5243519"/>
                <a:ext cx="3904695" cy="1015663"/>
              </a:xfrm>
              <a:prstGeom prst="rect">
                <a:avLst/>
              </a:prstGeom>
              <a:noFill/>
            </p:spPr>
            <p:txBody>
              <a:bodyPr wrap="square" rtlCol="0">
                <a:spAutoFit/>
              </a:bodyPr>
              <a:lstStyle/>
              <a:p>
                <a:pPr algn="ctr"/>
                <a:r>
                  <a:rPr lang="en-US" sz="2000" dirty="0">
                    <a:latin typeface="+mj-lt"/>
                  </a:rPr>
                  <a:t>"Carey, technically the parameters aren't 'replaced' – they're captured within a closure!"</a:t>
                </a:r>
              </a:p>
            </p:txBody>
          </p:sp>
        </p:grpSp>
        <p:pic>
          <p:nvPicPr>
            <p:cNvPr id="34" name="Picture 33">
              <a:extLst>
                <a:ext uri="{FF2B5EF4-FFF2-40B4-BE49-F238E27FC236}">
                  <a16:creationId xmlns:a16="http://schemas.microsoft.com/office/drawing/2014/main" id="{237CD11D-DD93-491F-B9AF-2803C5A9A856}"/>
                </a:ext>
              </a:extLst>
            </p:cNvPr>
            <p:cNvPicPr>
              <a:picLocks noChangeAspect="1"/>
            </p:cNvPicPr>
            <p:nvPr/>
          </p:nvPicPr>
          <p:blipFill rotWithShape="1">
            <a:blip r:embed="rId3"/>
            <a:srcRect l="23761" r="21167"/>
            <a:stretch/>
          </p:blipFill>
          <p:spPr>
            <a:xfrm>
              <a:off x="7012268"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2" name="Speech Bubble: Rectangle with Corners Rounded 21">
            <a:extLst>
              <a:ext uri="{FF2B5EF4-FFF2-40B4-BE49-F238E27FC236}">
                <a16:creationId xmlns:a16="http://schemas.microsoft.com/office/drawing/2014/main" id="{A94F1BC5-4AC1-4EF7-9F9A-F775E802B3FD}"/>
              </a:ext>
            </a:extLst>
          </p:cNvPr>
          <p:cNvSpPr/>
          <p:nvPr/>
        </p:nvSpPr>
        <p:spPr>
          <a:xfrm>
            <a:off x="7506629" y="3303862"/>
            <a:ext cx="3591008" cy="1031091"/>
          </a:xfrm>
          <a:prstGeom prst="wedgeRoundRectCallout">
            <a:avLst>
              <a:gd name="adj1" fmla="val -73814"/>
              <a:gd name="adj2" fmla="val -711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But here we're calling it with just the first two.</a:t>
            </a:r>
            <a:endParaRPr lang="en-US" sz="2400" dirty="0">
              <a:solidFill>
                <a:srgbClr val="FFC1C1"/>
              </a:solidFill>
            </a:endParaRPr>
          </a:p>
        </p:txBody>
      </p:sp>
    </p:spTree>
    <p:extLst>
      <p:ext uri="{BB962C8B-B14F-4D97-AF65-F5344CB8AC3E}">
        <p14:creationId xmlns:p14="http://schemas.microsoft.com/office/powerpoint/2010/main" val="80698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down)">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xit" presetSubtype="2" fill="hold" grpId="0" nodeType="clickEffect">
                                  <p:stCondLst>
                                    <p:cond delay="0"/>
                                  </p:stCondLst>
                                  <p:childTnLst>
                                    <p:animEffect transition="out" filter="wipe(right)">
                                      <p:cBhvr>
                                        <p:cTn id="54" dur="500"/>
                                        <p:tgtEl>
                                          <p:spTgt spid="63"/>
                                        </p:tgtEl>
                                      </p:cBhvr>
                                    </p:animEffect>
                                    <p:set>
                                      <p:cBhvr>
                                        <p:cTn id="55" dur="1" fill="hold">
                                          <p:stCondLst>
                                            <p:cond delay="499"/>
                                          </p:stCondLst>
                                        </p:cTn>
                                        <p:tgtEl>
                                          <p:spTgt spid="6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xit" presetSubtype="8" fill="hold" grpId="0" nodeType="clickEffect">
                                  <p:stCondLst>
                                    <p:cond delay="0"/>
                                  </p:stCondLst>
                                  <p:childTnLst>
                                    <p:animEffect transition="out" filter="wipe(left)">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down)">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path" presetSubtype="0" accel="50000" decel="50000" fill="hold" grpId="2" nodeType="clickEffect">
                                  <p:stCondLst>
                                    <p:cond delay="0"/>
                                  </p:stCondLst>
                                  <p:childTnLst>
                                    <p:animMotion origin="layout" path="M -3.95833E-6 -2.59259E-6 L 0.04779 -0.3581 " pathEditMode="relative" rAng="0" ptsTypes="AA">
                                      <p:cBhvr>
                                        <p:cTn id="93" dur="2000" fill="hold"/>
                                        <p:tgtEl>
                                          <p:spTgt spid="40"/>
                                        </p:tgtEl>
                                        <p:attrNameLst>
                                          <p:attrName>ppt_x</p:attrName>
                                          <p:attrName>ppt_y</p:attrName>
                                        </p:attrNameLst>
                                      </p:cBhvr>
                                      <p:rCtr x="2383" y="-17917"/>
                                    </p:animMotion>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0"/>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4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41"/>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wipe(left)">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 presetClass="entr" presetSubtype="2" fill="hold" nodeType="clickEffect">
                                  <p:stCondLst>
                                    <p:cond delay="0"/>
                                  </p:stCondLst>
                                  <p:childTnLst>
                                    <p:set>
                                      <p:cBhvr>
                                        <p:cTn id="118" dur="1" fill="hold">
                                          <p:stCondLst>
                                            <p:cond delay="0"/>
                                          </p:stCondLst>
                                        </p:cTn>
                                        <p:tgtEl>
                                          <p:spTgt spid="32"/>
                                        </p:tgtEl>
                                        <p:attrNameLst>
                                          <p:attrName>style.visibility</p:attrName>
                                        </p:attrNameLst>
                                      </p:cBhvr>
                                      <p:to>
                                        <p:strVal val="visible"/>
                                      </p:to>
                                    </p:set>
                                    <p:anim calcmode="lin" valueType="num">
                                      <p:cBhvr additive="base">
                                        <p:cTn id="119" dur="500" fill="hold"/>
                                        <p:tgtEl>
                                          <p:spTgt spid="32"/>
                                        </p:tgtEl>
                                        <p:attrNameLst>
                                          <p:attrName>ppt_x</p:attrName>
                                        </p:attrNameLst>
                                      </p:cBhvr>
                                      <p:tavLst>
                                        <p:tav tm="0">
                                          <p:val>
                                            <p:strVal val="1+#ppt_w/2"/>
                                          </p:val>
                                        </p:tav>
                                        <p:tav tm="100000">
                                          <p:val>
                                            <p:strVal val="#ppt_x"/>
                                          </p:val>
                                        </p:tav>
                                      </p:tavLst>
                                    </p:anim>
                                    <p:anim calcmode="lin" valueType="num">
                                      <p:cBhvr additive="base">
                                        <p:cTn id="1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xit" presetSubtype="2" fill="hold" nodeType="clickEffect">
                                  <p:stCondLst>
                                    <p:cond delay="0"/>
                                  </p:stCondLst>
                                  <p:childTnLst>
                                    <p:anim calcmode="lin" valueType="num">
                                      <p:cBhvr additive="base">
                                        <p:cTn id="124" dur="500"/>
                                        <p:tgtEl>
                                          <p:spTgt spid="32"/>
                                        </p:tgtEl>
                                        <p:attrNameLst>
                                          <p:attrName>ppt_x</p:attrName>
                                        </p:attrNameLst>
                                      </p:cBhvr>
                                      <p:tavLst>
                                        <p:tav tm="0">
                                          <p:val>
                                            <p:strVal val="ppt_x"/>
                                          </p:val>
                                        </p:tav>
                                        <p:tav tm="100000">
                                          <p:val>
                                            <p:strVal val="1+ppt_w/2"/>
                                          </p:val>
                                        </p:tav>
                                      </p:tavLst>
                                    </p:anim>
                                    <p:anim calcmode="lin" valueType="num">
                                      <p:cBhvr additive="base">
                                        <p:cTn id="125" dur="500"/>
                                        <p:tgtEl>
                                          <p:spTgt spid="32"/>
                                        </p:tgtEl>
                                        <p:attrNameLst>
                                          <p:attrName>ppt_y</p:attrName>
                                        </p:attrNameLst>
                                      </p:cBhvr>
                                      <p:tavLst>
                                        <p:tav tm="0">
                                          <p:val>
                                            <p:strVal val="ppt_y"/>
                                          </p:val>
                                        </p:tav>
                                        <p:tav tm="100000">
                                          <p:val>
                                            <p:strVal val="ppt_y"/>
                                          </p:val>
                                        </p:tav>
                                      </p:tavLst>
                                    </p:anim>
                                    <p:set>
                                      <p:cBhvr>
                                        <p:cTn id="126"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20" grpId="0" uiExpand="1" build="p"/>
      <p:bldP spid="21" grpId="0" animBg="1"/>
      <p:bldP spid="21" grpId="1" animBg="1"/>
      <p:bldP spid="39" grpId="0"/>
      <p:bldP spid="41" grpId="0"/>
      <p:bldP spid="42" grpId="0" animBg="1"/>
      <p:bldP spid="43" grpId="0"/>
      <p:bldP spid="44" grpId="0"/>
      <p:bldP spid="63" grpId="0" animBg="1"/>
      <p:bldP spid="23" grpId="0" animBg="1"/>
      <p:bldP spid="23" grpId="1" animBg="1"/>
      <p:bldP spid="24" grpId="0" animBg="1"/>
      <p:bldP spid="24" grpId="1" animBg="1"/>
      <p:bldP spid="40" grpId="0" animBg="1"/>
      <p:bldP spid="40" grpId="1" animBg="1"/>
      <p:bldP spid="40" grpId="2" animBg="1"/>
      <p:bldP spid="26" grpId="0" animBg="1"/>
      <p:bldP spid="22" grpId="0" animBg="1"/>
      <p:bldP spid="22" grpId="1"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E16E-E41D-4E3F-BDA4-18C32CF69BE1}"/>
              </a:ext>
            </a:extLst>
          </p:cNvPr>
          <p:cNvSpPr>
            <a:spLocks noGrp="1"/>
          </p:cNvSpPr>
          <p:nvPr>
            <p:ph type="title"/>
          </p:nvPr>
        </p:nvSpPr>
        <p:spPr/>
        <p:txBody>
          <a:bodyPr/>
          <a:lstStyle/>
          <a:p>
            <a:r>
              <a:rPr lang="en-US" dirty="0"/>
              <a:t>Partial Function Application</a:t>
            </a:r>
          </a:p>
        </p:txBody>
      </p:sp>
      <p:grpSp>
        <p:nvGrpSpPr>
          <p:cNvPr id="39" name="Group 38">
            <a:extLst>
              <a:ext uri="{FF2B5EF4-FFF2-40B4-BE49-F238E27FC236}">
                <a16:creationId xmlns:a16="http://schemas.microsoft.com/office/drawing/2014/main" id="{208A0621-10C2-46AB-8A8F-FEA9CC5F29C2}"/>
              </a:ext>
            </a:extLst>
          </p:cNvPr>
          <p:cNvGrpSpPr/>
          <p:nvPr/>
        </p:nvGrpSpPr>
        <p:grpSpPr>
          <a:xfrm>
            <a:off x="3352944" y="990230"/>
            <a:ext cx="5237674" cy="5713873"/>
            <a:chOff x="235028" y="2039570"/>
            <a:chExt cx="4274490" cy="4815776"/>
          </a:xfrm>
        </p:grpSpPr>
        <p:grpSp>
          <p:nvGrpSpPr>
            <p:cNvPr id="40" name="Group 39">
              <a:extLst>
                <a:ext uri="{FF2B5EF4-FFF2-40B4-BE49-F238E27FC236}">
                  <a16:creationId xmlns:a16="http://schemas.microsoft.com/office/drawing/2014/main" id="{478CF2BB-EE1B-4F69-8DB2-EE7C486F96A3}"/>
                </a:ext>
              </a:extLst>
            </p:cNvPr>
            <p:cNvGrpSpPr/>
            <p:nvPr/>
          </p:nvGrpSpPr>
          <p:grpSpPr>
            <a:xfrm>
              <a:off x="235028" y="2039570"/>
              <a:ext cx="4262463" cy="4815776"/>
              <a:chOff x="-70561" y="1066799"/>
              <a:chExt cx="6244340" cy="5256699"/>
            </a:xfrm>
          </p:grpSpPr>
          <p:sp>
            <p:nvSpPr>
              <p:cNvPr id="44" name="Rectangle 43">
                <a:extLst>
                  <a:ext uri="{FF2B5EF4-FFF2-40B4-BE49-F238E27FC236}">
                    <a16:creationId xmlns:a16="http://schemas.microsoft.com/office/drawing/2014/main" id="{C2B46D30-30E8-4683-84E8-506491121103}"/>
                  </a:ext>
                </a:extLst>
              </p:cNvPr>
              <p:cNvSpPr/>
              <p:nvPr/>
            </p:nvSpPr>
            <p:spPr>
              <a:xfrm>
                <a:off x="255814" y="1066799"/>
                <a:ext cx="5917965" cy="5256699"/>
              </a:xfrm>
              <a:prstGeom prst="rect">
                <a:avLst/>
              </a:prstGeom>
              <a:solidFill>
                <a:srgbClr val="AAE2CA">
                  <a:lumMod val="20000"/>
                  <a:lumOff val="80000"/>
                </a:srgbClr>
              </a:solidFill>
              <a:ln w="25400" cap="flat" cmpd="sng" algn="ctr">
                <a:solidFill>
                  <a:srgbClr val="00CC99">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omic Sans MS"/>
                  <a:ea typeface="+mn-ea"/>
                  <a:cs typeface="Times New Roman"/>
                </a:endParaRPr>
              </a:p>
            </p:txBody>
          </p:sp>
          <p:sp>
            <p:nvSpPr>
              <p:cNvPr id="45" name="TextBox 44">
                <a:extLst>
                  <a:ext uri="{FF2B5EF4-FFF2-40B4-BE49-F238E27FC236}">
                    <a16:creationId xmlns:a16="http://schemas.microsoft.com/office/drawing/2014/main" id="{3DE9442F-E18A-4E90-BF6E-E26F3EDE89B9}"/>
                  </a:ext>
                </a:extLst>
              </p:cNvPr>
              <p:cNvSpPr txBox="1"/>
              <p:nvPr/>
            </p:nvSpPr>
            <p:spPr>
              <a:xfrm>
                <a:off x="-70561" y="1973335"/>
                <a:ext cx="2018839" cy="41836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mic Sans MS"/>
                    <a:cs typeface="Times New Roman"/>
                  </a:rPr>
                  <a:t>Definition</a:t>
                </a:r>
              </a:p>
            </p:txBody>
          </p:sp>
        </p:grpSp>
        <p:grpSp>
          <p:nvGrpSpPr>
            <p:cNvPr id="41" name="Group 40">
              <a:extLst>
                <a:ext uri="{FF2B5EF4-FFF2-40B4-BE49-F238E27FC236}">
                  <a16:creationId xmlns:a16="http://schemas.microsoft.com/office/drawing/2014/main" id="{1A8845F8-377C-495B-BB68-9D2EBD47AD48}"/>
                </a:ext>
              </a:extLst>
            </p:cNvPr>
            <p:cNvGrpSpPr/>
            <p:nvPr/>
          </p:nvGrpSpPr>
          <p:grpSpPr>
            <a:xfrm>
              <a:off x="652037" y="2121674"/>
              <a:ext cx="3857481" cy="848182"/>
              <a:chOff x="652037" y="2121674"/>
              <a:chExt cx="3857481" cy="848182"/>
            </a:xfrm>
          </p:grpSpPr>
          <p:pic>
            <p:nvPicPr>
              <p:cNvPr id="42" name="Picture 41" descr="Background pattern&#10;&#10;Description automatically generated">
                <a:extLst>
                  <a:ext uri="{FF2B5EF4-FFF2-40B4-BE49-F238E27FC236}">
                    <a16:creationId xmlns:a16="http://schemas.microsoft.com/office/drawing/2014/main" id="{6A00D167-6F24-40CC-BBD1-696746AE6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7" y="2121674"/>
                <a:ext cx="549828" cy="848182"/>
              </a:xfrm>
              <a:prstGeom prst="rect">
                <a:avLst/>
              </a:prstGeom>
            </p:spPr>
          </p:pic>
          <p:sp>
            <p:nvSpPr>
              <p:cNvPr id="43" name="TextBox 42">
                <a:extLst>
                  <a:ext uri="{FF2B5EF4-FFF2-40B4-BE49-F238E27FC236}">
                    <a16:creationId xmlns:a16="http://schemas.microsoft.com/office/drawing/2014/main" id="{0145BE85-32E1-49AB-BD0B-2413E216827E}"/>
                  </a:ext>
                </a:extLst>
              </p:cNvPr>
              <p:cNvSpPr txBox="1"/>
              <p:nvPr/>
            </p:nvSpPr>
            <p:spPr>
              <a:xfrm>
                <a:off x="1315378" y="2273708"/>
                <a:ext cx="3194140" cy="33722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a:cs typeface="Times New Roman"/>
                  </a:rPr>
                  <a:t>Partial Function Application</a:t>
                </a:r>
              </a:p>
            </p:txBody>
          </p:sp>
        </p:grpSp>
      </p:grpSp>
      <p:sp>
        <p:nvSpPr>
          <p:cNvPr id="46" name="TextBox 45">
            <a:extLst>
              <a:ext uri="{FF2B5EF4-FFF2-40B4-BE49-F238E27FC236}">
                <a16:creationId xmlns:a16="http://schemas.microsoft.com/office/drawing/2014/main" id="{BF72078B-752A-4B9D-A4FE-CD21F368E2C2}"/>
              </a:ext>
            </a:extLst>
          </p:cNvPr>
          <p:cNvSpPr txBox="1"/>
          <p:nvPr/>
        </p:nvSpPr>
        <p:spPr>
          <a:xfrm>
            <a:off x="3689563" y="2234902"/>
            <a:ext cx="4660869" cy="707886"/>
          </a:xfrm>
          <a:prstGeom prst="rect">
            <a:avLst/>
          </a:prstGeom>
          <a:noFill/>
        </p:spPr>
        <p:txBody>
          <a:bodyPr wrap="square" rtlCol="0">
            <a:spAutoFit/>
          </a:bodyPr>
          <a:lstStyle/>
          <a:p>
            <a:r>
              <a:rPr lang="en-US" sz="2000" dirty="0"/>
              <a:t>PFA is an operation where we define a new function </a:t>
            </a:r>
            <a:r>
              <a:rPr lang="en-US" sz="2000" dirty="0">
                <a:solidFill>
                  <a:srgbClr val="C00000"/>
                </a:solidFill>
              </a:rPr>
              <a:t>g</a:t>
            </a:r>
            <a:r>
              <a:rPr lang="en-US" sz="2000" dirty="0"/>
              <a:t> by combining:</a:t>
            </a:r>
          </a:p>
        </p:txBody>
      </p:sp>
      <p:sp>
        <p:nvSpPr>
          <p:cNvPr id="47" name="TextBox 46">
            <a:extLst>
              <a:ext uri="{FF2B5EF4-FFF2-40B4-BE49-F238E27FC236}">
                <a16:creationId xmlns:a16="http://schemas.microsoft.com/office/drawing/2014/main" id="{1C115125-D4CB-4722-9ED3-0A762C4EC960}"/>
              </a:ext>
            </a:extLst>
          </p:cNvPr>
          <p:cNvSpPr txBox="1"/>
          <p:nvPr/>
        </p:nvSpPr>
        <p:spPr>
          <a:xfrm>
            <a:off x="3977306" y="2957400"/>
            <a:ext cx="4304055" cy="1015663"/>
          </a:xfrm>
          <a:prstGeom prst="rect">
            <a:avLst/>
          </a:prstGeom>
          <a:noFill/>
        </p:spPr>
        <p:txBody>
          <a:bodyPr wrap="square">
            <a:spAutoFit/>
          </a:bodyPr>
          <a:lstStyle/>
          <a:p>
            <a:r>
              <a:rPr lang="en-US" sz="2000" dirty="0"/>
              <a:t>1. An existing function </a:t>
            </a:r>
            <a:r>
              <a:rPr lang="en-US" sz="2000" dirty="0">
                <a:solidFill>
                  <a:srgbClr val="FF0000"/>
                </a:solidFill>
              </a:rPr>
              <a:t>f</a:t>
            </a:r>
            <a:r>
              <a:rPr lang="en-US" sz="2000" dirty="0"/>
              <a:t> that takes </a:t>
            </a:r>
            <a:r>
              <a:rPr lang="en-US" sz="2000" dirty="0">
                <a:solidFill>
                  <a:srgbClr val="0070C0"/>
                </a:solidFill>
              </a:rPr>
              <a:t>two or more arguments</a:t>
            </a:r>
            <a:r>
              <a:rPr lang="en-US" sz="2000" dirty="0"/>
              <a:t>, with</a:t>
            </a:r>
          </a:p>
          <a:p>
            <a:endParaRPr lang="en-US" sz="2000" dirty="0">
              <a:solidFill>
                <a:srgbClr val="0070C0"/>
              </a:solidFill>
            </a:endParaRPr>
          </a:p>
        </p:txBody>
      </p:sp>
      <p:sp>
        <p:nvSpPr>
          <p:cNvPr id="48" name="TextBox 47">
            <a:extLst>
              <a:ext uri="{FF2B5EF4-FFF2-40B4-BE49-F238E27FC236}">
                <a16:creationId xmlns:a16="http://schemas.microsoft.com/office/drawing/2014/main" id="{DE2BE133-C920-4C93-B367-B54A169FD6B6}"/>
              </a:ext>
            </a:extLst>
          </p:cNvPr>
          <p:cNvSpPr txBox="1"/>
          <p:nvPr/>
        </p:nvSpPr>
        <p:spPr>
          <a:xfrm>
            <a:off x="3977307" y="3648170"/>
            <a:ext cx="4096668" cy="707886"/>
          </a:xfrm>
          <a:prstGeom prst="rect">
            <a:avLst/>
          </a:prstGeom>
          <a:noFill/>
        </p:spPr>
        <p:txBody>
          <a:bodyPr wrap="square">
            <a:spAutoFit/>
          </a:bodyPr>
          <a:lstStyle/>
          <a:p>
            <a:r>
              <a:rPr lang="en-US" sz="2000" dirty="0"/>
              <a:t>2. </a:t>
            </a:r>
            <a:r>
              <a:rPr lang="en-US" sz="2000" dirty="0">
                <a:solidFill>
                  <a:srgbClr val="7030A0"/>
                </a:solidFill>
              </a:rPr>
              <a:t>Default values </a:t>
            </a:r>
            <a:r>
              <a:rPr lang="en-US" sz="2000" dirty="0"/>
              <a:t>for one or more of those </a:t>
            </a:r>
            <a:r>
              <a:rPr lang="en-US" sz="2000" dirty="0">
                <a:solidFill>
                  <a:srgbClr val="0070C0"/>
                </a:solidFill>
              </a:rPr>
              <a:t>arguments</a:t>
            </a:r>
            <a:r>
              <a:rPr lang="en-US" sz="2000" dirty="0"/>
              <a:t>.</a:t>
            </a:r>
          </a:p>
        </p:txBody>
      </p:sp>
      <p:sp>
        <p:nvSpPr>
          <p:cNvPr id="49" name="TextBox 48">
            <a:extLst>
              <a:ext uri="{FF2B5EF4-FFF2-40B4-BE49-F238E27FC236}">
                <a16:creationId xmlns:a16="http://schemas.microsoft.com/office/drawing/2014/main" id="{8993D911-74F5-461E-A819-F84699C1A341}"/>
              </a:ext>
            </a:extLst>
          </p:cNvPr>
          <p:cNvSpPr txBox="1"/>
          <p:nvPr/>
        </p:nvSpPr>
        <p:spPr>
          <a:xfrm>
            <a:off x="3649098" y="4329927"/>
            <a:ext cx="4338002" cy="1015663"/>
          </a:xfrm>
          <a:prstGeom prst="rect">
            <a:avLst/>
          </a:prstGeom>
          <a:noFill/>
        </p:spPr>
        <p:txBody>
          <a:bodyPr wrap="square">
            <a:spAutoFit/>
          </a:bodyPr>
          <a:lstStyle/>
          <a:p>
            <a:r>
              <a:rPr lang="en-US" sz="2000" dirty="0"/>
              <a:t>The new function </a:t>
            </a:r>
            <a:r>
              <a:rPr lang="en-US" sz="2000" dirty="0">
                <a:solidFill>
                  <a:srgbClr val="C00000"/>
                </a:solidFill>
              </a:rPr>
              <a:t>g </a:t>
            </a:r>
            <a:r>
              <a:rPr lang="en-US" sz="2000" dirty="0"/>
              <a:t>is a specialization of </a:t>
            </a:r>
            <a:r>
              <a:rPr lang="en-US" sz="2000" dirty="0">
                <a:solidFill>
                  <a:srgbClr val="FF0000"/>
                </a:solidFill>
              </a:rPr>
              <a:t>f</a:t>
            </a:r>
            <a:r>
              <a:rPr lang="en-US" sz="2000" dirty="0"/>
              <a:t>, with hard-coded values for some of </a:t>
            </a:r>
            <a:r>
              <a:rPr lang="en-US" sz="2000" dirty="0">
                <a:solidFill>
                  <a:srgbClr val="FF0000"/>
                </a:solidFill>
              </a:rPr>
              <a:t>f's</a:t>
            </a:r>
            <a:r>
              <a:rPr lang="en-US" sz="2000" dirty="0"/>
              <a:t> parameters.</a:t>
            </a:r>
          </a:p>
        </p:txBody>
      </p:sp>
      <p:sp>
        <p:nvSpPr>
          <p:cNvPr id="50" name="TextBox 49">
            <a:extLst>
              <a:ext uri="{FF2B5EF4-FFF2-40B4-BE49-F238E27FC236}">
                <a16:creationId xmlns:a16="http://schemas.microsoft.com/office/drawing/2014/main" id="{80B9EDBD-8E0A-4DAB-9B12-E8F7165D6DE3}"/>
              </a:ext>
            </a:extLst>
          </p:cNvPr>
          <p:cNvSpPr txBox="1"/>
          <p:nvPr/>
        </p:nvSpPr>
        <p:spPr>
          <a:xfrm>
            <a:off x="3649099" y="5382834"/>
            <a:ext cx="4563826" cy="1015663"/>
          </a:xfrm>
          <a:prstGeom prst="rect">
            <a:avLst/>
          </a:prstGeom>
          <a:noFill/>
        </p:spPr>
        <p:txBody>
          <a:bodyPr wrap="square">
            <a:spAutoFit/>
          </a:bodyPr>
          <a:lstStyle/>
          <a:p>
            <a:r>
              <a:rPr lang="en-US" sz="2000" dirty="0"/>
              <a:t>Once defined, we can then call </a:t>
            </a:r>
            <a:r>
              <a:rPr lang="en-US" sz="2000" dirty="0">
                <a:solidFill>
                  <a:srgbClr val="C00000"/>
                </a:solidFill>
              </a:rPr>
              <a:t>g</a:t>
            </a:r>
            <a:r>
              <a:rPr lang="en-US" sz="2000" dirty="0"/>
              <a:t> with those arguments that have not yet been hard-coded.</a:t>
            </a:r>
          </a:p>
        </p:txBody>
      </p:sp>
    </p:spTree>
    <p:extLst>
      <p:ext uri="{BB962C8B-B14F-4D97-AF65-F5344CB8AC3E}">
        <p14:creationId xmlns:p14="http://schemas.microsoft.com/office/powerpoint/2010/main" val="28056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E4C81-068E-4D3A-80CC-C639B7307CB9}"/>
              </a:ext>
            </a:extLst>
          </p:cNvPr>
          <p:cNvSpPr>
            <a:spLocks noGrp="1"/>
          </p:cNvSpPr>
          <p:nvPr>
            <p:ph type="title"/>
          </p:nvPr>
        </p:nvSpPr>
        <p:spPr/>
        <p:txBody>
          <a:bodyPr/>
          <a:lstStyle/>
          <a:p>
            <a:r>
              <a:rPr lang="en-US" dirty="0"/>
              <a:t>Basic Partial Function Application Examples</a:t>
            </a:r>
          </a:p>
        </p:txBody>
      </p:sp>
      <p:grpSp>
        <p:nvGrpSpPr>
          <p:cNvPr id="27" name="Group 26">
            <a:extLst>
              <a:ext uri="{FF2B5EF4-FFF2-40B4-BE49-F238E27FC236}">
                <a16:creationId xmlns:a16="http://schemas.microsoft.com/office/drawing/2014/main" id="{91A7D372-77FD-4B07-8054-ADADC67E3B13}"/>
              </a:ext>
            </a:extLst>
          </p:cNvPr>
          <p:cNvGrpSpPr/>
          <p:nvPr/>
        </p:nvGrpSpPr>
        <p:grpSpPr>
          <a:xfrm>
            <a:off x="219814" y="948584"/>
            <a:ext cx="6992835" cy="5734228"/>
            <a:chOff x="6095118" y="1978966"/>
            <a:chExt cx="5733038" cy="3715153"/>
          </a:xfrm>
        </p:grpSpPr>
        <p:grpSp>
          <p:nvGrpSpPr>
            <p:cNvPr id="28" name="Group 27">
              <a:extLst>
                <a:ext uri="{FF2B5EF4-FFF2-40B4-BE49-F238E27FC236}">
                  <a16:creationId xmlns:a16="http://schemas.microsoft.com/office/drawing/2014/main" id="{0A7BAA39-ABD6-4FAF-858A-A4ACF7B1BF9C}"/>
                </a:ext>
              </a:extLst>
            </p:cNvPr>
            <p:cNvGrpSpPr/>
            <p:nvPr/>
          </p:nvGrpSpPr>
          <p:grpSpPr>
            <a:xfrm>
              <a:off x="6095118" y="1978966"/>
              <a:ext cx="5733038" cy="3715153"/>
              <a:chOff x="3072962" y="1263459"/>
              <a:chExt cx="5994838" cy="4294379"/>
            </a:xfrm>
          </p:grpSpPr>
          <p:pic>
            <p:nvPicPr>
              <p:cNvPr id="30" name="Picture 29">
                <a:extLst>
                  <a:ext uri="{FF2B5EF4-FFF2-40B4-BE49-F238E27FC236}">
                    <a16:creationId xmlns:a16="http://schemas.microsoft.com/office/drawing/2014/main" id="{22F71310-6E52-4103-A688-5DC382F045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59"/>
                <a:ext cx="5994838" cy="4294379"/>
              </a:xfrm>
              <a:prstGeom prst="rect">
                <a:avLst/>
              </a:prstGeom>
            </p:spPr>
          </p:pic>
          <p:sp>
            <p:nvSpPr>
              <p:cNvPr id="31" name="Rectangle 30">
                <a:extLst>
                  <a:ext uri="{FF2B5EF4-FFF2-40B4-BE49-F238E27FC236}">
                    <a16:creationId xmlns:a16="http://schemas.microsoft.com/office/drawing/2014/main" id="{0C2CA9BF-1586-4DC8-B763-6954E6E01054}"/>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29" name="Rectangle 28">
              <a:extLst>
                <a:ext uri="{FF2B5EF4-FFF2-40B4-BE49-F238E27FC236}">
                  <a16:creationId xmlns:a16="http://schemas.microsoft.com/office/drawing/2014/main" id="{FD7857D8-57CB-4649-AFF3-6CA2BF2F408E}"/>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8F256EA3-86F1-4D75-82DA-BE91207EB36B}"/>
              </a:ext>
            </a:extLst>
          </p:cNvPr>
          <p:cNvSpPr txBox="1"/>
          <p:nvPr/>
        </p:nvSpPr>
        <p:spPr>
          <a:xfrm>
            <a:off x="231521" y="1293697"/>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33" name="TextBox 32">
            <a:extLst>
              <a:ext uri="{FF2B5EF4-FFF2-40B4-BE49-F238E27FC236}">
                <a16:creationId xmlns:a16="http://schemas.microsoft.com/office/drawing/2014/main" id="{3A837876-65B9-418C-A4E1-BDB3D59F5B94}"/>
              </a:ext>
            </a:extLst>
          </p:cNvPr>
          <p:cNvSpPr txBox="1"/>
          <p:nvPr/>
        </p:nvSpPr>
        <p:spPr>
          <a:xfrm>
            <a:off x="1293555" y="1313857"/>
            <a:ext cx="5035808"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product_of</a:t>
            </a:r>
            <a:r>
              <a:rPr lang="en-US" dirty="0">
                <a:solidFill>
                  <a:srgbClr val="C2FFF0"/>
                </a:solidFill>
                <a:latin typeface="Consolas" panose="020B0609020204030204" pitchFamily="49" charset="0"/>
              </a:rPr>
              <a:t> x y z = x * y * z</a:t>
            </a:r>
          </a:p>
        </p:txBody>
      </p:sp>
      <p:sp>
        <p:nvSpPr>
          <p:cNvPr id="34" name="TextBox 33">
            <a:extLst>
              <a:ext uri="{FF2B5EF4-FFF2-40B4-BE49-F238E27FC236}">
                <a16:creationId xmlns:a16="http://schemas.microsoft.com/office/drawing/2014/main" id="{1FC13F95-6B30-4698-9CE7-BD33C98D5B1F}"/>
              </a:ext>
            </a:extLst>
          </p:cNvPr>
          <p:cNvSpPr txBox="1"/>
          <p:nvPr/>
        </p:nvSpPr>
        <p:spPr>
          <a:xfrm>
            <a:off x="222288" y="1590681"/>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35" name="TextBox 34">
            <a:extLst>
              <a:ext uri="{FF2B5EF4-FFF2-40B4-BE49-F238E27FC236}">
                <a16:creationId xmlns:a16="http://schemas.microsoft.com/office/drawing/2014/main" id="{7DA0C589-FF07-404E-8EFA-E292615DD160}"/>
              </a:ext>
            </a:extLst>
          </p:cNvPr>
          <p:cNvSpPr txBox="1"/>
          <p:nvPr/>
        </p:nvSpPr>
        <p:spPr>
          <a:xfrm>
            <a:off x="1284322" y="1612425"/>
            <a:ext cx="5035808" cy="369332"/>
          </a:xfrm>
          <a:prstGeom prst="rect">
            <a:avLst/>
          </a:prstGeom>
          <a:noFill/>
        </p:spPr>
        <p:txBody>
          <a:bodyPr wrap="square" rtlCol="0">
            <a:spAutoFit/>
          </a:bodyPr>
          <a:lstStyle/>
          <a:p>
            <a:r>
              <a:rPr lang="en-US" dirty="0">
                <a:solidFill>
                  <a:srgbClr val="C2FFF0"/>
                </a:solidFill>
                <a:latin typeface="Consolas" panose="020B0609020204030204" pitchFamily="49" charset="0"/>
              </a:rPr>
              <a:t>product_5 = </a:t>
            </a:r>
            <a:r>
              <a:rPr lang="en-US" dirty="0" err="1">
                <a:solidFill>
                  <a:srgbClr val="C2FFF0"/>
                </a:solidFill>
                <a:latin typeface="Consolas" panose="020B0609020204030204" pitchFamily="49" charset="0"/>
              </a:rPr>
              <a:t>product_of</a:t>
            </a:r>
            <a:r>
              <a:rPr lang="en-US" dirty="0">
                <a:solidFill>
                  <a:srgbClr val="C2FFF0"/>
                </a:solidFill>
                <a:latin typeface="Consolas" panose="020B0609020204030204" pitchFamily="49" charset="0"/>
              </a:rPr>
              <a:t> 5</a:t>
            </a:r>
          </a:p>
        </p:txBody>
      </p:sp>
      <p:sp>
        <p:nvSpPr>
          <p:cNvPr id="39" name="TextBox 38">
            <a:extLst>
              <a:ext uri="{FF2B5EF4-FFF2-40B4-BE49-F238E27FC236}">
                <a16:creationId xmlns:a16="http://schemas.microsoft.com/office/drawing/2014/main" id="{6AD5E961-8589-4200-A180-9C61E36A894F}"/>
              </a:ext>
            </a:extLst>
          </p:cNvPr>
          <p:cNvSpPr txBox="1"/>
          <p:nvPr/>
        </p:nvSpPr>
        <p:spPr>
          <a:xfrm>
            <a:off x="222288" y="1887665"/>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0" name="TextBox 39">
            <a:extLst>
              <a:ext uri="{FF2B5EF4-FFF2-40B4-BE49-F238E27FC236}">
                <a16:creationId xmlns:a16="http://schemas.microsoft.com/office/drawing/2014/main" id="{5DC1A33F-A6E3-4E3A-AD8D-A74E77904579}"/>
              </a:ext>
            </a:extLst>
          </p:cNvPr>
          <p:cNvSpPr txBox="1"/>
          <p:nvPr/>
        </p:nvSpPr>
        <p:spPr>
          <a:xfrm>
            <a:off x="1284322" y="1906405"/>
            <a:ext cx="5035808" cy="369332"/>
          </a:xfrm>
          <a:prstGeom prst="rect">
            <a:avLst/>
          </a:prstGeom>
          <a:noFill/>
        </p:spPr>
        <p:txBody>
          <a:bodyPr wrap="square" rtlCol="0">
            <a:spAutoFit/>
          </a:bodyPr>
          <a:lstStyle/>
          <a:p>
            <a:r>
              <a:rPr lang="en-US" dirty="0">
                <a:solidFill>
                  <a:srgbClr val="C2FFF0"/>
                </a:solidFill>
                <a:latin typeface="Consolas" panose="020B0609020204030204" pitchFamily="49" charset="0"/>
              </a:rPr>
              <a:t>product_5 2 3</a:t>
            </a:r>
          </a:p>
        </p:txBody>
      </p:sp>
      <p:sp>
        <p:nvSpPr>
          <p:cNvPr id="41" name="TextBox 40">
            <a:extLst>
              <a:ext uri="{FF2B5EF4-FFF2-40B4-BE49-F238E27FC236}">
                <a16:creationId xmlns:a16="http://schemas.microsoft.com/office/drawing/2014/main" id="{30B20450-50D2-4921-A117-532D47006263}"/>
              </a:ext>
            </a:extLst>
          </p:cNvPr>
          <p:cNvSpPr txBox="1"/>
          <p:nvPr/>
        </p:nvSpPr>
        <p:spPr>
          <a:xfrm>
            <a:off x="203768" y="2184649"/>
            <a:ext cx="3857993" cy="369332"/>
          </a:xfrm>
          <a:prstGeom prst="rect">
            <a:avLst/>
          </a:prstGeom>
          <a:noFill/>
        </p:spPr>
        <p:txBody>
          <a:bodyPr wrap="square" rtlCol="0">
            <a:spAutoFit/>
          </a:bodyPr>
          <a:lstStyle/>
          <a:p>
            <a:r>
              <a:rPr lang="en-US" dirty="0">
                <a:solidFill>
                  <a:srgbClr val="FFAFAF"/>
                </a:solidFill>
                <a:latin typeface="Consolas" panose="020B0609020204030204" pitchFamily="49" charset="0"/>
              </a:rPr>
              <a:t>30</a:t>
            </a:r>
          </a:p>
        </p:txBody>
      </p:sp>
      <p:sp>
        <p:nvSpPr>
          <p:cNvPr id="44" name="TextBox 43">
            <a:extLst>
              <a:ext uri="{FF2B5EF4-FFF2-40B4-BE49-F238E27FC236}">
                <a16:creationId xmlns:a16="http://schemas.microsoft.com/office/drawing/2014/main" id="{5C589D9B-2A65-474C-911F-2E4D098A6A61}"/>
              </a:ext>
            </a:extLst>
          </p:cNvPr>
          <p:cNvSpPr txBox="1"/>
          <p:nvPr/>
        </p:nvSpPr>
        <p:spPr>
          <a:xfrm>
            <a:off x="227051" y="2481633"/>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5" name="TextBox 44">
            <a:extLst>
              <a:ext uri="{FF2B5EF4-FFF2-40B4-BE49-F238E27FC236}">
                <a16:creationId xmlns:a16="http://schemas.microsoft.com/office/drawing/2014/main" id="{05F3AEBE-F976-4804-B82B-064B46A2DC2A}"/>
              </a:ext>
            </a:extLst>
          </p:cNvPr>
          <p:cNvSpPr txBox="1"/>
          <p:nvPr/>
        </p:nvSpPr>
        <p:spPr>
          <a:xfrm>
            <a:off x="1289084" y="2498953"/>
            <a:ext cx="5436739" cy="369332"/>
          </a:xfrm>
          <a:prstGeom prst="rect">
            <a:avLst/>
          </a:prstGeom>
          <a:noFill/>
        </p:spPr>
        <p:txBody>
          <a:bodyPr wrap="square" rtlCol="0">
            <a:spAutoFit/>
          </a:bodyPr>
          <a:lstStyle/>
          <a:p>
            <a:r>
              <a:rPr lang="en-US" dirty="0">
                <a:solidFill>
                  <a:srgbClr val="C2FFF0"/>
                </a:solidFill>
                <a:latin typeface="Consolas" panose="020B0609020204030204" pitchFamily="49" charset="0"/>
              </a:rPr>
              <a:t>product_5_6 = </a:t>
            </a:r>
            <a:r>
              <a:rPr lang="en-US" dirty="0" err="1">
                <a:solidFill>
                  <a:srgbClr val="C2FFF0"/>
                </a:solidFill>
                <a:latin typeface="Consolas" panose="020B0609020204030204" pitchFamily="49" charset="0"/>
              </a:rPr>
              <a:t>product_of</a:t>
            </a:r>
            <a:r>
              <a:rPr lang="en-US" dirty="0">
                <a:solidFill>
                  <a:srgbClr val="C2FFF0"/>
                </a:solidFill>
                <a:latin typeface="Consolas" panose="020B0609020204030204" pitchFamily="49" charset="0"/>
              </a:rPr>
              <a:t> 5 6 </a:t>
            </a:r>
          </a:p>
        </p:txBody>
      </p:sp>
      <p:sp>
        <p:nvSpPr>
          <p:cNvPr id="49" name="TextBox 48">
            <a:extLst>
              <a:ext uri="{FF2B5EF4-FFF2-40B4-BE49-F238E27FC236}">
                <a16:creationId xmlns:a16="http://schemas.microsoft.com/office/drawing/2014/main" id="{97CA69AA-28F0-42F9-89C4-3A5780AB6C4F}"/>
              </a:ext>
            </a:extLst>
          </p:cNvPr>
          <p:cNvSpPr txBox="1"/>
          <p:nvPr/>
        </p:nvSpPr>
        <p:spPr>
          <a:xfrm>
            <a:off x="222288" y="2778617"/>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50" name="TextBox 49">
            <a:extLst>
              <a:ext uri="{FF2B5EF4-FFF2-40B4-BE49-F238E27FC236}">
                <a16:creationId xmlns:a16="http://schemas.microsoft.com/office/drawing/2014/main" id="{69D69811-BA12-4BE2-9A13-240CEEE51946}"/>
              </a:ext>
            </a:extLst>
          </p:cNvPr>
          <p:cNvSpPr txBox="1"/>
          <p:nvPr/>
        </p:nvSpPr>
        <p:spPr>
          <a:xfrm>
            <a:off x="1284322" y="2802563"/>
            <a:ext cx="5035808" cy="369332"/>
          </a:xfrm>
          <a:prstGeom prst="rect">
            <a:avLst/>
          </a:prstGeom>
          <a:noFill/>
        </p:spPr>
        <p:txBody>
          <a:bodyPr wrap="square" rtlCol="0">
            <a:spAutoFit/>
          </a:bodyPr>
          <a:lstStyle/>
          <a:p>
            <a:r>
              <a:rPr lang="en-US" dirty="0">
                <a:solidFill>
                  <a:srgbClr val="C2FFF0"/>
                </a:solidFill>
                <a:latin typeface="Consolas" panose="020B0609020204030204" pitchFamily="49" charset="0"/>
              </a:rPr>
              <a:t>product_5_6 2</a:t>
            </a:r>
          </a:p>
        </p:txBody>
      </p:sp>
      <p:sp>
        <p:nvSpPr>
          <p:cNvPr id="51" name="TextBox 50">
            <a:extLst>
              <a:ext uri="{FF2B5EF4-FFF2-40B4-BE49-F238E27FC236}">
                <a16:creationId xmlns:a16="http://schemas.microsoft.com/office/drawing/2014/main" id="{1403C869-22D5-459B-9239-10A21A72F05C}"/>
              </a:ext>
            </a:extLst>
          </p:cNvPr>
          <p:cNvSpPr txBox="1"/>
          <p:nvPr/>
        </p:nvSpPr>
        <p:spPr>
          <a:xfrm>
            <a:off x="203768" y="3075601"/>
            <a:ext cx="3857993" cy="369332"/>
          </a:xfrm>
          <a:prstGeom prst="rect">
            <a:avLst/>
          </a:prstGeom>
          <a:noFill/>
        </p:spPr>
        <p:txBody>
          <a:bodyPr wrap="square" rtlCol="0">
            <a:spAutoFit/>
          </a:bodyPr>
          <a:lstStyle/>
          <a:p>
            <a:r>
              <a:rPr lang="en-US" dirty="0">
                <a:solidFill>
                  <a:srgbClr val="FFAFAF"/>
                </a:solidFill>
                <a:latin typeface="Consolas" panose="020B0609020204030204" pitchFamily="49" charset="0"/>
              </a:rPr>
              <a:t>60</a:t>
            </a:r>
          </a:p>
        </p:txBody>
      </p:sp>
      <p:sp>
        <p:nvSpPr>
          <p:cNvPr id="52" name="TextBox 51">
            <a:extLst>
              <a:ext uri="{FF2B5EF4-FFF2-40B4-BE49-F238E27FC236}">
                <a16:creationId xmlns:a16="http://schemas.microsoft.com/office/drawing/2014/main" id="{D51B84AD-6412-48A3-8A89-59505CD1A690}"/>
              </a:ext>
            </a:extLst>
          </p:cNvPr>
          <p:cNvSpPr txBox="1"/>
          <p:nvPr/>
        </p:nvSpPr>
        <p:spPr>
          <a:xfrm>
            <a:off x="227051" y="3372585"/>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53" name="TextBox 52">
            <a:extLst>
              <a:ext uri="{FF2B5EF4-FFF2-40B4-BE49-F238E27FC236}">
                <a16:creationId xmlns:a16="http://schemas.microsoft.com/office/drawing/2014/main" id="{B6617903-68B1-4B31-B0C0-8B925925EFD3}"/>
              </a:ext>
            </a:extLst>
          </p:cNvPr>
          <p:cNvSpPr txBox="1"/>
          <p:nvPr/>
        </p:nvSpPr>
        <p:spPr>
          <a:xfrm>
            <a:off x="1289084" y="3381246"/>
            <a:ext cx="5657756" cy="369332"/>
          </a:xfrm>
          <a:prstGeom prst="rect">
            <a:avLst/>
          </a:prstGeom>
          <a:noFill/>
        </p:spPr>
        <p:txBody>
          <a:bodyPr wrap="square" rtlCol="0">
            <a:spAutoFit/>
          </a:bodyPr>
          <a:lstStyle/>
          <a:p>
            <a:r>
              <a:rPr lang="en-US" dirty="0">
                <a:solidFill>
                  <a:srgbClr val="C2FFF0"/>
                </a:solidFill>
                <a:latin typeface="Consolas" panose="020B0609020204030204" pitchFamily="49" charset="0"/>
              </a:rPr>
              <a:t>yell what name = what ++ " " ++ name ++ "!"</a:t>
            </a:r>
          </a:p>
        </p:txBody>
      </p:sp>
      <p:sp>
        <p:nvSpPr>
          <p:cNvPr id="54" name="TextBox 53">
            <a:extLst>
              <a:ext uri="{FF2B5EF4-FFF2-40B4-BE49-F238E27FC236}">
                <a16:creationId xmlns:a16="http://schemas.microsoft.com/office/drawing/2014/main" id="{A7F5B77D-06BB-4373-88E7-D8B8FE64F5B0}"/>
              </a:ext>
            </a:extLst>
          </p:cNvPr>
          <p:cNvSpPr txBox="1"/>
          <p:nvPr/>
        </p:nvSpPr>
        <p:spPr>
          <a:xfrm>
            <a:off x="222288" y="3669569"/>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55" name="TextBox 54">
            <a:extLst>
              <a:ext uri="{FF2B5EF4-FFF2-40B4-BE49-F238E27FC236}">
                <a16:creationId xmlns:a16="http://schemas.microsoft.com/office/drawing/2014/main" id="{2D8745CF-B3AD-4318-BBFE-150EC66CCEF3}"/>
              </a:ext>
            </a:extLst>
          </p:cNvPr>
          <p:cNvSpPr txBox="1"/>
          <p:nvPr/>
        </p:nvSpPr>
        <p:spPr>
          <a:xfrm>
            <a:off x="1284322" y="3684856"/>
            <a:ext cx="5035808"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yell_greeting</a:t>
            </a:r>
            <a:r>
              <a:rPr lang="en-US" dirty="0">
                <a:solidFill>
                  <a:srgbClr val="C2FFF0"/>
                </a:solidFill>
                <a:latin typeface="Consolas" panose="020B0609020204030204" pitchFamily="49" charset="0"/>
              </a:rPr>
              <a:t> = yell "hello"</a:t>
            </a:r>
          </a:p>
        </p:txBody>
      </p:sp>
      <p:sp>
        <p:nvSpPr>
          <p:cNvPr id="61" name="TextBox 60">
            <a:extLst>
              <a:ext uri="{FF2B5EF4-FFF2-40B4-BE49-F238E27FC236}">
                <a16:creationId xmlns:a16="http://schemas.microsoft.com/office/drawing/2014/main" id="{31F9E56B-5EE3-4455-A7E4-F8CB518335C5}"/>
              </a:ext>
            </a:extLst>
          </p:cNvPr>
          <p:cNvSpPr txBox="1"/>
          <p:nvPr/>
        </p:nvSpPr>
        <p:spPr>
          <a:xfrm>
            <a:off x="222288" y="3966553"/>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62" name="TextBox 61">
            <a:extLst>
              <a:ext uri="{FF2B5EF4-FFF2-40B4-BE49-F238E27FC236}">
                <a16:creationId xmlns:a16="http://schemas.microsoft.com/office/drawing/2014/main" id="{DF2312D7-C813-4E01-9F99-02D3B5AE599E}"/>
              </a:ext>
            </a:extLst>
          </p:cNvPr>
          <p:cNvSpPr txBox="1"/>
          <p:nvPr/>
        </p:nvSpPr>
        <p:spPr>
          <a:xfrm>
            <a:off x="1284322" y="3984501"/>
            <a:ext cx="5035808"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yell_greeting</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Arathi</a:t>
            </a:r>
            <a:r>
              <a:rPr lang="en-US" dirty="0">
                <a:solidFill>
                  <a:srgbClr val="C2FFF0"/>
                </a:solidFill>
                <a:latin typeface="Consolas" panose="020B0609020204030204" pitchFamily="49" charset="0"/>
              </a:rPr>
              <a:t>"</a:t>
            </a:r>
          </a:p>
        </p:txBody>
      </p:sp>
      <p:sp>
        <p:nvSpPr>
          <p:cNvPr id="63" name="TextBox 62">
            <a:extLst>
              <a:ext uri="{FF2B5EF4-FFF2-40B4-BE49-F238E27FC236}">
                <a16:creationId xmlns:a16="http://schemas.microsoft.com/office/drawing/2014/main" id="{3A2F0AC3-BAC5-4B06-8E2B-92BBA09A4BBE}"/>
              </a:ext>
            </a:extLst>
          </p:cNvPr>
          <p:cNvSpPr txBox="1"/>
          <p:nvPr/>
        </p:nvSpPr>
        <p:spPr>
          <a:xfrm>
            <a:off x="203768" y="4263539"/>
            <a:ext cx="3857993" cy="369332"/>
          </a:xfrm>
          <a:prstGeom prst="rect">
            <a:avLst/>
          </a:prstGeom>
          <a:noFill/>
        </p:spPr>
        <p:txBody>
          <a:bodyPr wrap="square" rtlCol="0">
            <a:spAutoFit/>
          </a:bodyPr>
          <a:lstStyle/>
          <a:p>
            <a:r>
              <a:rPr lang="en-US" dirty="0">
                <a:solidFill>
                  <a:srgbClr val="FFAFAF"/>
                </a:solidFill>
                <a:latin typeface="Consolas" panose="020B0609020204030204" pitchFamily="49" charset="0"/>
              </a:rPr>
              <a:t>"hello </a:t>
            </a:r>
            <a:r>
              <a:rPr lang="en-US" dirty="0" err="1">
                <a:solidFill>
                  <a:srgbClr val="FFAFAF"/>
                </a:solidFill>
                <a:latin typeface="Consolas" panose="020B0609020204030204" pitchFamily="49" charset="0"/>
              </a:rPr>
              <a:t>Arathi</a:t>
            </a:r>
            <a:r>
              <a:rPr lang="en-US" dirty="0">
                <a:solidFill>
                  <a:srgbClr val="FFAFAF"/>
                </a:solidFill>
                <a:latin typeface="Consolas" panose="020B0609020204030204" pitchFamily="49" charset="0"/>
              </a:rPr>
              <a:t>!"</a:t>
            </a:r>
          </a:p>
        </p:txBody>
      </p:sp>
      <p:sp>
        <p:nvSpPr>
          <p:cNvPr id="36" name="Speech Bubble: Rectangle with Corners Rounded 35">
            <a:extLst>
              <a:ext uri="{FF2B5EF4-FFF2-40B4-BE49-F238E27FC236}">
                <a16:creationId xmlns:a16="http://schemas.microsoft.com/office/drawing/2014/main" id="{A248610E-70AF-48D0-A723-FEA5F4B2DF7A}"/>
              </a:ext>
            </a:extLst>
          </p:cNvPr>
          <p:cNvSpPr/>
          <p:nvPr/>
        </p:nvSpPr>
        <p:spPr>
          <a:xfrm>
            <a:off x="3449827" y="2274246"/>
            <a:ext cx="3591008" cy="764401"/>
          </a:xfrm>
          <a:prstGeom prst="wedgeRoundRectCallout">
            <a:avLst>
              <a:gd name="adj1" fmla="val -84072"/>
              <a:gd name="adj2" fmla="val -896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2FFF0"/>
                </a:solidFill>
              </a:rPr>
              <a:t>product_5</a:t>
            </a:r>
            <a:r>
              <a:rPr lang="en-US" sz="2400" dirty="0">
                <a:solidFill>
                  <a:schemeClr val="bg1"/>
                </a:solidFill>
              </a:rPr>
              <a:t>  y z = </a:t>
            </a:r>
            <a:r>
              <a:rPr lang="en-US" sz="2400" dirty="0">
                <a:solidFill>
                  <a:srgbClr val="FFAFAF"/>
                </a:solidFill>
              </a:rPr>
              <a:t>5</a:t>
            </a:r>
            <a:r>
              <a:rPr lang="en-US" sz="2400" dirty="0">
                <a:solidFill>
                  <a:schemeClr val="bg1"/>
                </a:solidFill>
              </a:rPr>
              <a:t> * y * z</a:t>
            </a:r>
            <a:endParaRPr lang="en-US" sz="2400" dirty="0">
              <a:solidFill>
                <a:srgbClr val="FFC1C1"/>
              </a:solidFill>
            </a:endParaRPr>
          </a:p>
        </p:txBody>
      </p:sp>
      <p:sp>
        <p:nvSpPr>
          <p:cNvPr id="37" name="Speech Bubble: Rectangle with Corners Rounded 36">
            <a:extLst>
              <a:ext uri="{FF2B5EF4-FFF2-40B4-BE49-F238E27FC236}">
                <a16:creationId xmlns:a16="http://schemas.microsoft.com/office/drawing/2014/main" id="{0212B4F3-1C49-40A0-9884-C8D78B726FE4}"/>
              </a:ext>
            </a:extLst>
          </p:cNvPr>
          <p:cNvSpPr/>
          <p:nvPr/>
        </p:nvSpPr>
        <p:spPr>
          <a:xfrm>
            <a:off x="3621641" y="3153800"/>
            <a:ext cx="3591008" cy="764401"/>
          </a:xfrm>
          <a:prstGeom prst="wedgeRoundRectCallout">
            <a:avLst>
              <a:gd name="adj1" fmla="val -84072"/>
              <a:gd name="adj2" fmla="val -896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2FFF0"/>
                </a:solidFill>
              </a:rPr>
              <a:t>product_5_6</a:t>
            </a:r>
            <a:r>
              <a:rPr lang="en-US" sz="2400" dirty="0">
                <a:solidFill>
                  <a:schemeClr val="bg1"/>
                </a:solidFill>
              </a:rPr>
              <a:t>  z = </a:t>
            </a:r>
            <a:r>
              <a:rPr lang="en-US" sz="2400" dirty="0">
                <a:solidFill>
                  <a:srgbClr val="FFAFAF"/>
                </a:solidFill>
              </a:rPr>
              <a:t>5</a:t>
            </a:r>
            <a:r>
              <a:rPr lang="en-US" sz="2400" dirty="0">
                <a:solidFill>
                  <a:schemeClr val="bg1"/>
                </a:solidFill>
              </a:rPr>
              <a:t> * </a:t>
            </a:r>
            <a:r>
              <a:rPr lang="en-US" sz="2400" dirty="0">
                <a:solidFill>
                  <a:srgbClr val="FFAFAF"/>
                </a:solidFill>
              </a:rPr>
              <a:t>6</a:t>
            </a:r>
            <a:r>
              <a:rPr lang="en-US" sz="2400" dirty="0">
                <a:solidFill>
                  <a:schemeClr val="bg1"/>
                </a:solidFill>
              </a:rPr>
              <a:t> * z</a:t>
            </a:r>
            <a:endParaRPr lang="en-US" sz="2400" dirty="0">
              <a:solidFill>
                <a:srgbClr val="FFC1C1"/>
              </a:solidFill>
            </a:endParaRPr>
          </a:p>
        </p:txBody>
      </p:sp>
      <p:sp>
        <p:nvSpPr>
          <p:cNvPr id="38" name="Speech Bubble: Rectangle with Corners Rounded 37">
            <a:extLst>
              <a:ext uri="{FF2B5EF4-FFF2-40B4-BE49-F238E27FC236}">
                <a16:creationId xmlns:a16="http://schemas.microsoft.com/office/drawing/2014/main" id="{2DA52BEC-AFBC-4F51-982F-825AF90E06D7}"/>
              </a:ext>
            </a:extLst>
          </p:cNvPr>
          <p:cNvSpPr/>
          <p:nvPr/>
        </p:nvSpPr>
        <p:spPr>
          <a:xfrm>
            <a:off x="4075894" y="4428169"/>
            <a:ext cx="5503894" cy="973797"/>
          </a:xfrm>
          <a:prstGeom prst="wedgeRoundRectCallout">
            <a:avLst>
              <a:gd name="adj1" fmla="val -76260"/>
              <a:gd name="adj2" fmla="val -913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rgbClr val="C2FFF0"/>
                </a:solidFill>
                <a:latin typeface="Consolas" panose="020B0609020204030204" pitchFamily="49" charset="0"/>
              </a:rPr>
              <a:t>yell_greeting</a:t>
            </a:r>
            <a:r>
              <a:rPr lang="en-US" sz="2400" dirty="0">
                <a:solidFill>
                  <a:srgbClr val="C2FFF0"/>
                </a:solidFill>
                <a:latin typeface="Consolas" panose="020B0609020204030204" pitchFamily="49" charset="0"/>
              </a:rPr>
              <a:t> name = </a:t>
            </a:r>
            <a:br>
              <a:rPr lang="en-US" sz="2400" dirty="0">
                <a:solidFill>
                  <a:srgbClr val="C2FFF0"/>
                </a:solidFill>
                <a:latin typeface="Consolas" panose="020B0609020204030204" pitchFamily="49" charset="0"/>
              </a:rPr>
            </a:br>
            <a:r>
              <a:rPr lang="en-US" sz="2400" dirty="0">
                <a:solidFill>
                  <a:srgbClr val="C2FFF0"/>
                </a:solidFill>
                <a:latin typeface="Consolas" panose="020B0609020204030204" pitchFamily="49" charset="0"/>
              </a:rPr>
              <a:t>  </a:t>
            </a:r>
            <a:r>
              <a:rPr lang="en-US" sz="2400" dirty="0">
                <a:solidFill>
                  <a:srgbClr val="FFAFAF"/>
                </a:solidFill>
                <a:latin typeface="Consolas" panose="020B0609020204030204" pitchFamily="49" charset="0"/>
              </a:rPr>
              <a:t>"hello" </a:t>
            </a:r>
            <a:r>
              <a:rPr lang="en-US" sz="2400" dirty="0">
                <a:solidFill>
                  <a:srgbClr val="C2FFF0"/>
                </a:solidFill>
                <a:latin typeface="Consolas" panose="020B0609020204030204" pitchFamily="49" charset="0"/>
              </a:rPr>
              <a:t>++ " " ++ name ++ "!"</a:t>
            </a:r>
          </a:p>
        </p:txBody>
      </p:sp>
    </p:spTree>
    <p:extLst>
      <p:ext uri="{BB962C8B-B14F-4D97-AF65-F5344CB8AC3E}">
        <p14:creationId xmlns:p14="http://schemas.microsoft.com/office/powerpoint/2010/main" val="19449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3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left)">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down)">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3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left)">
                                      <p:cBhvr>
                                        <p:cTn id="70" dur="500"/>
                                        <p:tgtEl>
                                          <p:spTgt spid="4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wipe(left)">
                                      <p:cBhvr>
                                        <p:cTn id="80" dur="500"/>
                                        <p:tgtEl>
                                          <p:spTgt spid="5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left)">
                                      <p:cBhvr>
                                        <p:cTn id="85" dur="500"/>
                                        <p:tgtEl>
                                          <p:spTgt spid="5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wipe(left)">
                                      <p:cBhvr>
                                        <p:cTn id="90" dur="500"/>
                                        <p:tgtEl>
                                          <p:spTgt spid="5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wipe(left)">
                                      <p:cBhvr>
                                        <p:cTn id="95" dur="500"/>
                                        <p:tgtEl>
                                          <p:spTgt spid="5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wipe(left)">
                                      <p:cBhvr>
                                        <p:cTn id="100" dur="500"/>
                                        <p:tgtEl>
                                          <p:spTgt spid="55"/>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wipe(down)">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38"/>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wipe(left)">
                                      <p:cBhvr>
                                        <p:cTn id="114" dur="500"/>
                                        <p:tgtEl>
                                          <p:spTgt spid="6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wipe(left)">
                                      <p:cBhvr>
                                        <p:cTn id="119" dur="500"/>
                                        <p:tgtEl>
                                          <p:spTgt spid="6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wipe(left)">
                                      <p:cBhvr>
                                        <p:cTn id="12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9" grpId="0"/>
      <p:bldP spid="40" grpId="0"/>
      <p:bldP spid="41" grpId="0"/>
      <p:bldP spid="44" grpId="0"/>
      <p:bldP spid="45" grpId="0"/>
      <p:bldP spid="49" grpId="0"/>
      <p:bldP spid="50" grpId="0"/>
      <p:bldP spid="51" grpId="0"/>
      <p:bldP spid="52" grpId="0"/>
      <p:bldP spid="53" grpId="0"/>
      <p:bldP spid="54" grpId="0"/>
      <p:bldP spid="55" grpId="0"/>
      <p:bldP spid="61" grpId="0"/>
      <p:bldP spid="62" grpId="0"/>
      <p:bldP spid="63" grpId="0"/>
      <p:bldP spid="36" grpId="0" animBg="1"/>
      <p:bldP spid="36" grpId="1" animBg="1"/>
      <p:bldP spid="37" grpId="0" animBg="1"/>
      <p:bldP spid="37" grpId="1" animBg="1"/>
      <p:bldP spid="38" grpId="0" animBg="1"/>
      <p:bldP spid="38" grpId="1"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E16E-E41D-4E3F-BDA4-18C32CF69BE1}"/>
              </a:ext>
            </a:extLst>
          </p:cNvPr>
          <p:cNvSpPr>
            <a:spLocks noGrp="1"/>
          </p:cNvSpPr>
          <p:nvPr>
            <p:ph type="title"/>
          </p:nvPr>
        </p:nvSpPr>
        <p:spPr/>
        <p:txBody>
          <a:bodyPr/>
          <a:lstStyle/>
          <a:p>
            <a:r>
              <a:rPr lang="en-US" dirty="0"/>
              <a:t>Idiomatic Partial Function Application Examples</a:t>
            </a:r>
          </a:p>
        </p:txBody>
      </p:sp>
      <p:sp>
        <p:nvSpPr>
          <p:cNvPr id="74" name="TextBox 73">
            <a:extLst>
              <a:ext uri="{FF2B5EF4-FFF2-40B4-BE49-F238E27FC236}">
                <a16:creationId xmlns:a16="http://schemas.microsoft.com/office/drawing/2014/main" id="{2D837911-6973-4CF6-BA0E-A2ADBB94F9FE}"/>
              </a:ext>
            </a:extLst>
          </p:cNvPr>
          <p:cNvSpPr txBox="1"/>
          <p:nvPr/>
        </p:nvSpPr>
        <p:spPr>
          <a:xfrm>
            <a:off x="7335861" y="1260236"/>
            <a:ext cx="4526694" cy="707886"/>
          </a:xfrm>
          <a:prstGeom prst="rect">
            <a:avLst/>
          </a:prstGeom>
          <a:noFill/>
        </p:spPr>
        <p:txBody>
          <a:bodyPr wrap="square">
            <a:spAutoFit/>
          </a:bodyPr>
          <a:lstStyle/>
          <a:p>
            <a:pPr algn="ctr"/>
            <a:r>
              <a:rPr lang="en-US" sz="2000" dirty="0">
                <a:latin typeface="Corbel" panose="020B0503020204020204" pitchFamily="34" charset="0"/>
              </a:rPr>
              <a:t>Let's see some more idiomatic examples of </a:t>
            </a:r>
            <a:r>
              <a:rPr lang="en-US" sz="2000" dirty="0">
                <a:solidFill>
                  <a:srgbClr val="FF0000"/>
                </a:solidFill>
                <a:latin typeface="Corbel" panose="020B0503020204020204" pitchFamily="34" charset="0"/>
              </a:rPr>
              <a:t>Partial Function Application</a:t>
            </a:r>
            <a:r>
              <a:rPr lang="en-US" sz="2000" dirty="0">
                <a:latin typeface="Corbel" panose="020B0503020204020204" pitchFamily="34" charset="0"/>
              </a:rPr>
              <a:t>!</a:t>
            </a:r>
          </a:p>
        </p:txBody>
      </p:sp>
      <p:grpSp>
        <p:nvGrpSpPr>
          <p:cNvPr id="58" name="Group 57">
            <a:extLst>
              <a:ext uri="{FF2B5EF4-FFF2-40B4-BE49-F238E27FC236}">
                <a16:creationId xmlns:a16="http://schemas.microsoft.com/office/drawing/2014/main" id="{A98D9E8C-D439-46B8-96DB-A61726CDB3DE}"/>
              </a:ext>
            </a:extLst>
          </p:cNvPr>
          <p:cNvGrpSpPr/>
          <p:nvPr/>
        </p:nvGrpSpPr>
        <p:grpSpPr>
          <a:xfrm>
            <a:off x="219814" y="948584"/>
            <a:ext cx="6992835" cy="5734228"/>
            <a:chOff x="6095118" y="1978966"/>
            <a:chExt cx="5733038" cy="3715153"/>
          </a:xfrm>
        </p:grpSpPr>
        <p:grpSp>
          <p:nvGrpSpPr>
            <p:cNvPr id="59" name="Group 58">
              <a:extLst>
                <a:ext uri="{FF2B5EF4-FFF2-40B4-BE49-F238E27FC236}">
                  <a16:creationId xmlns:a16="http://schemas.microsoft.com/office/drawing/2014/main" id="{35A2CF5C-E5BF-47D8-A004-BD9A6D474F35}"/>
                </a:ext>
              </a:extLst>
            </p:cNvPr>
            <p:cNvGrpSpPr/>
            <p:nvPr/>
          </p:nvGrpSpPr>
          <p:grpSpPr>
            <a:xfrm>
              <a:off x="6095118" y="1978966"/>
              <a:ext cx="5733038" cy="3715153"/>
              <a:chOff x="3072962" y="1263459"/>
              <a:chExt cx="5994838" cy="4294379"/>
            </a:xfrm>
          </p:grpSpPr>
          <p:pic>
            <p:nvPicPr>
              <p:cNvPr id="61" name="Picture 60">
                <a:extLst>
                  <a:ext uri="{FF2B5EF4-FFF2-40B4-BE49-F238E27FC236}">
                    <a16:creationId xmlns:a16="http://schemas.microsoft.com/office/drawing/2014/main" id="{93511087-9B3C-42DE-8975-65072687F9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59"/>
                <a:ext cx="5994838" cy="4294379"/>
              </a:xfrm>
              <a:prstGeom prst="rect">
                <a:avLst/>
              </a:prstGeom>
            </p:spPr>
          </p:pic>
          <p:sp>
            <p:nvSpPr>
              <p:cNvPr id="62" name="Rectangle 61">
                <a:extLst>
                  <a:ext uri="{FF2B5EF4-FFF2-40B4-BE49-F238E27FC236}">
                    <a16:creationId xmlns:a16="http://schemas.microsoft.com/office/drawing/2014/main" id="{86FE8433-E9B3-4E60-9F36-2A3CAB97B505}"/>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0" name="Rectangle 59">
              <a:extLst>
                <a:ext uri="{FF2B5EF4-FFF2-40B4-BE49-F238E27FC236}">
                  <a16:creationId xmlns:a16="http://schemas.microsoft.com/office/drawing/2014/main" id="{196BF3B5-5AF1-464F-A25E-4288E6D6E132}"/>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2D86EB46-EBA9-488B-9933-51488BFCAEF8}"/>
              </a:ext>
            </a:extLst>
          </p:cNvPr>
          <p:cNvSpPr txBox="1"/>
          <p:nvPr/>
        </p:nvSpPr>
        <p:spPr>
          <a:xfrm>
            <a:off x="231521" y="1293697"/>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0" name="TextBox 39">
            <a:extLst>
              <a:ext uri="{FF2B5EF4-FFF2-40B4-BE49-F238E27FC236}">
                <a16:creationId xmlns:a16="http://schemas.microsoft.com/office/drawing/2014/main" id="{653C8134-5BDE-4525-B4BE-ED9497B12EE9}"/>
              </a:ext>
            </a:extLst>
          </p:cNvPr>
          <p:cNvSpPr txBox="1"/>
          <p:nvPr/>
        </p:nvSpPr>
        <p:spPr>
          <a:xfrm>
            <a:off x="1293555" y="1313857"/>
            <a:ext cx="5035808"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cuber</a:t>
            </a:r>
            <a:r>
              <a:rPr lang="en-US" dirty="0">
                <a:solidFill>
                  <a:srgbClr val="C2FFF0"/>
                </a:solidFill>
                <a:latin typeface="Consolas" panose="020B0609020204030204" pitchFamily="49" charset="0"/>
              </a:rPr>
              <a:t> = map (\x -&gt; x^3)</a:t>
            </a:r>
          </a:p>
        </p:txBody>
      </p:sp>
      <p:sp>
        <p:nvSpPr>
          <p:cNvPr id="42" name="TextBox 41">
            <a:extLst>
              <a:ext uri="{FF2B5EF4-FFF2-40B4-BE49-F238E27FC236}">
                <a16:creationId xmlns:a16="http://schemas.microsoft.com/office/drawing/2014/main" id="{5F2D0470-ADA3-49EB-96D8-60103AC1C1D2}"/>
              </a:ext>
            </a:extLst>
          </p:cNvPr>
          <p:cNvSpPr txBox="1"/>
          <p:nvPr/>
        </p:nvSpPr>
        <p:spPr>
          <a:xfrm>
            <a:off x="222288" y="1592265"/>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3" name="TextBox 42">
            <a:extLst>
              <a:ext uri="{FF2B5EF4-FFF2-40B4-BE49-F238E27FC236}">
                <a16:creationId xmlns:a16="http://schemas.microsoft.com/office/drawing/2014/main" id="{8FA1D861-FB91-4A19-90EF-8D108F161311}"/>
              </a:ext>
            </a:extLst>
          </p:cNvPr>
          <p:cNvSpPr txBox="1"/>
          <p:nvPr/>
        </p:nvSpPr>
        <p:spPr>
          <a:xfrm>
            <a:off x="1284322" y="1612425"/>
            <a:ext cx="5035808"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cuber</a:t>
            </a:r>
            <a:r>
              <a:rPr lang="en-US" dirty="0">
                <a:solidFill>
                  <a:srgbClr val="C2FFF0"/>
                </a:solidFill>
                <a:latin typeface="Consolas" panose="020B0609020204030204" pitchFamily="49" charset="0"/>
              </a:rPr>
              <a:t> [2,3,5]</a:t>
            </a:r>
          </a:p>
        </p:txBody>
      </p:sp>
      <p:sp>
        <p:nvSpPr>
          <p:cNvPr id="44" name="TextBox 43">
            <a:extLst>
              <a:ext uri="{FF2B5EF4-FFF2-40B4-BE49-F238E27FC236}">
                <a16:creationId xmlns:a16="http://schemas.microsoft.com/office/drawing/2014/main" id="{349A6B57-2432-4571-B9AC-0C23425B15F6}"/>
              </a:ext>
            </a:extLst>
          </p:cNvPr>
          <p:cNvSpPr txBox="1"/>
          <p:nvPr/>
        </p:nvSpPr>
        <p:spPr>
          <a:xfrm>
            <a:off x="203768" y="1891463"/>
            <a:ext cx="3857993" cy="369332"/>
          </a:xfrm>
          <a:prstGeom prst="rect">
            <a:avLst/>
          </a:prstGeom>
          <a:noFill/>
        </p:spPr>
        <p:txBody>
          <a:bodyPr wrap="square" rtlCol="0">
            <a:spAutoFit/>
          </a:bodyPr>
          <a:lstStyle/>
          <a:p>
            <a:r>
              <a:rPr lang="en-US" dirty="0">
                <a:solidFill>
                  <a:srgbClr val="FFAFAF"/>
                </a:solidFill>
                <a:latin typeface="Consolas" panose="020B0609020204030204" pitchFamily="49" charset="0"/>
              </a:rPr>
              <a:t>[8,27,125]</a:t>
            </a:r>
          </a:p>
        </p:txBody>
      </p:sp>
      <p:sp>
        <p:nvSpPr>
          <p:cNvPr id="45" name="TextBox 44">
            <a:extLst>
              <a:ext uri="{FF2B5EF4-FFF2-40B4-BE49-F238E27FC236}">
                <a16:creationId xmlns:a16="http://schemas.microsoft.com/office/drawing/2014/main" id="{9CA0FAA3-4690-4E7D-A72B-05C27830F8E0}"/>
              </a:ext>
            </a:extLst>
          </p:cNvPr>
          <p:cNvSpPr txBox="1"/>
          <p:nvPr/>
        </p:nvSpPr>
        <p:spPr>
          <a:xfrm>
            <a:off x="231521" y="2246197"/>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7" name="TextBox 46">
            <a:extLst>
              <a:ext uri="{FF2B5EF4-FFF2-40B4-BE49-F238E27FC236}">
                <a16:creationId xmlns:a16="http://schemas.microsoft.com/office/drawing/2014/main" id="{1E97C4E6-33E4-4177-AF23-77AECC101E9F}"/>
              </a:ext>
            </a:extLst>
          </p:cNvPr>
          <p:cNvSpPr txBox="1"/>
          <p:nvPr/>
        </p:nvSpPr>
        <p:spPr>
          <a:xfrm>
            <a:off x="1293555" y="2266357"/>
            <a:ext cx="5707320"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keep_odds</a:t>
            </a:r>
            <a:r>
              <a:rPr lang="en-US" dirty="0">
                <a:solidFill>
                  <a:srgbClr val="C2FFF0"/>
                </a:solidFill>
                <a:latin typeface="Consolas" panose="020B0609020204030204" pitchFamily="49" charset="0"/>
              </a:rPr>
              <a:t> = </a:t>
            </a:r>
            <a:r>
              <a:rPr lang="da-DK" dirty="0">
                <a:solidFill>
                  <a:srgbClr val="C2FFF0"/>
                </a:solidFill>
                <a:latin typeface="Consolas" panose="020B0609020204030204" pitchFamily="49" charset="0"/>
              </a:rPr>
              <a:t>filter (\x -&gt; x `mod` 2 == 1)</a:t>
            </a:r>
            <a:endParaRPr lang="en-US" dirty="0">
              <a:solidFill>
                <a:srgbClr val="C2FFF0"/>
              </a:solidFill>
              <a:latin typeface="Consolas" panose="020B0609020204030204" pitchFamily="49" charset="0"/>
            </a:endParaRPr>
          </a:p>
        </p:txBody>
      </p:sp>
      <p:sp>
        <p:nvSpPr>
          <p:cNvPr id="48" name="TextBox 47">
            <a:extLst>
              <a:ext uri="{FF2B5EF4-FFF2-40B4-BE49-F238E27FC236}">
                <a16:creationId xmlns:a16="http://schemas.microsoft.com/office/drawing/2014/main" id="{6DFF7BDE-FAD7-418D-8170-319932BCFB95}"/>
              </a:ext>
            </a:extLst>
          </p:cNvPr>
          <p:cNvSpPr txBox="1"/>
          <p:nvPr/>
        </p:nvSpPr>
        <p:spPr>
          <a:xfrm>
            <a:off x="222288" y="2544765"/>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9" name="TextBox 48">
            <a:extLst>
              <a:ext uri="{FF2B5EF4-FFF2-40B4-BE49-F238E27FC236}">
                <a16:creationId xmlns:a16="http://schemas.microsoft.com/office/drawing/2014/main" id="{57782EF7-8BBC-4B04-858D-19CAF3F9FDF5}"/>
              </a:ext>
            </a:extLst>
          </p:cNvPr>
          <p:cNvSpPr txBox="1"/>
          <p:nvPr/>
        </p:nvSpPr>
        <p:spPr>
          <a:xfrm>
            <a:off x="1284322" y="2564925"/>
            <a:ext cx="5035808"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keep_odds</a:t>
            </a:r>
            <a:r>
              <a:rPr lang="en-US" dirty="0">
                <a:solidFill>
                  <a:srgbClr val="C2FFF0"/>
                </a:solidFill>
                <a:latin typeface="Consolas" panose="020B0609020204030204" pitchFamily="49" charset="0"/>
              </a:rPr>
              <a:t> [1..10]</a:t>
            </a:r>
          </a:p>
        </p:txBody>
      </p:sp>
      <p:sp>
        <p:nvSpPr>
          <p:cNvPr id="50" name="TextBox 49">
            <a:extLst>
              <a:ext uri="{FF2B5EF4-FFF2-40B4-BE49-F238E27FC236}">
                <a16:creationId xmlns:a16="http://schemas.microsoft.com/office/drawing/2014/main" id="{C9B21F25-F9BD-4C43-8688-93675BF02832}"/>
              </a:ext>
            </a:extLst>
          </p:cNvPr>
          <p:cNvSpPr txBox="1"/>
          <p:nvPr/>
        </p:nvSpPr>
        <p:spPr>
          <a:xfrm>
            <a:off x="203768" y="2843963"/>
            <a:ext cx="3857993" cy="369332"/>
          </a:xfrm>
          <a:prstGeom prst="rect">
            <a:avLst/>
          </a:prstGeom>
          <a:noFill/>
        </p:spPr>
        <p:txBody>
          <a:bodyPr wrap="square" rtlCol="0">
            <a:spAutoFit/>
          </a:bodyPr>
          <a:lstStyle/>
          <a:p>
            <a:r>
              <a:rPr lang="en-US" dirty="0">
                <a:solidFill>
                  <a:srgbClr val="FFAFAF"/>
                </a:solidFill>
                <a:latin typeface="Consolas" panose="020B0609020204030204" pitchFamily="49" charset="0"/>
              </a:rPr>
              <a:t>[1,3,5,7,9]</a:t>
            </a:r>
          </a:p>
        </p:txBody>
      </p:sp>
      <p:sp>
        <p:nvSpPr>
          <p:cNvPr id="77" name="TextBox 76">
            <a:extLst>
              <a:ext uri="{FF2B5EF4-FFF2-40B4-BE49-F238E27FC236}">
                <a16:creationId xmlns:a16="http://schemas.microsoft.com/office/drawing/2014/main" id="{89A85235-760B-4984-AB67-6FA7D5350691}"/>
              </a:ext>
            </a:extLst>
          </p:cNvPr>
          <p:cNvSpPr txBox="1"/>
          <p:nvPr/>
        </p:nvSpPr>
        <p:spPr>
          <a:xfrm>
            <a:off x="236284" y="3165360"/>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92" name="TextBox 91">
            <a:extLst>
              <a:ext uri="{FF2B5EF4-FFF2-40B4-BE49-F238E27FC236}">
                <a16:creationId xmlns:a16="http://schemas.microsoft.com/office/drawing/2014/main" id="{19F43831-1757-461A-BE74-91555BC21B18}"/>
              </a:ext>
            </a:extLst>
          </p:cNvPr>
          <p:cNvSpPr txBox="1"/>
          <p:nvPr/>
        </p:nvSpPr>
        <p:spPr>
          <a:xfrm>
            <a:off x="1298318" y="3185520"/>
            <a:ext cx="5035808" cy="369332"/>
          </a:xfrm>
          <a:prstGeom prst="rect">
            <a:avLst/>
          </a:prstGeom>
          <a:noFill/>
        </p:spPr>
        <p:txBody>
          <a:bodyPr wrap="square" rtlCol="0">
            <a:spAutoFit/>
          </a:bodyPr>
          <a:lstStyle/>
          <a:p>
            <a:r>
              <a:rPr lang="en-US" dirty="0">
                <a:solidFill>
                  <a:srgbClr val="C2FFF0"/>
                </a:solidFill>
                <a:latin typeface="Consolas" panose="020B0609020204030204" pitchFamily="49" charset="0"/>
              </a:rPr>
              <a:t>summer = </a:t>
            </a:r>
            <a:r>
              <a:rPr lang="en-US" dirty="0" err="1">
                <a:solidFill>
                  <a:srgbClr val="C2FFF0"/>
                </a:solidFill>
                <a:latin typeface="Consolas" panose="020B0609020204030204" pitchFamily="49" charset="0"/>
              </a:rPr>
              <a:t>foldl</a:t>
            </a:r>
            <a:r>
              <a:rPr lang="en-US" dirty="0">
                <a:solidFill>
                  <a:srgbClr val="C2FFF0"/>
                </a:solidFill>
                <a:latin typeface="Consolas" panose="020B0609020204030204" pitchFamily="49" charset="0"/>
              </a:rPr>
              <a:t> (\acc x -&gt; acc + x) 0</a:t>
            </a:r>
          </a:p>
        </p:txBody>
      </p:sp>
      <p:sp>
        <p:nvSpPr>
          <p:cNvPr id="93" name="TextBox 92">
            <a:extLst>
              <a:ext uri="{FF2B5EF4-FFF2-40B4-BE49-F238E27FC236}">
                <a16:creationId xmlns:a16="http://schemas.microsoft.com/office/drawing/2014/main" id="{BBADE57B-04A6-4497-9326-01BAFA6D452B}"/>
              </a:ext>
            </a:extLst>
          </p:cNvPr>
          <p:cNvSpPr txBox="1"/>
          <p:nvPr/>
        </p:nvSpPr>
        <p:spPr>
          <a:xfrm>
            <a:off x="227051" y="3463928"/>
            <a:ext cx="125223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94" name="TextBox 93">
            <a:extLst>
              <a:ext uri="{FF2B5EF4-FFF2-40B4-BE49-F238E27FC236}">
                <a16:creationId xmlns:a16="http://schemas.microsoft.com/office/drawing/2014/main" id="{701B0656-9D10-4434-977C-08374915C850}"/>
              </a:ext>
            </a:extLst>
          </p:cNvPr>
          <p:cNvSpPr txBox="1"/>
          <p:nvPr/>
        </p:nvSpPr>
        <p:spPr>
          <a:xfrm>
            <a:off x="1289085" y="3484088"/>
            <a:ext cx="5035808" cy="369332"/>
          </a:xfrm>
          <a:prstGeom prst="rect">
            <a:avLst/>
          </a:prstGeom>
          <a:noFill/>
        </p:spPr>
        <p:txBody>
          <a:bodyPr wrap="square" rtlCol="0">
            <a:spAutoFit/>
          </a:bodyPr>
          <a:lstStyle/>
          <a:p>
            <a:r>
              <a:rPr lang="en-US" dirty="0">
                <a:solidFill>
                  <a:srgbClr val="C2FFF0"/>
                </a:solidFill>
                <a:latin typeface="Consolas" panose="020B0609020204030204" pitchFamily="49" charset="0"/>
              </a:rPr>
              <a:t>summer [1..10]</a:t>
            </a:r>
          </a:p>
        </p:txBody>
      </p:sp>
      <p:sp>
        <p:nvSpPr>
          <p:cNvPr id="95" name="TextBox 94">
            <a:extLst>
              <a:ext uri="{FF2B5EF4-FFF2-40B4-BE49-F238E27FC236}">
                <a16:creationId xmlns:a16="http://schemas.microsoft.com/office/drawing/2014/main" id="{26C13254-E99B-4009-90BE-1F7EC759AF53}"/>
              </a:ext>
            </a:extLst>
          </p:cNvPr>
          <p:cNvSpPr txBox="1"/>
          <p:nvPr/>
        </p:nvSpPr>
        <p:spPr>
          <a:xfrm>
            <a:off x="208531" y="3763126"/>
            <a:ext cx="3857993" cy="369332"/>
          </a:xfrm>
          <a:prstGeom prst="rect">
            <a:avLst/>
          </a:prstGeom>
          <a:noFill/>
        </p:spPr>
        <p:txBody>
          <a:bodyPr wrap="square" rtlCol="0">
            <a:spAutoFit/>
          </a:bodyPr>
          <a:lstStyle/>
          <a:p>
            <a:r>
              <a:rPr lang="en-US" dirty="0">
                <a:solidFill>
                  <a:srgbClr val="FFAFAF"/>
                </a:solidFill>
                <a:latin typeface="Consolas" panose="020B0609020204030204" pitchFamily="49" charset="0"/>
              </a:rPr>
              <a:t>55</a:t>
            </a:r>
          </a:p>
        </p:txBody>
      </p:sp>
      <p:sp>
        <p:nvSpPr>
          <p:cNvPr id="97" name="Speech Bubble: Rectangle with Corners Rounded 96">
            <a:extLst>
              <a:ext uri="{FF2B5EF4-FFF2-40B4-BE49-F238E27FC236}">
                <a16:creationId xmlns:a16="http://schemas.microsoft.com/office/drawing/2014/main" id="{7A390C2A-19BF-4B28-A76F-AA3D5AA0825B}"/>
              </a:ext>
            </a:extLst>
          </p:cNvPr>
          <p:cNvSpPr/>
          <p:nvPr/>
        </p:nvSpPr>
        <p:spPr>
          <a:xfrm>
            <a:off x="4865735" y="2933573"/>
            <a:ext cx="2751976" cy="1117316"/>
          </a:xfrm>
          <a:prstGeom prst="wedgeRoundRectCallout">
            <a:avLst>
              <a:gd name="adj1" fmla="val -78084"/>
              <a:gd name="adj2" fmla="val -772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new filter function that keeps all odd numbers.</a:t>
            </a:r>
            <a:endParaRPr lang="en-US" sz="2000" dirty="0">
              <a:solidFill>
                <a:srgbClr val="FFC1C1"/>
              </a:solidFill>
              <a:latin typeface="Corbel" panose="020B0503020204020204" pitchFamily="34" charset="0"/>
            </a:endParaRPr>
          </a:p>
        </p:txBody>
      </p:sp>
      <p:sp>
        <p:nvSpPr>
          <p:cNvPr id="98" name="Speech Bubble: Rectangle with Corners Rounded 97">
            <a:extLst>
              <a:ext uri="{FF2B5EF4-FFF2-40B4-BE49-F238E27FC236}">
                <a16:creationId xmlns:a16="http://schemas.microsoft.com/office/drawing/2014/main" id="{D023956F-666F-4015-A76B-A7982E41E2F3}"/>
              </a:ext>
            </a:extLst>
          </p:cNvPr>
          <p:cNvSpPr/>
          <p:nvPr/>
        </p:nvSpPr>
        <p:spPr>
          <a:xfrm>
            <a:off x="3939569" y="4429499"/>
            <a:ext cx="2751976" cy="1117316"/>
          </a:xfrm>
          <a:prstGeom prst="wedgeRoundRectCallout">
            <a:avLst>
              <a:gd name="adj1" fmla="val -50934"/>
              <a:gd name="adj2" fmla="val -1323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specifies the function used to reduce (addition).</a:t>
            </a:r>
            <a:endParaRPr lang="en-US" sz="2000" dirty="0">
              <a:solidFill>
                <a:srgbClr val="FFC1C1"/>
              </a:solidFill>
              <a:latin typeface="Corbel" panose="020B0503020204020204" pitchFamily="34" charset="0"/>
            </a:endParaRPr>
          </a:p>
        </p:txBody>
      </p:sp>
      <p:sp>
        <p:nvSpPr>
          <p:cNvPr id="28" name="Speech Bubble: Rectangle with Corners Rounded 27">
            <a:extLst>
              <a:ext uri="{FF2B5EF4-FFF2-40B4-BE49-F238E27FC236}">
                <a16:creationId xmlns:a16="http://schemas.microsoft.com/office/drawing/2014/main" id="{AEA6881D-873D-4C3F-9526-3E1AE7F3A9AF}"/>
              </a:ext>
            </a:extLst>
          </p:cNvPr>
          <p:cNvSpPr/>
          <p:nvPr/>
        </p:nvSpPr>
        <p:spPr>
          <a:xfrm>
            <a:off x="4147214" y="151547"/>
            <a:ext cx="4091263" cy="1117316"/>
          </a:xfrm>
          <a:prstGeom prst="wedgeRoundRectCallout">
            <a:avLst>
              <a:gd name="adj1" fmla="val -86761"/>
              <a:gd name="adj2" fmla="val 61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map </a:t>
            </a:r>
            <a:r>
              <a:rPr lang="en-US" sz="2000" dirty="0">
                <a:solidFill>
                  <a:schemeClr val="bg1"/>
                </a:solidFill>
                <a:latin typeface="Corbel" panose="020B0503020204020204" pitchFamily="34" charset="0"/>
              </a:rPr>
              <a:t>takes in two arguments:</a:t>
            </a:r>
          </a:p>
          <a:p>
            <a:pPr algn="ctr"/>
            <a:endParaRPr lang="en-US" sz="11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map   </a:t>
            </a:r>
            <a:r>
              <a:rPr lang="en-US" sz="2000" dirty="0" err="1">
                <a:solidFill>
                  <a:srgbClr val="FFC1C1"/>
                </a:solidFill>
                <a:latin typeface="Corbel" panose="020B0503020204020204" pitchFamily="34" charset="0"/>
              </a:rPr>
              <a:t>transform_func</a:t>
            </a:r>
            <a:r>
              <a:rPr lang="en-US" sz="2000" dirty="0">
                <a:solidFill>
                  <a:srgbClr val="FFC1C1"/>
                </a:solidFill>
                <a:latin typeface="Corbel" panose="020B0503020204020204" pitchFamily="34" charset="0"/>
              </a:rPr>
              <a:t>   </a:t>
            </a:r>
            <a:r>
              <a:rPr lang="en-US" sz="2000" dirty="0" err="1">
                <a:solidFill>
                  <a:srgbClr val="C2FFF0"/>
                </a:solidFill>
                <a:latin typeface="Corbel" panose="020B0503020204020204" pitchFamily="34" charset="0"/>
              </a:rPr>
              <a:t>input_list</a:t>
            </a:r>
            <a:endParaRPr lang="en-US" sz="2000" dirty="0">
              <a:solidFill>
                <a:srgbClr val="C2FFF0"/>
              </a:solidFill>
              <a:latin typeface="Corbel" panose="020B0503020204020204" pitchFamily="34" charset="0"/>
            </a:endParaRPr>
          </a:p>
        </p:txBody>
      </p:sp>
      <p:sp>
        <p:nvSpPr>
          <p:cNvPr id="29" name="TextBox 28">
            <a:extLst>
              <a:ext uri="{FF2B5EF4-FFF2-40B4-BE49-F238E27FC236}">
                <a16:creationId xmlns:a16="http://schemas.microsoft.com/office/drawing/2014/main" id="{2E88A43E-03E4-42DB-A382-2A5138F27EF8}"/>
              </a:ext>
            </a:extLst>
          </p:cNvPr>
          <p:cNvSpPr txBox="1"/>
          <p:nvPr/>
        </p:nvSpPr>
        <p:spPr>
          <a:xfrm>
            <a:off x="7710117" y="5107590"/>
            <a:ext cx="4011962" cy="707886"/>
          </a:xfrm>
          <a:prstGeom prst="rect">
            <a:avLst/>
          </a:prstGeom>
          <a:noFill/>
        </p:spPr>
        <p:txBody>
          <a:bodyPr wrap="square">
            <a:spAutoFit/>
          </a:bodyPr>
          <a:lstStyle/>
          <a:p>
            <a:pPr algn="ctr"/>
            <a:r>
              <a:rPr lang="en-US" sz="2000" dirty="0">
                <a:latin typeface="Corbel" panose="020B0503020204020204" pitchFamily="34" charset="0"/>
              </a:rPr>
              <a:t>Ok, so how is PFA implemented? Let's learn!</a:t>
            </a:r>
          </a:p>
        </p:txBody>
      </p:sp>
      <p:sp>
        <p:nvSpPr>
          <p:cNvPr id="30" name="Speech Bubble: Rectangle with Corners Rounded 29">
            <a:extLst>
              <a:ext uri="{FF2B5EF4-FFF2-40B4-BE49-F238E27FC236}">
                <a16:creationId xmlns:a16="http://schemas.microsoft.com/office/drawing/2014/main" id="{9B44F10B-CF77-46A0-8E8F-933F45ADD841}"/>
              </a:ext>
            </a:extLst>
          </p:cNvPr>
          <p:cNvSpPr/>
          <p:nvPr/>
        </p:nvSpPr>
        <p:spPr>
          <a:xfrm>
            <a:off x="4337710" y="1844149"/>
            <a:ext cx="3336931" cy="1117316"/>
          </a:xfrm>
          <a:prstGeom prst="wedgeRoundRectCallout">
            <a:avLst>
              <a:gd name="adj1" fmla="val -87419"/>
              <a:gd name="adj2" fmla="val -688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new mapper function that always cubes items in the list passed to it.</a:t>
            </a:r>
            <a:endParaRPr lang="en-US" sz="2000" dirty="0">
              <a:solidFill>
                <a:srgbClr val="FFC1C1"/>
              </a:solidFill>
              <a:latin typeface="Corbel" panose="020B0503020204020204" pitchFamily="34" charset="0"/>
            </a:endParaRPr>
          </a:p>
        </p:txBody>
      </p:sp>
      <p:sp>
        <p:nvSpPr>
          <p:cNvPr id="32" name="Speech Bubble: Rectangle with Corners Rounded 31">
            <a:extLst>
              <a:ext uri="{FF2B5EF4-FFF2-40B4-BE49-F238E27FC236}">
                <a16:creationId xmlns:a16="http://schemas.microsoft.com/office/drawing/2014/main" id="{7A3B0FCE-44EA-4DEB-987A-D4B80BA5BAA4}"/>
              </a:ext>
            </a:extLst>
          </p:cNvPr>
          <p:cNvSpPr/>
          <p:nvPr/>
        </p:nvSpPr>
        <p:spPr>
          <a:xfrm>
            <a:off x="4801586" y="1085347"/>
            <a:ext cx="4091263" cy="1117316"/>
          </a:xfrm>
          <a:prstGeom prst="wedgeRoundRectCallout">
            <a:avLst>
              <a:gd name="adj1" fmla="val -86761"/>
              <a:gd name="adj2" fmla="val 61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filter takes </a:t>
            </a:r>
            <a:r>
              <a:rPr lang="en-US" sz="2000" dirty="0">
                <a:solidFill>
                  <a:schemeClr val="bg1"/>
                </a:solidFill>
                <a:latin typeface="Corbel" panose="020B0503020204020204" pitchFamily="34" charset="0"/>
              </a:rPr>
              <a:t>in two arguments:</a:t>
            </a:r>
          </a:p>
          <a:p>
            <a:pPr algn="ctr"/>
            <a:endParaRPr lang="en-US" sz="11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map   </a:t>
            </a:r>
            <a:r>
              <a:rPr lang="en-US" sz="2000" dirty="0" err="1">
                <a:solidFill>
                  <a:srgbClr val="FFC1C1"/>
                </a:solidFill>
                <a:latin typeface="Corbel" panose="020B0503020204020204" pitchFamily="34" charset="0"/>
              </a:rPr>
              <a:t>predicate</a:t>
            </a:r>
            <a:r>
              <a:rPr lang="en-US" sz="2000" dirty="0" err="1">
                <a:solidFill>
                  <a:srgbClr val="FFAFAF"/>
                </a:solidFill>
                <a:latin typeface="Corbel" panose="020B0503020204020204" pitchFamily="34" charset="0"/>
              </a:rPr>
              <a:t>_func</a:t>
            </a:r>
            <a:r>
              <a:rPr lang="en-US" sz="2000" dirty="0">
                <a:solidFill>
                  <a:srgbClr val="FFAFAF"/>
                </a:solidFill>
                <a:latin typeface="Corbel" panose="020B0503020204020204" pitchFamily="34" charset="0"/>
              </a:rPr>
              <a:t>   </a:t>
            </a:r>
            <a:r>
              <a:rPr lang="en-US" sz="2000" dirty="0" err="1">
                <a:solidFill>
                  <a:srgbClr val="C2FFF0"/>
                </a:solidFill>
                <a:latin typeface="Corbel" panose="020B0503020204020204" pitchFamily="34" charset="0"/>
              </a:rPr>
              <a:t>input_list</a:t>
            </a:r>
            <a:endParaRPr lang="en-US" sz="2000" dirty="0">
              <a:solidFill>
                <a:srgbClr val="C2FFF0"/>
              </a:solidFill>
              <a:latin typeface="Corbel" panose="020B0503020204020204" pitchFamily="34" charset="0"/>
            </a:endParaRPr>
          </a:p>
        </p:txBody>
      </p:sp>
      <p:grpSp>
        <p:nvGrpSpPr>
          <p:cNvPr id="6" name="Group 5">
            <a:extLst>
              <a:ext uri="{FF2B5EF4-FFF2-40B4-BE49-F238E27FC236}">
                <a16:creationId xmlns:a16="http://schemas.microsoft.com/office/drawing/2014/main" id="{9F261BE8-D34A-4F84-A350-168DA24922D3}"/>
              </a:ext>
            </a:extLst>
          </p:cNvPr>
          <p:cNvGrpSpPr/>
          <p:nvPr/>
        </p:nvGrpSpPr>
        <p:grpSpPr>
          <a:xfrm>
            <a:off x="2898559" y="1082754"/>
            <a:ext cx="2530136" cy="587803"/>
            <a:chOff x="2898559" y="1082754"/>
            <a:chExt cx="2530136" cy="587803"/>
          </a:xfrm>
        </p:grpSpPr>
        <p:sp>
          <p:nvSpPr>
            <p:cNvPr id="3" name="Rectangle 2">
              <a:extLst>
                <a:ext uri="{FF2B5EF4-FFF2-40B4-BE49-F238E27FC236}">
                  <a16:creationId xmlns:a16="http://schemas.microsoft.com/office/drawing/2014/main" id="{821C6CA1-5A30-4854-A5E7-FD89DB0D85B9}"/>
                </a:ext>
              </a:extLst>
            </p:cNvPr>
            <p:cNvSpPr/>
            <p:nvPr/>
          </p:nvSpPr>
          <p:spPr>
            <a:xfrm>
              <a:off x="2898559" y="1313857"/>
              <a:ext cx="1405559" cy="356700"/>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9B9632E8-CD68-46D5-8830-92C7150C8817}"/>
                </a:ext>
              </a:extLst>
            </p:cNvPr>
            <p:cNvCxnSpPr/>
            <p:nvPr/>
          </p:nvCxnSpPr>
          <p:spPr>
            <a:xfrm flipV="1">
              <a:off x="4320164" y="1082754"/>
              <a:ext cx="1108531" cy="40932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38" name="Group 37">
            <a:extLst>
              <a:ext uri="{FF2B5EF4-FFF2-40B4-BE49-F238E27FC236}">
                <a16:creationId xmlns:a16="http://schemas.microsoft.com/office/drawing/2014/main" id="{1FB9172D-F78F-4832-834D-0B77324F24C5}"/>
              </a:ext>
            </a:extLst>
          </p:cNvPr>
          <p:cNvGrpSpPr/>
          <p:nvPr/>
        </p:nvGrpSpPr>
        <p:grpSpPr>
          <a:xfrm>
            <a:off x="3762777" y="2003374"/>
            <a:ext cx="2793738" cy="641300"/>
            <a:chOff x="2898559" y="1029257"/>
            <a:chExt cx="2793738" cy="641300"/>
          </a:xfrm>
        </p:grpSpPr>
        <p:sp>
          <p:nvSpPr>
            <p:cNvPr id="41" name="Rectangle 40">
              <a:extLst>
                <a:ext uri="{FF2B5EF4-FFF2-40B4-BE49-F238E27FC236}">
                  <a16:creationId xmlns:a16="http://schemas.microsoft.com/office/drawing/2014/main" id="{34D3E11B-97E9-4A46-9992-A32672751F96}"/>
                </a:ext>
              </a:extLst>
            </p:cNvPr>
            <p:cNvSpPr/>
            <p:nvPr/>
          </p:nvSpPr>
          <p:spPr>
            <a:xfrm>
              <a:off x="2898559" y="1313857"/>
              <a:ext cx="2784505" cy="356700"/>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1AF9E23-116F-4AA0-ADB2-4E0DB443EE79}"/>
                </a:ext>
              </a:extLst>
            </p:cNvPr>
            <p:cNvCxnSpPr>
              <a:cxnSpLocks/>
            </p:cNvCxnSpPr>
            <p:nvPr/>
          </p:nvCxnSpPr>
          <p:spPr>
            <a:xfrm flipV="1">
              <a:off x="4202816" y="1029257"/>
              <a:ext cx="1489481" cy="28997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
        <p:nvSpPr>
          <p:cNvPr id="51" name="Speech Bubble: Rectangle with Corners Rounded 50">
            <a:extLst>
              <a:ext uri="{FF2B5EF4-FFF2-40B4-BE49-F238E27FC236}">
                <a16:creationId xmlns:a16="http://schemas.microsoft.com/office/drawing/2014/main" id="{44EE0F44-2D25-4945-B43F-EC874A9F74CE}"/>
              </a:ext>
            </a:extLst>
          </p:cNvPr>
          <p:cNvSpPr/>
          <p:nvPr/>
        </p:nvSpPr>
        <p:spPr>
          <a:xfrm>
            <a:off x="4673858" y="1987734"/>
            <a:ext cx="4827048" cy="1117316"/>
          </a:xfrm>
          <a:prstGeom prst="wedgeRoundRectCallout">
            <a:avLst>
              <a:gd name="adj1" fmla="val -86761"/>
              <a:gd name="adj2" fmla="val 61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a:t>
            </a:r>
            <a:r>
              <a:rPr lang="en-US" sz="2000" dirty="0" err="1">
                <a:latin typeface="Corbel" panose="020B0503020204020204" pitchFamily="34" charset="0"/>
              </a:rPr>
              <a:t>foldl</a:t>
            </a:r>
            <a:r>
              <a:rPr lang="en-US" sz="2000" dirty="0">
                <a:latin typeface="Corbel" panose="020B0503020204020204" pitchFamily="34" charset="0"/>
              </a:rPr>
              <a:t> takes in </a:t>
            </a:r>
            <a:r>
              <a:rPr lang="en-US" sz="2000" dirty="0">
                <a:solidFill>
                  <a:schemeClr val="bg1"/>
                </a:solidFill>
                <a:latin typeface="Corbel" panose="020B0503020204020204" pitchFamily="34" charset="0"/>
              </a:rPr>
              <a:t>three arguments:</a:t>
            </a:r>
          </a:p>
          <a:p>
            <a:pPr algn="ctr"/>
            <a:endParaRPr lang="en-US" sz="1100" dirty="0">
              <a:solidFill>
                <a:srgbClr val="FFC1C1"/>
              </a:solidFill>
              <a:latin typeface="Corbel" panose="020B0503020204020204" pitchFamily="34" charset="0"/>
            </a:endParaRPr>
          </a:p>
          <a:p>
            <a:pPr algn="ctr"/>
            <a:r>
              <a:rPr lang="en-US" sz="2000" dirty="0" err="1">
                <a:solidFill>
                  <a:schemeClr val="bg1"/>
                </a:solidFill>
                <a:latin typeface="Corbel" panose="020B0503020204020204" pitchFamily="34" charset="0"/>
              </a:rPr>
              <a:t>foldl</a:t>
            </a:r>
            <a:r>
              <a:rPr lang="en-US" sz="2000" dirty="0">
                <a:solidFill>
                  <a:schemeClr val="bg1"/>
                </a:solidFill>
                <a:latin typeface="Corbel" panose="020B0503020204020204" pitchFamily="34" charset="0"/>
              </a:rPr>
              <a:t>   </a:t>
            </a:r>
            <a:r>
              <a:rPr lang="en-US" sz="2000" dirty="0" err="1">
                <a:solidFill>
                  <a:srgbClr val="FFC1C1"/>
                </a:solidFill>
                <a:latin typeface="Corbel" panose="020B0503020204020204" pitchFamily="34" charset="0"/>
              </a:rPr>
              <a:t>accum_func</a:t>
            </a:r>
            <a:r>
              <a:rPr lang="en-US" sz="2000" dirty="0">
                <a:solidFill>
                  <a:srgbClr val="FFC1C1"/>
                </a:solidFill>
                <a:latin typeface="Corbel" panose="020B0503020204020204" pitchFamily="34" charset="0"/>
              </a:rPr>
              <a:t>   </a:t>
            </a:r>
            <a:r>
              <a:rPr lang="en-US" sz="2000" dirty="0" err="1">
                <a:solidFill>
                  <a:srgbClr val="C2FFF0"/>
                </a:solidFill>
                <a:latin typeface="Corbel" panose="020B0503020204020204" pitchFamily="34" charset="0"/>
              </a:rPr>
              <a:t>initial_accum</a:t>
            </a:r>
            <a:r>
              <a:rPr lang="en-US" sz="2000" dirty="0">
                <a:solidFill>
                  <a:srgbClr val="FFC1C1"/>
                </a:solidFill>
                <a:latin typeface="Corbel" panose="020B0503020204020204" pitchFamily="34" charset="0"/>
              </a:rPr>
              <a:t>  </a:t>
            </a:r>
            <a:r>
              <a:rPr lang="en-US" sz="2000" dirty="0" err="1">
                <a:solidFill>
                  <a:schemeClr val="accent6">
                    <a:lumMod val="40000"/>
                    <a:lumOff val="60000"/>
                  </a:schemeClr>
                </a:solidFill>
                <a:latin typeface="Corbel" panose="020B0503020204020204" pitchFamily="34" charset="0"/>
              </a:rPr>
              <a:t>input_list</a:t>
            </a:r>
            <a:endParaRPr lang="en-US" sz="2000" dirty="0">
              <a:solidFill>
                <a:schemeClr val="accent6">
                  <a:lumMod val="40000"/>
                  <a:lumOff val="60000"/>
                </a:schemeClr>
              </a:solidFill>
              <a:latin typeface="Corbel" panose="020B0503020204020204" pitchFamily="34" charset="0"/>
            </a:endParaRPr>
          </a:p>
        </p:txBody>
      </p:sp>
      <p:sp>
        <p:nvSpPr>
          <p:cNvPr id="99" name="Speech Bubble: Rectangle with Corners Rounded 98">
            <a:extLst>
              <a:ext uri="{FF2B5EF4-FFF2-40B4-BE49-F238E27FC236}">
                <a16:creationId xmlns:a16="http://schemas.microsoft.com/office/drawing/2014/main" id="{275545CE-45F7-4086-BA32-A09B29C5434B}"/>
              </a:ext>
            </a:extLst>
          </p:cNvPr>
          <p:cNvSpPr/>
          <p:nvPr/>
        </p:nvSpPr>
        <p:spPr>
          <a:xfrm>
            <a:off x="7537002" y="3554852"/>
            <a:ext cx="3080691" cy="953812"/>
          </a:xfrm>
          <a:prstGeom prst="wedgeRoundRectCallout">
            <a:avLst>
              <a:gd name="adj1" fmla="val -105409"/>
              <a:gd name="adj2" fmla="val -533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specifies the starting accumulator value (zero).</a:t>
            </a:r>
            <a:endParaRPr lang="en-US" sz="2000" dirty="0">
              <a:solidFill>
                <a:srgbClr val="FFC1C1"/>
              </a:solidFill>
              <a:latin typeface="Corbel" panose="020B0503020204020204" pitchFamily="34" charset="0"/>
            </a:endParaRPr>
          </a:p>
        </p:txBody>
      </p:sp>
      <p:grpSp>
        <p:nvGrpSpPr>
          <p:cNvPr id="52" name="Group 51">
            <a:extLst>
              <a:ext uri="{FF2B5EF4-FFF2-40B4-BE49-F238E27FC236}">
                <a16:creationId xmlns:a16="http://schemas.microsoft.com/office/drawing/2014/main" id="{6AFE3A90-E036-4E40-A013-A6B59B293738}"/>
              </a:ext>
            </a:extLst>
          </p:cNvPr>
          <p:cNvGrpSpPr/>
          <p:nvPr/>
        </p:nvGrpSpPr>
        <p:grpSpPr>
          <a:xfrm>
            <a:off x="3235955" y="2934258"/>
            <a:ext cx="2760096" cy="620322"/>
            <a:chOff x="2898559" y="1050235"/>
            <a:chExt cx="1600479" cy="620322"/>
          </a:xfrm>
        </p:grpSpPr>
        <p:sp>
          <p:nvSpPr>
            <p:cNvPr id="53" name="Rectangle 52">
              <a:extLst>
                <a:ext uri="{FF2B5EF4-FFF2-40B4-BE49-F238E27FC236}">
                  <a16:creationId xmlns:a16="http://schemas.microsoft.com/office/drawing/2014/main" id="{AB5CC424-B6AC-4CBE-8732-838200E76285}"/>
                </a:ext>
              </a:extLst>
            </p:cNvPr>
            <p:cNvSpPr/>
            <p:nvPr/>
          </p:nvSpPr>
          <p:spPr>
            <a:xfrm>
              <a:off x="2898559" y="1313857"/>
              <a:ext cx="1405559" cy="356700"/>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74AEAE8C-C08C-4D6B-84B3-1752BCCCBCEC}"/>
                </a:ext>
              </a:extLst>
            </p:cNvPr>
            <p:cNvCxnSpPr>
              <a:cxnSpLocks/>
              <a:stCxn id="53" idx="3"/>
            </p:cNvCxnSpPr>
            <p:nvPr/>
          </p:nvCxnSpPr>
          <p:spPr>
            <a:xfrm flipV="1">
              <a:off x="4304118" y="1050235"/>
              <a:ext cx="194920" cy="44197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55" name="Group 54">
            <a:extLst>
              <a:ext uri="{FF2B5EF4-FFF2-40B4-BE49-F238E27FC236}">
                <a16:creationId xmlns:a16="http://schemas.microsoft.com/office/drawing/2014/main" id="{8F8C82A1-56F9-4EEF-BAF8-A28132612172}"/>
              </a:ext>
            </a:extLst>
          </p:cNvPr>
          <p:cNvGrpSpPr/>
          <p:nvPr/>
        </p:nvGrpSpPr>
        <p:grpSpPr>
          <a:xfrm>
            <a:off x="5741079" y="2937993"/>
            <a:ext cx="1800459" cy="618233"/>
            <a:chOff x="4179487" y="1052324"/>
            <a:chExt cx="1044020" cy="618233"/>
          </a:xfrm>
        </p:grpSpPr>
        <p:sp>
          <p:nvSpPr>
            <p:cNvPr id="56" name="Rectangle 55">
              <a:extLst>
                <a:ext uri="{FF2B5EF4-FFF2-40B4-BE49-F238E27FC236}">
                  <a16:creationId xmlns:a16="http://schemas.microsoft.com/office/drawing/2014/main" id="{F92DAAA0-A179-4D2C-AFE6-7F3AEC25604A}"/>
                </a:ext>
              </a:extLst>
            </p:cNvPr>
            <p:cNvSpPr/>
            <p:nvPr/>
          </p:nvSpPr>
          <p:spPr>
            <a:xfrm>
              <a:off x="4179487" y="1313857"/>
              <a:ext cx="124631" cy="356700"/>
            </a:xfrm>
            <a:prstGeom prst="rect">
              <a:avLst/>
            </a:prstGeom>
            <a:noFill/>
            <a:ln>
              <a:solidFill>
                <a:srgbClr val="C2FFF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F9751E3A-1591-469E-9145-325B69AF90FC}"/>
                </a:ext>
              </a:extLst>
            </p:cNvPr>
            <p:cNvCxnSpPr>
              <a:cxnSpLocks/>
              <a:stCxn id="56" idx="3"/>
            </p:cNvCxnSpPr>
            <p:nvPr/>
          </p:nvCxnSpPr>
          <p:spPr>
            <a:xfrm flipV="1">
              <a:off x="4304118" y="1052324"/>
              <a:ext cx="919389" cy="439883"/>
            </a:xfrm>
            <a:prstGeom prst="straightConnector1">
              <a:avLst/>
            </a:prstGeom>
            <a:ln w="38100">
              <a:solidFill>
                <a:srgbClr val="C2FFF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05171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par>
                                <p:cTn id="27" presetID="22" presetClass="entr" presetSubtype="8"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3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left)">
                                      <p:cBhvr>
                                        <p:cTn id="63" dur="5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down)">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97"/>
                                        </p:tgtEl>
                                        <p:attrNameLst>
                                          <p:attrName>style.visibility</p:attrName>
                                        </p:attrNameLst>
                                      </p:cBhvr>
                                      <p:to>
                                        <p:strVal val="visible"/>
                                      </p:to>
                                    </p:set>
                                    <p:animEffect transition="in" filter="wipe(down)">
                                      <p:cBhvr>
                                        <p:cTn id="73" dur="500"/>
                                        <p:tgtEl>
                                          <p:spTgt spid="97"/>
                                        </p:tgtEl>
                                      </p:cBhvr>
                                    </p:animEffect>
                                  </p:childTnLst>
                                </p:cTn>
                              </p:par>
                              <p:par>
                                <p:cTn id="74" presetID="22" presetClass="entr" presetSubtype="8"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left)">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9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38"/>
                                        </p:tgtEl>
                                      </p:cBhvr>
                                    </p:animEffect>
                                    <p:set>
                                      <p:cBhvr>
                                        <p:cTn id="85" dur="1" fill="hold">
                                          <p:stCondLst>
                                            <p:cond delay="499"/>
                                          </p:stCondLst>
                                        </p:cTn>
                                        <p:tgtEl>
                                          <p:spTgt spid="38"/>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wipe(left)">
                                      <p:cBhvr>
                                        <p:cTn id="90" dur="500"/>
                                        <p:tgtEl>
                                          <p:spTgt spid="4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77"/>
                                        </p:tgtEl>
                                        <p:attrNameLst>
                                          <p:attrName>style.visibility</p:attrName>
                                        </p:attrNameLst>
                                      </p:cBhvr>
                                      <p:to>
                                        <p:strVal val="visible"/>
                                      </p:to>
                                    </p:set>
                                    <p:animEffect transition="in" filter="wipe(left)">
                                      <p:cBhvr>
                                        <p:cTn id="105" dur="500"/>
                                        <p:tgtEl>
                                          <p:spTgt spid="7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92"/>
                                        </p:tgtEl>
                                        <p:attrNameLst>
                                          <p:attrName>style.visibility</p:attrName>
                                        </p:attrNameLst>
                                      </p:cBhvr>
                                      <p:to>
                                        <p:strVal val="visible"/>
                                      </p:to>
                                    </p:set>
                                    <p:animEffect transition="in" filter="wipe(left)">
                                      <p:cBhvr>
                                        <p:cTn id="110" dur="500"/>
                                        <p:tgtEl>
                                          <p:spTgt spid="9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wipe(down)">
                                      <p:cBhvr>
                                        <p:cTn id="115" dur="500"/>
                                        <p:tgtEl>
                                          <p:spTgt spid="5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98"/>
                                        </p:tgtEl>
                                        <p:attrNameLst>
                                          <p:attrName>style.visibility</p:attrName>
                                        </p:attrNameLst>
                                      </p:cBhvr>
                                      <p:to>
                                        <p:strVal val="visible"/>
                                      </p:to>
                                    </p:set>
                                    <p:animEffect transition="in" filter="wipe(down)">
                                      <p:cBhvr>
                                        <p:cTn id="120" dur="500"/>
                                        <p:tgtEl>
                                          <p:spTgt spid="98"/>
                                        </p:tgtEl>
                                      </p:cBhvr>
                                    </p:animEffect>
                                  </p:childTnLst>
                                </p:cTn>
                              </p:par>
                              <p:par>
                                <p:cTn id="121" presetID="22" presetClass="entr" presetSubtype="8" fill="hold"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left)">
                                      <p:cBhvr>
                                        <p:cTn id="123" dur="500"/>
                                        <p:tgtEl>
                                          <p:spTgt spid="52"/>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99"/>
                                        </p:tgtEl>
                                        <p:attrNameLst>
                                          <p:attrName>style.visibility</p:attrName>
                                        </p:attrNameLst>
                                      </p:cBhvr>
                                      <p:to>
                                        <p:strVal val="visible"/>
                                      </p:to>
                                    </p:set>
                                    <p:animEffect transition="in" filter="wipe(down)">
                                      <p:cBhvr>
                                        <p:cTn id="128" dur="500"/>
                                        <p:tgtEl>
                                          <p:spTgt spid="99"/>
                                        </p:tgtEl>
                                      </p:cBhvr>
                                    </p:animEffect>
                                  </p:childTnLst>
                                </p:cTn>
                              </p:par>
                              <p:par>
                                <p:cTn id="129" presetID="22" presetClass="entr" presetSubtype="8" fill="hold" nodeType="with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wipe(left)">
                                      <p:cBhvr>
                                        <p:cTn id="131" dur="500"/>
                                        <p:tgtEl>
                                          <p:spTgt spid="55"/>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99"/>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98"/>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51"/>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55"/>
                                        </p:tgtEl>
                                      </p:cBhvr>
                                    </p:animEffect>
                                    <p:set>
                                      <p:cBhvr>
                                        <p:cTn id="142" dur="1" fill="hold">
                                          <p:stCondLst>
                                            <p:cond delay="499"/>
                                          </p:stCondLst>
                                        </p:cTn>
                                        <p:tgtEl>
                                          <p:spTgt spid="55"/>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52"/>
                                        </p:tgtEl>
                                      </p:cBhvr>
                                    </p:animEffect>
                                    <p:set>
                                      <p:cBhvr>
                                        <p:cTn id="145" dur="1" fill="hold">
                                          <p:stCondLst>
                                            <p:cond delay="499"/>
                                          </p:stCondLst>
                                        </p:cTn>
                                        <p:tgtEl>
                                          <p:spTgt spid="52"/>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93"/>
                                        </p:tgtEl>
                                        <p:attrNameLst>
                                          <p:attrName>style.visibility</p:attrName>
                                        </p:attrNameLst>
                                      </p:cBhvr>
                                      <p:to>
                                        <p:strVal val="visible"/>
                                      </p:to>
                                    </p:set>
                                    <p:animEffect transition="in" filter="wipe(left)">
                                      <p:cBhvr>
                                        <p:cTn id="150" dur="500"/>
                                        <p:tgtEl>
                                          <p:spTgt spid="9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94"/>
                                        </p:tgtEl>
                                        <p:attrNameLst>
                                          <p:attrName>style.visibility</p:attrName>
                                        </p:attrNameLst>
                                      </p:cBhvr>
                                      <p:to>
                                        <p:strVal val="visible"/>
                                      </p:to>
                                    </p:set>
                                    <p:animEffect transition="in" filter="wipe(left)">
                                      <p:cBhvr>
                                        <p:cTn id="155" dur="500"/>
                                        <p:tgtEl>
                                          <p:spTgt spid="9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95"/>
                                        </p:tgtEl>
                                        <p:attrNameLst>
                                          <p:attrName>style.visibility</p:attrName>
                                        </p:attrNameLst>
                                      </p:cBhvr>
                                      <p:to>
                                        <p:strVal val="visible"/>
                                      </p:to>
                                    </p:set>
                                    <p:animEffect transition="in" filter="wipe(left)">
                                      <p:cBhvr>
                                        <p:cTn id="160" dur="500"/>
                                        <p:tgtEl>
                                          <p:spTgt spid="95"/>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39" grpId="0"/>
      <p:bldP spid="40" grpId="0"/>
      <p:bldP spid="42" grpId="0"/>
      <p:bldP spid="43" grpId="0"/>
      <p:bldP spid="44" grpId="0"/>
      <p:bldP spid="45" grpId="0"/>
      <p:bldP spid="47" grpId="0"/>
      <p:bldP spid="48" grpId="0"/>
      <p:bldP spid="49" grpId="0"/>
      <p:bldP spid="50" grpId="0"/>
      <p:bldP spid="77" grpId="0"/>
      <p:bldP spid="92" grpId="0"/>
      <p:bldP spid="93" grpId="0"/>
      <p:bldP spid="94" grpId="0"/>
      <p:bldP spid="95" grpId="0"/>
      <p:bldP spid="97" grpId="0" animBg="1"/>
      <p:bldP spid="97" grpId="1" animBg="1"/>
      <p:bldP spid="98" grpId="0" animBg="1"/>
      <p:bldP spid="98" grpId="1" animBg="1"/>
      <p:bldP spid="28" grpId="0" animBg="1"/>
      <p:bldP spid="28" grpId="1" animBg="1"/>
      <p:bldP spid="29" grpId="0"/>
      <p:bldP spid="30" grpId="0" animBg="1"/>
      <p:bldP spid="30" grpId="1" animBg="1"/>
      <p:bldP spid="32" grpId="0" animBg="1"/>
      <p:bldP spid="32" grpId="1" animBg="1"/>
      <p:bldP spid="51" grpId="0" animBg="1"/>
      <p:bldP spid="51" grpId="1" animBg="1"/>
      <p:bldP spid="99" grpId="0" animBg="1"/>
      <p:bldP spid="99" grpId="1"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7E155-B5C6-45EA-9A34-9B078B9ED6E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sz="3600" kern="1200" dirty="0">
                <a:solidFill>
                  <a:srgbClr val="FFFFFF"/>
                </a:solidFill>
                <a:latin typeface="+mj-lt"/>
                <a:ea typeface="+mj-ea"/>
                <a:cs typeface="+mj-cs"/>
              </a:rPr>
              <a:t>Currying</a:t>
            </a:r>
          </a:p>
        </p:txBody>
      </p:sp>
      <p:sp>
        <p:nvSpPr>
          <p:cNvPr id="7" name="TextBox 6">
            <a:extLst>
              <a:ext uri="{FF2B5EF4-FFF2-40B4-BE49-F238E27FC236}">
                <a16:creationId xmlns:a16="http://schemas.microsoft.com/office/drawing/2014/main" id="{87EC31C5-A145-449B-A206-D71591911CDE}"/>
              </a:ext>
            </a:extLst>
          </p:cNvPr>
          <p:cNvSpPr txBox="1"/>
          <p:nvPr/>
        </p:nvSpPr>
        <p:spPr>
          <a:xfrm>
            <a:off x="2081916" y="5554563"/>
            <a:ext cx="8028169" cy="830997"/>
          </a:xfrm>
          <a:prstGeom prst="rect">
            <a:avLst/>
          </a:prstGeom>
          <a:noFill/>
        </p:spPr>
        <p:txBody>
          <a:bodyPr wrap="square" rtlCol="0">
            <a:spAutoFit/>
          </a:bodyPr>
          <a:lstStyle/>
          <a:p>
            <a:pPr algn="ctr"/>
            <a:r>
              <a:rPr lang="en-US" sz="2400" dirty="0"/>
              <a:t>Currying transforms a function of multiple arguments to a series of functions of a single argument.</a:t>
            </a:r>
          </a:p>
        </p:txBody>
      </p:sp>
      <p:sp>
        <p:nvSpPr>
          <p:cNvPr id="12" name="TextBox 11">
            <a:extLst>
              <a:ext uri="{FF2B5EF4-FFF2-40B4-BE49-F238E27FC236}">
                <a16:creationId xmlns:a16="http://schemas.microsoft.com/office/drawing/2014/main" id="{5ECDDFC9-6A5C-404D-9200-522EEA054CA0}"/>
              </a:ext>
            </a:extLst>
          </p:cNvPr>
          <p:cNvSpPr txBox="1"/>
          <p:nvPr/>
        </p:nvSpPr>
        <p:spPr>
          <a:xfrm>
            <a:off x="5856179" y="1133650"/>
            <a:ext cx="4731744" cy="4093428"/>
          </a:xfrm>
          <a:prstGeom prst="rect">
            <a:avLst/>
          </a:prstGeom>
          <a:noFill/>
        </p:spPr>
        <p:txBody>
          <a:bodyPr wrap="none" rtlCol="0">
            <a:spAutoFit/>
          </a:bodyPr>
          <a:lstStyle/>
          <a:p>
            <a:pPr algn="ctr"/>
            <a:r>
              <a:rPr lang="en-US" sz="4000" dirty="0"/>
              <a:t>f(</a:t>
            </a:r>
            <a:r>
              <a:rPr lang="en-US" sz="4000" dirty="0">
                <a:solidFill>
                  <a:srgbClr val="C00000"/>
                </a:solidFill>
              </a:rPr>
              <a:t>w</a:t>
            </a:r>
            <a:r>
              <a:rPr lang="en-US" sz="4000" dirty="0"/>
              <a:t>, </a:t>
            </a:r>
            <a:r>
              <a:rPr lang="en-US" sz="4000" dirty="0">
                <a:solidFill>
                  <a:srgbClr val="7030A0"/>
                </a:solidFill>
              </a:rPr>
              <a:t>x</a:t>
            </a:r>
            <a:r>
              <a:rPr lang="en-US" sz="4000" dirty="0"/>
              <a:t>, </a:t>
            </a:r>
            <a:r>
              <a:rPr lang="en-US" sz="4000" dirty="0">
                <a:solidFill>
                  <a:srgbClr val="00B050"/>
                </a:solidFill>
              </a:rPr>
              <a:t>y</a:t>
            </a:r>
            <a:r>
              <a:rPr lang="en-US" sz="4000" dirty="0"/>
              <a:t>, </a:t>
            </a:r>
            <a:r>
              <a:rPr lang="en-US" sz="4000" dirty="0">
                <a:solidFill>
                  <a:srgbClr val="00B0F0"/>
                </a:solidFill>
              </a:rPr>
              <a:t>z</a:t>
            </a:r>
            <a:r>
              <a:rPr lang="en-US" sz="4000" dirty="0"/>
              <a:t>) = </a:t>
            </a:r>
            <a:r>
              <a:rPr lang="en-US" sz="4000" dirty="0" err="1">
                <a:solidFill>
                  <a:srgbClr val="C00000"/>
                </a:solidFill>
              </a:rPr>
              <a:t>w</a:t>
            </a:r>
            <a:r>
              <a:rPr lang="en-US" sz="4000" dirty="0" err="1"/>
              <a:t>+</a:t>
            </a:r>
            <a:r>
              <a:rPr lang="en-US" sz="4000" dirty="0" err="1">
                <a:solidFill>
                  <a:srgbClr val="7030A0"/>
                </a:solidFill>
              </a:rPr>
              <a:t>x</a:t>
            </a:r>
            <a:r>
              <a:rPr lang="en-US" sz="4000" dirty="0" err="1"/>
              <a:t>+</a:t>
            </a:r>
            <a:r>
              <a:rPr lang="en-US" sz="4000" dirty="0" err="1">
                <a:solidFill>
                  <a:srgbClr val="00B050"/>
                </a:solidFill>
              </a:rPr>
              <a:t>y</a:t>
            </a:r>
            <a:r>
              <a:rPr lang="en-US" sz="4000" dirty="0" err="1"/>
              <a:t>+</a:t>
            </a:r>
            <a:r>
              <a:rPr lang="en-US" sz="4000" dirty="0" err="1">
                <a:solidFill>
                  <a:srgbClr val="00B0F0"/>
                </a:solidFill>
              </a:rPr>
              <a:t>z</a:t>
            </a:r>
            <a:endParaRPr lang="en-US" sz="4000" dirty="0">
              <a:solidFill>
                <a:srgbClr val="00B0F0"/>
              </a:solidFill>
            </a:endParaRPr>
          </a:p>
          <a:p>
            <a:pPr algn="ctr"/>
            <a:endParaRPr lang="en-US" sz="5400" dirty="0">
              <a:sym typeface="Wingdings" panose="05000000000000000000" pitchFamily="2" charset="2"/>
            </a:endParaRPr>
          </a:p>
          <a:p>
            <a:pPr algn="ctr"/>
            <a:r>
              <a:rPr lang="en-US" sz="4000" dirty="0">
                <a:sym typeface="Wingdings" panose="05000000000000000000" pitchFamily="2" charset="2"/>
              </a:rPr>
              <a:t>f</a:t>
            </a:r>
            <a:r>
              <a:rPr lang="en-US" sz="4000" baseline="-25000" dirty="0">
                <a:sym typeface="Wingdings" panose="05000000000000000000" pitchFamily="2" charset="2"/>
              </a:rPr>
              <a:t>1</a:t>
            </a:r>
            <a:r>
              <a:rPr lang="en-US" sz="4000" dirty="0">
                <a:sym typeface="Wingdings" panose="05000000000000000000" pitchFamily="2" charset="2"/>
              </a:rPr>
              <a:t>(</a:t>
            </a:r>
            <a:r>
              <a:rPr lang="en-US" sz="4000" dirty="0">
                <a:solidFill>
                  <a:srgbClr val="C00000"/>
                </a:solidFill>
                <a:sym typeface="Wingdings" panose="05000000000000000000" pitchFamily="2" charset="2"/>
              </a:rPr>
              <a:t>w</a:t>
            </a:r>
            <a:r>
              <a:rPr lang="en-US" sz="4000" dirty="0">
                <a:sym typeface="Wingdings" panose="05000000000000000000" pitchFamily="2" charset="2"/>
              </a:rPr>
              <a:t>)  f</a:t>
            </a:r>
            <a:r>
              <a:rPr lang="en-US" sz="4000" baseline="-25000" dirty="0">
                <a:sym typeface="Wingdings" panose="05000000000000000000" pitchFamily="2" charset="2"/>
              </a:rPr>
              <a:t>2</a:t>
            </a:r>
          </a:p>
          <a:p>
            <a:pPr algn="ctr"/>
            <a:r>
              <a:rPr lang="en-US" sz="4000" dirty="0">
                <a:sym typeface="Wingdings" panose="05000000000000000000" pitchFamily="2" charset="2"/>
              </a:rPr>
              <a:t>f</a:t>
            </a:r>
            <a:r>
              <a:rPr lang="en-US" sz="4000" baseline="-25000" dirty="0">
                <a:sym typeface="Wingdings" panose="05000000000000000000" pitchFamily="2" charset="2"/>
              </a:rPr>
              <a:t>2</a:t>
            </a:r>
            <a:r>
              <a:rPr lang="en-US" sz="4000" dirty="0">
                <a:sym typeface="Wingdings" panose="05000000000000000000" pitchFamily="2" charset="2"/>
              </a:rPr>
              <a:t>(</a:t>
            </a:r>
            <a:r>
              <a:rPr lang="en-US" sz="4000" dirty="0">
                <a:solidFill>
                  <a:srgbClr val="7030A0"/>
                </a:solidFill>
                <a:sym typeface="Wingdings" panose="05000000000000000000" pitchFamily="2" charset="2"/>
              </a:rPr>
              <a:t>x</a:t>
            </a:r>
            <a:r>
              <a:rPr lang="en-US" sz="4000" dirty="0">
                <a:sym typeface="Wingdings" panose="05000000000000000000" pitchFamily="2" charset="2"/>
              </a:rPr>
              <a:t>)  f</a:t>
            </a:r>
            <a:r>
              <a:rPr lang="en-US" sz="4000" baseline="-25000" dirty="0">
                <a:sym typeface="Wingdings" panose="05000000000000000000" pitchFamily="2" charset="2"/>
              </a:rPr>
              <a:t>3</a:t>
            </a:r>
          </a:p>
          <a:p>
            <a:pPr algn="ctr"/>
            <a:r>
              <a:rPr lang="en-US" sz="4000" dirty="0"/>
              <a:t>f</a:t>
            </a:r>
            <a:r>
              <a:rPr lang="en-US" sz="4000" baseline="-25000" dirty="0"/>
              <a:t>3</a:t>
            </a:r>
            <a:r>
              <a:rPr lang="en-US" sz="4000" dirty="0"/>
              <a:t>(</a:t>
            </a:r>
            <a:r>
              <a:rPr lang="en-US" sz="4000" dirty="0">
                <a:solidFill>
                  <a:srgbClr val="00B050"/>
                </a:solidFill>
              </a:rPr>
              <a:t>y</a:t>
            </a:r>
            <a:r>
              <a:rPr lang="en-US" sz="4000" dirty="0"/>
              <a:t>) </a:t>
            </a:r>
            <a:r>
              <a:rPr lang="en-US" sz="4000" dirty="0">
                <a:sym typeface="Wingdings" panose="05000000000000000000" pitchFamily="2" charset="2"/>
              </a:rPr>
              <a:t> f</a:t>
            </a:r>
            <a:r>
              <a:rPr lang="en-US" sz="4000" baseline="-25000" dirty="0">
                <a:sym typeface="Wingdings" panose="05000000000000000000" pitchFamily="2" charset="2"/>
              </a:rPr>
              <a:t>4</a:t>
            </a:r>
          </a:p>
          <a:p>
            <a:pPr algn="ctr"/>
            <a:r>
              <a:rPr lang="en-US" sz="4000" dirty="0">
                <a:sym typeface="Wingdings" panose="05000000000000000000" pitchFamily="2" charset="2"/>
              </a:rPr>
              <a:t>f</a:t>
            </a:r>
            <a:r>
              <a:rPr lang="en-US" sz="4000" baseline="-25000" dirty="0">
                <a:sym typeface="Wingdings" panose="05000000000000000000" pitchFamily="2" charset="2"/>
              </a:rPr>
              <a:t>4</a:t>
            </a:r>
            <a:r>
              <a:rPr lang="en-US" sz="4000" dirty="0">
                <a:sym typeface="Wingdings" panose="05000000000000000000" pitchFamily="2" charset="2"/>
              </a:rPr>
              <a:t>(</a:t>
            </a:r>
            <a:r>
              <a:rPr lang="en-US" sz="4000" dirty="0">
                <a:solidFill>
                  <a:srgbClr val="00B0F0"/>
                </a:solidFill>
                <a:sym typeface="Wingdings" panose="05000000000000000000" pitchFamily="2" charset="2"/>
              </a:rPr>
              <a:t>z</a:t>
            </a:r>
            <a:r>
              <a:rPr lang="en-US" sz="4000" dirty="0">
                <a:sym typeface="Wingdings" panose="05000000000000000000" pitchFamily="2" charset="2"/>
              </a:rPr>
              <a:t>)  </a:t>
            </a:r>
            <a:r>
              <a:rPr lang="en-US" sz="4000" dirty="0" err="1">
                <a:solidFill>
                  <a:srgbClr val="C00000"/>
                </a:solidFill>
                <a:sym typeface="Wingdings" panose="05000000000000000000" pitchFamily="2" charset="2"/>
              </a:rPr>
              <a:t>w</a:t>
            </a:r>
            <a:r>
              <a:rPr lang="en-US" sz="4000" dirty="0" err="1">
                <a:sym typeface="Wingdings" panose="05000000000000000000" pitchFamily="2" charset="2"/>
              </a:rPr>
              <a:t>+</a:t>
            </a:r>
            <a:r>
              <a:rPr lang="en-US" sz="4000" dirty="0" err="1">
                <a:solidFill>
                  <a:srgbClr val="7030A0"/>
                </a:solidFill>
                <a:sym typeface="Wingdings" panose="05000000000000000000" pitchFamily="2" charset="2"/>
              </a:rPr>
              <a:t>x</a:t>
            </a:r>
            <a:r>
              <a:rPr lang="en-US" sz="4000" dirty="0" err="1">
                <a:sym typeface="Wingdings" panose="05000000000000000000" pitchFamily="2" charset="2"/>
              </a:rPr>
              <a:t>+</a:t>
            </a:r>
            <a:r>
              <a:rPr lang="en-US" sz="4000" dirty="0" err="1">
                <a:solidFill>
                  <a:srgbClr val="00B050"/>
                </a:solidFill>
                <a:sym typeface="Wingdings" panose="05000000000000000000" pitchFamily="2" charset="2"/>
              </a:rPr>
              <a:t>y</a:t>
            </a:r>
            <a:r>
              <a:rPr lang="en-US" sz="4000" dirty="0" err="1">
                <a:sym typeface="Wingdings" panose="05000000000000000000" pitchFamily="2" charset="2"/>
              </a:rPr>
              <a:t>+</a:t>
            </a:r>
            <a:r>
              <a:rPr lang="en-US" sz="4000" dirty="0" err="1">
                <a:solidFill>
                  <a:srgbClr val="00B0F0"/>
                </a:solidFill>
                <a:sym typeface="Wingdings" panose="05000000000000000000" pitchFamily="2" charset="2"/>
              </a:rPr>
              <a:t>z</a:t>
            </a:r>
            <a:endParaRPr lang="en-US" sz="4000" dirty="0">
              <a:solidFill>
                <a:srgbClr val="00B0F0"/>
              </a:solidFill>
            </a:endParaRPr>
          </a:p>
        </p:txBody>
      </p:sp>
      <p:sp>
        <p:nvSpPr>
          <p:cNvPr id="13" name="Arrow: Down 12">
            <a:extLst>
              <a:ext uri="{FF2B5EF4-FFF2-40B4-BE49-F238E27FC236}">
                <a16:creationId xmlns:a16="http://schemas.microsoft.com/office/drawing/2014/main" id="{A2BF84C2-EA20-4AF7-BEBC-35AF6CBAB75F}"/>
              </a:ext>
            </a:extLst>
          </p:cNvPr>
          <p:cNvSpPr/>
          <p:nvPr/>
        </p:nvSpPr>
        <p:spPr>
          <a:xfrm>
            <a:off x="6776228" y="1838322"/>
            <a:ext cx="2891648" cy="785822"/>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curry(f)</a:t>
            </a:r>
          </a:p>
        </p:txBody>
      </p:sp>
    </p:spTree>
    <p:extLst>
      <p:ext uri="{BB962C8B-B14F-4D97-AF65-F5344CB8AC3E}">
        <p14:creationId xmlns:p14="http://schemas.microsoft.com/office/powerpoint/2010/main" val="248594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151405"/>
            <a:ext cx="10363200" cy="1143000"/>
          </a:xfrm>
        </p:spPr>
        <p:txBody>
          <a:bodyPr>
            <a:normAutofit/>
          </a:bodyPr>
          <a:lstStyle/>
          <a:p>
            <a:r>
              <a:rPr lang="en-US" sz="4800" dirty="0"/>
              <a:t>Currying</a:t>
            </a:r>
            <a:endParaRPr lang="en-US" sz="4800" dirty="0">
              <a:solidFill>
                <a:srgbClr val="FF0000"/>
              </a:solidFill>
            </a:endParaRPr>
          </a:p>
        </p:txBody>
      </p:sp>
      <p:sp>
        <p:nvSpPr>
          <p:cNvPr id="19" name="TextBox 18">
            <a:extLst>
              <a:ext uri="{FF2B5EF4-FFF2-40B4-BE49-F238E27FC236}">
                <a16:creationId xmlns:a16="http://schemas.microsoft.com/office/drawing/2014/main" id="{71460C5B-6E28-43F2-879B-CA0CB66EECC2}"/>
              </a:ext>
            </a:extLst>
          </p:cNvPr>
          <p:cNvSpPr txBox="1"/>
          <p:nvPr/>
        </p:nvSpPr>
        <p:spPr>
          <a:xfrm>
            <a:off x="459702" y="1400568"/>
            <a:ext cx="11493642" cy="461665"/>
          </a:xfrm>
          <a:prstGeom prst="rect">
            <a:avLst/>
          </a:prstGeom>
          <a:noFill/>
        </p:spPr>
        <p:txBody>
          <a:bodyPr wrap="square" rtlCol="0">
            <a:spAutoFit/>
          </a:bodyPr>
          <a:lstStyle/>
          <a:p>
            <a:pPr algn="ctr"/>
            <a:r>
              <a:rPr lang="en-US" sz="2400" dirty="0">
                <a:latin typeface="Consolas" panose="020B0609020204030204" pitchFamily="49" charset="0"/>
              </a:rPr>
              <a:t>function f(</a:t>
            </a:r>
            <a:r>
              <a:rPr lang="en-US" sz="2400" dirty="0">
                <a:solidFill>
                  <a:srgbClr val="C00000"/>
                </a:solidFill>
                <a:latin typeface="Consolas" panose="020B0609020204030204" pitchFamily="49" charset="0"/>
              </a:rPr>
              <a:t>x</a:t>
            </a:r>
            <a:r>
              <a:rPr lang="en-US" sz="2400" dirty="0">
                <a:latin typeface="Consolas" panose="020B0609020204030204" pitchFamily="49" charset="0"/>
              </a:rPr>
              <a:t>, </a:t>
            </a:r>
            <a:r>
              <a:rPr lang="en-US" sz="2400" dirty="0">
                <a:solidFill>
                  <a:srgbClr val="0070C0"/>
                </a:solidFill>
                <a:latin typeface="Consolas" panose="020B0609020204030204" pitchFamily="49" charset="0"/>
              </a:rPr>
              <a:t>y</a:t>
            </a:r>
            <a:r>
              <a:rPr lang="en-US" sz="2400" dirty="0">
                <a:latin typeface="Consolas" panose="020B0609020204030204" pitchFamily="49" charset="0"/>
              </a:rPr>
              <a:t>) { return </a:t>
            </a:r>
            <a:r>
              <a:rPr lang="en-US" sz="2400" dirty="0">
                <a:solidFill>
                  <a:srgbClr val="C00000"/>
                </a:solidFill>
                <a:latin typeface="Consolas" panose="020B0609020204030204" pitchFamily="49" charset="0"/>
              </a:rPr>
              <a:t>x </a:t>
            </a:r>
            <a:r>
              <a:rPr lang="en-US" sz="2400" dirty="0">
                <a:latin typeface="Consolas" panose="020B0609020204030204" pitchFamily="49" charset="0"/>
              </a:rPr>
              <a:t>+ </a:t>
            </a:r>
            <a:r>
              <a:rPr lang="en-US" sz="2400" dirty="0">
                <a:solidFill>
                  <a:srgbClr val="0070C0"/>
                </a:solidFill>
                <a:latin typeface="Consolas" panose="020B0609020204030204" pitchFamily="49" charset="0"/>
              </a:rPr>
              <a:t>y</a:t>
            </a:r>
            <a:r>
              <a:rPr lang="en-US" sz="2400" dirty="0">
                <a:latin typeface="Consolas" panose="020B0609020204030204" pitchFamily="49" charset="0"/>
              </a:rPr>
              <a:t>; }</a:t>
            </a:r>
          </a:p>
        </p:txBody>
      </p:sp>
      <p:sp>
        <p:nvSpPr>
          <p:cNvPr id="16" name="TextBox 15">
            <a:extLst>
              <a:ext uri="{FF2B5EF4-FFF2-40B4-BE49-F238E27FC236}">
                <a16:creationId xmlns:a16="http://schemas.microsoft.com/office/drawing/2014/main" id="{8CE2D82F-8EBF-4BB9-BA56-2FBF97D7AAD3}"/>
              </a:ext>
            </a:extLst>
          </p:cNvPr>
          <p:cNvSpPr txBox="1"/>
          <p:nvPr/>
        </p:nvSpPr>
        <p:spPr>
          <a:xfrm>
            <a:off x="459702" y="896819"/>
            <a:ext cx="11474498" cy="461665"/>
          </a:xfrm>
          <a:prstGeom prst="rect">
            <a:avLst/>
          </a:prstGeom>
          <a:noFill/>
        </p:spPr>
        <p:txBody>
          <a:bodyPr wrap="square" rtlCol="0">
            <a:spAutoFit/>
          </a:bodyPr>
          <a:lstStyle/>
          <a:p>
            <a:pPr algn="ctr"/>
            <a:r>
              <a:rPr lang="en-US" sz="2400" dirty="0"/>
              <a:t>When you "curry" a function, you convert a </a:t>
            </a:r>
            <a:r>
              <a:rPr lang="en-US" sz="2400" dirty="0">
                <a:solidFill>
                  <a:srgbClr val="FF0000"/>
                </a:solidFill>
              </a:rPr>
              <a:t>function</a:t>
            </a:r>
            <a:r>
              <a:rPr lang="en-US" sz="2400" dirty="0"/>
              <a:t> that takes </a:t>
            </a:r>
            <a:r>
              <a:rPr lang="en-US" sz="2400" dirty="0">
                <a:solidFill>
                  <a:srgbClr val="FF0000"/>
                </a:solidFill>
              </a:rPr>
              <a:t>multiple arguments</a:t>
            </a:r>
            <a:r>
              <a:rPr lang="en-US" sz="2400" dirty="0"/>
              <a:t>, e.g.:</a:t>
            </a:r>
          </a:p>
        </p:txBody>
      </p:sp>
      <p:sp>
        <p:nvSpPr>
          <p:cNvPr id="22" name="TextBox 21">
            <a:extLst>
              <a:ext uri="{FF2B5EF4-FFF2-40B4-BE49-F238E27FC236}">
                <a16:creationId xmlns:a16="http://schemas.microsoft.com/office/drawing/2014/main" id="{4141EF83-596C-4B63-A69F-9BE9AF7B3606}"/>
              </a:ext>
            </a:extLst>
          </p:cNvPr>
          <p:cNvSpPr txBox="1"/>
          <p:nvPr/>
        </p:nvSpPr>
        <p:spPr>
          <a:xfrm>
            <a:off x="900113" y="1972318"/>
            <a:ext cx="10377488" cy="461665"/>
          </a:xfrm>
          <a:prstGeom prst="rect">
            <a:avLst/>
          </a:prstGeom>
          <a:noFill/>
        </p:spPr>
        <p:txBody>
          <a:bodyPr wrap="square">
            <a:spAutoFit/>
          </a:bodyPr>
          <a:lstStyle/>
          <a:p>
            <a:pPr algn="ctr"/>
            <a:r>
              <a:rPr lang="en-US" sz="2400" dirty="0"/>
              <a:t>into a series of nested functions which each take a single argument:</a:t>
            </a:r>
          </a:p>
        </p:txBody>
      </p:sp>
      <p:sp>
        <p:nvSpPr>
          <p:cNvPr id="27" name="TextBox 26">
            <a:extLst>
              <a:ext uri="{FF2B5EF4-FFF2-40B4-BE49-F238E27FC236}">
                <a16:creationId xmlns:a16="http://schemas.microsoft.com/office/drawing/2014/main" id="{337F202E-E4CF-4678-81E0-9AD801046B1E}"/>
              </a:ext>
            </a:extLst>
          </p:cNvPr>
          <p:cNvSpPr txBox="1"/>
          <p:nvPr/>
        </p:nvSpPr>
        <p:spPr>
          <a:xfrm>
            <a:off x="3799345" y="2626524"/>
            <a:ext cx="4593311" cy="2677656"/>
          </a:xfrm>
          <a:prstGeom prst="rect">
            <a:avLst/>
          </a:prstGeom>
          <a:solidFill>
            <a:schemeClr val="bg1">
              <a:lumMod val="95000"/>
            </a:schemeClr>
          </a:solidFill>
          <a:ln>
            <a:solidFill>
              <a:schemeClr val="tx1"/>
            </a:solidFill>
          </a:ln>
        </p:spPr>
        <p:txBody>
          <a:bodyPr wrap="square" rtlCol="0">
            <a:spAutoFit/>
          </a:bodyPr>
          <a:lstStyle/>
          <a:p>
            <a:r>
              <a:rPr lang="en-US" sz="2400" dirty="0">
                <a:latin typeface="Consolas" panose="020B0609020204030204" pitchFamily="49" charset="0"/>
              </a:rPr>
              <a:t>function f(</a:t>
            </a:r>
            <a:r>
              <a:rPr lang="en-US" sz="2400" dirty="0">
                <a:solidFill>
                  <a:srgbClr val="C00000"/>
                </a:solidFill>
                <a:latin typeface="Consolas" panose="020B0609020204030204" pitchFamily="49" charset="0"/>
              </a:rPr>
              <a:t>x</a:t>
            </a:r>
            <a:r>
              <a:rPr lang="en-US" sz="2400" dirty="0">
                <a:latin typeface="Consolas" panose="020B0609020204030204" pitchFamily="49" charset="0"/>
              </a:rPr>
              <a:t>) {</a:t>
            </a:r>
          </a:p>
          <a:p>
            <a:r>
              <a:rPr lang="en-US" sz="2400" dirty="0">
                <a:latin typeface="Consolas" panose="020B0609020204030204" pitchFamily="49" charset="0"/>
              </a:rPr>
              <a:t>  function g(</a:t>
            </a:r>
            <a:r>
              <a:rPr lang="en-US" sz="2400" dirty="0">
                <a:solidFill>
                  <a:srgbClr val="0070C0"/>
                </a:solidFill>
                <a:latin typeface="Consolas" panose="020B0609020204030204" pitchFamily="49" charset="0"/>
              </a:rPr>
              <a:t>y</a:t>
            </a:r>
            <a:r>
              <a:rPr lang="en-US" sz="2400" dirty="0">
                <a:latin typeface="Consolas" panose="020B0609020204030204" pitchFamily="49" charset="0"/>
              </a:rPr>
              <a:t>) {</a:t>
            </a:r>
          </a:p>
          <a:p>
            <a:r>
              <a:rPr lang="en-US" sz="2400" dirty="0">
                <a:latin typeface="Consolas" panose="020B0609020204030204" pitchFamily="49" charset="0"/>
              </a:rPr>
              <a:t>    return </a:t>
            </a:r>
            <a:r>
              <a:rPr lang="en-US" sz="2400" dirty="0">
                <a:solidFill>
                  <a:srgbClr val="C00000"/>
                </a:solidFill>
                <a:latin typeface="Consolas" panose="020B0609020204030204" pitchFamily="49" charset="0"/>
              </a:rPr>
              <a:t>x</a:t>
            </a:r>
            <a:r>
              <a:rPr lang="en-US" sz="2400" dirty="0">
                <a:latin typeface="Consolas" panose="020B0609020204030204" pitchFamily="49" charset="0"/>
              </a:rPr>
              <a:t> + </a:t>
            </a:r>
            <a:r>
              <a:rPr lang="en-US" sz="2400" dirty="0">
                <a:solidFill>
                  <a:srgbClr val="0070C0"/>
                </a:solidFill>
                <a:latin typeface="Consolas" panose="020B0609020204030204" pitchFamily="49" charset="0"/>
              </a:rPr>
              <a:t>y</a:t>
            </a:r>
            <a:r>
              <a:rPr lang="en-US" sz="2400" dirty="0">
                <a:latin typeface="Consolas" panose="020B0609020204030204" pitchFamily="49" charset="0"/>
              </a:rPr>
              <a:t>;</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return g;</a:t>
            </a:r>
          </a:p>
          <a:p>
            <a:r>
              <a:rPr lang="en-US" sz="2400" dirty="0">
                <a:latin typeface="Consolas" panose="020B0609020204030204" pitchFamily="49" charset="0"/>
              </a:rPr>
              <a:t>}</a:t>
            </a:r>
          </a:p>
        </p:txBody>
      </p:sp>
      <p:sp>
        <p:nvSpPr>
          <p:cNvPr id="25" name="Rectangle 24">
            <a:extLst>
              <a:ext uri="{FF2B5EF4-FFF2-40B4-BE49-F238E27FC236}">
                <a16:creationId xmlns:a16="http://schemas.microsoft.com/office/drawing/2014/main" id="{C24364C7-05D8-490F-8187-B59292BD37B5}"/>
              </a:ext>
            </a:extLst>
          </p:cNvPr>
          <p:cNvSpPr/>
          <p:nvPr/>
        </p:nvSpPr>
        <p:spPr>
          <a:xfrm>
            <a:off x="3997139" y="4462844"/>
            <a:ext cx="3539874" cy="4013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bg1">
                  <a:lumMod val="50000"/>
                </a:schemeClr>
              </a:solidFill>
            </a:endParaRPr>
          </a:p>
        </p:txBody>
      </p:sp>
      <p:sp>
        <p:nvSpPr>
          <p:cNvPr id="38" name="Rectangle 37">
            <a:extLst>
              <a:ext uri="{FF2B5EF4-FFF2-40B4-BE49-F238E27FC236}">
                <a16:creationId xmlns:a16="http://schemas.microsoft.com/office/drawing/2014/main" id="{168D90B7-ED4C-4111-94A5-AA5C46E26A04}"/>
              </a:ext>
            </a:extLst>
          </p:cNvPr>
          <p:cNvSpPr/>
          <p:nvPr/>
        </p:nvSpPr>
        <p:spPr>
          <a:xfrm>
            <a:off x="3842670" y="3043238"/>
            <a:ext cx="3539874" cy="18624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lumMod val="50000"/>
                  </a:schemeClr>
                </a:solidFill>
              </a:rPr>
              <a:t>        ...</a:t>
            </a:r>
          </a:p>
        </p:txBody>
      </p:sp>
      <p:sp>
        <p:nvSpPr>
          <p:cNvPr id="23" name="Rectangle 22">
            <a:extLst>
              <a:ext uri="{FF2B5EF4-FFF2-40B4-BE49-F238E27FC236}">
                <a16:creationId xmlns:a16="http://schemas.microsoft.com/office/drawing/2014/main" id="{6F43ACA3-D7A4-4887-A5C6-8A7B03D8F13F}"/>
              </a:ext>
            </a:extLst>
          </p:cNvPr>
          <p:cNvSpPr/>
          <p:nvPr/>
        </p:nvSpPr>
        <p:spPr>
          <a:xfrm>
            <a:off x="4268359" y="3390759"/>
            <a:ext cx="3539874" cy="3834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lumMod val="50000"/>
                  </a:schemeClr>
                </a:solidFill>
              </a:rPr>
              <a:t>   ...</a:t>
            </a:r>
          </a:p>
        </p:txBody>
      </p:sp>
      <p:sp>
        <p:nvSpPr>
          <p:cNvPr id="39" name="Speech Bubble: Rectangle with Corners Rounded 38">
            <a:extLst>
              <a:ext uri="{FF2B5EF4-FFF2-40B4-BE49-F238E27FC236}">
                <a16:creationId xmlns:a16="http://schemas.microsoft.com/office/drawing/2014/main" id="{3DC6E21E-08F0-4B6A-8143-2305F1ADA638}"/>
              </a:ext>
            </a:extLst>
          </p:cNvPr>
          <p:cNvSpPr/>
          <p:nvPr/>
        </p:nvSpPr>
        <p:spPr>
          <a:xfrm>
            <a:off x="7382544" y="2735228"/>
            <a:ext cx="3019632" cy="980278"/>
          </a:xfrm>
          <a:prstGeom prst="wedgeRoundRectCallout">
            <a:avLst>
              <a:gd name="adj1" fmla="val -97398"/>
              <a:gd name="adj2" fmla="val -341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curried function now takes a single </a:t>
            </a:r>
            <a:r>
              <a:rPr lang="en-US" sz="2000" dirty="0">
                <a:solidFill>
                  <a:srgbClr val="FF5353"/>
                </a:solidFill>
                <a:latin typeface="Corbel" panose="020B0503020204020204" pitchFamily="34" charset="0"/>
              </a:rPr>
              <a:t>argument</a:t>
            </a:r>
            <a:r>
              <a:rPr lang="en-US" sz="2000" dirty="0">
                <a:solidFill>
                  <a:schemeClr val="bg1"/>
                </a:solidFill>
                <a:latin typeface="Corbel" panose="020B0503020204020204" pitchFamily="34" charset="0"/>
              </a:rPr>
              <a:t>.</a:t>
            </a:r>
            <a:endParaRPr lang="en-US" sz="2000" baseline="-25000" dirty="0">
              <a:solidFill>
                <a:schemeClr val="bg1"/>
              </a:solidFill>
              <a:latin typeface="Corbel" panose="020B0503020204020204" pitchFamily="34" charset="0"/>
            </a:endParaRPr>
          </a:p>
        </p:txBody>
      </p:sp>
      <p:sp>
        <p:nvSpPr>
          <p:cNvPr id="40" name="Speech Bubble: Rectangle with Corners Rounded 39">
            <a:extLst>
              <a:ext uri="{FF2B5EF4-FFF2-40B4-BE49-F238E27FC236}">
                <a16:creationId xmlns:a16="http://schemas.microsoft.com/office/drawing/2014/main" id="{0A4CEECA-73BE-46F1-89FF-D10A80537A26}"/>
              </a:ext>
            </a:extLst>
          </p:cNvPr>
          <p:cNvSpPr/>
          <p:nvPr/>
        </p:nvSpPr>
        <p:spPr>
          <a:xfrm>
            <a:off x="900113" y="2643264"/>
            <a:ext cx="3019632" cy="980278"/>
          </a:xfrm>
          <a:prstGeom prst="wedgeRoundRectCallout">
            <a:avLst>
              <a:gd name="adj1" fmla="val 94432"/>
              <a:gd name="adj2" fmla="val -1390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It's the same as the </a:t>
            </a:r>
            <a:r>
              <a:rPr lang="en-US" sz="2000" dirty="0">
                <a:solidFill>
                  <a:srgbClr val="FF5353"/>
                </a:solidFill>
                <a:latin typeface="Corbel" panose="020B0503020204020204" pitchFamily="34" charset="0"/>
              </a:rPr>
              <a:t>first argument </a:t>
            </a:r>
            <a:r>
              <a:rPr lang="en-US" sz="2000" dirty="0">
                <a:solidFill>
                  <a:schemeClr val="bg1"/>
                </a:solidFill>
                <a:latin typeface="Corbel" panose="020B0503020204020204" pitchFamily="34" charset="0"/>
              </a:rPr>
              <a:t>to our original function.</a:t>
            </a:r>
            <a:endParaRPr lang="en-US" sz="2000" baseline="-25000" dirty="0">
              <a:solidFill>
                <a:schemeClr val="bg1"/>
              </a:solidFill>
              <a:latin typeface="Corbel" panose="020B0503020204020204" pitchFamily="34" charset="0"/>
            </a:endParaRPr>
          </a:p>
        </p:txBody>
      </p:sp>
      <p:sp>
        <p:nvSpPr>
          <p:cNvPr id="41" name="Speech Bubble: Rectangle with Corners Rounded 40">
            <a:extLst>
              <a:ext uri="{FF2B5EF4-FFF2-40B4-BE49-F238E27FC236}">
                <a16:creationId xmlns:a16="http://schemas.microsoft.com/office/drawing/2014/main" id="{D9DDDACB-64B0-42E2-B372-9155761BE99C}"/>
              </a:ext>
            </a:extLst>
          </p:cNvPr>
          <p:cNvSpPr/>
          <p:nvPr/>
        </p:nvSpPr>
        <p:spPr>
          <a:xfrm>
            <a:off x="61704" y="4234876"/>
            <a:ext cx="3019632" cy="980278"/>
          </a:xfrm>
          <a:prstGeom prst="wedgeRoundRectCallout">
            <a:avLst>
              <a:gd name="adj1" fmla="val 94432"/>
              <a:gd name="adj2" fmla="val -1390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curried function defines a nested function – let's call it g().</a:t>
            </a:r>
            <a:endParaRPr lang="en-US" sz="2000" baseline="-25000" dirty="0">
              <a:solidFill>
                <a:schemeClr val="bg1"/>
              </a:solidFill>
              <a:latin typeface="Corbel" panose="020B0503020204020204" pitchFamily="34" charset="0"/>
            </a:endParaRPr>
          </a:p>
        </p:txBody>
      </p:sp>
      <p:sp>
        <p:nvSpPr>
          <p:cNvPr id="42" name="Speech Bubble: Rectangle with Corners Rounded 41">
            <a:extLst>
              <a:ext uri="{FF2B5EF4-FFF2-40B4-BE49-F238E27FC236}">
                <a16:creationId xmlns:a16="http://schemas.microsoft.com/office/drawing/2014/main" id="{4D87D6F7-6103-48B3-A8E5-E1E40E88C7DD}"/>
              </a:ext>
            </a:extLst>
          </p:cNvPr>
          <p:cNvSpPr/>
          <p:nvPr/>
        </p:nvSpPr>
        <p:spPr>
          <a:xfrm>
            <a:off x="7896017" y="4205661"/>
            <a:ext cx="3019632" cy="980278"/>
          </a:xfrm>
          <a:prstGeom prst="wedgeRoundRectCallout">
            <a:avLst>
              <a:gd name="adj1" fmla="val -106343"/>
              <a:gd name="adj2" fmla="val -1342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function takes a single </a:t>
            </a:r>
            <a:r>
              <a:rPr lang="en-US" sz="2000" dirty="0">
                <a:solidFill>
                  <a:schemeClr val="accent1">
                    <a:lumMod val="40000"/>
                    <a:lumOff val="60000"/>
                  </a:schemeClr>
                </a:solidFill>
                <a:latin typeface="Corbel" panose="020B0503020204020204" pitchFamily="34" charset="0"/>
              </a:rPr>
              <a:t>argument</a:t>
            </a:r>
            <a:r>
              <a:rPr lang="en-US" sz="2000" dirty="0">
                <a:solidFill>
                  <a:schemeClr val="bg1"/>
                </a:solidFill>
                <a:latin typeface="Corbel" panose="020B0503020204020204" pitchFamily="34" charset="0"/>
              </a:rPr>
              <a:t> as well.</a:t>
            </a:r>
            <a:endParaRPr lang="en-US" sz="2000" baseline="-25000" dirty="0">
              <a:solidFill>
                <a:schemeClr val="bg1"/>
              </a:solidFill>
              <a:latin typeface="Corbel" panose="020B0503020204020204" pitchFamily="34" charset="0"/>
            </a:endParaRPr>
          </a:p>
        </p:txBody>
      </p:sp>
      <p:sp>
        <p:nvSpPr>
          <p:cNvPr id="43" name="Speech Bubble: Rectangle with Corners Rounded 42">
            <a:extLst>
              <a:ext uri="{FF2B5EF4-FFF2-40B4-BE49-F238E27FC236}">
                <a16:creationId xmlns:a16="http://schemas.microsoft.com/office/drawing/2014/main" id="{B92F7D1C-3510-4C10-A336-73D69B8019FB}"/>
              </a:ext>
            </a:extLst>
          </p:cNvPr>
          <p:cNvSpPr/>
          <p:nvPr/>
        </p:nvSpPr>
        <p:spPr>
          <a:xfrm>
            <a:off x="1377785" y="2708276"/>
            <a:ext cx="3019632" cy="980278"/>
          </a:xfrm>
          <a:prstGeom prst="wedgeRoundRectCallout">
            <a:avLst>
              <a:gd name="adj1" fmla="val 94432"/>
              <a:gd name="adj2" fmla="val -1390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It's the same as the </a:t>
            </a:r>
            <a:r>
              <a:rPr lang="en-US" sz="2000" dirty="0">
                <a:solidFill>
                  <a:schemeClr val="accent1">
                    <a:lumMod val="40000"/>
                    <a:lumOff val="60000"/>
                  </a:schemeClr>
                </a:solidFill>
                <a:latin typeface="Corbel" panose="020B0503020204020204" pitchFamily="34" charset="0"/>
              </a:rPr>
              <a:t>second argument </a:t>
            </a:r>
            <a:r>
              <a:rPr lang="en-US" sz="2000" dirty="0">
                <a:solidFill>
                  <a:schemeClr val="bg1"/>
                </a:solidFill>
                <a:latin typeface="Corbel" panose="020B0503020204020204" pitchFamily="34" charset="0"/>
              </a:rPr>
              <a:t>to our original function.</a:t>
            </a:r>
            <a:endParaRPr lang="en-US" sz="2000" baseline="-25000" dirty="0">
              <a:solidFill>
                <a:schemeClr val="bg1"/>
              </a:solidFill>
              <a:latin typeface="Corbel" panose="020B0503020204020204" pitchFamily="34" charset="0"/>
            </a:endParaRPr>
          </a:p>
        </p:txBody>
      </p:sp>
      <p:sp>
        <p:nvSpPr>
          <p:cNvPr id="44" name="Speech Bubble: Rectangle with Corners Rounded 43">
            <a:extLst>
              <a:ext uri="{FF2B5EF4-FFF2-40B4-BE49-F238E27FC236}">
                <a16:creationId xmlns:a16="http://schemas.microsoft.com/office/drawing/2014/main" id="{23A53C15-9B98-4911-A4CE-12D8A796214E}"/>
              </a:ext>
            </a:extLst>
          </p:cNvPr>
          <p:cNvSpPr/>
          <p:nvPr/>
        </p:nvSpPr>
        <p:spPr>
          <a:xfrm>
            <a:off x="385695" y="4248486"/>
            <a:ext cx="3156913" cy="980278"/>
          </a:xfrm>
          <a:prstGeom prst="wedgeRoundRectCallout">
            <a:avLst>
              <a:gd name="adj1" fmla="val 69319"/>
              <a:gd name="adj2" fmla="val -30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curried </a:t>
            </a:r>
            <a:r>
              <a:rPr lang="en-US" sz="2000">
                <a:solidFill>
                  <a:schemeClr val="bg1"/>
                </a:solidFill>
                <a:latin typeface="Corbel" panose="020B0503020204020204" pitchFamily="34" charset="0"/>
              </a:rPr>
              <a:t>function f() </a:t>
            </a:r>
            <a:r>
              <a:rPr lang="en-US" sz="2000" dirty="0">
                <a:solidFill>
                  <a:schemeClr val="bg1"/>
                </a:solidFill>
                <a:latin typeface="Corbel" panose="020B0503020204020204" pitchFamily="34" charset="0"/>
              </a:rPr>
              <a:t>returns the nested </a:t>
            </a:r>
            <a:r>
              <a:rPr lang="en-US" sz="2000">
                <a:solidFill>
                  <a:schemeClr val="bg1"/>
                </a:solidFill>
                <a:latin typeface="Corbel" panose="020B0503020204020204" pitchFamily="34" charset="0"/>
              </a:rPr>
              <a:t>function g() as </a:t>
            </a:r>
            <a:r>
              <a:rPr lang="en-US" sz="2000" dirty="0">
                <a:solidFill>
                  <a:schemeClr val="bg1"/>
                </a:solidFill>
                <a:latin typeface="Corbel" panose="020B0503020204020204" pitchFamily="34" charset="0"/>
              </a:rPr>
              <a:t>its return value!</a:t>
            </a:r>
            <a:endParaRPr lang="en-US" sz="2000" baseline="-25000" dirty="0">
              <a:solidFill>
                <a:schemeClr val="bg1"/>
              </a:solidFill>
              <a:latin typeface="Corbel" panose="020B0503020204020204" pitchFamily="34" charset="0"/>
            </a:endParaRPr>
          </a:p>
        </p:txBody>
      </p:sp>
      <p:sp>
        <p:nvSpPr>
          <p:cNvPr id="50" name="Speech Bubble: Rectangle with Corners Rounded 49">
            <a:extLst>
              <a:ext uri="{FF2B5EF4-FFF2-40B4-BE49-F238E27FC236}">
                <a16:creationId xmlns:a16="http://schemas.microsoft.com/office/drawing/2014/main" id="{64D403EF-F269-4720-AD32-1260781B31D4}"/>
              </a:ext>
            </a:extLst>
          </p:cNvPr>
          <p:cNvSpPr/>
          <p:nvPr/>
        </p:nvSpPr>
        <p:spPr>
          <a:xfrm>
            <a:off x="6038296" y="4489796"/>
            <a:ext cx="3288618" cy="980278"/>
          </a:xfrm>
          <a:prstGeom prst="wedgeRoundRectCallout">
            <a:avLst>
              <a:gd name="adj1" fmla="val -47830"/>
              <a:gd name="adj2" fmla="val -1293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inner-most function does the original computation.</a:t>
            </a:r>
            <a:endParaRPr lang="en-US" sz="2000" baseline="-25000" dirty="0">
              <a:solidFill>
                <a:schemeClr val="bg1"/>
              </a:solidFill>
              <a:latin typeface="Corbel" panose="020B0503020204020204" pitchFamily="34" charset="0"/>
            </a:endParaRPr>
          </a:p>
        </p:txBody>
      </p:sp>
      <p:sp>
        <p:nvSpPr>
          <p:cNvPr id="24" name="TextBox 23">
            <a:extLst>
              <a:ext uri="{FF2B5EF4-FFF2-40B4-BE49-F238E27FC236}">
                <a16:creationId xmlns:a16="http://schemas.microsoft.com/office/drawing/2014/main" id="{E4E79FDD-D981-4CCD-80FE-EA955AD554D2}"/>
              </a:ext>
            </a:extLst>
          </p:cNvPr>
          <p:cNvSpPr txBox="1"/>
          <p:nvPr/>
        </p:nvSpPr>
        <p:spPr>
          <a:xfrm>
            <a:off x="907256" y="5732261"/>
            <a:ext cx="10377488" cy="461665"/>
          </a:xfrm>
          <a:prstGeom prst="rect">
            <a:avLst/>
          </a:prstGeom>
          <a:noFill/>
        </p:spPr>
        <p:txBody>
          <a:bodyPr wrap="square">
            <a:spAutoFit/>
          </a:bodyPr>
          <a:lstStyle/>
          <a:p>
            <a:pPr algn="ctr"/>
            <a:r>
              <a:rPr lang="en-US" sz="2400" dirty="0"/>
              <a:t>Ok, now let's see how to curry a function of three arguments!</a:t>
            </a:r>
          </a:p>
        </p:txBody>
      </p:sp>
    </p:spTree>
    <p:extLst>
      <p:ext uri="{BB962C8B-B14F-4D97-AF65-F5344CB8AC3E}">
        <p14:creationId xmlns:p14="http://schemas.microsoft.com/office/powerpoint/2010/main" val="282417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down)">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down)">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8"/>
                                        </p:tgtEl>
                                      </p:cBhvr>
                                    </p:animEffect>
                                    <p:set>
                                      <p:cBhvr>
                                        <p:cTn id="48" dur="1" fill="hold">
                                          <p:stCondLst>
                                            <p:cond delay="499"/>
                                          </p:stCondLst>
                                        </p:cTn>
                                        <p:tgtEl>
                                          <p:spTgt spid="38"/>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down)">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down)">
                                      <p:cBhvr>
                                        <p:cTn id="64" dur="500"/>
                                        <p:tgtEl>
                                          <p:spTgt spid="4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3"/>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4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down)">
                                      <p:cBhvr>
                                        <p:cTn id="75" dur="500"/>
                                        <p:tgtEl>
                                          <p:spTgt spid="5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3"/>
                                        </p:tgtEl>
                                      </p:cBhvr>
                                    </p:animEffect>
                                    <p:set>
                                      <p:cBhvr>
                                        <p:cTn id="80" dur="1" fill="hold">
                                          <p:stCondLst>
                                            <p:cond delay="499"/>
                                          </p:stCondLst>
                                        </p:cTn>
                                        <p:tgtEl>
                                          <p:spTgt spid="2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grpId="2" nodeType="clickEffect">
                                  <p:stCondLst>
                                    <p:cond delay="0"/>
                                  </p:stCondLst>
                                  <p:childTnLst>
                                    <p:animMotion origin="layout" path="M 1.875E-6 2.59259E-6 L 0.16471 -0.28241 " pathEditMode="relative" rAng="0" ptsTypes="AA">
                                      <p:cBhvr>
                                        <p:cTn id="84" dur="2000" fill="hold"/>
                                        <p:tgtEl>
                                          <p:spTgt spid="50"/>
                                        </p:tgtEl>
                                        <p:attrNameLst>
                                          <p:attrName>ppt_x</p:attrName>
                                          <p:attrName>ppt_y</p:attrName>
                                        </p:attrNameLst>
                                      </p:cBhvr>
                                      <p:rCtr x="8229" y="-14120"/>
                                    </p:animMotion>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5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wipe(down)">
                                      <p:cBhvr>
                                        <p:cTn id="93" dur="500"/>
                                        <p:tgtEl>
                                          <p:spTgt spid="4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25"/>
                                        </p:tgtEl>
                                      </p:cBhvr>
                                    </p:animEffect>
                                    <p:set>
                                      <p:cBhvr>
                                        <p:cTn id="98" dur="1" fill="hold">
                                          <p:stCondLst>
                                            <p:cond delay="499"/>
                                          </p:stCondLst>
                                        </p:cTn>
                                        <p:tgtEl>
                                          <p:spTgt spid="25"/>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6" grpId="0"/>
      <p:bldP spid="22" grpId="0"/>
      <p:bldP spid="27" grpId="0" animBg="1"/>
      <p:bldP spid="25" grpId="0" animBg="1"/>
      <p:bldP spid="25" grpId="1" animBg="1"/>
      <p:bldP spid="38" grpId="0" animBg="1"/>
      <p:bldP spid="38" grpId="1" animBg="1"/>
      <p:bldP spid="23" grpId="0" animBg="1"/>
      <p:bldP spid="23"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50" grpId="0" animBg="1"/>
      <p:bldP spid="50" grpId="1" animBg="1"/>
      <p:bldP spid="50" grpId="2" animBg="1"/>
      <p:bldP spid="2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151405"/>
            <a:ext cx="10363200" cy="1143000"/>
          </a:xfrm>
        </p:spPr>
        <p:txBody>
          <a:bodyPr>
            <a:normAutofit/>
          </a:bodyPr>
          <a:lstStyle/>
          <a:p>
            <a:r>
              <a:rPr lang="en-US" sz="4800" dirty="0"/>
              <a:t>Currying</a:t>
            </a:r>
          </a:p>
        </p:txBody>
      </p:sp>
      <p:sp>
        <p:nvSpPr>
          <p:cNvPr id="19" name="TextBox 18">
            <a:extLst>
              <a:ext uri="{FF2B5EF4-FFF2-40B4-BE49-F238E27FC236}">
                <a16:creationId xmlns:a16="http://schemas.microsoft.com/office/drawing/2014/main" id="{71460C5B-6E28-43F2-879B-CA0CB66EECC2}"/>
              </a:ext>
            </a:extLst>
          </p:cNvPr>
          <p:cNvSpPr txBox="1"/>
          <p:nvPr/>
        </p:nvSpPr>
        <p:spPr>
          <a:xfrm>
            <a:off x="459702" y="1400568"/>
            <a:ext cx="11493642" cy="461665"/>
          </a:xfrm>
          <a:prstGeom prst="rect">
            <a:avLst/>
          </a:prstGeom>
          <a:noFill/>
        </p:spPr>
        <p:txBody>
          <a:bodyPr wrap="square" rtlCol="0">
            <a:spAutoFit/>
          </a:bodyPr>
          <a:lstStyle/>
          <a:p>
            <a:pPr algn="ctr"/>
            <a:r>
              <a:rPr lang="en-US" sz="2400" dirty="0">
                <a:latin typeface="Consolas" panose="020B0609020204030204" pitchFamily="49" charset="0"/>
              </a:rPr>
              <a:t>function f(</a:t>
            </a:r>
            <a:r>
              <a:rPr lang="en-US" sz="2400" dirty="0">
                <a:solidFill>
                  <a:srgbClr val="C00000"/>
                </a:solidFill>
                <a:latin typeface="Consolas" panose="020B0609020204030204" pitchFamily="49" charset="0"/>
              </a:rPr>
              <a:t>x</a:t>
            </a:r>
            <a:r>
              <a:rPr lang="en-US" sz="2400" dirty="0">
                <a:latin typeface="Consolas" panose="020B0609020204030204" pitchFamily="49" charset="0"/>
              </a:rPr>
              <a:t>, </a:t>
            </a:r>
            <a:r>
              <a:rPr lang="en-US" sz="2400" dirty="0">
                <a:solidFill>
                  <a:srgbClr val="0070C0"/>
                </a:solidFill>
                <a:latin typeface="Consolas" panose="020B0609020204030204" pitchFamily="49" charset="0"/>
              </a:rPr>
              <a:t>y</a:t>
            </a:r>
            <a:r>
              <a:rPr lang="en-US" sz="2400" dirty="0">
                <a:latin typeface="Consolas" panose="020B0609020204030204" pitchFamily="49" charset="0"/>
              </a:rPr>
              <a:t>, </a:t>
            </a:r>
            <a:r>
              <a:rPr lang="en-US" sz="2400" dirty="0">
                <a:solidFill>
                  <a:srgbClr val="00B050"/>
                </a:solidFill>
                <a:latin typeface="Consolas" panose="020B0609020204030204" pitchFamily="49" charset="0"/>
              </a:rPr>
              <a:t>z</a:t>
            </a:r>
            <a:r>
              <a:rPr lang="en-US" sz="2400" dirty="0">
                <a:latin typeface="Consolas" panose="020B0609020204030204" pitchFamily="49" charset="0"/>
              </a:rPr>
              <a:t>) { return </a:t>
            </a:r>
            <a:r>
              <a:rPr lang="en-US" sz="2400" dirty="0">
                <a:solidFill>
                  <a:srgbClr val="C00000"/>
                </a:solidFill>
                <a:latin typeface="Consolas" panose="020B0609020204030204" pitchFamily="49" charset="0"/>
              </a:rPr>
              <a:t>x </a:t>
            </a:r>
            <a:r>
              <a:rPr lang="en-US" sz="2400" dirty="0">
                <a:latin typeface="Consolas" panose="020B0609020204030204" pitchFamily="49" charset="0"/>
              </a:rPr>
              <a:t>+ </a:t>
            </a:r>
            <a:r>
              <a:rPr lang="en-US" sz="2400" dirty="0">
                <a:solidFill>
                  <a:srgbClr val="0070C0"/>
                </a:solidFill>
                <a:latin typeface="Consolas" panose="020B0609020204030204" pitchFamily="49" charset="0"/>
              </a:rPr>
              <a:t>y </a:t>
            </a:r>
            <a:r>
              <a:rPr lang="en-US" sz="2400" dirty="0">
                <a:latin typeface="Consolas" panose="020B0609020204030204" pitchFamily="49" charset="0"/>
              </a:rPr>
              <a:t>+ </a:t>
            </a:r>
            <a:r>
              <a:rPr lang="en-US" sz="2400" dirty="0">
                <a:solidFill>
                  <a:srgbClr val="00B050"/>
                </a:solidFill>
                <a:latin typeface="Consolas" panose="020B0609020204030204" pitchFamily="49" charset="0"/>
              </a:rPr>
              <a:t>z</a:t>
            </a:r>
            <a:r>
              <a:rPr lang="en-US" sz="2400" dirty="0">
                <a:latin typeface="Consolas" panose="020B0609020204030204" pitchFamily="49" charset="0"/>
              </a:rPr>
              <a:t>; }</a:t>
            </a:r>
          </a:p>
        </p:txBody>
      </p:sp>
      <p:sp>
        <p:nvSpPr>
          <p:cNvPr id="27" name="TextBox 26">
            <a:extLst>
              <a:ext uri="{FF2B5EF4-FFF2-40B4-BE49-F238E27FC236}">
                <a16:creationId xmlns:a16="http://schemas.microsoft.com/office/drawing/2014/main" id="{337F202E-E4CF-4678-81E0-9AD801046B1E}"/>
              </a:ext>
            </a:extLst>
          </p:cNvPr>
          <p:cNvSpPr txBox="1"/>
          <p:nvPr/>
        </p:nvSpPr>
        <p:spPr>
          <a:xfrm>
            <a:off x="3799345" y="2626524"/>
            <a:ext cx="4593311" cy="4154984"/>
          </a:xfrm>
          <a:prstGeom prst="rect">
            <a:avLst/>
          </a:prstGeom>
          <a:solidFill>
            <a:schemeClr val="bg1">
              <a:lumMod val="95000"/>
            </a:schemeClr>
          </a:solidFill>
          <a:ln>
            <a:solidFill>
              <a:schemeClr val="tx1"/>
            </a:solidFill>
          </a:ln>
        </p:spPr>
        <p:txBody>
          <a:bodyPr wrap="square" rtlCol="0">
            <a:spAutoFit/>
          </a:bodyPr>
          <a:lstStyle/>
          <a:p>
            <a:r>
              <a:rPr lang="en-US" sz="2400" dirty="0">
                <a:latin typeface="Consolas" panose="020B0609020204030204" pitchFamily="49" charset="0"/>
              </a:rPr>
              <a:t>function f(</a:t>
            </a:r>
            <a:r>
              <a:rPr lang="en-US" sz="2400" dirty="0">
                <a:solidFill>
                  <a:srgbClr val="C00000"/>
                </a:solidFill>
                <a:latin typeface="Consolas" panose="020B0609020204030204" pitchFamily="49" charset="0"/>
              </a:rPr>
              <a:t>x</a:t>
            </a:r>
            <a:r>
              <a:rPr lang="en-US" sz="2400" dirty="0">
                <a:latin typeface="Consolas" panose="020B0609020204030204" pitchFamily="49" charset="0"/>
              </a:rPr>
              <a:t>) {</a:t>
            </a:r>
          </a:p>
          <a:p>
            <a:r>
              <a:rPr lang="en-US" sz="2400" dirty="0">
                <a:latin typeface="Consolas" panose="020B0609020204030204" pitchFamily="49" charset="0"/>
              </a:rPr>
              <a:t>  function g(</a:t>
            </a:r>
            <a:r>
              <a:rPr lang="en-US" sz="2400" dirty="0">
                <a:solidFill>
                  <a:srgbClr val="0070C0"/>
                </a:solidFill>
                <a:latin typeface="Consolas" panose="020B0609020204030204" pitchFamily="49" charset="0"/>
              </a:rPr>
              <a:t>y</a:t>
            </a:r>
            <a:r>
              <a:rPr lang="en-US" sz="2400" dirty="0">
                <a:latin typeface="Consolas" panose="020B0609020204030204" pitchFamily="49" charset="0"/>
              </a:rPr>
              <a:t>) {</a:t>
            </a:r>
          </a:p>
          <a:p>
            <a:r>
              <a:rPr lang="en-US" sz="2400" dirty="0">
                <a:latin typeface="Consolas" panose="020B0609020204030204" pitchFamily="49" charset="0"/>
              </a:rPr>
              <a:t>    function h(</a:t>
            </a:r>
            <a:r>
              <a:rPr lang="en-US" sz="2400" dirty="0">
                <a:solidFill>
                  <a:srgbClr val="00B050"/>
                </a:solidFill>
                <a:latin typeface="Consolas" panose="020B0609020204030204" pitchFamily="49" charset="0"/>
              </a:rPr>
              <a:t>z</a:t>
            </a:r>
            <a:r>
              <a:rPr lang="en-US" sz="2400" dirty="0">
                <a:latin typeface="Consolas" panose="020B0609020204030204" pitchFamily="49" charset="0"/>
              </a:rPr>
              <a:t>) {</a:t>
            </a:r>
          </a:p>
          <a:p>
            <a:r>
              <a:rPr lang="en-US" sz="2400" dirty="0">
                <a:latin typeface="Consolas" panose="020B0609020204030204" pitchFamily="49" charset="0"/>
              </a:rPr>
              <a:t>      return </a:t>
            </a:r>
            <a:r>
              <a:rPr lang="en-US" sz="2400" dirty="0">
                <a:solidFill>
                  <a:srgbClr val="C00000"/>
                </a:solidFill>
                <a:latin typeface="Consolas" panose="020B0609020204030204" pitchFamily="49" charset="0"/>
              </a:rPr>
              <a:t>x</a:t>
            </a:r>
            <a:r>
              <a:rPr lang="en-US" sz="2400" dirty="0">
                <a:latin typeface="Consolas" panose="020B0609020204030204" pitchFamily="49" charset="0"/>
              </a:rPr>
              <a:t> + </a:t>
            </a:r>
            <a:r>
              <a:rPr lang="en-US" sz="2400" dirty="0">
                <a:solidFill>
                  <a:srgbClr val="0070C0"/>
                </a:solidFill>
                <a:latin typeface="Consolas" panose="020B0609020204030204" pitchFamily="49" charset="0"/>
              </a:rPr>
              <a:t>y</a:t>
            </a:r>
            <a:r>
              <a:rPr lang="en-US" sz="2400" dirty="0">
                <a:latin typeface="Consolas" panose="020B0609020204030204" pitchFamily="49" charset="0"/>
              </a:rPr>
              <a:t> + </a:t>
            </a:r>
            <a:r>
              <a:rPr lang="en-US" sz="2400" dirty="0">
                <a:solidFill>
                  <a:srgbClr val="00B050"/>
                </a:solidFill>
                <a:latin typeface="Consolas" panose="020B0609020204030204" pitchFamily="49" charset="0"/>
              </a:rPr>
              <a:t>z</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p>
          <a:p>
            <a:r>
              <a:rPr lang="en-US" sz="2400" dirty="0">
                <a:latin typeface="Consolas" panose="020B0609020204030204" pitchFamily="49" charset="0"/>
              </a:rPr>
              <a:t>    return h;</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return g;</a:t>
            </a:r>
          </a:p>
          <a:p>
            <a:r>
              <a:rPr lang="en-US" sz="2400" dirty="0">
                <a:latin typeface="Consolas" panose="020B0609020204030204" pitchFamily="49" charset="0"/>
              </a:rPr>
              <a:t>}</a:t>
            </a:r>
          </a:p>
        </p:txBody>
      </p:sp>
      <p:sp>
        <p:nvSpPr>
          <p:cNvPr id="36" name="Rectangle 35">
            <a:extLst>
              <a:ext uri="{FF2B5EF4-FFF2-40B4-BE49-F238E27FC236}">
                <a16:creationId xmlns:a16="http://schemas.microsoft.com/office/drawing/2014/main" id="{BA907EC9-AC5F-4CE3-93CB-C5729676D458}"/>
              </a:ext>
            </a:extLst>
          </p:cNvPr>
          <p:cNvSpPr/>
          <p:nvPr/>
        </p:nvSpPr>
        <p:spPr>
          <a:xfrm>
            <a:off x="4150519" y="3776663"/>
            <a:ext cx="3876675" cy="414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lumMod val="50000"/>
                  </a:schemeClr>
                </a:solidFill>
              </a:rPr>
              <a:t>        ...</a:t>
            </a:r>
          </a:p>
        </p:txBody>
      </p:sp>
      <p:sp>
        <p:nvSpPr>
          <p:cNvPr id="37" name="Rectangle 36">
            <a:extLst>
              <a:ext uri="{FF2B5EF4-FFF2-40B4-BE49-F238E27FC236}">
                <a16:creationId xmlns:a16="http://schemas.microsoft.com/office/drawing/2014/main" id="{AB8F8B08-FD91-4D9B-9C9E-877BE0C373DE}"/>
              </a:ext>
            </a:extLst>
          </p:cNvPr>
          <p:cNvSpPr/>
          <p:nvPr/>
        </p:nvSpPr>
        <p:spPr>
          <a:xfrm>
            <a:off x="3912394" y="3429000"/>
            <a:ext cx="3876675" cy="18049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lumMod val="50000"/>
                  </a:schemeClr>
                </a:solidFill>
              </a:rPr>
              <a:t>        ...</a:t>
            </a:r>
          </a:p>
        </p:txBody>
      </p:sp>
      <p:sp>
        <p:nvSpPr>
          <p:cNvPr id="38" name="Rectangle 37">
            <a:extLst>
              <a:ext uri="{FF2B5EF4-FFF2-40B4-BE49-F238E27FC236}">
                <a16:creationId xmlns:a16="http://schemas.microsoft.com/office/drawing/2014/main" id="{168D90B7-ED4C-4111-94A5-AA5C46E26A04}"/>
              </a:ext>
            </a:extLst>
          </p:cNvPr>
          <p:cNvSpPr/>
          <p:nvPr/>
        </p:nvSpPr>
        <p:spPr>
          <a:xfrm>
            <a:off x="3842670" y="3043238"/>
            <a:ext cx="3539874" cy="3281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lumMod val="50000"/>
                  </a:schemeClr>
                </a:solidFill>
              </a:rPr>
              <a:t>        ...</a:t>
            </a:r>
          </a:p>
        </p:txBody>
      </p:sp>
      <p:sp>
        <p:nvSpPr>
          <p:cNvPr id="39" name="Speech Bubble: Rectangle with Corners Rounded 38">
            <a:extLst>
              <a:ext uri="{FF2B5EF4-FFF2-40B4-BE49-F238E27FC236}">
                <a16:creationId xmlns:a16="http://schemas.microsoft.com/office/drawing/2014/main" id="{3DC6E21E-08F0-4B6A-8143-2305F1ADA638}"/>
              </a:ext>
            </a:extLst>
          </p:cNvPr>
          <p:cNvSpPr/>
          <p:nvPr/>
        </p:nvSpPr>
        <p:spPr>
          <a:xfrm>
            <a:off x="7302625" y="2238471"/>
            <a:ext cx="3019632" cy="980278"/>
          </a:xfrm>
          <a:prstGeom prst="wedgeRoundRectCallout">
            <a:avLst>
              <a:gd name="adj1" fmla="val -94671"/>
              <a:gd name="adj2" fmla="val 144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curried function now takes a single argument.</a:t>
            </a:r>
            <a:endParaRPr lang="en-US" sz="2000" baseline="-25000" dirty="0">
              <a:solidFill>
                <a:schemeClr val="bg1"/>
              </a:solidFill>
              <a:latin typeface="Corbel" panose="020B0503020204020204" pitchFamily="34" charset="0"/>
            </a:endParaRPr>
          </a:p>
        </p:txBody>
      </p:sp>
      <p:sp>
        <p:nvSpPr>
          <p:cNvPr id="40" name="Speech Bubble: Rectangle with Corners Rounded 39">
            <a:extLst>
              <a:ext uri="{FF2B5EF4-FFF2-40B4-BE49-F238E27FC236}">
                <a16:creationId xmlns:a16="http://schemas.microsoft.com/office/drawing/2014/main" id="{0A4CEECA-73BE-46F1-89FF-D10A80537A26}"/>
              </a:ext>
            </a:extLst>
          </p:cNvPr>
          <p:cNvSpPr/>
          <p:nvPr/>
        </p:nvSpPr>
        <p:spPr>
          <a:xfrm>
            <a:off x="290304" y="2668013"/>
            <a:ext cx="3019632" cy="980278"/>
          </a:xfrm>
          <a:prstGeom prst="wedgeRoundRectCallout">
            <a:avLst>
              <a:gd name="adj1" fmla="val 94432"/>
              <a:gd name="adj2" fmla="val -1390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It's the same as the first argument to our original function.</a:t>
            </a:r>
            <a:endParaRPr lang="en-US" sz="2000" baseline="-25000" dirty="0">
              <a:solidFill>
                <a:schemeClr val="bg1"/>
              </a:solidFill>
              <a:latin typeface="Corbel" panose="020B0503020204020204" pitchFamily="34" charset="0"/>
            </a:endParaRPr>
          </a:p>
        </p:txBody>
      </p:sp>
      <p:sp>
        <p:nvSpPr>
          <p:cNvPr id="41" name="Speech Bubble: Rectangle with Corners Rounded 40">
            <a:extLst>
              <a:ext uri="{FF2B5EF4-FFF2-40B4-BE49-F238E27FC236}">
                <a16:creationId xmlns:a16="http://schemas.microsoft.com/office/drawing/2014/main" id="{D9DDDACB-64B0-42E2-B372-9155761BE99C}"/>
              </a:ext>
            </a:extLst>
          </p:cNvPr>
          <p:cNvSpPr/>
          <p:nvPr/>
        </p:nvSpPr>
        <p:spPr>
          <a:xfrm>
            <a:off x="61704" y="4234876"/>
            <a:ext cx="3019632" cy="980278"/>
          </a:xfrm>
          <a:prstGeom prst="wedgeRoundRectCallout">
            <a:avLst>
              <a:gd name="adj1" fmla="val 94432"/>
              <a:gd name="adj2" fmla="val -1390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curried function defines a nested function – let's call it g().</a:t>
            </a:r>
            <a:endParaRPr lang="en-US" sz="2000" baseline="-25000" dirty="0">
              <a:solidFill>
                <a:schemeClr val="bg1"/>
              </a:solidFill>
              <a:latin typeface="Corbel" panose="020B0503020204020204" pitchFamily="34" charset="0"/>
            </a:endParaRPr>
          </a:p>
        </p:txBody>
      </p:sp>
      <p:sp>
        <p:nvSpPr>
          <p:cNvPr id="42" name="Speech Bubble: Rectangle with Corners Rounded 41">
            <a:extLst>
              <a:ext uri="{FF2B5EF4-FFF2-40B4-BE49-F238E27FC236}">
                <a16:creationId xmlns:a16="http://schemas.microsoft.com/office/drawing/2014/main" id="{4D87D6F7-6103-48B3-A8E5-E1E40E88C7DD}"/>
              </a:ext>
            </a:extLst>
          </p:cNvPr>
          <p:cNvSpPr/>
          <p:nvPr/>
        </p:nvSpPr>
        <p:spPr>
          <a:xfrm>
            <a:off x="7896017" y="4205661"/>
            <a:ext cx="3019632" cy="980278"/>
          </a:xfrm>
          <a:prstGeom prst="wedgeRoundRectCallout">
            <a:avLst>
              <a:gd name="adj1" fmla="val -106343"/>
              <a:gd name="adj2" fmla="val -1342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function takes a single argument as well.</a:t>
            </a:r>
            <a:endParaRPr lang="en-US" sz="2000" baseline="-25000" dirty="0">
              <a:solidFill>
                <a:schemeClr val="bg1"/>
              </a:solidFill>
              <a:latin typeface="Corbel" panose="020B0503020204020204" pitchFamily="34" charset="0"/>
            </a:endParaRPr>
          </a:p>
        </p:txBody>
      </p:sp>
      <p:sp>
        <p:nvSpPr>
          <p:cNvPr id="43" name="Speech Bubble: Rectangle with Corners Rounded 42">
            <a:extLst>
              <a:ext uri="{FF2B5EF4-FFF2-40B4-BE49-F238E27FC236}">
                <a16:creationId xmlns:a16="http://schemas.microsoft.com/office/drawing/2014/main" id="{B92F7D1C-3510-4C10-A336-73D69B8019FB}"/>
              </a:ext>
            </a:extLst>
          </p:cNvPr>
          <p:cNvSpPr/>
          <p:nvPr/>
        </p:nvSpPr>
        <p:spPr>
          <a:xfrm>
            <a:off x="779713" y="2681623"/>
            <a:ext cx="3019632" cy="980278"/>
          </a:xfrm>
          <a:prstGeom prst="wedgeRoundRectCallout">
            <a:avLst>
              <a:gd name="adj1" fmla="val 94432"/>
              <a:gd name="adj2" fmla="val -1390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It's the same as the second argument to our original function.</a:t>
            </a:r>
            <a:endParaRPr lang="en-US" sz="2000" baseline="-25000" dirty="0">
              <a:solidFill>
                <a:schemeClr val="bg1"/>
              </a:solidFill>
              <a:latin typeface="Corbel" panose="020B0503020204020204" pitchFamily="34" charset="0"/>
            </a:endParaRPr>
          </a:p>
        </p:txBody>
      </p:sp>
      <p:sp>
        <p:nvSpPr>
          <p:cNvPr id="44" name="Speech Bubble: Rectangle with Corners Rounded 43">
            <a:extLst>
              <a:ext uri="{FF2B5EF4-FFF2-40B4-BE49-F238E27FC236}">
                <a16:creationId xmlns:a16="http://schemas.microsoft.com/office/drawing/2014/main" id="{23A53C15-9B98-4911-A4CE-12D8A796214E}"/>
              </a:ext>
            </a:extLst>
          </p:cNvPr>
          <p:cNvSpPr/>
          <p:nvPr/>
        </p:nvSpPr>
        <p:spPr>
          <a:xfrm>
            <a:off x="61704" y="5692201"/>
            <a:ext cx="3438733" cy="980278"/>
          </a:xfrm>
          <a:prstGeom prst="wedgeRoundRectCallout">
            <a:avLst>
              <a:gd name="adj1" fmla="val 69319"/>
              <a:gd name="adj2" fmla="val -30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curried function then returns g() as its return value!</a:t>
            </a:r>
            <a:endParaRPr lang="en-US" sz="2000" baseline="-25000" dirty="0">
              <a:solidFill>
                <a:schemeClr val="bg1"/>
              </a:solidFill>
              <a:latin typeface="Corbel" panose="020B0503020204020204" pitchFamily="34" charset="0"/>
            </a:endParaRPr>
          </a:p>
        </p:txBody>
      </p:sp>
      <p:sp>
        <p:nvSpPr>
          <p:cNvPr id="45" name="Speech Bubble: Rectangle with Corners Rounded 44">
            <a:extLst>
              <a:ext uri="{FF2B5EF4-FFF2-40B4-BE49-F238E27FC236}">
                <a16:creationId xmlns:a16="http://schemas.microsoft.com/office/drawing/2014/main" id="{28479419-7989-457F-8B49-6FDD7662094B}"/>
              </a:ext>
            </a:extLst>
          </p:cNvPr>
          <p:cNvSpPr/>
          <p:nvPr/>
        </p:nvSpPr>
        <p:spPr>
          <a:xfrm>
            <a:off x="147430" y="4464283"/>
            <a:ext cx="3019632" cy="1227918"/>
          </a:xfrm>
          <a:prstGeom prst="wedgeRoundRectCallout">
            <a:avLst>
              <a:gd name="adj1" fmla="val 95851"/>
              <a:gd name="adj2" fmla="val -1185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nested function defines its own nested function!  ?#@!$#%%</a:t>
            </a:r>
          </a:p>
          <a:p>
            <a:pPr algn="ctr"/>
            <a:r>
              <a:rPr lang="en-US" sz="2000" dirty="0">
                <a:solidFill>
                  <a:schemeClr val="bg1"/>
                </a:solidFill>
                <a:latin typeface="Corbel" panose="020B0503020204020204" pitchFamily="34" charset="0"/>
              </a:rPr>
              <a:t>Let's call it h().</a:t>
            </a:r>
            <a:endParaRPr lang="en-US" sz="2000" baseline="-25000" dirty="0">
              <a:solidFill>
                <a:schemeClr val="bg1"/>
              </a:solidFill>
              <a:latin typeface="Corbel" panose="020B0503020204020204" pitchFamily="34" charset="0"/>
            </a:endParaRPr>
          </a:p>
        </p:txBody>
      </p:sp>
      <p:sp>
        <p:nvSpPr>
          <p:cNvPr id="46" name="Speech Bubble: Rectangle with Corners Rounded 45">
            <a:extLst>
              <a:ext uri="{FF2B5EF4-FFF2-40B4-BE49-F238E27FC236}">
                <a16:creationId xmlns:a16="http://schemas.microsoft.com/office/drawing/2014/main" id="{78765DE7-5CD6-48E8-BF79-B368FF79EC3F}"/>
              </a:ext>
            </a:extLst>
          </p:cNvPr>
          <p:cNvSpPr/>
          <p:nvPr/>
        </p:nvSpPr>
        <p:spPr>
          <a:xfrm>
            <a:off x="8208049" y="4581899"/>
            <a:ext cx="3019632" cy="980278"/>
          </a:xfrm>
          <a:prstGeom prst="wedgeRoundRectCallout">
            <a:avLst>
              <a:gd name="adj1" fmla="val -106343"/>
              <a:gd name="adj2" fmla="val -1342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function takes a single argument as well.</a:t>
            </a:r>
            <a:endParaRPr lang="en-US" sz="2000" baseline="-25000" dirty="0">
              <a:solidFill>
                <a:schemeClr val="bg1"/>
              </a:solidFill>
              <a:latin typeface="Corbel" panose="020B0503020204020204" pitchFamily="34" charset="0"/>
            </a:endParaRPr>
          </a:p>
        </p:txBody>
      </p:sp>
      <p:sp>
        <p:nvSpPr>
          <p:cNvPr id="47" name="Speech Bubble: Rectangle with Corners Rounded 46">
            <a:extLst>
              <a:ext uri="{FF2B5EF4-FFF2-40B4-BE49-F238E27FC236}">
                <a16:creationId xmlns:a16="http://schemas.microsoft.com/office/drawing/2014/main" id="{1D6FA127-6CF9-482F-B9DB-BB5C2C2C5323}"/>
              </a:ext>
            </a:extLst>
          </p:cNvPr>
          <p:cNvSpPr/>
          <p:nvPr/>
        </p:nvSpPr>
        <p:spPr>
          <a:xfrm>
            <a:off x="230104" y="2579065"/>
            <a:ext cx="3019632" cy="980278"/>
          </a:xfrm>
          <a:prstGeom prst="wedgeRoundRectCallout">
            <a:avLst>
              <a:gd name="adj1" fmla="val 129130"/>
              <a:gd name="adj2" fmla="val -1337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It's the same as the third argument to our original function.</a:t>
            </a:r>
            <a:endParaRPr lang="en-US" sz="2000" baseline="-25000" dirty="0">
              <a:solidFill>
                <a:schemeClr val="bg1"/>
              </a:solidFill>
              <a:latin typeface="Corbel" panose="020B0503020204020204" pitchFamily="34" charset="0"/>
            </a:endParaRPr>
          </a:p>
        </p:txBody>
      </p:sp>
      <p:sp>
        <p:nvSpPr>
          <p:cNvPr id="49" name="Speech Bubble: Rectangle with Corners Rounded 48">
            <a:extLst>
              <a:ext uri="{FF2B5EF4-FFF2-40B4-BE49-F238E27FC236}">
                <a16:creationId xmlns:a16="http://schemas.microsoft.com/office/drawing/2014/main" id="{E5D04D9E-42C7-4119-BC67-28C99042EDF3}"/>
              </a:ext>
            </a:extLst>
          </p:cNvPr>
          <p:cNvSpPr/>
          <p:nvPr/>
        </p:nvSpPr>
        <p:spPr>
          <a:xfrm>
            <a:off x="61704" y="4581899"/>
            <a:ext cx="3737641" cy="980278"/>
          </a:xfrm>
          <a:prstGeom prst="wedgeRoundRectCallout">
            <a:avLst>
              <a:gd name="adj1" fmla="val 68736"/>
              <a:gd name="adj2" fmla="val -35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double-nested function then returns h() as its return value!</a:t>
            </a:r>
            <a:endParaRPr lang="en-US" sz="2000" baseline="-25000" dirty="0">
              <a:solidFill>
                <a:schemeClr val="bg1"/>
              </a:solidFill>
              <a:latin typeface="Corbel" panose="020B0503020204020204" pitchFamily="34" charset="0"/>
            </a:endParaRPr>
          </a:p>
        </p:txBody>
      </p:sp>
      <p:sp>
        <p:nvSpPr>
          <p:cNvPr id="50" name="Speech Bubble: Rectangle with Corners Rounded 49">
            <a:extLst>
              <a:ext uri="{FF2B5EF4-FFF2-40B4-BE49-F238E27FC236}">
                <a16:creationId xmlns:a16="http://schemas.microsoft.com/office/drawing/2014/main" id="{64D403EF-F269-4720-AD32-1260781B31D4}"/>
              </a:ext>
            </a:extLst>
          </p:cNvPr>
          <p:cNvSpPr/>
          <p:nvPr/>
        </p:nvSpPr>
        <p:spPr>
          <a:xfrm>
            <a:off x="6540845" y="4912469"/>
            <a:ext cx="3019632" cy="980278"/>
          </a:xfrm>
          <a:prstGeom prst="wedgeRoundRectCallout">
            <a:avLst>
              <a:gd name="adj1" fmla="val -47830"/>
              <a:gd name="adj2" fmla="val -1293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Finally, our inner-most function does the original computation.</a:t>
            </a:r>
            <a:endParaRPr lang="en-US" sz="2000" baseline="-25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08084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down)">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38"/>
                                        </p:tgtEl>
                                      </p:cBhvr>
                                    </p:animEffect>
                                    <p:set>
                                      <p:cBhvr>
                                        <p:cTn id="42" dur="1" fill="hold">
                                          <p:stCondLst>
                                            <p:cond delay="499"/>
                                          </p:stCondLst>
                                        </p:cTn>
                                        <p:tgtEl>
                                          <p:spTgt spid="3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4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down)">
                                      <p:cBhvr>
                                        <p:cTn id="56" dur="500"/>
                                        <p:tgtEl>
                                          <p:spTgt spid="4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down)">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4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37"/>
                                        </p:tgtEl>
                                      </p:cBhvr>
                                    </p:animEffect>
                                    <p:set>
                                      <p:cBhvr>
                                        <p:cTn id="81" dur="1" fill="hold">
                                          <p:stCondLst>
                                            <p:cond delay="499"/>
                                          </p:stCondLst>
                                        </p:cTn>
                                        <p:tgtEl>
                                          <p:spTgt spid="37"/>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4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wipe(down)">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wipe(down)">
                                      <p:cBhvr>
                                        <p:cTn id="95" dur="500"/>
                                        <p:tgtEl>
                                          <p:spTgt spid="47"/>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47"/>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46"/>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down)">
                                      <p:cBhvr>
                                        <p:cTn id="106" dur="500"/>
                                        <p:tgtEl>
                                          <p:spTgt spid="49"/>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4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wipe(down)">
                                      <p:cBhvr>
                                        <p:cTn id="115" dur="500"/>
                                        <p:tgtEl>
                                          <p:spTgt spid="5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1" nodeType="clickEffect">
                                  <p:stCondLst>
                                    <p:cond delay="0"/>
                                  </p:stCondLst>
                                  <p:childTnLst>
                                    <p:animEffect transition="out" filter="fade">
                                      <p:cBhvr>
                                        <p:cTn id="119" dur="500"/>
                                        <p:tgtEl>
                                          <p:spTgt spid="36"/>
                                        </p:tgtEl>
                                      </p:cBhvr>
                                    </p:animEffect>
                                    <p:set>
                                      <p:cBhvr>
                                        <p:cTn id="120" dur="1" fill="hold">
                                          <p:stCondLst>
                                            <p:cond delay="499"/>
                                          </p:stCondLst>
                                        </p:cTn>
                                        <p:tgtEl>
                                          <p:spTgt spid="36"/>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42" presetClass="path" presetSubtype="0" accel="50000" decel="50000" fill="hold" grpId="2" nodeType="clickEffect">
                                  <p:stCondLst>
                                    <p:cond delay="0"/>
                                  </p:stCondLst>
                                  <p:childTnLst>
                                    <p:animMotion origin="layout" path="M 3.54167E-6 -1.48148E-6 L 0.11862 -0.33981 " pathEditMode="relative" rAng="0" ptsTypes="AA">
                                      <p:cBhvr>
                                        <p:cTn id="124" dur="2000" fill="hold"/>
                                        <p:tgtEl>
                                          <p:spTgt spid="50"/>
                                        </p:tgtEl>
                                        <p:attrNameLst>
                                          <p:attrName>ppt_x</p:attrName>
                                          <p:attrName>ppt_y</p:attrName>
                                        </p:attrNameLst>
                                      </p:cBhvr>
                                      <p:rCtr x="5924" y="-16991"/>
                                    </p:animMotion>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9" grpId="0" animBg="1"/>
      <p:bldP spid="49" grpId="1" animBg="1"/>
      <p:bldP spid="50" grpId="0" animBg="1"/>
      <p:bldP spid="50" grpId="1" animBg="1"/>
      <p:bldP spid="50" grpId="2"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151405"/>
            <a:ext cx="10363200" cy="1143000"/>
          </a:xfrm>
        </p:spPr>
        <p:txBody>
          <a:bodyPr>
            <a:normAutofit/>
          </a:bodyPr>
          <a:lstStyle/>
          <a:p>
            <a:r>
              <a:rPr lang="en-US" sz="4800" dirty="0"/>
              <a:t>Currying</a:t>
            </a:r>
          </a:p>
        </p:txBody>
      </p:sp>
      <p:sp>
        <p:nvSpPr>
          <p:cNvPr id="16" name="TextBox 15">
            <a:extLst>
              <a:ext uri="{FF2B5EF4-FFF2-40B4-BE49-F238E27FC236}">
                <a16:creationId xmlns:a16="http://schemas.microsoft.com/office/drawing/2014/main" id="{8CE2D82F-8EBF-4BB9-BA56-2FBF97D7AAD3}"/>
              </a:ext>
            </a:extLst>
          </p:cNvPr>
          <p:cNvSpPr txBox="1"/>
          <p:nvPr/>
        </p:nvSpPr>
        <p:spPr>
          <a:xfrm>
            <a:off x="459702" y="896819"/>
            <a:ext cx="11474498" cy="430887"/>
          </a:xfrm>
          <a:prstGeom prst="rect">
            <a:avLst/>
          </a:prstGeom>
          <a:noFill/>
        </p:spPr>
        <p:txBody>
          <a:bodyPr wrap="square" rtlCol="0">
            <a:spAutoFit/>
          </a:bodyPr>
          <a:lstStyle/>
          <a:p>
            <a:pPr algn="ctr"/>
            <a:r>
              <a:rPr lang="en-US" sz="2200" dirty="0"/>
              <a:t>So currying converts a function of multiple arguments to a </a:t>
            </a:r>
            <a:r>
              <a:rPr lang="en-US" sz="2200" dirty="0">
                <a:solidFill>
                  <a:srgbClr val="7030A0"/>
                </a:solidFill>
              </a:rPr>
              <a:t>function</a:t>
            </a:r>
            <a:r>
              <a:rPr lang="en-US" sz="2200" dirty="0"/>
              <a:t> that takes the </a:t>
            </a:r>
            <a:r>
              <a:rPr lang="en-US" sz="2200" dirty="0">
                <a:solidFill>
                  <a:srgbClr val="C00000"/>
                </a:solidFill>
              </a:rPr>
              <a:t>first argument</a:t>
            </a:r>
            <a:r>
              <a:rPr lang="en-US" sz="2200" dirty="0"/>
              <a:t>...</a:t>
            </a:r>
          </a:p>
        </p:txBody>
      </p:sp>
      <p:sp>
        <p:nvSpPr>
          <p:cNvPr id="22" name="TextBox 21">
            <a:extLst>
              <a:ext uri="{FF2B5EF4-FFF2-40B4-BE49-F238E27FC236}">
                <a16:creationId xmlns:a16="http://schemas.microsoft.com/office/drawing/2014/main" id="{4141EF83-596C-4B63-A69F-9BE9AF7B3606}"/>
              </a:ext>
            </a:extLst>
          </p:cNvPr>
          <p:cNvSpPr txBox="1"/>
          <p:nvPr/>
        </p:nvSpPr>
        <p:spPr>
          <a:xfrm>
            <a:off x="1008207" y="1312912"/>
            <a:ext cx="10377488" cy="430887"/>
          </a:xfrm>
          <a:prstGeom prst="rect">
            <a:avLst/>
          </a:prstGeom>
          <a:noFill/>
        </p:spPr>
        <p:txBody>
          <a:bodyPr wrap="square">
            <a:spAutoFit/>
          </a:bodyPr>
          <a:lstStyle/>
          <a:p>
            <a:pPr algn="ctr"/>
            <a:r>
              <a:rPr lang="en-US" sz="2200" dirty="0"/>
              <a:t>which returns a </a:t>
            </a:r>
            <a:r>
              <a:rPr lang="en-US" sz="2200" dirty="0">
                <a:solidFill>
                  <a:srgbClr val="7030A0"/>
                </a:solidFill>
              </a:rPr>
              <a:t>function</a:t>
            </a:r>
            <a:r>
              <a:rPr lang="en-US" sz="2200" dirty="0"/>
              <a:t> that takes the </a:t>
            </a:r>
            <a:r>
              <a:rPr lang="en-US" sz="2200" dirty="0">
                <a:solidFill>
                  <a:srgbClr val="0070C0"/>
                </a:solidFill>
              </a:rPr>
              <a:t>second argument</a:t>
            </a:r>
            <a:r>
              <a:rPr lang="en-US" sz="2200" dirty="0"/>
              <a:t>...</a:t>
            </a:r>
          </a:p>
        </p:txBody>
      </p:sp>
      <p:sp>
        <p:nvSpPr>
          <p:cNvPr id="27" name="TextBox 26">
            <a:extLst>
              <a:ext uri="{FF2B5EF4-FFF2-40B4-BE49-F238E27FC236}">
                <a16:creationId xmlns:a16="http://schemas.microsoft.com/office/drawing/2014/main" id="{337F202E-E4CF-4678-81E0-9AD801046B1E}"/>
              </a:ext>
            </a:extLst>
          </p:cNvPr>
          <p:cNvSpPr txBox="1"/>
          <p:nvPr/>
        </p:nvSpPr>
        <p:spPr>
          <a:xfrm>
            <a:off x="3799345" y="2626524"/>
            <a:ext cx="4593311" cy="4154984"/>
          </a:xfrm>
          <a:prstGeom prst="rect">
            <a:avLst/>
          </a:prstGeom>
          <a:solidFill>
            <a:schemeClr val="bg1">
              <a:lumMod val="95000"/>
            </a:schemeClr>
          </a:solidFill>
          <a:ln>
            <a:solidFill>
              <a:schemeClr val="tx1"/>
            </a:solidFill>
          </a:ln>
        </p:spPr>
        <p:txBody>
          <a:bodyPr wrap="square" rtlCol="0">
            <a:spAutoFit/>
          </a:bodyPr>
          <a:lstStyle/>
          <a:p>
            <a:r>
              <a:rPr lang="en-US" sz="2400" dirty="0">
                <a:latin typeface="Consolas" panose="020B0609020204030204" pitchFamily="49" charset="0"/>
              </a:rPr>
              <a:t>function f(</a:t>
            </a:r>
            <a:r>
              <a:rPr lang="en-US" sz="2400" dirty="0">
                <a:solidFill>
                  <a:srgbClr val="C00000"/>
                </a:solidFill>
                <a:latin typeface="Consolas" panose="020B0609020204030204" pitchFamily="49" charset="0"/>
              </a:rPr>
              <a:t>x</a:t>
            </a:r>
            <a:r>
              <a:rPr lang="en-US" sz="2400" dirty="0">
                <a:latin typeface="Consolas" panose="020B0609020204030204" pitchFamily="49" charset="0"/>
              </a:rPr>
              <a:t>) {</a:t>
            </a:r>
          </a:p>
          <a:p>
            <a:r>
              <a:rPr lang="en-US" sz="2400" dirty="0">
                <a:latin typeface="Consolas" panose="020B0609020204030204" pitchFamily="49" charset="0"/>
              </a:rPr>
              <a:t>  function g(</a:t>
            </a:r>
            <a:r>
              <a:rPr lang="en-US" sz="2400" dirty="0">
                <a:solidFill>
                  <a:srgbClr val="0070C0"/>
                </a:solidFill>
                <a:latin typeface="Consolas" panose="020B0609020204030204" pitchFamily="49" charset="0"/>
              </a:rPr>
              <a:t>y</a:t>
            </a:r>
            <a:r>
              <a:rPr lang="en-US" sz="2400" dirty="0">
                <a:latin typeface="Consolas" panose="020B0609020204030204" pitchFamily="49" charset="0"/>
              </a:rPr>
              <a:t>) {</a:t>
            </a:r>
          </a:p>
          <a:p>
            <a:r>
              <a:rPr lang="en-US" sz="2400" dirty="0">
                <a:latin typeface="Consolas" panose="020B0609020204030204" pitchFamily="49" charset="0"/>
              </a:rPr>
              <a:t>    function h(</a:t>
            </a:r>
            <a:r>
              <a:rPr lang="en-US" sz="2400" dirty="0">
                <a:solidFill>
                  <a:srgbClr val="00B050"/>
                </a:solidFill>
                <a:latin typeface="Consolas" panose="020B0609020204030204" pitchFamily="49" charset="0"/>
              </a:rPr>
              <a:t>z</a:t>
            </a:r>
            <a:r>
              <a:rPr lang="en-US" sz="2400" dirty="0">
                <a:latin typeface="Consolas" panose="020B0609020204030204" pitchFamily="49" charset="0"/>
              </a:rPr>
              <a:t>) {</a:t>
            </a:r>
          </a:p>
          <a:p>
            <a:r>
              <a:rPr lang="en-US" sz="2400" dirty="0">
                <a:latin typeface="Consolas" panose="020B0609020204030204" pitchFamily="49" charset="0"/>
              </a:rPr>
              <a:t>      return </a:t>
            </a:r>
            <a:r>
              <a:rPr lang="en-US" sz="2400" dirty="0">
                <a:solidFill>
                  <a:srgbClr val="C00000"/>
                </a:solidFill>
                <a:latin typeface="Consolas" panose="020B0609020204030204" pitchFamily="49" charset="0"/>
              </a:rPr>
              <a:t>x</a:t>
            </a:r>
            <a:r>
              <a:rPr lang="en-US" sz="2400" dirty="0">
                <a:latin typeface="Consolas" panose="020B0609020204030204" pitchFamily="49" charset="0"/>
              </a:rPr>
              <a:t> + </a:t>
            </a:r>
            <a:r>
              <a:rPr lang="en-US" sz="2400" dirty="0">
                <a:solidFill>
                  <a:srgbClr val="0070C0"/>
                </a:solidFill>
                <a:latin typeface="Consolas" panose="020B0609020204030204" pitchFamily="49" charset="0"/>
              </a:rPr>
              <a:t>y</a:t>
            </a:r>
            <a:r>
              <a:rPr lang="en-US" sz="2400" dirty="0">
                <a:latin typeface="Consolas" panose="020B0609020204030204" pitchFamily="49" charset="0"/>
              </a:rPr>
              <a:t> + </a:t>
            </a:r>
            <a:r>
              <a:rPr lang="en-US" sz="2400" dirty="0">
                <a:solidFill>
                  <a:srgbClr val="00B050"/>
                </a:solidFill>
                <a:latin typeface="Consolas" panose="020B0609020204030204" pitchFamily="49" charset="0"/>
              </a:rPr>
              <a:t>z</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p>
          <a:p>
            <a:r>
              <a:rPr lang="en-US" sz="2400" dirty="0">
                <a:latin typeface="Consolas" panose="020B0609020204030204" pitchFamily="49" charset="0"/>
              </a:rPr>
              <a:t>    return h;</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return g;</a:t>
            </a:r>
          </a:p>
          <a:p>
            <a:r>
              <a:rPr lang="en-US" sz="2400" dirty="0">
                <a:latin typeface="Consolas" panose="020B0609020204030204" pitchFamily="49" charset="0"/>
              </a:rPr>
              <a:t>}</a:t>
            </a:r>
          </a:p>
        </p:txBody>
      </p:sp>
      <p:sp>
        <p:nvSpPr>
          <p:cNvPr id="21" name="TextBox 20">
            <a:extLst>
              <a:ext uri="{FF2B5EF4-FFF2-40B4-BE49-F238E27FC236}">
                <a16:creationId xmlns:a16="http://schemas.microsoft.com/office/drawing/2014/main" id="{C3759AA7-F984-4C20-A472-83D78EDF4090}"/>
              </a:ext>
            </a:extLst>
          </p:cNvPr>
          <p:cNvSpPr txBox="1"/>
          <p:nvPr/>
        </p:nvSpPr>
        <p:spPr>
          <a:xfrm>
            <a:off x="1008207" y="1729005"/>
            <a:ext cx="10377488" cy="430887"/>
          </a:xfrm>
          <a:prstGeom prst="rect">
            <a:avLst/>
          </a:prstGeom>
          <a:noFill/>
        </p:spPr>
        <p:txBody>
          <a:bodyPr wrap="square">
            <a:spAutoFit/>
          </a:bodyPr>
          <a:lstStyle/>
          <a:p>
            <a:pPr algn="ctr"/>
            <a:r>
              <a:rPr lang="en-US" sz="2200" dirty="0"/>
              <a:t>which returns a </a:t>
            </a:r>
            <a:r>
              <a:rPr lang="en-US" sz="2200" dirty="0">
                <a:solidFill>
                  <a:srgbClr val="7030A0"/>
                </a:solidFill>
              </a:rPr>
              <a:t>function</a:t>
            </a:r>
            <a:r>
              <a:rPr lang="en-US" sz="2200" dirty="0"/>
              <a:t> that takes the </a:t>
            </a:r>
            <a:r>
              <a:rPr lang="en-US" sz="2200" dirty="0">
                <a:solidFill>
                  <a:srgbClr val="00B050"/>
                </a:solidFill>
              </a:rPr>
              <a:t>third argument</a:t>
            </a:r>
            <a:r>
              <a:rPr lang="en-US" sz="2200" dirty="0"/>
              <a:t>... etc... etc...</a:t>
            </a:r>
          </a:p>
        </p:txBody>
      </p:sp>
      <p:sp>
        <p:nvSpPr>
          <p:cNvPr id="23" name="TextBox 22">
            <a:extLst>
              <a:ext uri="{FF2B5EF4-FFF2-40B4-BE49-F238E27FC236}">
                <a16:creationId xmlns:a16="http://schemas.microsoft.com/office/drawing/2014/main" id="{2024E0E9-9D04-431A-B60F-74BB76F23433}"/>
              </a:ext>
            </a:extLst>
          </p:cNvPr>
          <p:cNvSpPr txBox="1"/>
          <p:nvPr/>
        </p:nvSpPr>
        <p:spPr>
          <a:xfrm>
            <a:off x="1008207" y="2145098"/>
            <a:ext cx="10377488" cy="430887"/>
          </a:xfrm>
          <a:prstGeom prst="rect">
            <a:avLst/>
          </a:prstGeom>
          <a:noFill/>
        </p:spPr>
        <p:txBody>
          <a:bodyPr wrap="square">
            <a:spAutoFit/>
          </a:bodyPr>
          <a:lstStyle/>
          <a:p>
            <a:pPr algn="ctr"/>
            <a:r>
              <a:rPr lang="en-US" sz="2200" dirty="0"/>
              <a:t>And finally, the inner-most function does the </a:t>
            </a:r>
            <a:r>
              <a:rPr lang="en-US" sz="2200" dirty="0">
                <a:solidFill>
                  <a:srgbClr val="FF0000"/>
                </a:solidFill>
              </a:rPr>
              <a:t>original computation</a:t>
            </a:r>
            <a:r>
              <a:rPr lang="en-US" sz="2200" dirty="0"/>
              <a:t>...</a:t>
            </a:r>
          </a:p>
        </p:txBody>
      </p:sp>
      <p:sp>
        <p:nvSpPr>
          <p:cNvPr id="30" name="TextBox 29">
            <a:extLst>
              <a:ext uri="{FF2B5EF4-FFF2-40B4-BE49-F238E27FC236}">
                <a16:creationId xmlns:a16="http://schemas.microsoft.com/office/drawing/2014/main" id="{4E860EB5-0CD6-432E-ABAE-0E0AB08C595E}"/>
              </a:ext>
            </a:extLst>
          </p:cNvPr>
          <p:cNvSpPr txBox="1"/>
          <p:nvPr/>
        </p:nvSpPr>
        <p:spPr>
          <a:xfrm>
            <a:off x="6873635" y="2878019"/>
            <a:ext cx="5100011" cy="707886"/>
          </a:xfrm>
          <a:prstGeom prst="rect">
            <a:avLst/>
          </a:prstGeom>
          <a:noFill/>
          <a:effectLst>
            <a:glow rad="101600">
              <a:srgbClr val="FF0000">
                <a:alpha val="60000"/>
              </a:srgbClr>
            </a:glow>
          </a:effectLst>
        </p:spPr>
        <p:txBody>
          <a:bodyPr wrap="square" rtlCol="0">
            <a:spAutoFit/>
          </a:bodyPr>
          <a:lstStyle/>
          <a:p>
            <a:pPr algn="ctr"/>
            <a:r>
              <a:rPr lang="en-US" sz="2000" dirty="0"/>
              <a:t>Let's say we wanted to call our original function like this:</a:t>
            </a:r>
          </a:p>
        </p:txBody>
      </p:sp>
      <p:sp>
        <p:nvSpPr>
          <p:cNvPr id="31" name="TextBox 30">
            <a:extLst>
              <a:ext uri="{FF2B5EF4-FFF2-40B4-BE49-F238E27FC236}">
                <a16:creationId xmlns:a16="http://schemas.microsoft.com/office/drawing/2014/main" id="{2F9DC534-5F19-4145-9DF9-81499B7C78CF}"/>
              </a:ext>
            </a:extLst>
          </p:cNvPr>
          <p:cNvSpPr txBox="1"/>
          <p:nvPr/>
        </p:nvSpPr>
        <p:spPr>
          <a:xfrm>
            <a:off x="7928937" y="4707261"/>
            <a:ext cx="4301164" cy="1015663"/>
          </a:xfrm>
          <a:prstGeom prst="rect">
            <a:avLst/>
          </a:prstGeom>
          <a:noFill/>
        </p:spPr>
        <p:txBody>
          <a:bodyPr wrap="square" rtlCol="0">
            <a:spAutoFit/>
          </a:bodyPr>
          <a:lstStyle/>
          <a:p>
            <a:r>
              <a:rPr lang="en-US" sz="2000" dirty="0"/>
              <a:t>temp_func1 = f(</a:t>
            </a:r>
            <a:r>
              <a:rPr lang="en-US" sz="2000" dirty="0">
                <a:solidFill>
                  <a:srgbClr val="C00000"/>
                </a:solidFill>
              </a:rPr>
              <a:t>10</a:t>
            </a:r>
            <a:r>
              <a:rPr lang="en-US" sz="2000" dirty="0"/>
              <a:t>);</a:t>
            </a:r>
          </a:p>
          <a:p>
            <a:r>
              <a:rPr lang="en-US" sz="2000" dirty="0"/>
              <a:t>temp_func2 = temp_func1(</a:t>
            </a:r>
            <a:r>
              <a:rPr lang="en-US" sz="2000" dirty="0">
                <a:solidFill>
                  <a:srgbClr val="0070C0"/>
                </a:solidFill>
              </a:rPr>
              <a:t>20</a:t>
            </a:r>
            <a:r>
              <a:rPr lang="en-US" sz="2000" dirty="0"/>
              <a:t>);</a:t>
            </a:r>
          </a:p>
          <a:p>
            <a:r>
              <a:rPr lang="en-US" sz="2000" dirty="0" err="1"/>
              <a:t>final_result</a:t>
            </a:r>
            <a:r>
              <a:rPr lang="en-US" sz="2000" dirty="0"/>
              <a:t> = temp_func2(</a:t>
            </a:r>
            <a:r>
              <a:rPr lang="en-US" sz="2000" dirty="0">
                <a:solidFill>
                  <a:srgbClr val="00B050"/>
                </a:solidFill>
              </a:rPr>
              <a:t>30</a:t>
            </a:r>
            <a:r>
              <a:rPr lang="en-US" sz="2000" dirty="0"/>
              <a:t>);</a:t>
            </a:r>
          </a:p>
        </p:txBody>
      </p:sp>
      <p:sp>
        <p:nvSpPr>
          <p:cNvPr id="3" name="Rectangle 2">
            <a:extLst>
              <a:ext uri="{FF2B5EF4-FFF2-40B4-BE49-F238E27FC236}">
                <a16:creationId xmlns:a16="http://schemas.microsoft.com/office/drawing/2014/main" id="{FE720DA4-DEC7-434F-8665-9A6DD89BC4FB}"/>
              </a:ext>
            </a:extLst>
          </p:cNvPr>
          <p:cNvSpPr/>
          <p:nvPr/>
        </p:nvSpPr>
        <p:spPr>
          <a:xfrm>
            <a:off x="4148138" y="3043238"/>
            <a:ext cx="3738562" cy="2657475"/>
          </a:xfrm>
          <a:prstGeom prst="rect">
            <a:avLst/>
          </a:prstGeom>
          <a:noFill/>
          <a:ln>
            <a:solidFill>
              <a:srgbClr val="7030A0"/>
            </a:solidFill>
          </a:ln>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93F5BFD-59FD-4D7D-B1A9-EC3D25158A4E}"/>
              </a:ext>
            </a:extLst>
          </p:cNvPr>
          <p:cNvSpPr/>
          <p:nvPr/>
        </p:nvSpPr>
        <p:spPr>
          <a:xfrm>
            <a:off x="4477316" y="3429001"/>
            <a:ext cx="3409384" cy="1119188"/>
          </a:xfrm>
          <a:prstGeom prst="rect">
            <a:avLst/>
          </a:prstGeom>
          <a:noFill/>
          <a:ln>
            <a:solidFill>
              <a:srgbClr val="7030A0"/>
            </a:solidFill>
          </a:ln>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DABDE5E-BF06-472A-8BB2-122C7DA89AED}"/>
              </a:ext>
            </a:extLst>
          </p:cNvPr>
          <p:cNvSpPr/>
          <p:nvPr/>
        </p:nvSpPr>
        <p:spPr>
          <a:xfrm>
            <a:off x="4826109" y="3750802"/>
            <a:ext cx="3060591" cy="475691"/>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FE5E1D3-310D-4522-9152-6F8EDF935929}"/>
              </a:ext>
            </a:extLst>
          </p:cNvPr>
          <p:cNvSpPr txBox="1"/>
          <p:nvPr/>
        </p:nvSpPr>
        <p:spPr>
          <a:xfrm>
            <a:off x="6873635" y="4269889"/>
            <a:ext cx="5100011" cy="400110"/>
          </a:xfrm>
          <a:prstGeom prst="rect">
            <a:avLst/>
          </a:prstGeom>
          <a:noFill/>
          <a:effectLst>
            <a:glow rad="101600">
              <a:srgbClr val="FF0000">
                <a:alpha val="60000"/>
              </a:srgbClr>
            </a:glow>
          </a:effectLst>
        </p:spPr>
        <p:txBody>
          <a:bodyPr wrap="square" rtlCol="0">
            <a:spAutoFit/>
          </a:bodyPr>
          <a:lstStyle/>
          <a:p>
            <a:pPr algn="ctr"/>
            <a:r>
              <a:rPr lang="en-US" sz="2000" dirty="0"/>
              <a:t>Here's how we'd call the curried version:</a:t>
            </a:r>
          </a:p>
        </p:txBody>
      </p:sp>
      <p:sp>
        <p:nvSpPr>
          <p:cNvPr id="35" name="TextBox 34">
            <a:extLst>
              <a:ext uri="{FF2B5EF4-FFF2-40B4-BE49-F238E27FC236}">
                <a16:creationId xmlns:a16="http://schemas.microsoft.com/office/drawing/2014/main" id="{0BB1E1BE-33E7-4E1D-A653-0AD74E4B1A6D}"/>
              </a:ext>
            </a:extLst>
          </p:cNvPr>
          <p:cNvSpPr txBox="1"/>
          <p:nvPr/>
        </p:nvSpPr>
        <p:spPr>
          <a:xfrm>
            <a:off x="8371127" y="3585905"/>
            <a:ext cx="2105026" cy="461665"/>
          </a:xfrm>
          <a:prstGeom prst="rect">
            <a:avLst/>
          </a:prstGeom>
          <a:noFill/>
        </p:spPr>
        <p:txBody>
          <a:bodyPr wrap="square">
            <a:spAutoFit/>
          </a:bodyPr>
          <a:lstStyle/>
          <a:p>
            <a:pPr algn="ctr"/>
            <a:r>
              <a:rPr lang="en-US" sz="2400" dirty="0"/>
              <a:t>f(</a:t>
            </a:r>
            <a:r>
              <a:rPr lang="en-US" sz="2400" dirty="0">
                <a:solidFill>
                  <a:srgbClr val="C00000"/>
                </a:solidFill>
              </a:rPr>
              <a:t>10</a:t>
            </a:r>
            <a:r>
              <a:rPr lang="en-US" sz="2400" dirty="0"/>
              <a:t>, </a:t>
            </a:r>
            <a:r>
              <a:rPr lang="en-US" sz="2400" dirty="0">
                <a:solidFill>
                  <a:srgbClr val="0070C0"/>
                </a:solidFill>
              </a:rPr>
              <a:t>20</a:t>
            </a:r>
            <a:r>
              <a:rPr lang="en-US" sz="2400" dirty="0"/>
              <a:t>, </a:t>
            </a:r>
            <a:r>
              <a:rPr lang="en-US" sz="2400" dirty="0">
                <a:solidFill>
                  <a:srgbClr val="00B050"/>
                </a:solidFill>
              </a:rPr>
              <a:t>30</a:t>
            </a:r>
            <a:r>
              <a:rPr lang="en-US" sz="2400" dirty="0"/>
              <a:t>)</a:t>
            </a:r>
          </a:p>
        </p:txBody>
      </p:sp>
      <p:sp>
        <p:nvSpPr>
          <p:cNvPr id="48" name="TextBox 47">
            <a:extLst>
              <a:ext uri="{FF2B5EF4-FFF2-40B4-BE49-F238E27FC236}">
                <a16:creationId xmlns:a16="http://schemas.microsoft.com/office/drawing/2014/main" id="{C21F8FE2-CE31-41F9-A03A-B3B9FB52792B}"/>
              </a:ext>
            </a:extLst>
          </p:cNvPr>
          <p:cNvSpPr txBox="1"/>
          <p:nvPr/>
        </p:nvSpPr>
        <p:spPr>
          <a:xfrm>
            <a:off x="6873635" y="5852106"/>
            <a:ext cx="5100011" cy="400110"/>
          </a:xfrm>
          <a:prstGeom prst="rect">
            <a:avLst/>
          </a:prstGeom>
          <a:noFill/>
          <a:effectLst>
            <a:glow rad="101600">
              <a:srgbClr val="FF0000">
                <a:alpha val="60000"/>
              </a:srgbClr>
            </a:glow>
          </a:effectLst>
        </p:spPr>
        <p:txBody>
          <a:bodyPr wrap="square" rtlCol="0">
            <a:spAutoFit/>
          </a:bodyPr>
          <a:lstStyle/>
          <a:p>
            <a:pPr algn="ctr"/>
            <a:r>
              <a:rPr lang="en-US" sz="2000" dirty="0"/>
              <a:t>Or you could even call it like this:</a:t>
            </a:r>
          </a:p>
        </p:txBody>
      </p:sp>
      <p:sp>
        <p:nvSpPr>
          <p:cNvPr id="51" name="TextBox 50">
            <a:extLst>
              <a:ext uri="{FF2B5EF4-FFF2-40B4-BE49-F238E27FC236}">
                <a16:creationId xmlns:a16="http://schemas.microsoft.com/office/drawing/2014/main" id="{5324FC27-050A-4768-8881-66C1AD5D8E2E}"/>
              </a:ext>
            </a:extLst>
          </p:cNvPr>
          <p:cNvSpPr txBox="1"/>
          <p:nvPr/>
        </p:nvSpPr>
        <p:spPr>
          <a:xfrm>
            <a:off x="7970766" y="6321217"/>
            <a:ext cx="3448675" cy="400110"/>
          </a:xfrm>
          <a:prstGeom prst="rect">
            <a:avLst/>
          </a:prstGeom>
          <a:noFill/>
        </p:spPr>
        <p:txBody>
          <a:bodyPr wrap="square" rtlCol="0">
            <a:spAutoFit/>
          </a:bodyPr>
          <a:lstStyle/>
          <a:p>
            <a:r>
              <a:rPr lang="en-US" sz="2000" dirty="0" err="1"/>
              <a:t>final_result</a:t>
            </a:r>
            <a:r>
              <a:rPr lang="en-US" sz="2000" dirty="0"/>
              <a:t> = f(</a:t>
            </a:r>
            <a:r>
              <a:rPr lang="en-US" sz="2000" dirty="0">
                <a:solidFill>
                  <a:srgbClr val="C00000"/>
                </a:solidFill>
              </a:rPr>
              <a:t>10</a:t>
            </a:r>
            <a:r>
              <a:rPr lang="en-US" sz="2000" dirty="0"/>
              <a:t>)(</a:t>
            </a:r>
            <a:r>
              <a:rPr lang="en-US" sz="2000" dirty="0">
                <a:solidFill>
                  <a:srgbClr val="0070C0"/>
                </a:solidFill>
              </a:rPr>
              <a:t>20</a:t>
            </a:r>
            <a:r>
              <a:rPr lang="en-US" sz="2000" dirty="0"/>
              <a:t>)(</a:t>
            </a:r>
            <a:r>
              <a:rPr lang="en-US" sz="2000" dirty="0">
                <a:solidFill>
                  <a:srgbClr val="00B050"/>
                </a:solidFill>
              </a:rPr>
              <a:t>30</a:t>
            </a:r>
            <a:r>
              <a:rPr lang="en-US" sz="2000" dirty="0"/>
              <a:t>)</a:t>
            </a:r>
          </a:p>
        </p:txBody>
      </p:sp>
      <p:sp>
        <p:nvSpPr>
          <p:cNvPr id="52" name="Rectangle 51">
            <a:extLst>
              <a:ext uri="{FF2B5EF4-FFF2-40B4-BE49-F238E27FC236}">
                <a16:creationId xmlns:a16="http://schemas.microsoft.com/office/drawing/2014/main" id="{989F078C-DD8F-4B4F-BE0C-C3AE0549A74E}"/>
              </a:ext>
            </a:extLst>
          </p:cNvPr>
          <p:cNvSpPr/>
          <p:nvPr/>
        </p:nvSpPr>
        <p:spPr>
          <a:xfrm>
            <a:off x="3806194" y="2626524"/>
            <a:ext cx="4586461" cy="4154984"/>
          </a:xfrm>
          <a:prstGeom prst="rect">
            <a:avLst/>
          </a:prstGeom>
          <a:noFill/>
          <a:ln>
            <a:solidFill>
              <a:srgbClr val="7030A0"/>
            </a:solidFill>
          </a:ln>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FF5B466E-9C04-4478-9E49-EED042E9F2D6}"/>
              </a:ext>
            </a:extLst>
          </p:cNvPr>
          <p:cNvCxnSpPr/>
          <p:nvPr/>
        </p:nvCxnSpPr>
        <p:spPr>
          <a:xfrm>
            <a:off x="7762009" y="4914607"/>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BB1E780-CDEE-49AE-AFA6-7BDCD41004A2}"/>
              </a:ext>
            </a:extLst>
          </p:cNvPr>
          <p:cNvCxnSpPr/>
          <p:nvPr/>
        </p:nvCxnSpPr>
        <p:spPr>
          <a:xfrm>
            <a:off x="807313" y="2861971"/>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515F869-FF34-48FC-925C-6EDD5E86182B}"/>
              </a:ext>
            </a:extLst>
          </p:cNvPr>
          <p:cNvSpPr txBox="1"/>
          <p:nvPr/>
        </p:nvSpPr>
        <p:spPr>
          <a:xfrm>
            <a:off x="9571169" y="4707652"/>
            <a:ext cx="449131" cy="400110"/>
          </a:xfrm>
          <a:prstGeom prst="rect">
            <a:avLst/>
          </a:prstGeom>
          <a:noFill/>
        </p:spPr>
        <p:txBody>
          <a:bodyPr wrap="square">
            <a:spAutoFit/>
          </a:bodyPr>
          <a:lstStyle/>
          <a:p>
            <a:r>
              <a:rPr lang="en-US" sz="2000" dirty="0">
                <a:solidFill>
                  <a:srgbClr val="C00000"/>
                </a:solidFill>
              </a:rPr>
              <a:t>10</a:t>
            </a:r>
            <a:endParaRPr lang="en-US" sz="2000" dirty="0"/>
          </a:p>
        </p:txBody>
      </p:sp>
      <p:cxnSp>
        <p:nvCxnSpPr>
          <p:cNvPr id="28" name="Straight Arrow Connector 27">
            <a:extLst>
              <a:ext uri="{FF2B5EF4-FFF2-40B4-BE49-F238E27FC236}">
                <a16:creationId xmlns:a16="http://schemas.microsoft.com/office/drawing/2014/main" id="{E768D0FE-A286-44A5-BAB0-9D7D37D01A03}"/>
              </a:ext>
            </a:extLst>
          </p:cNvPr>
          <p:cNvCxnSpPr>
            <a:cxnSpLocks/>
          </p:cNvCxnSpPr>
          <p:nvPr/>
        </p:nvCxnSpPr>
        <p:spPr>
          <a:xfrm>
            <a:off x="1108217" y="3209625"/>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FD4713A-D2CE-480E-BFF3-725265A67F78}"/>
              </a:ext>
            </a:extLst>
          </p:cNvPr>
          <p:cNvSpPr/>
          <p:nvPr/>
        </p:nvSpPr>
        <p:spPr>
          <a:xfrm>
            <a:off x="3224605" y="3842010"/>
            <a:ext cx="271462" cy="2288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5533561-A08E-4157-BB49-94F25C5B1009}"/>
              </a:ext>
            </a:extLst>
          </p:cNvPr>
          <p:cNvSpPr txBox="1"/>
          <p:nvPr/>
        </p:nvSpPr>
        <p:spPr>
          <a:xfrm>
            <a:off x="2799391" y="2433570"/>
            <a:ext cx="449131" cy="400110"/>
          </a:xfrm>
          <a:prstGeom prst="rect">
            <a:avLst/>
          </a:prstGeom>
          <a:noFill/>
        </p:spPr>
        <p:txBody>
          <a:bodyPr wrap="square">
            <a:spAutoFit/>
          </a:bodyPr>
          <a:lstStyle/>
          <a:p>
            <a:r>
              <a:rPr lang="en-US" sz="2000" dirty="0">
                <a:solidFill>
                  <a:srgbClr val="C00000"/>
                </a:solidFill>
              </a:rPr>
              <a:t>10</a:t>
            </a:r>
            <a:endParaRPr lang="en-US" sz="2000" dirty="0"/>
          </a:p>
        </p:txBody>
      </p:sp>
      <p:cxnSp>
        <p:nvCxnSpPr>
          <p:cNvPr id="38" name="Straight Arrow Connector 37">
            <a:extLst>
              <a:ext uri="{FF2B5EF4-FFF2-40B4-BE49-F238E27FC236}">
                <a16:creationId xmlns:a16="http://schemas.microsoft.com/office/drawing/2014/main" id="{8A57DAA8-2DD7-4C95-89EC-F4195C140134}"/>
              </a:ext>
            </a:extLst>
          </p:cNvPr>
          <p:cNvCxnSpPr>
            <a:cxnSpLocks/>
          </p:cNvCxnSpPr>
          <p:nvPr/>
        </p:nvCxnSpPr>
        <p:spPr>
          <a:xfrm>
            <a:off x="1108217" y="6171909"/>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Speech Bubble: Rectangle with Corners Rounded 38">
            <a:extLst>
              <a:ext uri="{FF2B5EF4-FFF2-40B4-BE49-F238E27FC236}">
                <a16:creationId xmlns:a16="http://schemas.microsoft.com/office/drawing/2014/main" id="{6F3F4CC9-CC6A-45C7-8444-E656A8AE1A04}"/>
              </a:ext>
            </a:extLst>
          </p:cNvPr>
          <p:cNvSpPr/>
          <p:nvPr/>
        </p:nvSpPr>
        <p:spPr>
          <a:xfrm>
            <a:off x="8189067" y="5716329"/>
            <a:ext cx="3662465" cy="980278"/>
          </a:xfrm>
          <a:prstGeom prst="wedgeRoundRectCallout">
            <a:avLst>
              <a:gd name="adj1" fmla="val -5887"/>
              <a:gd name="adj2" fmla="val -1186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Each call to our curried function fills in one variable!</a:t>
            </a:r>
            <a:endParaRPr lang="en-US" sz="2000" baseline="-25000" dirty="0">
              <a:solidFill>
                <a:schemeClr val="bg1"/>
              </a:solidFill>
              <a:latin typeface="Corbel" panose="020B0503020204020204" pitchFamily="34" charset="0"/>
            </a:endParaRPr>
          </a:p>
        </p:txBody>
      </p:sp>
      <p:sp>
        <p:nvSpPr>
          <p:cNvPr id="40" name="Speech Bubble: Rectangle with Corners Rounded 39">
            <a:extLst>
              <a:ext uri="{FF2B5EF4-FFF2-40B4-BE49-F238E27FC236}">
                <a16:creationId xmlns:a16="http://schemas.microsoft.com/office/drawing/2014/main" id="{0006A041-2AAB-4754-ABD1-D0AA426B67A2}"/>
              </a:ext>
            </a:extLst>
          </p:cNvPr>
          <p:cNvSpPr/>
          <p:nvPr/>
        </p:nvSpPr>
        <p:spPr>
          <a:xfrm>
            <a:off x="4897949" y="2531629"/>
            <a:ext cx="2500648" cy="1097363"/>
          </a:xfrm>
          <a:prstGeom prst="wedgeRoundRectCallout">
            <a:avLst>
              <a:gd name="adj1" fmla="val -91083"/>
              <a:gd name="adj2" fmla="val 144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this defines a g() function (a closure) with </a:t>
            </a:r>
            <a:r>
              <a:rPr lang="en-US" sz="2000" dirty="0">
                <a:solidFill>
                  <a:schemeClr val="accent2">
                    <a:lumMod val="40000"/>
                    <a:lumOff val="60000"/>
                  </a:schemeClr>
                </a:solidFill>
                <a:latin typeface="Corbel" panose="020B0503020204020204" pitchFamily="34" charset="0"/>
              </a:rPr>
              <a:t>x</a:t>
            </a:r>
            <a:r>
              <a:rPr lang="en-US" sz="2000" dirty="0">
                <a:solidFill>
                  <a:schemeClr val="bg1"/>
                </a:solidFill>
                <a:latin typeface="Corbel" panose="020B0503020204020204" pitchFamily="34" charset="0"/>
              </a:rPr>
              <a:t> filled in as 10.</a:t>
            </a:r>
            <a:endParaRPr lang="en-US" sz="2000" baseline="-25000" dirty="0">
              <a:solidFill>
                <a:schemeClr val="bg1"/>
              </a:solidFill>
              <a:latin typeface="Corbel" panose="020B0503020204020204" pitchFamily="34" charset="0"/>
            </a:endParaRPr>
          </a:p>
        </p:txBody>
      </p:sp>
      <p:sp>
        <p:nvSpPr>
          <p:cNvPr id="41" name="Rectangle 40">
            <a:extLst>
              <a:ext uri="{FF2B5EF4-FFF2-40B4-BE49-F238E27FC236}">
                <a16:creationId xmlns:a16="http://schemas.microsoft.com/office/drawing/2014/main" id="{1DC6579A-A3F9-46C0-8CDE-AE2D24696D67}"/>
              </a:ext>
            </a:extLst>
          </p:cNvPr>
          <p:cNvSpPr/>
          <p:nvPr/>
        </p:nvSpPr>
        <p:spPr>
          <a:xfrm>
            <a:off x="1020952" y="2714484"/>
            <a:ext cx="3115041" cy="3287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545A5DD-38EF-4985-B744-B8EAF1C48BA5}"/>
              </a:ext>
            </a:extLst>
          </p:cNvPr>
          <p:cNvSpPr/>
          <p:nvPr/>
        </p:nvSpPr>
        <p:spPr>
          <a:xfrm>
            <a:off x="973626" y="5994078"/>
            <a:ext cx="3115041" cy="702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1889F6E-C90A-4E94-A469-F5A6AF9F5E0B}"/>
              </a:ext>
            </a:extLst>
          </p:cNvPr>
          <p:cNvSpPr txBox="1"/>
          <p:nvPr/>
        </p:nvSpPr>
        <p:spPr>
          <a:xfrm>
            <a:off x="10760169" y="5011740"/>
            <a:ext cx="449131" cy="400110"/>
          </a:xfrm>
          <a:prstGeom prst="rect">
            <a:avLst/>
          </a:prstGeom>
          <a:noFill/>
        </p:spPr>
        <p:txBody>
          <a:bodyPr wrap="square">
            <a:spAutoFit/>
          </a:bodyPr>
          <a:lstStyle/>
          <a:p>
            <a:r>
              <a:rPr lang="en-US" sz="2000" dirty="0">
                <a:solidFill>
                  <a:srgbClr val="0070C0"/>
                </a:solidFill>
              </a:rPr>
              <a:t>20</a:t>
            </a:r>
          </a:p>
        </p:txBody>
      </p:sp>
      <p:sp>
        <p:nvSpPr>
          <p:cNvPr id="45" name="Rectangle 44">
            <a:extLst>
              <a:ext uri="{FF2B5EF4-FFF2-40B4-BE49-F238E27FC236}">
                <a16:creationId xmlns:a16="http://schemas.microsoft.com/office/drawing/2014/main" id="{5B987385-8901-4123-A875-598B7A53D53D}"/>
              </a:ext>
            </a:extLst>
          </p:cNvPr>
          <p:cNvSpPr/>
          <p:nvPr/>
        </p:nvSpPr>
        <p:spPr>
          <a:xfrm>
            <a:off x="3738002" y="3856299"/>
            <a:ext cx="341572" cy="2960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7C6BE32-5F7D-45DD-8330-88E5DBB55BB5}"/>
              </a:ext>
            </a:extLst>
          </p:cNvPr>
          <p:cNvSpPr txBox="1"/>
          <p:nvPr/>
        </p:nvSpPr>
        <p:spPr>
          <a:xfrm>
            <a:off x="3079261" y="2805862"/>
            <a:ext cx="449131" cy="400110"/>
          </a:xfrm>
          <a:prstGeom prst="rect">
            <a:avLst/>
          </a:prstGeom>
          <a:noFill/>
        </p:spPr>
        <p:txBody>
          <a:bodyPr wrap="square">
            <a:spAutoFit/>
          </a:bodyPr>
          <a:lstStyle/>
          <a:p>
            <a:r>
              <a:rPr lang="en-US" sz="2000" dirty="0">
                <a:solidFill>
                  <a:srgbClr val="0070C0"/>
                </a:solidFill>
              </a:rPr>
              <a:t>20</a:t>
            </a:r>
          </a:p>
        </p:txBody>
      </p:sp>
      <p:cxnSp>
        <p:nvCxnSpPr>
          <p:cNvPr id="47" name="Straight Arrow Connector 46">
            <a:extLst>
              <a:ext uri="{FF2B5EF4-FFF2-40B4-BE49-F238E27FC236}">
                <a16:creationId xmlns:a16="http://schemas.microsoft.com/office/drawing/2014/main" id="{8C6A47C6-6DB2-45B7-AE95-A5650BC641BF}"/>
              </a:ext>
            </a:extLst>
          </p:cNvPr>
          <p:cNvCxnSpPr/>
          <p:nvPr/>
        </p:nvCxnSpPr>
        <p:spPr>
          <a:xfrm>
            <a:off x="7762009" y="520988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5AE9743-62DF-421B-8662-325D42113CA0}"/>
              </a:ext>
            </a:extLst>
          </p:cNvPr>
          <p:cNvCxnSpPr>
            <a:cxnSpLocks/>
          </p:cNvCxnSpPr>
          <p:nvPr/>
        </p:nvCxnSpPr>
        <p:spPr>
          <a:xfrm>
            <a:off x="1108217" y="3214087"/>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36DB0D2-B64C-4561-B697-841DC438E1D7}"/>
              </a:ext>
            </a:extLst>
          </p:cNvPr>
          <p:cNvCxnSpPr>
            <a:cxnSpLocks/>
          </p:cNvCxnSpPr>
          <p:nvPr/>
        </p:nvCxnSpPr>
        <p:spPr>
          <a:xfrm>
            <a:off x="1446359" y="358557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Speech Bubble: Rectangle with Corners Rounded 54">
            <a:extLst>
              <a:ext uri="{FF2B5EF4-FFF2-40B4-BE49-F238E27FC236}">
                <a16:creationId xmlns:a16="http://schemas.microsoft.com/office/drawing/2014/main" id="{6111F6E5-0602-4C56-9802-A042C42A996E}"/>
              </a:ext>
            </a:extLst>
          </p:cNvPr>
          <p:cNvSpPr/>
          <p:nvPr/>
        </p:nvSpPr>
        <p:spPr>
          <a:xfrm>
            <a:off x="5307850" y="2873621"/>
            <a:ext cx="2684544" cy="1097363"/>
          </a:xfrm>
          <a:prstGeom prst="wedgeRoundRectCallout">
            <a:avLst>
              <a:gd name="adj1" fmla="val -91083"/>
              <a:gd name="adj2" fmla="val 144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this defines an h() function (a closure) with </a:t>
            </a:r>
            <a:r>
              <a:rPr lang="en-US" sz="2000" dirty="0">
                <a:solidFill>
                  <a:srgbClr val="C2FFF0"/>
                </a:solidFill>
                <a:latin typeface="Corbel" panose="020B0503020204020204" pitchFamily="34" charset="0"/>
              </a:rPr>
              <a:t>y</a:t>
            </a:r>
            <a:r>
              <a:rPr lang="en-US" sz="2000" dirty="0">
                <a:solidFill>
                  <a:schemeClr val="bg1"/>
                </a:solidFill>
                <a:latin typeface="Corbel" panose="020B0503020204020204" pitchFamily="34" charset="0"/>
              </a:rPr>
              <a:t> filled in as 20.</a:t>
            </a:r>
            <a:endParaRPr lang="en-US" sz="2000" baseline="-25000" dirty="0">
              <a:solidFill>
                <a:schemeClr val="bg1"/>
              </a:solidFill>
              <a:latin typeface="Corbel" panose="020B0503020204020204" pitchFamily="34" charset="0"/>
            </a:endParaRPr>
          </a:p>
        </p:txBody>
      </p:sp>
      <p:cxnSp>
        <p:nvCxnSpPr>
          <p:cNvPr id="56" name="Straight Arrow Connector 55">
            <a:extLst>
              <a:ext uri="{FF2B5EF4-FFF2-40B4-BE49-F238E27FC236}">
                <a16:creationId xmlns:a16="http://schemas.microsoft.com/office/drawing/2014/main" id="{04C796FA-DE8A-4292-B28E-C912775E1C85}"/>
              </a:ext>
            </a:extLst>
          </p:cNvPr>
          <p:cNvCxnSpPr/>
          <p:nvPr/>
        </p:nvCxnSpPr>
        <p:spPr>
          <a:xfrm>
            <a:off x="1446359" y="5071255"/>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63D40955-691C-49E6-98DC-396F9300AAB2}"/>
              </a:ext>
            </a:extLst>
          </p:cNvPr>
          <p:cNvSpPr/>
          <p:nvPr/>
        </p:nvSpPr>
        <p:spPr>
          <a:xfrm>
            <a:off x="1377260" y="3076407"/>
            <a:ext cx="2758734" cy="3287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D605EA7-2477-40BA-B875-20F1BB8D7C26}"/>
              </a:ext>
            </a:extLst>
          </p:cNvPr>
          <p:cNvSpPr/>
          <p:nvPr/>
        </p:nvSpPr>
        <p:spPr>
          <a:xfrm>
            <a:off x="1368176" y="4904027"/>
            <a:ext cx="2758734" cy="7376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6CDCF08C-C2E9-4261-A922-3DE8B179ED27}"/>
              </a:ext>
            </a:extLst>
          </p:cNvPr>
          <p:cNvCxnSpPr/>
          <p:nvPr/>
        </p:nvCxnSpPr>
        <p:spPr>
          <a:xfrm>
            <a:off x="7762009" y="550039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Speech Bubble: Rectangle with Corners Rounded 59">
            <a:extLst>
              <a:ext uri="{FF2B5EF4-FFF2-40B4-BE49-F238E27FC236}">
                <a16:creationId xmlns:a16="http://schemas.microsoft.com/office/drawing/2014/main" id="{DC749F90-182A-4C11-A7FD-5948AB19EE0B}"/>
              </a:ext>
            </a:extLst>
          </p:cNvPr>
          <p:cNvSpPr/>
          <p:nvPr/>
        </p:nvSpPr>
        <p:spPr>
          <a:xfrm>
            <a:off x="4642062" y="5782646"/>
            <a:ext cx="3662465" cy="980278"/>
          </a:xfrm>
          <a:prstGeom prst="wedgeRoundRectCallout">
            <a:avLst>
              <a:gd name="adj1" fmla="val 117776"/>
              <a:gd name="adj2" fmla="val -618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Now our final call just needs to pass the last parameter!</a:t>
            </a:r>
            <a:endParaRPr lang="en-US" sz="2000" baseline="-25000" dirty="0">
              <a:solidFill>
                <a:schemeClr val="bg1"/>
              </a:solidFill>
              <a:latin typeface="Corbel" panose="020B0503020204020204" pitchFamily="34" charset="0"/>
            </a:endParaRPr>
          </a:p>
        </p:txBody>
      </p:sp>
      <p:cxnSp>
        <p:nvCxnSpPr>
          <p:cNvPr id="61" name="Straight Arrow Connector 60">
            <a:extLst>
              <a:ext uri="{FF2B5EF4-FFF2-40B4-BE49-F238E27FC236}">
                <a16:creationId xmlns:a16="http://schemas.microsoft.com/office/drawing/2014/main" id="{BC2D455E-E512-415F-8A3F-8A6C5391BC29}"/>
              </a:ext>
            </a:extLst>
          </p:cNvPr>
          <p:cNvCxnSpPr/>
          <p:nvPr/>
        </p:nvCxnSpPr>
        <p:spPr>
          <a:xfrm>
            <a:off x="1446359" y="358557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Speech Bubble: Rectangle with Corners Rounded 52">
            <a:extLst>
              <a:ext uri="{FF2B5EF4-FFF2-40B4-BE49-F238E27FC236}">
                <a16:creationId xmlns:a16="http://schemas.microsoft.com/office/drawing/2014/main" id="{B9DB3E5C-B743-4335-A890-23B8F74E9B3B}"/>
              </a:ext>
            </a:extLst>
          </p:cNvPr>
          <p:cNvSpPr/>
          <p:nvPr/>
        </p:nvSpPr>
        <p:spPr>
          <a:xfrm>
            <a:off x="5108923" y="2904068"/>
            <a:ext cx="3662465" cy="980278"/>
          </a:xfrm>
          <a:prstGeom prst="wedgeRoundRectCallout">
            <a:avLst>
              <a:gd name="adj1" fmla="val -84559"/>
              <a:gd name="adj2" fmla="val -161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With "real" currying, these nested functions are </a:t>
            </a:r>
            <a:r>
              <a:rPr lang="en-US" sz="2000" dirty="0">
                <a:solidFill>
                  <a:schemeClr val="accent2">
                    <a:lumMod val="40000"/>
                    <a:lumOff val="60000"/>
                  </a:schemeClr>
                </a:solidFill>
                <a:latin typeface="Corbel" panose="020B0503020204020204" pitchFamily="34" charset="0"/>
              </a:rPr>
              <a:t>lambdas</a:t>
            </a:r>
            <a:r>
              <a:rPr lang="en-US" sz="2000" dirty="0">
                <a:solidFill>
                  <a:schemeClr val="bg1"/>
                </a:solidFill>
                <a:latin typeface="Corbel" panose="020B0503020204020204" pitchFamily="34" charset="0"/>
              </a:rPr>
              <a:t>.</a:t>
            </a:r>
            <a:endParaRPr lang="en-US" sz="2000" baseline="-25000" dirty="0">
              <a:solidFill>
                <a:schemeClr val="bg1"/>
              </a:solidFill>
              <a:latin typeface="Corbel" panose="020B0503020204020204" pitchFamily="34" charset="0"/>
            </a:endParaRPr>
          </a:p>
        </p:txBody>
      </p:sp>
      <p:grpSp>
        <p:nvGrpSpPr>
          <p:cNvPr id="6" name="Group 5">
            <a:extLst>
              <a:ext uri="{FF2B5EF4-FFF2-40B4-BE49-F238E27FC236}">
                <a16:creationId xmlns:a16="http://schemas.microsoft.com/office/drawing/2014/main" id="{7F624B33-E03D-47A1-B4A3-2BF9216A1A68}"/>
              </a:ext>
            </a:extLst>
          </p:cNvPr>
          <p:cNvGrpSpPr/>
          <p:nvPr/>
        </p:nvGrpSpPr>
        <p:grpSpPr>
          <a:xfrm>
            <a:off x="9458311" y="6340740"/>
            <a:ext cx="560057" cy="369332"/>
            <a:chOff x="12039600" y="5802577"/>
            <a:chExt cx="619781" cy="369332"/>
          </a:xfrm>
        </p:grpSpPr>
        <p:sp>
          <p:nvSpPr>
            <p:cNvPr id="4" name="Rectangle 3">
              <a:extLst>
                <a:ext uri="{FF2B5EF4-FFF2-40B4-BE49-F238E27FC236}">
                  <a16:creationId xmlns:a16="http://schemas.microsoft.com/office/drawing/2014/main" id="{4C2E45C3-8DF9-4930-8174-32FE2D7F368B}"/>
                </a:ext>
              </a:extLst>
            </p:cNvPr>
            <p:cNvSpPr/>
            <p:nvPr/>
          </p:nvSpPr>
          <p:spPr>
            <a:xfrm>
              <a:off x="12039600" y="5852106"/>
              <a:ext cx="543648" cy="272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395468-CBBA-482A-9753-BB07EA377895}"/>
                </a:ext>
              </a:extLst>
            </p:cNvPr>
            <p:cNvSpPr txBox="1"/>
            <p:nvPr/>
          </p:nvSpPr>
          <p:spPr>
            <a:xfrm>
              <a:off x="12320203" y="5802577"/>
              <a:ext cx="339178" cy="369332"/>
            </a:xfrm>
            <a:prstGeom prst="rect">
              <a:avLst/>
            </a:prstGeom>
            <a:noFill/>
          </p:spPr>
          <p:txBody>
            <a:bodyPr wrap="none" rtlCol="0">
              <a:spAutoFit/>
            </a:bodyPr>
            <a:lstStyle/>
            <a:p>
              <a:r>
                <a:rPr lang="en-US" dirty="0">
                  <a:solidFill>
                    <a:srgbClr val="FF0000"/>
                  </a:solidFill>
                </a:rPr>
                <a:t>g</a:t>
              </a:r>
            </a:p>
          </p:txBody>
        </p:sp>
      </p:grpSp>
      <p:grpSp>
        <p:nvGrpSpPr>
          <p:cNvPr id="50" name="Group 49">
            <a:extLst>
              <a:ext uri="{FF2B5EF4-FFF2-40B4-BE49-F238E27FC236}">
                <a16:creationId xmlns:a16="http://schemas.microsoft.com/office/drawing/2014/main" id="{A937D289-6052-4798-B398-93E3DDE553D0}"/>
              </a:ext>
            </a:extLst>
          </p:cNvPr>
          <p:cNvGrpSpPr/>
          <p:nvPr/>
        </p:nvGrpSpPr>
        <p:grpSpPr>
          <a:xfrm>
            <a:off x="9711866" y="6369317"/>
            <a:ext cx="717657" cy="369332"/>
            <a:chOff x="11866968" y="5802577"/>
            <a:chExt cx="794189" cy="369332"/>
          </a:xfrm>
        </p:grpSpPr>
        <p:sp>
          <p:nvSpPr>
            <p:cNvPr id="62" name="Rectangle 61">
              <a:extLst>
                <a:ext uri="{FF2B5EF4-FFF2-40B4-BE49-F238E27FC236}">
                  <a16:creationId xmlns:a16="http://schemas.microsoft.com/office/drawing/2014/main" id="{4CC021A6-5727-4E54-8E3D-954D0077770F}"/>
                </a:ext>
              </a:extLst>
            </p:cNvPr>
            <p:cNvSpPr/>
            <p:nvPr/>
          </p:nvSpPr>
          <p:spPr>
            <a:xfrm>
              <a:off x="11866968" y="5852106"/>
              <a:ext cx="716280" cy="272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BF1F269-B94F-49C8-AC57-A8895D51E1C4}"/>
                </a:ext>
              </a:extLst>
            </p:cNvPr>
            <p:cNvSpPr txBox="1"/>
            <p:nvPr/>
          </p:nvSpPr>
          <p:spPr>
            <a:xfrm>
              <a:off x="12320203" y="5802577"/>
              <a:ext cx="340954" cy="369332"/>
            </a:xfrm>
            <a:prstGeom prst="rect">
              <a:avLst/>
            </a:prstGeom>
            <a:noFill/>
          </p:spPr>
          <p:txBody>
            <a:bodyPr wrap="none" rtlCol="0">
              <a:spAutoFit/>
            </a:bodyPr>
            <a:lstStyle/>
            <a:p>
              <a:r>
                <a:rPr lang="en-US" dirty="0">
                  <a:solidFill>
                    <a:srgbClr val="FF0000"/>
                  </a:solidFill>
                </a:rPr>
                <a:t>h</a:t>
              </a:r>
            </a:p>
          </p:txBody>
        </p:sp>
      </p:grpSp>
    </p:spTree>
    <p:extLst>
      <p:ext uri="{BB962C8B-B14F-4D97-AF65-F5344CB8AC3E}">
        <p14:creationId xmlns:p14="http://schemas.microsoft.com/office/powerpoint/2010/main" val="151533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52"/>
                                        </p:tgtEl>
                                      </p:cBhvr>
                                    </p:animEffect>
                                    <p:set>
                                      <p:cBhvr>
                                        <p:cTn id="16" dur="1" fill="hold">
                                          <p:stCondLst>
                                            <p:cond delay="499"/>
                                          </p:stCondLst>
                                        </p:cTn>
                                        <p:tgtEl>
                                          <p:spTgt spid="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32"/>
                                        </p:tgtEl>
                                      </p:cBhvr>
                                    </p:animEffect>
                                    <p:set>
                                      <p:cBhvr>
                                        <p:cTn id="44" dur="1" fill="hold">
                                          <p:stCondLst>
                                            <p:cond delay="499"/>
                                          </p:stCondLst>
                                        </p:cTn>
                                        <p:tgtEl>
                                          <p:spTgt spid="3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33"/>
                                        </p:tgtEl>
                                      </p:cBhvr>
                                    </p:animEffect>
                                    <p:set>
                                      <p:cBhvr>
                                        <p:cTn id="58" dur="1" fill="hold">
                                          <p:stCondLst>
                                            <p:cond delay="499"/>
                                          </p:stCondLst>
                                        </p:cTn>
                                        <p:tgtEl>
                                          <p:spTgt spid="3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0" nodeType="clickEffect">
                                  <p:stCondLst>
                                    <p:cond delay="0"/>
                                  </p:stCondLst>
                                  <p:childTnLst>
                                    <p:animMotion origin="layout" path="M 0 3.7037E-7 L -0.23437 3.7037E-7 " pathEditMode="relative" rAng="0" ptsTypes="AA">
                                      <p:cBhvr>
                                        <p:cTn id="62" dur="2000" fill="hold"/>
                                        <p:tgtEl>
                                          <p:spTgt spid="27"/>
                                        </p:tgtEl>
                                        <p:attrNameLst>
                                          <p:attrName>ppt_x</p:attrName>
                                          <p:attrName>ppt_y</p:attrName>
                                        </p:attrNameLst>
                                      </p:cBhvr>
                                      <p:rCtr x="-11719" y="0"/>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down)">
                                      <p:cBhvr>
                                        <p:cTn id="83" dur="500"/>
                                        <p:tgtEl>
                                          <p:spTgt spid="39"/>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1" nodeType="clickEffect">
                                  <p:stCondLst>
                                    <p:cond delay="0"/>
                                  </p:stCondLst>
                                  <p:childTnLst>
                                    <p:animMotion origin="layout" path="M 4.58333E-6 7.40741E-7 L -0.55651 -0.32986 " pathEditMode="relative" rAng="0" ptsTypes="AA">
                                      <p:cBhvr>
                                        <p:cTn id="95" dur="2000" fill="hold"/>
                                        <p:tgtEl>
                                          <p:spTgt spid="26"/>
                                        </p:tgtEl>
                                        <p:attrNameLst>
                                          <p:attrName>ppt_x</p:attrName>
                                          <p:attrName>ppt_y</p:attrName>
                                        </p:attrNameLst>
                                      </p:cBhvr>
                                      <p:rCtr x="-27826" y="-16505"/>
                                    </p:animMotion>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39"/>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24"/>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25"/>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28"/>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wipe(down)">
                                      <p:cBhvr>
                                        <p:cTn id="120" dur="500"/>
                                        <p:tgtEl>
                                          <p:spTgt spid="40"/>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childTnLst>
                                </p:cTn>
                              </p:par>
                            </p:childTnLst>
                          </p:cTn>
                        </p:par>
                        <p:par>
                          <p:cTn id="125" fill="hold">
                            <p:stCondLst>
                              <p:cond delay="0"/>
                            </p:stCondLst>
                            <p:childTnLst>
                              <p:par>
                                <p:cTn id="126" presetID="42" presetClass="path" presetSubtype="0" accel="50000" decel="50000" fill="hold" grpId="1" nodeType="afterEffect">
                                  <p:stCondLst>
                                    <p:cond delay="0"/>
                                  </p:stCondLst>
                                  <p:childTnLst>
                                    <p:animMotion origin="layout" path="M 3.33333E-6 2.22222E-6 L 0.02773 0.19259 " pathEditMode="relative" rAng="0" ptsTypes="AA">
                                      <p:cBhvr>
                                        <p:cTn id="127" dur="2000" fill="hold"/>
                                        <p:tgtEl>
                                          <p:spTgt spid="37"/>
                                        </p:tgtEl>
                                        <p:attrNameLst>
                                          <p:attrName>ppt_x</p:attrName>
                                          <p:attrName>ppt_y</p:attrName>
                                        </p:attrNameLst>
                                      </p:cBhvr>
                                      <p:rCtr x="1380" y="9630"/>
                                    </p:animMotion>
                                  </p:childTnLst>
                                </p:cTn>
                              </p:par>
                              <p:par>
                                <p:cTn id="128" presetID="10" presetClass="entr" presetSubtype="0" fill="hold" grpId="0" nodeType="with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fade">
                                      <p:cBhvr>
                                        <p:cTn id="130" dur="500"/>
                                        <p:tgtEl>
                                          <p:spTgt spid="36"/>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28"/>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38"/>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38"/>
                                        </p:tgtEl>
                                        <p:attrNameLst>
                                          <p:attrName>style.visibility</p:attrName>
                                        </p:attrNameLst>
                                      </p:cBhvr>
                                      <p:to>
                                        <p:strVal val="hidden"/>
                                      </p:to>
                                    </p:set>
                                  </p:childTnLst>
                                </p:cTn>
                              </p:par>
                              <p:par>
                                <p:cTn id="147" presetID="10" presetClass="entr" presetSubtype="0" fill="hold" grpId="0" nodeType="with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fade">
                                      <p:cBhvr>
                                        <p:cTn id="149" dur="500"/>
                                        <p:tgtEl>
                                          <p:spTgt spid="4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42"/>
                                        </p:tgtEl>
                                        <p:attrNameLst>
                                          <p:attrName>style.visibility</p:attrName>
                                        </p:attrNameLst>
                                      </p:cBhvr>
                                      <p:to>
                                        <p:strVal val="visible"/>
                                      </p:to>
                                    </p:set>
                                    <p:animEffect transition="in" filter="fade">
                                      <p:cBhvr>
                                        <p:cTn id="152" dur="500"/>
                                        <p:tgtEl>
                                          <p:spTgt spid="42"/>
                                        </p:tgtEl>
                                      </p:cBhvr>
                                    </p:animEffect>
                                  </p:childTnLst>
                                </p:cTn>
                              </p:par>
                              <p:par>
                                <p:cTn id="153" presetID="10" presetClass="exit" presetSubtype="0" fill="hold" grpId="2" nodeType="withEffect">
                                  <p:stCondLst>
                                    <p:cond delay="0"/>
                                  </p:stCondLst>
                                  <p:childTnLst>
                                    <p:animEffect transition="out" filter="fade">
                                      <p:cBhvr>
                                        <p:cTn id="154" dur="500"/>
                                        <p:tgtEl>
                                          <p:spTgt spid="26"/>
                                        </p:tgtEl>
                                      </p:cBhvr>
                                    </p:animEffect>
                                    <p:set>
                                      <p:cBhvr>
                                        <p:cTn id="155" dur="1" fill="hold">
                                          <p:stCondLst>
                                            <p:cond delay="499"/>
                                          </p:stCondLst>
                                        </p:cTn>
                                        <p:tgtEl>
                                          <p:spTgt spid="26"/>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47"/>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44"/>
                                        </p:tgtEl>
                                        <p:attrNameLst>
                                          <p:attrName>style.visibility</p:attrName>
                                        </p:attrNameLst>
                                      </p:cBhvr>
                                      <p:to>
                                        <p:strVal val="visible"/>
                                      </p:to>
                                    </p:set>
                                  </p:childTnLst>
                                </p:cTn>
                              </p:par>
                            </p:childTnLst>
                          </p:cTn>
                        </p:par>
                        <p:par>
                          <p:cTn id="168" fill="hold">
                            <p:stCondLst>
                              <p:cond delay="0"/>
                            </p:stCondLst>
                            <p:childTnLst>
                              <p:par>
                                <p:cTn id="169" presetID="42" presetClass="path" presetSubtype="0" accel="50000" decel="50000" fill="hold" grpId="1" nodeType="afterEffect">
                                  <p:stCondLst>
                                    <p:cond delay="0"/>
                                  </p:stCondLst>
                                  <p:childTnLst>
                                    <p:animMotion origin="layout" path="M -1.45833E-6 -3.7037E-6 L -0.62995 -0.32176 " pathEditMode="relative" rAng="0" ptsTypes="AA">
                                      <p:cBhvr>
                                        <p:cTn id="170" dur="2000" fill="hold"/>
                                        <p:tgtEl>
                                          <p:spTgt spid="44"/>
                                        </p:tgtEl>
                                        <p:attrNameLst>
                                          <p:attrName>ppt_x</p:attrName>
                                          <p:attrName>ppt_y</p:attrName>
                                        </p:attrNameLst>
                                      </p:cBhvr>
                                      <p:rCtr x="-31185" y="-15949"/>
                                    </p:animMotion>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nodeType="clickEffect">
                                  <p:stCondLst>
                                    <p:cond delay="0"/>
                                  </p:stCondLst>
                                  <p:childTnLst>
                                    <p:set>
                                      <p:cBhvr>
                                        <p:cTn id="174" dur="1" fill="hold">
                                          <p:stCondLst>
                                            <p:cond delay="0"/>
                                          </p:stCondLst>
                                        </p:cTn>
                                        <p:tgtEl>
                                          <p:spTgt spid="47"/>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49"/>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nodeType="clickEffect">
                                  <p:stCondLst>
                                    <p:cond delay="0"/>
                                  </p:stCondLst>
                                  <p:childTnLst>
                                    <p:set>
                                      <p:cBhvr>
                                        <p:cTn id="182" dur="1" fill="hold">
                                          <p:stCondLst>
                                            <p:cond delay="0"/>
                                          </p:stCondLst>
                                        </p:cTn>
                                        <p:tgtEl>
                                          <p:spTgt spid="49"/>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54"/>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22" presetClass="entr" presetSubtype="4" fill="hold" grpId="0" nodeType="clickEffect">
                                  <p:stCondLst>
                                    <p:cond delay="0"/>
                                  </p:stCondLst>
                                  <p:childTnLst>
                                    <p:set>
                                      <p:cBhvr>
                                        <p:cTn id="190" dur="1" fill="hold">
                                          <p:stCondLst>
                                            <p:cond delay="0"/>
                                          </p:stCondLst>
                                        </p:cTn>
                                        <p:tgtEl>
                                          <p:spTgt spid="55"/>
                                        </p:tgtEl>
                                        <p:attrNameLst>
                                          <p:attrName>style.visibility</p:attrName>
                                        </p:attrNameLst>
                                      </p:cBhvr>
                                      <p:to>
                                        <p:strVal val="visible"/>
                                      </p:to>
                                    </p:set>
                                    <p:animEffect transition="in" filter="wipe(down)">
                                      <p:cBhvr>
                                        <p:cTn id="191" dur="500"/>
                                        <p:tgtEl>
                                          <p:spTgt spid="55"/>
                                        </p:tgtEl>
                                      </p:cBhvr>
                                    </p:animEffec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46"/>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42" presetClass="path" presetSubtype="0" accel="50000" decel="50000" fill="hold" grpId="1" nodeType="clickEffect">
                                  <p:stCondLst>
                                    <p:cond delay="0"/>
                                  </p:stCondLst>
                                  <p:childTnLst>
                                    <p:animMotion origin="layout" path="M -3.54167E-6 -4.44444E-6 L 0.05547 0.1382 " pathEditMode="relative" rAng="0" ptsTypes="AA">
                                      <p:cBhvr>
                                        <p:cTn id="199" dur="2000" fill="hold"/>
                                        <p:tgtEl>
                                          <p:spTgt spid="46"/>
                                        </p:tgtEl>
                                        <p:attrNameLst>
                                          <p:attrName>ppt_x</p:attrName>
                                          <p:attrName>ppt_y</p:attrName>
                                        </p:attrNameLst>
                                      </p:cBhvr>
                                      <p:rCtr x="2773" y="6898"/>
                                    </p:animMotion>
                                  </p:childTnLst>
                                </p:cTn>
                              </p:par>
                              <p:par>
                                <p:cTn id="200" presetID="10" presetClass="entr" presetSubtype="0" fill="hold" grpId="0" nodeType="withEffect">
                                  <p:stCondLst>
                                    <p:cond delay="0"/>
                                  </p:stCondLst>
                                  <p:childTnLst>
                                    <p:set>
                                      <p:cBhvr>
                                        <p:cTn id="201" dur="1" fill="hold">
                                          <p:stCondLst>
                                            <p:cond delay="0"/>
                                          </p:stCondLst>
                                        </p:cTn>
                                        <p:tgtEl>
                                          <p:spTgt spid="45"/>
                                        </p:tgtEl>
                                        <p:attrNameLst>
                                          <p:attrName>style.visibility</p:attrName>
                                        </p:attrNameLst>
                                      </p:cBhvr>
                                      <p:to>
                                        <p:strVal val="visible"/>
                                      </p:to>
                                    </p:set>
                                    <p:animEffect transition="in" filter="fade">
                                      <p:cBhvr>
                                        <p:cTn id="202" dur="500"/>
                                        <p:tgtEl>
                                          <p:spTgt spid="45"/>
                                        </p:tgtEl>
                                      </p:cBhvr>
                                    </p:animEffec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grpId="1" nodeType="clickEffect">
                                  <p:stCondLst>
                                    <p:cond delay="0"/>
                                  </p:stCondLst>
                                  <p:childTnLst>
                                    <p:set>
                                      <p:cBhvr>
                                        <p:cTn id="206" dur="1" fill="hold">
                                          <p:stCondLst>
                                            <p:cond delay="0"/>
                                          </p:stCondLst>
                                        </p:cTn>
                                        <p:tgtEl>
                                          <p:spTgt spid="55"/>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54"/>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56"/>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nodeType="clickEffect">
                                  <p:stCondLst>
                                    <p:cond delay="0"/>
                                  </p:stCondLst>
                                  <p:childTnLst>
                                    <p:set>
                                      <p:cBhvr>
                                        <p:cTn id="218" dur="1" fill="hold">
                                          <p:stCondLst>
                                            <p:cond delay="0"/>
                                          </p:stCondLst>
                                        </p:cTn>
                                        <p:tgtEl>
                                          <p:spTgt spid="56"/>
                                        </p:tgtEl>
                                        <p:attrNameLst>
                                          <p:attrName>style.visibility</p:attrName>
                                        </p:attrNameLst>
                                      </p:cBhvr>
                                      <p:to>
                                        <p:strVal val="hidden"/>
                                      </p:to>
                                    </p:set>
                                  </p:childTnLst>
                                </p:cTn>
                              </p:par>
                              <p:par>
                                <p:cTn id="219" presetID="10" presetClass="entr" presetSubtype="0" fill="hold" grpId="0"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fade">
                                      <p:cBhvr>
                                        <p:cTn id="221" dur="500"/>
                                        <p:tgtEl>
                                          <p:spTgt spid="57"/>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fade">
                                      <p:cBhvr>
                                        <p:cTn id="224" dur="500"/>
                                        <p:tgtEl>
                                          <p:spTgt spid="58"/>
                                        </p:tgtEl>
                                      </p:cBhvr>
                                    </p:animEffect>
                                  </p:childTnLst>
                                </p:cTn>
                              </p:par>
                              <p:par>
                                <p:cTn id="225" presetID="10" presetClass="exit" presetSubtype="0" fill="hold" grpId="2" nodeType="withEffect">
                                  <p:stCondLst>
                                    <p:cond delay="0"/>
                                  </p:stCondLst>
                                  <p:childTnLst>
                                    <p:animEffect transition="out" filter="fade">
                                      <p:cBhvr>
                                        <p:cTn id="226" dur="500"/>
                                        <p:tgtEl>
                                          <p:spTgt spid="44"/>
                                        </p:tgtEl>
                                      </p:cBhvr>
                                    </p:animEffect>
                                    <p:set>
                                      <p:cBhvr>
                                        <p:cTn id="227" dur="1" fill="hold">
                                          <p:stCondLst>
                                            <p:cond delay="499"/>
                                          </p:stCondLst>
                                        </p:cTn>
                                        <p:tgtEl>
                                          <p:spTgt spid="44"/>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nodeType="clickEffect">
                                  <p:stCondLst>
                                    <p:cond delay="0"/>
                                  </p:stCondLst>
                                  <p:childTnLst>
                                    <p:set>
                                      <p:cBhvr>
                                        <p:cTn id="235" dur="1" fill="hold">
                                          <p:stCondLst>
                                            <p:cond delay="0"/>
                                          </p:stCondLst>
                                        </p:cTn>
                                        <p:tgtEl>
                                          <p:spTgt spid="59"/>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22" presetClass="entr" presetSubtype="4" fill="hold" grpId="0" nodeType="clickEffect">
                                  <p:stCondLst>
                                    <p:cond delay="0"/>
                                  </p:stCondLst>
                                  <p:childTnLst>
                                    <p:set>
                                      <p:cBhvr>
                                        <p:cTn id="239" dur="1" fill="hold">
                                          <p:stCondLst>
                                            <p:cond delay="0"/>
                                          </p:stCondLst>
                                        </p:cTn>
                                        <p:tgtEl>
                                          <p:spTgt spid="60"/>
                                        </p:tgtEl>
                                        <p:attrNameLst>
                                          <p:attrName>style.visibility</p:attrName>
                                        </p:attrNameLst>
                                      </p:cBhvr>
                                      <p:to>
                                        <p:strVal val="visible"/>
                                      </p:to>
                                    </p:set>
                                    <p:animEffect transition="in" filter="wipe(down)">
                                      <p:cBhvr>
                                        <p:cTn id="240" dur="500"/>
                                        <p:tgtEl>
                                          <p:spTgt spid="60"/>
                                        </p:tgtEl>
                                      </p:cBhvr>
                                    </p:animEffect>
                                  </p:childTnLst>
                                </p:cTn>
                              </p:par>
                            </p:childTnLst>
                          </p:cTn>
                        </p:par>
                      </p:childTnLst>
                    </p:cTn>
                  </p:par>
                  <p:par>
                    <p:cTn id="241" fill="hold">
                      <p:stCondLst>
                        <p:cond delay="indefinite"/>
                      </p:stCondLst>
                      <p:childTnLst>
                        <p:par>
                          <p:cTn id="242" fill="hold">
                            <p:stCondLst>
                              <p:cond delay="0"/>
                            </p:stCondLst>
                            <p:childTnLst>
                              <p:par>
                                <p:cTn id="243" presetID="1" presetClass="exit" presetSubtype="0" fill="hold" nodeType="clickEffect">
                                  <p:stCondLst>
                                    <p:cond delay="0"/>
                                  </p:stCondLst>
                                  <p:childTnLst>
                                    <p:set>
                                      <p:cBhvr>
                                        <p:cTn id="244" dur="1" fill="hold">
                                          <p:stCondLst>
                                            <p:cond delay="0"/>
                                          </p:stCondLst>
                                        </p:cTn>
                                        <p:tgtEl>
                                          <p:spTgt spid="59"/>
                                        </p:tgtEl>
                                        <p:attrNameLst>
                                          <p:attrName>style.visibility</p:attrName>
                                        </p:attrNameLst>
                                      </p:cBhvr>
                                      <p:to>
                                        <p:strVal val="hidden"/>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nodeType="clickEffect">
                                  <p:stCondLst>
                                    <p:cond delay="0"/>
                                  </p:stCondLst>
                                  <p:childTnLst>
                                    <p:set>
                                      <p:cBhvr>
                                        <p:cTn id="248" dur="1" fill="hold">
                                          <p:stCondLst>
                                            <p:cond delay="0"/>
                                          </p:stCondLst>
                                        </p:cTn>
                                        <p:tgtEl>
                                          <p:spTgt spid="61"/>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nodeType="clickEffect">
                                  <p:stCondLst>
                                    <p:cond delay="0"/>
                                  </p:stCondLst>
                                  <p:childTnLst>
                                    <p:set>
                                      <p:cBhvr>
                                        <p:cTn id="252" dur="1" fill="hold">
                                          <p:stCondLst>
                                            <p:cond delay="0"/>
                                          </p:stCondLst>
                                        </p:cTn>
                                        <p:tgtEl>
                                          <p:spTgt spid="61"/>
                                        </p:tgtEl>
                                        <p:attrNameLst>
                                          <p:attrName>style.visibility</p:attrName>
                                        </p:attrNameLst>
                                      </p:cBhvr>
                                      <p:to>
                                        <p:strVal val="hidden"/>
                                      </p:to>
                                    </p:se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60"/>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10" presetClass="exit" presetSubtype="0" fill="hold" nodeType="clickEffect">
                                  <p:stCondLst>
                                    <p:cond delay="0"/>
                                  </p:stCondLst>
                                  <p:childTnLst>
                                    <p:animEffect transition="out" filter="fade">
                                      <p:cBhvr>
                                        <p:cTn id="260" dur="500"/>
                                        <p:tgtEl>
                                          <p:spTgt spid="25"/>
                                        </p:tgtEl>
                                      </p:cBhvr>
                                    </p:animEffect>
                                    <p:set>
                                      <p:cBhvr>
                                        <p:cTn id="261" dur="1" fill="hold">
                                          <p:stCondLst>
                                            <p:cond delay="499"/>
                                          </p:stCondLst>
                                        </p:cTn>
                                        <p:tgtEl>
                                          <p:spTgt spid="25"/>
                                        </p:tgtEl>
                                        <p:attrNameLst>
                                          <p:attrName>style.visibility</p:attrName>
                                        </p:attrNameLst>
                                      </p:cBhvr>
                                      <p:to>
                                        <p:strVal val="hidden"/>
                                      </p:to>
                                    </p:set>
                                  </p:childTnLst>
                                </p:cTn>
                              </p:par>
                              <p:par>
                                <p:cTn id="262" presetID="10" presetClass="exit" presetSubtype="0" fill="hold" nodeType="withEffect">
                                  <p:stCondLst>
                                    <p:cond delay="0"/>
                                  </p:stCondLst>
                                  <p:childTnLst>
                                    <p:animEffect transition="out" filter="fade">
                                      <p:cBhvr>
                                        <p:cTn id="263" dur="500"/>
                                        <p:tgtEl>
                                          <p:spTgt spid="28"/>
                                        </p:tgtEl>
                                      </p:cBhvr>
                                    </p:animEffect>
                                    <p:set>
                                      <p:cBhvr>
                                        <p:cTn id="264" dur="1" fill="hold">
                                          <p:stCondLst>
                                            <p:cond delay="499"/>
                                          </p:stCondLst>
                                        </p:cTn>
                                        <p:tgtEl>
                                          <p:spTgt spid="28"/>
                                        </p:tgtEl>
                                        <p:attrNameLst>
                                          <p:attrName>style.visibility</p:attrName>
                                        </p:attrNameLst>
                                      </p:cBhvr>
                                      <p:to>
                                        <p:strVal val="hidden"/>
                                      </p:to>
                                    </p:set>
                                  </p:childTnLst>
                                </p:cTn>
                              </p:par>
                              <p:par>
                                <p:cTn id="265" presetID="10" presetClass="exit" presetSubtype="0" fill="hold" grpId="2" nodeType="withEffect">
                                  <p:stCondLst>
                                    <p:cond delay="0"/>
                                  </p:stCondLst>
                                  <p:childTnLst>
                                    <p:animEffect transition="out" filter="fade">
                                      <p:cBhvr>
                                        <p:cTn id="266" dur="500"/>
                                        <p:tgtEl>
                                          <p:spTgt spid="37"/>
                                        </p:tgtEl>
                                      </p:cBhvr>
                                    </p:animEffect>
                                    <p:set>
                                      <p:cBhvr>
                                        <p:cTn id="267" dur="1" fill="hold">
                                          <p:stCondLst>
                                            <p:cond delay="499"/>
                                          </p:stCondLst>
                                        </p:cTn>
                                        <p:tgtEl>
                                          <p:spTgt spid="37"/>
                                        </p:tgtEl>
                                        <p:attrNameLst>
                                          <p:attrName>style.visibility</p:attrName>
                                        </p:attrNameLst>
                                      </p:cBhvr>
                                      <p:to>
                                        <p:strVal val="hidden"/>
                                      </p:to>
                                    </p:set>
                                  </p:childTnLst>
                                </p:cTn>
                              </p:par>
                              <p:par>
                                <p:cTn id="268" presetID="10" presetClass="exit" presetSubtype="0" fill="hold" grpId="1" nodeType="withEffect">
                                  <p:stCondLst>
                                    <p:cond delay="0"/>
                                  </p:stCondLst>
                                  <p:childTnLst>
                                    <p:animEffect transition="out" filter="fade">
                                      <p:cBhvr>
                                        <p:cTn id="269" dur="500"/>
                                        <p:tgtEl>
                                          <p:spTgt spid="36"/>
                                        </p:tgtEl>
                                      </p:cBhvr>
                                    </p:animEffect>
                                    <p:set>
                                      <p:cBhvr>
                                        <p:cTn id="270" dur="1" fill="hold">
                                          <p:stCondLst>
                                            <p:cond delay="499"/>
                                          </p:stCondLst>
                                        </p:cTn>
                                        <p:tgtEl>
                                          <p:spTgt spid="36"/>
                                        </p:tgtEl>
                                        <p:attrNameLst>
                                          <p:attrName>style.visibility</p:attrName>
                                        </p:attrNameLst>
                                      </p:cBhvr>
                                      <p:to>
                                        <p:strVal val="hidden"/>
                                      </p:to>
                                    </p:set>
                                  </p:childTnLst>
                                </p:cTn>
                              </p:par>
                              <p:par>
                                <p:cTn id="271" presetID="10" presetClass="exit" presetSubtype="0" fill="hold" nodeType="withEffect">
                                  <p:stCondLst>
                                    <p:cond delay="0"/>
                                  </p:stCondLst>
                                  <p:childTnLst>
                                    <p:animEffect transition="out" filter="fade">
                                      <p:cBhvr>
                                        <p:cTn id="272" dur="500"/>
                                        <p:tgtEl>
                                          <p:spTgt spid="38"/>
                                        </p:tgtEl>
                                      </p:cBhvr>
                                    </p:animEffect>
                                    <p:set>
                                      <p:cBhvr>
                                        <p:cTn id="273" dur="1" fill="hold">
                                          <p:stCondLst>
                                            <p:cond delay="499"/>
                                          </p:stCondLst>
                                        </p:cTn>
                                        <p:tgtEl>
                                          <p:spTgt spid="38"/>
                                        </p:tgtEl>
                                        <p:attrNameLst>
                                          <p:attrName>style.visibility</p:attrName>
                                        </p:attrNameLst>
                                      </p:cBhvr>
                                      <p:to>
                                        <p:strVal val="hidden"/>
                                      </p:to>
                                    </p:set>
                                  </p:childTnLst>
                                </p:cTn>
                              </p:par>
                              <p:par>
                                <p:cTn id="274" presetID="10" presetClass="exit" presetSubtype="0" fill="hold" grpId="1" nodeType="withEffect">
                                  <p:stCondLst>
                                    <p:cond delay="0"/>
                                  </p:stCondLst>
                                  <p:childTnLst>
                                    <p:animEffect transition="out" filter="fade">
                                      <p:cBhvr>
                                        <p:cTn id="275" dur="500"/>
                                        <p:tgtEl>
                                          <p:spTgt spid="41"/>
                                        </p:tgtEl>
                                      </p:cBhvr>
                                    </p:animEffect>
                                    <p:set>
                                      <p:cBhvr>
                                        <p:cTn id="276" dur="1" fill="hold">
                                          <p:stCondLst>
                                            <p:cond delay="499"/>
                                          </p:stCondLst>
                                        </p:cTn>
                                        <p:tgtEl>
                                          <p:spTgt spid="4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42"/>
                                        </p:tgtEl>
                                      </p:cBhvr>
                                    </p:animEffect>
                                    <p:set>
                                      <p:cBhvr>
                                        <p:cTn id="279" dur="1" fill="hold">
                                          <p:stCondLst>
                                            <p:cond delay="499"/>
                                          </p:stCondLst>
                                        </p:cTn>
                                        <p:tgtEl>
                                          <p:spTgt spid="42"/>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49"/>
                                        </p:tgtEl>
                                      </p:cBhvr>
                                    </p:animEffect>
                                    <p:set>
                                      <p:cBhvr>
                                        <p:cTn id="282" dur="1" fill="hold">
                                          <p:stCondLst>
                                            <p:cond delay="499"/>
                                          </p:stCondLst>
                                        </p:cTn>
                                        <p:tgtEl>
                                          <p:spTgt spid="49"/>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54"/>
                                        </p:tgtEl>
                                      </p:cBhvr>
                                    </p:animEffect>
                                    <p:set>
                                      <p:cBhvr>
                                        <p:cTn id="285" dur="1" fill="hold">
                                          <p:stCondLst>
                                            <p:cond delay="499"/>
                                          </p:stCondLst>
                                        </p:cTn>
                                        <p:tgtEl>
                                          <p:spTgt spid="54"/>
                                        </p:tgtEl>
                                        <p:attrNameLst>
                                          <p:attrName>style.visibility</p:attrName>
                                        </p:attrNameLst>
                                      </p:cBhvr>
                                      <p:to>
                                        <p:strVal val="hidden"/>
                                      </p:to>
                                    </p:set>
                                  </p:childTnLst>
                                </p:cTn>
                              </p:par>
                              <p:par>
                                <p:cTn id="286" presetID="10" presetClass="exit" presetSubtype="0" fill="hold" grpId="2" nodeType="withEffect">
                                  <p:stCondLst>
                                    <p:cond delay="0"/>
                                  </p:stCondLst>
                                  <p:childTnLst>
                                    <p:animEffect transition="out" filter="fade">
                                      <p:cBhvr>
                                        <p:cTn id="287" dur="500"/>
                                        <p:tgtEl>
                                          <p:spTgt spid="46"/>
                                        </p:tgtEl>
                                      </p:cBhvr>
                                    </p:animEffect>
                                    <p:set>
                                      <p:cBhvr>
                                        <p:cTn id="288" dur="1" fill="hold">
                                          <p:stCondLst>
                                            <p:cond delay="499"/>
                                          </p:stCondLst>
                                        </p:cTn>
                                        <p:tgtEl>
                                          <p:spTgt spid="46"/>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45"/>
                                        </p:tgtEl>
                                      </p:cBhvr>
                                    </p:animEffect>
                                    <p:set>
                                      <p:cBhvr>
                                        <p:cTn id="291" dur="1" fill="hold">
                                          <p:stCondLst>
                                            <p:cond delay="499"/>
                                          </p:stCondLst>
                                        </p:cTn>
                                        <p:tgtEl>
                                          <p:spTgt spid="45"/>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56"/>
                                        </p:tgtEl>
                                      </p:cBhvr>
                                    </p:animEffect>
                                    <p:set>
                                      <p:cBhvr>
                                        <p:cTn id="294" dur="1" fill="hold">
                                          <p:stCondLst>
                                            <p:cond delay="499"/>
                                          </p:stCondLst>
                                        </p:cTn>
                                        <p:tgtEl>
                                          <p:spTgt spid="56"/>
                                        </p:tgtEl>
                                        <p:attrNameLst>
                                          <p:attrName>style.visibility</p:attrName>
                                        </p:attrNameLst>
                                      </p:cBhvr>
                                      <p:to>
                                        <p:strVal val="hidden"/>
                                      </p:to>
                                    </p:set>
                                  </p:childTnLst>
                                </p:cTn>
                              </p:par>
                              <p:par>
                                <p:cTn id="295" presetID="10" presetClass="exit" presetSubtype="0" fill="hold" grpId="1"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grpId="1" nodeType="withEffect">
                                  <p:stCondLst>
                                    <p:cond delay="0"/>
                                  </p:stCondLst>
                                  <p:childTnLst>
                                    <p:animEffect transition="out" filter="fade">
                                      <p:cBhvr>
                                        <p:cTn id="299" dur="500"/>
                                        <p:tgtEl>
                                          <p:spTgt spid="58"/>
                                        </p:tgtEl>
                                      </p:cBhvr>
                                    </p:animEffect>
                                    <p:set>
                                      <p:cBhvr>
                                        <p:cTn id="300" dur="1" fill="hold">
                                          <p:stCondLst>
                                            <p:cond delay="499"/>
                                          </p:stCondLst>
                                        </p:cTn>
                                        <p:tgtEl>
                                          <p:spTgt spid="58"/>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61"/>
                                        </p:tgtEl>
                                      </p:cBhvr>
                                    </p:animEffect>
                                    <p:set>
                                      <p:cBhvr>
                                        <p:cTn id="303" dur="1" fill="hold">
                                          <p:stCondLst>
                                            <p:cond delay="499"/>
                                          </p:stCondLst>
                                        </p:cTn>
                                        <p:tgtEl>
                                          <p:spTgt spid="61"/>
                                        </p:tgtEl>
                                        <p:attrNameLst>
                                          <p:attrName>style.visibility</p:attrName>
                                        </p:attrNameLst>
                                      </p:cBhvr>
                                      <p:to>
                                        <p:strVal val="hidden"/>
                                      </p:to>
                                    </p:set>
                                  </p:childTnLst>
                                </p:cTn>
                              </p:par>
                            </p:childTnLst>
                          </p:cTn>
                        </p:par>
                      </p:childTnLst>
                    </p:cTn>
                  </p:par>
                  <p:par>
                    <p:cTn id="304" fill="hold">
                      <p:stCondLst>
                        <p:cond delay="indefinite"/>
                      </p:stCondLst>
                      <p:childTnLst>
                        <p:par>
                          <p:cTn id="305" fill="hold">
                            <p:stCondLst>
                              <p:cond delay="0"/>
                            </p:stCondLst>
                            <p:childTnLst>
                              <p:par>
                                <p:cTn id="306" presetID="1" presetClass="entr" presetSubtype="0" fill="hold" grpId="0" nodeType="clickEffect">
                                  <p:stCondLst>
                                    <p:cond delay="0"/>
                                  </p:stCondLst>
                                  <p:childTnLst>
                                    <p:set>
                                      <p:cBhvr>
                                        <p:cTn id="307" dur="1" fill="hold">
                                          <p:stCondLst>
                                            <p:cond delay="0"/>
                                          </p:stCondLst>
                                        </p:cTn>
                                        <p:tgtEl>
                                          <p:spTgt spid="48"/>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presetID="1" presetClass="entr" presetSubtype="0" fill="hold" grpId="0" nodeType="clickEffect">
                                  <p:stCondLst>
                                    <p:cond delay="0"/>
                                  </p:stCondLst>
                                  <p:childTnLst>
                                    <p:set>
                                      <p:cBhvr>
                                        <p:cTn id="311"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22" presetClass="entr" presetSubtype="8" fill="hold" nodeType="clickEffect">
                                  <p:stCondLst>
                                    <p:cond delay="0"/>
                                  </p:stCondLst>
                                  <p:childTnLst>
                                    <p:set>
                                      <p:cBhvr>
                                        <p:cTn id="315" dur="1" fill="hold">
                                          <p:stCondLst>
                                            <p:cond delay="0"/>
                                          </p:stCondLst>
                                        </p:cTn>
                                        <p:tgtEl>
                                          <p:spTgt spid="6"/>
                                        </p:tgtEl>
                                        <p:attrNameLst>
                                          <p:attrName>style.visibility</p:attrName>
                                        </p:attrNameLst>
                                      </p:cBhvr>
                                      <p:to>
                                        <p:strVal val="visible"/>
                                      </p:to>
                                    </p:set>
                                    <p:animEffect transition="in" filter="wipe(left)">
                                      <p:cBhvr>
                                        <p:cTn id="316" dur="500"/>
                                        <p:tgtEl>
                                          <p:spTgt spid="6"/>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8" fill="hold" nodeType="clickEffect">
                                  <p:stCondLst>
                                    <p:cond delay="0"/>
                                  </p:stCondLst>
                                  <p:childTnLst>
                                    <p:set>
                                      <p:cBhvr>
                                        <p:cTn id="320" dur="1" fill="hold">
                                          <p:stCondLst>
                                            <p:cond delay="0"/>
                                          </p:stCondLst>
                                        </p:cTn>
                                        <p:tgtEl>
                                          <p:spTgt spid="50"/>
                                        </p:tgtEl>
                                        <p:attrNameLst>
                                          <p:attrName>style.visibility</p:attrName>
                                        </p:attrNameLst>
                                      </p:cBhvr>
                                      <p:to>
                                        <p:strVal val="visible"/>
                                      </p:to>
                                    </p:set>
                                    <p:animEffect transition="in" filter="wipe(left)">
                                      <p:cBhvr>
                                        <p:cTn id="321" dur="500"/>
                                        <p:tgtEl>
                                          <p:spTgt spid="50"/>
                                        </p:tgtEl>
                                      </p:cBhvr>
                                    </p:animEffect>
                                  </p:childTnLst>
                                </p:cTn>
                              </p:par>
                            </p:childTnLst>
                          </p:cTn>
                        </p:par>
                      </p:childTnLst>
                    </p:cTn>
                  </p:par>
                  <p:par>
                    <p:cTn id="322" fill="hold">
                      <p:stCondLst>
                        <p:cond delay="indefinite"/>
                      </p:stCondLst>
                      <p:childTnLst>
                        <p:par>
                          <p:cTn id="323" fill="hold">
                            <p:stCondLst>
                              <p:cond delay="0"/>
                            </p:stCondLst>
                            <p:childTnLst>
                              <p:par>
                                <p:cTn id="324" presetID="10" presetClass="exit" presetSubtype="0" fill="hold" nodeType="clickEffect">
                                  <p:stCondLst>
                                    <p:cond delay="0"/>
                                  </p:stCondLst>
                                  <p:childTnLst>
                                    <p:animEffect transition="out" filter="fade">
                                      <p:cBhvr>
                                        <p:cTn id="325" dur="500"/>
                                        <p:tgtEl>
                                          <p:spTgt spid="6"/>
                                        </p:tgtEl>
                                      </p:cBhvr>
                                    </p:animEffect>
                                    <p:set>
                                      <p:cBhvr>
                                        <p:cTn id="326" dur="1" fill="hold">
                                          <p:stCondLst>
                                            <p:cond delay="499"/>
                                          </p:stCondLst>
                                        </p:cTn>
                                        <p:tgtEl>
                                          <p:spTgt spid="6"/>
                                        </p:tgtEl>
                                        <p:attrNameLst>
                                          <p:attrName>style.visibility</p:attrName>
                                        </p:attrNameLst>
                                      </p:cBhvr>
                                      <p:to>
                                        <p:strVal val="hidden"/>
                                      </p:to>
                                    </p:set>
                                  </p:childTnLst>
                                </p:cTn>
                              </p:par>
                              <p:par>
                                <p:cTn id="327" presetID="10" presetClass="exit" presetSubtype="0" fill="hold" nodeType="withEffect">
                                  <p:stCondLst>
                                    <p:cond delay="0"/>
                                  </p:stCondLst>
                                  <p:childTnLst>
                                    <p:animEffect transition="out" filter="fade">
                                      <p:cBhvr>
                                        <p:cTn id="328" dur="500"/>
                                        <p:tgtEl>
                                          <p:spTgt spid="50"/>
                                        </p:tgtEl>
                                      </p:cBhvr>
                                    </p:animEffect>
                                    <p:set>
                                      <p:cBhvr>
                                        <p:cTn id="329" dur="1" fill="hold">
                                          <p:stCondLst>
                                            <p:cond delay="499"/>
                                          </p:stCondLst>
                                        </p:cTn>
                                        <p:tgtEl>
                                          <p:spTgt spid="50"/>
                                        </p:tgtEl>
                                        <p:attrNameLst>
                                          <p:attrName>style.visibility</p:attrName>
                                        </p:attrNameLst>
                                      </p:cBhvr>
                                      <p:to>
                                        <p:strVal val="hidden"/>
                                      </p:to>
                                    </p:set>
                                  </p:childTnLst>
                                </p:cTn>
                              </p:par>
                            </p:childTnLst>
                          </p:cTn>
                        </p:par>
                      </p:childTnLst>
                    </p:cTn>
                  </p:par>
                  <p:par>
                    <p:cTn id="330" fill="hold">
                      <p:stCondLst>
                        <p:cond delay="indefinite"/>
                      </p:stCondLst>
                      <p:childTnLst>
                        <p:par>
                          <p:cTn id="331" fill="hold">
                            <p:stCondLst>
                              <p:cond delay="0"/>
                            </p:stCondLst>
                            <p:childTnLst>
                              <p:par>
                                <p:cTn id="332" presetID="22" presetClass="entr" presetSubtype="4" fill="hold" grpId="0" nodeType="clickEffect">
                                  <p:stCondLst>
                                    <p:cond delay="0"/>
                                  </p:stCondLst>
                                  <p:childTnLst>
                                    <p:set>
                                      <p:cBhvr>
                                        <p:cTn id="333" dur="1" fill="hold">
                                          <p:stCondLst>
                                            <p:cond delay="0"/>
                                          </p:stCondLst>
                                        </p:cTn>
                                        <p:tgtEl>
                                          <p:spTgt spid="53"/>
                                        </p:tgtEl>
                                        <p:attrNameLst>
                                          <p:attrName>style.visibility</p:attrName>
                                        </p:attrNameLst>
                                      </p:cBhvr>
                                      <p:to>
                                        <p:strVal val="visible"/>
                                      </p:to>
                                    </p:set>
                                    <p:animEffect transition="in" filter="wipe(down)">
                                      <p:cBhvr>
                                        <p:cTn id="334" dur="500"/>
                                        <p:tgtEl>
                                          <p:spTgt spid="53"/>
                                        </p:tgtEl>
                                      </p:cBhvr>
                                    </p:animEffec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7" grpId="0" animBg="1"/>
      <p:bldP spid="21" grpId="0"/>
      <p:bldP spid="23" grpId="0"/>
      <p:bldP spid="30" grpId="0"/>
      <p:bldP spid="31" grpId="0" uiExpand="1" build="p"/>
      <p:bldP spid="3" grpId="0" animBg="1"/>
      <p:bldP spid="3" grpId="1" animBg="1"/>
      <p:bldP spid="32" grpId="0" animBg="1"/>
      <p:bldP spid="32" grpId="1" animBg="1"/>
      <p:bldP spid="33" grpId="0" animBg="1"/>
      <p:bldP spid="33" grpId="1" animBg="1"/>
      <p:bldP spid="34" grpId="0"/>
      <p:bldP spid="35" grpId="0"/>
      <p:bldP spid="48" grpId="0"/>
      <p:bldP spid="51" grpId="0" build="p"/>
      <p:bldP spid="52" grpId="0" animBg="1"/>
      <p:bldP spid="52" grpId="1" animBg="1"/>
      <p:bldP spid="26" grpId="0" uiExpand="1"/>
      <p:bldP spid="26" grpId="1" uiExpand="1"/>
      <p:bldP spid="26" grpId="2"/>
      <p:bldP spid="36" grpId="0" uiExpand="1" animBg="1"/>
      <p:bldP spid="36" grpId="1" animBg="1"/>
      <p:bldP spid="37" grpId="0" uiExpand="1"/>
      <p:bldP spid="37" grpId="1" uiExpand="1"/>
      <p:bldP spid="37" grpId="2"/>
      <p:bldP spid="39" grpId="0" uiExpand="1" animBg="1"/>
      <p:bldP spid="39" grpId="1" uiExpand="1" animBg="1"/>
      <p:bldP spid="40" grpId="0" uiExpand="1" animBg="1"/>
      <p:bldP spid="40" grpId="1" uiExpand="1" animBg="1"/>
      <p:bldP spid="41" grpId="0" uiExpand="1" animBg="1"/>
      <p:bldP spid="41" grpId="1" animBg="1"/>
      <p:bldP spid="42" grpId="0" uiExpand="1" animBg="1"/>
      <p:bldP spid="42" grpId="1" animBg="1"/>
      <p:bldP spid="44" grpId="0" uiExpand="1"/>
      <p:bldP spid="44" grpId="1" uiExpand="1"/>
      <p:bldP spid="44" grpId="2"/>
      <p:bldP spid="45" grpId="0" uiExpand="1" animBg="1"/>
      <p:bldP spid="45" grpId="1" animBg="1"/>
      <p:bldP spid="46" grpId="0" uiExpand="1"/>
      <p:bldP spid="46" grpId="1" uiExpand="1"/>
      <p:bldP spid="46" grpId="2"/>
      <p:bldP spid="55" grpId="0" uiExpand="1" animBg="1"/>
      <p:bldP spid="55" grpId="1" uiExpand="1" animBg="1"/>
      <p:bldP spid="57" grpId="0" uiExpand="1" animBg="1"/>
      <p:bldP spid="57" grpId="1" animBg="1"/>
      <p:bldP spid="58" grpId="0" uiExpand="1" animBg="1"/>
      <p:bldP spid="58" grpId="1" animBg="1"/>
      <p:bldP spid="60" grpId="0" animBg="1"/>
      <p:bldP spid="60" grpId="1" animBg="1"/>
      <p:bldP spid="53" grpId="0" animBg="1"/>
      <p:bldP spid="53"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1962087" y="265713"/>
            <a:ext cx="10363200" cy="1143000"/>
          </a:xfrm>
        </p:spPr>
        <p:txBody>
          <a:bodyPr>
            <a:normAutofit/>
          </a:bodyPr>
          <a:lstStyle/>
          <a:p>
            <a:r>
              <a:rPr lang="en-US" sz="4800" dirty="0"/>
              <a:t>Currying</a:t>
            </a:r>
          </a:p>
        </p:txBody>
      </p:sp>
      <p:pic>
        <p:nvPicPr>
          <p:cNvPr id="4" name="Picture 3">
            <a:extLst>
              <a:ext uri="{FF2B5EF4-FFF2-40B4-BE49-F238E27FC236}">
                <a16:creationId xmlns:a16="http://schemas.microsoft.com/office/drawing/2014/main" id="{8A28CBF6-5079-43B2-A22F-375C7FCB5153}"/>
              </a:ext>
            </a:extLst>
          </p:cNvPr>
          <p:cNvPicPr>
            <a:picLocks noChangeAspect="1"/>
          </p:cNvPicPr>
          <p:nvPr/>
        </p:nvPicPr>
        <p:blipFill>
          <a:blip r:embed="rId3"/>
          <a:stretch>
            <a:fillRect/>
          </a:stretch>
        </p:blipFill>
        <p:spPr>
          <a:xfrm>
            <a:off x="3002595" y="124246"/>
            <a:ext cx="2851870" cy="14259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D4022431-5AB8-4C32-98E8-D4033D8862CE}"/>
              </a:ext>
            </a:extLst>
          </p:cNvPr>
          <p:cNvSpPr txBox="1"/>
          <p:nvPr/>
        </p:nvSpPr>
        <p:spPr>
          <a:xfrm>
            <a:off x="536393" y="4132180"/>
            <a:ext cx="5192654" cy="1200329"/>
          </a:xfrm>
          <a:prstGeom prst="rect">
            <a:avLst/>
          </a:prstGeom>
          <a:noFill/>
        </p:spPr>
        <p:txBody>
          <a:bodyPr wrap="square" rtlCol="0">
            <a:spAutoFit/>
          </a:bodyPr>
          <a:lstStyle/>
          <a:p>
            <a:pPr algn="ctr"/>
            <a:r>
              <a:rPr lang="en-US" sz="2400" dirty="0"/>
              <a:t>Our friend </a:t>
            </a:r>
            <a:r>
              <a:rPr lang="en-US" sz="2400" dirty="0">
                <a:solidFill>
                  <a:srgbClr val="FF0000"/>
                </a:solidFill>
              </a:rPr>
              <a:t>Haskell Curry </a:t>
            </a:r>
            <a:r>
              <a:rPr lang="en-US" sz="2400" dirty="0"/>
              <a:t>came up with this approach – and that's why it's called "</a:t>
            </a:r>
            <a:r>
              <a:rPr lang="en-US" sz="2400" dirty="0">
                <a:solidFill>
                  <a:srgbClr val="FF0000"/>
                </a:solidFill>
              </a:rPr>
              <a:t>currying</a:t>
            </a:r>
            <a:r>
              <a:rPr lang="en-US" sz="2400" dirty="0"/>
              <a:t>."</a:t>
            </a:r>
          </a:p>
        </p:txBody>
      </p:sp>
      <p:sp>
        <p:nvSpPr>
          <p:cNvPr id="14" name="TextBox 13">
            <a:extLst>
              <a:ext uri="{FF2B5EF4-FFF2-40B4-BE49-F238E27FC236}">
                <a16:creationId xmlns:a16="http://schemas.microsoft.com/office/drawing/2014/main" id="{EDB15E5C-1E22-4478-81EA-7D5BC8CD63C6}"/>
              </a:ext>
            </a:extLst>
          </p:cNvPr>
          <p:cNvSpPr txBox="1"/>
          <p:nvPr/>
        </p:nvSpPr>
        <p:spPr>
          <a:xfrm>
            <a:off x="560077" y="2504784"/>
            <a:ext cx="5192654" cy="1200329"/>
          </a:xfrm>
          <a:prstGeom prst="rect">
            <a:avLst/>
          </a:prstGeom>
          <a:noFill/>
        </p:spPr>
        <p:txBody>
          <a:bodyPr wrap="square" rtlCol="0">
            <a:spAutoFit/>
          </a:bodyPr>
          <a:lstStyle/>
          <a:p>
            <a:pPr algn="ctr"/>
            <a:r>
              <a:rPr lang="en-US" sz="2400" dirty="0"/>
              <a:t>As it turns out, every function with two or more parameters can be represented in curried form!  </a:t>
            </a:r>
          </a:p>
        </p:txBody>
      </p:sp>
      <p:grpSp>
        <p:nvGrpSpPr>
          <p:cNvPr id="10" name="Group 9">
            <a:extLst>
              <a:ext uri="{FF2B5EF4-FFF2-40B4-BE49-F238E27FC236}">
                <a16:creationId xmlns:a16="http://schemas.microsoft.com/office/drawing/2014/main" id="{6B28FBF4-6263-4230-A211-EBAF3904A665}"/>
              </a:ext>
            </a:extLst>
          </p:cNvPr>
          <p:cNvGrpSpPr/>
          <p:nvPr/>
        </p:nvGrpSpPr>
        <p:grpSpPr>
          <a:xfrm>
            <a:off x="6808573" y="94802"/>
            <a:ext cx="5256163" cy="2056920"/>
            <a:chOff x="6415345" y="1855454"/>
            <a:chExt cx="5256163" cy="2056920"/>
          </a:xfrm>
        </p:grpSpPr>
        <p:grpSp>
          <p:nvGrpSpPr>
            <p:cNvPr id="13" name="Group 12">
              <a:extLst>
                <a:ext uri="{FF2B5EF4-FFF2-40B4-BE49-F238E27FC236}">
                  <a16:creationId xmlns:a16="http://schemas.microsoft.com/office/drawing/2014/main" id="{083A0740-3CB1-45E4-BB1F-E577D59F9BEF}"/>
                </a:ext>
              </a:extLst>
            </p:cNvPr>
            <p:cNvGrpSpPr/>
            <p:nvPr/>
          </p:nvGrpSpPr>
          <p:grpSpPr>
            <a:xfrm>
              <a:off x="6415345" y="1855454"/>
              <a:ext cx="5256163" cy="2056920"/>
              <a:chOff x="7485754" y="4792096"/>
              <a:chExt cx="5256163" cy="2056920"/>
            </a:xfrm>
          </p:grpSpPr>
          <p:grpSp>
            <p:nvGrpSpPr>
              <p:cNvPr id="18" name="Group 17">
                <a:extLst>
                  <a:ext uri="{FF2B5EF4-FFF2-40B4-BE49-F238E27FC236}">
                    <a16:creationId xmlns:a16="http://schemas.microsoft.com/office/drawing/2014/main" id="{D933AA0D-C431-4B1C-8B02-C5DB9FBC38D7}"/>
                  </a:ext>
                </a:extLst>
              </p:cNvPr>
              <p:cNvGrpSpPr/>
              <p:nvPr/>
            </p:nvGrpSpPr>
            <p:grpSpPr>
              <a:xfrm>
                <a:off x="7485754" y="4792096"/>
                <a:ext cx="5256163" cy="2056920"/>
                <a:chOff x="7724295" y="4414558"/>
                <a:chExt cx="5256163" cy="2056920"/>
              </a:xfrm>
            </p:grpSpPr>
            <p:sp>
              <p:nvSpPr>
                <p:cNvPr id="20" name="Rectangle: Rounded Corners 19">
                  <a:extLst>
                    <a:ext uri="{FF2B5EF4-FFF2-40B4-BE49-F238E27FC236}">
                      <a16:creationId xmlns:a16="http://schemas.microsoft.com/office/drawing/2014/main" id="{1251D89A-EE40-4199-91AC-EC882966AD1A}"/>
                    </a:ext>
                  </a:extLst>
                </p:cNvPr>
                <p:cNvSpPr/>
                <p:nvPr/>
              </p:nvSpPr>
              <p:spPr>
                <a:xfrm>
                  <a:off x="7724295" y="4426226"/>
                  <a:ext cx="5256163"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35F197D5-C2CC-4289-91EB-6B122D945F73}"/>
                    </a:ext>
                  </a:extLst>
                </p:cNvPr>
                <p:cNvSpPr txBox="1"/>
                <p:nvPr/>
              </p:nvSpPr>
              <p:spPr>
                <a:xfrm>
                  <a:off x="7922093"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19" name="TextBox 18">
                <a:extLst>
                  <a:ext uri="{FF2B5EF4-FFF2-40B4-BE49-F238E27FC236}">
                    <a16:creationId xmlns:a16="http://schemas.microsoft.com/office/drawing/2014/main" id="{5DBA8C2B-4B9F-430F-92FC-06F3169CCC31}"/>
                  </a:ext>
                </a:extLst>
              </p:cNvPr>
              <p:cNvSpPr txBox="1"/>
              <p:nvPr/>
            </p:nvSpPr>
            <p:spPr>
              <a:xfrm>
                <a:off x="8477938" y="5243519"/>
                <a:ext cx="4263979" cy="1323439"/>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"Technically, Curry didn't come up with currying – he refined the approach. It was really pioneered by Moses </a:t>
                </a:r>
                <a:r>
                  <a:rPr lang="en-US" sz="2000" dirty="0" err="1">
                    <a:solidFill>
                      <a:schemeClr val="accent1">
                        <a:lumMod val="75000"/>
                      </a:schemeClr>
                    </a:solidFill>
                    <a:latin typeface="Comic Sans MS" panose="030F0702030302020204" pitchFamily="66" charset="0"/>
                  </a:rPr>
                  <a:t>Schönfinkel</a:t>
                </a:r>
                <a:r>
                  <a:rPr lang="en-US" sz="2000" dirty="0">
                    <a:solidFill>
                      <a:schemeClr val="accent1">
                        <a:lumMod val="75000"/>
                      </a:schemeClr>
                    </a:solidFill>
                    <a:latin typeface="Comic Sans MS" panose="030F0702030302020204" pitchFamily="66" charset="0"/>
                  </a:rPr>
                  <a:t>."</a:t>
                </a:r>
              </a:p>
            </p:txBody>
          </p:sp>
        </p:grpSp>
        <p:pic>
          <p:nvPicPr>
            <p:cNvPr id="17" name="Picture 16">
              <a:extLst>
                <a:ext uri="{FF2B5EF4-FFF2-40B4-BE49-F238E27FC236}">
                  <a16:creationId xmlns:a16="http://schemas.microsoft.com/office/drawing/2014/main" id="{2080E915-F06B-4F1A-9963-A19929743C5D}"/>
                </a:ext>
              </a:extLst>
            </p:cNvPr>
            <p:cNvPicPr>
              <a:picLocks noChangeAspect="1"/>
            </p:cNvPicPr>
            <p:nvPr/>
          </p:nvPicPr>
          <p:blipFill rotWithShape="1">
            <a:blip r:embed="rId4"/>
            <a:srcRect l="23761" r="21167"/>
            <a:stretch/>
          </p:blipFill>
          <p:spPr>
            <a:xfrm>
              <a:off x="6647612"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2" name="Group 21">
            <a:extLst>
              <a:ext uri="{FF2B5EF4-FFF2-40B4-BE49-F238E27FC236}">
                <a16:creationId xmlns:a16="http://schemas.microsoft.com/office/drawing/2014/main" id="{94B93E09-7DA6-4AAE-8B26-0AE878250F77}"/>
              </a:ext>
            </a:extLst>
          </p:cNvPr>
          <p:cNvGrpSpPr/>
          <p:nvPr/>
        </p:nvGrpSpPr>
        <p:grpSpPr>
          <a:xfrm>
            <a:off x="0" y="0"/>
            <a:ext cx="4779230" cy="2077717"/>
            <a:chOff x="9223510" y="4771299"/>
            <a:chExt cx="4779230" cy="2077717"/>
          </a:xfrm>
        </p:grpSpPr>
        <p:grpSp>
          <p:nvGrpSpPr>
            <p:cNvPr id="23" name="Group 22">
              <a:extLst>
                <a:ext uri="{FF2B5EF4-FFF2-40B4-BE49-F238E27FC236}">
                  <a16:creationId xmlns:a16="http://schemas.microsoft.com/office/drawing/2014/main" id="{15D5C955-3AC4-4153-B4B0-0F994826C116}"/>
                </a:ext>
              </a:extLst>
            </p:cNvPr>
            <p:cNvGrpSpPr/>
            <p:nvPr/>
          </p:nvGrpSpPr>
          <p:grpSpPr>
            <a:xfrm>
              <a:off x="9223510" y="4771299"/>
              <a:ext cx="4779230" cy="2077717"/>
              <a:chOff x="9462051" y="4393761"/>
              <a:chExt cx="4779230" cy="2077717"/>
            </a:xfrm>
          </p:grpSpPr>
          <p:sp>
            <p:nvSpPr>
              <p:cNvPr id="26" name="Rectangle: Rounded Corners 25">
                <a:extLst>
                  <a:ext uri="{FF2B5EF4-FFF2-40B4-BE49-F238E27FC236}">
                    <a16:creationId xmlns:a16="http://schemas.microsoft.com/office/drawing/2014/main" id="{667F625C-901B-4D19-987E-9549BF4EF8A3}"/>
                  </a:ext>
                </a:extLst>
              </p:cNvPr>
              <p:cNvSpPr/>
              <p:nvPr/>
            </p:nvSpPr>
            <p:spPr>
              <a:xfrm>
                <a:off x="9462051" y="4426226"/>
                <a:ext cx="4779230"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786FE5D-6FF8-4793-AD2D-6FFBD1C8CBE4}"/>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24" name="Picture 45" descr="spinhead">
              <a:extLst>
                <a:ext uri="{FF2B5EF4-FFF2-40B4-BE49-F238E27FC236}">
                  <a16:creationId xmlns:a16="http://schemas.microsoft.com/office/drawing/2014/main" id="{4F6E82DB-FAAF-4DC5-A8CC-5FCA51EEB78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0EA634E-3F5C-42D7-BB57-40043D2FDA24}"/>
                </a:ext>
              </a:extLst>
            </p:cNvPr>
            <p:cNvSpPr txBox="1"/>
            <p:nvPr/>
          </p:nvSpPr>
          <p:spPr>
            <a:xfrm>
              <a:off x="10046764" y="5171409"/>
              <a:ext cx="3847600" cy="70788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"Great! So maybe we should call it </a:t>
              </a:r>
              <a:r>
                <a:rPr lang="en-US" sz="2000" dirty="0" err="1">
                  <a:solidFill>
                    <a:schemeClr val="accent1">
                      <a:lumMod val="75000"/>
                    </a:schemeClr>
                  </a:solidFill>
                  <a:latin typeface="Comic Sans MS" panose="030F0702030302020204" pitchFamily="66" charset="0"/>
                </a:rPr>
                <a:t>Schönfinkeling</a:t>
              </a:r>
              <a:r>
                <a:rPr lang="en-US" sz="2000" dirty="0">
                  <a:solidFill>
                    <a:schemeClr val="accent1">
                      <a:lumMod val="75000"/>
                    </a:schemeClr>
                  </a:solidFill>
                  <a:latin typeface="Comic Sans MS" panose="030F0702030302020204" pitchFamily="66" charset="0"/>
                </a:rPr>
                <a:t>."</a:t>
              </a:r>
            </a:p>
          </p:txBody>
        </p:sp>
      </p:grpSp>
      <p:grpSp>
        <p:nvGrpSpPr>
          <p:cNvPr id="28" name="Group 27">
            <a:extLst>
              <a:ext uri="{FF2B5EF4-FFF2-40B4-BE49-F238E27FC236}">
                <a16:creationId xmlns:a16="http://schemas.microsoft.com/office/drawing/2014/main" id="{43381338-BAB9-4283-803B-3E5CBCDABD58}"/>
              </a:ext>
            </a:extLst>
          </p:cNvPr>
          <p:cNvGrpSpPr/>
          <p:nvPr/>
        </p:nvGrpSpPr>
        <p:grpSpPr>
          <a:xfrm>
            <a:off x="6324133" y="1633516"/>
            <a:ext cx="5237674" cy="4941550"/>
            <a:chOff x="235028" y="2039570"/>
            <a:chExt cx="4274490" cy="4164845"/>
          </a:xfrm>
        </p:grpSpPr>
        <p:grpSp>
          <p:nvGrpSpPr>
            <p:cNvPr id="29" name="Group 28">
              <a:extLst>
                <a:ext uri="{FF2B5EF4-FFF2-40B4-BE49-F238E27FC236}">
                  <a16:creationId xmlns:a16="http://schemas.microsoft.com/office/drawing/2014/main" id="{CEF40A30-DCE7-40FD-A434-272B90981565}"/>
                </a:ext>
              </a:extLst>
            </p:cNvPr>
            <p:cNvGrpSpPr/>
            <p:nvPr/>
          </p:nvGrpSpPr>
          <p:grpSpPr>
            <a:xfrm>
              <a:off x="235028" y="2039570"/>
              <a:ext cx="4262463" cy="4164845"/>
              <a:chOff x="-70561" y="1066799"/>
              <a:chExt cx="6244340" cy="4546170"/>
            </a:xfrm>
          </p:grpSpPr>
          <p:sp>
            <p:nvSpPr>
              <p:cNvPr id="33" name="Rectangle 32">
                <a:extLst>
                  <a:ext uri="{FF2B5EF4-FFF2-40B4-BE49-F238E27FC236}">
                    <a16:creationId xmlns:a16="http://schemas.microsoft.com/office/drawing/2014/main" id="{E0FEF961-977E-45D9-A855-D1FF44AAD2B7}"/>
                  </a:ext>
                </a:extLst>
              </p:cNvPr>
              <p:cNvSpPr/>
              <p:nvPr/>
            </p:nvSpPr>
            <p:spPr>
              <a:xfrm>
                <a:off x="255814" y="1066799"/>
                <a:ext cx="5917965" cy="4546170"/>
              </a:xfrm>
              <a:prstGeom prst="rect">
                <a:avLst/>
              </a:prstGeom>
              <a:solidFill>
                <a:srgbClr val="AAE2CA">
                  <a:lumMod val="20000"/>
                  <a:lumOff val="80000"/>
                </a:srgbClr>
              </a:solidFill>
              <a:ln w="25400" cap="flat" cmpd="sng" algn="ctr">
                <a:solidFill>
                  <a:srgbClr val="00CC99">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omic Sans MS"/>
                  <a:ea typeface="+mn-ea"/>
                  <a:cs typeface="Times New Roman"/>
                </a:endParaRPr>
              </a:p>
            </p:txBody>
          </p:sp>
          <p:sp>
            <p:nvSpPr>
              <p:cNvPr id="34" name="TextBox 33">
                <a:extLst>
                  <a:ext uri="{FF2B5EF4-FFF2-40B4-BE49-F238E27FC236}">
                    <a16:creationId xmlns:a16="http://schemas.microsoft.com/office/drawing/2014/main" id="{1AADDE57-27B1-4F57-8902-42ABAF988CD5}"/>
                  </a:ext>
                </a:extLst>
              </p:cNvPr>
              <p:cNvSpPr txBox="1"/>
              <p:nvPr/>
            </p:nvSpPr>
            <p:spPr>
              <a:xfrm>
                <a:off x="-70561" y="1973335"/>
                <a:ext cx="2018839" cy="41836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mic Sans MS"/>
                    <a:cs typeface="Times New Roman"/>
                  </a:rPr>
                  <a:t>Definition</a:t>
                </a:r>
              </a:p>
            </p:txBody>
          </p:sp>
        </p:grpSp>
        <p:grpSp>
          <p:nvGrpSpPr>
            <p:cNvPr id="30" name="Group 29">
              <a:extLst>
                <a:ext uri="{FF2B5EF4-FFF2-40B4-BE49-F238E27FC236}">
                  <a16:creationId xmlns:a16="http://schemas.microsoft.com/office/drawing/2014/main" id="{08B01F78-48E3-44B6-AEC1-578DE8D03491}"/>
                </a:ext>
              </a:extLst>
            </p:cNvPr>
            <p:cNvGrpSpPr/>
            <p:nvPr/>
          </p:nvGrpSpPr>
          <p:grpSpPr>
            <a:xfrm>
              <a:off x="652037" y="2121674"/>
              <a:ext cx="3857481" cy="848182"/>
              <a:chOff x="652037" y="2121674"/>
              <a:chExt cx="3857481" cy="848182"/>
            </a:xfrm>
          </p:grpSpPr>
          <p:pic>
            <p:nvPicPr>
              <p:cNvPr id="31" name="Picture 30" descr="Background pattern&#10;&#10;Description automatically generated">
                <a:extLst>
                  <a:ext uri="{FF2B5EF4-FFF2-40B4-BE49-F238E27FC236}">
                    <a16:creationId xmlns:a16="http://schemas.microsoft.com/office/drawing/2014/main" id="{A512AEC7-0CC9-4203-86CB-7862BC9A00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037" y="2121674"/>
                <a:ext cx="549828" cy="848182"/>
              </a:xfrm>
              <a:prstGeom prst="rect">
                <a:avLst/>
              </a:prstGeom>
            </p:spPr>
          </p:pic>
          <p:sp>
            <p:nvSpPr>
              <p:cNvPr id="32" name="TextBox 31">
                <a:extLst>
                  <a:ext uri="{FF2B5EF4-FFF2-40B4-BE49-F238E27FC236}">
                    <a16:creationId xmlns:a16="http://schemas.microsoft.com/office/drawing/2014/main" id="{69EFFCB5-8146-40CA-8C1C-B0DF190C5ECD}"/>
                  </a:ext>
                </a:extLst>
              </p:cNvPr>
              <p:cNvSpPr txBox="1"/>
              <p:nvPr/>
            </p:nvSpPr>
            <p:spPr>
              <a:xfrm>
                <a:off x="1315378" y="2252879"/>
                <a:ext cx="3194140" cy="49286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Comic Sans MS"/>
                    <a:cs typeface="Times New Roman"/>
                  </a:rPr>
                  <a:t>Currying</a:t>
                </a:r>
              </a:p>
            </p:txBody>
          </p:sp>
        </p:grpSp>
      </p:grpSp>
      <p:sp>
        <p:nvSpPr>
          <p:cNvPr id="35" name="TextBox 34">
            <a:extLst>
              <a:ext uri="{FF2B5EF4-FFF2-40B4-BE49-F238E27FC236}">
                <a16:creationId xmlns:a16="http://schemas.microsoft.com/office/drawing/2014/main" id="{EE38D8F6-185F-4A82-9DC9-6DB8EBD14523}"/>
              </a:ext>
            </a:extLst>
          </p:cNvPr>
          <p:cNvSpPr txBox="1"/>
          <p:nvPr/>
        </p:nvSpPr>
        <p:spPr>
          <a:xfrm>
            <a:off x="6660752" y="2878188"/>
            <a:ext cx="4797125" cy="1938992"/>
          </a:xfrm>
          <a:prstGeom prst="rect">
            <a:avLst/>
          </a:prstGeom>
          <a:noFill/>
        </p:spPr>
        <p:txBody>
          <a:bodyPr wrap="square" rtlCol="0">
            <a:spAutoFit/>
          </a:bodyPr>
          <a:lstStyle/>
          <a:p>
            <a:r>
              <a:rPr lang="en-US" sz="2000" dirty="0"/>
              <a:t>Currying is the concept that you can represent </a:t>
            </a:r>
            <a:r>
              <a:rPr lang="en-US" sz="2000" dirty="0">
                <a:solidFill>
                  <a:srgbClr val="FF0000"/>
                </a:solidFill>
              </a:rPr>
              <a:t>any function </a:t>
            </a:r>
            <a:r>
              <a:rPr lang="en-US" sz="2000" dirty="0"/>
              <a:t>that takes </a:t>
            </a:r>
            <a:r>
              <a:rPr lang="en-US" sz="2000" dirty="0">
                <a:solidFill>
                  <a:srgbClr val="FF0000"/>
                </a:solidFill>
              </a:rPr>
              <a:t>multiple arguments </a:t>
            </a:r>
            <a:r>
              <a:rPr lang="en-US" sz="2000" dirty="0"/>
              <a:t>by another that takes a single argument and returns a new function that takes the next argument, etc.</a:t>
            </a:r>
          </a:p>
          <a:p>
            <a:endParaRPr lang="en-US" sz="2000" dirty="0"/>
          </a:p>
        </p:txBody>
      </p:sp>
      <p:sp>
        <p:nvSpPr>
          <p:cNvPr id="44" name="TextBox 43">
            <a:extLst>
              <a:ext uri="{FF2B5EF4-FFF2-40B4-BE49-F238E27FC236}">
                <a16:creationId xmlns:a16="http://schemas.microsoft.com/office/drawing/2014/main" id="{20050B53-1823-46E9-A957-5E3CB609A4CE}"/>
              </a:ext>
            </a:extLst>
          </p:cNvPr>
          <p:cNvSpPr txBox="1"/>
          <p:nvPr/>
        </p:nvSpPr>
        <p:spPr>
          <a:xfrm>
            <a:off x="6835108" y="4673922"/>
            <a:ext cx="1624465" cy="461665"/>
          </a:xfrm>
          <a:prstGeom prst="rect">
            <a:avLst/>
          </a:prstGeom>
          <a:noFill/>
        </p:spPr>
        <p:txBody>
          <a:bodyPr wrap="square" rtlCol="0">
            <a:spAutoFit/>
          </a:bodyPr>
          <a:lstStyle/>
          <a:p>
            <a:pPr algn="ctr"/>
            <a:r>
              <a:rPr lang="en-US" sz="2400" dirty="0">
                <a:solidFill>
                  <a:srgbClr val="C00000"/>
                </a:solidFill>
              </a:rPr>
              <a:t>y</a:t>
            </a:r>
            <a:r>
              <a:rPr lang="en-US" sz="2400" dirty="0"/>
              <a:t> = f(</a:t>
            </a:r>
            <a:r>
              <a:rPr lang="en-US" sz="2400" dirty="0" err="1">
                <a:solidFill>
                  <a:srgbClr val="7030A0"/>
                </a:solidFill>
              </a:rPr>
              <a:t>a</a:t>
            </a:r>
            <a:r>
              <a:rPr lang="en-US" sz="2400" dirty="0" err="1"/>
              <a:t>,</a:t>
            </a:r>
            <a:r>
              <a:rPr lang="en-US" sz="2400" dirty="0" err="1">
                <a:solidFill>
                  <a:srgbClr val="0070C0"/>
                </a:solidFill>
              </a:rPr>
              <a:t>b</a:t>
            </a:r>
            <a:r>
              <a:rPr lang="en-US" sz="2400" dirty="0" err="1"/>
              <a:t>,</a:t>
            </a:r>
            <a:r>
              <a:rPr lang="en-US" sz="2400" dirty="0" err="1">
                <a:solidFill>
                  <a:srgbClr val="00B050"/>
                </a:solidFill>
              </a:rPr>
              <a:t>c</a:t>
            </a:r>
            <a:r>
              <a:rPr lang="en-US" sz="2400" dirty="0"/>
              <a:t>)</a:t>
            </a:r>
          </a:p>
        </p:txBody>
      </p:sp>
      <p:sp>
        <p:nvSpPr>
          <p:cNvPr id="8" name="Arrow: Right 7">
            <a:extLst>
              <a:ext uri="{FF2B5EF4-FFF2-40B4-BE49-F238E27FC236}">
                <a16:creationId xmlns:a16="http://schemas.microsoft.com/office/drawing/2014/main" id="{612BB68F-4F4C-4552-9952-F2F467B9F22F}"/>
              </a:ext>
            </a:extLst>
          </p:cNvPr>
          <p:cNvSpPr/>
          <p:nvPr/>
        </p:nvSpPr>
        <p:spPr>
          <a:xfrm>
            <a:off x="8524163" y="4458638"/>
            <a:ext cx="752030" cy="8922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4DC8D27-3276-43CB-B491-0A3B96CE453E}"/>
              </a:ext>
            </a:extLst>
          </p:cNvPr>
          <p:cNvSpPr txBox="1"/>
          <p:nvPr/>
        </p:nvSpPr>
        <p:spPr>
          <a:xfrm>
            <a:off x="6606465" y="5504085"/>
            <a:ext cx="5011020" cy="1015663"/>
          </a:xfrm>
          <a:prstGeom prst="rect">
            <a:avLst/>
          </a:prstGeom>
          <a:noFill/>
        </p:spPr>
        <p:txBody>
          <a:bodyPr wrap="square" rtlCol="0">
            <a:spAutoFit/>
          </a:bodyPr>
          <a:lstStyle/>
          <a:p>
            <a:r>
              <a:rPr lang="en-US" sz="2000" dirty="0"/>
              <a:t>Each function takes one argument and returns another function as its result (except for the last function which returns the result).</a:t>
            </a:r>
          </a:p>
        </p:txBody>
      </p:sp>
      <p:sp>
        <p:nvSpPr>
          <p:cNvPr id="47" name="TextBox 46">
            <a:extLst>
              <a:ext uri="{FF2B5EF4-FFF2-40B4-BE49-F238E27FC236}">
                <a16:creationId xmlns:a16="http://schemas.microsoft.com/office/drawing/2014/main" id="{571E0DB7-8856-4F23-B95D-68C0488B4D32}"/>
              </a:ext>
            </a:extLst>
          </p:cNvPr>
          <p:cNvSpPr txBox="1"/>
          <p:nvPr/>
        </p:nvSpPr>
        <p:spPr>
          <a:xfrm>
            <a:off x="-177696" y="5884560"/>
            <a:ext cx="6755803" cy="461665"/>
          </a:xfrm>
          <a:prstGeom prst="rect">
            <a:avLst/>
          </a:prstGeom>
          <a:noFill/>
        </p:spPr>
        <p:txBody>
          <a:bodyPr wrap="square" rtlCol="0">
            <a:spAutoFit/>
          </a:bodyPr>
          <a:lstStyle/>
          <a:p>
            <a:pPr algn="ctr"/>
            <a:r>
              <a:rPr lang="en-US" sz="2400" dirty="0"/>
              <a:t>Let's see how to curry a function!</a:t>
            </a:r>
          </a:p>
        </p:txBody>
      </p:sp>
      <p:sp>
        <p:nvSpPr>
          <p:cNvPr id="36" name="TextBox 35">
            <a:extLst>
              <a:ext uri="{FF2B5EF4-FFF2-40B4-BE49-F238E27FC236}">
                <a16:creationId xmlns:a16="http://schemas.microsoft.com/office/drawing/2014/main" id="{69CA9541-3C2E-4A01-823B-419E9F535F31}"/>
              </a:ext>
            </a:extLst>
          </p:cNvPr>
          <p:cNvSpPr txBox="1"/>
          <p:nvPr/>
        </p:nvSpPr>
        <p:spPr>
          <a:xfrm>
            <a:off x="9267152" y="4661300"/>
            <a:ext cx="2111664" cy="461665"/>
          </a:xfrm>
          <a:prstGeom prst="rect">
            <a:avLst/>
          </a:prstGeom>
          <a:noFill/>
        </p:spPr>
        <p:txBody>
          <a:bodyPr wrap="square" rtlCol="0">
            <a:spAutoFit/>
          </a:bodyPr>
          <a:lstStyle/>
          <a:p>
            <a:pPr algn="ctr"/>
            <a:r>
              <a:rPr lang="en-US" sz="2400" dirty="0">
                <a:latin typeface="+mj-lt"/>
              </a:rPr>
              <a:t>y = ((f</a:t>
            </a:r>
            <a:r>
              <a:rPr lang="en-US" sz="2400" baseline="-25000" dirty="0">
                <a:latin typeface="+mj-lt"/>
              </a:rPr>
              <a:t>c</a:t>
            </a:r>
            <a:r>
              <a:rPr lang="en-US" sz="2400" dirty="0">
                <a:latin typeface="+mj-lt"/>
              </a:rPr>
              <a:t> </a:t>
            </a:r>
            <a:r>
              <a:rPr lang="en-US" sz="2400" dirty="0">
                <a:solidFill>
                  <a:srgbClr val="7030A0"/>
                </a:solidFill>
              </a:rPr>
              <a:t>a</a:t>
            </a:r>
            <a:r>
              <a:rPr lang="en-US" sz="2400" dirty="0">
                <a:latin typeface="+mj-lt"/>
              </a:rPr>
              <a:t>)</a:t>
            </a:r>
            <a:r>
              <a:rPr lang="en-US" sz="2400" dirty="0">
                <a:solidFill>
                  <a:srgbClr val="C00000"/>
                </a:solidFill>
                <a:latin typeface="+mj-lt"/>
              </a:rPr>
              <a:t> </a:t>
            </a:r>
            <a:r>
              <a:rPr lang="en-US" sz="2400" dirty="0">
                <a:solidFill>
                  <a:srgbClr val="0070C0"/>
                </a:solidFill>
                <a:latin typeface="+mj-lt"/>
              </a:rPr>
              <a:t>b</a:t>
            </a:r>
            <a:r>
              <a:rPr lang="en-US" sz="2400" dirty="0">
                <a:latin typeface="+mj-lt"/>
              </a:rPr>
              <a:t>) </a:t>
            </a:r>
            <a:r>
              <a:rPr lang="en-US" sz="2400" dirty="0">
                <a:solidFill>
                  <a:srgbClr val="00B050"/>
                </a:solidFill>
                <a:latin typeface="+mj-lt"/>
              </a:rPr>
              <a:t>c </a:t>
            </a:r>
          </a:p>
        </p:txBody>
      </p:sp>
    </p:spTree>
    <p:extLst>
      <p:ext uri="{BB962C8B-B14F-4D97-AF65-F5344CB8AC3E}">
        <p14:creationId xmlns:p14="http://schemas.microsoft.com/office/powerpoint/2010/main" val="289159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2" fill="hold" nodeType="clickEffect">
                                  <p:stCondLst>
                                    <p:cond delay="0"/>
                                  </p:stCondLst>
                                  <p:childTnLst>
                                    <p:anim calcmode="lin" valueType="num">
                                      <p:cBhvr additive="base">
                                        <p:cTn id="26" dur="500"/>
                                        <p:tgtEl>
                                          <p:spTgt spid="10"/>
                                        </p:tgtEl>
                                        <p:attrNameLst>
                                          <p:attrName>ppt_x</p:attrName>
                                        </p:attrNameLst>
                                      </p:cBhvr>
                                      <p:tavLst>
                                        <p:tav tm="0">
                                          <p:val>
                                            <p:strVal val="ppt_x"/>
                                          </p:val>
                                        </p:tav>
                                        <p:tav tm="100000">
                                          <p:val>
                                            <p:strVal val="1+ppt_w/2"/>
                                          </p:val>
                                        </p:tav>
                                      </p:tavLst>
                                    </p:anim>
                                    <p:anim calcmode="lin" valueType="num">
                                      <p:cBhvr additive="base">
                                        <p:cTn id="27" dur="500"/>
                                        <p:tgtEl>
                                          <p:spTgt spid="10"/>
                                        </p:tgtEl>
                                        <p:attrNameLst>
                                          <p:attrName>ppt_y</p:attrName>
                                        </p:attrNameLst>
                                      </p:cBhvr>
                                      <p:tavLst>
                                        <p:tav tm="0">
                                          <p:val>
                                            <p:strVal val="ppt_y"/>
                                          </p:val>
                                        </p:tav>
                                        <p:tav tm="100000">
                                          <p:val>
                                            <p:strVal val="ppt_y"/>
                                          </p:val>
                                        </p:tav>
                                      </p:tavLst>
                                    </p:anim>
                                    <p:set>
                                      <p:cBhvr>
                                        <p:cTn id="28" dur="1" fill="hold">
                                          <p:stCondLst>
                                            <p:cond delay="499"/>
                                          </p:stCondLst>
                                        </p:cTn>
                                        <p:tgtEl>
                                          <p:spTgt spid="10"/>
                                        </p:tgtEl>
                                        <p:attrNameLst>
                                          <p:attrName>style.visibility</p:attrName>
                                        </p:attrNameLst>
                                      </p:cBhvr>
                                      <p:to>
                                        <p:strVal val="hidden"/>
                                      </p:to>
                                    </p:set>
                                  </p:childTnLst>
                                </p:cTn>
                              </p:par>
                              <p:par>
                                <p:cTn id="29" presetID="2" presetClass="exit" presetSubtype="8" fill="hold" nodeType="withEffect">
                                  <p:stCondLst>
                                    <p:cond delay="0"/>
                                  </p:stCondLst>
                                  <p:childTnLst>
                                    <p:anim calcmode="lin" valueType="num">
                                      <p:cBhvr additive="base">
                                        <p:cTn id="30" dur="500"/>
                                        <p:tgtEl>
                                          <p:spTgt spid="22"/>
                                        </p:tgtEl>
                                        <p:attrNameLst>
                                          <p:attrName>ppt_x</p:attrName>
                                        </p:attrNameLst>
                                      </p:cBhvr>
                                      <p:tavLst>
                                        <p:tav tm="0">
                                          <p:val>
                                            <p:strVal val="ppt_x"/>
                                          </p:val>
                                        </p:tav>
                                        <p:tav tm="100000">
                                          <p:val>
                                            <p:strVal val="0-ppt_w/2"/>
                                          </p:val>
                                        </p:tav>
                                      </p:tavLst>
                                    </p:anim>
                                    <p:anim calcmode="lin" valueType="num">
                                      <p:cBhvr additive="base">
                                        <p:cTn id="31" dur="500"/>
                                        <p:tgtEl>
                                          <p:spTgt spid="22"/>
                                        </p:tgtEl>
                                        <p:attrNameLst>
                                          <p:attrName>ppt_y</p:attrName>
                                        </p:attrNameLst>
                                      </p:cBhvr>
                                      <p:tavLst>
                                        <p:tav tm="0">
                                          <p:val>
                                            <p:strVal val="ppt_y"/>
                                          </p:val>
                                        </p:tav>
                                        <p:tav tm="100000">
                                          <p:val>
                                            <p:strVal val="ppt_y"/>
                                          </p:val>
                                        </p:tav>
                                      </p:tavLst>
                                    </p:anim>
                                    <p:set>
                                      <p:cBhvr>
                                        <p:cTn id="32" dur="1" fill="hold">
                                          <p:stCondLst>
                                            <p:cond delay="499"/>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35" grpId="0"/>
      <p:bldP spid="44" grpId="0"/>
      <p:bldP spid="8" grpId="0" animBg="1"/>
      <p:bldP spid="46" grpId="0"/>
      <p:bldP spid="47" grpId="0"/>
      <p:bldP spid="36"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F3D023-E920-483A-8E74-5305D2B3B7DA}"/>
              </a:ext>
            </a:extLst>
          </p:cNvPr>
          <p:cNvSpPr/>
          <p:nvPr/>
        </p:nvSpPr>
        <p:spPr>
          <a:xfrm>
            <a:off x="1754654" y="2515197"/>
            <a:ext cx="8411091" cy="3601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1198607" y="282934"/>
            <a:ext cx="10363200" cy="1143000"/>
          </a:xfrm>
        </p:spPr>
        <p:txBody>
          <a:bodyPr>
            <a:normAutofit/>
          </a:bodyPr>
          <a:lstStyle/>
          <a:p>
            <a:r>
              <a:rPr lang="en-US" sz="4800" dirty="0"/>
              <a:t>Currying</a:t>
            </a:r>
          </a:p>
        </p:txBody>
      </p:sp>
      <p:pic>
        <p:nvPicPr>
          <p:cNvPr id="4" name="Picture 3">
            <a:extLst>
              <a:ext uri="{FF2B5EF4-FFF2-40B4-BE49-F238E27FC236}">
                <a16:creationId xmlns:a16="http://schemas.microsoft.com/office/drawing/2014/main" id="{8A28CBF6-5079-43B2-A22F-375C7FCB5153}"/>
              </a:ext>
            </a:extLst>
          </p:cNvPr>
          <p:cNvPicPr>
            <a:picLocks noChangeAspect="1"/>
          </p:cNvPicPr>
          <p:nvPr/>
        </p:nvPicPr>
        <p:blipFill>
          <a:blip r:embed="rId3"/>
          <a:stretch>
            <a:fillRect/>
          </a:stretch>
        </p:blipFill>
        <p:spPr>
          <a:xfrm>
            <a:off x="2239115" y="141467"/>
            <a:ext cx="2851870" cy="14259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EDB15E5C-1E22-4478-81EA-7D5BC8CD63C6}"/>
              </a:ext>
            </a:extLst>
          </p:cNvPr>
          <p:cNvSpPr txBox="1"/>
          <p:nvPr/>
        </p:nvSpPr>
        <p:spPr>
          <a:xfrm>
            <a:off x="788774" y="1822526"/>
            <a:ext cx="10363200" cy="461665"/>
          </a:xfrm>
          <a:prstGeom prst="rect">
            <a:avLst/>
          </a:prstGeom>
          <a:noFill/>
        </p:spPr>
        <p:txBody>
          <a:bodyPr wrap="square" rtlCol="0">
            <a:spAutoFit/>
          </a:bodyPr>
          <a:lstStyle/>
          <a:p>
            <a:pPr algn="ctr"/>
            <a:r>
              <a:rPr lang="en-US" sz="2400" dirty="0"/>
              <a:t>Here's the pseudocode for currying a function </a:t>
            </a:r>
            <a:r>
              <a:rPr lang="en-US" sz="2400" dirty="0">
                <a:solidFill>
                  <a:srgbClr val="FF0000"/>
                </a:solidFill>
              </a:rPr>
              <a:t>f</a:t>
            </a:r>
            <a:r>
              <a:rPr lang="en-US" sz="2400" dirty="0"/>
              <a:t> with </a:t>
            </a:r>
            <a:r>
              <a:rPr lang="en-US" sz="2400" dirty="0">
                <a:solidFill>
                  <a:srgbClr val="FF0000"/>
                </a:solidFill>
              </a:rPr>
              <a:t>n &gt; 1 parameters</a:t>
            </a:r>
            <a:r>
              <a:rPr lang="en-US" sz="2400" dirty="0"/>
              <a:t>:</a:t>
            </a:r>
          </a:p>
        </p:txBody>
      </p:sp>
      <p:sp>
        <p:nvSpPr>
          <p:cNvPr id="37" name="TextBox 36">
            <a:extLst>
              <a:ext uri="{FF2B5EF4-FFF2-40B4-BE49-F238E27FC236}">
                <a16:creationId xmlns:a16="http://schemas.microsoft.com/office/drawing/2014/main" id="{FA6D1F8F-7C06-47B3-A7B8-5B440C6EE931}"/>
              </a:ext>
            </a:extLst>
          </p:cNvPr>
          <p:cNvSpPr txBox="1"/>
          <p:nvPr/>
        </p:nvSpPr>
        <p:spPr>
          <a:xfrm>
            <a:off x="1993554" y="3413013"/>
            <a:ext cx="9053387" cy="461665"/>
          </a:xfrm>
          <a:prstGeom prst="rect">
            <a:avLst/>
          </a:prstGeom>
          <a:noFill/>
        </p:spPr>
        <p:txBody>
          <a:bodyPr wrap="square" rtlCol="0">
            <a:spAutoFit/>
          </a:bodyPr>
          <a:lstStyle/>
          <a:p>
            <a:r>
              <a:rPr lang="en-US" sz="2400" dirty="0">
                <a:latin typeface="Consolas" panose="020B0609020204030204" pitchFamily="49" charset="0"/>
              </a:rPr>
              <a:t>For each parameter p from right to left:</a:t>
            </a:r>
          </a:p>
        </p:txBody>
      </p:sp>
      <p:sp>
        <p:nvSpPr>
          <p:cNvPr id="38" name="TextBox 37">
            <a:extLst>
              <a:ext uri="{FF2B5EF4-FFF2-40B4-BE49-F238E27FC236}">
                <a16:creationId xmlns:a16="http://schemas.microsoft.com/office/drawing/2014/main" id="{A2CB23A5-BBA9-4399-AB5B-5B96568635B8}"/>
              </a:ext>
            </a:extLst>
          </p:cNvPr>
          <p:cNvSpPr txBox="1"/>
          <p:nvPr/>
        </p:nvSpPr>
        <p:spPr>
          <a:xfrm>
            <a:off x="2264978" y="3949750"/>
            <a:ext cx="7890682" cy="1200329"/>
          </a:xfrm>
          <a:prstGeom prst="rect">
            <a:avLst/>
          </a:prstGeom>
          <a:noFill/>
        </p:spPr>
        <p:txBody>
          <a:bodyPr wrap="square" rtlCol="0">
            <a:spAutoFit/>
          </a:bodyPr>
          <a:lstStyle/>
          <a:p>
            <a:r>
              <a:rPr lang="en-US" sz="2400" dirty="0" err="1">
                <a:latin typeface="Consolas" panose="020B0609020204030204" pitchFamily="49" charset="0"/>
              </a:rPr>
              <a:t>f_temp</a:t>
            </a:r>
            <a:r>
              <a:rPr lang="en-US" sz="2400" dirty="0">
                <a:latin typeface="Consolas" panose="020B0609020204030204" pitchFamily="49" charset="0"/>
              </a:rPr>
              <a:t> = Define a new lambda function with:</a:t>
            </a:r>
          </a:p>
          <a:p>
            <a:r>
              <a:rPr lang="en-US" sz="2400" dirty="0">
                <a:latin typeface="Consolas" panose="020B0609020204030204" pitchFamily="49" charset="0"/>
              </a:rPr>
              <a:t>  1. p as its only parameter </a:t>
            </a:r>
          </a:p>
          <a:p>
            <a:r>
              <a:rPr lang="en-US" sz="2400" dirty="0">
                <a:latin typeface="Consolas" panose="020B0609020204030204" pitchFamily="49" charset="0"/>
              </a:rPr>
              <a:t>  2. e as its (expression)</a:t>
            </a:r>
          </a:p>
        </p:txBody>
      </p:sp>
      <p:sp>
        <p:nvSpPr>
          <p:cNvPr id="44" name="TextBox 43">
            <a:extLst>
              <a:ext uri="{FF2B5EF4-FFF2-40B4-BE49-F238E27FC236}">
                <a16:creationId xmlns:a16="http://schemas.microsoft.com/office/drawing/2014/main" id="{DC3B34B2-7DB8-460D-BAC4-D9C7883AFFAF}"/>
              </a:ext>
            </a:extLst>
          </p:cNvPr>
          <p:cNvSpPr txBox="1"/>
          <p:nvPr/>
        </p:nvSpPr>
        <p:spPr>
          <a:xfrm>
            <a:off x="2310274" y="5172877"/>
            <a:ext cx="6880124" cy="461665"/>
          </a:xfrm>
          <a:prstGeom prst="rect">
            <a:avLst/>
          </a:prstGeom>
          <a:noFill/>
        </p:spPr>
        <p:txBody>
          <a:bodyPr wrap="square" rtlCol="0">
            <a:spAutoFit/>
          </a:bodyPr>
          <a:lstStyle/>
          <a:p>
            <a:r>
              <a:rPr lang="en-US" sz="2400" dirty="0">
                <a:latin typeface="Consolas" panose="020B0609020204030204" pitchFamily="49" charset="0"/>
              </a:rPr>
              <a:t>e = </a:t>
            </a:r>
            <a:r>
              <a:rPr lang="en-US" sz="2400" dirty="0" err="1">
                <a:latin typeface="Consolas" panose="020B0609020204030204" pitchFamily="49" charset="0"/>
              </a:rPr>
              <a:t>f_temp</a:t>
            </a:r>
            <a:endParaRPr lang="en-US" sz="2400" dirty="0">
              <a:latin typeface="Consolas" panose="020B0609020204030204" pitchFamily="49" charset="0"/>
            </a:endParaRPr>
          </a:p>
        </p:txBody>
      </p:sp>
      <p:sp>
        <p:nvSpPr>
          <p:cNvPr id="45" name="TextBox 44">
            <a:extLst>
              <a:ext uri="{FF2B5EF4-FFF2-40B4-BE49-F238E27FC236}">
                <a16:creationId xmlns:a16="http://schemas.microsoft.com/office/drawing/2014/main" id="{D3EFBFD3-841D-45AE-9DA4-B8F26D26C2E4}"/>
              </a:ext>
            </a:extLst>
          </p:cNvPr>
          <p:cNvSpPr txBox="1"/>
          <p:nvPr/>
        </p:nvSpPr>
        <p:spPr>
          <a:xfrm>
            <a:off x="1770923" y="2486209"/>
            <a:ext cx="6880124" cy="461665"/>
          </a:xfrm>
          <a:prstGeom prst="rect">
            <a:avLst/>
          </a:prstGeom>
          <a:noFill/>
        </p:spPr>
        <p:txBody>
          <a:bodyPr wrap="square" rtlCol="0">
            <a:spAutoFit/>
          </a:bodyPr>
          <a:lstStyle/>
          <a:p>
            <a:r>
              <a:rPr lang="en-US" sz="2400" dirty="0">
                <a:latin typeface="Consolas" panose="020B0609020204030204" pitchFamily="49" charset="0"/>
              </a:rPr>
              <a:t>Curry(Function f)</a:t>
            </a:r>
          </a:p>
        </p:txBody>
      </p:sp>
      <p:sp>
        <p:nvSpPr>
          <p:cNvPr id="49" name="TextBox 48">
            <a:extLst>
              <a:ext uri="{FF2B5EF4-FFF2-40B4-BE49-F238E27FC236}">
                <a16:creationId xmlns:a16="http://schemas.microsoft.com/office/drawing/2014/main" id="{61BA0406-DCA1-40F1-8DC3-8FAD1C488BD5}"/>
              </a:ext>
            </a:extLst>
          </p:cNvPr>
          <p:cNvSpPr txBox="1"/>
          <p:nvPr/>
        </p:nvSpPr>
        <p:spPr>
          <a:xfrm>
            <a:off x="1770923" y="5654683"/>
            <a:ext cx="6880124" cy="461665"/>
          </a:xfrm>
          <a:prstGeom prst="rect">
            <a:avLst/>
          </a:prstGeom>
          <a:noFill/>
        </p:spPr>
        <p:txBody>
          <a:bodyPr wrap="square" rtlCol="0">
            <a:spAutoFit/>
          </a:bodyPr>
          <a:lstStyle/>
          <a:p>
            <a:r>
              <a:rPr lang="en-US" sz="2400" dirty="0">
                <a:latin typeface="Consolas" panose="020B0609020204030204" pitchFamily="49" charset="0"/>
              </a:rPr>
              <a:t>return </a:t>
            </a:r>
            <a:r>
              <a:rPr lang="en-US" sz="2400" dirty="0" err="1">
                <a:latin typeface="Consolas" panose="020B0609020204030204" pitchFamily="49" charset="0"/>
              </a:rPr>
              <a:t>f_temp</a:t>
            </a:r>
            <a:endParaRPr lang="en-US" sz="2400" dirty="0">
              <a:latin typeface="Consolas" panose="020B0609020204030204" pitchFamily="49" charset="0"/>
            </a:endParaRPr>
          </a:p>
        </p:txBody>
      </p:sp>
      <p:sp>
        <p:nvSpPr>
          <p:cNvPr id="50" name="TextBox 49">
            <a:extLst>
              <a:ext uri="{FF2B5EF4-FFF2-40B4-BE49-F238E27FC236}">
                <a16:creationId xmlns:a16="http://schemas.microsoft.com/office/drawing/2014/main" id="{0BC95BDE-6053-4912-8543-C7927617AF12}"/>
              </a:ext>
            </a:extLst>
          </p:cNvPr>
          <p:cNvSpPr txBox="1"/>
          <p:nvPr/>
        </p:nvSpPr>
        <p:spPr>
          <a:xfrm>
            <a:off x="2026255" y="2951388"/>
            <a:ext cx="7890682" cy="461665"/>
          </a:xfrm>
          <a:prstGeom prst="rect">
            <a:avLst/>
          </a:prstGeom>
          <a:noFill/>
        </p:spPr>
        <p:txBody>
          <a:bodyPr wrap="square" rtlCol="0">
            <a:spAutoFit/>
          </a:bodyPr>
          <a:lstStyle/>
          <a:p>
            <a:r>
              <a:rPr lang="en-US" sz="2400" dirty="0">
                <a:latin typeface="Consolas" panose="020B0609020204030204" pitchFamily="49" charset="0"/>
              </a:rPr>
              <a:t>e = The expression/body of function f</a:t>
            </a:r>
          </a:p>
        </p:txBody>
      </p:sp>
      <p:sp>
        <p:nvSpPr>
          <p:cNvPr id="51" name="TextBox 50">
            <a:extLst>
              <a:ext uri="{FF2B5EF4-FFF2-40B4-BE49-F238E27FC236}">
                <a16:creationId xmlns:a16="http://schemas.microsoft.com/office/drawing/2014/main" id="{F2E8B4E7-6B7B-4CA4-8479-0E8E03C018F3}"/>
              </a:ext>
            </a:extLst>
          </p:cNvPr>
          <p:cNvSpPr txBox="1"/>
          <p:nvPr/>
        </p:nvSpPr>
        <p:spPr>
          <a:xfrm>
            <a:off x="914400" y="6254868"/>
            <a:ext cx="10363200" cy="461665"/>
          </a:xfrm>
          <a:prstGeom prst="rect">
            <a:avLst/>
          </a:prstGeom>
          <a:noFill/>
        </p:spPr>
        <p:txBody>
          <a:bodyPr wrap="square" rtlCol="0">
            <a:spAutoFit/>
          </a:bodyPr>
          <a:lstStyle/>
          <a:p>
            <a:pPr algn="ctr"/>
            <a:r>
              <a:rPr lang="en-US" sz="2400" dirty="0"/>
              <a:t>Alright – let's see currying in action!</a:t>
            </a:r>
          </a:p>
        </p:txBody>
      </p:sp>
    </p:spTree>
    <p:extLst>
      <p:ext uri="{BB962C8B-B14F-4D97-AF65-F5344CB8AC3E}">
        <p14:creationId xmlns:p14="http://schemas.microsoft.com/office/powerpoint/2010/main" val="327145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37" grpId="0"/>
      <p:bldP spid="38" grpId="0"/>
      <p:bldP spid="44" grpId="0"/>
      <p:bldP spid="45" grpId="0"/>
      <p:bldP spid="49" grpId="0"/>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5B91345-9609-43C5-B884-9B718F18D050}"/>
              </a:ext>
            </a:extLst>
          </p:cNvPr>
          <p:cNvGrpSpPr/>
          <p:nvPr/>
        </p:nvGrpSpPr>
        <p:grpSpPr>
          <a:xfrm>
            <a:off x="157331" y="3152302"/>
            <a:ext cx="5747776" cy="3683398"/>
            <a:chOff x="1786054" y="3905087"/>
            <a:chExt cx="4309946" cy="2852552"/>
          </a:xfrm>
        </p:grpSpPr>
        <p:grpSp>
          <p:nvGrpSpPr>
            <p:cNvPr id="39" name="Group 38">
              <a:extLst>
                <a:ext uri="{FF2B5EF4-FFF2-40B4-BE49-F238E27FC236}">
                  <a16:creationId xmlns:a16="http://schemas.microsoft.com/office/drawing/2014/main" id="{0436AD12-DA07-49FC-871C-9A3E172D7C4F}"/>
                </a:ext>
              </a:extLst>
            </p:cNvPr>
            <p:cNvGrpSpPr/>
            <p:nvPr/>
          </p:nvGrpSpPr>
          <p:grpSpPr>
            <a:xfrm>
              <a:off x="1786054" y="3905087"/>
              <a:ext cx="4309946" cy="2852552"/>
              <a:chOff x="3124200" y="1300162"/>
              <a:chExt cx="5943600" cy="4257675"/>
            </a:xfrm>
          </p:grpSpPr>
          <p:pic>
            <p:nvPicPr>
              <p:cNvPr id="41" name="Picture 40">
                <a:extLst>
                  <a:ext uri="{FF2B5EF4-FFF2-40B4-BE49-F238E27FC236}">
                    <a16:creationId xmlns:a16="http://schemas.microsoft.com/office/drawing/2014/main" id="{5CF6F508-DF73-4747-84C6-25FF314F7B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24200" y="1300162"/>
                <a:ext cx="5943600" cy="4257675"/>
              </a:xfrm>
              <a:prstGeom prst="rect">
                <a:avLst/>
              </a:prstGeom>
            </p:spPr>
          </p:pic>
          <p:sp>
            <p:nvSpPr>
              <p:cNvPr id="42" name="Rectangle 41">
                <a:extLst>
                  <a:ext uri="{FF2B5EF4-FFF2-40B4-BE49-F238E27FC236}">
                    <a16:creationId xmlns:a16="http://schemas.microsoft.com/office/drawing/2014/main" id="{11140A52-CDE1-4E4F-B6E7-AB9C12DDF46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0" name="TextBox 39">
              <a:extLst>
                <a:ext uri="{FF2B5EF4-FFF2-40B4-BE49-F238E27FC236}">
                  <a16:creationId xmlns:a16="http://schemas.microsoft.com/office/drawing/2014/main" id="{CFD3E54D-D86D-495F-8B5A-160ADAB16D0E}"/>
                </a:ext>
              </a:extLst>
            </p:cNvPr>
            <p:cNvSpPr txBox="1"/>
            <p:nvPr/>
          </p:nvSpPr>
          <p:spPr>
            <a:xfrm>
              <a:off x="1812571" y="4067716"/>
              <a:ext cx="3406200" cy="400110"/>
            </a:xfrm>
            <a:prstGeom prst="rect">
              <a:avLst/>
            </a:prstGeom>
            <a:noFill/>
            <a:ln>
              <a:noFill/>
            </a:ln>
          </p:spPr>
          <p:txBody>
            <a:bodyPr wrap="square">
              <a:spAutoFit/>
            </a:bodyPr>
            <a:lstStyle/>
            <a:p>
              <a:r>
                <a:rPr lang="en-US" sz="2000" dirty="0" err="1">
                  <a:solidFill>
                    <a:schemeClr val="bg1"/>
                  </a:solidFill>
                  <a:latin typeface="Consolas" panose="020B0609020204030204" pitchFamily="49" charset="0"/>
                </a:rPr>
                <a:t>climberkip</a:t>
              </a:r>
              <a:r>
                <a:rPr lang="en-US" sz="2000" dirty="0">
                  <a:solidFill>
                    <a:schemeClr val="bg1"/>
                  </a:solidFill>
                  <a:latin typeface="Consolas" panose="020B0609020204030204" pitchFamily="49" charset="0"/>
                </a:rPr>
                <a:t>$</a:t>
              </a:r>
            </a:p>
          </p:txBody>
        </p:sp>
      </p:grpSp>
      <p:sp>
        <p:nvSpPr>
          <p:cNvPr id="44" name="TextBox 43">
            <a:extLst>
              <a:ext uri="{FF2B5EF4-FFF2-40B4-BE49-F238E27FC236}">
                <a16:creationId xmlns:a16="http://schemas.microsoft.com/office/drawing/2014/main" id="{E4E3EF19-D430-4571-B9C2-00CCEA92E789}"/>
              </a:ext>
            </a:extLst>
          </p:cNvPr>
          <p:cNvSpPr txBox="1"/>
          <p:nvPr/>
        </p:nvSpPr>
        <p:spPr>
          <a:xfrm>
            <a:off x="1846096" y="3355283"/>
            <a:ext cx="3406200"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vi </a:t>
            </a:r>
            <a:r>
              <a:rPr lang="en-US" sz="2000" dirty="0" err="1">
                <a:solidFill>
                  <a:schemeClr val="accent1">
                    <a:lumMod val="20000"/>
                    <a:lumOff val="80000"/>
                  </a:schemeClr>
                </a:solidFill>
                <a:latin typeface="Consolas" panose="020B0609020204030204" pitchFamily="49" charset="0"/>
              </a:rPr>
              <a:t>hypot.hs</a:t>
            </a:r>
            <a:endParaRPr lang="en-US" sz="2000" dirty="0">
              <a:solidFill>
                <a:schemeClr val="accent1">
                  <a:lumMod val="20000"/>
                  <a:lumOff val="80000"/>
                </a:schemeClr>
              </a:solidFill>
              <a:latin typeface="Consolas" panose="020B0609020204030204" pitchFamily="49" charset="0"/>
            </a:endParaRPr>
          </a:p>
        </p:txBody>
      </p:sp>
      <p:grpSp>
        <p:nvGrpSpPr>
          <p:cNvPr id="6" name="Group 5">
            <a:extLst>
              <a:ext uri="{FF2B5EF4-FFF2-40B4-BE49-F238E27FC236}">
                <a16:creationId xmlns:a16="http://schemas.microsoft.com/office/drawing/2014/main" id="{CC76F265-70C3-412D-AA8C-7D5B1F6E6267}"/>
              </a:ext>
            </a:extLst>
          </p:cNvPr>
          <p:cNvGrpSpPr/>
          <p:nvPr/>
        </p:nvGrpSpPr>
        <p:grpSpPr>
          <a:xfrm>
            <a:off x="172070" y="3172692"/>
            <a:ext cx="5733038" cy="3687683"/>
            <a:chOff x="172070" y="3172692"/>
            <a:chExt cx="5733038" cy="3687683"/>
          </a:xfrm>
        </p:grpSpPr>
        <p:grpSp>
          <p:nvGrpSpPr>
            <p:cNvPr id="48" name="Group 47">
              <a:extLst>
                <a:ext uri="{FF2B5EF4-FFF2-40B4-BE49-F238E27FC236}">
                  <a16:creationId xmlns:a16="http://schemas.microsoft.com/office/drawing/2014/main" id="{4F1AC2B7-83FA-44ED-AE80-B03C227F25BE}"/>
                </a:ext>
              </a:extLst>
            </p:cNvPr>
            <p:cNvGrpSpPr/>
            <p:nvPr/>
          </p:nvGrpSpPr>
          <p:grpSpPr>
            <a:xfrm>
              <a:off x="172070" y="3172692"/>
              <a:ext cx="5733038" cy="3687683"/>
              <a:chOff x="701910" y="3713286"/>
              <a:chExt cx="4235676" cy="2858600"/>
            </a:xfrm>
          </p:grpSpPr>
          <p:grpSp>
            <p:nvGrpSpPr>
              <p:cNvPr id="49" name="Group 48">
                <a:extLst>
                  <a:ext uri="{FF2B5EF4-FFF2-40B4-BE49-F238E27FC236}">
                    <a16:creationId xmlns:a16="http://schemas.microsoft.com/office/drawing/2014/main" id="{91D07390-3EDD-4C82-9C94-172D3A6E432A}"/>
                  </a:ext>
                </a:extLst>
              </p:cNvPr>
              <p:cNvGrpSpPr/>
              <p:nvPr/>
            </p:nvGrpSpPr>
            <p:grpSpPr>
              <a:xfrm>
                <a:off x="701910" y="3713286"/>
                <a:ext cx="4235676" cy="2858600"/>
                <a:chOff x="1786055" y="3905087"/>
                <a:chExt cx="4235676" cy="2858600"/>
              </a:xfrm>
            </p:grpSpPr>
            <p:grpSp>
              <p:nvGrpSpPr>
                <p:cNvPr id="51" name="Group 50">
                  <a:extLst>
                    <a:ext uri="{FF2B5EF4-FFF2-40B4-BE49-F238E27FC236}">
                      <a16:creationId xmlns:a16="http://schemas.microsoft.com/office/drawing/2014/main" id="{910BFCDD-F92A-4366-B22F-366134301666}"/>
                    </a:ext>
                  </a:extLst>
                </p:cNvPr>
                <p:cNvGrpSpPr/>
                <p:nvPr/>
              </p:nvGrpSpPr>
              <p:grpSpPr>
                <a:xfrm>
                  <a:off x="1786055" y="3905087"/>
                  <a:ext cx="4235676" cy="2852552"/>
                  <a:chOff x="3124201" y="1300162"/>
                  <a:chExt cx="5841179" cy="4257675"/>
                </a:xfrm>
              </p:grpSpPr>
              <p:pic>
                <p:nvPicPr>
                  <p:cNvPr id="54" name="Picture 53">
                    <a:extLst>
                      <a:ext uri="{FF2B5EF4-FFF2-40B4-BE49-F238E27FC236}">
                        <a16:creationId xmlns:a16="http://schemas.microsoft.com/office/drawing/2014/main" id="{1AD9ABF5-13A4-4DB8-89E8-21904EE9DB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24201" y="1300162"/>
                    <a:ext cx="5841179" cy="4257675"/>
                  </a:xfrm>
                  <a:prstGeom prst="rect">
                    <a:avLst/>
                  </a:prstGeom>
                </p:spPr>
              </p:pic>
              <p:sp>
                <p:nvSpPr>
                  <p:cNvPr id="55" name="Rectangle 54">
                    <a:extLst>
                      <a:ext uri="{FF2B5EF4-FFF2-40B4-BE49-F238E27FC236}">
                        <a16:creationId xmlns:a16="http://schemas.microsoft.com/office/drawing/2014/main" id="{F1CB6DAD-69EB-49F8-835D-0EF87170DD55}"/>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53" name="TextBox 52">
                  <a:extLst>
                    <a:ext uri="{FF2B5EF4-FFF2-40B4-BE49-F238E27FC236}">
                      <a16:creationId xmlns:a16="http://schemas.microsoft.com/office/drawing/2014/main" id="{07181EB7-7B69-436F-9940-6F03EA1736F1}"/>
                    </a:ext>
                  </a:extLst>
                </p:cNvPr>
                <p:cNvSpPr txBox="1"/>
                <p:nvPr/>
              </p:nvSpPr>
              <p:spPr>
                <a:xfrm>
                  <a:off x="1812571" y="4067716"/>
                  <a:ext cx="3406200" cy="2695971"/>
                </a:xfrm>
                <a:prstGeom prst="rect">
                  <a:avLst/>
                </a:prstGeom>
                <a:noFill/>
                <a:ln>
                  <a:noFill/>
                </a:ln>
              </p:spPr>
              <p:txBody>
                <a:bodyPr wrap="square">
                  <a:spAutoFit/>
                </a:bodyPr>
                <a:lstStyle/>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                                 </a:t>
                  </a:r>
                </a:p>
                <a:p>
                  <a:r>
                    <a:rPr lang="en-US" dirty="0">
                      <a:solidFill>
                        <a:srgbClr val="CF7DFF"/>
                      </a:solidFill>
                      <a:latin typeface="Consolas" panose="020B0609020204030204" pitchFamily="49" charset="0"/>
                    </a:rPr>
                    <a:t>~</a:t>
                  </a:r>
                  <a:br>
                    <a:rPr lang="en-US" dirty="0">
                      <a:solidFill>
                        <a:srgbClr val="CF7DFF"/>
                      </a:solidFill>
                      <a:latin typeface="Consolas" panose="020B0609020204030204" pitchFamily="49" charset="0"/>
                    </a:rPr>
                  </a:br>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                                                                         </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hypot.hs</a:t>
                  </a:r>
                  <a:r>
                    <a:rPr lang="en-US" dirty="0">
                      <a:solidFill>
                        <a:schemeClr val="bg1"/>
                      </a:solidFill>
                      <a:latin typeface="Consolas" panose="020B0609020204030204" pitchFamily="49" charset="0"/>
                    </a:rPr>
                    <a:t>" [New]</a:t>
                  </a:r>
                  <a:endParaRPr lang="en-US" sz="2000" dirty="0">
                    <a:solidFill>
                      <a:schemeClr val="bg1"/>
                    </a:solidFill>
                    <a:latin typeface="Consolas" panose="020B0609020204030204" pitchFamily="49" charset="0"/>
                  </a:endParaRPr>
                </a:p>
              </p:txBody>
            </p:sp>
          </p:grpSp>
          <p:pic>
            <p:nvPicPr>
              <p:cNvPr id="50" name="Picture 49">
                <a:extLst>
                  <a:ext uri="{FF2B5EF4-FFF2-40B4-BE49-F238E27FC236}">
                    <a16:creationId xmlns:a16="http://schemas.microsoft.com/office/drawing/2014/main" id="{A060E3C8-6860-40D0-B77D-4CD6D842D70B}"/>
                  </a:ext>
                </a:extLst>
              </p:cNvPr>
              <p:cNvPicPr>
                <a:picLocks noChangeAspect="1"/>
              </p:cNvPicPr>
              <p:nvPr/>
            </p:nvPicPr>
            <p:blipFill>
              <a:blip r:embed="rId3"/>
              <a:stretch>
                <a:fillRect/>
              </a:stretch>
            </p:blipFill>
            <p:spPr>
              <a:xfrm>
                <a:off x="2778008" y="3728218"/>
                <a:ext cx="1075854" cy="160575"/>
              </a:xfrm>
              <a:prstGeom prst="rect">
                <a:avLst/>
              </a:prstGeom>
            </p:spPr>
          </p:pic>
        </p:grpSp>
        <p:sp>
          <p:nvSpPr>
            <p:cNvPr id="4" name="Rectangle 3">
              <a:extLst>
                <a:ext uri="{FF2B5EF4-FFF2-40B4-BE49-F238E27FC236}">
                  <a16:creationId xmlns:a16="http://schemas.microsoft.com/office/drawing/2014/main" id="{DC6C757A-56A0-48B8-92B1-5BF495BF6A19}"/>
                </a:ext>
              </a:extLst>
            </p:cNvPr>
            <p:cNvSpPr/>
            <p:nvPr/>
          </p:nvSpPr>
          <p:spPr>
            <a:xfrm>
              <a:off x="3173491" y="3208506"/>
              <a:ext cx="1497121" cy="192221"/>
            </a:xfrm>
            <a:prstGeom prst="rect">
              <a:avLst/>
            </a:prstGeom>
            <a:solidFill>
              <a:srgbClr val="32333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56" name="TextBox 55">
            <a:extLst>
              <a:ext uri="{FF2B5EF4-FFF2-40B4-BE49-F238E27FC236}">
                <a16:creationId xmlns:a16="http://schemas.microsoft.com/office/drawing/2014/main" id="{236389FF-EE1A-4274-B0BA-D253EDB08139}"/>
              </a:ext>
            </a:extLst>
          </p:cNvPr>
          <p:cNvSpPr txBox="1"/>
          <p:nvPr/>
        </p:nvSpPr>
        <p:spPr>
          <a:xfrm>
            <a:off x="223455" y="3422888"/>
            <a:ext cx="4173404" cy="369332"/>
          </a:xfrm>
          <a:prstGeom prst="rect">
            <a:avLst/>
          </a:prstGeom>
          <a:solidFill>
            <a:srgbClr val="1C1C1C"/>
          </a:solidFill>
          <a:ln>
            <a:noFill/>
          </a:ln>
        </p:spPr>
        <p:txBody>
          <a:bodyPr wrap="square">
            <a:spAutoFit/>
          </a:bodyPr>
          <a:lstStyle/>
          <a:p>
            <a:r>
              <a:rPr lang="en-US" dirty="0" err="1">
                <a:solidFill>
                  <a:schemeClr val="bg1"/>
                </a:solidFill>
                <a:latin typeface="Consolas" panose="020B0609020204030204" pitchFamily="49" charset="0"/>
              </a:rPr>
              <a:t>hypot</a:t>
            </a:r>
            <a:r>
              <a:rPr lang="en-US" dirty="0">
                <a:solidFill>
                  <a:schemeClr val="bg1"/>
                </a:solidFill>
                <a:latin typeface="Consolas" panose="020B0609020204030204" pitchFamily="49" charset="0"/>
              </a:rPr>
              <a:t> a b = sqrt ((a^2)+(b^2))</a:t>
            </a:r>
          </a:p>
        </p:txBody>
      </p:sp>
      <p:sp>
        <p:nvSpPr>
          <p:cNvPr id="57" name="TextBox 56">
            <a:extLst>
              <a:ext uri="{FF2B5EF4-FFF2-40B4-BE49-F238E27FC236}">
                <a16:creationId xmlns:a16="http://schemas.microsoft.com/office/drawing/2014/main" id="{2F3E57E4-DD7A-4DAA-B608-34D80E01614D}"/>
              </a:ext>
            </a:extLst>
          </p:cNvPr>
          <p:cNvSpPr txBox="1"/>
          <p:nvPr/>
        </p:nvSpPr>
        <p:spPr>
          <a:xfrm>
            <a:off x="206346" y="6416985"/>
            <a:ext cx="3767795" cy="369332"/>
          </a:xfrm>
          <a:prstGeom prst="rect">
            <a:avLst/>
          </a:prstGeom>
          <a:solidFill>
            <a:srgbClr val="1C1C1C"/>
          </a:solidFill>
          <a:ln>
            <a:noFill/>
          </a:ln>
        </p:spPr>
        <p:txBody>
          <a:bodyPr wrap="square">
            <a:spAutoFit/>
          </a:bodyPr>
          <a:lstStyle/>
          <a:p>
            <a:r>
              <a:rPr lang="en-US" sz="1800" dirty="0">
                <a:solidFill>
                  <a:schemeClr val="bg1"/>
                </a:solidFill>
                <a:latin typeface="Consolas" panose="020B0609020204030204" pitchFamily="49" charset="0"/>
              </a:rPr>
              <a:t>"</a:t>
            </a:r>
            <a:r>
              <a:rPr lang="en-US" sz="1800" dirty="0" err="1">
                <a:solidFill>
                  <a:schemeClr val="bg1"/>
                </a:solidFill>
                <a:latin typeface="Consolas" panose="020B0609020204030204" pitchFamily="49" charset="0"/>
              </a:rPr>
              <a:t>hyp</a:t>
            </a:r>
            <a:r>
              <a:rPr lang="en-US" dirty="0" err="1">
                <a:solidFill>
                  <a:schemeClr val="bg1"/>
                </a:solidFill>
                <a:latin typeface="Consolas" panose="020B0609020204030204" pitchFamily="49" charset="0"/>
              </a:rPr>
              <a:t>ot</a:t>
            </a:r>
            <a:r>
              <a:rPr lang="en-US" sz="1800" dirty="0" err="1">
                <a:solidFill>
                  <a:schemeClr val="bg1"/>
                </a:solidFill>
                <a:latin typeface="Consolas" panose="020B0609020204030204" pitchFamily="49" charset="0"/>
              </a:rPr>
              <a:t>.hs</a:t>
            </a:r>
            <a:r>
              <a:rPr lang="en-US" sz="1800" dirty="0">
                <a:solidFill>
                  <a:schemeClr val="bg1"/>
                </a:solidFill>
                <a:latin typeface="Consolas" panose="020B0609020204030204" pitchFamily="49" charset="0"/>
              </a:rPr>
              <a:t>" 1L, 31B written</a:t>
            </a:r>
            <a:endParaRPr lang="en-US" dirty="0">
              <a:solidFill>
                <a:schemeClr val="bg1"/>
              </a:solidFill>
              <a:latin typeface="Consolas" panose="020B0609020204030204" pitchFamily="49" charset="0"/>
            </a:endParaRPr>
          </a:p>
        </p:txBody>
      </p:sp>
      <p:sp>
        <p:nvSpPr>
          <p:cNvPr id="58" name="Speech Bubble: Rectangle with Corners Rounded 57">
            <a:extLst>
              <a:ext uri="{FF2B5EF4-FFF2-40B4-BE49-F238E27FC236}">
                <a16:creationId xmlns:a16="http://schemas.microsoft.com/office/drawing/2014/main" id="{01A1AC91-820D-4093-A9B9-77A7E7E0AD20}"/>
              </a:ext>
            </a:extLst>
          </p:cNvPr>
          <p:cNvSpPr/>
          <p:nvPr/>
        </p:nvSpPr>
        <p:spPr>
          <a:xfrm>
            <a:off x="4440281" y="2232536"/>
            <a:ext cx="2573702" cy="969163"/>
          </a:xfrm>
          <a:prstGeom prst="wedgeRoundRectCallout">
            <a:avLst>
              <a:gd name="adj1" fmla="val -95046"/>
              <a:gd name="adj2" fmla="val 728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All Haskell programs use the .</a:t>
            </a:r>
            <a:r>
              <a:rPr lang="en-US" sz="2000" dirty="0" err="1">
                <a:latin typeface="Corbel" panose="020B0503020204020204" pitchFamily="34" charset="0"/>
              </a:rPr>
              <a:t>hs</a:t>
            </a:r>
            <a:r>
              <a:rPr lang="en-US" sz="2000" dirty="0">
                <a:latin typeface="Corbel" panose="020B0503020204020204" pitchFamily="34" charset="0"/>
              </a:rPr>
              <a:t> extension.</a:t>
            </a:r>
          </a:p>
        </p:txBody>
      </p:sp>
      <p:sp>
        <p:nvSpPr>
          <p:cNvPr id="59" name="Speech Bubble: Rectangle with Corners Rounded 58">
            <a:extLst>
              <a:ext uri="{FF2B5EF4-FFF2-40B4-BE49-F238E27FC236}">
                <a16:creationId xmlns:a16="http://schemas.microsoft.com/office/drawing/2014/main" id="{59F4455F-6DD5-4047-84AB-E8E3FCCD8674}"/>
              </a:ext>
            </a:extLst>
          </p:cNvPr>
          <p:cNvSpPr/>
          <p:nvPr/>
        </p:nvSpPr>
        <p:spPr>
          <a:xfrm>
            <a:off x="2235865" y="2309328"/>
            <a:ext cx="3038309" cy="969163"/>
          </a:xfrm>
          <a:prstGeom prst="wedgeRoundRectCallout">
            <a:avLst>
              <a:gd name="adj1" fmla="val -95046"/>
              <a:gd name="adj2" fmla="val 728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line defines a function to compute the </a:t>
            </a:r>
            <a:r>
              <a:rPr lang="en-US" sz="2000" dirty="0">
                <a:solidFill>
                  <a:srgbClr val="FFC1C1"/>
                </a:solidFill>
                <a:latin typeface="Corbel" panose="020B0503020204020204" pitchFamily="34" charset="0"/>
              </a:rPr>
              <a:t>hypotenuse</a:t>
            </a:r>
            <a:r>
              <a:rPr lang="en-US" sz="2000" dirty="0">
                <a:latin typeface="Corbel" panose="020B0503020204020204" pitchFamily="34" charset="0"/>
              </a:rPr>
              <a:t> of a triangle!</a:t>
            </a:r>
          </a:p>
        </p:txBody>
      </p:sp>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8" name="Title 1">
            <a:extLst>
              <a:ext uri="{FF2B5EF4-FFF2-40B4-BE49-F238E27FC236}">
                <a16:creationId xmlns:a16="http://schemas.microsoft.com/office/drawing/2014/main" id="{8C7B27D7-B4F7-4A1D-8910-924265587BCF}"/>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latin typeface="Corbel" panose="020B0503020204020204" pitchFamily="34" charset="0"/>
              </a:rPr>
              <a:t>Our First Haskell Program</a:t>
            </a:r>
          </a:p>
        </p:txBody>
      </p:sp>
      <p:sp>
        <p:nvSpPr>
          <p:cNvPr id="2" name="TextBox 1">
            <a:extLst>
              <a:ext uri="{FF2B5EF4-FFF2-40B4-BE49-F238E27FC236}">
                <a16:creationId xmlns:a16="http://schemas.microsoft.com/office/drawing/2014/main" id="{55DDF8C1-6447-45C3-93E4-8D22E5C06762}"/>
              </a:ext>
            </a:extLst>
          </p:cNvPr>
          <p:cNvSpPr txBox="1"/>
          <p:nvPr/>
        </p:nvSpPr>
        <p:spPr>
          <a:xfrm>
            <a:off x="1167722" y="929637"/>
            <a:ext cx="10307102" cy="461665"/>
          </a:xfrm>
          <a:prstGeom prst="rect">
            <a:avLst/>
          </a:prstGeom>
          <a:noFill/>
          <a:ln>
            <a:noFill/>
          </a:ln>
        </p:spPr>
        <p:txBody>
          <a:bodyPr wrap="square" rtlCol="0">
            <a:spAutoFit/>
          </a:bodyPr>
          <a:lstStyle/>
          <a:p>
            <a:pPr algn="ctr"/>
            <a:r>
              <a:rPr lang="en-US" sz="2400" dirty="0">
                <a:latin typeface="Corbel" panose="020B0503020204020204" pitchFamily="34" charset="0"/>
              </a:rPr>
              <a:t>Let's see how to write and test our first function in the </a:t>
            </a:r>
            <a:r>
              <a:rPr lang="en-US" sz="2400" dirty="0" err="1">
                <a:solidFill>
                  <a:srgbClr val="FF0000"/>
                </a:solidFill>
                <a:latin typeface="Corbel" panose="020B0503020204020204" pitchFamily="34" charset="0"/>
              </a:rPr>
              <a:t>ghci</a:t>
            </a:r>
            <a:r>
              <a:rPr lang="en-US" sz="2400" dirty="0">
                <a:latin typeface="Corbel" panose="020B0503020204020204" pitchFamily="34" charset="0"/>
              </a:rPr>
              <a:t> interpreter.</a:t>
            </a:r>
          </a:p>
        </p:txBody>
      </p:sp>
      <p:grpSp>
        <p:nvGrpSpPr>
          <p:cNvPr id="60" name="Group 59">
            <a:extLst>
              <a:ext uri="{FF2B5EF4-FFF2-40B4-BE49-F238E27FC236}">
                <a16:creationId xmlns:a16="http://schemas.microsoft.com/office/drawing/2014/main" id="{F4A7EBF6-722E-4386-A767-98D9EF79F7A3}"/>
              </a:ext>
            </a:extLst>
          </p:cNvPr>
          <p:cNvGrpSpPr/>
          <p:nvPr/>
        </p:nvGrpSpPr>
        <p:grpSpPr>
          <a:xfrm>
            <a:off x="6324687" y="3142851"/>
            <a:ext cx="5733038" cy="3715153"/>
            <a:chOff x="1748900" y="3880498"/>
            <a:chExt cx="4347101" cy="2877143"/>
          </a:xfrm>
        </p:grpSpPr>
        <p:grpSp>
          <p:nvGrpSpPr>
            <p:cNvPr id="61" name="Group 60">
              <a:extLst>
                <a:ext uri="{FF2B5EF4-FFF2-40B4-BE49-F238E27FC236}">
                  <a16:creationId xmlns:a16="http://schemas.microsoft.com/office/drawing/2014/main" id="{726B7AB3-E6BB-4022-A829-ECDE1E81B5B5}"/>
                </a:ext>
              </a:extLst>
            </p:cNvPr>
            <p:cNvGrpSpPr/>
            <p:nvPr/>
          </p:nvGrpSpPr>
          <p:grpSpPr>
            <a:xfrm>
              <a:off x="1748900" y="3880498"/>
              <a:ext cx="4347101" cy="2877143"/>
              <a:chOff x="3072962" y="1263460"/>
              <a:chExt cx="5994838" cy="4294379"/>
            </a:xfrm>
          </p:grpSpPr>
          <p:pic>
            <p:nvPicPr>
              <p:cNvPr id="63" name="Picture 62">
                <a:extLst>
                  <a:ext uri="{FF2B5EF4-FFF2-40B4-BE49-F238E27FC236}">
                    <a16:creationId xmlns:a16="http://schemas.microsoft.com/office/drawing/2014/main" id="{3F1119FA-543B-41EC-A5DB-89BA03ED2E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64" name="Rectangle 63">
                <a:extLst>
                  <a:ext uri="{FF2B5EF4-FFF2-40B4-BE49-F238E27FC236}">
                    <a16:creationId xmlns:a16="http://schemas.microsoft.com/office/drawing/2014/main" id="{4C5BEFE3-B3DF-4015-A155-B6DA11BCF8DE}"/>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2" name="TextBox 61">
              <a:extLst>
                <a:ext uri="{FF2B5EF4-FFF2-40B4-BE49-F238E27FC236}">
                  <a16:creationId xmlns:a16="http://schemas.microsoft.com/office/drawing/2014/main" id="{3480082D-3D4C-44DB-A847-F9BF3A06989D}"/>
                </a:ext>
              </a:extLst>
            </p:cNvPr>
            <p:cNvSpPr txBox="1"/>
            <p:nvPr/>
          </p:nvSpPr>
          <p:spPr>
            <a:xfrm>
              <a:off x="1812571" y="4067716"/>
              <a:ext cx="3406200" cy="400110"/>
            </a:xfrm>
            <a:prstGeom prst="rect">
              <a:avLst/>
            </a:prstGeom>
            <a:noFill/>
            <a:ln>
              <a:noFill/>
            </a:ln>
          </p:spPr>
          <p:txBody>
            <a:bodyPr wrap="square">
              <a:spAutoFit/>
            </a:bodyPr>
            <a:lstStyle/>
            <a:p>
              <a:r>
                <a:rPr lang="en-US" sz="2000" dirty="0" err="1">
                  <a:solidFill>
                    <a:schemeClr val="bg1"/>
                  </a:solidFill>
                  <a:latin typeface="Consolas" panose="020B0609020204030204" pitchFamily="49" charset="0"/>
                </a:rPr>
                <a:t>climberkip</a:t>
              </a:r>
              <a:r>
                <a:rPr lang="en-US" sz="2000" dirty="0">
                  <a:solidFill>
                    <a:schemeClr val="bg1"/>
                  </a:solidFill>
                  <a:latin typeface="Consolas" panose="020B0609020204030204" pitchFamily="49" charset="0"/>
                </a:rPr>
                <a:t>$</a:t>
              </a:r>
            </a:p>
          </p:txBody>
        </p:sp>
      </p:grpSp>
      <p:sp>
        <p:nvSpPr>
          <p:cNvPr id="65" name="TextBox 64">
            <a:extLst>
              <a:ext uri="{FF2B5EF4-FFF2-40B4-BE49-F238E27FC236}">
                <a16:creationId xmlns:a16="http://schemas.microsoft.com/office/drawing/2014/main" id="{15D77F23-E04D-49A5-AC07-6CB9CCE57CFF}"/>
              </a:ext>
            </a:extLst>
          </p:cNvPr>
          <p:cNvSpPr txBox="1"/>
          <p:nvPr/>
        </p:nvSpPr>
        <p:spPr>
          <a:xfrm>
            <a:off x="8038577" y="3386648"/>
            <a:ext cx="2943144" cy="369332"/>
          </a:xfrm>
          <a:prstGeom prst="rect">
            <a:avLst/>
          </a:prstGeom>
          <a:noFill/>
          <a:ln>
            <a:noFill/>
          </a:ln>
        </p:spPr>
        <p:txBody>
          <a:bodyPr wrap="square">
            <a:spAutoFit/>
          </a:bodyPr>
          <a:lstStyle/>
          <a:p>
            <a:r>
              <a:rPr lang="en-US" sz="1800" dirty="0" err="1">
                <a:solidFill>
                  <a:schemeClr val="accent1">
                    <a:lumMod val="20000"/>
                    <a:lumOff val="80000"/>
                  </a:schemeClr>
                </a:solidFill>
                <a:latin typeface="Consolas" panose="020B0609020204030204" pitchFamily="49" charset="0"/>
              </a:rPr>
              <a:t>ghci</a:t>
            </a:r>
            <a:endParaRPr lang="en-US" sz="1800" dirty="0">
              <a:solidFill>
                <a:schemeClr val="accent1">
                  <a:lumMod val="20000"/>
                  <a:lumOff val="80000"/>
                </a:schemeClr>
              </a:solidFill>
              <a:latin typeface="Consolas" panose="020B0609020204030204" pitchFamily="49" charset="0"/>
            </a:endParaRPr>
          </a:p>
        </p:txBody>
      </p:sp>
      <p:sp>
        <p:nvSpPr>
          <p:cNvPr id="66" name="TextBox 65">
            <a:extLst>
              <a:ext uri="{FF2B5EF4-FFF2-40B4-BE49-F238E27FC236}">
                <a16:creationId xmlns:a16="http://schemas.microsoft.com/office/drawing/2014/main" id="{24C11E07-BEFF-49B0-8ED8-5C60F4F49D1E}"/>
              </a:ext>
            </a:extLst>
          </p:cNvPr>
          <p:cNvSpPr txBox="1"/>
          <p:nvPr/>
        </p:nvSpPr>
        <p:spPr>
          <a:xfrm>
            <a:off x="6408657" y="3690727"/>
            <a:ext cx="5465162" cy="923330"/>
          </a:xfrm>
          <a:prstGeom prst="rect">
            <a:avLst/>
          </a:prstGeom>
          <a:noFill/>
          <a:ln>
            <a:noFill/>
          </a:ln>
        </p:spPr>
        <p:txBody>
          <a:bodyPr wrap="square">
            <a:spAutoFit/>
          </a:bodyPr>
          <a:lstStyle/>
          <a:p>
            <a:r>
              <a:rPr lang="en-US" sz="1800" dirty="0" err="1">
                <a:solidFill>
                  <a:schemeClr val="bg1"/>
                </a:solidFill>
                <a:latin typeface="Consolas" panose="020B0609020204030204" pitchFamily="49" charset="0"/>
              </a:rPr>
              <a:t>GHCi</a:t>
            </a:r>
            <a:r>
              <a:rPr lang="en-US" sz="1800" dirty="0">
                <a:solidFill>
                  <a:schemeClr val="bg1"/>
                </a:solidFill>
                <a:latin typeface="Consolas" panose="020B0609020204030204" pitchFamily="49" charset="0"/>
              </a:rPr>
              <a:t>, version 8.10.7:</a:t>
            </a:r>
          </a:p>
          <a:p>
            <a:r>
              <a:rPr lang="en-US" sz="1800" dirty="0">
                <a:solidFill>
                  <a:schemeClr val="bg1"/>
                </a:solidFill>
                <a:latin typeface="Consolas" panose="020B0609020204030204" pitchFamily="49" charset="0"/>
              </a:rPr>
              <a:t>https://www.haskell.org/ghc/  :? for help</a:t>
            </a:r>
          </a:p>
          <a:p>
            <a:r>
              <a:rPr lang="en-US" sz="1800" dirty="0">
                <a:solidFill>
                  <a:schemeClr val="bg1"/>
                </a:solidFill>
                <a:latin typeface="Consolas" panose="020B0609020204030204" pitchFamily="49" charset="0"/>
              </a:rPr>
              <a:t>Prelude&gt;</a:t>
            </a:r>
            <a:endParaRPr lang="en-US" dirty="0">
              <a:solidFill>
                <a:schemeClr val="bg1"/>
              </a:solidFill>
              <a:latin typeface="Consolas" panose="020B0609020204030204" pitchFamily="49" charset="0"/>
            </a:endParaRPr>
          </a:p>
        </p:txBody>
      </p:sp>
      <p:sp>
        <p:nvSpPr>
          <p:cNvPr id="67" name="TextBox 66">
            <a:extLst>
              <a:ext uri="{FF2B5EF4-FFF2-40B4-BE49-F238E27FC236}">
                <a16:creationId xmlns:a16="http://schemas.microsoft.com/office/drawing/2014/main" id="{97771BFE-9F9F-431F-8D3F-F8522B651115}"/>
              </a:ext>
            </a:extLst>
          </p:cNvPr>
          <p:cNvSpPr txBox="1"/>
          <p:nvPr/>
        </p:nvSpPr>
        <p:spPr>
          <a:xfrm>
            <a:off x="7456042" y="4238584"/>
            <a:ext cx="2943144" cy="369332"/>
          </a:xfrm>
          <a:prstGeom prst="rect">
            <a:avLst/>
          </a:prstGeom>
          <a:noFill/>
          <a:ln>
            <a:noFill/>
          </a:ln>
        </p:spPr>
        <p:txBody>
          <a:bodyPr wrap="square">
            <a:spAutoFit/>
          </a:bodyPr>
          <a:lstStyle/>
          <a:p>
            <a:r>
              <a:rPr lang="en-US" sz="1800" dirty="0">
                <a:solidFill>
                  <a:schemeClr val="accent1">
                    <a:lumMod val="20000"/>
                    <a:lumOff val="80000"/>
                  </a:schemeClr>
                </a:solidFill>
                <a:latin typeface="Consolas" panose="020B0609020204030204" pitchFamily="49" charset="0"/>
              </a:rPr>
              <a:t>:load </a:t>
            </a:r>
            <a:r>
              <a:rPr lang="en-US" sz="1800" dirty="0" err="1">
                <a:solidFill>
                  <a:schemeClr val="accent1">
                    <a:lumMod val="20000"/>
                    <a:lumOff val="80000"/>
                  </a:schemeClr>
                </a:solidFill>
                <a:latin typeface="Consolas" panose="020B0609020204030204" pitchFamily="49" charset="0"/>
              </a:rPr>
              <a:t>hypot</a:t>
            </a:r>
            <a:endParaRPr lang="en-US" sz="1800" dirty="0">
              <a:solidFill>
                <a:schemeClr val="accent1">
                  <a:lumMod val="20000"/>
                  <a:lumOff val="80000"/>
                </a:schemeClr>
              </a:solidFill>
              <a:latin typeface="Consolas" panose="020B0609020204030204" pitchFamily="49" charset="0"/>
            </a:endParaRPr>
          </a:p>
        </p:txBody>
      </p:sp>
      <p:sp>
        <p:nvSpPr>
          <p:cNvPr id="68" name="TextBox 67">
            <a:extLst>
              <a:ext uri="{FF2B5EF4-FFF2-40B4-BE49-F238E27FC236}">
                <a16:creationId xmlns:a16="http://schemas.microsoft.com/office/drawing/2014/main" id="{59B73C4C-197A-480A-9C89-3CA9D2605C69}"/>
              </a:ext>
            </a:extLst>
          </p:cNvPr>
          <p:cNvSpPr txBox="1"/>
          <p:nvPr/>
        </p:nvSpPr>
        <p:spPr>
          <a:xfrm>
            <a:off x="6373686" y="4519883"/>
            <a:ext cx="5277108" cy="1200329"/>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[1 of 1] Compiling Main ( </a:t>
            </a:r>
            <a:r>
              <a:rPr lang="en-US" sz="1800" dirty="0" err="1">
                <a:solidFill>
                  <a:schemeClr val="bg1"/>
                </a:solidFill>
                <a:latin typeface="Consolas" panose="020B0609020204030204" pitchFamily="49" charset="0"/>
              </a:rPr>
              <a:t>hypot.hs</a:t>
            </a:r>
            <a:r>
              <a:rPr lang="en-US" sz="1800" dirty="0">
                <a:solidFill>
                  <a:schemeClr val="bg1"/>
                </a:solidFill>
                <a:latin typeface="Consolas" panose="020B0609020204030204" pitchFamily="49" charset="0"/>
              </a:rPr>
              <a:t>,</a:t>
            </a:r>
          </a:p>
          <a:p>
            <a:r>
              <a:rPr lang="en-US" sz="1800" dirty="0">
                <a:solidFill>
                  <a:schemeClr val="bg1"/>
                </a:solidFill>
                <a:latin typeface="Consolas" panose="020B0609020204030204" pitchFamily="49" charset="0"/>
              </a:rPr>
              <a:t>interpreted )</a:t>
            </a:r>
          </a:p>
          <a:p>
            <a:r>
              <a:rPr lang="en-US" sz="1800" dirty="0">
                <a:solidFill>
                  <a:schemeClr val="bg1"/>
                </a:solidFill>
                <a:latin typeface="Consolas" panose="020B0609020204030204" pitchFamily="49" charset="0"/>
              </a:rPr>
              <a:t>Ok, one module loaded.</a:t>
            </a:r>
          </a:p>
          <a:p>
            <a:r>
              <a:rPr lang="en-US" dirty="0">
                <a:solidFill>
                  <a:schemeClr val="bg1"/>
                </a:solidFill>
                <a:latin typeface="Consolas" panose="020B0609020204030204" pitchFamily="49" charset="0"/>
              </a:rPr>
              <a:t>*Main&gt;</a:t>
            </a:r>
          </a:p>
        </p:txBody>
      </p:sp>
      <p:sp>
        <p:nvSpPr>
          <p:cNvPr id="70" name="TextBox 69">
            <a:extLst>
              <a:ext uri="{FF2B5EF4-FFF2-40B4-BE49-F238E27FC236}">
                <a16:creationId xmlns:a16="http://schemas.microsoft.com/office/drawing/2014/main" id="{6A2A9DCF-2D65-4B32-BC2D-CF8D742CB2DB}"/>
              </a:ext>
            </a:extLst>
          </p:cNvPr>
          <p:cNvSpPr txBox="1"/>
          <p:nvPr/>
        </p:nvSpPr>
        <p:spPr>
          <a:xfrm>
            <a:off x="7223051" y="5349199"/>
            <a:ext cx="2943144" cy="369332"/>
          </a:xfrm>
          <a:prstGeom prst="rect">
            <a:avLst/>
          </a:prstGeom>
          <a:noFill/>
          <a:ln>
            <a:noFill/>
          </a:ln>
        </p:spPr>
        <p:txBody>
          <a:bodyPr wrap="square">
            <a:spAutoFit/>
          </a:bodyPr>
          <a:lstStyle/>
          <a:p>
            <a:r>
              <a:rPr lang="en-US" sz="1800" dirty="0" err="1">
                <a:solidFill>
                  <a:schemeClr val="accent1">
                    <a:lumMod val="20000"/>
                    <a:lumOff val="80000"/>
                  </a:schemeClr>
                </a:solidFill>
                <a:latin typeface="Consolas" panose="020B0609020204030204" pitchFamily="49" charset="0"/>
              </a:rPr>
              <a:t>hypot</a:t>
            </a:r>
            <a:r>
              <a:rPr lang="en-US" sz="1800" dirty="0">
                <a:solidFill>
                  <a:schemeClr val="accent1">
                    <a:lumMod val="20000"/>
                    <a:lumOff val="80000"/>
                  </a:schemeClr>
                </a:solidFill>
                <a:latin typeface="Consolas" panose="020B0609020204030204" pitchFamily="49" charset="0"/>
              </a:rPr>
              <a:t> 3 4</a:t>
            </a:r>
          </a:p>
        </p:txBody>
      </p:sp>
      <p:sp>
        <p:nvSpPr>
          <p:cNvPr id="71" name="TextBox 70">
            <a:extLst>
              <a:ext uri="{FF2B5EF4-FFF2-40B4-BE49-F238E27FC236}">
                <a16:creationId xmlns:a16="http://schemas.microsoft.com/office/drawing/2014/main" id="{383F7069-6CA1-4B7E-88E7-8F25E5C47D80}"/>
              </a:ext>
            </a:extLst>
          </p:cNvPr>
          <p:cNvSpPr txBox="1"/>
          <p:nvPr/>
        </p:nvSpPr>
        <p:spPr>
          <a:xfrm>
            <a:off x="6373686" y="5632179"/>
            <a:ext cx="2943144" cy="369332"/>
          </a:xfrm>
          <a:prstGeom prst="rect">
            <a:avLst/>
          </a:prstGeom>
          <a:noFill/>
          <a:ln>
            <a:noFill/>
          </a:ln>
        </p:spPr>
        <p:txBody>
          <a:bodyPr wrap="square">
            <a:spAutoFit/>
          </a:bodyPr>
          <a:lstStyle/>
          <a:p>
            <a:r>
              <a:rPr lang="en-US" sz="1800" dirty="0">
                <a:solidFill>
                  <a:srgbClr val="FFC1C1"/>
                </a:solidFill>
                <a:latin typeface="Consolas" panose="020B0609020204030204" pitchFamily="49" charset="0"/>
              </a:rPr>
              <a:t>5.0</a:t>
            </a:r>
          </a:p>
        </p:txBody>
      </p:sp>
      <p:sp>
        <p:nvSpPr>
          <p:cNvPr id="28" name="Speech Bubble: Rectangle with Corners Rounded 27">
            <a:extLst>
              <a:ext uri="{FF2B5EF4-FFF2-40B4-BE49-F238E27FC236}">
                <a16:creationId xmlns:a16="http://schemas.microsoft.com/office/drawing/2014/main" id="{D4069EA0-5A9F-4A04-AF37-6EA1B78A50D9}"/>
              </a:ext>
            </a:extLst>
          </p:cNvPr>
          <p:cNvSpPr/>
          <p:nvPr/>
        </p:nvSpPr>
        <p:spPr>
          <a:xfrm>
            <a:off x="9080512" y="2005570"/>
            <a:ext cx="3038309" cy="969163"/>
          </a:xfrm>
          <a:prstGeom prst="wedgeRoundRectCallout">
            <a:avLst>
              <a:gd name="adj1" fmla="val -74786"/>
              <a:gd name="adj2" fmla="val 1023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use </a:t>
            </a:r>
            <a:r>
              <a:rPr lang="en-US" sz="2000" dirty="0" err="1">
                <a:solidFill>
                  <a:srgbClr val="FFAFAF"/>
                </a:solidFill>
                <a:latin typeface="Corbel" panose="020B0503020204020204" pitchFamily="34" charset="0"/>
              </a:rPr>
              <a:t>ghci</a:t>
            </a:r>
            <a:r>
              <a:rPr lang="en-US" sz="2000" dirty="0">
                <a:latin typeface="Corbel" panose="020B0503020204020204" pitchFamily="34" charset="0"/>
              </a:rPr>
              <a:t> to do interactive work with the Haskell interpreter.</a:t>
            </a:r>
          </a:p>
        </p:txBody>
      </p:sp>
      <p:sp>
        <p:nvSpPr>
          <p:cNvPr id="29" name="Speech Bubble: Rectangle with Corners Rounded 28">
            <a:extLst>
              <a:ext uri="{FF2B5EF4-FFF2-40B4-BE49-F238E27FC236}">
                <a16:creationId xmlns:a16="http://schemas.microsoft.com/office/drawing/2014/main" id="{44473C66-A046-4197-A231-F6B83DCED041}"/>
              </a:ext>
            </a:extLst>
          </p:cNvPr>
          <p:cNvSpPr/>
          <p:nvPr/>
        </p:nvSpPr>
        <p:spPr>
          <a:xfrm>
            <a:off x="2413125" y="2405108"/>
            <a:ext cx="3734314" cy="969163"/>
          </a:xfrm>
          <a:prstGeom prst="wedgeRoundRectCallout">
            <a:avLst>
              <a:gd name="adj1" fmla="val 87802"/>
              <a:gd name="adj2" fmla="val 1497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use the</a:t>
            </a:r>
            <a:r>
              <a:rPr lang="en-US" sz="2000" dirty="0">
                <a:solidFill>
                  <a:srgbClr val="FFAFAF"/>
                </a:solidFill>
                <a:latin typeface="Corbel" panose="020B0503020204020204" pitchFamily="34" charset="0"/>
              </a:rPr>
              <a:t> :load </a:t>
            </a:r>
            <a:r>
              <a:rPr lang="en-US" sz="2000" dirty="0">
                <a:latin typeface="Corbel" panose="020B0503020204020204" pitchFamily="34" charset="0"/>
              </a:rPr>
              <a:t>command to load a Haskell program into the interpreter.</a:t>
            </a:r>
          </a:p>
        </p:txBody>
      </p:sp>
      <p:sp>
        <p:nvSpPr>
          <p:cNvPr id="30" name="Speech Bubble: Rectangle with Corners Rounded 29">
            <a:extLst>
              <a:ext uri="{FF2B5EF4-FFF2-40B4-BE49-F238E27FC236}">
                <a16:creationId xmlns:a16="http://schemas.microsoft.com/office/drawing/2014/main" id="{A0491F8C-36AA-4CC2-AEB5-AD3F4343F0A1}"/>
              </a:ext>
            </a:extLst>
          </p:cNvPr>
          <p:cNvSpPr/>
          <p:nvPr/>
        </p:nvSpPr>
        <p:spPr>
          <a:xfrm>
            <a:off x="1969106" y="3730200"/>
            <a:ext cx="4352167" cy="1023752"/>
          </a:xfrm>
          <a:prstGeom prst="wedgeRoundRectCallout">
            <a:avLst>
              <a:gd name="adj1" fmla="val 88747"/>
              <a:gd name="adj2" fmla="val 1174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 can type our function name, </a:t>
            </a:r>
            <a:r>
              <a:rPr lang="en-US" sz="2000" dirty="0" err="1">
                <a:solidFill>
                  <a:srgbClr val="FFAFAF"/>
                </a:solidFill>
                <a:latin typeface="Corbel" panose="020B0503020204020204" pitchFamily="34" charset="0"/>
              </a:rPr>
              <a:t>hypot</a:t>
            </a:r>
            <a:r>
              <a:rPr lang="en-US" sz="2000" dirty="0">
                <a:latin typeface="Corbel" panose="020B0503020204020204" pitchFamily="34" charset="0"/>
              </a:rPr>
              <a:t>, with arguments separated by spaces, to run our function.</a:t>
            </a:r>
          </a:p>
        </p:txBody>
      </p:sp>
      <p:sp>
        <p:nvSpPr>
          <p:cNvPr id="31" name="TextBox 30">
            <a:extLst>
              <a:ext uri="{FF2B5EF4-FFF2-40B4-BE49-F238E27FC236}">
                <a16:creationId xmlns:a16="http://schemas.microsoft.com/office/drawing/2014/main" id="{43317880-271F-4BA3-92C4-2B94DCB71014}"/>
              </a:ext>
            </a:extLst>
          </p:cNvPr>
          <p:cNvSpPr txBox="1"/>
          <p:nvPr/>
        </p:nvSpPr>
        <p:spPr>
          <a:xfrm>
            <a:off x="6373686" y="5928363"/>
            <a:ext cx="2943144"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*Main&gt;</a:t>
            </a:r>
          </a:p>
        </p:txBody>
      </p:sp>
      <p:cxnSp>
        <p:nvCxnSpPr>
          <p:cNvPr id="5" name="Straight Arrow Connector 4">
            <a:extLst>
              <a:ext uri="{FF2B5EF4-FFF2-40B4-BE49-F238E27FC236}">
                <a16:creationId xmlns:a16="http://schemas.microsoft.com/office/drawing/2014/main" id="{546F59FD-7E4A-4343-9209-6297DCD609D2}"/>
              </a:ext>
            </a:extLst>
          </p:cNvPr>
          <p:cNvCxnSpPr/>
          <p:nvPr/>
        </p:nvCxnSpPr>
        <p:spPr bwMode="auto">
          <a:xfrm flipH="1">
            <a:off x="981307" y="4554158"/>
            <a:ext cx="7573909" cy="1982424"/>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Speech Bubble: Rectangle with Corners Rounded 71">
            <a:extLst>
              <a:ext uri="{FF2B5EF4-FFF2-40B4-BE49-F238E27FC236}">
                <a16:creationId xmlns:a16="http://schemas.microsoft.com/office/drawing/2014/main" id="{4FDB88E1-1BCA-47B4-ADFF-64E6AD2C992B}"/>
              </a:ext>
            </a:extLst>
          </p:cNvPr>
          <p:cNvSpPr/>
          <p:nvPr/>
        </p:nvSpPr>
        <p:spPr>
          <a:xfrm>
            <a:off x="8714563" y="5816845"/>
            <a:ext cx="3304096" cy="969163"/>
          </a:xfrm>
          <a:prstGeom prst="wedgeRoundRectCallout">
            <a:avLst>
              <a:gd name="adj1" fmla="val -105100"/>
              <a:gd name="adj2" fmla="val -5107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interpreter will print the return value of the function!</a:t>
            </a:r>
          </a:p>
        </p:txBody>
      </p:sp>
      <p:sp>
        <p:nvSpPr>
          <p:cNvPr id="43" name="Speech Bubble: Rectangle with Corners Rounded 42">
            <a:extLst>
              <a:ext uri="{FF2B5EF4-FFF2-40B4-BE49-F238E27FC236}">
                <a16:creationId xmlns:a16="http://schemas.microsoft.com/office/drawing/2014/main" id="{B2A4CBC4-8104-42D8-B1C2-2AE265A015AD}"/>
              </a:ext>
            </a:extLst>
          </p:cNvPr>
          <p:cNvSpPr/>
          <p:nvPr/>
        </p:nvSpPr>
        <p:spPr>
          <a:xfrm>
            <a:off x="3057691" y="1414513"/>
            <a:ext cx="4457538" cy="1268920"/>
          </a:xfrm>
          <a:prstGeom prst="wedgeRoundRectCallout">
            <a:avLst>
              <a:gd name="adj1" fmla="val -71218"/>
              <a:gd name="adj2" fmla="val 1151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Basically the function runs &amp; returns whatever is after the </a:t>
            </a:r>
            <a:r>
              <a:rPr lang="en-US" sz="2000" dirty="0">
                <a:solidFill>
                  <a:srgbClr val="FFC1C1"/>
                </a:solidFill>
                <a:latin typeface="Corbel" panose="020B0503020204020204" pitchFamily="34" charset="0"/>
              </a:rPr>
              <a:t>equal sign</a:t>
            </a:r>
            <a:r>
              <a:rPr lang="en-US" sz="2000" dirty="0">
                <a:latin typeface="Corbel" panose="020B0503020204020204" pitchFamily="34" charset="0"/>
              </a:rPr>
              <a:t>... there's no "return" statement required!</a:t>
            </a:r>
          </a:p>
        </p:txBody>
      </p:sp>
      <p:sp>
        <p:nvSpPr>
          <p:cNvPr id="45" name="Speech Bubble: Rectangle with Corners Rounded 44">
            <a:extLst>
              <a:ext uri="{FF2B5EF4-FFF2-40B4-BE49-F238E27FC236}">
                <a16:creationId xmlns:a16="http://schemas.microsoft.com/office/drawing/2014/main" id="{A6DF5641-B4C4-43BF-ACDE-8576F4ADE8B9}"/>
              </a:ext>
            </a:extLst>
          </p:cNvPr>
          <p:cNvSpPr/>
          <p:nvPr/>
        </p:nvSpPr>
        <p:spPr>
          <a:xfrm>
            <a:off x="6609134" y="222955"/>
            <a:ext cx="4636960" cy="1759846"/>
          </a:xfrm>
          <a:prstGeom prst="wedgeRoundRectCallout">
            <a:avLst>
              <a:gd name="adj1" fmla="val -44821"/>
              <a:gd name="adj2" fmla="val 1833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Prelude is a Haskell module that contains standard definitions that every Haskell program uses (types/</a:t>
            </a:r>
            <a:r>
              <a:rPr lang="en-US" sz="2000" dirty="0" err="1">
                <a:latin typeface="Corbel" panose="020B0503020204020204" pitchFamily="34" charset="0"/>
              </a:rPr>
              <a:t>funcs</a:t>
            </a:r>
            <a:r>
              <a:rPr lang="en-US" sz="2000" dirty="0">
                <a:latin typeface="Corbel" panose="020B0503020204020204" pitchFamily="34" charset="0"/>
              </a:rPr>
              <a:t>).</a:t>
            </a:r>
          </a:p>
          <a:p>
            <a:pPr algn="ctr"/>
            <a:endParaRPr lang="en-US" sz="1100" dirty="0">
              <a:latin typeface="Corbel" panose="020B0503020204020204" pitchFamily="34" charset="0"/>
            </a:endParaRPr>
          </a:p>
          <a:p>
            <a:pPr algn="ctr"/>
            <a:r>
              <a:rPr lang="en-US" sz="2000" dirty="0">
                <a:latin typeface="Corbel" panose="020B0503020204020204" pitchFamily="34" charset="0"/>
              </a:rPr>
              <a:t>This "Prelude&gt;" just means that Haskell included it for us and it's available.</a:t>
            </a:r>
          </a:p>
        </p:txBody>
      </p:sp>
      <p:sp>
        <p:nvSpPr>
          <p:cNvPr id="46" name="Speech Bubble: Rectangle with Corners Rounded 45">
            <a:extLst>
              <a:ext uri="{FF2B5EF4-FFF2-40B4-BE49-F238E27FC236}">
                <a16:creationId xmlns:a16="http://schemas.microsoft.com/office/drawing/2014/main" id="{33DE93D7-C9C3-4B5E-90AB-083C0542C215}"/>
              </a:ext>
            </a:extLst>
          </p:cNvPr>
          <p:cNvSpPr/>
          <p:nvPr/>
        </p:nvSpPr>
        <p:spPr>
          <a:xfrm>
            <a:off x="111329" y="1829623"/>
            <a:ext cx="3038309" cy="969163"/>
          </a:xfrm>
          <a:prstGeom prst="wedgeRoundRectCallout">
            <a:avLst>
              <a:gd name="adj1" fmla="val -14053"/>
              <a:gd name="adj2" fmla="val 1176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 we specify the function name and all of its arguments.</a:t>
            </a:r>
          </a:p>
        </p:txBody>
      </p:sp>
      <p:sp>
        <p:nvSpPr>
          <p:cNvPr id="3" name="Rectangle 2">
            <a:extLst>
              <a:ext uri="{FF2B5EF4-FFF2-40B4-BE49-F238E27FC236}">
                <a16:creationId xmlns:a16="http://schemas.microsoft.com/office/drawing/2014/main" id="{325F1D28-DA6D-4028-9934-45F2FE098215}"/>
              </a:ext>
            </a:extLst>
          </p:cNvPr>
          <p:cNvSpPr/>
          <p:nvPr/>
        </p:nvSpPr>
        <p:spPr>
          <a:xfrm>
            <a:off x="261938" y="3461082"/>
            <a:ext cx="1245789" cy="331138"/>
          </a:xfrm>
          <a:prstGeom prst="rect">
            <a:avLst/>
          </a:prstGeom>
          <a:noFill/>
          <a:ln w="19050">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sp>
        <p:nvSpPr>
          <p:cNvPr id="47" name="Speech Bubble: Rectangle with Corners Rounded 46">
            <a:extLst>
              <a:ext uri="{FF2B5EF4-FFF2-40B4-BE49-F238E27FC236}">
                <a16:creationId xmlns:a16="http://schemas.microsoft.com/office/drawing/2014/main" id="{23FE9551-7FBE-4F72-A73F-3E9A8C058A3E}"/>
              </a:ext>
            </a:extLst>
          </p:cNvPr>
          <p:cNvSpPr/>
          <p:nvPr/>
        </p:nvSpPr>
        <p:spPr>
          <a:xfrm>
            <a:off x="2707143" y="1565575"/>
            <a:ext cx="3038309" cy="969163"/>
          </a:xfrm>
          <a:prstGeom prst="wedgeRoundRectCallout">
            <a:avLst>
              <a:gd name="adj1" fmla="val -77729"/>
              <a:gd name="adj2" fmla="val 1504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follow this with an equal sign and then the body of the function.</a:t>
            </a:r>
          </a:p>
        </p:txBody>
      </p:sp>
      <p:sp>
        <p:nvSpPr>
          <p:cNvPr id="52" name="Rectangle 51">
            <a:extLst>
              <a:ext uri="{FF2B5EF4-FFF2-40B4-BE49-F238E27FC236}">
                <a16:creationId xmlns:a16="http://schemas.microsoft.com/office/drawing/2014/main" id="{3B79CA7C-DADB-433B-8EE2-F7D9D574EC8C}"/>
              </a:ext>
            </a:extLst>
          </p:cNvPr>
          <p:cNvSpPr/>
          <p:nvPr/>
        </p:nvSpPr>
        <p:spPr>
          <a:xfrm>
            <a:off x="1511317" y="3465470"/>
            <a:ext cx="2649973" cy="331138"/>
          </a:xfrm>
          <a:prstGeom prst="rect">
            <a:avLst/>
          </a:prstGeom>
          <a:noFill/>
          <a:ln w="19050">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spTree>
    <p:extLst>
      <p:ext uri="{BB962C8B-B14F-4D97-AF65-F5344CB8AC3E}">
        <p14:creationId xmlns:p14="http://schemas.microsoft.com/office/powerpoint/2010/main" val="219750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1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down)">
                                      <p:cBhvr>
                                        <p:cTn id="20" dur="50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left)">
                                      <p:cBhvr>
                                        <p:cTn id="33" dur="1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down)">
                                      <p:cBhvr>
                                        <p:cTn id="38" dur="500"/>
                                        <p:tgtEl>
                                          <p:spTgt spid="5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5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down)">
                                      <p:cBhvr>
                                        <p:cTn id="47" dur="500"/>
                                        <p:tgtEl>
                                          <p:spTgt spid="46"/>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ipe(down)">
                                      <p:cBhvr>
                                        <p:cTn id="61" dur="500"/>
                                        <p:tgtEl>
                                          <p:spTgt spid="4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left)">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7"/>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43"/>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6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wipe(left)">
                                      <p:cBhvr>
                                        <p:cTn id="92" dur="1500"/>
                                        <p:tgtEl>
                                          <p:spTgt spid="6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down)">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66">
                                            <p:txEl>
                                              <p:pRg st="0" end="0"/>
                                            </p:txEl>
                                          </p:spTgt>
                                        </p:tgtEl>
                                        <p:attrNameLst>
                                          <p:attrName>style.visibility</p:attrName>
                                        </p:attrNameLst>
                                      </p:cBhvr>
                                      <p:to>
                                        <p:strVal val="visible"/>
                                      </p:to>
                                    </p:set>
                                    <p:animEffect transition="in" filter="wipe(left)">
                                      <p:cBhvr>
                                        <p:cTn id="106" dur="500"/>
                                        <p:tgtEl>
                                          <p:spTgt spid="66">
                                            <p:txEl>
                                              <p:pRg st="0" end="0"/>
                                            </p:txEl>
                                          </p:spTgt>
                                        </p:tgtEl>
                                      </p:cBhvr>
                                    </p:animEffect>
                                  </p:childTnLst>
                                </p:cTn>
                              </p:par>
                            </p:childTnLst>
                          </p:cTn>
                        </p:par>
                        <p:par>
                          <p:cTn id="107" fill="hold">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66">
                                            <p:txEl>
                                              <p:pRg st="1" end="1"/>
                                            </p:txEl>
                                          </p:spTgt>
                                        </p:tgtEl>
                                        <p:attrNameLst>
                                          <p:attrName>style.visibility</p:attrName>
                                        </p:attrNameLst>
                                      </p:cBhvr>
                                      <p:to>
                                        <p:strVal val="visible"/>
                                      </p:to>
                                    </p:set>
                                    <p:animEffect transition="in" filter="wipe(left)">
                                      <p:cBhvr>
                                        <p:cTn id="110" dur="500"/>
                                        <p:tgtEl>
                                          <p:spTgt spid="66">
                                            <p:txEl>
                                              <p:pRg st="1" end="1"/>
                                            </p:txEl>
                                          </p:spTgt>
                                        </p:tgtEl>
                                      </p:cBhvr>
                                    </p:animEffect>
                                  </p:childTnLst>
                                </p:cTn>
                              </p:par>
                            </p:childTnLst>
                          </p:cTn>
                        </p:par>
                        <p:par>
                          <p:cTn id="111" fill="hold">
                            <p:stCondLst>
                              <p:cond delay="1000"/>
                            </p:stCondLst>
                            <p:childTnLst>
                              <p:par>
                                <p:cTn id="112" presetID="22" presetClass="entr" presetSubtype="8" fill="hold" grpId="0" nodeType="afterEffect">
                                  <p:stCondLst>
                                    <p:cond delay="0"/>
                                  </p:stCondLst>
                                  <p:childTnLst>
                                    <p:set>
                                      <p:cBhvr>
                                        <p:cTn id="113" dur="1" fill="hold">
                                          <p:stCondLst>
                                            <p:cond delay="0"/>
                                          </p:stCondLst>
                                        </p:cTn>
                                        <p:tgtEl>
                                          <p:spTgt spid="66">
                                            <p:txEl>
                                              <p:pRg st="2" end="2"/>
                                            </p:txEl>
                                          </p:spTgt>
                                        </p:tgtEl>
                                        <p:attrNameLst>
                                          <p:attrName>style.visibility</p:attrName>
                                        </p:attrNameLst>
                                      </p:cBhvr>
                                      <p:to>
                                        <p:strVal val="visible"/>
                                      </p:to>
                                    </p:set>
                                    <p:animEffect transition="in" filter="wipe(left)">
                                      <p:cBhvr>
                                        <p:cTn id="114" dur="500"/>
                                        <p:tgtEl>
                                          <p:spTgt spid="66">
                                            <p:txEl>
                                              <p:pRg st="2" end="2"/>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5">
                                            <p:bg/>
                                          </p:spTgt>
                                        </p:tgtEl>
                                        <p:attrNameLst>
                                          <p:attrName>style.visibility</p:attrName>
                                        </p:attrNameLst>
                                      </p:cBhvr>
                                      <p:to>
                                        <p:strVal val="visible"/>
                                      </p:to>
                                    </p:set>
                                    <p:animEffect transition="in" filter="wipe(down)">
                                      <p:cBhvr>
                                        <p:cTn id="119" dur="500"/>
                                        <p:tgtEl>
                                          <p:spTgt spid="45">
                                            <p:bg/>
                                          </p:spTgt>
                                        </p:tgtEl>
                                      </p:cBhvr>
                                    </p:animEffect>
                                  </p:childTnLst>
                                </p:cTn>
                              </p:par>
                            </p:childTnLst>
                          </p:cTn>
                        </p:par>
                        <p:par>
                          <p:cTn id="120" fill="hold">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45">
                                            <p:txEl>
                                              <p:pRg st="0" end="0"/>
                                            </p:txEl>
                                          </p:spTgt>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45">
                                            <p:txEl>
                                              <p:pRg st="2" end="2"/>
                                            </p:txEl>
                                          </p:spTgt>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45">
                                            <p:bg/>
                                          </p:spTgt>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1500"/>
                                        <p:tgtEl>
                                          <p:spTgt spid="6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29"/>
                                        </p:tgtEl>
                                        <p:attrNameLst>
                                          <p:attrName>style.visibility</p:attrName>
                                        </p:attrNameLst>
                                      </p:cBhvr>
                                      <p:to>
                                        <p:strVal val="visible"/>
                                      </p:to>
                                    </p:set>
                                    <p:animEffect transition="in" filter="wipe(down)">
                                      <p:cBhvr>
                                        <p:cTn id="144" dur="500"/>
                                        <p:tgtEl>
                                          <p:spTgt spid="2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2" fill="hold" nodeType="clickEffect">
                                  <p:stCondLst>
                                    <p:cond delay="0"/>
                                  </p:stCondLst>
                                  <p:childTnLst>
                                    <p:set>
                                      <p:cBhvr>
                                        <p:cTn id="148" dur="1" fill="hold">
                                          <p:stCondLst>
                                            <p:cond delay="0"/>
                                          </p:stCondLst>
                                        </p:cTn>
                                        <p:tgtEl>
                                          <p:spTgt spid="5"/>
                                        </p:tgtEl>
                                        <p:attrNameLst>
                                          <p:attrName>style.visibility</p:attrName>
                                        </p:attrNameLst>
                                      </p:cBhvr>
                                      <p:to>
                                        <p:strVal val="visible"/>
                                      </p:to>
                                    </p:set>
                                    <p:animEffect transition="in" filter="wipe(right)">
                                      <p:cBhvr>
                                        <p:cTn id="149" dur="500"/>
                                        <p:tgtEl>
                                          <p:spTgt spid="5"/>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nodeType="clickEffect">
                                  <p:stCondLst>
                                    <p:cond delay="0"/>
                                  </p:stCondLst>
                                  <p:childTnLst>
                                    <p:set>
                                      <p:cBhvr>
                                        <p:cTn id="153" dur="1" fill="hold">
                                          <p:stCondLst>
                                            <p:cond delay="0"/>
                                          </p:stCondLst>
                                        </p:cTn>
                                        <p:tgtEl>
                                          <p:spTgt spid="5"/>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1" nodeType="clickEffect">
                                  <p:stCondLst>
                                    <p:cond delay="0"/>
                                  </p:stCondLst>
                                  <p:childTnLst>
                                    <p:set>
                                      <p:cBhvr>
                                        <p:cTn id="157" dur="1" fill="hold">
                                          <p:stCondLst>
                                            <p:cond delay="0"/>
                                          </p:stCondLst>
                                        </p:cTn>
                                        <p:tgtEl>
                                          <p:spTgt spid="29"/>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68">
                                            <p:txEl>
                                              <p:pRg st="0" end="0"/>
                                            </p:txEl>
                                          </p:spTgt>
                                        </p:tgtEl>
                                        <p:attrNameLst>
                                          <p:attrName>style.visibility</p:attrName>
                                        </p:attrNameLst>
                                      </p:cBhvr>
                                      <p:to>
                                        <p:strVal val="visible"/>
                                      </p:to>
                                    </p:set>
                                    <p:animEffect transition="in" filter="wipe(left)">
                                      <p:cBhvr>
                                        <p:cTn id="162" dur="500"/>
                                        <p:tgtEl>
                                          <p:spTgt spid="68">
                                            <p:txEl>
                                              <p:pRg st="0" end="0"/>
                                            </p:txEl>
                                          </p:spTgt>
                                        </p:tgtEl>
                                      </p:cBhvr>
                                    </p:animEffect>
                                  </p:childTnLst>
                                </p:cTn>
                              </p:par>
                            </p:childTnLst>
                          </p:cTn>
                        </p:par>
                        <p:par>
                          <p:cTn id="163" fill="hold">
                            <p:stCondLst>
                              <p:cond delay="500"/>
                            </p:stCondLst>
                            <p:childTnLst>
                              <p:par>
                                <p:cTn id="164" presetID="22" presetClass="entr" presetSubtype="8" fill="hold" grpId="0" nodeType="afterEffect">
                                  <p:stCondLst>
                                    <p:cond delay="0"/>
                                  </p:stCondLst>
                                  <p:childTnLst>
                                    <p:set>
                                      <p:cBhvr>
                                        <p:cTn id="165" dur="1" fill="hold">
                                          <p:stCondLst>
                                            <p:cond delay="0"/>
                                          </p:stCondLst>
                                        </p:cTn>
                                        <p:tgtEl>
                                          <p:spTgt spid="68">
                                            <p:txEl>
                                              <p:pRg st="1" end="1"/>
                                            </p:txEl>
                                          </p:spTgt>
                                        </p:tgtEl>
                                        <p:attrNameLst>
                                          <p:attrName>style.visibility</p:attrName>
                                        </p:attrNameLst>
                                      </p:cBhvr>
                                      <p:to>
                                        <p:strVal val="visible"/>
                                      </p:to>
                                    </p:set>
                                    <p:animEffect transition="in" filter="wipe(left)">
                                      <p:cBhvr>
                                        <p:cTn id="166" dur="500"/>
                                        <p:tgtEl>
                                          <p:spTgt spid="68">
                                            <p:txEl>
                                              <p:pRg st="1" end="1"/>
                                            </p:txEl>
                                          </p:spTgt>
                                        </p:tgtEl>
                                      </p:cBhvr>
                                    </p:animEffect>
                                  </p:childTnLst>
                                </p:cTn>
                              </p:par>
                            </p:childTnLst>
                          </p:cTn>
                        </p:par>
                        <p:par>
                          <p:cTn id="167" fill="hold">
                            <p:stCondLst>
                              <p:cond delay="1000"/>
                            </p:stCondLst>
                            <p:childTnLst>
                              <p:par>
                                <p:cTn id="168" presetID="22" presetClass="entr" presetSubtype="8" fill="hold" grpId="0" nodeType="afterEffect">
                                  <p:stCondLst>
                                    <p:cond delay="0"/>
                                  </p:stCondLst>
                                  <p:childTnLst>
                                    <p:set>
                                      <p:cBhvr>
                                        <p:cTn id="169" dur="1" fill="hold">
                                          <p:stCondLst>
                                            <p:cond delay="0"/>
                                          </p:stCondLst>
                                        </p:cTn>
                                        <p:tgtEl>
                                          <p:spTgt spid="68">
                                            <p:txEl>
                                              <p:pRg st="2" end="2"/>
                                            </p:txEl>
                                          </p:spTgt>
                                        </p:tgtEl>
                                        <p:attrNameLst>
                                          <p:attrName>style.visibility</p:attrName>
                                        </p:attrNameLst>
                                      </p:cBhvr>
                                      <p:to>
                                        <p:strVal val="visible"/>
                                      </p:to>
                                    </p:set>
                                    <p:animEffect transition="in" filter="wipe(left)">
                                      <p:cBhvr>
                                        <p:cTn id="170" dur="500"/>
                                        <p:tgtEl>
                                          <p:spTgt spid="68">
                                            <p:txEl>
                                              <p:pRg st="2" end="2"/>
                                            </p:txEl>
                                          </p:spTgt>
                                        </p:tgtEl>
                                      </p:cBhvr>
                                    </p:animEffect>
                                  </p:childTnLst>
                                </p:cTn>
                              </p:par>
                            </p:childTnLst>
                          </p:cTn>
                        </p:par>
                        <p:par>
                          <p:cTn id="171" fill="hold">
                            <p:stCondLst>
                              <p:cond delay="1500"/>
                            </p:stCondLst>
                            <p:childTnLst>
                              <p:par>
                                <p:cTn id="172" presetID="22" presetClass="entr" presetSubtype="8" fill="hold" grpId="0" nodeType="afterEffect">
                                  <p:stCondLst>
                                    <p:cond delay="0"/>
                                  </p:stCondLst>
                                  <p:childTnLst>
                                    <p:set>
                                      <p:cBhvr>
                                        <p:cTn id="173" dur="1" fill="hold">
                                          <p:stCondLst>
                                            <p:cond delay="0"/>
                                          </p:stCondLst>
                                        </p:cTn>
                                        <p:tgtEl>
                                          <p:spTgt spid="68">
                                            <p:txEl>
                                              <p:pRg st="3" end="3"/>
                                            </p:txEl>
                                          </p:spTgt>
                                        </p:tgtEl>
                                        <p:attrNameLst>
                                          <p:attrName>style.visibility</p:attrName>
                                        </p:attrNameLst>
                                      </p:cBhvr>
                                      <p:to>
                                        <p:strVal val="visible"/>
                                      </p:to>
                                    </p:set>
                                    <p:animEffect transition="in" filter="wipe(left)">
                                      <p:cBhvr>
                                        <p:cTn id="174" dur="500"/>
                                        <p:tgtEl>
                                          <p:spTgt spid="68">
                                            <p:txEl>
                                              <p:pRg st="3" end="3"/>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30"/>
                                        </p:tgtEl>
                                        <p:attrNameLst>
                                          <p:attrName>style.visibility</p:attrName>
                                        </p:attrNameLst>
                                      </p:cBhvr>
                                      <p:to>
                                        <p:strVal val="visible"/>
                                      </p:to>
                                    </p:set>
                                    <p:animEffect transition="in" filter="wipe(down)">
                                      <p:cBhvr>
                                        <p:cTn id="179" dur="500"/>
                                        <p:tgtEl>
                                          <p:spTgt spid="3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70"/>
                                        </p:tgtEl>
                                        <p:attrNameLst>
                                          <p:attrName>style.visibility</p:attrName>
                                        </p:attrNameLst>
                                      </p:cBhvr>
                                      <p:to>
                                        <p:strVal val="visible"/>
                                      </p:to>
                                    </p:set>
                                    <p:animEffect transition="in" filter="wipe(left)">
                                      <p:cBhvr>
                                        <p:cTn id="184" dur="1500"/>
                                        <p:tgtEl>
                                          <p:spTgt spid="70"/>
                                        </p:tgtEl>
                                      </p:cBhvr>
                                    </p:animEffec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30"/>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grpId="0" nodeType="clickEffect">
                                  <p:stCondLst>
                                    <p:cond delay="0"/>
                                  </p:stCondLst>
                                  <p:childTnLst>
                                    <p:set>
                                      <p:cBhvr>
                                        <p:cTn id="192" dur="1" fill="hold">
                                          <p:stCondLst>
                                            <p:cond delay="0"/>
                                          </p:stCondLst>
                                        </p:cTn>
                                        <p:tgtEl>
                                          <p:spTgt spid="72"/>
                                        </p:tgtEl>
                                        <p:attrNameLst>
                                          <p:attrName>style.visibility</p:attrName>
                                        </p:attrNameLst>
                                      </p:cBhvr>
                                      <p:to>
                                        <p:strVal val="visible"/>
                                      </p:to>
                                    </p:set>
                                    <p:animEffect transition="in" filter="wipe(down)">
                                      <p:cBhvr>
                                        <p:cTn id="193" dur="500"/>
                                        <p:tgtEl>
                                          <p:spTgt spid="72"/>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71"/>
                                        </p:tgtEl>
                                        <p:attrNameLst>
                                          <p:attrName>style.visibility</p:attrName>
                                        </p:attrNameLst>
                                      </p:cBhvr>
                                      <p:to>
                                        <p:strVal val="visible"/>
                                      </p:to>
                                    </p:set>
                                    <p:animEffect transition="in" filter="wipe(left)">
                                      <p:cBhvr>
                                        <p:cTn id="198" dur="1500"/>
                                        <p:tgtEl>
                                          <p:spTgt spid="71"/>
                                        </p:tgtEl>
                                      </p:cBhvr>
                                    </p:animEffect>
                                  </p:childTnLst>
                                </p:cTn>
                              </p:par>
                            </p:childTnLst>
                          </p:cTn>
                        </p:par>
                        <p:par>
                          <p:cTn id="199" fill="hold">
                            <p:stCondLst>
                              <p:cond delay="1500"/>
                            </p:stCondLst>
                            <p:childTnLst>
                              <p:par>
                                <p:cTn id="200" presetID="22" presetClass="entr" presetSubtype="8" fill="hold" grpId="0" nodeType="after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wipe(left)">
                                      <p:cBhvr>
                                        <p:cTn id="202" dur="1500"/>
                                        <p:tgtEl>
                                          <p:spTgt spid="31"/>
                                        </p:tgtEl>
                                      </p:cBhvr>
                                    </p:animEffec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grpId="1" nodeType="clickEffect">
                                  <p:stCondLst>
                                    <p:cond delay="0"/>
                                  </p:stCondLst>
                                  <p:childTnLst>
                                    <p:set>
                                      <p:cBhvr>
                                        <p:cTn id="206"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6" grpId="0" animBg="1"/>
      <p:bldP spid="57" grpId="0" animBg="1"/>
      <p:bldP spid="58" grpId="0" animBg="1"/>
      <p:bldP spid="58" grpId="1" animBg="1"/>
      <p:bldP spid="59" grpId="0" animBg="1"/>
      <p:bldP spid="59" grpId="1" animBg="1"/>
      <p:bldP spid="2" grpId="0"/>
      <p:bldP spid="65" grpId="0"/>
      <p:bldP spid="66" grpId="0" uiExpand="1" build="p"/>
      <p:bldP spid="67" grpId="0"/>
      <p:bldP spid="68" grpId="0" uiExpand="1" build="p"/>
      <p:bldP spid="70" grpId="0"/>
      <p:bldP spid="71" grpId="0"/>
      <p:bldP spid="28" grpId="0" animBg="1"/>
      <p:bldP spid="28" grpId="1" animBg="1"/>
      <p:bldP spid="29" grpId="0" animBg="1"/>
      <p:bldP spid="29" grpId="1" animBg="1"/>
      <p:bldP spid="30" grpId="0" animBg="1"/>
      <p:bldP spid="30" grpId="1" animBg="1"/>
      <p:bldP spid="31" grpId="0"/>
      <p:bldP spid="72" grpId="0" animBg="1"/>
      <p:bldP spid="72" grpId="1" animBg="1"/>
      <p:bldP spid="43" grpId="0" animBg="1"/>
      <p:bldP spid="43" grpId="1" animBg="1"/>
      <p:bldP spid="45" grpId="0" uiExpand="1" build="p" animBg="1"/>
      <p:bldP spid="45" grpId="1" build="allAtOnce" animBg="1"/>
      <p:bldP spid="46" grpId="0" animBg="1"/>
      <p:bldP spid="46" grpId="1" animBg="1"/>
      <p:bldP spid="3" grpId="0" animBg="1"/>
      <p:bldP spid="3" grpId="1" animBg="1"/>
      <p:bldP spid="47" grpId="0" animBg="1"/>
      <p:bldP spid="47" grpId="1" animBg="1"/>
      <p:bldP spid="52" grpId="0" animBg="1"/>
      <p:bldP spid="52"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F25ED47-3A90-4F35-B33F-ED21AE10B575}"/>
              </a:ext>
            </a:extLst>
          </p:cNvPr>
          <p:cNvGrpSpPr/>
          <p:nvPr/>
        </p:nvGrpSpPr>
        <p:grpSpPr>
          <a:xfrm>
            <a:off x="733895" y="2538578"/>
            <a:ext cx="7253713" cy="461665"/>
            <a:chOff x="8668544" y="4111312"/>
            <a:chExt cx="7253713" cy="461665"/>
          </a:xfrm>
        </p:grpSpPr>
        <p:sp>
          <p:nvSpPr>
            <p:cNvPr id="19" name="Rectangle 18">
              <a:extLst>
                <a:ext uri="{FF2B5EF4-FFF2-40B4-BE49-F238E27FC236}">
                  <a16:creationId xmlns:a16="http://schemas.microsoft.com/office/drawing/2014/main" id="{38AB2DD0-33F4-429C-83DD-012496555C6B}"/>
                </a:ext>
              </a:extLst>
            </p:cNvPr>
            <p:cNvSpPr/>
            <p:nvPr/>
          </p:nvSpPr>
          <p:spPr>
            <a:xfrm>
              <a:off x="9042133" y="4198501"/>
              <a:ext cx="6880124" cy="3299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21A5A25-ACFB-4708-837E-DF5942A10C91}"/>
                </a:ext>
              </a:extLst>
            </p:cNvPr>
            <p:cNvSpPr txBox="1"/>
            <p:nvPr/>
          </p:nvSpPr>
          <p:spPr>
            <a:xfrm>
              <a:off x="8668544" y="4111312"/>
              <a:ext cx="282450" cy="461665"/>
            </a:xfrm>
            <a:prstGeom prst="rect">
              <a:avLst/>
            </a:prstGeom>
            <a:noFill/>
          </p:spPr>
          <p:txBody>
            <a:bodyPr wrap="none" rtlCol="0">
              <a:spAutoFit/>
            </a:bodyPr>
            <a:lstStyle/>
            <a:p>
              <a:r>
                <a:rPr lang="en-US" sz="2400" dirty="0"/>
                <a:t>f</a:t>
              </a:r>
            </a:p>
          </p:txBody>
        </p:sp>
      </p:gr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3349951" y="48153"/>
            <a:ext cx="5809052" cy="1143000"/>
          </a:xfrm>
        </p:spPr>
        <p:txBody>
          <a:bodyPr>
            <a:normAutofit/>
          </a:bodyPr>
          <a:lstStyle/>
          <a:p>
            <a:r>
              <a:rPr lang="en-US" sz="4800" dirty="0"/>
              <a:t>Currying Example</a:t>
            </a:r>
          </a:p>
        </p:txBody>
      </p:sp>
      <p:sp>
        <p:nvSpPr>
          <p:cNvPr id="48" name="TextBox 47">
            <a:extLst>
              <a:ext uri="{FF2B5EF4-FFF2-40B4-BE49-F238E27FC236}">
                <a16:creationId xmlns:a16="http://schemas.microsoft.com/office/drawing/2014/main" id="{0B11E788-99B1-4ECA-8CDF-1C52B20C05BA}"/>
              </a:ext>
            </a:extLst>
          </p:cNvPr>
          <p:cNvSpPr txBox="1"/>
          <p:nvPr/>
        </p:nvSpPr>
        <p:spPr>
          <a:xfrm>
            <a:off x="5333418" y="6999800"/>
            <a:ext cx="7573215" cy="830997"/>
          </a:xfrm>
          <a:prstGeom prst="rect">
            <a:avLst/>
          </a:prstGeom>
          <a:noFill/>
        </p:spPr>
        <p:txBody>
          <a:bodyPr wrap="square" rtlCol="0">
            <a:spAutoFit/>
          </a:bodyPr>
          <a:lstStyle/>
          <a:p>
            <a:pPr algn="ctr"/>
            <a:r>
              <a:rPr lang="en-US" sz="2400" dirty="0"/>
              <a:t>f x y z = x*y*z</a:t>
            </a:r>
          </a:p>
          <a:p>
            <a:pPr algn="ctr"/>
            <a:r>
              <a:rPr lang="en-US" sz="2400" dirty="0"/>
              <a:t>f = \x -&gt; (\y -&gt; (\z -&gt; x * y * z))</a:t>
            </a:r>
          </a:p>
        </p:txBody>
      </p:sp>
      <p:grpSp>
        <p:nvGrpSpPr>
          <p:cNvPr id="5" name="Group 4">
            <a:extLst>
              <a:ext uri="{FF2B5EF4-FFF2-40B4-BE49-F238E27FC236}">
                <a16:creationId xmlns:a16="http://schemas.microsoft.com/office/drawing/2014/main" id="{50E79ED8-87E0-4CB3-B2C9-E610448E17BA}"/>
              </a:ext>
            </a:extLst>
          </p:cNvPr>
          <p:cNvGrpSpPr/>
          <p:nvPr/>
        </p:nvGrpSpPr>
        <p:grpSpPr>
          <a:xfrm>
            <a:off x="619687" y="3122403"/>
            <a:ext cx="8162282" cy="3630139"/>
            <a:chOff x="1754655" y="2486209"/>
            <a:chExt cx="8162282" cy="3630139"/>
          </a:xfrm>
        </p:grpSpPr>
        <p:sp>
          <p:nvSpPr>
            <p:cNvPr id="3" name="Rectangle 2">
              <a:extLst>
                <a:ext uri="{FF2B5EF4-FFF2-40B4-BE49-F238E27FC236}">
                  <a16:creationId xmlns:a16="http://schemas.microsoft.com/office/drawing/2014/main" id="{24F3D023-E920-483A-8E74-5305D2B3B7DA}"/>
                </a:ext>
              </a:extLst>
            </p:cNvPr>
            <p:cNvSpPr/>
            <p:nvPr/>
          </p:nvSpPr>
          <p:spPr>
            <a:xfrm>
              <a:off x="1754655" y="2515197"/>
              <a:ext cx="7890682" cy="3601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endParaRPr>
            </a:p>
          </p:txBody>
        </p:sp>
        <p:sp>
          <p:nvSpPr>
            <p:cNvPr id="37" name="TextBox 36">
              <a:extLst>
                <a:ext uri="{FF2B5EF4-FFF2-40B4-BE49-F238E27FC236}">
                  <a16:creationId xmlns:a16="http://schemas.microsoft.com/office/drawing/2014/main" id="{FA6D1F8F-7C06-47B3-A7B8-5B440C6EE931}"/>
                </a:ext>
              </a:extLst>
            </p:cNvPr>
            <p:cNvSpPr txBox="1"/>
            <p:nvPr/>
          </p:nvSpPr>
          <p:spPr>
            <a:xfrm>
              <a:off x="1993554" y="3413013"/>
              <a:ext cx="7651783" cy="461665"/>
            </a:xfrm>
            <a:prstGeom prst="rect">
              <a:avLst/>
            </a:prstGeom>
            <a:noFill/>
          </p:spPr>
          <p:txBody>
            <a:bodyPr wrap="square" rtlCol="0">
              <a:spAutoFit/>
            </a:bodyPr>
            <a:lstStyle/>
            <a:p>
              <a:r>
                <a:rPr lang="en-US" sz="2400" dirty="0">
                  <a:latin typeface="Consolas" panose="020B0609020204030204" pitchFamily="49" charset="0"/>
                </a:rPr>
                <a:t>For each parameter p from right to left:</a:t>
              </a:r>
            </a:p>
          </p:txBody>
        </p:sp>
        <p:sp>
          <p:nvSpPr>
            <p:cNvPr id="38" name="TextBox 37">
              <a:extLst>
                <a:ext uri="{FF2B5EF4-FFF2-40B4-BE49-F238E27FC236}">
                  <a16:creationId xmlns:a16="http://schemas.microsoft.com/office/drawing/2014/main" id="{A2CB23A5-BBA9-4399-AB5B-5B96568635B8}"/>
                </a:ext>
              </a:extLst>
            </p:cNvPr>
            <p:cNvSpPr txBox="1"/>
            <p:nvPr/>
          </p:nvSpPr>
          <p:spPr>
            <a:xfrm>
              <a:off x="2264978" y="3949750"/>
              <a:ext cx="7573215" cy="1200329"/>
            </a:xfrm>
            <a:prstGeom prst="rect">
              <a:avLst/>
            </a:prstGeom>
            <a:noFill/>
          </p:spPr>
          <p:txBody>
            <a:bodyPr wrap="square" rtlCol="0">
              <a:spAutoFit/>
            </a:bodyPr>
            <a:lstStyle/>
            <a:p>
              <a:r>
                <a:rPr lang="en-US" sz="2400" dirty="0" err="1">
                  <a:latin typeface="Consolas" panose="020B0609020204030204" pitchFamily="49" charset="0"/>
                </a:rPr>
                <a:t>f_temp</a:t>
              </a:r>
              <a:r>
                <a:rPr lang="en-US" sz="2400" dirty="0">
                  <a:latin typeface="Consolas" panose="020B0609020204030204" pitchFamily="49" charset="0"/>
                </a:rPr>
                <a:t> = Define a new lambda function with:</a:t>
              </a:r>
            </a:p>
            <a:p>
              <a:r>
                <a:rPr lang="en-US" sz="2400" dirty="0">
                  <a:latin typeface="Consolas" panose="020B0609020204030204" pitchFamily="49" charset="0"/>
                </a:rPr>
                <a:t>  1. p as its only parameter </a:t>
              </a:r>
            </a:p>
            <a:p>
              <a:r>
                <a:rPr lang="en-US" sz="2400" dirty="0">
                  <a:latin typeface="Consolas" panose="020B0609020204030204" pitchFamily="49" charset="0"/>
                </a:rPr>
                <a:t>  2. e as its (expression)</a:t>
              </a:r>
            </a:p>
          </p:txBody>
        </p:sp>
        <p:sp>
          <p:nvSpPr>
            <p:cNvPr id="44" name="TextBox 43">
              <a:extLst>
                <a:ext uri="{FF2B5EF4-FFF2-40B4-BE49-F238E27FC236}">
                  <a16:creationId xmlns:a16="http://schemas.microsoft.com/office/drawing/2014/main" id="{DC3B34B2-7DB8-460D-BAC4-D9C7883AFFAF}"/>
                </a:ext>
              </a:extLst>
            </p:cNvPr>
            <p:cNvSpPr txBox="1"/>
            <p:nvPr/>
          </p:nvSpPr>
          <p:spPr>
            <a:xfrm>
              <a:off x="2310274" y="5172877"/>
              <a:ext cx="6880124" cy="461665"/>
            </a:xfrm>
            <a:prstGeom prst="rect">
              <a:avLst/>
            </a:prstGeom>
            <a:noFill/>
          </p:spPr>
          <p:txBody>
            <a:bodyPr wrap="square" rtlCol="0">
              <a:spAutoFit/>
            </a:bodyPr>
            <a:lstStyle/>
            <a:p>
              <a:r>
                <a:rPr lang="en-US" sz="2400" dirty="0">
                  <a:latin typeface="Consolas" panose="020B0609020204030204" pitchFamily="49" charset="0"/>
                </a:rPr>
                <a:t>e = </a:t>
              </a:r>
              <a:r>
                <a:rPr lang="en-US" sz="2400" dirty="0" err="1">
                  <a:latin typeface="Consolas" panose="020B0609020204030204" pitchFamily="49" charset="0"/>
                </a:rPr>
                <a:t>f_temp</a:t>
              </a:r>
              <a:endParaRPr lang="en-US" sz="2400" dirty="0">
                <a:latin typeface="Consolas" panose="020B0609020204030204" pitchFamily="49" charset="0"/>
              </a:endParaRPr>
            </a:p>
          </p:txBody>
        </p:sp>
        <p:sp>
          <p:nvSpPr>
            <p:cNvPr id="45" name="TextBox 44">
              <a:extLst>
                <a:ext uri="{FF2B5EF4-FFF2-40B4-BE49-F238E27FC236}">
                  <a16:creationId xmlns:a16="http://schemas.microsoft.com/office/drawing/2014/main" id="{D3EFBFD3-841D-45AE-9DA4-B8F26D26C2E4}"/>
                </a:ext>
              </a:extLst>
            </p:cNvPr>
            <p:cNvSpPr txBox="1"/>
            <p:nvPr/>
          </p:nvSpPr>
          <p:spPr>
            <a:xfrm>
              <a:off x="1770923" y="2486209"/>
              <a:ext cx="6880124" cy="461665"/>
            </a:xfrm>
            <a:prstGeom prst="rect">
              <a:avLst/>
            </a:prstGeom>
            <a:noFill/>
          </p:spPr>
          <p:txBody>
            <a:bodyPr wrap="square" rtlCol="0">
              <a:spAutoFit/>
            </a:bodyPr>
            <a:lstStyle/>
            <a:p>
              <a:r>
                <a:rPr lang="en-US" sz="2400" dirty="0">
                  <a:latin typeface="Consolas" panose="020B0609020204030204" pitchFamily="49" charset="0"/>
                </a:rPr>
                <a:t>Curry(Function f)</a:t>
              </a:r>
            </a:p>
          </p:txBody>
        </p:sp>
        <p:sp>
          <p:nvSpPr>
            <p:cNvPr id="49" name="TextBox 48">
              <a:extLst>
                <a:ext uri="{FF2B5EF4-FFF2-40B4-BE49-F238E27FC236}">
                  <a16:creationId xmlns:a16="http://schemas.microsoft.com/office/drawing/2014/main" id="{61BA0406-DCA1-40F1-8DC3-8FAD1C488BD5}"/>
                </a:ext>
              </a:extLst>
            </p:cNvPr>
            <p:cNvSpPr txBox="1"/>
            <p:nvPr/>
          </p:nvSpPr>
          <p:spPr>
            <a:xfrm>
              <a:off x="1770923" y="5654683"/>
              <a:ext cx="6880124" cy="461665"/>
            </a:xfrm>
            <a:prstGeom prst="rect">
              <a:avLst/>
            </a:prstGeom>
            <a:noFill/>
          </p:spPr>
          <p:txBody>
            <a:bodyPr wrap="square" rtlCol="0">
              <a:spAutoFit/>
            </a:bodyPr>
            <a:lstStyle/>
            <a:p>
              <a:r>
                <a:rPr lang="en-US" sz="2400" dirty="0">
                  <a:latin typeface="Consolas" panose="020B0609020204030204" pitchFamily="49" charset="0"/>
                </a:rPr>
                <a:t>return </a:t>
              </a:r>
              <a:r>
                <a:rPr lang="en-US" sz="2400" dirty="0" err="1">
                  <a:latin typeface="Consolas" panose="020B0609020204030204" pitchFamily="49" charset="0"/>
                </a:rPr>
                <a:t>f_temp</a:t>
              </a:r>
              <a:endParaRPr lang="en-US" sz="2400" dirty="0">
                <a:latin typeface="Consolas" panose="020B0609020204030204" pitchFamily="49" charset="0"/>
              </a:endParaRPr>
            </a:p>
          </p:txBody>
        </p:sp>
        <p:sp>
          <p:nvSpPr>
            <p:cNvPr id="50" name="TextBox 49">
              <a:extLst>
                <a:ext uri="{FF2B5EF4-FFF2-40B4-BE49-F238E27FC236}">
                  <a16:creationId xmlns:a16="http://schemas.microsoft.com/office/drawing/2014/main" id="{0BC95BDE-6053-4912-8543-C7927617AF12}"/>
                </a:ext>
              </a:extLst>
            </p:cNvPr>
            <p:cNvSpPr txBox="1"/>
            <p:nvPr/>
          </p:nvSpPr>
          <p:spPr>
            <a:xfrm>
              <a:off x="2026255" y="2951388"/>
              <a:ext cx="7890682" cy="461665"/>
            </a:xfrm>
            <a:prstGeom prst="rect">
              <a:avLst/>
            </a:prstGeom>
            <a:noFill/>
          </p:spPr>
          <p:txBody>
            <a:bodyPr wrap="square" rtlCol="0">
              <a:spAutoFit/>
            </a:bodyPr>
            <a:lstStyle/>
            <a:p>
              <a:r>
                <a:rPr lang="en-US" sz="2400" dirty="0">
                  <a:latin typeface="Consolas" panose="020B0609020204030204" pitchFamily="49" charset="0"/>
                </a:rPr>
                <a:t>e = The expression/body of function f</a:t>
              </a:r>
            </a:p>
          </p:txBody>
        </p:sp>
      </p:grpSp>
      <p:sp>
        <p:nvSpPr>
          <p:cNvPr id="15" name="TextBox 14">
            <a:extLst>
              <a:ext uri="{FF2B5EF4-FFF2-40B4-BE49-F238E27FC236}">
                <a16:creationId xmlns:a16="http://schemas.microsoft.com/office/drawing/2014/main" id="{3502917F-209C-4069-B8EE-8610D3AAD4AF}"/>
              </a:ext>
            </a:extLst>
          </p:cNvPr>
          <p:cNvSpPr txBox="1"/>
          <p:nvPr/>
        </p:nvSpPr>
        <p:spPr>
          <a:xfrm>
            <a:off x="8655699" y="1151902"/>
            <a:ext cx="3340448" cy="1015663"/>
          </a:xfrm>
          <a:prstGeom prst="rect">
            <a:avLst/>
          </a:prstGeom>
          <a:noFill/>
        </p:spPr>
        <p:txBody>
          <a:bodyPr wrap="square">
            <a:spAutoFit/>
          </a:bodyPr>
          <a:lstStyle/>
          <a:p>
            <a:pPr algn="ctr"/>
            <a:r>
              <a:rPr lang="en-US" sz="2400" dirty="0"/>
              <a:t>Let's curry:</a:t>
            </a:r>
          </a:p>
          <a:p>
            <a:pPr algn="ctr"/>
            <a:endParaRPr lang="en-US" sz="1200" dirty="0"/>
          </a:p>
          <a:p>
            <a:pPr algn="ctr"/>
            <a:r>
              <a:rPr lang="en-US" sz="2400" dirty="0">
                <a:solidFill>
                  <a:srgbClr val="FF0000"/>
                </a:solidFill>
              </a:rPr>
              <a:t>mult3 </a:t>
            </a:r>
            <a:r>
              <a:rPr lang="en-US" sz="2400" dirty="0">
                <a:solidFill>
                  <a:srgbClr val="7030A0"/>
                </a:solidFill>
              </a:rPr>
              <a:t>x y z </a:t>
            </a:r>
            <a:r>
              <a:rPr lang="en-US" sz="2400" dirty="0"/>
              <a:t>=</a:t>
            </a:r>
            <a:r>
              <a:rPr lang="en-US" sz="2400" dirty="0">
                <a:solidFill>
                  <a:srgbClr val="FF0000"/>
                </a:solidFill>
              </a:rPr>
              <a: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p>
        </p:txBody>
      </p:sp>
      <p:cxnSp>
        <p:nvCxnSpPr>
          <p:cNvPr id="16" name="Straight Arrow Connector 15">
            <a:extLst>
              <a:ext uri="{FF2B5EF4-FFF2-40B4-BE49-F238E27FC236}">
                <a16:creationId xmlns:a16="http://schemas.microsoft.com/office/drawing/2014/main" id="{16B18CE1-AE6D-4FBD-A092-3A1ABC958E55}"/>
              </a:ext>
            </a:extLst>
          </p:cNvPr>
          <p:cNvCxnSpPr/>
          <p:nvPr/>
        </p:nvCxnSpPr>
        <p:spPr>
          <a:xfrm>
            <a:off x="494996" y="3348427"/>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409212B-E670-4C63-824A-A737F2C4503E}"/>
              </a:ext>
            </a:extLst>
          </p:cNvPr>
          <p:cNvGrpSpPr/>
          <p:nvPr/>
        </p:nvGrpSpPr>
        <p:grpSpPr>
          <a:xfrm>
            <a:off x="733895" y="1961394"/>
            <a:ext cx="7253713" cy="461665"/>
            <a:chOff x="8668544" y="4111312"/>
            <a:chExt cx="7253713" cy="461665"/>
          </a:xfrm>
        </p:grpSpPr>
        <p:sp>
          <p:nvSpPr>
            <p:cNvPr id="22" name="Rectangle 21">
              <a:extLst>
                <a:ext uri="{FF2B5EF4-FFF2-40B4-BE49-F238E27FC236}">
                  <a16:creationId xmlns:a16="http://schemas.microsoft.com/office/drawing/2014/main" id="{91CA10E6-CEB0-45F8-A0BB-BA17355714F4}"/>
                </a:ext>
              </a:extLst>
            </p:cNvPr>
            <p:cNvSpPr/>
            <p:nvPr/>
          </p:nvSpPr>
          <p:spPr>
            <a:xfrm>
              <a:off x="9042133" y="4198501"/>
              <a:ext cx="6880124" cy="3299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153B96CC-731D-4AF7-A145-056FAE06AA16}"/>
                </a:ext>
              </a:extLst>
            </p:cNvPr>
            <p:cNvSpPr txBox="1"/>
            <p:nvPr/>
          </p:nvSpPr>
          <p:spPr>
            <a:xfrm>
              <a:off x="8668544" y="4111312"/>
              <a:ext cx="338554" cy="461665"/>
            </a:xfrm>
            <a:prstGeom prst="rect">
              <a:avLst/>
            </a:prstGeom>
            <a:noFill/>
          </p:spPr>
          <p:txBody>
            <a:bodyPr wrap="none" rtlCol="0">
              <a:spAutoFit/>
            </a:bodyPr>
            <a:lstStyle/>
            <a:p>
              <a:r>
                <a:rPr lang="en-US" sz="2400" dirty="0"/>
                <a:t>e</a:t>
              </a:r>
            </a:p>
          </p:txBody>
        </p:sp>
      </p:grpSp>
      <p:sp>
        <p:nvSpPr>
          <p:cNvPr id="25" name="TextBox 24">
            <a:extLst>
              <a:ext uri="{FF2B5EF4-FFF2-40B4-BE49-F238E27FC236}">
                <a16:creationId xmlns:a16="http://schemas.microsoft.com/office/drawing/2014/main" id="{5DEC3456-4DC0-42C3-9C96-1E5CB88AE8AD}"/>
              </a:ext>
            </a:extLst>
          </p:cNvPr>
          <p:cNvSpPr txBox="1"/>
          <p:nvPr/>
        </p:nvSpPr>
        <p:spPr>
          <a:xfrm>
            <a:off x="8498012" y="1694727"/>
            <a:ext cx="3666867" cy="461665"/>
          </a:xfrm>
          <a:prstGeom prst="rect">
            <a:avLst/>
          </a:prstGeom>
          <a:noFill/>
        </p:spPr>
        <p:txBody>
          <a:bodyPr wrap="square">
            <a:spAutoFit/>
          </a:bodyPr>
          <a:lstStyle/>
          <a:p>
            <a:pPr algn="ctr"/>
            <a:r>
              <a:rPr lang="en-US" sz="2400">
                <a:solidFill>
                  <a:srgbClr val="FF0000"/>
                </a:solidFill>
              </a:rPr>
              <a:t>mult3 </a:t>
            </a:r>
            <a:r>
              <a:rPr lang="en-US" sz="2400">
                <a:solidFill>
                  <a:srgbClr val="7030A0"/>
                </a:solidFill>
              </a:rPr>
              <a:t>x y z </a:t>
            </a:r>
            <a:r>
              <a:rPr lang="en-US" sz="2400"/>
              <a:t>=</a:t>
            </a:r>
            <a:r>
              <a:rPr lang="en-US" sz="2400">
                <a:solidFill>
                  <a:srgbClr val="FF0000"/>
                </a:solidFill>
              </a:rPr>
              <a:t> </a:t>
            </a:r>
            <a:r>
              <a:rPr lang="en-US" sz="2400">
                <a:solidFill>
                  <a:srgbClr val="7030A0"/>
                </a:solidFill>
              </a:rPr>
              <a:t>x</a:t>
            </a:r>
            <a:r>
              <a:rPr lang="en-US" sz="2400"/>
              <a:t>*</a:t>
            </a:r>
            <a:r>
              <a:rPr lang="en-US" sz="2400">
                <a:solidFill>
                  <a:srgbClr val="7030A0"/>
                </a:solidFill>
              </a:rPr>
              <a:t>y</a:t>
            </a:r>
            <a:r>
              <a:rPr lang="en-US" sz="2400"/>
              <a:t>*</a:t>
            </a:r>
            <a:r>
              <a:rPr lang="en-US" sz="2400">
                <a:solidFill>
                  <a:srgbClr val="7030A0"/>
                </a:solidFill>
              </a:rPr>
              <a:t>z</a:t>
            </a:r>
            <a:endParaRPr lang="en-US" sz="2400" dirty="0">
              <a:solidFill>
                <a:srgbClr val="7030A0"/>
              </a:solidFill>
            </a:endParaRPr>
          </a:p>
        </p:txBody>
      </p:sp>
      <p:cxnSp>
        <p:nvCxnSpPr>
          <p:cNvPr id="26" name="Straight Arrow Connector 25">
            <a:extLst>
              <a:ext uri="{FF2B5EF4-FFF2-40B4-BE49-F238E27FC236}">
                <a16:creationId xmlns:a16="http://schemas.microsoft.com/office/drawing/2014/main" id="{8FEE7EE0-7EF8-400F-8E10-793B13025032}"/>
              </a:ext>
            </a:extLst>
          </p:cNvPr>
          <p:cNvCxnSpPr/>
          <p:nvPr/>
        </p:nvCxnSpPr>
        <p:spPr>
          <a:xfrm>
            <a:off x="709181" y="382210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1EB1806-9283-4A27-A067-9498F28F5F52}"/>
              </a:ext>
            </a:extLst>
          </p:cNvPr>
          <p:cNvSpPr txBox="1"/>
          <p:nvPr/>
        </p:nvSpPr>
        <p:spPr>
          <a:xfrm>
            <a:off x="2571091" y="2519618"/>
            <a:ext cx="1298428" cy="461665"/>
          </a:xfrm>
          <a:prstGeom prst="rect">
            <a:avLst/>
          </a:prstGeom>
          <a:noFill/>
        </p:spPr>
        <p:txBody>
          <a:bodyPr wrap="square">
            <a:spAutoFit/>
          </a:bodyPr>
          <a:lstStyle/>
          <a:p>
            <a:pPr algn="ct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endParaRPr lang="en-US" sz="2400" dirty="0"/>
          </a:p>
        </p:txBody>
      </p:sp>
      <p:cxnSp>
        <p:nvCxnSpPr>
          <p:cNvPr id="29" name="Straight Arrow Connector 28">
            <a:extLst>
              <a:ext uri="{FF2B5EF4-FFF2-40B4-BE49-F238E27FC236}">
                <a16:creationId xmlns:a16="http://schemas.microsoft.com/office/drawing/2014/main" id="{9C12B52E-F6C2-46FA-BAE6-26C0AA23F33E}"/>
              </a:ext>
            </a:extLst>
          </p:cNvPr>
          <p:cNvCxnSpPr/>
          <p:nvPr/>
        </p:nvCxnSpPr>
        <p:spPr>
          <a:xfrm>
            <a:off x="654262" y="424635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7D3A6AD-3437-44DD-97C0-C5B3C4690881}"/>
              </a:ext>
            </a:extLst>
          </p:cNvPr>
          <p:cNvCxnSpPr/>
          <p:nvPr/>
        </p:nvCxnSpPr>
        <p:spPr>
          <a:xfrm>
            <a:off x="947758" y="479710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2374440-6CCE-471E-8D8A-55417754E7D5}"/>
              </a:ext>
            </a:extLst>
          </p:cNvPr>
          <p:cNvGrpSpPr/>
          <p:nvPr/>
        </p:nvGrpSpPr>
        <p:grpSpPr>
          <a:xfrm>
            <a:off x="5617" y="1420832"/>
            <a:ext cx="7981991" cy="461665"/>
            <a:chOff x="8478423" y="4111312"/>
            <a:chExt cx="7981991" cy="461665"/>
          </a:xfrm>
        </p:grpSpPr>
        <p:sp>
          <p:nvSpPr>
            <p:cNvPr id="39" name="Rectangle 38">
              <a:extLst>
                <a:ext uri="{FF2B5EF4-FFF2-40B4-BE49-F238E27FC236}">
                  <a16:creationId xmlns:a16="http://schemas.microsoft.com/office/drawing/2014/main" id="{7942C8A4-0C74-4E88-80B9-AE3C441501B1}"/>
                </a:ext>
              </a:extLst>
            </p:cNvPr>
            <p:cNvSpPr/>
            <p:nvPr/>
          </p:nvSpPr>
          <p:spPr>
            <a:xfrm>
              <a:off x="9591227" y="4198501"/>
              <a:ext cx="6869187" cy="3299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380FA91B-1D2E-4DED-82BF-D89C547A9133}"/>
                </a:ext>
              </a:extLst>
            </p:cNvPr>
            <p:cNvSpPr txBox="1"/>
            <p:nvPr/>
          </p:nvSpPr>
          <p:spPr>
            <a:xfrm>
              <a:off x="8478423" y="4111312"/>
              <a:ext cx="1112805" cy="461665"/>
            </a:xfrm>
            <a:prstGeom prst="rect">
              <a:avLst/>
            </a:prstGeom>
            <a:noFill/>
          </p:spPr>
          <p:txBody>
            <a:bodyPr wrap="none" rtlCol="0">
              <a:spAutoFit/>
            </a:bodyPr>
            <a:lstStyle/>
            <a:p>
              <a:r>
                <a:rPr lang="en-US" sz="2400" dirty="0" err="1"/>
                <a:t>f_temp</a:t>
              </a:r>
              <a:endParaRPr lang="en-US" sz="2400" dirty="0"/>
            </a:p>
          </p:txBody>
        </p:sp>
      </p:grpSp>
      <p:cxnSp>
        <p:nvCxnSpPr>
          <p:cNvPr id="41" name="Straight Arrow Connector 40">
            <a:extLst>
              <a:ext uri="{FF2B5EF4-FFF2-40B4-BE49-F238E27FC236}">
                <a16:creationId xmlns:a16="http://schemas.microsoft.com/office/drawing/2014/main" id="{97BB8A61-9817-486E-82E8-D55A2E315C1B}"/>
              </a:ext>
            </a:extLst>
          </p:cNvPr>
          <p:cNvCxnSpPr/>
          <p:nvPr/>
        </p:nvCxnSpPr>
        <p:spPr>
          <a:xfrm>
            <a:off x="1294468" y="515524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FD58F5A-1BE9-4AD0-B573-AAB6DBF2ACBC}"/>
              </a:ext>
            </a:extLst>
          </p:cNvPr>
          <p:cNvSpPr txBox="1"/>
          <p:nvPr/>
        </p:nvSpPr>
        <p:spPr>
          <a:xfrm>
            <a:off x="1145504" y="1438984"/>
            <a:ext cx="1758202" cy="461665"/>
          </a:xfrm>
          <a:prstGeom prst="rect">
            <a:avLst/>
          </a:prstGeom>
          <a:noFill/>
        </p:spPr>
        <p:txBody>
          <a:bodyPr wrap="square">
            <a:spAutoFit/>
          </a:bodyPr>
          <a:lstStyle/>
          <a:p>
            <a:r>
              <a:rPr lang="en-US" sz="2400" dirty="0"/>
              <a:t>\      -&gt;</a:t>
            </a:r>
          </a:p>
        </p:txBody>
      </p:sp>
      <p:cxnSp>
        <p:nvCxnSpPr>
          <p:cNvPr id="46" name="Straight Arrow Connector 45">
            <a:extLst>
              <a:ext uri="{FF2B5EF4-FFF2-40B4-BE49-F238E27FC236}">
                <a16:creationId xmlns:a16="http://schemas.microsoft.com/office/drawing/2014/main" id="{9EAFC4E5-654E-40CC-91BB-A82608A76BAF}"/>
              </a:ext>
            </a:extLst>
          </p:cNvPr>
          <p:cNvCxnSpPr/>
          <p:nvPr/>
        </p:nvCxnSpPr>
        <p:spPr>
          <a:xfrm>
            <a:off x="1294468" y="5531381"/>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15A777A-B656-4CF3-AEA4-42F53F3CF622}"/>
              </a:ext>
            </a:extLst>
          </p:cNvPr>
          <p:cNvSpPr txBox="1"/>
          <p:nvPr/>
        </p:nvSpPr>
        <p:spPr>
          <a:xfrm>
            <a:off x="939107" y="1970492"/>
            <a:ext cx="1298428" cy="461665"/>
          </a:xfrm>
          <a:prstGeom prst="rect">
            <a:avLst/>
          </a:prstGeom>
          <a:noFill/>
        </p:spPr>
        <p:txBody>
          <a:bodyPr wrap="square">
            <a:spAutoFit/>
          </a:bodyPr>
          <a:lstStyle/>
          <a:p>
            <a:pPr algn="ct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endParaRPr lang="en-US" sz="2400" dirty="0"/>
          </a:p>
        </p:txBody>
      </p:sp>
      <p:sp>
        <p:nvSpPr>
          <p:cNvPr id="51" name="Speech Bubble: Rectangle with Corners Rounded 50">
            <a:extLst>
              <a:ext uri="{FF2B5EF4-FFF2-40B4-BE49-F238E27FC236}">
                <a16:creationId xmlns:a16="http://schemas.microsoft.com/office/drawing/2014/main" id="{1A291D46-18FE-43EF-9612-7B0667657ED0}"/>
              </a:ext>
            </a:extLst>
          </p:cNvPr>
          <p:cNvSpPr/>
          <p:nvPr/>
        </p:nvSpPr>
        <p:spPr>
          <a:xfrm>
            <a:off x="2761183" y="410078"/>
            <a:ext cx="4033513" cy="980278"/>
          </a:xfrm>
          <a:prstGeom prst="wedgeRoundRectCallout">
            <a:avLst>
              <a:gd name="adj1" fmla="val -88236"/>
              <a:gd name="adj2" fmla="val 636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We've just defined a lambda function that takes </a:t>
            </a:r>
            <a:r>
              <a:rPr lang="en-US" sz="2000" dirty="0">
                <a:solidFill>
                  <a:srgbClr val="FFC1C1"/>
                </a:solidFill>
                <a:latin typeface="Corbel" panose="020B0503020204020204" pitchFamily="34" charset="0"/>
              </a:rPr>
              <a:t>z</a:t>
            </a:r>
            <a:r>
              <a:rPr lang="en-US" sz="2000" dirty="0">
                <a:latin typeface="Corbel" panose="020B0503020204020204" pitchFamily="34" charset="0"/>
              </a:rPr>
              <a:t> as an argument and computes </a:t>
            </a:r>
            <a:r>
              <a:rPr lang="en-US" sz="2000" dirty="0">
                <a:solidFill>
                  <a:srgbClr val="FFC1C1"/>
                </a:solidFill>
                <a:latin typeface="Corbel" panose="020B0503020204020204" pitchFamily="34" charset="0"/>
              </a:rPr>
              <a:t>x</a:t>
            </a:r>
            <a:r>
              <a:rPr lang="en-US" sz="2000" dirty="0">
                <a:latin typeface="Corbel" panose="020B0503020204020204" pitchFamily="34" charset="0"/>
              </a:rPr>
              <a:t>*</a:t>
            </a:r>
            <a:r>
              <a:rPr lang="en-US" sz="2000" dirty="0">
                <a:solidFill>
                  <a:srgbClr val="FFC1C1"/>
                </a:solidFill>
                <a:latin typeface="Corbel" panose="020B0503020204020204" pitchFamily="34" charset="0"/>
              </a:rPr>
              <a:t>y</a:t>
            </a:r>
            <a:r>
              <a:rPr lang="en-US" sz="2000" dirty="0">
                <a:latin typeface="Corbel" panose="020B0503020204020204" pitchFamily="34" charset="0"/>
              </a:rPr>
              <a:t>*</a:t>
            </a:r>
            <a:r>
              <a:rPr lang="en-US" sz="2000" dirty="0">
                <a:solidFill>
                  <a:srgbClr val="FFC1C1"/>
                </a:solidFill>
                <a:latin typeface="Corbel" panose="020B0503020204020204" pitchFamily="34" charset="0"/>
              </a:rPr>
              <a:t>z</a:t>
            </a:r>
            <a:r>
              <a:rPr lang="en-US" sz="2000" dirty="0">
                <a:latin typeface="Corbel" panose="020B0503020204020204" pitchFamily="34" charset="0"/>
              </a:rPr>
              <a:t>.</a:t>
            </a:r>
          </a:p>
        </p:txBody>
      </p:sp>
      <p:sp>
        <p:nvSpPr>
          <p:cNvPr id="52" name="Speech Bubble: Rectangle with Corners Rounded 51">
            <a:extLst>
              <a:ext uri="{FF2B5EF4-FFF2-40B4-BE49-F238E27FC236}">
                <a16:creationId xmlns:a16="http://schemas.microsoft.com/office/drawing/2014/main" id="{993D4484-8D4F-429A-85E4-C2552B0360E9}"/>
              </a:ext>
            </a:extLst>
          </p:cNvPr>
          <p:cNvSpPr/>
          <p:nvPr/>
        </p:nvSpPr>
        <p:spPr>
          <a:xfrm>
            <a:off x="3499984" y="1919540"/>
            <a:ext cx="3666867" cy="980278"/>
          </a:xfrm>
          <a:prstGeom prst="wedgeRoundRectCallout">
            <a:avLst>
              <a:gd name="adj1" fmla="val -82678"/>
              <a:gd name="adj2" fmla="val -628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that</a:t>
            </a:r>
            <a:r>
              <a:rPr lang="en-US" sz="2000" dirty="0">
                <a:solidFill>
                  <a:srgbClr val="FFC1C1"/>
                </a:solidFill>
                <a:latin typeface="Corbel" panose="020B0503020204020204" pitchFamily="34" charset="0"/>
              </a:rPr>
              <a:t> x </a:t>
            </a:r>
            <a:r>
              <a:rPr lang="en-US" sz="2000" dirty="0">
                <a:latin typeface="Corbel" panose="020B0503020204020204" pitchFamily="34" charset="0"/>
              </a:rPr>
              <a:t>and </a:t>
            </a:r>
            <a:r>
              <a:rPr lang="en-US" sz="2000" dirty="0">
                <a:solidFill>
                  <a:srgbClr val="FFC1C1"/>
                </a:solidFill>
                <a:latin typeface="Corbel" panose="020B0503020204020204" pitchFamily="34" charset="0"/>
              </a:rPr>
              <a:t>y </a:t>
            </a:r>
            <a:r>
              <a:rPr lang="en-US" sz="2000" dirty="0">
                <a:latin typeface="Corbel" panose="020B0503020204020204" pitchFamily="34" charset="0"/>
              </a:rPr>
              <a:t>are free variables whose definition must come from an outer scope.</a:t>
            </a:r>
          </a:p>
        </p:txBody>
      </p:sp>
      <p:cxnSp>
        <p:nvCxnSpPr>
          <p:cNvPr id="53" name="Straight Arrow Connector 52">
            <a:extLst>
              <a:ext uri="{FF2B5EF4-FFF2-40B4-BE49-F238E27FC236}">
                <a16:creationId xmlns:a16="http://schemas.microsoft.com/office/drawing/2014/main" id="{89226A93-D38E-4473-8AEE-6373BBCF974D}"/>
              </a:ext>
            </a:extLst>
          </p:cNvPr>
          <p:cNvCxnSpPr/>
          <p:nvPr/>
        </p:nvCxnSpPr>
        <p:spPr>
          <a:xfrm>
            <a:off x="967859" y="6043366"/>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315D035-93A7-4DE4-85C0-581BEC549AD7}"/>
              </a:ext>
            </a:extLst>
          </p:cNvPr>
          <p:cNvSpPr txBox="1"/>
          <p:nvPr/>
        </p:nvSpPr>
        <p:spPr>
          <a:xfrm>
            <a:off x="1130010" y="1454973"/>
            <a:ext cx="2218916" cy="461665"/>
          </a:xfrm>
          <a:prstGeom prst="rect">
            <a:avLst/>
          </a:prstGeom>
          <a:noFill/>
        </p:spPr>
        <p:txBody>
          <a:bodyPr wrap="square">
            <a:spAutoFit/>
          </a:bodyPr>
          <a:lstStyle/>
          <a:p>
            <a:r>
              <a:rPr lang="en-US" sz="2400" dirty="0"/>
              <a:t>\ </a:t>
            </a:r>
            <a:r>
              <a:rPr lang="en-US" sz="2400" dirty="0">
                <a:solidFill>
                  <a:srgbClr val="7030A0"/>
                </a:solidFill>
              </a:rPr>
              <a:t>z</a:t>
            </a:r>
            <a:r>
              <a:rPr lang="en-US" sz="2400" dirty="0"/>
              <a:t>   -&gt;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r>
              <a:rPr lang="en-US" sz="2400" dirty="0"/>
              <a:t>)</a:t>
            </a:r>
          </a:p>
        </p:txBody>
      </p:sp>
      <p:sp>
        <p:nvSpPr>
          <p:cNvPr id="55" name="TextBox 54">
            <a:extLst>
              <a:ext uri="{FF2B5EF4-FFF2-40B4-BE49-F238E27FC236}">
                <a16:creationId xmlns:a16="http://schemas.microsoft.com/office/drawing/2014/main" id="{1879AEEB-1A99-413E-99A4-A929BD916EB3}"/>
              </a:ext>
            </a:extLst>
          </p:cNvPr>
          <p:cNvSpPr txBox="1"/>
          <p:nvPr/>
        </p:nvSpPr>
        <p:spPr>
          <a:xfrm>
            <a:off x="1908369" y="1437615"/>
            <a:ext cx="1758202" cy="461665"/>
          </a:xfrm>
          <a:prstGeom prst="rect">
            <a:avLst/>
          </a:prstGeom>
          <a:noFill/>
        </p:spPr>
        <p:txBody>
          <a:bodyPr wrap="square">
            <a:spAutoFit/>
          </a:bodyPr>
          <a:lstStyle/>
          <a:p>
            <a:r>
              <a:rPr lang="en-US" sz="2400" dirty="0"/>
              <a:t>(</a:t>
            </a:r>
            <a:r>
              <a:rPr lang="en-US" sz="2400" dirty="0">
                <a:solidFill>
                  <a:srgbClr val="7030A0"/>
                </a:solidFill>
              </a:rPr>
              <a:t> </a:t>
            </a:r>
            <a:r>
              <a:rPr lang="en-US" sz="2400" dirty="0"/>
              <a:t>    </a:t>
            </a:r>
            <a:r>
              <a:rPr lang="en-US" sz="2400" dirty="0">
                <a:solidFill>
                  <a:srgbClr val="7030A0"/>
                </a:solidFill>
              </a:rPr>
              <a:t>  </a:t>
            </a:r>
            <a:r>
              <a:rPr lang="en-US" sz="2400" dirty="0"/>
              <a:t>     )</a:t>
            </a:r>
          </a:p>
        </p:txBody>
      </p:sp>
      <p:sp>
        <p:nvSpPr>
          <p:cNvPr id="34" name="TextBox 33">
            <a:extLst>
              <a:ext uri="{FF2B5EF4-FFF2-40B4-BE49-F238E27FC236}">
                <a16:creationId xmlns:a16="http://schemas.microsoft.com/office/drawing/2014/main" id="{039C8ADF-0E5B-460E-82CB-6C623705668C}"/>
              </a:ext>
            </a:extLst>
          </p:cNvPr>
          <p:cNvSpPr txBox="1"/>
          <p:nvPr/>
        </p:nvSpPr>
        <p:spPr>
          <a:xfrm>
            <a:off x="2227399" y="2529976"/>
            <a:ext cx="533784" cy="461665"/>
          </a:xfrm>
          <a:prstGeom prst="rect">
            <a:avLst/>
          </a:prstGeom>
          <a:noFill/>
        </p:spPr>
        <p:txBody>
          <a:bodyPr wrap="square">
            <a:spAutoFit/>
          </a:bodyPr>
          <a:lstStyle/>
          <a:p>
            <a:pPr algn="ctr"/>
            <a:r>
              <a:rPr lang="en-US" sz="2400" dirty="0">
                <a:solidFill>
                  <a:srgbClr val="7030A0"/>
                </a:solidFill>
              </a:rPr>
              <a:t>z</a:t>
            </a:r>
            <a:endParaRPr lang="en-US" sz="2400" dirty="0"/>
          </a:p>
        </p:txBody>
      </p:sp>
      <p:grpSp>
        <p:nvGrpSpPr>
          <p:cNvPr id="12" name="Group 11">
            <a:extLst>
              <a:ext uri="{FF2B5EF4-FFF2-40B4-BE49-F238E27FC236}">
                <a16:creationId xmlns:a16="http://schemas.microsoft.com/office/drawing/2014/main" id="{AE70B8B9-D153-4D18-BAEC-4D3E8B59104B}"/>
              </a:ext>
            </a:extLst>
          </p:cNvPr>
          <p:cNvGrpSpPr/>
          <p:nvPr/>
        </p:nvGrpSpPr>
        <p:grpSpPr>
          <a:xfrm>
            <a:off x="4067486" y="4091684"/>
            <a:ext cx="338340" cy="369332"/>
            <a:chOff x="2339576" y="2865664"/>
            <a:chExt cx="338340" cy="369332"/>
          </a:xfrm>
        </p:grpSpPr>
        <p:sp>
          <p:nvSpPr>
            <p:cNvPr id="10" name="Arrow: Up 9">
              <a:extLst>
                <a:ext uri="{FF2B5EF4-FFF2-40B4-BE49-F238E27FC236}">
                  <a16:creationId xmlns:a16="http://schemas.microsoft.com/office/drawing/2014/main" id="{8741335E-5399-4B55-A60D-157B06627660}"/>
                </a:ext>
              </a:extLst>
            </p:cNvPr>
            <p:cNvSpPr/>
            <p:nvPr/>
          </p:nvSpPr>
          <p:spPr>
            <a:xfrm>
              <a:off x="2339576" y="2934089"/>
              <a:ext cx="338340" cy="2752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F695FC3-F003-4788-97F5-345094CEC3E1}"/>
                </a:ext>
              </a:extLst>
            </p:cNvPr>
            <p:cNvSpPr txBox="1"/>
            <p:nvPr/>
          </p:nvSpPr>
          <p:spPr>
            <a:xfrm>
              <a:off x="2364960" y="2865664"/>
              <a:ext cx="306494" cy="369332"/>
            </a:xfrm>
            <a:prstGeom prst="rect">
              <a:avLst/>
            </a:prstGeom>
            <a:noFill/>
          </p:spPr>
          <p:txBody>
            <a:bodyPr wrap="none" rtlCol="0">
              <a:spAutoFit/>
            </a:bodyPr>
            <a:lstStyle/>
            <a:p>
              <a:r>
                <a:rPr lang="en-US" dirty="0">
                  <a:solidFill>
                    <a:srgbClr val="FFC1C1"/>
                  </a:solidFill>
                </a:rPr>
                <a:t>p</a:t>
              </a:r>
            </a:p>
          </p:txBody>
        </p:sp>
      </p:grpSp>
    </p:spTree>
    <p:extLst>
      <p:ext uri="{BB962C8B-B14F-4D97-AF65-F5344CB8AC3E}">
        <p14:creationId xmlns:p14="http://schemas.microsoft.com/office/powerpoint/2010/main" val="195202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16667E-6 2.96296E-6 L -0.64961 0.12106 " pathEditMode="relative" rAng="0" ptsTypes="AA">
                                      <p:cBhvr>
                                        <p:cTn id="22" dur="2000" fill="hold"/>
                                        <p:tgtEl>
                                          <p:spTgt spid="25"/>
                                        </p:tgtEl>
                                        <p:attrNameLst>
                                          <p:attrName>ppt_x</p:attrName>
                                          <p:attrName>ppt_y</p:attrName>
                                        </p:attrNameLst>
                                      </p:cBhvr>
                                      <p:rCtr x="-32487" y="6042"/>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2.5E-6 4.07407E-6 L -0.1332 -0.07848 " pathEditMode="relative" rAng="0" ptsTypes="AA">
                                      <p:cBhvr>
                                        <p:cTn id="42" dur="2000" fill="hold"/>
                                        <p:tgtEl>
                                          <p:spTgt spid="28"/>
                                        </p:tgtEl>
                                        <p:attrNameLst>
                                          <p:attrName>ppt_x</p:attrName>
                                          <p:attrName>ppt_y</p:attrName>
                                        </p:attrNameLst>
                                      </p:cBhvr>
                                      <p:rCtr x="-6667" y="-3935"/>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4.16667E-6 3.7037E-7 L -0.14414 -0.18588 " pathEditMode="relative" rAng="0" ptsTypes="AA">
                                      <p:cBhvr>
                                        <p:cTn id="58" dur="2000" fill="hold"/>
                                        <p:tgtEl>
                                          <p:spTgt spid="12"/>
                                        </p:tgtEl>
                                        <p:attrNameLst>
                                          <p:attrName>ppt_x</p:attrName>
                                          <p:attrName>ppt_y</p:attrName>
                                        </p:attrNameLst>
                                      </p:cBhvr>
                                      <p:rCtr x="-7214" y="-9306"/>
                                    </p:animMotion>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42" presetClass="path" presetSubtype="0" accel="50000" decel="50000" fill="hold" grpId="1" nodeType="clickEffect">
                                  <p:stCondLst>
                                    <p:cond delay="0"/>
                                  </p:stCondLst>
                                  <p:childTnLst>
                                    <p:animMotion origin="layout" path="M 2.70833E-6 3.7037E-6 L -0.08685 -0.1588 " pathEditMode="relative" rAng="0" ptsTypes="AA">
                                      <p:cBhvr>
                                        <p:cTn id="90" dur="2000" fill="hold"/>
                                        <p:tgtEl>
                                          <p:spTgt spid="34"/>
                                        </p:tgtEl>
                                        <p:attrNameLst>
                                          <p:attrName>ppt_x</p:attrName>
                                          <p:attrName>ppt_y</p:attrName>
                                        </p:attrNameLst>
                                      </p:cBhvr>
                                      <p:rCtr x="-4349" y="-7940"/>
                                    </p:animMotion>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4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1" nodeType="clickEffect">
                                  <p:stCondLst>
                                    <p:cond delay="0"/>
                                  </p:stCondLst>
                                  <p:childTnLst>
                                    <p:animMotion origin="layout" path="M 1.66667E-6 -3.33333E-6 L 0.07148 -0.07615 " pathEditMode="relative" rAng="0" ptsTypes="AA">
                                      <p:cBhvr>
                                        <p:cTn id="106" dur="2000" fill="hold"/>
                                        <p:tgtEl>
                                          <p:spTgt spid="47"/>
                                        </p:tgtEl>
                                        <p:attrNameLst>
                                          <p:attrName>ppt_x</p:attrName>
                                          <p:attrName>ppt_y</p:attrName>
                                        </p:attrNameLst>
                                      </p:cBhvr>
                                      <p:rCtr x="3568" y="-3819"/>
                                    </p:animMotion>
                                  </p:childTnLst>
                                </p:cTn>
                              </p:par>
                            </p:childTnLst>
                          </p:cTn>
                        </p:par>
                        <p:par>
                          <p:cTn id="107" fill="hold">
                            <p:stCondLst>
                              <p:cond delay="2000"/>
                            </p:stCondLst>
                            <p:childTnLst>
                              <p:par>
                                <p:cTn id="108" presetID="1" presetClass="entr" presetSubtype="0" fill="hold" grpId="0" nodeType="afterEffect">
                                  <p:stCondLst>
                                    <p:cond delay="0"/>
                                  </p:stCondLst>
                                  <p:childTnLst>
                                    <p:set>
                                      <p:cBhvr>
                                        <p:cTn id="109" dur="1" fill="hold">
                                          <p:stCondLst>
                                            <p:cond delay="0"/>
                                          </p:stCondLst>
                                        </p:cTn>
                                        <p:tgtEl>
                                          <p:spTgt spid="55"/>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wipe(down)">
                                      <p:cBhvr>
                                        <p:cTn id="114" dur="500"/>
                                        <p:tgtEl>
                                          <p:spTgt spid="5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down)">
                                      <p:cBhvr>
                                        <p:cTn id="119" dur="500"/>
                                        <p:tgtEl>
                                          <p:spTgt spid="52"/>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52"/>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51"/>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nodeType="clickEffect">
                                  <p:stCondLst>
                                    <p:cond delay="0"/>
                                  </p:stCondLst>
                                  <p:childTnLst>
                                    <p:set>
                                      <p:cBhvr>
                                        <p:cTn id="129" dur="1" fill="hold">
                                          <p:stCondLst>
                                            <p:cond delay="0"/>
                                          </p:stCondLst>
                                        </p:cTn>
                                        <p:tgtEl>
                                          <p:spTgt spid="4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53"/>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grpId="2" nodeType="clickEffect">
                                  <p:stCondLst>
                                    <p:cond delay="0"/>
                                  </p:stCondLst>
                                  <p:childTnLst>
                                    <p:animEffect transition="out" filter="fade">
                                      <p:cBhvr>
                                        <p:cTn id="137" dur="500"/>
                                        <p:tgtEl>
                                          <p:spTgt spid="28"/>
                                        </p:tgtEl>
                                      </p:cBhvr>
                                    </p:animEffect>
                                    <p:set>
                                      <p:cBhvr>
                                        <p:cTn id="138" dur="1" fill="hold">
                                          <p:stCondLst>
                                            <p:cond delay="499"/>
                                          </p:stCondLst>
                                        </p:cTn>
                                        <p:tgtEl>
                                          <p:spTgt spid="2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childTnLst>
                                </p:cTn>
                              </p:par>
                              <p:par>
                                <p:cTn id="141" presetID="42" presetClass="path" presetSubtype="0" accel="50000" decel="50000" fill="hold" grpId="1" nodeType="withEffect">
                                  <p:stCondLst>
                                    <p:cond delay="0"/>
                                  </p:stCondLst>
                                  <p:childTnLst>
                                    <p:animMotion origin="layout" path="M -3.95833E-6 -3.33333E-6 L -0.00169 0.07616 " pathEditMode="relative" rAng="0" ptsTypes="AA">
                                      <p:cBhvr>
                                        <p:cTn id="142" dur="2000" fill="hold"/>
                                        <p:tgtEl>
                                          <p:spTgt spid="54"/>
                                        </p:tgtEl>
                                        <p:attrNameLst>
                                          <p:attrName>ppt_x</p:attrName>
                                          <p:attrName>ppt_y</p:attrName>
                                        </p:attrNameLst>
                                      </p:cBhvr>
                                      <p:rCtr x="-91" y="3796"/>
                                    </p:animMotion>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25" grpId="1"/>
      <p:bldP spid="28" grpId="0"/>
      <p:bldP spid="28" grpId="1"/>
      <p:bldP spid="28" grpId="2"/>
      <p:bldP spid="42" grpId="0"/>
      <p:bldP spid="47" grpId="0"/>
      <p:bldP spid="47" grpId="1"/>
      <p:bldP spid="51" grpId="0" animBg="1"/>
      <p:bldP spid="51" grpId="1" animBg="1"/>
      <p:bldP spid="52" grpId="0" animBg="1"/>
      <p:bldP spid="52" grpId="1" animBg="1"/>
      <p:bldP spid="54" grpId="0"/>
      <p:bldP spid="54" grpId="1"/>
      <p:bldP spid="55" grpId="0"/>
      <p:bldP spid="34" grpId="0"/>
      <p:bldP spid="34" grpId="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FA2BF96-5460-4211-99AF-8892D822860E}"/>
              </a:ext>
            </a:extLst>
          </p:cNvPr>
          <p:cNvGrpSpPr/>
          <p:nvPr/>
        </p:nvGrpSpPr>
        <p:grpSpPr>
          <a:xfrm>
            <a:off x="5617" y="1420832"/>
            <a:ext cx="7981991" cy="1579411"/>
            <a:chOff x="5617" y="1420832"/>
            <a:chExt cx="7981991" cy="1579411"/>
          </a:xfrm>
        </p:grpSpPr>
        <p:grpSp>
          <p:nvGrpSpPr>
            <p:cNvPr id="18" name="Group 17">
              <a:extLst>
                <a:ext uri="{FF2B5EF4-FFF2-40B4-BE49-F238E27FC236}">
                  <a16:creationId xmlns:a16="http://schemas.microsoft.com/office/drawing/2014/main" id="{1F25ED47-3A90-4F35-B33F-ED21AE10B575}"/>
                </a:ext>
              </a:extLst>
            </p:cNvPr>
            <p:cNvGrpSpPr/>
            <p:nvPr/>
          </p:nvGrpSpPr>
          <p:grpSpPr>
            <a:xfrm>
              <a:off x="733895" y="2538578"/>
              <a:ext cx="7253713" cy="461665"/>
              <a:chOff x="8668544" y="4111312"/>
              <a:chExt cx="7253713" cy="461665"/>
            </a:xfrm>
          </p:grpSpPr>
          <p:sp>
            <p:nvSpPr>
              <p:cNvPr id="19" name="Rectangle 18">
                <a:extLst>
                  <a:ext uri="{FF2B5EF4-FFF2-40B4-BE49-F238E27FC236}">
                    <a16:creationId xmlns:a16="http://schemas.microsoft.com/office/drawing/2014/main" id="{38AB2DD0-33F4-429C-83DD-012496555C6B}"/>
                  </a:ext>
                </a:extLst>
              </p:cNvPr>
              <p:cNvSpPr/>
              <p:nvPr/>
            </p:nvSpPr>
            <p:spPr>
              <a:xfrm>
                <a:off x="9042133" y="4198501"/>
                <a:ext cx="6880124" cy="3299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21A5A25-ACFB-4708-837E-DF5942A10C91}"/>
                  </a:ext>
                </a:extLst>
              </p:cNvPr>
              <p:cNvSpPr txBox="1"/>
              <p:nvPr/>
            </p:nvSpPr>
            <p:spPr>
              <a:xfrm>
                <a:off x="8668544" y="4111312"/>
                <a:ext cx="282450" cy="461665"/>
              </a:xfrm>
              <a:prstGeom prst="rect">
                <a:avLst/>
              </a:prstGeom>
              <a:noFill/>
            </p:spPr>
            <p:txBody>
              <a:bodyPr wrap="none" rtlCol="0">
                <a:spAutoFit/>
              </a:bodyPr>
              <a:lstStyle/>
              <a:p>
                <a:r>
                  <a:rPr lang="en-US" sz="2400" dirty="0"/>
                  <a:t>f</a:t>
                </a:r>
              </a:p>
            </p:txBody>
          </p:sp>
        </p:grpSp>
        <p:grpSp>
          <p:nvGrpSpPr>
            <p:cNvPr id="21" name="Group 20">
              <a:extLst>
                <a:ext uri="{FF2B5EF4-FFF2-40B4-BE49-F238E27FC236}">
                  <a16:creationId xmlns:a16="http://schemas.microsoft.com/office/drawing/2014/main" id="{D409212B-E670-4C63-824A-A737F2C4503E}"/>
                </a:ext>
              </a:extLst>
            </p:cNvPr>
            <p:cNvGrpSpPr/>
            <p:nvPr/>
          </p:nvGrpSpPr>
          <p:grpSpPr>
            <a:xfrm>
              <a:off x="733895" y="1961394"/>
              <a:ext cx="7253713" cy="461665"/>
              <a:chOff x="8668544" y="4111312"/>
              <a:chExt cx="7253713" cy="461665"/>
            </a:xfrm>
          </p:grpSpPr>
          <p:sp>
            <p:nvSpPr>
              <p:cNvPr id="22" name="Rectangle 21">
                <a:extLst>
                  <a:ext uri="{FF2B5EF4-FFF2-40B4-BE49-F238E27FC236}">
                    <a16:creationId xmlns:a16="http://schemas.microsoft.com/office/drawing/2014/main" id="{91CA10E6-CEB0-45F8-A0BB-BA17355714F4}"/>
                  </a:ext>
                </a:extLst>
              </p:cNvPr>
              <p:cNvSpPr/>
              <p:nvPr/>
            </p:nvSpPr>
            <p:spPr>
              <a:xfrm>
                <a:off x="9042133" y="4198501"/>
                <a:ext cx="6880124" cy="3299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153B96CC-731D-4AF7-A145-056FAE06AA16}"/>
                  </a:ext>
                </a:extLst>
              </p:cNvPr>
              <p:cNvSpPr txBox="1"/>
              <p:nvPr/>
            </p:nvSpPr>
            <p:spPr>
              <a:xfrm>
                <a:off x="8668544" y="4111312"/>
                <a:ext cx="338554" cy="461665"/>
              </a:xfrm>
              <a:prstGeom prst="rect">
                <a:avLst/>
              </a:prstGeom>
              <a:noFill/>
            </p:spPr>
            <p:txBody>
              <a:bodyPr wrap="none" rtlCol="0">
                <a:spAutoFit/>
              </a:bodyPr>
              <a:lstStyle/>
              <a:p>
                <a:r>
                  <a:rPr lang="en-US" sz="2400" dirty="0"/>
                  <a:t>e</a:t>
                </a:r>
              </a:p>
            </p:txBody>
          </p:sp>
        </p:grpSp>
        <p:grpSp>
          <p:nvGrpSpPr>
            <p:cNvPr id="36" name="Group 35">
              <a:extLst>
                <a:ext uri="{FF2B5EF4-FFF2-40B4-BE49-F238E27FC236}">
                  <a16:creationId xmlns:a16="http://schemas.microsoft.com/office/drawing/2014/main" id="{A2374440-6CCE-471E-8D8A-55417754E7D5}"/>
                </a:ext>
              </a:extLst>
            </p:cNvPr>
            <p:cNvGrpSpPr/>
            <p:nvPr/>
          </p:nvGrpSpPr>
          <p:grpSpPr>
            <a:xfrm>
              <a:off x="5617" y="1420832"/>
              <a:ext cx="7981991" cy="461665"/>
              <a:chOff x="8478423" y="4111312"/>
              <a:chExt cx="7981991" cy="461665"/>
            </a:xfrm>
          </p:grpSpPr>
          <p:sp>
            <p:nvSpPr>
              <p:cNvPr id="39" name="Rectangle 38">
                <a:extLst>
                  <a:ext uri="{FF2B5EF4-FFF2-40B4-BE49-F238E27FC236}">
                    <a16:creationId xmlns:a16="http://schemas.microsoft.com/office/drawing/2014/main" id="{7942C8A4-0C74-4E88-80B9-AE3C441501B1}"/>
                  </a:ext>
                </a:extLst>
              </p:cNvPr>
              <p:cNvSpPr/>
              <p:nvPr/>
            </p:nvSpPr>
            <p:spPr>
              <a:xfrm>
                <a:off x="9591227" y="4198501"/>
                <a:ext cx="6869187" cy="3299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380FA91B-1D2E-4DED-82BF-D89C547A9133}"/>
                  </a:ext>
                </a:extLst>
              </p:cNvPr>
              <p:cNvSpPr txBox="1"/>
              <p:nvPr/>
            </p:nvSpPr>
            <p:spPr>
              <a:xfrm>
                <a:off x="8478423" y="4111312"/>
                <a:ext cx="1112805" cy="461665"/>
              </a:xfrm>
              <a:prstGeom prst="rect">
                <a:avLst/>
              </a:prstGeom>
              <a:noFill/>
            </p:spPr>
            <p:txBody>
              <a:bodyPr wrap="none" rtlCol="0">
                <a:spAutoFit/>
              </a:bodyPr>
              <a:lstStyle/>
              <a:p>
                <a:r>
                  <a:rPr lang="en-US" sz="2400" dirty="0" err="1"/>
                  <a:t>f_temp</a:t>
                </a:r>
                <a:endParaRPr lang="en-US" sz="2400" dirty="0"/>
              </a:p>
            </p:txBody>
          </p:sp>
        </p:grpSp>
      </p:grpSp>
      <p:sp>
        <p:nvSpPr>
          <p:cNvPr id="43" name="TextBox 42">
            <a:extLst>
              <a:ext uri="{FF2B5EF4-FFF2-40B4-BE49-F238E27FC236}">
                <a16:creationId xmlns:a16="http://schemas.microsoft.com/office/drawing/2014/main" id="{944EB870-11EF-4123-B428-566C2E214FDA}"/>
              </a:ext>
            </a:extLst>
          </p:cNvPr>
          <p:cNvSpPr txBox="1"/>
          <p:nvPr/>
        </p:nvSpPr>
        <p:spPr>
          <a:xfrm>
            <a:off x="723621" y="2525484"/>
            <a:ext cx="3366774" cy="461665"/>
          </a:xfrm>
          <a:prstGeom prst="rect">
            <a:avLst/>
          </a:prstGeom>
          <a:noFill/>
        </p:spPr>
        <p:txBody>
          <a:bodyPr wrap="square">
            <a:spAutoFit/>
          </a:bodyPr>
          <a:lstStyle/>
          <a:p>
            <a:pPr algn="ctr"/>
            <a:r>
              <a:rPr lang="en-US" sz="2400" dirty="0">
                <a:solidFill>
                  <a:srgbClr val="FF0000"/>
                </a:solidFill>
              </a:rPr>
              <a:t>mult3 </a:t>
            </a:r>
            <a:r>
              <a:rPr lang="en-US" sz="2400" dirty="0">
                <a:solidFill>
                  <a:srgbClr val="7030A0"/>
                </a:solidFill>
              </a:rPr>
              <a:t>x y z </a:t>
            </a:r>
            <a:r>
              <a:rPr lang="en-US" sz="2400" dirty="0"/>
              <a:t>=</a:t>
            </a:r>
            <a:r>
              <a:rPr lang="en-US" sz="2400" dirty="0">
                <a:solidFill>
                  <a:srgbClr val="FF0000"/>
                </a:solidFill>
              </a:rPr>
              <a: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p>
        </p:txBody>
      </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3349951" y="48153"/>
            <a:ext cx="5809052" cy="1143000"/>
          </a:xfrm>
        </p:spPr>
        <p:txBody>
          <a:bodyPr>
            <a:normAutofit/>
          </a:bodyPr>
          <a:lstStyle/>
          <a:p>
            <a:r>
              <a:rPr lang="en-US" sz="4800" dirty="0"/>
              <a:t>Currying Example</a:t>
            </a:r>
          </a:p>
        </p:txBody>
      </p:sp>
      <p:sp>
        <p:nvSpPr>
          <p:cNvPr id="48" name="TextBox 47">
            <a:extLst>
              <a:ext uri="{FF2B5EF4-FFF2-40B4-BE49-F238E27FC236}">
                <a16:creationId xmlns:a16="http://schemas.microsoft.com/office/drawing/2014/main" id="{0B11E788-99B1-4ECA-8CDF-1C52B20C05BA}"/>
              </a:ext>
            </a:extLst>
          </p:cNvPr>
          <p:cNvSpPr txBox="1"/>
          <p:nvPr/>
        </p:nvSpPr>
        <p:spPr>
          <a:xfrm>
            <a:off x="5333418" y="6999800"/>
            <a:ext cx="7573215" cy="830997"/>
          </a:xfrm>
          <a:prstGeom prst="rect">
            <a:avLst/>
          </a:prstGeom>
          <a:noFill/>
        </p:spPr>
        <p:txBody>
          <a:bodyPr wrap="square" rtlCol="0">
            <a:spAutoFit/>
          </a:bodyPr>
          <a:lstStyle/>
          <a:p>
            <a:pPr algn="ctr"/>
            <a:r>
              <a:rPr lang="en-US" sz="2400" dirty="0"/>
              <a:t>f x y z = x*y*z</a:t>
            </a:r>
          </a:p>
          <a:p>
            <a:pPr algn="ctr"/>
            <a:r>
              <a:rPr lang="en-US" sz="2400" dirty="0"/>
              <a:t>f = \x -&gt; (\y -&gt; (\z -&gt; x * y * z))</a:t>
            </a:r>
          </a:p>
        </p:txBody>
      </p:sp>
      <p:grpSp>
        <p:nvGrpSpPr>
          <p:cNvPr id="5" name="Group 4">
            <a:extLst>
              <a:ext uri="{FF2B5EF4-FFF2-40B4-BE49-F238E27FC236}">
                <a16:creationId xmlns:a16="http://schemas.microsoft.com/office/drawing/2014/main" id="{50E79ED8-87E0-4CB3-B2C9-E610448E17BA}"/>
              </a:ext>
            </a:extLst>
          </p:cNvPr>
          <p:cNvGrpSpPr/>
          <p:nvPr/>
        </p:nvGrpSpPr>
        <p:grpSpPr>
          <a:xfrm>
            <a:off x="619687" y="3122403"/>
            <a:ext cx="8162282" cy="3630139"/>
            <a:chOff x="1754655" y="2486209"/>
            <a:chExt cx="8162282" cy="3630139"/>
          </a:xfrm>
        </p:grpSpPr>
        <p:sp>
          <p:nvSpPr>
            <p:cNvPr id="3" name="Rectangle 2">
              <a:extLst>
                <a:ext uri="{FF2B5EF4-FFF2-40B4-BE49-F238E27FC236}">
                  <a16:creationId xmlns:a16="http://schemas.microsoft.com/office/drawing/2014/main" id="{24F3D023-E920-483A-8E74-5305D2B3B7DA}"/>
                </a:ext>
              </a:extLst>
            </p:cNvPr>
            <p:cNvSpPr/>
            <p:nvPr/>
          </p:nvSpPr>
          <p:spPr>
            <a:xfrm>
              <a:off x="1754655" y="2515197"/>
              <a:ext cx="7890682" cy="3601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endParaRPr>
            </a:p>
          </p:txBody>
        </p:sp>
        <p:sp>
          <p:nvSpPr>
            <p:cNvPr id="37" name="TextBox 36">
              <a:extLst>
                <a:ext uri="{FF2B5EF4-FFF2-40B4-BE49-F238E27FC236}">
                  <a16:creationId xmlns:a16="http://schemas.microsoft.com/office/drawing/2014/main" id="{FA6D1F8F-7C06-47B3-A7B8-5B440C6EE931}"/>
                </a:ext>
              </a:extLst>
            </p:cNvPr>
            <p:cNvSpPr txBox="1"/>
            <p:nvPr/>
          </p:nvSpPr>
          <p:spPr>
            <a:xfrm>
              <a:off x="1993554" y="3413013"/>
              <a:ext cx="7651783" cy="461665"/>
            </a:xfrm>
            <a:prstGeom prst="rect">
              <a:avLst/>
            </a:prstGeom>
            <a:noFill/>
          </p:spPr>
          <p:txBody>
            <a:bodyPr wrap="square" rtlCol="0">
              <a:spAutoFit/>
            </a:bodyPr>
            <a:lstStyle/>
            <a:p>
              <a:r>
                <a:rPr lang="en-US" sz="2400" dirty="0">
                  <a:latin typeface="Consolas" panose="020B0609020204030204" pitchFamily="49" charset="0"/>
                </a:rPr>
                <a:t>For each parameter p from right to left:</a:t>
              </a:r>
            </a:p>
          </p:txBody>
        </p:sp>
        <p:sp>
          <p:nvSpPr>
            <p:cNvPr id="38" name="TextBox 37">
              <a:extLst>
                <a:ext uri="{FF2B5EF4-FFF2-40B4-BE49-F238E27FC236}">
                  <a16:creationId xmlns:a16="http://schemas.microsoft.com/office/drawing/2014/main" id="{A2CB23A5-BBA9-4399-AB5B-5B96568635B8}"/>
                </a:ext>
              </a:extLst>
            </p:cNvPr>
            <p:cNvSpPr txBox="1"/>
            <p:nvPr/>
          </p:nvSpPr>
          <p:spPr>
            <a:xfrm>
              <a:off x="2264978" y="3949750"/>
              <a:ext cx="7573215" cy="1200329"/>
            </a:xfrm>
            <a:prstGeom prst="rect">
              <a:avLst/>
            </a:prstGeom>
            <a:noFill/>
          </p:spPr>
          <p:txBody>
            <a:bodyPr wrap="square" rtlCol="0">
              <a:spAutoFit/>
            </a:bodyPr>
            <a:lstStyle/>
            <a:p>
              <a:r>
                <a:rPr lang="en-US" sz="2400" dirty="0" err="1">
                  <a:latin typeface="Consolas" panose="020B0609020204030204" pitchFamily="49" charset="0"/>
                </a:rPr>
                <a:t>f_temp</a:t>
              </a:r>
              <a:r>
                <a:rPr lang="en-US" sz="2400" dirty="0">
                  <a:latin typeface="Consolas" panose="020B0609020204030204" pitchFamily="49" charset="0"/>
                </a:rPr>
                <a:t> = Define a new lambda function with:</a:t>
              </a:r>
            </a:p>
            <a:p>
              <a:r>
                <a:rPr lang="en-US" sz="2400" dirty="0">
                  <a:latin typeface="Consolas" panose="020B0609020204030204" pitchFamily="49" charset="0"/>
                </a:rPr>
                <a:t>  1. p as its only parameter </a:t>
              </a:r>
            </a:p>
            <a:p>
              <a:r>
                <a:rPr lang="en-US" sz="2400" dirty="0">
                  <a:latin typeface="Consolas" panose="020B0609020204030204" pitchFamily="49" charset="0"/>
                </a:rPr>
                <a:t>  2. e as its (expression)</a:t>
              </a:r>
            </a:p>
          </p:txBody>
        </p:sp>
        <p:sp>
          <p:nvSpPr>
            <p:cNvPr id="44" name="TextBox 43">
              <a:extLst>
                <a:ext uri="{FF2B5EF4-FFF2-40B4-BE49-F238E27FC236}">
                  <a16:creationId xmlns:a16="http://schemas.microsoft.com/office/drawing/2014/main" id="{DC3B34B2-7DB8-460D-BAC4-D9C7883AFFAF}"/>
                </a:ext>
              </a:extLst>
            </p:cNvPr>
            <p:cNvSpPr txBox="1"/>
            <p:nvPr/>
          </p:nvSpPr>
          <p:spPr>
            <a:xfrm>
              <a:off x="2310274" y="5172877"/>
              <a:ext cx="6880124" cy="461665"/>
            </a:xfrm>
            <a:prstGeom prst="rect">
              <a:avLst/>
            </a:prstGeom>
            <a:noFill/>
          </p:spPr>
          <p:txBody>
            <a:bodyPr wrap="square" rtlCol="0">
              <a:spAutoFit/>
            </a:bodyPr>
            <a:lstStyle/>
            <a:p>
              <a:r>
                <a:rPr lang="en-US" sz="2400" dirty="0">
                  <a:latin typeface="Consolas" panose="020B0609020204030204" pitchFamily="49" charset="0"/>
                </a:rPr>
                <a:t>e = </a:t>
              </a:r>
              <a:r>
                <a:rPr lang="en-US" sz="2400" dirty="0" err="1">
                  <a:latin typeface="Consolas" panose="020B0609020204030204" pitchFamily="49" charset="0"/>
                </a:rPr>
                <a:t>f_temp</a:t>
              </a:r>
              <a:endParaRPr lang="en-US" sz="2400" dirty="0">
                <a:latin typeface="Consolas" panose="020B0609020204030204" pitchFamily="49" charset="0"/>
              </a:endParaRPr>
            </a:p>
          </p:txBody>
        </p:sp>
        <p:sp>
          <p:nvSpPr>
            <p:cNvPr id="45" name="TextBox 44">
              <a:extLst>
                <a:ext uri="{FF2B5EF4-FFF2-40B4-BE49-F238E27FC236}">
                  <a16:creationId xmlns:a16="http://schemas.microsoft.com/office/drawing/2014/main" id="{D3EFBFD3-841D-45AE-9DA4-B8F26D26C2E4}"/>
                </a:ext>
              </a:extLst>
            </p:cNvPr>
            <p:cNvSpPr txBox="1"/>
            <p:nvPr/>
          </p:nvSpPr>
          <p:spPr>
            <a:xfrm>
              <a:off x="1770923" y="2486209"/>
              <a:ext cx="6880124" cy="461665"/>
            </a:xfrm>
            <a:prstGeom prst="rect">
              <a:avLst/>
            </a:prstGeom>
            <a:noFill/>
          </p:spPr>
          <p:txBody>
            <a:bodyPr wrap="square" rtlCol="0">
              <a:spAutoFit/>
            </a:bodyPr>
            <a:lstStyle/>
            <a:p>
              <a:r>
                <a:rPr lang="en-US" sz="2400" dirty="0">
                  <a:latin typeface="Consolas" panose="020B0609020204030204" pitchFamily="49" charset="0"/>
                </a:rPr>
                <a:t>Curry(Function f)</a:t>
              </a:r>
            </a:p>
          </p:txBody>
        </p:sp>
        <p:sp>
          <p:nvSpPr>
            <p:cNvPr id="49" name="TextBox 48">
              <a:extLst>
                <a:ext uri="{FF2B5EF4-FFF2-40B4-BE49-F238E27FC236}">
                  <a16:creationId xmlns:a16="http://schemas.microsoft.com/office/drawing/2014/main" id="{61BA0406-DCA1-40F1-8DC3-8FAD1C488BD5}"/>
                </a:ext>
              </a:extLst>
            </p:cNvPr>
            <p:cNvSpPr txBox="1"/>
            <p:nvPr/>
          </p:nvSpPr>
          <p:spPr>
            <a:xfrm>
              <a:off x="1770923" y="5654683"/>
              <a:ext cx="6880124" cy="461665"/>
            </a:xfrm>
            <a:prstGeom prst="rect">
              <a:avLst/>
            </a:prstGeom>
            <a:noFill/>
          </p:spPr>
          <p:txBody>
            <a:bodyPr wrap="square" rtlCol="0">
              <a:spAutoFit/>
            </a:bodyPr>
            <a:lstStyle/>
            <a:p>
              <a:r>
                <a:rPr lang="en-US" sz="2400" dirty="0">
                  <a:latin typeface="Consolas" panose="020B0609020204030204" pitchFamily="49" charset="0"/>
                </a:rPr>
                <a:t>return </a:t>
              </a:r>
              <a:r>
                <a:rPr lang="en-US" sz="2400" dirty="0" err="1">
                  <a:latin typeface="Consolas" panose="020B0609020204030204" pitchFamily="49" charset="0"/>
                </a:rPr>
                <a:t>f_temp</a:t>
              </a:r>
              <a:endParaRPr lang="en-US" sz="2400" dirty="0">
                <a:latin typeface="Consolas" panose="020B0609020204030204" pitchFamily="49" charset="0"/>
              </a:endParaRPr>
            </a:p>
          </p:txBody>
        </p:sp>
        <p:sp>
          <p:nvSpPr>
            <p:cNvPr id="50" name="TextBox 49">
              <a:extLst>
                <a:ext uri="{FF2B5EF4-FFF2-40B4-BE49-F238E27FC236}">
                  <a16:creationId xmlns:a16="http://schemas.microsoft.com/office/drawing/2014/main" id="{0BC95BDE-6053-4912-8543-C7927617AF12}"/>
                </a:ext>
              </a:extLst>
            </p:cNvPr>
            <p:cNvSpPr txBox="1"/>
            <p:nvPr/>
          </p:nvSpPr>
          <p:spPr>
            <a:xfrm>
              <a:off x="2026255" y="2951388"/>
              <a:ext cx="7890682" cy="461665"/>
            </a:xfrm>
            <a:prstGeom prst="rect">
              <a:avLst/>
            </a:prstGeom>
            <a:noFill/>
          </p:spPr>
          <p:txBody>
            <a:bodyPr wrap="square" rtlCol="0">
              <a:spAutoFit/>
            </a:bodyPr>
            <a:lstStyle/>
            <a:p>
              <a:r>
                <a:rPr lang="en-US" sz="2400" dirty="0">
                  <a:latin typeface="Consolas" panose="020B0609020204030204" pitchFamily="49" charset="0"/>
                </a:rPr>
                <a:t>e = The expression/body of function f</a:t>
              </a:r>
            </a:p>
          </p:txBody>
        </p:sp>
      </p:grpSp>
      <p:sp>
        <p:nvSpPr>
          <p:cNvPr id="15" name="TextBox 14">
            <a:extLst>
              <a:ext uri="{FF2B5EF4-FFF2-40B4-BE49-F238E27FC236}">
                <a16:creationId xmlns:a16="http://schemas.microsoft.com/office/drawing/2014/main" id="{3502917F-209C-4069-B8EE-8610D3AAD4AF}"/>
              </a:ext>
            </a:extLst>
          </p:cNvPr>
          <p:cNvSpPr txBox="1"/>
          <p:nvPr/>
        </p:nvSpPr>
        <p:spPr>
          <a:xfrm>
            <a:off x="8655699" y="1151902"/>
            <a:ext cx="3340448" cy="1015663"/>
          </a:xfrm>
          <a:prstGeom prst="rect">
            <a:avLst/>
          </a:prstGeom>
          <a:noFill/>
        </p:spPr>
        <p:txBody>
          <a:bodyPr wrap="square">
            <a:spAutoFit/>
          </a:bodyPr>
          <a:lstStyle/>
          <a:p>
            <a:pPr algn="ctr"/>
            <a:r>
              <a:rPr lang="en-US" sz="2400" dirty="0"/>
              <a:t>Let's curry:</a:t>
            </a:r>
          </a:p>
          <a:p>
            <a:pPr algn="ctr"/>
            <a:endParaRPr lang="en-US" sz="1200" dirty="0"/>
          </a:p>
          <a:p>
            <a:pPr algn="ctr"/>
            <a:r>
              <a:rPr lang="en-US" sz="2400" dirty="0">
                <a:solidFill>
                  <a:srgbClr val="FF0000"/>
                </a:solidFill>
              </a:rPr>
              <a:t>mult3 </a:t>
            </a:r>
            <a:r>
              <a:rPr lang="en-US" sz="2400" dirty="0">
                <a:solidFill>
                  <a:srgbClr val="7030A0"/>
                </a:solidFill>
              </a:rPr>
              <a:t>x y z </a:t>
            </a:r>
            <a:r>
              <a:rPr lang="en-US" sz="2400" dirty="0"/>
              <a:t>=</a:t>
            </a:r>
            <a:r>
              <a:rPr lang="en-US" sz="2400" dirty="0">
                <a:solidFill>
                  <a:srgbClr val="FF0000"/>
                </a:solidFill>
              </a:rPr>
              <a: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p>
        </p:txBody>
      </p:sp>
      <p:cxnSp>
        <p:nvCxnSpPr>
          <p:cNvPr id="29" name="Straight Arrow Connector 28">
            <a:extLst>
              <a:ext uri="{FF2B5EF4-FFF2-40B4-BE49-F238E27FC236}">
                <a16:creationId xmlns:a16="http://schemas.microsoft.com/office/drawing/2014/main" id="{9C12B52E-F6C2-46FA-BAE6-26C0AA23F33E}"/>
              </a:ext>
            </a:extLst>
          </p:cNvPr>
          <p:cNvCxnSpPr/>
          <p:nvPr/>
        </p:nvCxnSpPr>
        <p:spPr>
          <a:xfrm>
            <a:off x="654262" y="424635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7D3A6AD-3437-44DD-97C0-C5B3C4690881}"/>
              </a:ext>
            </a:extLst>
          </p:cNvPr>
          <p:cNvCxnSpPr/>
          <p:nvPr/>
        </p:nvCxnSpPr>
        <p:spPr>
          <a:xfrm>
            <a:off x="947758" y="479710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7BB8A61-9817-486E-82E8-D55A2E315C1B}"/>
              </a:ext>
            </a:extLst>
          </p:cNvPr>
          <p:cNvCxnSpPr/>
          <p:nvPr/>
        </p:nvCxnSpPr>
        <p:spPr>
          <a:xfrm>
            <a:off x="1294468" y="515524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FD58F5A-1BE9-4AD0-B573-AAB6DBF2ACBC}"/>
              </a:ext>
            </a:extLst>
          </p:cNvPr>
          <p:cNvSpPr txBox="1"/>
          <p:nvPr/>
        </p:nvSpPr>
        <p:spPr>
          <a:xfrm>
            <a:off x="1145504" y="1438984"/>
            <a:ext cx="1758202" cy="461665"/>
          </a:xfrm>
          <a:prstGeom prst="rect">
            <a:avLst/>
          </a:prstGeom>
          <a:noFill/>
        </p:spPr>
        <p:txBody>
          <a:bodyPr wrap="square">
            <a:spAutoFit/>
          </a:bodyPr>
          <a:lstStyle/>
          <a:p>
            <a:r>
              <a:rPr lang="en-US" sz="2400" dirty="0"/>
              <a:t>\      -&gt;</a:t>
            </a:r>
          </a:p>
        </p:txBody>
      </p:sp>
      <p:cxnSp>
        <p:nvCxnSpPr>
          <p:cNvPr id="46" name="Straight Arrow Connector 45">
            <a:extLst>
              <a:ext uri="{FF2B5EF4-FFF2-40B4-BE49-F238E27FC236}">
                <a16:creationId xmlns:a16="http://schemas.microsoft.com/office/drawing/2014/main" id="{9EAFC4E5-654E-40CC-91BB-A82608A76BAF}"/>
              </a:ext>
            </a:extLst>
          </p:cNvPr>
          <p:cNvCxnSpPr/>
          <p:nvPr/>
        </p:nvCxnSpPr>
        <p:spPr>
          <a:xfrm>
            <a:off x="1294468" y="5531381"/>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15A777A-B656-4CF3-AEA4-42F53F3CF622}"/>
              </a:ext>
            </a:extLst>
          </p:cNvPr>
          <p:cNvSpPr txBox="1"/>
          <p:nvPr/>
        </p:nvSpPr>
        <p:spPr>
          <a:xfrm>
            <a:off x="1107615" y="1980766"/>
            <a:ext cx="2409819" cy="461665"/>
          </a:xfrm>
          <a:prstGeom prst="rect">
            <a:avLst/>
          </a:prstGeom>
          <a:noFill/>
        </p:spPr>
        <p:txBody>
          <a:bodyPr wrap="square">
            <a:spAutoFit/>
          </a:bodyPr>
          <a:lstStyle/>
          <a:p>
            <a:r>
              <a:rPr lang="en-US" sz="2400" dirty="0"/>
              <a:t>\ </a:t>
            </a:r>
            <a:r>
              <a:rPr lang="en-US" sz="2400" dirty="0">
                <a:solidFill>
                  <a:srgbClr val="7030A0"/>
                </a:solidFill>
              </a:rPr>
              <a:t>z</a:t>
            </a:r>
            <a:r>
              <a:rPr lang="en-US" sz="2400" dirty="0"/>
              <a:t>   -&gt;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r>
              <a:rPr lang="en-US" sz="2400" dirty="0"/>
              <a:t>)</a:t>
            </a:r>
          </a:p>
        </p:txBody>
      </p:sp>
      <p:sp>
        <p:nvSpPr>
          <p:cNvPr id="51" name="Speech Bubble: Rectangle with Corners Rounded 50">
            <a:extLst>
              <a:ext uri="{FF2B5EF4-FFF2-40B4-BE49-F238E27FC236}">
                <a16:creationId xmlns:a16="http://schemas.microsoft.com/office/drawing/2014/main" id="{1A291D46-18FE-43EF-9612-7B0667657ED0}"/>
              </a:ext>
            </a:extLst>
          </p:cNvPr>
          <p:cNvSpPr/>
          <p:nvPr/>
        </p:nvSpPr>
        <p:spPr>
          <a:xfrm>
            <a:off x="546190" y="84646"/>
            <a:ext cx="3970208" cy="980278"/>
          </a:xfrm>
          <a:prstGeom prst="wedgeRoundRectCallout">
            <a:avLst>
              <a:gd name="adj1" fmla="val -27613"/>
              <a:gd name="adj2" fmla="val 1052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 have a lambda function whose only job is to return *another* lambda function!</a:t>
            </a:r>
          </a:p>
        </p:txBody>
      </p:sp>
      <p:cxnSp>
        <p:nvCxnSpPr>
          <p:cNvPr id="53" name="Straight Arrow Connector 52">
            <a:extLst>
              <a:ext uri="{FF2B5EF4-FFF2-40B4-BE49-F238E27FC236}">
                <a16:creationId xmlns:a16="http://schemas.microsoft.com/office/drawing/2014/main" id="{89226A93-D38E-4473-8AEE-6373BBCF974D}"/>
              </a:ext>
            </a:extLst>
          </p:cNvPr>
          <p:cNvCxnSpPr/>
          <p:nvPr/>
        </p:nvCxnSpPr>
        <p:spPr>
          <a:xfrm>
            <a:off x="967859" y="6043366"/>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315D035-93A7-4DE4-85C0-581BEC549AD7}"/>
              </a:ext>
            </a:extLst>
          </p:cNvPr>
          <p:cNvSpPr txBox="1"/>
          <p:nvPr/>
        </p:nvSpPr>
        <p:spPr>
          <a:xfrm>
            <a:off x="1158567" y="1439533"/>
            <a:ext cx="3653927" cy="461665"/>
          </a:xfrm>
          <a:prstGeom prst="rect">
            <a:avLst/>
          </a:prstGeom>
          <a:noFill/>
        </p:spPr>
        <p:txBody>
          <a:bodyPr wrap="square">
            <a:spAutoFit/>
          </a:bodyPr>
          <a:lstStyle/>
          <a:p>
            <a:r>
              <a:rPr lang="en-US" sz="2400" dirty="0"/>
              <a:t>\</a:t>
            </a:r>
            <a:r>
              <a:rPr lang="en-US" sz="2400" dirty="0">
                <a:solidFill>
                  <a:srgbClr val="7030A0"/>
                </a:solidFill>
              </a:rPr>
              <a:t>y</a:t>
            </a:r>
            <a:r>
              <a:rPr lang="en-US" sz="2400" dirty="0"/>
              <a:t>   -&gt; (\ </a:t>
            </a:r>
            <a:r>
              <a:rPr lang="en-US" sz="2400" dirty="0">
                <a:solidFill>
                  <a:srgbClr val="7030A0"/>
                </a:solidFill>
              </a:rPr>
              <a:t>z</a:t>
            </a:r>
            <a:r>
              <a:rPr lang="en-US" sz="2400" dirty="0"/>
              <a:t>   -&gt;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r>
              <a:rPr lang="en-US" sz="2400" dirty="0"/>
              <a:t>))</a:t>
            </a:r>
          </a:p>
        </p:txBody>
      </p:sp>
      <p:sp>
        <p:nvSpPr>
          <p:cNvPr id="55" name="TextBox 54">
            <a:extLst>
              <a:ext uri="{FF2B5EF4-FFF2-40B4-BE49-F238E27FC236}">
                <a16:creationId xmlns:a16="http://schemas.microsoft.com/office/drawing/2014/main" id="{1879AEEB-1A99-413E-99A4-A929BD916EB3}"/>
              </a:ext>
            </a:extLst>
          </p:cNvPr>
          <p:cNvSpPr txBox="1"/>
          <p:nvPr/>
        </p:nvSpPr>
        <p:spPr>
          <a:xfrm>
            <a:off x="1867273" y="1447889"/>
            <a:ext cx="2488970" cy="461665"/>
          </a:xfrm>
          <a:prstGeom prst="rect">
            <a:avLst/>
          </a:prstGeom>
          <a:noFill/>
        </p:spPr>
        <p:txBody>
          <a:bodyPr wrap="square">
            <a:spAutoFit/>
          </a:bodyPr>
          <a:lstStyle/>
          <a:p>
            <a:r>
              <a:rPr lang="en-US" sz="2400" dirty="0"/>
              <a:t>(                  </a:t>
            </a:r>
            <a:r>
              <a:rPr lang="en-US" sz="2400" dirty="0">
                <a:solidFill>
                  <a:srgbClr val="7030A0"/>
                </a:solidFill>
              </a:rPr>
              <a:t>  </a:t>
            </a:r>
            <a:r>
              <a:rPr lang="en-US" sz="2400" dirty="0"/>
              <a:t>         )</a:t>
            </a:r>
          </a:p>
        </p:txBody>
      </p:sp>
      <p:sp>
        <p:nvSpPr>
          <p:cNvPr id="34" name="TextBox 33">
            <a:extLst>
              <a:ext uri="{FF2B5EF4-FFF2-40B4-BE49-F238E27FC236}">
                <a16:creationId xmlns:a16="http://schemas.microsoft.com/office/drawing/2014/main" id="{039C8ADF-0E5B-460E-82CB-6C623705668C}"/>
              </a:ext>
            </a:extLst>
          </p:cNvPr>
          <p:cNvSpPr txBox="1"/>
          <p:nvPr/>
        </p:nvSpPr>
        <p:spPr>
          <a:xfrm>
            <a:off x="2116707" y="2523444"/>
            <a:ext cx="350670" cy="461665"/>
          </a:xfrm>
          <a:prstGeom prst="rect">
            <a:avLst/>
          </a:prstGeom>
          <a:noFill/>
        </p:spPr>
        <p:txBody>
          <a:bodyPr wrap="square">
            <a:spAutoFit/>
          </a:bodyPr>
          <a:lstStyle/>
          <a:p>
            <a:pPr algn="ctr"/>
            <a:r>
              <a:rPr lang="en-US" sz="2400" dirty="0">
                <a:solidFill>
                  <a:srgbClr val="7030A0"/>
                </a:solidFill>
              </a:rPr>
              <a:t>y</a:t>
            </a:r>
            <a:endParaRPr lang="en-US" sz="2400" dirty="0"/>
          </a:p>
        </p:txBody>
      </p:sp>
      <p:sp>
        <p:nvSpPr>
          <p:cNvPr id="58" name="TextBox 57">
            <a:extLst>
              <a:ext uri="{FF2B5EF4-FFF2-40B4-BE49-F238E27FC236}">
                <a16:creationId xmlns:a16="http://schemas.microsoft.com/office/drawing/2014/main" id="{B713FB56-AB38-49CB-A4A5-BEDA9B4B0ED3}"/>
              </a:ext>
            </a:extLst>
          </p:cNvPr>
          <p:cNvSpPr txBox="1"/>
          <p:nvPr/>
        </p:nvSpPr>
        <p:spPr>
          <a:xfrm>
            <a:off x="1107615" y="1988918"/>
            <a:ext cx="2409819" cy="461665"/>
          </a:xfrm>
          <a:prstGeom prst="rect">
            <a:avLst/>
          </a:prstGeom>
          <a:noFill/>
        </p:spPr>
        <p:txBody>
          <a:bodyPr wrap="square">
            <a:spAutoFit/>
          </a:bodyPr>
          <a:lstStyle/>
          <a:p>
            <a:r>
              <a:rPr lang="en-US" sz="2400" dirty="0"/>
              <a:t>\ </a:t>
            </a:r>
            <a:r>
              <a:rPr lang="en-US" sz="2400" dirty="0">
                <a:solidFill>
                  <a:srgbClr val="7030A0"/>
                </a:solidFill>
              </a:rPr>
              <a:t>z</a:t>
            </a:r>
            <a:r>
              <a:rPr lang="en-US" sz="2400" dirty="0"/>
              <a:t>   -&gt;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r>
              <a:rPr lang="en-US" sz="2400" dirty="0"/>
              <a:t>)</a:t>
            </a:r>
          </a:p>
        </p:txBody>
      </p:sp>
      <p:grpSp>
        <p:nvGrpSpPr>
          <p:cNvPr id="59" name="Group 58">
            <a:extLst>
              <a:ext uri="{FF2B5EF4-FFF2-40B4-BE49-F238E27FC236}">
                <a16:creationId xmlns:a16="http://schemas.microsoft.com/office/drawing/2014/main" id="{6144EED4-5CAD-4CDC-B8DA-D930FC1886A9}"/>
              </a:ext>
            </a:extLst>
          </p:cNvPr>
          <p:cNvGrpSpPr/>
          <p:nvPr/>
        </p:nvGrpSpPr>
        <p:grpSpPr>
          <a:xfrm>
            <a:off x="2322159" y="2835680"/>
            <a:ext cx="338340" cy="369332"/>
            <a:chOff x="2339576" y="2865664"/>
            <a:chExt cx="338340" cy="369332"/>
          </a:xfrm>
        </p:grpSpPr>
        <p:sp>
          <p:nvSpPr>
            <p:cNvPr id="60" name="Arrow: Up 59">
              <a:extLst>
                <a:ext uri="{FF2B5EF4-FFF2-40B4-BE49-F238E27FC236}">
                  <a16:creationId xmlns:a16="http://schemas.microsoft.com/office/drawing/2014/main" id="{C0C0AC9D-EC25-4B13-89DC-DA8570AB24EB}"/>
                </a:ext>
              </a:extLst>
            </p:cNvPr>
            <p:cNvSpPr/>
            <p:nvPr/>
          </p:nvSpPr>
          <p:spPr>
            <a:xfrm>
              <a:off x="2339576" y="2934089"/>
              <a:ext cx="338340" cy="2752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FF31B919-2D6C-4A04-9EF7-6781021616B1}"/>
                </a:ext>
              </a:extLst>
            </p:cNvPr>
            <p:cNvSpPr txBox="1"/>
            <p:nvPr/>
          </p:nvSpPr>
          <p:spPr>
            <a:xfrm>
              <a:off x="2364960" y="2865664"/>
              <a:ext cx="306494" cy="369332"/>
            </a:xfrm>
            <a:prstGeom prst="rect">
              <a:avLst/>
            </a:prstGeom>
            <a:noFill/>
          </p:spPr>
          <p:txBody>
            <a:bodyPr wrap="none" rtlCol="0">
              <a:spAutoFit/>
            </a:bodyPr>
            <a:lstStyle/>
            <a:p>
              <a:r>
                <a:rPr lang="en-US" dirty="0">
                  <a:solidFill>
                    <a:srgbClr val="FFC1C1"/>
                  </a:solidFill>
                </a:rPr>
                <a:t>p</a:t>
              </a:r>
            </a:p>
          </p:txBody>
        </p:sp>
      </p:grpSp>
      <p:sp>
        <p:nvSpPr>
          <p:cNvPr id="62" name="Speech Bubble: Rectangle with Corners Rounded 61">
            <a:extLst>
              <a:ext uri="{FF2B5EF4-FFF2-40B4-BE49-F238E27FC236}">
                <a16:creationId xmlns:a16="http://schemas.microsoft.com/office/drawing/2014/main" id="{D15D30DD-ED9D-4CC1-92A0-51F83E15D0D5}"/>
              </a:ext>
            </a:extLst>
          </p:cNvPr>
          <p:cNvSpPr/>
          <p:nvPr/>
        </p:nvSpPr>
        <p:spPr>
          <a:xfrm>
            <a:off x="6670595" y="343948"/>
            <a:ext cx="3970208" cy="980278"/>
          </a:xfrm>
          <a:prstGeom prst="wedgeRoundRectCallout">
            <a:avLst>
              <a:gd name="adj1" fmla="val -166156"/>
              <a:gd name="adj2" fmla="val 786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doesn't compute anything. It just returns another function!</a:t>
            </a:r>
          </a:p>
        </p:txBody>
      </p:sp>
    </p:spTree>
    <p:extLst>
      <p:ext uri="{BB962C8B-B14F-4D97-AF65-F5344CB8AC3E}">
        <p14:creationId xmlns:p14="http://schemas.microsoft.com/office/powerpoint/2010/main" val="304197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2.22222E-6 L -0.01732 0.00069 " pathEditMode="relative" rAng="0" ptsTypes="AA">
                                      <p:cBhvr>
                                        <p:cTn id="6" dur="2000" fill="hold"/>
                                        <p:tgtEl>
                                          <p:spTgt spid="59"/>
                                        </p:tgtEl>
                                        <p:attrNameLst>
                                          <p:attrName>ppt_x</p:attrName>
                                          <p:attrName>ppt_y</p:attrName>
                                        </p:attrNameLst>
                                      </p:cBhvr>
                                      <p:rCtr x="-872" y="23"/>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6.25E-7 -3.7037E-7 L -0.07187 -0.15417 " pathEditMode="relative" rAng="0" ptsTypes="AA">
                                      <p:cBhvr>
                                        <p:cTn id="34" dur="2000" fill="hold"/>
                                        <p:tgtEl>
                                          <p:spTgt spid="34"/>
                                        </p:tgtEl>
                                        <p:attrNameLst>
                                          <p:attrName>ppt_x</p:attrName>
                                          <p:attrName>ppt_y</p:attrName>
                                        </p:attrNameLst>
                                      </p:cBhvr>
                                      <p:rCtr x="-3594" y="-7708"/>
                                    </p:animMotion>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3.54167E-6 -3.7037E-6 L 0.07175 -0.07731 " pathEditMode="relative" rAng="0" ptsTypes="AA">
                                      <p:cBhvr>
                                        <p:cTn id="46" dur="2000" fill="hold"/>
                                        <p:tgtEl>
                                          <p:spTgt spid="47"/>
                                        </p:tgtEl>
                                        <p:attrNameLst>
                                          <p:attrName>ppt_x</p:attrName>
                                          <p:attrName>ppt_y</p:attrName>
                                        </p:attrNameLst>
                                      </p:cBhvr>
                                      <p:rCtr x="3581" y="-3866"/>
                                    </p:animMotion>
                                  </p:childTnLst>
                                </p:cTn>
                              </p:par>
                            </p:childTnLst>
                          </p:cTn>
                        </p:par>
                        <p:par>
                          <p:cTn id="47" fill="hold">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down)">
                                      <p:cBhvr>
                                        <p:cTn id="54" dur="500"/>
                                        <p:tgtEl>
                                          <p:spTgt spid="5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wipe(down)">
                                      <p:cBhvr>
                                        <p:cTn id="59" dur="500"/>
                                        <p:tgtEl>
                                          <p:spTgt spid="62"/>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6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5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46"/>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54"/>
                                        </p:tgtEl>
                                        <p:attrNameLst>
                                          <p:attrName>style.visibility</p:attrName>
                                        </p:attrNameLst>
                                      </p:cBhvr>
                                      <p:to>
                                        <p:strVal val="visible"/>
                                      </p:to>
                                    </p:set>
                                  </p:childTnLst>
                                </p:cTn>
                              </p:par>
                              <p:par>
                                <p:cTn id="78" presetID="42" presetClass="path" presetSubtype="0" accel="50000" decel="50000" fill="hold" grpId="1" nodeType="withEffect">
                                  <p:stCondLst>
                                    <p:cond delay="0"/>
                                  </p:stCondLst>
                                  <p:childTnLst>
                                    <p:animMotion origin="layout" path="M -1.66667E-6 1.48148E-6 L -0.00273 0.07893 " pathEditMode="relative" rAng="0" ptsTypes="AA">
                                      <p:cBhvr>
                                        <p:cTn id="79" dur="2000" fill="hold"/>
                                        <p:tgtEl>
                                          <p:spTgt spid="54"/>
                                        </p:tgtEl>
                                        <p:attrNameLst>
                                          <p:attrName>ppt_x</p:attrName>
                                          <p:attrName>ppt_y</p:attrName>
                                        </p:attrNameLst>
                                      </p:cBhvr>
                                      <p:rCtr x="-143" y="3935"/>
                                    </p:animMotion>
                                  </p:childTnLst>
                                </p:cTn>
                              </p:par>
                              <p:par>
                                <p:cTn id="80" presetID="10" presetClass="exit" presetSubtype="0" fill="hold" grpId="0" nodeType="withEffect">
                                  <p:stCondLst>
                                    <p:cond delay="0"/>
                                  </p:stCondLst>
                                  <p:childTnLst>
                                    <p:animEffect transition="out" filter="fade">
                                      <p:cBhvr>
                                        <p:cTn id="81" dur="500"/>
                                        <p:tgtEl>
                                          <p:spTgt spid="58"/>
                                        </p:tgtEl>
                                      </p:cBhvr>
                                    </p:animEffect>
                                    <p:set>
                                      <p:cBhvr>
                                        <p:cTn id="82" dur="1" fill="hold">
                                          <p:stCondLst>
                                            <p:cond delay="499"/>
                                          </p:stCondLst>
                                        </p:cTn>
                                        <p:tgtEl>
                                          <p:spTgt spid="5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7" grpId="1"/>
      <p:bldP spid="51" grpId="0" animBg="1"/>
      <p:bldP spid="51" grpId="1" animBg="1"/>
      <p:bldP spid="54" grpId="0"/>
      <p:bldP spid="54" grpId="1"/>
      <p:bldP spid="55" grpId="0"/>
      <p:bldP spid="34" grpId="0"/>
      <p:bldP spid="34" grpId="1"/>
      <p:bldP spid="58" grpId="0"/>
      <p:bldP spid="62" grpId="0" animBg="1"/>
      <p:bldP spid="62"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FA2BF96-5460-4211-99AF-8892D822860E}"/>
              </a:ext>
            </a:extLst>
          </p:cNvPr>
          <p:cNvGrpSpPr/>
          <p:nvPr/>
        </p:nvGrpSpPr>
        <p:grpSpPr>
          <a:xfrm>
            <a:off x="5617" y="1420832"/>
            <a:ext cx="7981991" cy="1579411"/>
            <a:chOff x="5617" y="1420832"/>
            <a:chExt cx="7981991" cy="1579411"/>
          </a:xfrm>
        </p:grpSpPr>
        <p:grpSp>
          <p:nvGrpSpPr>
            <p:cNvPr id="18" name="Group 17">
              <a:extLst>
                <a:ext uri="{FF2B5EF4-FFF2-40B4-BE49-F238E27FC236}">
                  <a16:creationId xmlns:a16="http://schemas.microsoft.com/office/drawing/2014/main" id="{1F25ED47-3A90-4F35-B33F-ED21AE10B575}"/>
                </a:ext>
              </a:extLst>
            </p:cNvPr>
            <p:cNvGrpSpPr/>
            <p:nvPr/>
          </p:nvGrpSpPr>
          <p:grpSpPr>
            <a:xfrm>
              <a:off x="733895" y="2538578"/>
              <a:ext cx="7253713" cy="461665"/>
              <a:chOff x="8668544" y="4111312"/>
              <a:chExt cx="7253713" cy="461665"/>
            </a:xfrm>
          </p:grpSpPr>
          <p:sp>
            <p:nvSpPr>
              <p:cNvPr id="19" name="Rectangle 18">
                <a:extLst>
                  <a:ext uri="{FF2B5EF4-FFF2-40B4-BE49-F238E27FC236}">
                    <a16:creationId xmlns:a16="http://schemas.microsoft.com/office/drawing/2014/main" id="{38AB2DD0-33F4-429C-83DD-012496555C6B}"/>
                  </a:ext>
                </a:extLst>
              </p:cNvPr>
              <p:cNvSpPr/>
              <p:nvPr/>
            </p:nvSpPr>
            <p:spPr>
              <a:xfrm>
                <a:off x="9042133" y="4198501"/>
                <a:ext cx="6880124" cy="3299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21A5A25-ACFB-4708-837E-DF5942A10C91}"/>
                  </a:ext>
                </a:extLst>
              </p:cNvPr>
              <p:cNvSpPr txBox="1"/>
              <p:nvPr/>
            </p:nvSpPr>
            <p:spPr>
              <a:xfrm>
                <a:off x="8668544" y="4111312"/>
                <a:ext cx="282450" cy="461665"/>
              </a:xfrm>
              <a:prstGeom prst="rect">
                <a:avLst/>
              </a:prstGeom>
              <a:noFill/>
            </p:spPr>
            <p:txBody>
              <a:bodyPr wrap="none" rtlCol="0">
                <a:spAutoFit/>
              </a:bodyPr>
              <a:lstStyle/>
              <a:p>
                <a:r>
                  <a:rPr lang="en-US" sz="2400" dirty="0"/>
                  <a:t>f</a:t>
                </a:r>
              </a:p>
            </p:txBody>
          </p:sp>
        </p:grpSp>
        <p:grpSp>
          <p:nvGrpSpPr>
            <p:cNvPr id="21" name="Group 20">
              <a:extLst>
                <a:ext uri="{FF2B5EF4-FFF2-40B4-BE49-F238E27FC236}">
                  <a16:creationId xmlns:a16="http://schemas.microsoft.com/office/drawing/2014/main" id="{D409212B-E670-4C63-824A-A737F2C4503E}"/>
                </a:ext>
              </a:extLst>
            </p:cNvPr>
            <p:cNvGrpSpPr/>
            <p:nvPr/>
          </p:nvGrpSpPr>
          <p:grpSpPr>
            <a:xfrm>
              <a:off x="733895" y="1961394"/>
              <a:ext cx="7253713" cy="461665"/>
              <a:chOff x="8668544" y="4111312"/>
              <a:chExt cx="7253713" cy="461665"/>
            </a:xfrm>
          </p:grpSpPr>
          <p:sp>
            <p:nvSpPr>
              <p:cNvPr id="22" name="Rectangle 21">
                <a:extLst>
                  <a:ext uri="{FF2B5EF4-FFF2-40B4-BE49-F238E27FC236}">
                    <a16:creationId xmlns:a16="http://schemas.microsoft.com/office/drawing/2014/main" id="{91CA10E6-CEB0-45F8-A0BB-BA17355714F4}"/>
                  </a:ext>
                </a:extLst>
              </p:cNvPr>
              <p:cNvSpPr/>
              <p:nvPr/>
            </p:nvSpPr>
            <p:spPr>
              <a:xfrm>
                <a:off x="9042133" y="4198501"/>
                <a:ext cx="6880124" cy="3299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153B96CC-731D-4AF7-A145-056FAE06AA16}"/>
                  </a:ext>
                </a:extLst>
              </p:cNvPr>
              <p:cNvSpPr txBox="1"/>
              <p:nvPr/>
            </p:nvSpPr>
            <p:spPr>
              <a:xfrm>
                <a:off x="8668544" y="4111312"/>
                <a:ext cx="338554" cy="461665"/>
              </a:xfrm>
              <a:prstGeom prst="rect">
                <a:avLst/>
              </a:prstGeom>
              <a:noFill/>
            </p:spPr>
            <p:txBody>
              <a:bodyPr wrap="none" rtlCol="0">
                <a:spAutoFit/>
              </a:bodyPr>
              <a:lstStyle/>
              <a:p>
                <a:r>
                  <a:rPr lang="en-US" sz="2400" dirty="0"/>
                  <a:t>e</a:t>
                </a:r>
              </a:p>
            </p:txBody>
          </p:sp>
        </p:grpSp>
        <p:grpSp>
          <p:nvGrpSpPr>
            <p:cNvPr id="36" name="Group 35">
              <a:extLst>
                <a:ext uri="{FF2B5EF4-FFF2-40B4-BE49-F238E27FC236}">
                  <a16:creationId xmlns:a16="http://schemas.microsoft.com/office/drawing/2014/main" id="{A2374440-6CCE-471E-8D8A-55417754E7D5}"/>
                </a:ext>
              </a:extLst>
            </p:cNvPr>
            <p:cNvGrpSpPr/>
            <p:nvPr/>
          </p:nvGrpSpPr>
          <p:grpSpPr>
            <a:xfrm>
              <a:off x="5617" y="1420832"/>
              <a:ext cx="7981991" cy="461665"/>
              <a:chOff x="8478423" y="4111312"/>
              <a:chExt cx="7981991" cy="461665"/>
            </a:xfrm>
          </p:grpSpPr>
          <p:sp>
            <p:nvSpPr>
              <p:cNvPr id="39" name="Rectangle 38">
                <a:extLst>
                  <a:ext uri="{FF2B5EF4-FFF2-40B4-BE49-F238E27FC236}">
                    <a16:creationId xmlns:a16="http://schemas.microsoft.com/office/drawing/2014/main" id="{7942C8A4-0C74-4E88-80B9-AE3C441501B1}"/>
                  </a:ext>
                </a:extLst>
              </p:cNvPr>
              <p:cNvSpPr/>
              <p:nvPr/>
            </p:nvSpPr>
            <p:spPr>
              <a:xfrm>
                <a:off x="9591227" y="4198501"/>
                <a:ext cx="6869187" cy="3299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380FA91B-1D2E-4DED-82BF-D89C547A9133}"/>
                  </a:ext>
                </a:extLst>
              </p:cNvPr>
              <p:cNvSpPr txBox="1"/>
              <p:nvPr/>
            </p:nvSpPr>
            <p:spPr>
              <a:xfrm>
                <a:off x="8478423" y="4111312"/>
                <a:ext cx="1112805" cy="461665"/>
              </a:xfrm>
              <a:prstGeom prst="rect">
                <a:avLst/>
              </a:prstGeom>
              <a:noFill/>
            </p:spPr>
            <p:txBody>
              <a:bodyPr wrap="none" rtlCol="0">
                <a:spAutoFit/>
              </a:bodyPr>
              <a:lstStyle/>
              <a:p>
                <a:r>
                  <a:rPr lang="en-US" sz="2400" dirty="0" err="1"/>
                  <a:t>f_temp</a:t>
                </a:r>
                <a:endParaRPr lang="en-US" sz="2400" dirty="0"/>
              </a:p>
            </p:txBody>
          </p:sp>
        </p:grpSp>
      </p:grpSp>
      <p:sp>
        <p:nvSpPr>
          <p:cNvPr id="43" name="TextBox 42">
            <a:extLst>
              <a:ext uri="{FF2B5EF4-FFF2-40B4-BE49-F238E27FC236}">
                <a16:creationId xmlns:a16="http://schemas.microsoft.com/office/drawing/2014/main" id="{944EB870-11EF-4123-B428-566C2E214FDA}"/>
              </a:ext>
            </a:extLst>
          </p:cNvPr>
          <p:cNvSpPr txBox="1"/>
          <p:nvPr/>
        </p:nvSpPr>
        <p:spPr>
          <a:xfrm>
            <a:off x="723621" y="2525484"/>
            <a:ext cx="3366774" cy="461665"/>
          </a:xfrm>
          <a:prstGeom prst="rect">
            <a:avLst/>
          </a:prstGeom>
          <a:noFill/>
        </p:spPr>
        <p:txBody>
          <a:bodyPr wrap="square">
            <a:spAutoFit/>
          </a:bodyPr>
          <a:lstStyle/>
          <a:p>
            <a:pPr algn="ctr"/>
            <a:r>
              <a:rPr lang="en-US" sz="2400" dirty="0">
                <a:solidFill>
                  <a:srgbClr val="FF0000"/>
                </a:solidFill>
              </a:rPr>
              <a:t>mult3 </a:t>
            </a:r>
            <a:r>
              <a:rPr lang="en-US" sz="2400" dirty="0">
                <a:solidFill>
                  <a:srgbClr val="7030A0"/>
                </a:solidFill>
              </a:rPr>
              <a:t>x y z </a:t>
            </a:r>
            <a:r>
              <a:rPr lang="en-US" sz="2400" dirty="0"/>
              <a:t>=</a:t>
            </a:r>
            <a:r>
              <a:rPr lang="en-US" sz="2400" dirty="0">
                <a:solidFill>
                  <a:srgbClr val="FF0000"/>
                </a:solidFill>
              </a:rPr>
              <a: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p>
        </p:txBody>
      </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3349951" y="48153"/>
            <a:ext cx="5809052" cy="1143000"/>
          </a:xfrm>
        </p:spPr>
        <p:txBody>
          <a:bodyPr>
            <a:normAutofit/>
          </a:bodyPr>
          <a:lstStyle/>
          <a:p>
            <a:r>
              <a:rPr lang="en-US" sz="4800" dirty="0"/>
              <a:t>Currying Example</a:t>
            </a:r>
          </a:p>
        </p:txBody>
      </p:sp>
      <p:sp>
        <p:nvSpPr>
          <p:cNvPr id="48" name="TextBox 47">
            <a:extLst>
              <a:ext uri="{FF2B5EF4-FFF2-40B4-BE49-F238E27FC236}">
                <a16:creationId xmlns:a16="http://schemas.microsoft.com/office/drawing/2014/main" id="{0B11E788-99B1-4ECA-8CDF-1C52B20C05BA}"/>
              </a:ext>
            </a:extLst>
          </p:cNvPr>
          <p:cNvSpPr txBox="1"/>
          <p:nvPr/>
        </p:nvSpPr>
        <p:spPr>
          <a:xfrm>
            <a:off x="5333418" y="6999800"/>
            <a:ext cx="7573215" cy="830997"/>
          </a:xfrm>
          <a:prstGeom prst="rect">
            <a:avLst/>
          </a:prstGeom>
          <a:noFill/>
        </p:spPr>
        <p:txBody>
          <a:bodyPr wrap="square" rtlCol="0">
            <a:spAutoFit/>
          </a:bodyPr>
          <a:lstStyle/>
          <a:p>
            <a:pPr algn="ctr"/>
            <a:r>
              <a:rPr lang="en-US" sz="2400" dirty="0"/>
              <a:t>f x y z = x*y*z</a:t>
            </a:r>
          </a:p>
          <a:p>
            <a:pPr algn="ctr"/>
            <a:r>
              <a:rPr lang="en-US" sz="2400" dirty="0"/>
              <a:t>f = \x -&gt; (\y -&gt; (\z -&gt; x * y * z))</a:t>
            </a:r>
          </a:p>
        </p:txBody>
      </p:sp>
      <p:grpSp>
        <p:nvGrpSpPr>
          <p:cNvPr id="5" name="Group 4">
            <a:extLst>
              <a:ext uri="{FF2B5EF4-FFF2-40B4-BE49-F238E27FC236}">
                <a16:creationId xmlns:a16="http://schemas.microsoft.com/office/drawing/2014/main" id="{50E79ED8-87E0-4CB3-B2C9-E610448E17BA}"/>
              </a:ext>
            </a:extLst>
          </p:cNvPr>
          <p:cNvGrpSpPr/>
          <p:nvPr/>
        </p:nvGrpSpPr>
        <p:grpSpPr>
          <a:xfrm>
            <a:off x="619687" y="3122403"/>
            <a:ext cx="8162282" cy="3630139"/>
            <a:chOff x="1754655" y="2486209"/>
            <a:chExt cx="8162282" cy="3630139"/>
          </a:xfrm>
        </p:grpSpPr>
        <p:sp>
          <p:nvSpPr>
            <p:cNvPr id="3" name="Rectangle 2">
              <a:extLst>
                <a:ext uri="{FF2B5EF4-FFF2-40B4-BE49-F238E27FC236}">
                  <a16:creationId xmlns:a16="http://schemas.microsoft.com/office/drawing/2014/main" id="{24F3D023-E920-483A-8E74-5305D2B3B7DA}"/>
                </a:ext>
              </a:extLst>
            </p:cNvPr>
            <p:cNvSpPr/>
            <p:nvPr/>
          </p:nvSpPr>
          <p:spPr>
            <a:xfrm>
              <a:off x="1754655" y="2515197"/>
              <a:ext cx="7890682" cy="3601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endParaRPr>
            </a:p>
          </p:txBody>
        </p:sp>
        <p:sp>
          <p:nvSpPr>
            <p:cNvPr id="37" name="TextBox 36">
              <a:extLst>
                <a:ext uri="{FF2B5EF4-FFF2-40B4-BE49-F238E27FC236}">
                  <a16:creationId xmlns:a16="http://schemas.microsoft.com/office/drawing/2014/main" id="{FA6D1F8F-7C06-47B3-A7B8-5B440C6EE931}"/>
                </a:ext>
              </a:extLst>
            </p:cNvPr>
            <p:cNvSpPr txBox="1"/>
            <p:nvPr/>
          </p:nvSpPr>
          <p:spPr>
            <a:xfrm>
              <a:off x="1993554" y="3413013"/>
              <a:ext cx="7651783" cy="461665"/>
            </a:xfrm>
            <a:prstGeom prst="rect">
              <a:avLst/>
            </a:prstGeom>
            <a:noFill/>
          </p:spPr>
          <p:txBody>
            <a:bodyPr wrap="square" rtlCol="0">
              <a:spAutoFit/>
            </a:bodyPr>
            <a:lstStyle/>
            <a:p>
              <a:r>
                <a:rPr lang="en-US" sz="2400" dirty="0">
                  <a:latin typeface="Consolas" panose="020B0609020204030204" pitchFamily="49" charset="0"/>
                </a:rPr>
                <a:t>For each parameter p from right to left:</a:t>
              </a:r>
            </a:p>
          </p:txBody>
        </p:sp>
        <p:sp>
          <p:nvSpPr>
            <p:cNvPr id="38" name="TextBox 37">
              <a:extLst>
                <a:ext uri="{FF2B5EF4-FFF2-40B4-BE49-F238E27FC236}">
                  <a16:creationId xmlns:a16="http://schemas.microsoft.com/office/drawing/2014/main" id="{A2CB23A5-BBA9-4399-AB5B-5B96568635B8}"/>
                </a:ext>
              </a:extLst>
            </p:cNvPr>
            <p:cNvSpPr txBox="1"/>
            <p:nvPr/>
          </p:nvSpPr>
          <p:spPr>
            <a:xfrm>
              <a:off x="2264978" y="3949750"/>
              <a:ext cx="7573215" cy="1200329"/>
            </a:xfrm>
            <a:prstGeom prst="rect">
              <a:avLst/>
            </a:prstGeom>
            <a:noFill/>
          </p:spPr>
          <p:txBody>
            <a:bodyPr wrap="square" rtlCol="0">
              <a:spAutoFit/>
            </a:bodyPr>
            <a:lstStyle/>
            <a:p>
              <a:r>
                <a:rPr lang="en-US" sz="2400" dirty="0" err="1">
                  <a:latin typeface="Consolas" panose="020B0609020204030204" pitchFamily="49" charset="0"/>
                </a:rPr>
                <a:t>f_temp</a:t>
              </a:r>
              <a:r>
                <a:rPr lang="en-US" sz="2400" dirty="0">
                  <a:latin typeface="Consolas" panose="020B0609020204030204" pitchFamily="49" charset="0"/>
                </a:rPr>
                <a:t> = Define a new lambda function with:</a:t>
              </a:r>
            </a:p>
            <a:p>
              <a:r>
                <a:rPr lang="en-US" sz="2400" dirty="0">
                  <a:latin typeface="Consolas" panose="020B0609020204030204" pitchFamily="49" charset="0"/>
                </a:rPr>
                <a:t>  1. p as its only parameter </a:t>
              </a:r>
            </a:p>
            <a:p>
              <a:r>
                <a:rPr lang="en-US" sz="2400" dirty="0">
                  <a:latin typeface="Consolas" panose="020B0609020204030204" pitchFamily="49" charset="0"/>
                </a:rPr>
                <a:t>  2. e as its (expression)</a:t>
              </a:r>
            </a:p>
          </p:txBody>
        </p:sp>
        <p:sp>
          <p:nvSpPr>
            <p:cNvPr id="44" name="TextBox 43">
              <a:extLst>
                <a:ext uri="{FF2B5EF4-FFF2-40B4-BE49-F238E27FC236}">
                  <a16:creationId xmlns:a16="http://schemas.microsoft.com/office/drawing/2014/main" id="{DC3B34B2-7DB8-460D-BAC4-D9C7883AFFAF}"/>
                </a:ext>
              </a:extLst>
            </p:cNvPr>
            <p:cNvSpPr txBox="1"/>
            <p:nvPr/>
          </p:nvSpPr>
          <p:spPr>
            <a:xfrm>
              <a:off x="2310274" y="5172877"/>
              <a:ext cx="6880124" cy="461665"/>
            </a:xfrm>
            <a:prstGeom prst="rect">
              <a:avLst/>
            </a:prstGeom>
            <a:noFill/>
          </p:spPr>
          <p:txBody>
            <a:bodyPr wrap="square" rtlCol="0">
              <a:spAutoFit/>
            </a:bodyPr>
            <a:lstStyle/>
            <a:p>
              <a:r>
                <a:rPr lang="en-US" sz="2400" dirty="0">
                  <a:latin typeface="Consolas" panose="020B0609020204030204" pitchFamily="49" charset="0"/>
                </a:rPr>
                <a:t>e = </a:t>
              </a:r>
              <a:r>
                <a:rPr lang="en-US" sz="2400" dirty="0" err="1">
                  <a:latin typeface="Consolas" panose="020B0609020204030204" pitchFamily="49" charset="0"/>
                </a:rPr>
                <a:t>f_temp</a:t>
              </a:r>
              <a:endParaRPr lang="en-US" sz="2400" dirty="0">
                <a:latin typeface="Consolas" panose="020B0609020204030204" pitchFamily="49" charset="0"/>
              </a:endParaRPr>
            </a:p>
          </p:txBody>
        </p:sp>
        <p:sp>
          <p:nvSpPr>
            <p:cNvPr id="45" name="TextBox 44">
              <a:extLst>
                <a:ext uri="{FF2B5EF4-FFF2-40B4-BE49-F238E27FC236}">
                  <a16:creationId xmlns:a16="http://schemas.microsoft.com/office/drawing/2014/main" id="{D3EFBFD3-841D-45AE-9DA4-B8F26D26C2E4}"/>
                </a:ext>
              </a:extLst>
            </p:cNvPr>
            <p:cNvSpPr txBox="1"/>
            <p:nvPr/>
          </p:nvSpPr>
          <p:spPr>
            <a:xfrm>
              <a:off x="1770923" y="2486209"/>
              <a:ext cx="6880124" cy="461665"/>
            </a:xfrm>
            <a:prstGeom prst="rect">
              <a:avLst/>
            </a:prstGeom>
            <a:noFill/>
          </p:spPr>
          <p:txBody>
            <a:bodyPr wrap="square" rtlCol="0">
              <a:spAutoFit/>
            </a:bodyPr>
            <a:lstStyle/>
            <a:p>
              <a:r>
                <a:rPr lang="en-US" sz="2400" dirty="0">
                  <a:latin typeface="Consolas" panose="020B0609020204030204" pitchFamily="49" charset="0"/>
                </a:rPr>
                <a:t>Curry(Function f)</a:t>
              </a:r>
            </a:p>
          </p:txBody>
        </p:sp>
        <p:sp>
          <p:nvSpPr>
            <p:cNvPr id="49" name="TextBox 48">
              <a:extLst>
                <a:ext uri="{FF2B5EF4-FFF2-40B4-BE49-F238E27FC236}">
                  <a16:creationId xmlns:a16="http://schemas.microsoft.com/office/drawing/2014/main" id="{61BA0406-DCA1-40F1-8DC3-8FAD1C488BD5}"/>
                </a:ext>
              </a:extLst>
            </p:cNvPr>
            <p:cNvSpPr txBox="1"/>
            <p:nvPr/>
          </p:nvSpPr>
          <p:spPr>
            <a:xfrm>
              <a:off x="1770923" y="5654683"/>
              <a:ext cx="6880124" cy="461665"/>
            </a:xfrm>
            <a:prstGeom prst="rect">
              <a:avLst/>
            </a:prstGeom>
            <a:noFill/>
          </p:spPr>
          <p:txBody>
            <a:bodyPr wrap="square" rtlCol="0">
              <a:spAutoFit/>
            </a:bodyPr>
            <a:lstStyle/>
            <a:p>
              <a:r>
                <a:rPr lang="en-US" sz="2400" dirty="0">
                  <a:latin typeface="Consolas" panose="020B0609020204030204" pitchFamily="49" charset="0"/>
                </a:rPr>
                <a:t>return </a:t>
              </a:r>
              <a:r>
                <a:rPr lang="en-US" sz="2400" dirty="0" err="1">
                  <a:latin typeface="Consolas" panose="020B0609020204030204" pitchFamily="49" charset="0"/>
                </a:rPr>
                <a:t>f_temp</a:t>
              </a:r>
              <a:endParaRPr lang="en-US" sz="2400" dirty="0">
                <a:latin typeface="Consolas" panose="020B0609020204030204" pitchFamily="49" charset="0"/>
              </a:endParaRPr>
            </a:p>
          </p:txBody>
        </p:sp>
        <p:sp>
          <p:nvSpPr>
            <p:cNvPr id="50" name="TextBox 49">
              <a:extLst>
                <a:ext uri="{FF2B5EF4-FFF2-40B4-BE49-F238E27FC236}">
                  <a16:creationId xmlns:a16="http://schemas.microsoft.com/office/drawing/2014/main" id="{0BC95BDE-6053-4912-8543-C7927617AF12}"/>
                </a:ext>
              </a:extLst>
            </p:cNvPr>
            <p:cNvSpPr txBox="1"/>
            <p:nvPr/>
          </p:nvSpPr>
          <p:spPr>
            <a:xfrm>
              <a:off x="2026255" y="2951388"/>
              <a:ext cx="7890682" cy="461665"/>
            </a:xfrm>
            <a:prstGeom prst="rect">
              <a:avLst/>
            </a:prstGeom>
            <a:noFill/>
          </p:spPr>
          <p:txBody>
            <a:bodyPr wrap="square" rtlCol="0">
              <a:spAutoFit/>
            </a:bodyPr>
            <a:lstStyle/>
            <a:p>
              <a:r>
                <a:rPr lang="en-US" sz="2400" dirty="0">
                  <a:latin typeface="Consolas" panose="020B0609020204030204" pitchFamily="49" charset="0"/>
                </a:rPr>
                <a:t>e = The expression/body of function f</a:t>
              </a:r>
            </a:p>
          </p:txBody>
        </p:sp>
      </p:grpSp>
      <p:sp>
        <p:nvSpPr>
          <p:cNvPr id="15" name="TextBox 14">
            <a:extLst>
              <a:ext uri="{FF2B5EF4-FFF2-40B4-BE49-F238E27FC236}">
                <a16:creationId xmlns:a16="http://schemas.microsoft.com/office/drawing/2014/main" id="{3502917F-209C-4069-B8EE-8610D3AAD4AF}"/>
              </a:ext>
            </a:extLst>
          </p:cNvPr>
          <p:cNvSpPr txBox="1"/>
          <p:nvPr/>
        </p:nvSpPr>
        <p:spPr>
          <a:xfrm>
            <a:off x="8655699" y="1151902"/>
            <a:ext cx="3340448" cy="1015663"/>
          </a:xfrm>
          <a:prstGeom prst="rect">
            <a:avLst/>
          </a:prstGeom>
          <a:noFill/>
        </p:spPr>
        <p:txBody>
          <a:bodyPr wrap="square">
            <a:spAutoFit/>
          </a:bodyPr>
          <a:lstStyle/>
          <a:p>
            <a:pPr algn="ctr"/>
            <a:r>
              <a:rPr lang="en-US" sz="2400" dirty="0"/>
              <a:t>Let's curry:</a:t>
            </a:r>
          </a:p>
          <a:p>
            <a:pPr algn="ctr"/>
            <a:endParaRPr lang="en-US" sz="1200" dirty="0"/>
          </a:p>
          <a:p>
            <a:pPr algn="ctr"/>
            <a:r>
              <a:rPr lang="en-US" sz="2400" dirty="0">
                <a:solidFill>
                  <a:srgbClr val="FF0000"/>
                </a:solidFill>
              </a:rPr>
              <a:t>mult3 </a:t>
            </a:r>
            <a:r>
              <a:rPr lang="en-US" sz="2400" dirty="0">
                <a:solidFill>
                  <a:srgbClr val="7030A0"/>
                </a:solidFill>
              </a:rPr>
              <a:t>x y z </a:t>
            </a:r>
            <a:r>
              <a:rPr lang="en-US" sz="2400" dirty="0"/>
              <a:t>=</a:t>
            </a:r>
            <a:r>
              <a:rPr lang="en-US" sz="2400" dirty="0">
                <a:solidFill>
                  <a:srgbClr val="FF0000"/>
                </a:solidFill>
              </a:rPr>
              <a: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p>
        </p:txBody>
      </p:sp>
      <p:cxnSp>
        <p:nvCxnSpPr>
          <p:cNvPr id="29" name="Straight Arrow Connector 28">
            <a:extLst>
              <a:ext uri="{FF2B5EF4-FFF2-40B4-BE49-F238E27FC236}">
                <a16:creationId xmlns:a16="http://schemas.microsoft.com/office/drawing/2014/main" id="{9C12B52E-F6C2-46FA-BAE6-26C0AA23F33E}"/>
              </a:ext>
            </a:extLst>
          </p:cNvPr>
          <p:cNvCxnSpPr/>
          <p:nvPr/>
        </p:nvCxnSpPr>
        <p:spPr>
          <a:xfrm>
            <a:off x="654262" y="424635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7D3A6AD-3437-44DD-97C0-C5B3C4690881}"/>
              </a:ext>
            </a:extLst>
          </p:cNvPr>
          <p:cNvCxnSpPr/>
          <p:nvPr/>
        </p:nvCxnSpPr>
        <p:spPr>
          <a:xfrm>
            <a:off x="947758" y="479710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7BB8A61-9817-486E-82E8-D55A2E315C1B}"/>
              </a:ext>
            </a:extLst>
          </p:cNvPr>
          <p:cNvCxnSpPr/>
          <p:nvPr/>
        </p:nvCxnSpPr>
        <p:spPr>
          <a:xfrm>
            <a:off x="1294468" y="515524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FD58F5A-1BE9-4AD0-B573-AAB6DBF2ACBC}"/>
              </a:ext>
            </a:extLst>
          </p:cNvPr>
          <p:cNvSpPr txBox="1"/>
          <p:nvPr/>
        </p:nvSpPr>
        <p:spPr>
          <a:xfrm>
            <a:off x="1145504" y="1438984"/>
            <a:ext cx="1758202" cy="461665"/>
          </a:xfrm>
          <a:prstGeom prst="rect">
            <a:avLst/>
          </a:prstGeom>
          <a:noFill/>
        </p:spPr>
        <p:txBody>
          <a:bodyPr wrap="square">
            <a:spAutoFit/>
          </a:bodyPr>
          <a:lstStyle/>
          <a:p>
            <a:r>
              <a:rPr lang="en-US" sz="2400" dirty="0"/>
              <a:t>\      -&gt;</a:t>
            </a:r>
          </a:p>
        </p:txBody>
      </p:sp>
      <p:cxnSp>
        <p:nvCxnSpPr>
          <p:cNvPr id="46" name="Straight Arrow Connector 45">
            <a:extLst>
              <a:ext uri="{FF2B5EF4-FFF2-40B4-BE49-F238E27FC236}">
                <a16:creationId xmlns:a16="http://schemas.microsoft.com/office/drawing/2014/main" id="{9EAFC4E5-654E-40CC-91BB-A82608A76BAF}"/>
              </a:ext>
            </a:extLst>
          </p:cNvPr>
          <p:cNvCxnSpPr/>
          <p:nvPr/>
        </p:nvCxnSpPr>
        <p:spPr>
          <a:xfrm>
            <a:off x="1294468" y="5531381"/>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15A777A-B656-4CF3-AEA4-42F53F3CF622}"/>
              </a:ext>
            </a:extLst>
          </p:cNvPr>
          <p:cNvSpPr txBox="1"/>
          <p:nvPr/>
        </p:nvSpPr>
        <p:spPr>
          <a:xfrm>
            <a:off x="1107615" y="1980766"/>
            <a:ext cx="3954087" cy="461665"/>
          </a:xfrm>
          <a:prstGeom prst="rect">
            <a:avLst/>
          </a:prstGeom>
          <a:noFill/>
        </p:spPr>
        <p:txBody>
          <a:bodyPr wrap="square">
            <a:spAutoFit/>
          </a:bodyPr>
          <a:lstStyle/>
          <a:p>
            <a:r>
              <a:rPr lang="en-US" sz="2400" dirty="0"/>
              <a:t>\</a:t>
            </a:r>
            <a:r>
              <a:rPr lang="en-US" sz="2400" dirty="0">
                <a:solidFill>
                  <a:srgbClr val="7030A0"/>
                </a:solidFill>
              </a:rPr>
              <a:t>y</a:t>
            </a:r>
            <a:r>
              <a:rPr lang="en-US" sz="2400" dirty="0"/>
              <a:t>   -&gt; (\ </a:t>
            </a:r>
            <a:r>
              <a:rPr lang="en-US" sz="2400" dirty="0">
                <a:solidFill>
                  <a:srgbClr val="7030A0"/>
                </a:solidFill>
              </a:rPr>
              <a:t>z</a:t>
            </a:r>
            <a:r>
              <a:rPr lang="en-US" sz="2400" dirty="0"/>
              <a:t>   -&gt;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r>
              <a:rPr lang="en-US" sz="2400" dirty="0"/>
              <a:t>))</a:t>
            </a:r>
          </a:p>
        </p:txBody>
      </p:sp>
      <p:sp>
        <p:nvSpPr>
          <p:cNvPr id="51" name="Speech Bubble: Rectangle with Corners Rounded 50">
            <a:extLst>
              <a:ext uri="{FF2B5EF4-FFF2-40B4-BE49-F238E27FC236}">
                <a16:creationId xmlns:a16="http://schemas.microsoft.com/office/drawing/2014/main" id="{1A291D46-18FE-43EF-9612-7B0667657ED0}"/>
              </a:ext>
            </a:extLst>
          </p:cNvPr>
          <p:cNvSpPr/>
          <p:nvPr/>
        </p:nvSpPr>
        <p:spPr>
          <a:xfrm>
            <a:off x="2282881" y="230028"/>
            <a:ext cx="4877574" cy="1216295"/>
          </a:xfrm>
          <a:prstGeom prst="wedgeRoundRectCallout">
            <a:avLst>
              <a:gd name="adj1" fmla="val -70324"/>
              <a:gd name="adj2" fmla="val 571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 have a lambda function that returns *another* lambda function (and it, in turn returns another lambda function!)!</a:t>
            </a:r>
          </a:p>
        </p:txBody>
      </p:sp>
      <p:cxnSp>
        <p:nvCxnSpPr>
          <p:cNvPr id="53" name="Straight Arrow Connector 52">
            <a:extLst>
              <a:ext uri="{FF2B5EF4-FFF2-40B4-BE49-F238E27FC236}">
                <a16:creationId xmlns:a16="http://schemas.microsoft.com/office/drawing/2014/main" id="{89226A93-D38E-4473-8AEE-6373BBCF974D}"/>
              </a:ext>
            </a:extLst>
          </p:cNvPr>
          <p:cNvCxnSpPr/>
          <p:nvPr/>
        </p:nvCxnSpPr>
        <p:spPr>
          <a:xfrm>
            <a:off x="967859" y="6043366"/>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315D035-93A7-4DE4-85C0-581BEC549AD7}"/>
              </a:ext>
            </a:extLst>
          </p:cNvPr>
          <p:cNvSpPr txBox="1"/>
          <p:nvPr/>
        </p:nvSpPr>
        <p:spPr>
          <a:xfrm>
            <a:off x="1158567" y="1439533"/>
            <a:ext cx="5207064" cy="461665"/>
          </a:xfrm>
          <a:prstGeom prst="rect">
            <a:avLst/>
          </a:prstGeom>
          <a:noFill/>
        </p:spPr>
        <p:txBody>
          <a:bodyPr wrap="square">
            <a:spAutoFit/>
          </a:bodyPr>
          <a:lstStyle/>
          <a:p>
            <a:r>
              <a:rPr lang="en-US" sz="2400" dirty="0"/>
              <a:t>\</a:t>
            </a:r>
            <a:r>
              <a:rPr lang="en-US" sz="2400" dirty="0">
                <a:solidFill>
                  <a:srgbClr val="7030A0"/>
                </a:solidFill>
              </a:rPr>
              <a:t>x</a:t>
            </a:r>
            <a:r>
              <a:rPr lang="en-US" sz="2400" dirty="0"/>
              <a:t>   -&gt; (\</a:t>
            </a:r>
            <a:r>
              <a:rPr lang="en-US" sz="2400" dirty="0">
                <a:solidFill>
                  <a:srgbClr val="7030A0"/>
                </a:solidFill>
              </a:rPr>
              <a:t>y</a:t>
            </a:r>
            <a:r>
              <a:rPr lang="en-US" sz="2400" dirty="0"/>
              <a:t>   -&gt; (\ </a:t>
            </a:r>
            <a:r>
              <a:rPr lang="en-US" sz="2400" dirty="0">
                <a:solidFill>
                  <a:srgbClr val="7030A0"/>
                </a:solidFill>
              </a:rPr>
              <a:t>z</a:t>
            </a:r>
            <a:r>
              <a:rPr lang="en-US" sz="2400" dirty="0"/>
              <a:t>   -&gt;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r>
              <a:rPr lang="en-US" sz="2400" dirty="0"/>
              <a:t>)))</a:t>
            </a:r>
          </a:p>
        </p:txBody>
      </p:sp>
      <p:sp>
        <p:nvSpPr>
          <p:cNvPr id="55" name="TextBox 54">
            <a:extLst>
              <a:ext uri="{FF2B5EF4-FFF2-40B4-BE49-F238E27FC236}">
                <a16:creationId xmlns:a16="http://schemas.microsoft.com/office/drawing/2014/main" id="{1879AEEB-1A99-413E-99A4-A929BD916EB3}"/>
              </a:ext>
            </a:extLst>
          </p:cNvPr>
          <p:cNvSpPr txBox="1"/>
          <p:nvPr/>
        </p:nvSpPr>
        <p:spPr>
          <a:xfrm>
            <a:off x="1884609" y="1443555"/>
            <a:ext cx="4407854" cy="461665"/>
          </a:xfrm>
          <a:prstGeom prst="rect">
            <a:avLst/>
          </a:prstGeom>
          <a:noFill/>
        </p:spPr>
        <p:txBody>
          <a:bodyPr wrap="square">
            <a:spAutoFit/>
          </a:bodyPr>
          <a:lstStyle/>
          <a:p>
            <a:r>
              <a:rPr lang="en-US" sz="2400" dirty="0"/>
              <a:t>(                  </a:t>
            </a:r>
            <a:r>
              <a:rPr lang="en-US" sz="2400" dirty="0">
                <a:solidFill>
                  <a:srgbClr val="7030A0"/>
                </a:solidFill>
              </a:rPr>
              <a:t>  </a:t>
            </a:r>
            <a:r>
              <a:rPr lang="en-US" sz="2400" dirty="0"/>
              <a:t>                    </a:t>
            </a:r>
            <a:r>
              <a:rPr lang="en-US" dirty="0"/>
              <a:t> </a:t>
            </a:r>
            <a:r>
              <a:rPr lang="en-US" sz="2400" dirty="0"/>
              <a:t>   )</a:t>
            </a:r>
          </a:p>
        </p:txBody>
      </p:sp>
      <p:sp>
        <p:nvSpPr>
          <p:cNvPr id="34" name="TextBox 33">
            <a:extLst>
              <a:ext uri="{FF2B5EF4-FFF2-40B4-BE49-F238E27FC236}">
                <a16:creationId xmlns:a16="http://schemas.microsoft.com/office/drawing/2014/main" id="{039C8ADF-0E5B-460E-82CB-6C623705668C}"/>
              </a:ext>
            </a:extLst>
          </p:cNvPr>
          <p:cNvSpPr txBox="1"/>
          <p:nvPr/>
        </p:nvSpPr>
        <p:spPr>
          <a:xfrm>
            <a:off x="1913025" y="2523445"/>
            <a:ext cx="350670" cy="461665"/>
          </a:xfrm>
          <a:prstGeom prst="rect">
            <a:avLst/>
          </a:prstGeom>
          <a:noFill/>
        </p:spPr>
        <p:txBody>
          <a:bodyPr wrap="square">
            <a:spAutoFit/>
          </a:bodyPr>
          <a:lstStyle/>
          <a:p>
            <a:pPr algn="ctr"/>
            <a:r>
              <a:rPr lang="en-US" sz="2400" dirty="0">
                <a:solidFill>
                  <a:srgbClr val="7030A0"/>
                </a:solidFill>
              </a:rPr>
              <a:t>x</a:t>
            </a:r>
            <a:endParaRPr lang="en-US" sz="2400" dirty="0"/>
          </a:p>
        </p:txBody>
      </p:sp>
      <p:sp>
        <p:nvSpPr>
          <p:cNvPr id="58" name="TextBox 57">
            <a:extLst>
              <a:ext uri="{FF2B5EF4-FFF2-40B4-BE49-F238E27FC236}">
                <a16:creationId xmlns:a16="http://schemas.microsoft.com/office/drawing/2014/main" id="{B713FB56-AB38-49CB-A4A5-BEDA9B4B0ED3}"/>
              </a:ext>
            </a:extLst>
          </p:cNvPr>
          <p:cNvSpPr txBox="1"/>
          <p:nvPr/>
        </p:nvSpPr>
        <p:spPr>
          <a:xfrm>
            <a:off x="1107615" y="1988918"/>
            <a:ext cx="3607395" cy="461665"/>
          </a:xfrm>
          <a:prstGeom prst="rect">
            <a:avLst/>
          </a:prstGeom>
          <a:noFill/>
        </p:spPr>
        <p:txBody>
          <a:bodyPr wrap="square">
            <a:spAutoFit/>
          </a:bodyPr>
          <a:lstStyle/>
          <a:p>
            <a:r>
              <a:rPr lang="en-US" sz="2400" dirty="0"/>
              <a:t>\</a:t>
            </a:r>
            <a:r>
              <a:rPr lang="en-US" sz="2400" dirty="0">
                <a:solidFill>
                  <a:srgbClr val="7030A0"/>
                </a:solidFill>
              </a:rPr>
              <a:t>y</a:t>
            </a:r>
            <a:r>
              <a:rPr lang="en-US" sz="2400" dirty="0"/>
              <a:t>   -&gt; (\ </a:t>
            </a:r>
            <a:r>
              <a:rPr lang="en-US" sz="2400" dirty="0">
                <a:solidFill>
                  <a:srgbClr val="7030A0"/>
                </a:solidFill>
              </a:rPr>
              <a:t>z</a:t>
            </a:r>
            <a:r>
              <a:rPr lang="en-US" sz="2400" dirty="0"/>
              <a:t>   -&gt;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r>
              <a:rPr lang="en-US" sz="2400" dirty="0"/>
              <a:t>))</a:t>
            </a:r>
          </a:p>
        </p:txBody>
      </p:sp>
      <p:grpSp>
        <p:nvGrpSpPr>
          <p:cNvPr id="59" name="Group 58">
            <a:extLst>
              <a:ext uri="{FF2B5EF4-FFF2-40B4-BE49-F238E27FC236}">
                <a16:creationId xmlns:a16="http://schemas.microsoft.com/office/drawing/2014/main" id="{6144EED4-5CAD-4CDC-B8DA-D930FC1886A9}"/>
              </a:ext>
            </a:extLst>
          </p:cNvPr>
          <p:cNvGrpSpPr/>
          <p:nvPr/>
        </p:nvGrpSpPr>
        <p:grpSpPr>
          <a:xfrm>
            <a:off x="2114146" y="2835680"/>
            <a:ext cx="338340" cy="369332"/>
            <a:chOff x="2339576" y="2865664"/>
            <a:chExt cx="338340" cy="369332"/>
          </a:xfrm>
        </p:grpSpPr>
        <p:sp>
          <p:nvSpPr>
            <p:cNvPr id="60" name="Arrow: Up 59">
              <a:extLst>
                <a:ext uri="{FF2B5EF4-FFF2-40B4-BE49-F238E27FC236}">
                  <a16:creationId xmlns:a16="http://schemas.microsoft.com/office/drawing/2014/main" id="{C0C0AC9D-EC25-4B13-89DC-DA8570AB24EB}"/>
                </a:ext>
              </a:extLst>
            </p:cNvPr>
            <p:cNvSpPr/>
            <p:nvPr/>
          </p:nvSpPr>
          <p:spPr>
            <a:xfrm>
              <a:off x="2339576" y="2934089"/>
              <a:ext cx="338340" cy="2752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FF31B919-2D6C-4A04-9EF7-6781021616B1}"/>
                </a:ext>
              </a:extLst>
            </p:cNvPr>
            <p:cNvSpPr txBox="1"/>
            <p:nvPr/>
          </p:nvSpPr>
          <p:spPr>
            <a:xfrm>
              <a:off x="2364960" y="2865664"/>
              <a:ext cx="306494" cy="369332"/>
            </a:xfrm>
            <a:prstGeom prst="rect">
              <a:avLst/>
            </a:prstGeom>
            <a:noFill/>
          </p:spPr>
          <p:txBody>
            <a:bodyPr wrap="none" rtlCol="0">
              <a:spAutoFit/>
            </a:bodyPr>
            <a:lstStyle/>
            <a:p>
              <a:r>
                <a:rPr lang="en-US" dirty="0">
                  <a:solidFill>
                    <a:srgbClr val="FFC1C1"/>
                  </a:solidFill>
                </a:rPr>
                <a:t>p</a:t>
              </a:r>
            </a:p>
          </p:txBody>
        </p:sp>
      </p:grpSp>
      <p:cxnSp>
        <p:nvCxnSpPr>
          <p:cNvPr id="56" name="Straight Arrow Connector 55">
            <a:extLst>
              <a:ext uri="{FF2B5EF4-FFF2-40B4-BE49-F238E27FC236}">
                <a16:creationId xmlns:a16="http://schemas.microsoft.com/office/drawing/2014/main" id="{866C08C6-FAF8-4ED1-9873-2DADF1A8A069}"/>
              </a:ext>
            </a:extLst>
          </p:cNvPr>
          <p:cNvCxnSpPr/>
          <p:nvPr/>
        </p:nvCxnSpPr>
        <p:spPr>
          <a:xfrm>
            <a:off x="474239" y="652512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3572D95-3734-4908-A21D-D1DCBAC07EC3}"/>
              </a:ext>
            </a:extLst>
          </p:cNvPr>
          <p:cNvSpPr txBox="1"/>
          <p:nvPr/>
        </p:nvSpPr>
        <p:spPr>
          <a:xfrm>
            <a:off x="1154232" y="1435585"/>
            <a:ext cx="4090012" cy="461665"/>
          </a:xfrm>
          <a:prstGeom prst="rect">
            <a:avLst/>
          </a:prstGeom>
          <a:noFill/>
        </p:spPr>
        <p:txBody>
          <a:bodyPr wrap="square">
            <a:spAutoFit/>
          </a:bodyPr>
          <a:lstStyle/>
          <a:p>
            <a:r>
              <a:rPr lang="en-US" sz="2400" dirty="0"/>
              <a:t>\</a:t>
            </a:r>
            <a:r>
              <a:rPr lang="en-US" sz="2400" dirty="0">
                <a:solidFill>
                  <a:srgbClr val="7030A0"/>
                </a:solidFill>
              </a:rPr>
              <a:t>x</a:t>
            </a:r>
            <a:r>
              <a:rPr lang="en-US" sz="2400" dirty="0"/>
              <a:t>   -&gt; (\</a:t>
            </a:r>
            <a:r>
              <a:rPr lang="en-US" sz="2400" dirty="0">
                <a:solidFill>
                  <a:srgbClr val="7030A0"/>
                </a:solidFill>
              </a:rPr>
              <a:t>y</a:t>
            </a:r>
            <a:r>
              <a:rPr lang="en-US" sz="2400" dirty="0"/>
              <a:t>   -&gt; (\ </a:t>
            </a:r>
            <a:r>
              <a:rPr lang="en-US" sz="2400" dirty="0">
                <a:solidFill>
                  <a:srgbClr val="7030A0"/>
                </a:solidFill>
              </a:rPr>
              <a:t>z</a:t>
            </a:r>
            <a:r>
              <a:rPr lang="en-US" sz="2400" dirty="0"/>
              <a:t>   -&gt;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r>
              <a:rPr lang="en-US" sz="2400" dirty="0"/>
              <a:t>)))</a:t>
            </a:r>
          </a:p>
        </p:txBody>
      </p:sp>
      <p:sp>
        <p:nvSpPr>
          <p:cNvPr id="63" name="TextBox 62">
            <a:extLst>
              <a:ext uri="{FF2B5EF4-FFF2-40B4-BE49-F238E27FC236}">
                <a16:creationId xmlns:a16="http://schemas.microsoft.com/office/drawing/2014/main" id="{7012E6BB-00D4-43BF-AD2A-C33A50806631}"/>
              </a:ext>
            </a:extLst>
          </p:cNvPr>
          <p:cNvSpPr txBox="1"/>
          <p:nvPr/>
        </p:nvSpPr>
        <p:spPr>
          <a:xfrm>
            <a:off x="8290434" y="2386248"/>
            <a:ext cx="1988541" cy="461665"/>
          </a:xfrm>
          <a:prstGeom prst="rect">
            <a:avLst/>
          </a:prstGeom>
          <a:noFill/>
        </p:spPr>
        <p:txBody>
          <a:bodyPr wrap="square">
            <a:spAutoFit/>
          </a:bodyPr>
          <a:lstStyle/>
          <a:p>
            <a:r>
              <a:rPr lang="en-US" sz="2400" dirty="0">
                <a:solidFill>
                  <a:srgbClr val="FF0000"/>
                </a:solidFill>
              </a:rPr>
              <a:t>mult3</a:t>
            </a:r>
            <a:r>
              <a:rPr lang="en-US" sz="2400" baseline="-25000" dirty="0">
                <a:solidFill>
                  <a:srgbClr val="FF0000"/>
                </a:solidFill>
              </a:rPr>
              <a:t>curried</a:t>
            </a:r>
            <a:r>
              <a:rPr lang="en-US" sz="2400" dirty="0">
                <a:solidFill>
                  <a:srgbClr val="FF0000"/>
                </a:solidFill>
              </a:rPr>
              <a:t> </a:t>
            </a:r>
            <a:r>
              <a:rPr lang="en-US" sz="2400" dirty="0"/>
              <a:t>=</a:t>
            </a:r>
          </a:p>
        </p:txBody>
      </p:sp>
      <p:sp>
        <p:nvSpPr>
          <p:cNvPr id="6" name="Arrow: Down 5">
            <a:extLst>
              <a:ext uri="{FF2B5EF4-FFF2-40B4-BE49-F238E27FC236}">
                <a16:creationId xmlns:a16="http://schemas.microsoft.com/office/drawing/2014/main" id="{3028F7C0-C7B2-4AAA-B5A9-2057A5C50485}"/>
              </a:ext>
            </a:extLst>
          </p:cNvPr>
          <p:cNvSpPr/>
          <p:nvPr/>
        </p:nvSpPr>
        <p:spPr>
          <a:xfrm>
            <a:off x="9842388" y="2163336"/>
            <a:ext cx="879231" cy="4141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16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2.22222E-6 L -0.01732 0.00069 " pathEditMode="relative" rAng="0" ptsTypes="AA">
                                      <p:cBhvr>
                                        <p:cTn id="6" dur="2000" fill="hold"/>
                                        <p:tgtEl>
                                          <p:spTgt spid="59"/>
                                        </p:tgtEl>
                                        <p:attrNameLst>
                                          <p:attrName>ppt_x</p:attrName>
                                          <p:attrName>ppt_y</p:attrName>
                                        </p:attrNameLst>
                                      </p:cBhvr>
                                      <p:rCtr x="-872" y="23"/>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3.95833E-6 -3.7037E-7 L -0.05638 -0.15764 " pathEditMode="relative" rAng="0" ptsTypes="AA">
                                      <p:cBhvr>
                                        <p:cTn id="34" dur="2000" fill="hold"/>
                                        <p:tgtEl>
                                          <p:spTgt spid="34"/>
                                        </p:tgtEl>
                                        <p:attrNameLst>
                                          <p:attrName>ppt_x</p:attrName>
                                          <p:attrName>ppt_y</p:attrName>
                                        </p:attrNameLst>
                                      </p:cBhvr>
                                      <p:rCtr x="-2826" y="-7894"/>
                                    </p:animMotion>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0" nodeType="clickEffect">
                                  <p:stCondLst>
                                    <p:cond delay="0"/>
                                  </p:stCondLst>
                                  <p:childTnLst>
                                    <p:animMotion origin="layout" path="M -4.79167E-6 -3.7037E-6 L 0.07175 -0.07731 " pathEditMode="relative" rAng="0" ptsTypes="AA">
                                      <p:cBhvr>
                                        <p:cTn id="46" dur="2000" fill="hold"/>
                                        <p:tgtEl>
                                          <p:spTgt spid="47"/>
                                        </p:tgtEl>
                                        <p:attrNameLst>
                                          <p:attrName>ppt_x</p:attrName>
                                          <p:attrName>ppt_y</p:attrName>
                                        </p:attrNameLst>
                                      </p:cBhvr>
                                      <p:rCtr x="3581" y="-3866"/>
                                    </p:animMotion>
                                  </p:childTnLst>
                                </p:cTn>
                              </p:par>
                            </p:childTnLst>
                          </p:cTn>
                        </p:par>
                        <p:par>
                          <p:cTn id="47" fill="hold">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down)">
                                      <p:cBhvr>
                                        <p:cTn id="54" dur="500"/>
                                        <p:tgtEl>
                                          <p:spTgt spid="5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5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4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42" presetClass="path" presetSubtype="0" accel="50000" decel="50000" fill="hold" grpId="1" nodeType="withEffect">
                                  <p:stCondLst>
                                    <p:cond delay="0"/>
                                  </p:stCondLst>
                                  <p:childTnLst>
                                    <p:animMotion origin="layout" path="M -3.75E-6 1.48148E-6 L -0.00273 0.07893 " pathEditMode="relative" rAng="0" ptsTypes="AA">
                                      <p:cBhvr>
                                        <p:cTn id="72" dur="2000" fill="hold"/>
                                        <p:tgtEl>
                                          <p:spTgt spid="54"/>
                                        </p:tgtEl>
                                        <p:attrNameLst>
                                          <p:attrName>ppt_x</p:attrName>
                                          <p:attrName>ppt_y</p:attrName>
                                        </p:attrNameLst>
                                      </p:cBhvr>
                                      <p:rCtr x="-143" y="3935"/>
                                    </p:animMotion>
                                  </p:childTnLst>
                                </p:cTn>
                              </p:par>
                              <p:par>
                                <p:cTn id="73" presetID="10" presetClass="exit" presetSubtype="0" fill="hold" grpId="0" nodeType="withEffect">
                                  <p:stCondLst>
                                    <p:cond delay="0"/>
                                  </p:stCondLst>
                                  <p:childTnLst>
                                    <p:animEffect transition="out" filter="fade">
                                      <p:cBhvr>
                                        <p:cTn id="74" dur="500"/>
                                        <p:tgtEl>
                                          <p:spTgt spid="58"/>
                                        </p:tgtEl>
                                      </p:cBhvr>
                                    </p:animEffect>
                                    <p:set>
                                      <p:cBhvr>
                                        <p:cTn id="75" dur="1" fill="hold">
                                          <p:stCondLst>
                                            <p:cond delay="499"/>
                                          </p:stCondLst>
                                        </p:cTn>
                                        <p:tgtEl>
                                          <p:spTgt spid="5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53"/>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62"/>
                                        </p:tgtEl>
                                        <p:attrNameLst>
                                          <p:attrName>style.visibility</p:attrName>
                                        </p:attrNameLst>
                                      </p:cBhvr>
                                      <p:to>
                                        <p:strVal val="visible"/>
                                      </p:to>
                                    </p:set>
                                  </p:childTnLst>
                                </p:cTn>
                              </p:par>
                              <p:par>
                                <p:cTn id="88" presetID="42" presetClass="path" presetSubtype="0" accel="50000" decel="50000" fill="hold" grpId="1" nodeType="withEffect">
                                  <p:stCondLst>
                                    <p:cond delay="0"/>
                                  </p:stCondLst>
                                  <p:childTnLst>
                                    <p:animMotion origin="layout" path="M 2.08333E-7 -4.07407E-6 L 0.59779 0.1838 " pathEditMode="relative" rAng="0" ptsTypes="AA">
                                      <p:cBhvr>
                                        <p:cTn id="89" dur="2000" fill="hold"/>
                                        <p:tgtEl>
                                          <p:spTgt spid="62"/>
                                        </p:tgtEl>
                                        <p:attrNameLst>
                                          <p:attrName>ppt_x</p:attrName>
                                          <p:attrName>ppt_y</p:attrName>
                                        </p:attrNameLst>
                                      </p:cBhvr>
                                      <p:rCtr x="29883" y="9190"/>
                                    </p:animMotion>
                                  </p:childTnLst>
                                </p:cTn>
                              </p:par>
                              <p:par>
                                <p:cTn id="90" presetID="22" presetClass="entr" presetSubtype="1" fill="hold" grpId="0" nodeType="with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wipe(up)">
                                      <p:cBhvr>
                                        <p:cTn id="92" dur="500"/>
                                        <p:tgtEl>
                                          <p:spTgt spid="6"/>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5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fade">
                                      <p:cBhvr>
                                        <p:cTn id="10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7" grpId="0"/>
      <p:bldP spid="51" grpId="0" animBg="1"/>
      <p:bldP spid="51" grpId="1" animBg="1"/>
      <p:bldP spid="54" grpId="0"/>
      <p:bldP spid="54" grpId="1"/>
      <p:bldP spid="55" grpId="0"/>
      <p:bldP spid="34" grpId="0"/>
      <p:bldP spid="34" grpId="1"/>
      <p:bldP spid="58" grpId="0"/>
      <p:bldP spid="62" grpId="0"/>
      <p:bldP spid="62" grpId="1"/>
      <p:bldP spid="63" grpId="0"/>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5A07AFD5-1DB5-4937-8237-72FCC3FE50E3}"/>
              </a:ext>
            </a:extLst>
          </p:cNvPr>
          <p:cNvGrpSpPr/>
          <p:nvPr/>
        </p:nvGrpSpPr>
        <p:grpSpPr>
          <a:xfrm>
            <a:off x="6696980" y="4326271"/>
            <a:ext cx="4648112" cy="474018"/>
            <a:chOff x="8668544" y="4111312"/>
            <a:chExt cx="4648112" cy="474018"/>
          </a:xfrm>
        </p:grpSpPr>
        <p:sp>
          <p:nvSpPr>
            <p:cNvPr id="70" name="Rectangle 69">
              <a:extLst>
                <a:ext uri="{FF2B5EF4-FFF2-40B4-BE49-F238E27FC236}">
                  <a16:creationId xmlns:a16="http://schemas.microsoft.com/office/drawing/2014/main" id="{018CE087-EB62-4ABB-879D-E90DB54E666E}"/>
                </a:ext>
              </a:extLst>
            </p:cNvPr>
            <p:cNvSpPr/>
            <p:nvPr/>
          </p:nvSpPr>
          <p:spPr>
            <a:xfrm>
              <a:off x="9042133" y="4141658"/>
              <a:ext cx="4274523" cy="44367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6A3CBFA8-9197-4EE8-93B8-EECAF6281F8E}"/>
                </a:ext>
              </a:extLst>
            </p:cNvPr>
            <p:cNvSpPr txBox="1"/>
            <p:nvPr/>
          </p:nvSpPr>
          <p:spPr>
            <a:xfrm>
              <a:off x="8668544" y="4111312"/>
              <a:ext cx="420308" cy="461665"/>
            </a:xfrm>
            <a:prstGeom prst="rect">
              <a:avLst/>
            </a:prstGeom>
            <a:noFill/>
          </p:spPr>
          <p:txBody>
            <a:bodyPr wrap="none" rtlCol="0">
              <a:spAutoFit/>
            </a:bodyPr>
            <a:lstStyle/>
            <a:p>
              <a:r>
                <a:rPr lang="en-US" sz="2400" dirty="0"/>
                <a:t>f1</a:t>
              </a:r>
            </a:p>
          </p:txBody>
        </p:sp>
      </p:grpSp>
      <p:sp>
        <p:nvSpPr>
          <p:cNvPr id="2" name="Title 1">
            <a:extLst>
              <a:ext uri="{FF2B5EF4-FFF2-40B4-BE49-F238E27FC236}">
                <a16:creationId xmlns:a16="http://schemas.microsoft.com/office/drawing/2014/main" id="{11CDE16E-E41D-4E3F-BDA4-18C32CF69BE1}"/>
              </a:ext>
            </a:extLst>
          </p:cNvPr>
          <p:cNvSpPr>
            <a:spLocks noGrp="1"/>
          </p:cNvSpPr>
          <p:nvPr>
            <p:ph type="title"/>
          </p:nvPr>
        </p:nvSpPr>
        <p:spPr>
          <a:xfrm>
            <a:off x="914400" y="-212010"/>
            <a:ext cx="10363200" cy="1143000"/>
          </a:xfrm>
        </p:spPr>
        <p:txBody>
          <a:bodyPr/>
          <a:lstStyle/>
          <a:p>
            <a:r>
              <a:rPr lang="en-US" dirty="0"/>
              <a:t>Our Currying Result</a:t>
            </a:r>
          </a:p>
        </p:txBody>
      </p:sp>
      <p:sp>
        <p:nvSpPr>
          <p:cNvPr id="5" name="TextBox 4">
            <a:extLst>
              <a:ext uri="{FF2B5EF4-FFF2-40B4-BE49-F238E27FC236}">
                <a16:creationId xmlns:a16="http://schemas.microsoft.com/office/drawing/2014/main" id="{2D1AAA64-87A4-40FE-B43B-3862B75CF258}"/>
              </a:ext>
            </a:extLst>
          </p:cNvPr>
          <p:cNvSpPr txBox="1"/>
          <p:nvPr/>
        </p:nvSpPr>
        <p:spPr>
          <a:xfrm>
            <a:off x="4526934" y="1030584"/>
            <a:ext cx="3340448" cy="461665"/>
          </a:xfrm>
          <a:prstGeom prst="rect">
            <a:avLst/>
          </a:prstGeom>
          <a:noFill/>
        </p:spPr>
        <p:txBody>
          <a:bodyPr wrap="square">
            <a:spAutoFit/>
          </a:bodyPr>
          <a:lstStyle/>
          <a:p>
            <a:pPr algn="ctr"/>
            <a:r>
              <a:rPr lang="en-US" sz="2400" dirty="0"/>
              <a:t>mult3</a:t>
            </a:r>
            <a:r>
              <a:rPr lang="en-US" sz="2400" dirty="0">
                <a:solidFill>
                  <a:srgbClr val="FF0000"/>
                </a:solidFill>
              </a:rPr>
              <a:t> </a:t>
            </a:r>
            <a:r>
              <a:rPr lang="en-US" sz="2400" dirty="0">
                <a:solidFill>
                  <a:srgbClr val="0070C0"/>
                </a:solidFill>
              </a:rPr>
              <a:t>x</a:t>
            </a:r>
            <a:r>
              <a:rPr lang="en-US" sz="2400" dirty="0">
                <a:solidFill>
                  <a:srgbClr val="7030A0"/>
                </a:solidFill>
              </a:rPr>
              <a:t> </a:t>
            </a:r>
            <a:r>
              <a:rPr lang="en-US" sz="2400" dirty="0">
                <a:solidFill>
                  <a:srgbClr val="00B050"/>
                </a:solidFill>
              </a:rPr>
              <a:t>y</a:t>
            </a:r>
            <a:r>
              <a:rPr lang="en-US" sz="2400" dirty="0">
                <a:solidFill>
                  <a:srgbClr val="7030A0"/>
                </a:solidFill>
              </a:rPr>
              <a:t> </a:t>
            </a:r>
            <a:r>
              <a:rPr lang="en-US" sz="2400" dirty="0">
                <a:solidFill>
                  <a:srgbClr val="C00000"/>
                </a:solidFill>
              </a:rPr>
              <a:t>z</a:t>
            </a:r>
            <a:r>
              <a:rPr lang="en-US" sz="2400" dirty="0">
                <a:solidFill>
                  <a:srgbClr val="7030A0"/>
                </a:solidFill>
              </a:rPr>
              <a:t> </a:t>
            </a:r>
            <a:r>
              <a:rPr lang="en-US" sz="2400" dirty="0"/>
              <a:t>=</a:t>
            </a:r>
            <a:r>
              <a:rPr lang="en-US" sz="2400" dirty="0">
                <a:solidFill>
                  <a:srgbClr val="FF0000"/>
                </a:solidFill>
              </a:rPr>
              <a:t> x*y*z</a:t>
            </a:r>
          </a:p>
        </p:txBody>
      </p:sp>
      <p:sp>
        <p:nvSpPr>
          <p:cNvPr id="6" name="TextBox 5">
            <a:extLst>
              <a:ext uri="{FF2B5EF4-FFF2-40B4-BE49-F238E27FC236}">
                <a16:creationId xmlns:a16="http://schemas.microsoft.com/office/drawing/2014/main" id="{81694875-AA04-42A2-9DB3-493379369099}"/>
              </a:ext>
            </a:extLst>
          </p:cNvPr>
          <p:cNvSpPr txBox="1"/>
          <p:nvPr/>
        </p:nvSpPr>
        <p:spPr>
          <a:xfrm>
            <a:off x="3278453" y="2140708"/>
            <a:ext cx="5837411" cy="461665"/>
          </a:xfrm>
          <a:prstGeom prst="rect">
            <a:avLst/>
          </a:prstGeom>
          <a:noFill/>
        </p:spPr>
        <p:txBody>
          <a:bodyPr wrap="square">
            <a:spAutoFit/>
          </a:bodyPr>
          <a:lstStyle/>
          <a:p>
            <a:pPr algn="ctr"/>
            <a:r>
              <a:rPr lang="en-US" sz="2400" dirty="0"/>
              <a:t>mult3</a:t>
            </a:r>
            <a:r>
              <a:rPr lang="en-US" sz="2400" baseline="-25000" dirty="0"/>
              <a:t>c</a:t>
            </a:r>
            <a:r>
              <a:rPr lang="en-US" sz="2400" dirty="0">
                <a:solidFill>
                  <a:srgbClr val="FF0000"/>
                </a:solidFill>
              </a:rPr>
              <a:t> </a:t>
            </a:r>
            <a:r>
              <a:rPr lang="en-US" sz="2400" dirty="0"/>
              <a:t>= \</a:t>
            </a:r>
            <a:r>
              <a:rPr lang="en-US" sz="2400" dirty="0">
                <a:solidFill>
                  <a:srgbClr val="0070C0"/>
                </a:solidFill>
              </a:rPr>
              <a:t>x</a:t>
            </a:r>
            <a:r>
              <a:rPr lang="en-US" sz="2400" dirty="0"/>
              <a:t>   -&gt; (\</a:t>
            </a:r>
            <a:r>
              <a:rPr lang="en-US" sz="2400" dirty="0">
                <a:solidFill>
                  <a:srgbClr val="00B050"/>
                </a:solidFill>
              </a:rPr>
              <a:t>y</a:t>
            </a:r>
            <a:r>
              <a:rPr lang="en-US" sz="2400" dirty="0"/>
              <a:t>   -&gt; (\</a:t>
            </a:r>
            <a:r>
              <a:rPr lang="en-US" sz="2400" dirty="0">
                <a:solidFill>
                  <a:srgbClr val="C00000"/>
                </a:solidFill>
              </a:rPr>
              <a:t>z</a:t>
            </a:r>
            <a:r>
              <a:rPr lang="en-US" sz="2400" dirty="0"/>
              <a:t>   -&gt; (</a:t>
            </a:r>
            <a:r>
              <a:rPr lang="en-US" sz="2400" dirty="0">
                <a:solidFill>
                  <a:srgbClr val="FF0000"/>
                </a:solidFill>
              </a:rPr>
              <a:t>x*y*z</a:t>
            </a:r>
            <a:r>
              <a:rPr lang="en-US" sz="2400" dirty="0"/>
              <a:t>)))</a:t>
            </a:r>
          </a:p>
        </p:txBody>
      </p:sp>
      <p:sp>
        <p:nvSpPr>
          <p:cNvPr id="7" name="Arrow: Down 6">
            <a:extLst>
              <a:ext uri="{FF2B5EF4-FFF2-40B4-BE49-F238E27FC236}">
                <a16:creationId xmlns:a16="http://schemas.microsoft.com/office/drawing/2014/main" id="{6244B562-35DC-442F-B782-4FCE625AEEE4}"/>
              </a:ext>
            </a:extLst>
          </p:cNvPr>
          <p:cNvSpPr/>
          <p:nvPr/>
        </p:nvSpPr>
        <p:spPr>
          <a:xfrm>
            <a:off x="5757542" y="1542942"/>
            <a:ext cx="879231" cy="5922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7D6E452-19E4-4AE2-BB20-4571B12AA50D}"/>
              </a:ext>
            </a:extLst>
          </p:cNvPr>
          <p:cNvSpPr txBox="1"/>
          <p:nvPr/>
        </p:nvSpPr>
        <p:spPr>
          <a:xfrm>
            <a:off x="914400" y="2815581"/>
            <a:ext cx="10363200" cy="461665"/>
          </a:xfrm>
          <a:prstGeom prst="rect">
            <a:avLst/>
          </a:prstGeom>
          <a:noFill/>
        </p:spPr>
        <p:txBody>
          <a:bodyPr wrap="square" rtlCol="0">
            <a:spAutoFit/>
          </a:bodyPr>
          <a:lstStyle/>
          <a:p>
            <a:pPr algn="ctr"/>
            <a:r>
              <a:rPr lang="en-US" sz="2400" dirty="0"/>
              <a:t>Ok, let's see how to call our curried function with x=</a:t>
            </a:r>
            <a:r>
              <a:rPr lang="en-US" sz="2400" dirty="0">
                <a:solidFill>
                  <a:srgbClr val="0070C0"/>
                </a:solidFill>
              </a:rPr>
              <a:t>2</a:t>
            </a:r>
            <a:r>
              <a:rPr lang="en-US" sz="2400" dirty="0"/>
              <a:t>, y=</a:t>
            </a:r>
            <a:r>
              <a:rPr lang="en-US" sz="2400" dirty="0">
                <a:solidFill>
                  <a:srgbClr val="00B050"/>
                </a:solidFill>
              </a:rPr>
              <a:t>3</a:t>
            </a:r>
            <a:r>
              <a:rPr lang="en-US" sz="2400" dirty="0"/>
              <a:t> and z = </a:t>
            </a:r>
            <a:r>
              <a:rPr lang="en-US" sz="2400" dirty="0">
                <a:solidFill>
                  <a:srgbClr val="C00000"/>
                </a:solidFill>
              </a:rPr>
              <a:t>5</a:t>
            </a:r>
            <a:r>
              <a:rPr lang="en-US" sz="2400" dirty="0"/>
              <a:t>!</a:t>
            </a:r>
          </a:p>
        </p:txBody>
      </p:sp>
      <p:grpSp>
        <p:nvGrpSpPr>
          <p:cNvPr id="58" name="Group 57">
            <a:extLst>
              <a:ext uri="{FF2B5EF4-FFF2-40B4-BE49-F238E27FC236}">
                <a16:creationId xmlns:a16="http://schemas.microsoft.com/office/drawing/2014/main" id="{A98D9E8C-D439-46B8-96DB-A61726CDB3DE}"/>
              </a:ext>
            </a:extLst>
          </p:cNvPr>
          <p:cNvGrpSpPr/>
          <p:nvPr/>
        </p:nvGrpSpPr>
        <p:grpSpPr>
          <a:xfrm>
            <a:off x="384488" y="3355070"/>
            <a:ext cx="5281374" cy="3404653"/>
            <a:chOff x="6095118" y="1978966"/>
            <a:chExt cx="5733038" cy="3715153"/>
          </a:xfrm>
        </p:grpSpPr>
        <p:grpSp>
          <p:nvGrpSpPr>
            <p:cNvPr id="59" name="Group 58">
              <a:extLst>
                <a:ext uri="{FF2B5EF4-FFF2-40B4-BE49-F238E27FC236}">
                  <a16:creationId xmlns:a16="http://schemas.microsoft.com/office/drawing/2014/main" id="{35A2CF5C-E5BF-47D8-A004-BD9A6D474F35}"/>
                </a:ext>
              </a:extLst>
            </p:cNvPr>
            <p:cNvGrpSpPr/>
            <p:nvPr/>
          </p:nvGrpSpPr>
          <p:grpSpPr>
            <a:xfrm>
              <a:off x="6095118" y="1978966"/>
              <a:ext cx="5733038" cy="3715153"/>
              <a:chOff x="3072962" y="1263459"/>
              <a:chExt cx="5994838" cy="4294379"/>
            </a:xfrm>
          </p:grpSpPr>
          <p:pic>
            <p:nvPicPr>
              <p:cNvPr id="61" name="Picture 60">
                <a:extLst>
                  <a:ext uri="{FF2B5EF4-FFF2-40B4-BE49-F238E27FC236}">
                    <a16:creationId xmlns:a16="http://schemas.microsoft.com/office/drawing/2014/main" id="{93511087-9B3C-42DE-8975-65072687F9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59"/>
                <a:ext cx="5994838" cy="4294379"/>
              </a:xfrm>
              <a:prstGeom prst="rect">
                <a:avLst/>
              </a:prstGeom>
            </p:spPr>
          </p:pic>
          <p:sp>
            <p:nvSpPr>
              <p:cNvPr id="62" name="Rectangle 61">
                <a:extLst>
                  <a:ext uri="{FF2B5EF4-FFF2-40B4-BE49-F238E27FC236}">
                    <a16:creationId xmlns:a16="http://schemas.microsoft.com/office/drawing/2014/main" id="{86FE8433-E9B3-4E60-9F36-2A3CAB97B505}"/>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0" name="Rectangle 59">
              <a:extLst>
                <a:ext uri="{FF2B5EF4-FFF2-40B4-BE49-F238E27FC236}">
                  <a16:creationId xmlns:a16="http://schemas.microsoft.com/office/drawing/2014/main" id="{196BF3B5-5AF1-464F-A25E-4288E6D6E132}"/>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83FA5930-E442-4259-9CF1-23706CAE2BDF}"/>
              </a:ext>
            </a:extLst>
          </p:cNvPr>
          <p:cNvSpPr txBox="1"/>
          <p:nvPr/>
        </p:nvSpPr>
        <p:spPr>
          <a:xfrm>
            <a:off x="404810" y="3501633"/>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64" name="TextBox 63">
            <a:extLst>
              <a:ext uri="{FF2B5EF4-FFF2-40B4-BE49-F238E27FC236}">
                <a16:creationId xmlns:a16="http://schemas.microsoft.com/office/drawing/2014/main" id="{2D80889C-9646-400E-9D6D-282A604E89AD}"/>
              </a:ext>
            </a:extLst>
          </p:cNvPr>
          <p:cNvSpPr txBox="1"/>
          <p:nvPr/>
        </p:nvSpPr>
        <p:spPr>
          <a:xfrm>
            <a:off x="1459494" y="3508932"/>
            <a:ext cx="4150364" cy="369332"/>
          </a:xfrm>
          <a:prstGeom prst="rect">
            <a:avLst/>
          </a:prstGeom>
          <a:noFill/>
        </p:spPr>
        <p:txBody>
          <a:bodyPr wrap="square" rtlCol="0">
            <a:spAutoFit/>
          </a:bodyPr>
          <a:lstStyle/>
          <a:p>
            <a:r>
              <a:rPr lang="en-US" dirty="0">
                <a:solidFill>
                  <a:srgbClr val="C2FFF0"/>
                </a:solidFill>
              </a:rPr>
              <a:t>mult3c = \x   -&gt; (\y   -&gt; (\z   -&gt; (x*y*z)))</a:t>
            </a:r>
          </a:p>
        </p:txBody>
      </p:sp>
      <p:sp>
        <p:nvSpPr>
          <p:cNvPr id="65" name="TextBox 64">
            <a:extLst>
              <a:ext uri="{FF2B5EF4-FFF2-40B4-BE49-F238E27FC236}">
                <a16:creationId xmlns:a16="http://schemas.microsoft.com/office/drawing/2014/main" id="{17DB620C-BC59-4FE0-BFBB-0DC6C2E05AB6}"/>
              </a:ext>
            </a:extLst>
          </p:cNvPr>
          <p:cNvSpPr txBox="1"/>
          <p:nvPr/>
        </p:nvSpPr>
        <p:spPr>
          <a:xfrm>
            <a:off x="399527" y="3777006"/>
            <a:ext cx="1606661"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68" name="TextBox 67">
            <a:extLst>
              <a:ext uri="{FF2B5EF4-FFF2-40B4-BE49-F238E27FC236}">
                <a16:creationId xmlns:a16="http://schemas.microsoft.com/office/drawing/2014/main" id="{CCC4C36D-8DC1-4D85-B8EF-1D4D053E2A54}"/>
              </a:ext>
            </a:extLst>
          </p:cNvPr>
          <p:cNvSpPr txBox="1"/>
          <p:nvPr/>
        </p:nvSpPr>
        <p:spPr>
          <a:xfrm>
            <a:off x="1461562" y="3771526"/>
            <a:ext cx="4349925" cy="369332"/>
          </a:xfrm>
          <a:prstGeom prst="rect">
            <a:avLst/>
          </a:prstGeom>
          <a:noFill/>
        </p:spPr>
        <p:txBody>
          <a:bodyPr wrap="square" rtlCol="0">
            <a:spAutoFit/>
          </a:bodyPr>
          <a:lstStyle/>
          <a:p>
            <a:r>
              <a:rPr lang="en-US" dirty="0">
                <a:solidFill>
                  <a:srgbClr val="C2FFF0"/>
                </a:solidFill>
              </a:rPr>
              <a:t>f1 = mult3c 2</a:t>
            </a:r>
          </a:p>
        </p:txBody>
      </p:sp>
      <p:sp>
        <p:nvSpPr>
          <p:cNvPr id="129" name="Rectangle 128">
            <a:extLst>
              <a:ext uri="{FF2B5EF4-FFF2-40B4-BE49-F238E27FC236}">
                <a16:creationId xmlns:a16="http://schemas.microsoft.com/office/drawing/2014/main" id="{64A5F11F-D150-49AF-B459-AC533650129C}"/>
              </a:ext>
            </a:extLst>
          </p:cNvPr>
          <p:cNvSpPr/>
          <p:nvPr/>
        </p:nvSpPr>
        <p:spPr>
          <a:xfrm>
            <a:off x="7953491" y="4364132"/>
            <a:ext cx="2867486" cy="403724"/>
          </a:xfrm>
          <a:prstGeom prst="rect">
            <a:avLst/>
          </a:prstGeom>
          <a:noFill/>
          <a:ln w="28575">
            <a:solidFill>
              <a:srgbClr val="FF000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56389308-47B4-4B41-9DEA-C166F77C628B}"/>
              </a:ext>
            </a:extLst>
          </p:cNvPr>
          <p:cNvSpPr txBox="1"/>
          <p:nvPr/>
        </p:nvSpPr>
        <p:spPr>
          <a:xfrm>
            <a:off x="7074560" y="4331432"/>
            <a:ext cx="4202325" cy="461665"/>
          </a:xfrm>
          <a:prstGeom prst="rect">
            <a:avLst/>
          </a:prstGeom>
          <a:noFill/>
        </p:spPr>
        <p:txBody>
          <a:bodyPr wrap="square">
            <a:spAutoFit/>
          </a:bodyPr>
          <a:lstStyle/>
          <a:p>
            <a:r>
              <a:rPr lang="en-US" sz="2400" dirty="0"/>
              <a:t>(\</a:t>
            </a:r>
            <a:r>
              <a:rPr lang="en-US" sz="2400" dirty="0">
                <a:solidFill>
                  <a:srgbClr val="0070C0"/>
                </a:solidFill>
              </a:rPr>
              <a:t>x</a:t>
            </a:r>
            <a:r>
              <a:rPr lang="en-US" sz="2400" dirty="0"/>
              <a:t>   -&gt; (\</a:t>
            </a:r>
            <a:r>
              <a:rPr lang="en-US" sz="2400" dirty="0">
                <a:solidFill>
                  <a:srgbClr val="00B050"/>
                </a:solidFill>
              </a:rPr>
              <a:t>y</a:t>
            </a:r>
            <a:r>
              <a:rPr lang="en-US" sz="2400" dirty="0"/>
              <a:t>   -&gt; (\</a:t>
            </a:r>
            <a:r>
              <a:rPr lang="en-US" sz="2400" dirty="0">
                <a:solidFill>
                  <a:srgbClr val="C00000"/>
                </a:solidFill>
              </a:rPr>
              <a:t>z</a:t>
            </a:r>
            <a:r>
              <a:rPr lang="en-US" sz="2400" dirty="0"/>
              <a:t>   -&gt; (x*y*z))))  </a:t>
            </a:r>
            <a:r>
              <a:rPr lang="en-US" sz="2400" dirty="0">
                <a:solidFill>
                  <a:srgbClr val="0070C0"/>
                </a:solidFill>
              </a:rPr>
              <a:t>2</a:t>
            </a:r>
          </a:p>
        </p:txBody>
      </p:sp>
      <p:sp>
        <p:nvSpPr>
          <p:cNvPr id="77" name="Rectangle: Rounded Corners 76">
            <a:extLst>
              <a:ext uri="{FF2B5EF4-FFF2-40B4-BE49-F238E27FC236}">
                <a16:creationId xmlns:a16="http://schemas.microsoft.com/office/drawing/2014/main" id="{E43F9AD0-D93F-46E8-8724-6B115A9C6372}"/>
              </a:ext>
            </a:extLst>
          </p:cNvPr>
          <p:cNvSpPr/>
          <p:nvPr/>
        </p:nvSpPr>
        <p:spPr>
          <a:xfrm>
            <a:off x="9690347" y="4390507"/>
            <a:ext cx="162164" cy="345709"/>
          </a:xfrm>
          <a:prstGeom prst="round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83D422F3-85AB-4E42-9717-60D6C74F475E}"/>
              </a:ext>
            </a:extLst>
          </p:cNvPr>
          <p:cNvSpPr/>
          <p:nvPr/>
        </p:nvSpPr>
        <p:spPr>
          <a:xfrm>
            <a:off x="7332263" y="4372611"/>
            <a:ext cx="239284" cy="394848"/>
          </a:xfrm>
          <a:prstGeom prst="round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ACD4E28-468F-4492-85D3-8A1298819393}"/>
              </a:ext>
            </a:extLst>
          </p:cNvPr>
          <p:cNvSpPr txBox="1"/>
          <p:nvPr/>
        </p:nvSpPr>
        <p:spPr>
          <a:xfrm>
            <a:off x="10753289" y="4328525"/>
            <a:ext cx="518746" cy="461665"/>
          </a:xfrm>
          <a:prstGeom prst="rect">
            <a:avLst/>
          </a:prstGeom>
          <a:noFill/>
        </p:spPr>
        <p:txBody>
          <a:bodyPr wrap="square">
            <a:spAutoFit/>
          </a:bodyPr>
          <a:lstStyle/>
          <a:p>
            <a:pPr algn="ctr"/>
            <a:r>
              <a:rPr lang="en-US" sz="2400" dirty="0">
                <a:solidFill>
                  <a:srgbClr val="0070C0"/>
                </a:solidFill>
              </a:rPr>
              <a:t>2</a:t>
            </a:r>
            <a:endParaRPr lang="en-US" sz="2400" dirty="0"/>
          </a:p>
        </p:txBody>
      </p:sp>
      <p:sp>
        <p:nvSpPr>
          <p:cNvPr id="78" name="TextBox 77">
            <a:extLst>
              <a:ext uri="{FF2B5EF4-FFF2-40B4-BE49-F238E27FC236}">
                <a16:creationId xmlns:a16="http://schemas.microsoft.com/office/drawing/2014/main" id="{AB77F738-71BC-42E5-B4E9-52A7C9C72AA0}"/>
              </a:ext>
            </a:extLst>
          </p:cNvPr>
          <p:cNvSpPr txBox="1"/>
          <p:nvPr/>
        </p:nvSpPr>
        <p:spPr>
          <a:xfrm>
            <a:off x="7134542" y="4324240"/>
            <a:ext cx="518746" cy="461665"/>
          </a:xfrm>
          <a:prstGeom prst="rect">
            <a:avLst/>
          </a:prstGeom>
          <a:noFill/>
        </p:spPr>
        <p:txBody>
          <a:bodyPr wrap="square">
            <a:spAutoFit/>
          </a:bodyPr>
          <a:lstStyle/>
          <a:p>
            <a:pPr algn="ctr"/>
            <a:r>
              <a:rPr lang="en-US" sz="2400" dirty="0">
                <a:solidFill>
                  <a:srgbClr val="0070C0"/>
                </a:solidFill>
              </a:rPr>
              <a:t>2</a:t>
            </a:r>
            <a:endParaRPr lang="en-US" sz="2400" dirty="0"/>
          </a:p>
        </p:txBody>
      </p:sp>
      <p:sp>
        <p:nvSpPr>
          <p:cNvPr id="81" name="TextBox 80">
            <a:extLst>
              <a:ext uri="{FF2B5EF4-FFF2-40B4-BE49-F238E27FC236}">
                <a16:creationId xmlns:a16="http://schemas.microsoft.com/office/drawing/2014/main" id="{62E620C2-5129-44F5-817E-E6660C34ED9B}"/>
              </a:ext>
            </a:extLst>
          </p:cNvPr>
          <p:cNvSpPr txBox="1"/>
          <p:nvPr/>
        </p:nvSpPr>
        <p:spPr>
          <a:xfrm>
            <a:off x="9934252" y="4328851"/>
            <a:ext cx="1456716" cy="461665"/>
          </a:xfrm>
          <a:prstGeom prst="rect">
            <a:avLst/>
          </a:prstGeom>
          <a:noFill/>
        </p:spPr>
        <p:txBody>
          <a:bodyPr wrap="square">
            <a:spAutoFit/>
          </a:bodyPr>
          <a:lstStyle/>
          <a:p>
            <a:r>
              <a:rPr lang="en-US" sz="2400" dirty="0"/>
              <a:t>mult3c </a:t>
            </a:r>
            <a:r>
              <a:rPr lang="en-US" sz="2400" dirty="0">
                <a:solidFill>
                  <a:srgbClr val="0070C0"/>
                </a:solidFill>
              </a:rPr>
              <a:t>2</a:t>
            </a:r>
          </a:p>
        </p:txBody>
      </p:sp>
      <p:sp>
        <p:nvSpPr>
          <p:cNvPr id="83" name="Rectangle: Rounded Corners 82">
            <a:extLst>
              <a:ext uri="{FF2B5EF4-FFF2-40B4-BE49-F238E27FC236}">
                <a16:creationId xmlns:a16="http://schemas.microsoft.com/office/drawing/2014/main" id="{3252E937-0079-4A66-A2E6-7575B897BDB0}"/>
              </a:ext>
            </a:extLst>
          </p:cNvPr>
          <p:cNvSpPr/>
          <p:nvPr/>
        </p:nvSpPr>
        <p:spPr>
          <a:xfrm>
            <a:off x="10728727" y="4372611"/>
            <a:ext cx="517830" cy="394848"/>
          </a:xfrm>
          <a:prstGeom prst="roundRect">
            <a:avLst/>
          </a:prstGeom>
          <a:solidFill>
            <a:srgbClr val="FBE5D6">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Rounded Corners 81">
            <a:extLst>
              <a:ext uri="{FF2B5EF4-FFF2-40B4-BE49-F238E27FC236}">
                <a16:creationId xmlns:a16="http://schemas.microsoft.com/office/drawing/2014/main" id="{A5E9995D-58FE-45A9-8DDC-BFC63E0F3EFF}"/>
              </a:ext>
            </a:extLst>
          </p:cNvPr>
          <p:cNvSpPr/>
          <p:nvPr/>
        </p:nvSpPr>
        <p:spPr>
          <a:xfrm>
            <a:off x="7122311" y="4383286"/>
            <a:ext cx="816106" cy="394848"/>
          </a:xfrm>
          <a:prstGeom prst="roundRect">
            <a:avLst/>
          </a:prstGeom>
          <a:solidFill>
            <a:srgbClr val="FBE5D6">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E0E40C9D-31F4-4CDC-9BA8-F1C77129868F}"/>
              </a:ext>
            </a:extLst>
          </p:cNvPr>
          <p:cNvSpPr txBox="1"/>
          <p:nvPr/>
        </p:nvSpPr>
        <p:spPr>
          <a:xfrm>
            <a:off x="406646" y="4074685"/>
            <a:ext cx="1606661"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85" name="TextBox 84">
            <a:extLst>
              <a:ext uri="{FF2B5EF4-FFF2-40B4-BE49-F238E27FC236}">
                <a16:creationId xmlns:a16="http://schemas.microsoft.com/office/drawing/2014/main" id="{EBC8DD9C-1541-4716-A388-360DF9395AD4}"/>
              </a:ext>
            </a:extLst>
          </p:cNvPr>
          <p:cNvSpPr txBox="1"/>
          <p:nvPr/>
        </p:nvSpPr>
        <p:spPr>
          <a:xfrm>
            <a:off x="1468681" y="4069205"/>
            <a:ext cx="4349925" cy="369332"/>
          </a:xfrm>
          <a:prstGeom prst="rect">
            <a:avLst/>
          </a:prstGeom>
          <a:noFill/>
        </p:spPr>
        <p:txBody>
          <a:bodyPr wrap="square" rtlCol="0">
            <a:spAutoFit/>
          </a:bodyPr>
          <a:lstStyle/>
          <a:p>
            <a:r>
              <a:rPr lang="en-US" dirty="0">
                <a:solidFill>
                  <a:srgbClr val="C2FFF0"/>
                </a:solidFill>
              </a:rPr>
              <a:t>f2 = f1 3</a:t>
            </a:r>
          </a:p>
        </p:txBody>
      </p:sp>
      <p:grpSp>
        <p:nvGrpSpPr>
          <p:cNvPr id="86" name="Group 85">
            <a:extLst>
              <a:ext uri="{FF2B5EF4-FFF2-40B4-BE49-F238E27FC236}">
                <a16:creationId xmlns:a16="http://schemas.microsoft.com/office/drawing/2014/main" id="{66E29912-0200-4C8D-ABD9-6EFB901E29BE}"/>
              </a:ext>
            </a:extLst>
          </p:cNvPr>
          <p:cNvGrpSpPr/>
          <p:nvPr/>
        </p:nvGrpSpPr>
        <p:grpSpPr>
          <a:xfrm>
            <a:off x="6696980" y="5154482"/>
            <a:ext cx="4648112" cy="474018"/>
            <a:chOff x="8668544" y="4111312"/>
            <a:chExt cx="4648112" cy="474018"/>
          </a:xfrm>
        </p:grpSpPr>
        <p:sp>
          <p:nvSpPr>
            <p:cNvPr id="87" name="Rectangle 86">
              <a:extLst>
                <a:ext uri="{FF2B5EF4-FFF2-40B4-BE49-F238E27FC236}">
                  <a16:creationId xmlns:a16="http://schemas.microsoft.com/office/drawing/2014/main" id="{E3C4D048-B2BA-47A9-8D6D-9D8C49C5547B}"/>
                </a:ext>
              </a:extLst>
            </p:cNvPr>
            <p:cNvSpPr/>
            <p:nvPr/>
          </p:nvSpPr>
          <p:spPr>
            <a:xfrm>
              <a:off x="9042133" y="4141658"/>
              <a:ext cx="4274523" cy="44367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ACC7558-DCEC-48BA-9248-65A2A69A8CC2}"/>
                </a:ext>
              </a:extLst>
            </p:cNvPr>
            <p:cNvSpPr txBox="1"/>
            <p:nvPr/>
          </p:nvSpPr>
          <p:spPr>
            <a:xfrm>
              <a:off x="8668544" y="4111312"/>
              <a:ext cx="439544" cy="461665"/>
            </a:xfrm>
            <a:prstGeom prst="rect">
              <a:avLst/>
            </a:prstGeom>
            <a:noFill/>
          </p:spPr>
          <p:txBody>
            <a:bodyPr wrap="none" rtlCol="0">
              <a:spAutoFit/>
            </a:bodyPr>
            <a:lstStyle/>
            <a:p>
              <a:r>
                <a:rPr lang="en-US" sz="2400" dirty="0"/>
                <a:t>f2</a:t>
              </a:r>
            </a:p>
          </p:txBody>
        </p:sp>
      </p:grpSp>
      <p:sp>
        <p:nvSpPr>
          <p:cNvPr id="89" name="TextBox 88">
            <a:extLst>
              <a:ext uri="{FF2B5EF4-FFF2-40B4-BE49-F238E27FC236}">
                <a16:creationId xmlns:a16="http://schemas.microsoft.com/office/drawing/2014/main" id="{3082A29D-807E-4E25-AE83-3DF12B4611DA}"/>
              </a:ext>
            </a:extLst>
          </p:cNvPr>
          <p:cNvSpPr txBox="1"/>
          <p:nvPr/>
        </p:nvSpPr>
        <p:spPr>
          <a:xfrm>
            <a:off x="7881959" y="5159643"/>
            <a:ext cx="4202325" cy="461665"/>
          </a:xfrm>
          <a:prstGeom prst="rect">
            <a:avLst/>
          </a:prstGeom>
          <a:noFill/>
        </p:spPr>
        <p:txBody>
          <a:bodyPr wrap="square">
            <a:spAutoFit/>
          </a:bodyPr>
          <a:lstStyle/>
          <a:p>
            <a:r>
              <a:rPr lang="en-US" sz="2400" dirty="0"/>
              <a:t>(\</a:t>
            </a:r>
            <a:r>
              <a:rPr lang="en-US" sz="2400" dirty="0">
                <a:solidFill>
                  <a:srgbClr val="00B050"/>
                </a:solidFill>
              </a:rPr>
              <a:t>y</a:t>
            </a:r>
            <a:r>
              <a:rPr lang="en-US" sz="2400" dirty="0"/>
              <a:t>   -&gt; (\</a:t>
            </a:r>
            <a:r>
              <a:rPr lang="en-US" sz="2400" dirty="0">
                <a:solidFill>
                  <a:srgbClr val="C00000"/>
                </a:solidFill>
              </a:rPr>
              <a:t>z</a:t>
            </a:r>
            <a:r>
              <a:rPr lang="en-US" sz="2400" dirty="0"/>
              <a:t>   -&gt; (</a:t>
            </a:r>
            <a:r>
              <a:rPr lang="en-US" sz="2400" dirty="0">
                <a:solidFill>
                  <a:srgbClr val="0070C0"/>
                </a:solidFill>
              </a:rPr>
              <a:t>2</a:t>
            </a:r>
            <a:r>
              <a:rPr lang="en-US" sz="2400" dirty="0"/>
              <a:t>*y*z)))  </a:t>
            </a:r>
            <a:r>
              <a:rPr lang="en-US" sz="2400" dirty="0">
                <a:solidFill>
                  <a:srgbClr val="00B050"/>
                </a:solidFill>
              </a:rPr>
              <a:t>3</a:t>
            </a:r>
          </a:p>
        </p:txBody>
      </p:sp>
      <p:sp>
        <p:nvSpPr>
          <p:cNvPr id="90" name="Rectangle: Rounded Corners 89">
            <a:extLst>
              <a:ext uri="{FF2B5EF4-FFF2-40B4-BE49-F238E27FC236}">
                <a16:creationId xmlns:a16="http://schemas.microsoft.com/office/drawing/2014/main" id="{79CC798A-C2C7-412B-9573-FC17C1A3D512}"/>
              </a:ext>
            </a:extLst>
          </p:cNvPr>
          <p:cNvSpPr/>
          <p:nvPr/>
        </p:nvSpPr>
        <p:spPr>
          <a:xfrm>
            <a:off x="8139662" y="5200822"/>
            <a:ext cx="239284" cy="394848"/>
          </a:xfrm>
          <a:prstGeom prst="round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641A860B-A32F-425C-AFEE-2320C9F80B07}"/>
              </a:ext>
            </a:extLst>
          </p:cNvPr>
          <p:cNvSpPr/>
          <p:nvPr/>
        </p:nvSpPr>
        <p:spPr>
          <a:xfrm>
            <a:off x="10016445" y="5209368"/>
            <a:ext cx="150542" cy="394848"/>
          </a:xfrm>
          <a:prstGeom prst="round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390C9E69-237A-489C-B71E-96F40B165C52}"/>
              </a:ext>
            </a:extLst>
          </p:cNvPr>
          <p:cNvSpPr txBox="1"/>
          <p:nvPr/>
        </p:nvSpPr>
        <p:spPr>
          <a:xfrm>
            <a:off x="10671921" y="5165282"/>
            <a:ext cx="518746" cy="461665"/>
          </a:xfrm>
          <a:prstGeom prst="rect">
            <a:avLst/>
          </a:prstGeom>
          <a:noFill/>
        </p:spPr>
        <p:txBody>
          <a:bodyPr wrap="square">
            <a:spAutoFit/>
          </a:bodyPr>
          <a:lstStyle/>
          <a:p>
            <a:pPr algn="ctr"/>
            <a:r>
              <a:rPr lang="en-US" sz="2400" dirty="0">
                <a:solidFill>
                  <a:srgbClr val="00B050"/>
                </a:solidFill>
              </a:rPr>
              <a:t>3</a:t>
            </a:r>
          </a:p>
        </p:txBody>
      </p:sp>
      <p:sp>
        <p:nvSpPr>
          <p:cNvPr id="93" name="TextBox 92">
            <a:extLst>
              <a:ext uri="{FF2B5EF4-FFF2-40B4-BE49-F238E27FC236}">
                <a16:creationId xmlns:a16="http://schemas.microsoft.com/office/drawing/2014/main" id="{303DC389-C532-41B3-9146-8E668DC77C5F}"/>
              </a:ext>
            </a:extLst>
          </p:cNvPr>
          <p:cNvSpPr txBox="1"/>
          <p:nvPr/>
        </p:nvSpPr>
        <p:spPr>
          <a:xfrm>
            <a:off x="7941941" y="5152451"/>
            <a:ext cx="518746" cy="461665"/>
          </a:xfrm>
          <a:prstGeom prst="rect">
            <a:avLst/>
          </a:prstGeom>
          <a:noFill/>
        </p:spPr>
        <p:txBody>
          <a:bodyPr wrap="square">
            <a:spAutoFit/>
          </a:bodyPr>
          <a:lstStyle/>
          <a:p>
            <a:pPr algn="ctr"/>
            <a:r>
              <a:rPr lang="en-US" sz="2400" dirty="0">
                <a:solidFill>
                  <a:srgbClr val="00B050"/>
                </a:solidFill>
              </a:rPr>
              <a:t>3</a:t>
            </a:r>
          </a:p>
        </p:txBody>
      </p:sp>
      <p:sp>
        <p:nvSpPr>
          <p:cNvPr id="94" name="TextBox 93">
            <a:extLst>
              <a:ext uri="{FF2B5EF4-FFF2-40B4-BE49-F238E27FC236}">
                <a16:creationId xmlns:a16="http://schemas.microsoft.com/office/drawing/2014/main" id="{CD1851C9-BD1D-415E-9EF9-67B509FA3DAF}"/>
              </a:ext>
            </a:extLst>
          </p:cNvPr>
          <p:cNvSpPr txBox="1"/>
          <p:nvPr/>
        </p:nvSpPr>
        <p:spPr>
          <a:xfrm>
            <a:off x="10419898" y="5157062"/>
            <a:ext cx="1671461" cy="461665"/>
          </a:xfrm>
          <a:prstGeom prst="rect">
            <a:avLst/>
          </a:prstGeom>
          <a:noFill/>
        </p:spPr>
        <p:txBody>
          <a:bodyPr wrap="square">
            <a:spAutoFit/>
          </a:bodyPr>
          <a:lstStyle/>
          <a:p>
            <a:r>
              <a:rPr lang="en-US" sz="2400" dirty="0"/>
              <a:t>f1  </a:t>
            </a:r>
            <a:r>
              <a:rPr lang="en-US" sz="2400" dirty="0">
                <a:solidFill>
                  <a:srgbClr val="00B050"/>
                </a:solidFill>
              </a:rPr>
              <a:t>3</a:t>
            </a:r>
          </a:p>
        </p:txBody>
      </p:sp>
      <p:sp>
        <p:nvSpPr>
          <p:cNvPr id="95" name="Rectangle: Rounded Corners 94">
            <a:extLst>
              <a:ext uri="{FF2B5EF4-FFF2-40B4-BE49-F238E27FC236}">
                <a16:creationId xmlns:a16="http://schemas.microsoft.com/office/drawing/2014/main" id="{0B169CDE-788D-48D4-8DF8-CA0F30EA9AB0}"/>
              </a:ext>
            </a:extLst>
          </p:cNvPr>
          <p:cNvSpPr/>
          <p:nvPr/>
        </p:nvSpPr>
        <p:spPr>
          <a:xfrm>
            <a:off x="7960470" y="5217074"/>
            <a:ext cx="816106" cy="394848"/>
          </a:xfrm>
          <a:prstGeom prst="roundRect">
            <a:avLst/>
          </a:prstGeom>
          <a:solidFill>
            <a:srgbClr val="FBE5D6">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FF9A5714-C754-4EBB-9050-E88075526C56}"/>
              </a:ext>
            </a:extLst>
          </p:cNvPr>
          <p:cNvSpPr/>
          <p:nvPr/>
        </p:nvSpPr>
        <p:spPr>
          <a:xfrm>
            <a:off x="10649708" y="5197396"/>
            <a:ext cx="517830" cy="394848"/>
          </a:xfrm>
          <a:prstGeom prst="roundRect">
            <a:avLst/>
          </a:prstGeom>
          <a:solidFill>
            <a:srgbClr val="FBE5D6">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4C51F0A4-0151-4BC8-8172-F3A68A7FB8AC}"/>
              </a:ext>
            </a:extLst>
          </p:cNvPr>
          <p:cNvSpPr txBox="1"/>
          <p:nvPr/>
        </p:nvSpPr>
        <p:spPr>
          <a:xfrm>
            <a:off x="399527" y="4372364"/>
            <a:ext cx="1606661"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98" name="TextBox 97">
            <a:extLst>
              <a:ext uri="{FF2B5EF4-FFF2-40B4-BE49-F238E27FC236}">
                <a16:creationId xmlns:a16="http://schemas.microsoft.com/office/drawing/2014/main" id="{91931039-76D0-4E97-8EEA-24ABD0B626A8}"/>
              </a:ext>
            </a:extLst>
          </p:cNvPr>
          <p:cNvSpPr txBox="1"/>
          <p:nvPr/>
        </p:nvSpPr>
        <p:spPr>
          <a:xfrm>
            <a:off x="1461562" y="4366884"/>
            <a:ext cx="4349925" cy="369332"/>
          </a:xfrm>
          <a:prstGeom prst="rect">
            <a:avLst/>
          </a:prstGeom>
          <a:noFill/>
        </p:spPr>
        <p:txBody>
          <a:bodyPr wrap="square" rtlCol="0">
            <a:spAutoFit/>
          </a:bodyPr>
          <a:lstStyle/>
          <a:p>
            <a:r>
              <a:rPr lang="en-US" dirty="0">
                <a:solidFill>
                  <a:srgbClr val="C2FFF0"/>
                </a:solidFill>
              </a:rPr>
              <a:t>result = f2 5</a:t>
            </a:r>
          </a:p>
        </p:txBody>
      </p:sp>
      <p:grpSp>
        <p:nvGrpSpPr>
          <p:cNvPr id="99" name="Group 98">
            <a:extLst>
              <a:ext uri="{FF2B5EF4-FFF2-40B4-BE49-F238E27FC236}">
                <a16:creationId xmlns:a16="http://schemas.microsoft.com/office/drawing/2014/main" id="{740B8BB4-0162-4D66-B66A-2D47FA1FF759}"/>
              </a:ext>
            </a:extLst>
          </p:cNvPr>
          <p:cNvGrpSpPr/>
          <p:nvPr/>
        </p:nvGrpSpPr>
        <p:grpSpPr>
          <a:xfrm>
            <a:off x="6084137" y="5974795"/>
            <a:ext cx="5260955" cy="474018"/>
            <a:chOff x="8055701" y="4111312"/>
            <a:chExt cx="5260955" cy="474018"/>
          </a:xfrm>
        </p:grpSpPr>
        <p:sp>
          <p:nvSpPr>
            <p:cNvPr id="100" name="Rectangle 99">
              <a:extLst>
                <a:ext uri="{FF2B5EF4-FFF2-40B4-BE49-F238E27FC236}">
                  <a16:creationId xmlns:a16="http://schemas.microsoft.com/office/drawing/2014/main" id="{737C18A7-AEF9-41BE-8483-6B0DE639E11A}"/>
                </a:ext>
              </a:extLst>
            </p:cNvPr>
            <p:cNvSpPr/>
            <p:nvPr/>
          </p:nvSpPr>
          <p:spPr>
            <a:xfrm>
              <a:off x="9042133" y="4141658"/>
              <a:ext cx="4274523" cy="44367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005861B6-CC17-475C-B015-E5BF56F51F9C}"/>
                </a:ext>
              </a:extLst>
            </p:cNvPr>
            <p:cNvSpPr txBox="1"/>
            <p:nvPr/>
          </p:nvSpPr>
          <p:spPr>
            <a:xfrm>
              <a:off x="8055701" y="4111312"/>
              <a:ext cx="904415" cy="461665"/>
            </a:xfrm>
            <a:prstGeom prst="rect">
              <a:avLst/>
            </a:prstGeom>
            <a:noFill/>
          </p:spPr>
          <p:txBody>
            <a:bodyPr wrap="none" rtlCol="0">
              <a:spAutoFit/>
            </a:bodyPr>
            <a:lstStyle/>
            <a:p>
              <a:r>
                <a:rPr lang="en-US" sz="2400" dirty="0"/>
                <a:t>result</a:t>
              </a:r>
            </a:p>
          </p:txBody>
        </p:sp>
      </p:grpSp>
      <p:sp>
        <p:nvSpPr>
          <p:cNvPr id="102" name="TextBox 101">
            <a:extLst>
              <a:ext uri="{FF2B5EF4-FFF2-40B4-BE49-F238E27FC236}">
                <a16:creationId xmlns:a16="http://schemas.microsoft.com/office/drawing/2014/main" id="{BA0D3542-DB99-4093-BBC9-7AEF9D8AC5A2}"/>
              </a:ext>
            </a:extLst>
          </p:cNvPr>
          <p:cNvSpPr txBox="1"/>
          <p:nvPr/>
        </p:nvSpPr>
        <p:spPr>
          <a:xfrm>
            <a:off x="8679627" y="5979956"/>
            <a:ext cx="4202325" cy="461665"/>
          </a:xfrm>
          <a:prstGeom prst="rect">
            <a:avLst/>
          </a:prstGeom>
          <a:noFill/>
        </p:spPr>
        <p:txBody>
          <a:bodyPr wrap="square">
            <a:spAutoFit/>
          </a:bodyPr>
          <a:lstStyle/>
          <a:p>
            <a:r>
              <a:rPr lang="en-US" sz="2400" dirty="0"/>
              <a:t>(\</a:t>
            </a:r>
            <a:r>
              <a:rPr lang="en-US" sz="2400" dirty="0">
                <a:solidFill>
                  <a:srgbClr val="C00000"/>
                </a:solidFill>
              </a:rPr>
              <a:t>z</a:t>
            </a:r>
            <a:r>
              <a:rPr lang="en-US" sz="2400" dirty="0"/>
              <a:t>   -&gt; (</a:t>
            </a:r>
            <a:r>
              <a:rPr lang="en-US" sz="2400" dirty="0">
                <a:solidFill>
                  <a:srgbClr val="0070C0"/>
                </a:solidFill>
              </a:rPr>
              <a:t>2</a:t>
            </a:r>
            <a:r>
              <a:rPr lang="en-US" sz="2400" dirty="0"/>
              <a:t>*</a:t>
            </a:r>
            <a:r>
              <a:rPr lang="en-US" sz="2400" dirty="0">
                <a:solidFill>
                  <a:srgbClr val="00B050"/>
                </a:solidFill>
              </a:rPr>
              <a:t>3</a:t>
            </a:r>
            <a:r>
              <a:rPr lang="en-US" sz="2400" dirty="0"/>
              <a:t>*z))  </a:t>
            </a:r>
            <a:r>
              <a:rPr lang="en-US" sz="2400" dirty="0">
                <a:solidFill>
                  <a:srgbClr val="C00000"/>
                </a:solidFill>
              </a:rPr>
              <a:t>5</a:t>
            </a:r>
          </a:p>
        </p:txBody>
      </p:sp>
      <p:sp>
        <p:nvSpPr>
          <p:cNvPr id="103" name="Rectangle: Rounded Corners 102">
            <a:extLst>
              <a:ext uri="{FF2B5EF4-FFF2-40B4-BE49-F238E27FC236}">
                <a16:creationId xmlns:a16="http://schemas.microsoft.com/office/drawing/2014/main" id="{344D1C33-F375-4BE9-8B0D-7838582FFEB4}"/>
              </a:ext>
            </a:extLst>
          </p:cNvPr>
          <p:cNvSpPr/>
          <p:nvPr/>
        </p:nvSpPr>
        <p:spPr>
          <a:xfrm>
            <a:off x="8937330" y="6021135"/>
            <a:ext cx="239284" cy="394848"/>
          </a:xfrm>
          <a:prstGeom prst="round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021E6393-9978-4C93-8423-B07ED0857BF2}"/>
              </a:ext>
            </a:extLst>
          </p:cNvPr>
          <p:cNvSpPr/>
          <p:nvPr/>
        </p:nvSpPr>
        <p:spPr>
          <a:xfrm>
            <a:off x="10288812" y="6029681"/>
            <a:ext cx="150542" cy="394848"/>
          </a:xfrm>
          <a:prstGeom prst="round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7049639F-8486-46A6-99BB-EA53703AB733}"/>
              </a:ext>
            </a:extLst>
          </p:cNvPr>
          <p:cNvSpPr txBox="1"/>
          <p:nvPr/>
        </p:nvSpPr>
        <p:spPr>
          <a:xfrm>
            <a:off x="10545464" y="5975868"/>
            <a:ext cx="518746" cy="461665"/>
          </a:xfrm>
          <a:prstGeom prst="rect">
            <a:avLst/>
          </a:prstGeom>
          <a:noFill/>
        </p:spPr>
        <p:txBody>
          <a:bodyPr wrap="square">
            <a:spAutoFit/>
          </a:bodyPr>
          <a:lstStyle/>
          <a:p>
            <a:pPr algn="ctr"/>
            <a:r>
              <a:rPr lang="en-US" sz="2400" dirty="0">
                <a:solidFill>
                  <a:srgbClr val="C00000"/>
                </a:solidFill>
              </a:rPr>
              <a:t>5</a:t>
            </a:r>
          </a:p>
        </p:txBody>
      </p:sp>
      <p:sp>
        <p:nvSpPr>
          <p:cNvPr id="106" name="TextBox 105">
            <a:extLst>
              <a:ext uri="{FF2B5EF4-FFF2-40B4-BE49-F238E27FC236}">
                <a16:creationId xmlns:a16="http://schemas.microsoft.com/office/drawing/2014/main" id="{3987CA2C-7905-4AC0-BA4A-1480B00A7868}"/>
              </a:ext>
            </a:extLst>
          </p:cNvPr>
          <p:cNvSpPr txBox="1"/>
          <p:nvPr/>
        </p:nvSpPr>
        <p:spPr>
          <a:xfrm>
            <a:off x="8759065" y="5972764"/>
            <a:ext cx="518746" cy="461665"/>
          </a:xfrm>
          <a:prstGeom prst="rect">
            <a:avLst/>
          </a:prstGeom>
          <a:noFill/>
        </p:spPr>
        <p:txBody>
          <a:bodyPr wrap="square">
            <a:spAutoFit/>
          </a:bodyPr>
          <a:lstStyle/>
          <a:p>
            <a:pPr algn="ctr"/>
            <a:r>
              <a:rPr lang="en-US" sz="2400" dirty="0">
                <a:solidFill>
                  <a:srgbClr val="C00000"/>
                </a:solidFill>
              </a:rPr>
              <a:t>5</a:t>
            </a:r>
          </a:p>
        </p:txBody>
      </p:sp>
      <p:sp>
        <p:nvSpPr>
          <p:cNvPr id="107" name="TextBox 106">
            <a:extLst>
              <a:ext uri="{FF2B5EF4-FFF2-40B4-BE49-F238E27FC236}">
                <a16:creationId xmlns:a16="http://schemas.microsoft.com/office/drawing/2014/main" id="{E8D83F4A-AF3E-4302-9D99-5CEC73224639}"/>
              </a:ext>
            </a:extLst>
          </p:cNvPr>
          <p:cNvSpPr txBox="1"/>
          <p:nvPr/>
        </p:nvSpPr>
        <p:spPr>
          <a:xfrm>
            <a:off x="10262581" y="5977375"/>
            <a:ext cx="1544931" cy="461665"/>
          </a:xfrm>
          <a:prstGeom prst="rect">
            <a:avLst/>
          </a:prstGeom>
          <a:noFill/>
        </p:spPr>
        <p:txBody>
          <a:bodyPr wrap="square">
            <a:spAutoFit/>
          </a:bodyPr>
          <a:lstStyle/>
          <a:p>
            <a:r>
              <a:rPr lang="en-US" sz="2400" dirty="0"/>
              <a:t>f2  </a:t>
            </a:r>
            <a:r>
              <a:rPr lang="en-US" sz="2400" dirty="0">
                <a:solidFill>
                  <a:srgbClr val="C00000"/>
                </a:solidFill>
              </a:rPr>
              <a:t>5</a:t>
            </a:r>
          </a:p>
        </p:txBody>
      </p:sp>
      <p:sp>
        <p:nvSpPr>
          <p:cNvPr id="108" name="Rectangle: Rounded Corners 107">
            <a:extLst>
              <a:ext uri="{FF2B5EF4-FFF2-40B4-BE49-F238E27FC236}">
                <a16:creationId xmlns:a16="http://schemas.microsoft.com/office/drawing/2014/main" id="{75EEF3AF-CB0E-48B5-8E82-FD4F70B7C952}"/>
              </a:ext>
            </a:extLst>
          </p:cNvPr>
          <p:cNvSpPr/>
          <p:nvPr/>
        </p:nvSpPr>
        <p:spPr>
          <a:xfrm>
            <a:off x="8777594" y="6037387"/>
            <a:ext cx="816106" cy="394848"/>
          </a:xfrm>
          <a:prstGeom prst="roundRect">
            <a:avLst/>
          </a:prstGeom>
          <a:solidFill>
            <a:srgbClr val="FBE5D6">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3F8EE5EF-8071-4B69-B80E-DADCE1F3B20C}"/>
              </a:ext>
            </a:extLst>
          </p:cNvPr>
          <p:cNvSpPr/>
          <p:nvPr/>
        </p:nvSpPr>
        <p:spPr>
          <a:xfrm>
            <a:off x="10532974" y="6017709"/>
            <a:ext cx="517830" cy="394848"/>
          </a:xfrm>
          <a:prstGeom prst="roundRect">
            <a:avLst/>
          </a:prstGeom>
          <a:solidFill>
            <a:srgbClr val="FBE5D6">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0" name="Group 109">
            <a:extLst>
              <a:ext uri="{FF2B5EF4-FFF2-40B4-BE49-F238E27FC236}">
                <a16:creationId xmlns:a16="http://schemas.microsoft.com/office/drawing/2014/main" id="{782E0982-084D-4CAE-B73E-2E3EB8038113}"/>
              </a:ext>
            </a:extLst>
          </p:cNvPr>
          <p:cNvGrpSpPr/>
          <p:nvPr/>
        </p:nvGrpSpPr>
        <p:grpSpPr>
          <a:xfrm>
            <a:off x="6066644" y="3539849"/>
            <a:ext cx="5260955" cy="474018"/>
            <a:chOff x="8055701" y="4111312"/>
            <a:chExt cx="5260955" cy="474018"/>
          </a:xfrm>
        </p:grpSpPr>
        <p:sp>
          <p:nvSpPr>
            <p:cNvPr id="111" name="Rectangle 110">
              <a:extLst>
                <a:ext uri="{FF2B5EF4-FFF2-40B4-BE49-F238E27FC236}">
                  <a16:creationId xmlns:a16="http://schemas.microsoft.com/office/drawing/2014/main" id="{EC20AF62-9F7C-4939-9B12-808EADAE7EE7}"/>
                </a:ext>
              </a:extLst>
            </p:cNvPr>
            <p:cNvSpPr/>
            <p:nvPr/>
          </p:nvSpPr>
          <p:spPr>
            <a:xfrm>
              <a:off x="9042133" y="4141658"/>
              <a:ext cx="4274523" cy="44367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BB91D4D-C643-4480-A603-4975B6BA172F}"/>
                </a:ext>
              </a:extLst>
            </p:cNvPr>
            <p:cNvSpPr txBox="1"/>
            <p:nvPr/>
          </p:nvSpPr>
          <p:spPr>
            <a:xfrm>
              <a:off x="8055701" y="4111312"/>
              <a:ext cx="1051891" cy="461665"/>
            </a:xfrm>
            <a:prstGeom prst="rect">
              <a:avLst/>
            </a:prstGeom>
            <a:noFill/>
          </p:spPr>
          <p:txBody>
            <a:bodyPr wrap="none" rtlCol="0">
              <a:spAutoFit/>
            </a:bodyPr>
            <a:lstStyle/>
            <a:p>
              <a:r>
                <a:rPr lang="en-US" sz="2400" dirty="0"/>
                <a:t>mult3c</a:t>
              </a:r>
            </a:p>
          </p:txBody>
        </p:sp>
      </p:grpSp>
      <p:sp>
        <p:nvSpPr>
          <p:cNvPr id="114" name="TextBox 113">
            <a:extLst>
              <a:ext uri="{FF2B5EF4-FFF2-40B4-BE49-F238E27FC236}">
                <a16:creationId xmlns:a16="http://schemas.microsoft.com/office/drawing/2014/main" id="{92C6F8F5-7317-4740-8A5F-24FA4850EAF7}"/>
              </a:ext>
            </a:extLst>
          </p:cNvPr>
          <p:cNvSpPr txBox="1"/>
          <p:nvPr/>
        </p:nvSpPr>
        <p:spPr>
          <a:xfrm>
            <a:off x="7169185" y="3555264"/>
            <a:ext cx="3952028" cy="461665"/>
          </a:xfrm>
          <a:prstGeom prst="rect">
            <a:avLst/>
          </a:prstGeom>
          <a:noFill/>
        </p:spPr>
        <p:txBody>
          <a:bodyPr wrap="square">
            <a:spAutoFit/>
          </a:bodyPr>
          <a:lstStyle/>
          <a:p>
            <a:r>
              <a:rPr lang="en-US" sz="2400" dirty="0"/>
              <a:t>\</a:t>
            </a:r>
            <a:r>
              <a:rPr lang="en-US" sz="2400" dirty="0">
                <a:solidFill>
                  <a:srgbClr val="0070C0"/>
                </a:solidFill>
              </a:rPr>
              <a:t>x</a:t>
            </a:r>
            <a:r>
              <a:rPr lang="en-US" sz="2400" dirty="0"/>
              <a:t>   -&gt; (\</a:t>
            </a:r>
            <a:r>
              <a:rPr lang="en-US" sz="2400" dirty="0">
                <a:solidFill>
                  <a:srgbClr val="00B050"/>
                </a:solidFill>
              </a:rPr>
              <a:t>y</a:t>
            </a:r>
            <a:r>
              <a:rPr lang="en-US" sz="2400" dirty="0"/>
              <a:t>   -&gt; (\</a:t>
            </a:r>
            <a:r>
              <a:rPr lang="en-US" sz="2400" dirty="0">
                <a:solidFill>
                  <a:srgbClr val="C00000"/>
                </a:solidFill>
              </a:rPr>
              <a:t>z</a:t>
            </a:r>
            <a:r>
              <a:rPr lang="en-US" sz="2400" dirty="0"/>
              <a:t>   -&gt; (x*y*z)))</a:t>
            </a:r>
          </a:p>
        </p:txBody>
      </p:sp>
      <p:sp>
        <p:nvSpPr>
          <p:cNvPr id="115" name="Rectangle: Rounded Corners 114">
            <a:extLst>
              <a:ext uri="{FF2B5EF4-FFF2-40B4-BE49-F238E27FC236}">
                <a16:creationId xmlns:a16="http://schemas.microsoft.com/office/drawing/2014/main" id="{9E4D1AF0-A59D-4A59-AF26-428F7B4F0068}"/>
              </a:ext>
            </a:extLst>
          </p:cNvPr>
          <p:cNvSpPr/>
          <p:nvPr/>
        </p:nvSpPr>
        <p:spPr>
          <a:xfrm>
            <a:off x="9401336" y="6013364"/>
            <a:ext cx="1281181" cy="394848"/>
          </a:xfrm>
          <a:prstGeom prst="roundRect">
            <a:avLst/>
          </a:prstGeom>
          <a:solidFill>
            <a:srgbClr val="FBE5D6">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05F9C1F0-9AE3-4871-B1C7-11FC9D1BE1F0}"/>
              </a:ext>
            </a:extLst>
          </p:cNvPr>
          <p:cNvSpPr txBox="1"/>
          <p:nvPr/>
        </p:nvSpPr>
        <p:spPr>
          <a:xfrm>
            <a:off x="9628903" y="5963617"/>
            <a:ext cx="877970" cy="461665"/>
          </a:xfrm>
          <a:prstGeom prst="rect">
            <a:avLst/>
          </a:prstGeom>
          <a:noFill/>
        </p:spPr>
        <p:txBody>
          <a:bodyPr wrap="square">
            <a:spAutoFit/>
          </a:bodyPr>
          <a:lstStyle/>
          <a:p>
            <a:pPr algn="ctr"/>
            <a:r>
              <a:rPr lang="en-US" sz="2400" dirty="0">
                <a:solidFill>
                  <a:srgbClr val="7030A0"/>
                </a:solidFill>
              </a:rPr>
              <a:t>30</a:t>
            </a:r>
          </a:p>
        </p:txBody>
      </p:sp>
      <p:sp>
        <p:nvSpPr>
          <p:cNvPr id="117" name="TextBox 116">
            <a:extLst>
              <a:ext uri="{FF2B5EF4-FFF2-40B4-BE49-F238E27FC236}">
                <a16:creationId xmlns:a16="http://schemas.microsoft.com/office/drawing/2014/main" id="{1E04FBE6-5A25-45A9-9BDC-92978ABD16EF}"/>
              </a:ext>
            </a:extLst>
          </p:cNvPr>
          <p:cNvSpPr txBox="1"/>
          <p:nvPr/>
        </p:nvSpPr>
        <p:spPr>
          <a:xfrm>
            <a:off x="399527" y="4647737"/>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30</a:t>
            </a:r>
          </a:p>
        </p:txBody>
      </p:sp>
      <p:sp>
        <p:nvSpPr>
          <p:cNvPr id="119" name="Speech Bubble: Rectangle with Corners Rounded 118">
            <a:extLst>
              <a:ext uri="{FF2B5EF4-FFF2-40B4-BE49-F238E27FC236}">
                <a16:creationId xmlns:a16="http://schemas.microsoft.com/office/drawing/2014/main" id="{34DA2622-4D01-4964-A49B-7FC47C6D94C2}"/>
              </a:ext>
            </a:extLst>
          </p:cNvPr>
          <p:cNvSpPr/>
          <p:nvPr/>
        </p:nvSpPr>
        <p:spPr>
          <a:xfrm>
            <a:off x="8182226" y="5628109"/>
            <a:ext cx="3539605" cy="980278"/>
          </a:xfrm>
          <a:prstGeom prst="wedgeRoundRectCallout">
            <a:avLst>
              <a:gd name="adj1" fmla="val -49174"/>
              <a:gd name="adj2" fmla="val -1408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See how </a:t>
            </a:r>
            <a:r>
              <a:rPr lang="en-US" sz="2000" dirty="0">
                <a:solidFill>
                  <a:srgbClr val="FFC1C1"/>
                </a:solidFill>
                <a:latin typeface="Corbel" panose="020B0503020204020204" pitchFamily="34" charset="0"/>
              </a:rPr>
              <a:t>f1</a:t>
            </a:r>
            <a:r>
              <a:rPr lang="en-US" sz="2000" dirty="0">
                <a:latin typeface="Corbel" panose="020B0503020204020204" pitchFamily="34" charset="0"/>
              </a:rPr>
              <a:t> is actually a function of one argument: </a:t>
            </a:r>
            <a:r>
              <a:rPr lang="en-US" sz="2000" dirty="0">
                <a:solidFill>
                  <a:srgbClr val="FFC1C1"/>
                </a:solidFill>
                <a:latin typeface="Corbel" panose="020B0503020204020204" pitchFamily="34" charset="0"/>
              </a:rPr>
              <a:t>y</a:t>
            </a:r>
            <a:r>
              <a:rPr lang="en-US" sz="2000" dirty="0">
                <a:latin typeface="Corbel" panose="020B0503020204020204" pitchFamily="34" charset="0"/>
              </a:rPr>
              <a:t>. </a:t>
            </a:r>
          </a:p>
        </p:txBody>
      </p:sp>
      <p:sp>
        <p:nvSpPr>
          <p:cNvPr id="121" name="Speech Bubble: Rectangle with Corners Rounded 120">
            <a:extLst>
              <a:ext uri="{FF2B5EF4-FFF2-40B4-BE49-F238E27FC236}">
                <a16:creationId xmlns:a16="http://schemas.microsoft.com/office/drawing/2014/main" id="{A1CC7100-0764-4965-A381-F407E61D2D19}"/>
              </a:ext>
            </a:extLst>
          </p:cNvPr>
          <p:cNvSpPr/>
          <p:nvPr/>
        </p:nvSpPr>
        <p:spPr>
          <a:xfrm>
            <a:off x="2026621" y="5288329"/>
            <a:ext cx="3970208" cy="980278"/>
          </a:xfrm>
          <a:prstGeom prst="wedgeRoundRectCallout">
            <a:avLst>
              <a:gd name="adj1" fmla="val -49174"/>
              <a:gd name="adj2" fmla="val -1408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call to </a:t>
            </a:r>
            <a:r>
              <a:rPr lang="en-US" sz="2000" dirty="0">
                <a:solidFill>
                  <a:srgbClr val="FFC1C1"/>
                </a:solidFill>
                <a:latin typeface="Corbel" panose="020B0503020204020204" pitchFamily="34" charset="0"/>
              </a:rPr>
              <a:t>f1</a:t>
            </a:r>
            <a:r>
              <a:rPr lang="en-US" sz="2000" dirty="0">
                <a:latin typeface="Corbel" panose="020B0503020204020204" pitchFamily="34" charset="0"/>
              </a:rPr>
              <a:t> returns yet another </a:t>
            </a:r>
            <a:r>
              <a:rPr lang="en-US" sz="2000" dirty="0">
                <a:solidFill>
                  <a:srgbClr val="FFC1C1"/>
                </a:solidFill>
                <a:latin typeface="Corbel" panose="020B0503020204020204" pitchFamily="34" charset="0"/>
              </a:rPr>
              <a:t>lambda function </a:t>
            </a:r>
            <a:r>
              <a:rPr lang="en-US" sz="2000" dirty="0">
                <a:latin typeface="Corbel" panose="020B0503020204020204" pitchFamily="34" charset="0"/>
              </a:rPr>
              <a:t>with the </a:t>
            </a:r>
            <a:r>
              <a:rPr lang="en-US" sz="2000" dirty="0">
                <a:solidFill>
                  <a:srgbClr val="FFC1C1"/>
                </a:solidFill>
                <a:latin typeface="Corbel" panose="020B0503020204020204" pitchFamily="34" charset="0"/>
              </a:rPr>
              <a:t>y</a:t>
            </a:r>
            <a:r>
              <a:rPr lang="en-US" sz="2000" dirty="0">
                <a:latin typeface="Corbel" panose="020B0503020204020204" pitchFamily="34" charset="0"/>
              </a:rPr>
              <a:t> value set to </a:t>
            </a:r>
            <a:r>
              <a:rPr lang="en-US" sz="2000" dirty="0">
                <a:solidFill>
                  <a:srgbClr val="FFC1C1"/>
                </a:solidFill>
                <a:latin typeface="Corbel" panose="020B0503020204020204" pitchFamily="34" charset="0"/>
              </a:rPr>
              <a:t>3</a:t>
            </a:r>
            <a:r>
              <a:rPr lang="en-US" sz="2000" dirty="0">
                <a:latin typeface="Corbel" panose="020B0503020204020204" pitchFamily="34" charset="0"/>
              </a:rPr>
              <a:t>!</a:t>
            </a:r>
          </a:p>
        </p:txBody>
      </p:sp>
      <p:sp>
        <p:nvSpPr>
          <p:cNvPr id="122" name="Speech Bubble: Rectangle with Corners Rounded 121">
            <a:extLst>
              <a:ext uri="{FF2B5EF4-FFF2-40B4-BE49-F238E27FC236}">
                <a16:creationId xmlns:a16="http://schemas.microsoft.com/office/drawing/2014/main" id="{58423A36-2B2B-4A06-B698-A0644447541C}"/>
              </a:ext>
            </a:extLst>
          </p:cNvPr>
          <p:cNvSpPr/>
          <p:nvPr/>
        </p:nvSpPr>
        <p:spPr>
          <a:xfrm>
            <a:off x="8745956" y="5779445"/>
            <a:ext cx="3335318" cy="980278"/>
          </a:xfrm>
          <a:prstGeom prst="wedgeRoundRectCallout">
            <a:avLst>
              <a:gd name="adj1" fmla="val -40655"/>
              <a:gd name="adj2" fmla="val -763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See how </a:t>
            </a:r>
            <a:r>
              <a:rPr lang="en-US" sz="2000" dirty="0">
                <a:solidFill>
                  <a:srgbClr val="FFC1C1"/>
                </a:solidFill>
                <a:latin typeface="Corbel" panose="020B0503020204020204" pitchFamily="34" charset="0"/>
              </a:rPr>
              <a:t>f2</a:t>
            </a:r>
            <a:r>
              <a:rPr lang="en-US" sz="2000" dirty="0">
                <a:latin typeface="Corbel" panose="020B0503020204020204" pitchFamily="34" charset="0"/>
              </a:rPr>
              <a:t> is actually a function of one argument: </a:t>
            </a:r>
            <a:r>
              <a:rPr lang="en-US" sz="2000" dirty="0">
                <a:solidFill>
                  <a:srgbClr val="FFC1C1"/>
                </a:solidFill>
                <a:latin typeface="Corbel" panose="020B0503020204020204" pitchFamily="34" charset="0"/>
              </a:rPr>
              <a:t>z</a:t>
            </a:r>
            <a:r>
              <a:rPr lang="en-US" sz="2000" dirty="0">
                <a:latin typeface="Corbel" panose="020B0503020204020204" pitchFamily="34" charset="0"/>
              </a:rPr>
              <a:t>. </a:t>
            </a:r>
          </a:p>
        </p:txBody>
      </p:sp>
      <p:sp>
        <p:nvSpPr>
          <p:cNvPr id="124" name="Speech Bubble: Rectangle with Corners Rounded 123">
            <a:extLst>
              <a:ext uri="{FF2B5EF4-FFF2-40B4-BE49-F238E27FC236}">
                <a16:creationId xmlns:a16="http://schemas.microsoft.com/office/drawing/2014/main" id="{2ACD0E4F-8231-40DB-A63F-42AD9BAD2517}"/>
              </a:ext>
            </a:extLst>
          </p:cNvPr>
          <p:cNvSpPr/>
          <p:nvPr/>
        </p:nvSpPr>
        <p:spPr>
          <a:xfrm>
            <a:off x="2400311" y="5615209"/>
            <a:ext cx="2878409" cy="980278"/>
          </a:xfrm>
          <a:prstGeom prst="wedgeRoundRectCallout">
            <a:avLst>
              <a:gd name="adj1" fmla="val -49174"/>
              <a:gd name="adj2" fmla="val -1408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final call to </a:t>
            </a:r>
            <a:r>
              <a:rPr lang="en-US" sz="2000" dirty="0">
                <a:solidFill>
                  <a:srgbClr val="FFC1C1"/>
                </a:solidFill>
                <a:latin typeface="Corbel" panose="020B0503020204020204" pitchFamily="34" charset="0"/>
              </a:rPr>
              <a:t>f2</a:t>
            </a:r>
            <a:r>
              <a:rPr lang="en-US" sz="2000" dirty="0">
                <a:latin typeface="Corbel" panose="020B0503020204020204" pitchFamily="34" charset="0"/>
              </a:rPr>
              <a:t> returns a regular value!</a:t>
            </a:r>
          </a:p>
        </p:txBody>
      </p:sp>
      <p:sp>
        <p:nvSpPr>
          <p:cNvPr id="125" name="Speech Bubble: Rectangle with Corners Rounded 124">
            <a:extLst>
              <a:ext uri="{FF2B5EF4-FFF2-40B4-BE49-F238E27FC236}">
                <a16:creationId xmlns:a16="http://schemas.microsoft.com/office/drawing/2014/main" id="{94F04C9B-9165-42A7-8CE2-64C6FF3C3F0C}"/>
              </a:ext>
            </a:extLst>
          </p:cNvPr>
          <p:cNvSpPr/>
          <p:nvPr/>
        </p:nvSpPr>
        <p:spPr>
          <a:xfrm>
            <a:off x="8694047" y="3996824"/>
            <a:ext cx="2907409" cy="980278"/>
          </a:xfrm>
          <a:prstGeom prst="wedgeRoundRectCallout">
            <a:avLst>
              <a:gd name="adj1" fmla="val -3279"/>
              <a:gd name="adj2" fmla="val 1617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a:t>
            </a:r>
            <a:r>
              <a:rPr lang="en-US" sz="2000" dirty="0">
                <a:solidFill>
                  <a:srgbClr val="FFC1C1"/>
                </a:solidFill>
                <a:latin typeface="Corbel" panose="020B0503020204020204" pitchFamily="34" charset="0"/>
              </a:rPr>
              <a:t>f2</a:t>
            </a:r>
            <a:r>
              <a:rPr lang="en-US" sz="2000" dirty="0">
                <a:latin typeface="Corbel" panose="020B0503020204020204" pitchFamily="34" charset="0"/>
              </a:rPr>
              <a:t> function returns the final integer result.</a:t>
            </a:r>
          </a:p>
        </p:txBody>
      </p:sp>
      <p:sp>
        <p:nvSpPr>
          <p:cNvPr id="126" name="Speech Bubble: Rectangle with Corners Rounded 125" hidden="1">
            <a:extLst>
              <a:ext uri="{FF2B5EF4-FFF2-40B4-BE49-F238E27FC236}">
                <a16:creationId xmlns:a16="http://schemas.microsoft.com/office/drawing/2014/main" id="{A6E99AE3-F3C5-4B4F-BC26-8563B8A7541D}"/>
              </a:ext>
            </a:extLst>
          </p:cNvPr>
          <p:cNvSpPr/>
          <p:nvPr/>
        </p:nvSpPr>
        <p:spPr>
          <a:xfrm>
            <a:off x="7373564" y="1432686"/>
            <a:ext cx="4688036" cy="1860049"/>
          </a:xfrm>
          <a:prstGeom prst="wedgeRoundRectCallout">
            <a:avLst>
              <a:gd name="adj1" fmla="val 27719"/>
              <a:gd name="adj2" fmla="val 1122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latin typeface="Corbel" panose="020B0503020204020204" pitchFamily="34" charset="0"/>
              </a:rPr>
              <a:t>The goal of a call to a curried function like </a:t>
            </a:r>
            <a:r>
              <a:rPr lang="en-US" sz="2000" dirty="0">
                <a:solidFill>
                  <a:srgbClr val="FFC1C1"/>
                </a:solidFill>
                <a:latin typeface="Corbel" panose="020B0503020204020204" pitchFamily="34" charset="0"/>
              </a:rPr>
              <a:t>mult3c</a:t>
            </a:r>
            <a:r>
              <a:rPr lang="en-US" sz="2000" dirty="0">
                <a:latin typeface="Corbel" panose="020B0503020204020204" pitchFamily="34" charset="0"/>
              </a:rPr>
              <a:t> is to fill in a single value and then return a new function that itself takes a single argument.</a:t>
            </a:r>
          </a:p>
        </p:txBody>
      </p:sp>
      <p:sp>
        <p:nvSpPr>
          <p:cNvPr id="127" name="Speech Bubble: Rectangle with Corners Rounded 126" hidden="1">
            <a:extLst>
              <a:ext uri="{FF2B5EF4-FFF2-40B4-BE49-F238E27FC236}">
                <a16:creationId xmlns:a16="http://schemas.microsoft.com/office/drawing/2014/main" id="{2487A56D-37E2-45D1-BF7B-56BB834867AA}"/>
              </a:ext>
            </a:extLst>
          </p:cNvPr>
          <p:cNvSpPr/>
          <p:nvPr/>
        </p:nvSpPr>
        <p:spPr>
          <a:xfrm>
            <a:off x="4067122" y="2403302"/>
            <a:ext cx="4150364" cy="1053179"/>
          </a:xfrm>
          <a:prstGeom prst="wedgeRoundRectCallout">
            <a:avLst>
              <a:gd name="adj1" fmla="val 30088"/>
              <a:gd name="adj2" fmla="val 1375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call fills in the value of</a:t>
            </a:r>
            <a:r>
              <a:rPr lang="en-US" sz="2000" dirty="0">
                <a:solidFill>
                  <a:srgbClr val="FFC1C1"/>
                </a:solidFill>
                <a:latin typeface="Corbel" panose="020B0503020204020204" pitchFamily="34" charset="0"/>
              </a:rPr>
              <a:t> x </a:t>
            </a:r>
            <a:r>
              <a:rPr lang="en-US" sz="2000" dirty="0">
                <a:latin typeface="Corbel" panose="020B0503020204020204" pitchFamily="34" charset="0"/>
              </a:rPr>
              <a:t>in the </a:t>
            </a:r>
            <a:r>
              <a:rPr lang="en-US" sz="2000" dirty="0">
                <a:solidFill>
                  <a:srgbClr val="FFC1C1"/>
                </a:solidFill>
                <a:latin typeface="Corbel" panose="020B0503020204020204" pitchFamily="34" charset="0"/>
              </a:rPr>
              <a:t>embedded lambda expression</a:t>
            </a:r>
            <a:r>
              <a:rPr lang="en-US" sz="2000" dirty="0">
                <a:latin typeface="Corbel" panose="020B0503020204020204" pitchFamily="34" charset="0"/>
              </a:rPr>
              <a:t>…</a:t>
            </a:r>
          </a:p>
        </p:txBody>
      </p:sp>
      <p:sp>
        <p:nvSpPr>
          <p:cNvPr id="128" name="Speech Bubble: Rectangle with Corners Rounded 127">
            <a:extLst>
              <a:ext uri="{FF2B5EF4-FFF2-40B4-BE49-F238E27FC236}">
                <a16:creationId xmlns:a16="http://schemas.microsoft.com/office/drawing/2014/main" id="{D017FBD8-FE35-4B5D-A08E-214D0FC6C1B7}"/>
              </a:ext>
            </a:extLst>
          </p:cNvPr>
          <p:cNvSpPr/>
          <p:nvPr/>
        </p:nvSpPr>
        <p:spPr>
          <a:xfrm>
            <a:off x="7998017" y="5591090"/>
            <a:ext cx="3970208" cy="980278"/>
          </a:xfrm>
          <a:prstGeom prst="wedgeRoundRectCallout">
            <a:avLst>
              <a:gd name="adj1" fmla="val -49174"/>
              <a:gd name="adj2" fmla="val -1408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the lambda function returns its embedded </a:t>
            </a:r>
            <a:r>
              <a:rPr lang="en-US" sz="2000" dirty="0">
                <a:solidFill>
                  <a:srgbClr val="FFC1C1"/>
                </a:solidFill>
                <a:latin typeface="Corbel" panose="020B0503020204020204" pitchFamily="34" charset="0"/>
              </a:rPr>
              <a:t>lambda function </a:t>
            </a:r>
            <a:r>
              <a:rPr lang="en-US" sz="2000" dirty="0">
                <a:latin typeface="Corbel" panose="020B0503020204020204" pitchFamily="34" charset="0"/>
              </a:rPr>
              <a:t>with the </a:t>
            </a:r>
            <a:r>
              <a:rPr lang="en-US" sz="2000" dirty="0">
                <a:solidFill>
                  <a:srgbClr val="FFC1C1"/>
                </a:solidFill>
                <a:latin typeface="Corbel" panose="020B0503020204020204" pitchFamily="34" charset="0"/>
              </a:rPr>
              <a:t>x</a:t>
            </a:r>
            <a:r>
              <a:rPr lang="en-US" sz="2000" dirty="0">
                <a:latin typeface="Corbel" panose="020B0503020204020204" pitchFamily="34" charset="0"/>
              </a:rPr>
              <a:t> value set to </a:t>
            </a:r>
            <a:r>
              <a:rPr lang="en-US" sz="2000" dirty="0">
                <a:solidFill>
                  <a:srgbClr val="FFC1C1"/>
                </a:solidFill>
                <a:latin typeface="Corbel" panose="020B0503020204020204" pitchFamily="34" charset="0"/>
              </a:rPr>
              <a:t>2</a:t>
            </a:r>
            <a:r>
              <a:rPr lang="en-US" sz="2000" dirty="0">
                <a:latin typeface="Corbel" panose="020B0503020204020204" pitchFamily="34" charset="0"/>
              </a:rPr>
              <a:t>!</a:t>
            </a:r>
          </a:p>
        </p:txBody>
      </p:sp>
      <p:sp>
        <p:nvSpPr>
          <p:cNvPr id="72" name="TextBox 71">
            <a:extLst>
              <a:ext uri="{FF2B5EF4-FFF2-40B4-BE49-F238E27FC236}">
                <a16:creationId xmlns:a16="http://schemas.microsoft.com/office/drawing/2014/main" id="{C52F6E37-C219-483B-9B8B-DB2659DC2CB8}"/>
              </a:ext>
            </a:extLst>
          </p:cNvPr>
          <p:cNvSpPr txBox="1"/>
          <p:nvPr/>
        </p:nvSpPr>
        <p:spPr>
          <a:xfrm>
            <a:off x="4334308" y="700220"/>
            <a:ext cx="3725700" cy="461665"/>
          </a:xfrm>
          <a:prstGeom prst="rect">
            <a:avLst/>
          </a:prstGeom>
          <a:noFill/>
        </p:spPr>
        <p:txBody>
          <a:bodyPr wrap="none" rtlCol="0">
            <a:spAutoFit/>
          </a:bodyPr>
          <a:lstStyle/>
          <a:p>
            <a:r>
              <a:rPr lang="en-US" sz="2400" dirty="0"/>
              <a:t>mult3 :: </a:t>
            </a:r>
            <a:r>
              <a:rPr lang="en-US" sz="2400" dirty="0">
                <a:solidFill>
                  <a:srgbClr val="0070C0"/>
                </a:solidFill>
              </a:rPr>
              <a:t>Int</a:t>
            </a:r>
            <a:r>
              <a:rPr lang="en-US" sz="2400" dirty="0"/>
              <a:t> -&gt; </a:t>
            </a:r>
            <a:r>
              <a:rPr lang="en-US" sz="2400" dirty="0">
                <a:solidFill>
                  <a:srgbClr val="00B050"/>
                </a:solidFill>
              </a:rPr>
              <a:t>Int</a:t>
            </a:r>
            <a:r>
              <a:rPr lang="en-US" sz="2400" dirty="0"/>
              <a:t> -&gt; </a:t>
            </a:r>
            <a:r>
              <a:rPr lang="en-US" sz="2400" dirty="0">
                <a:solidFill>
                  <a:srgbClr val="C00000"/>
                </a:solidFill>
              </a:rPr>
              <a:t>Int</a:t>
            </a:r>
            <a:r>
              <a:rPr lang="en-US" sz="2400" dirty="0"/>
              <a:t> -&gt; </a:t>
            </a:r>
            <a:r>
              <a:rPr lang="en-US" sz="2400" dirty="0">
                <a:solidFill>
                  <a:srgbClr val="FF0000"/>
                </a:solidFill>
              </a:rPr>
              <a:t>Int</a:t>
            </a:r>
          </a:p>
        </p:txBody>
      </p:sp>
      <p:sp>
        <p:nvSpPr>
          <p:cNvPr id="73" name="TextBox 72">
            <a:extLst>
              <a:ext uri="{FF2B5EF4-FFF2-40B4-BE49-F238E27FC236}">
                <a16:creationId xmlns:a16="http://schemas.microsoft.com/office/drawing/2014/main" id="{803CB984-B2A6-4439-9F42-75FC1A03667A}"/>
              </a:ext>
            </a:extLst>
          </p:cNvPr>
          <p:cNvSpPr txBox="1"/>
          <p:nvPr/>
        </p:nvSpPr>
        <p:spPr>
          <a:xfrm>
            <a:off x="4102856" y="1779304"/>
            <a:ext cx="4232249" cy="461665"/>
          </a:xfrm>
          <a:prstGeom prst="rect">
            <a:avLst/>
          </a:prstGeom>
          <a:noFill/>
        </p:spPr>
        <p:txBody>
          <a:bodyPr wrap="none" rtlCol="0">
            <a:spAutoFit/>
          </a:bodyPr>
          <a:lstStyle/>
          <a:p>
            <a:r>
              <a:rPr lang="en-US" sz="2400" dirty="0"/>
              <a:t>mult3</a:t>
            </a:r>
            <a:r>
              <a:rPr lang="en-US" sz="2400" baseline="-25000" dirty="0"/>
              <a:t>c</a:t>
            </a:r>
            <a:r>
              <a:rPr lang="en-US" sz="2400" dirty="0"/>
              <a:t> :: </a:t>
            </a:r>
            <a:r>
              <a:rPr lang="en-US" sz="2400" dirty="0">
                <a:solidFill>
                  <a:srgbClr val="0070C0"/>
                </a:solidFill>
              </a:rPr>
              <a:t>Int</a:t>
            </a:r>
            <a:r>
              <a:rPr lang="en-US" sz="2400" dirty="0"/>
              <a:t> -&gt; (</a:t>
            </a:r>
            <a:r>
              <a:rPr lang="en-US" sz="2400" dirty="0">
                <a:solidFill>
                  <a:srgbClr val="00B050"/>
                </a:solidFill>
              </a:rPr>
              <a:t>Int</a:t>
            </a:r>
            <a:r>
              <a:rPr lang="en-US" sz="2400" dirty="0"/>
              <a:t> -&gt; (</a:t>
            </a:r>
            <a:r>
              <a:rPr lang="en-US" sz="2400" dirty="0">
                <a:solidFill>
                  <a:srgbClr val="C00000"/>
                </a:solidFill>
              </a:rPr>
              <a:t>Int</a:t>
            </a:r>
            <a:r>
              <a:rPr lang="en-US" sz="2400" dirty="0"/>
              <a:t> -&gt; </a:t>
            </a:r>
            <a:r>
              <a:rPr lang="en-US" sz="2400" dirty="0">
                <a:solidFill>
                  <a:srgbClr val="FF0000"/>
                </a:solidFill>
              </a:rPr>
              <a:t>Int</a:t>
            </a:r>
            <a:r>
              <a:rPr lang="en-US" sz="2400" dirty="0"/>
              <a:t>))</a:t>
            </a:r>
          </a:p>
        </p:txBody>
      </p:sp>
    </p:spTree>
    <p:extLst>
      <p:ext uri="{BB962C8B-B14F-4D97-AF65-F5344CB8AC3E}">
        <p14:creationId xmlns:p14="http://schemas.microsoft.com/office/powerpoint/2010/main" val="97190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grpId="1" nodeType="clickEffect">
                                  <p:stCondLst>
                                    <p:cond delay="0"/>
                                  </p:stCondLst>
                                  <p:childTnLst>
                                    <p:animScale>
                                      <p:cBhvr>
                                        <p:cTn id="23" dur="2000" fill="hold"/>
                                        <p:tgtEl>
                                          <p:spTgt spid="7"/>
                                        </p:tgtEl>
                                      </p:cBhvr>
                                      <p:by x="100000" y="60000"/>
                                    </p:animScale>
                                  </p:childTnLst>
                                </p:cTn>
                              </p:par>
                              <p:par>
                                <p:cTn id="24" presetID="42" presetClass="path" presetSubtype="0" accel="50000" decel="50000" fill="hold" grpId="2" nodeType="withEffect">
                                  <p:stCondLst>
                                    <p:cond delay="0"/>
                                  </p:stCondLst>
                                  <p:childTnLst>
                                    <p:animMotion origin="layout" path="M -3.33333E-6 4.44444E-6 L -3.33333E-6 -0.02801 " pathEditMode="relative" rAng="0" ptsTypes="AA">
                                      <p:cBhvr>
                                        <p:cTn id="25" dur="2000" fill="hold"/>
                                        <p:tgtEl>
                                          <p:spTgt spid="7"/>
                                        </p:tgtEl>
                                        <p:attrNameLst>
                                          <p:attrName>ppt_x</p:attrName>
                                          <p:attrName>ppt_y</p:attrName>
                                        </p:attrNameLst>
                                      </p:cBhvr>
                                      <p:rCtr x="0" y="-1412"/>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left)">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4"/>
                                        </p:tgtEl>
                                        <p:attrNameLst>
                                          <p:attrName>style.visibility</p:attrName>
                                        </p:attrNameLst>
                                      </p:cBhvr>
                                      <p:to>
                                        <p:strVal val="visible"/>
                                      </p:to>
                                    </p:set>
                                    <p:animEffect transition="in" filter="fade">
                                      <p:cBhvr>
                                        <p:cTn id="56" dur="500"/>
                                        <p:tgtEl>
                                          <p:spTgt spid="1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wipe(left)">
                                      <p:cBhvr>
                                        <p:cTn id="61" dur="500"/>
                                        <p:tgtEl>
                                          <p:spTgt spid="6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wipe(left)">
                                      <p:cBhvr>
                                        <p:cTn id="66" dur="500"/>
                                        <p:tgtEl>
                                          <p:spTgt spid="68"/>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26"/>
                                        </p:tgtEl>
                                        <p:attrNameLst>
                                          <p:attrName>style.visibility</p:attrName>
                                        </p:attrNameLst>
                                      </p:cBhvr>
                                      <p:to>
                                        <p:strVal val="visible"/>
                                      </p:to>
                                    </p:set>
                                    <p:animEffect transition="in" filter="wipe(down)">
                                      <p:cBhvr>
                                        <p:cTn id="79" dur="500"/>
                                        <p:tgtEl>
                                          <p:spTgt spid="126"/>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126"/>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fade">
                                      <p:cBhvr>
                                        <p:cTn id="88" dur="500"/>
                                        <p:tgtEl>
                                          <p:spTgt spid="80"/>
                                        </p:tgtEl>
                                      </p:cBhvr>
                                    </p:animEffect>
                                  </p:childTnLst>
                                </p:cTn>
                              </p:par>
                              <p:par>
                                <p:cTn id="89" presetID="10" presetClass="exit" presetSubtype="0" fill="hold" grpId="1" nodeType="withEffect">
                                  <p:stCondLst>
                                    <p:cond delay="0"/>
                                  </p:stCondLst>
                                  <p:childTnLst>
                                    <p:animEffect transition="out" filter="fade">
                                      <p:cBhvr>
                                        <p:cTn id="90" dur="500"/>
                                        <p:tgtEl>
                                          <p:spTgt spid="81"/>
                                        </p:tgtEl>
                                      </p:cBhvr>
                                    </p:animEffect>
                                    <p:set>
                                      <p:cBhvr>
                                        <p:cTn id="91" dur="1" fill="hold">
                                          <p:stCondLst>
                                            <p:cond delay="499"/>
                                          </p:stCondLst>
                                        </p:cTn>
                                        <p:tgtEl>
                                          <p:spTgt spid="81"/>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27"/>
                                        </p:tgtEl>
                                        <p:attrNameLst>
                                          <p:attrName>style.visibility</p:attrName>
                                        </p:attrNameLst>
                                      </p:cBhvr>
                                      <p:to>
                                        <p:strVal val="visible"/>
                                      </p:to>
                                    </p:set>
                                    <p:animEffect transition="in" filter="wipe(down)">
                                      <p:cBhvr>
                                        <p:cTn id="96" dur="500"/>
                                        <p:tgtEl>
                                          <p:spTgt spid="12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29"/>
                                        </p:tgtEl>
                                        <p:attrNameLst>
                                          <p:attrName>style.visibility</p:attrName>
                                        </p:attrNameLst>
                                      </p:cBhvr>
                                      <p:to>
                                        <p:strVal val="visible"/>
                                      </p:to>
                                    </p:set>
                                    <p:animEffect transition="in" filter="wipe(left)">
                                      <p:cBhvr>
                                        <p:cTn id="101" dur="500"/>
                                        <p:tgtEl>
                                          <p:spTgt spid="129"/>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1" nodeType="clickEffect">
                                  <p:stCondLst>
                                    <p:cond delay="0"/>
                                  </p:stCondLst>
                                  <p:childTnLst>
                                    <p:set>
                                      <p:cBhvr>
                                        <p:cTn id="105" dur="1" fill="hold">
                                          <p:stCondLst>
                                            <p:cond delay="0"/>
                                          </p:stCondLst>
                                        </p:cTn>
                                        <p:tgtEl>
                                          <p:spTgt spid="76"/>
                                        </p:tgtEl>
                                        <p:attrNameLst>
                                          <p:attrName>style.visibility</p:attrName>
                                        </p:attrNameLst>
                                      </p:cBhvr>
                                      <p:to>
                                        <p:strVal val="visible"/>
                                      </p:to>
                                    </p:set>
                                  </p:childTnLst>
                                </p:cTn>
                              </p:par>
                              <p:par>
                                <p:cTn id="106" presetID="42" presetClass="path" presetSubtype="0" accel="50000" decel="50000" fill="hold" grpId="0" nodeType="withEffect">
                                  <p:stCondLst>
                                    <p:cond delay="0"/>
                                  </p:stCondLst>
                                  <p:childTnLst>
                                    <p:animMotion origin="layout" path="M 4.79167E-6 -4.81481E-6 L -0.29675 -0.00046 " pathEditMode="relative" rAng="0" ptsTypes="AA">
                                      <p:cBhvr>
                                        <p:cTn id="107" dur="2000" fill="hold"/>
                                        <p:tgtEl>
                                          <p:spTgt spid="76"/>
                                        </p:tgtEl>
                                        <p:attrNameLst>
                                          <p:attrName>ppt_x</p:attrName>
                                          <p:attrName>ppt_y</p:attrName>
                                        </p:attrNameLst>
                                      </p:cBhvr>
                                      <p:rCtr x="-14844" y="-23"/>
                                    </p:animMotion>
                                  </p:childTnLst>
                                </p:cTn>
                              </p:par>
                              <p:par>
                                <p:cTn id="108" presetID="10" presetClass="entr" presetSubtype="0" fill="hold" grpId="0" nodeType="with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fade">
                                      <p:cBhvr>
                                        <p:cTn id="110" dur="2000"/>
                                        <p:tgtEl>
                                          <p:spTgt spid="75"/>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1" nodeType="clickEffect">
                                  <p:stCondLst>
                                    <p:cond delay="0"/>
                                  </p:stCondLst>
                                  <p:childTnLst>
                                    <p:set>
                                      <p:cBhvr>
                                        <p:cTn id="114" dur="1" fill="hold">
                                          <p:stCondLst>
                                            <p:cond delay="0"/>
                                          </p:stCondLst>
                                        </p:cTn>
                                        <p:tgtEl>
                                          <p:spTgt spid="78"/>
                                        </p:tgtEl>
                                        <p:attrNameLst>
                                          <p:attrName>style.visibility</p:attrName>
                                        </p:attrNameLst>
                                      </p:cBhvr>
                                      <p:to>
                                        <p:strVal val="visible"/>
                                      </p:to>
                                    </p:set>
                                  </p:childTnLst>
                                </p:cTn>
                              </p:par>
                              <p:par>
                                <p:cTn id="115" presetID="42" presetClass="path" presetSubtype="0" accel="50000" decel="50000" fill="hold" grpId="0" nodeType="withEffect">
                                  <p:stCondLst>
                                    <p:cond delay="0"/>
                                  </p:stCondLst>
                                  <p:childTnLst>
                                    <p:animMotion origin="layout" path="M -2.08333E-7 -3.7037E-7 L 0.19414 0.00139 " pathEditMode="relative" rAng="0" ptsTypes="AA">
                                      <p:cBhvr>
                                        <p:cTn id="116" dur="2000" fill="hold"/>
                                        <p:tgtEl>
                                          <p:spTgt spid="78"/>
                                        </p:tgtEl>
                                        <p:attrNameLst>
                                          <p:attrName>ppt_x</p:attrName>
                                          <p:attrName>ppt_y</p:attrName>
                                        </p:attrNameLst>
                                      </p:cBhvr>
                                      <p:rCtr x="9701" y="69"/>
                                    </p:animMotion>
                                  </p:childTnLst>
                                </p:cTn>
                              </p:par>
                              <p:par>
                                <p:cTn id="117" presetID="10" presetClass="entr" presetSubtype="0" fill="hold" grpId="0" nodeType="withEffect">
                                  <p:stCondLst>
                                    <p:cond delay="0"/>
                                  </p:stCondLst>
                                  <p:childTnLst>
                                    <p:set>
                                      <p:cBhvr>
                                        <p:cTn id="118" dur="1" fill="hold">
                                          <p:stCondLst>
                                            <p:cond delay="0"/>
                                          </p:stCondLst>
                                        </p:cTn>
                                        <p:tgtEl>
                                          <p:spTgt spid="77"/>
                                        </p:tgtEl>
                                        <p:attrNameLst>
                                          <p:attrName>style.visibility</p:attrName>
                                        </p:attrNameLst>
                                      </p:cBhvr>
                                      <p:to>
                                        <p:strVal val="visible"/>
                                      </p:to>
                                    </p:set>
                                    <p:animEffect transition="in" filter="fade">
                                      <p:cBhvr>
                                        <p:cTn id="119" dur="2000"/>
                                        <p:tgtEl>
                                          <p:spTgt spid="77"/>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127"/>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128"/>
                                        </p:tgtEl>
                                        <p:attrNameLst>
                                          <p:attrName>style.visibility</p:attrName>
                                        </p:attrNameLst>
                                      </p:cBhvr>
                                      <p:to>
                                        <p:strVal val="visible"/>
                                      </p:to>
                                    </p:set>
                                    <p:animEffect transition="in" filter="wipe(down)">
                                      <p:cBhvr>
                                        <p:cTn id="128" dur="500"/>
                                        <p:tgtEl>
                                          <p:spTgt spid="12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82"/>
                                        </p:tgtEl>
                                        <p:attrNameLst>
                                          <p:attrName>style.visibility</p:attrName>
                                        </p:attrNameLst>
                                      </p:cBhvr>
                                      <p:to>
                                        <p:strVal val="visible"/>
                                      </p:to>
                                    </p:set>
                                    <p:animEffect transition="in" filter="fade">
                                      <p:cBhvr>
                                        <p:cTn id="133" dur="2000"/>
                                        <p:tgtEl>
                                          <p:spTgt spid="8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fade">
                                      <p:cBhvr>
                                        <p:cTn id="136" dur="2000"/>
                                        <p:tgtEl>
                                          <p:spTgt spid="83"/>
                                        </p:tgtEl>
                                      </p:cBhvr>
                                    </p:animEffect>
                                  </p:childTnLst>
                                </p:cTn>
                              </p:par>
                              <p:par>
                                <p:cTn id="137" presetID="10" presetClass="exit" presetSubtype="0" fill="hold" grpId="1" nodeType="withEffect">
                                  <p:stCondLst>
                                    <p:cond delay="0"/>
                                  </p:stCondLst>
                                  <p:childTnLst>
                                    <p:animEffect transition="out" filter="fade">
                                      <p:cBhvr>
                                        <p:cTn id="138" dur="2000"/>
                                        <p:tgtEl>
                                          <p:spTgt spid="129"/>
                                        </p:tgtEl>
                                      </p:cBhvr>
                                    </p:animEffect>
                                    <p:set>
                                      <p:cBhvr>
                                        <p:cTn id="139" dur="1" fill="hold">
                                          <p:stCondLst>
                                            <p:cond delay="1999"/>
                                          </p:stCondLst>
                                        </p:cTn>
                                        <p:tgtEl>
                                          <p:spTgt spid="12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128"/>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19"/>
                                        </p:tgtEl>
                                        <p:attrNameLst>
                                          <p:attrName>style.visibility</p:attrName>
                                        </p:attrNameLst>
                                      </p:cBhvr>
                                      <p:to>
                                        <p:strVal val="visible"/>
                                      </p:to>
                                    </p:set>
                                    <p:animEffect transition="in" filter="wipe(down)">
                                      <p:cBhvr>
                                        <p:cTn id="148" dur="500"/>
                                        <p:tgtEl>
                                          <p:spTgt spid="119"/>
                                        </p:tgtEl>
                                      </p:cBhvr>
                                    </p:animEffect>
                                  </p:childTnLst>
                                </p:cTn>
                              </p:par>
                              <p:par>
                                <p:cTn id="149" presetID="1" presetClass="exit" presetSubtype="0" fill="hold" grpId="1" nodeType="withEffect">
                                  <p:stCondLst>
                                    <p:cond delay="0"/>
                                  </p:stCondLst>
                                  <p:childTnLst>
                                    <p:set>
                                      <p:cBhvr>
                                        <p:cTn id="150" dur="1" fill="hold">
                                          <p:stCondLst>
                                            <p:cond delay="0"/>
                                          </p:stCondLst>
                                        </p:cTn>
                                        <p:tgtEl>
                                          <p:spTgt spid="119"/>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84"/>
                                        </p:tgtEl>
                                        <p:attrNameLst>
                                          <p:attrName>style.visibility</p:attrName>
                                        </p:attrNameLst>
                                      </p:cBhvr>
                                      <p:to>
                                        <p:strVal val="visible"/>
                                      </p:to>
                                    </p:set>
                                    <p:animEffect transition="in" filter="wipe(left)">
                                      <p:cBhvr>
                                        <p:cTn id="155" dur="500"/>
                                        <p:tgtEl>
                                          <p:spTgt spid="8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85"/>
                                        </p:tgtEl>
                                        <p:attrNameLst>
                                          <p:attrName>style.visibility</p:attrName>
                                        </p:attrNameLst>
                                      </p:cBhvr>
                                      <p:to>
                                        <p:strVal val="visible"/>
                                      </p:to>
                                    </p:set>
                                    <p:animEffect transition="in" filter="wipe(left)">
                                      <p:cBhvr>
                                        <p:cTn id="160" dur="500"/>
                                        <p:tgtEl>
                                          <p:spTgt spid="8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121"/>
                                        </p:tgtEl>
                                        <p:attrNameLst>
                                          <p:attrName>style.visibility</p:attrName>
                                        </p:attrNameLst>
                                      </p:cBhvr>
                                      <p:to>
                                        <p:strVal val="visible"/>
                                      </p:to>
                                    </p:set>
                                    <p:animEffect transition="in" filter="wipe(down)">
                                      <p:cBhvr>
                                        <p:cTn id="165" dur="500"/>
                                        <p:tgtEl>
                                          <p:spTgt spid="121"/>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121"/>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86"/>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94"/>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89"/>
                                        </p:tgtEl>
                                        <p:attrNameLst>
                                          <p:attrName>style.visibility</p:attrName>
                                        </p:attrNameLst>
                                      </p:cBhvr>
                                      <p:to>
                                        <p:strVal val="visible"/>
                                      </p:to>
                                    </p:set>
                                    <p:animEffect transition="in" filter="fade">
                                      <p:cBhvr>
                                        <p:cTn id="182" dur="500"/>
                                        <p:tgtEl>
                                          <p:spTgt spid="89"/>
                                        </p:tgtEl>
                                      </p:cBhvr>
                                    </p:animEffect>
                                  </p:childTnLst>
                                </p:cTn>
                              </p:par>
                              <p:par>
                                <p:cTn id="183" presetID="10" presetClass="exit" presetSubtype="0" fill="hold" grpId="1" nodeType="withEffect">
                                  <p:stCondLst>
                                    <p:cond delay="0"/>
                                  </p:stCondLst>
                                  <p:childTnLst>
                                    <p:animEffect transition="out" filter="fade">
                                      <p:cBhvr>
                                        <p:cTn id="184" dur="500"/>
                                        <p:tgtEl>
                                          <p:spTgt spid="94"/>
                                        </p:tgtEl>
                                      </p:cBhvr>
                                    </p:animEffect>
                                    <p:set>
                                      <p:cBhvr>
                                        <p:cTn id="185" dur="1" fill="hold">
                                          <p:stCondLst>
                                            <p:cond delay="499"/>
                                          </p:stCondLst>
                                        </p:cTn>
                                        <p:tgtEl>
                                          <p:spTgt spid="94"/>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1" nodeType="clickEffect">
                                  <p:stCondLst>
                                    <p:cond delay="0"/>
                                  </p:stCondLst>
                                  <p:childTnLst>
                                    <p:set>
                                      <p:cBhvr>
                                        <p:cTn id="189" dur="1" fill="hold">
                                          <p:stCondLst>
                                            <p:cond delay="0"/>
                                          </p:stCondLst>
                                        </p:cTn>
                                        <p:tgtEl>
                                          <p:spTgt spid="92"/>
                                        </p:tgtEl>
                                        <p:attrNameLst>
                                          <p:attrName>style.visibility</p:attrName>
                                        </p:attrNameLst>
                                      </p:cBhvr>
                                      <p:to>
                                        <p:strVal val="visible"/>
                                      </p:to>
                                    </p:set>
                                  </p:childTnLst>
                                </p:cTn>
                              </p:par>
                              <p:par>
                                <p:cTn id="190" presetID="42" presetClass="path" presetSubtype="0" accel="50000" decel="50000" fill="hold" grpId="0" nodeType="withEffect">
                                  <p:stCondLst>
                                    <p:cond delay="0"/>
                                  </p:stCondLst>
                                  <p:childTnLst>
                                    <p:animMotion origin="layout" path="M -4.375E-6 4.44444E-6 L -0.222 -0.00255 " pathEditMode="relative" rAng="0" ptsTypes="AA">
                                      <p:cBhvr>
                                        <p:cTn id="191" dur="2000" fill="hold"/>
                                        <p:tgtEl>
                                          <p:spTgt spid="92"/>
                                        </p:tgtEl>
                                        <p:attrNameLst>
                                          <p:attrName>ppt_x</p:attrName>
                                          <p:attrName>ppt_y</p:attrName>
                                        </p:attrNameLst>
                                      </p:cBhvr>
                                      <p:rCtr x="-11107" y="-139"/>
                                    </p:animMotion>
                                  </p:childTnLst>
                                </p:cTn>
                              </p:par>
                              <p:par>
                                <p:cTn id="192" presetID="10" presetClass="entr" presetSubtype="0" fill="hold" grpId="0" nodeType="withEffect">
                                  <p:stCondLst>
                                    <p:cond delay="0"/>
                                  </p:stCondLst>
                                  <p:childTnLst>
                                    <p:set>
                                      <p:cBhvr>
                                        <p:cTn id="193" dur="1" fill="hold">
                                          <p:stCondLst>
                                            <p:cond delay="0"/>
                                          </p:stCondLst>
                                        </p:cTn>
                                        <p:tgtEl>
                                          <p:spTgt spid="90"/>
                                        </p:tgtEl>
                                        <p:attrNameLst>
                                          <p:attrName>style.visibility</p:attrName>
                                        </p:attrNameLst>
                                      </p:cBhvr>
                                      <p:to>
                                        <p:strVal val="visible"/>
                                      </p:to>
                                    </p:set>
                                    <p:animEffect transition="in" filter="fade">
                                      <p:cBhvr>
                                        <p:cTn id="194" dur="2000"/>
                                        <p:tgtEl>
                                          <p:spTgt spid="90"/>
                                        </p:tgtEl>
                                      </p:cBhvr>
                                    </p:animEffec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1" nodeType="clickEffect">
                                  <p:stCondLst>
                                    <p:cond delay="0"/>
                                  </p:stCondLst>
                                  <p:childTnLst>
                                    <p:set>
                                      <p:cBhvr>
                                        <p:cTn id="198" dur="1" fill="hold">
                                          <p:stCondLst>
                                            <p:cond delay="0"/>
                                          </p:stCondLst>
                                        </p:cTn>
                                        <p:tgtEl>
                                          <p:spTgt spid="93"/>
                                        </p:tgtEl>
                                        <p:attrNameLst>
                                          <p:attrName>style.visibility</p:attrName>
                                        </p:attrNameLst>
                                      </p:cBhvr>
                                      <p:to>
                                        <p:strVal val="visible"/>
                                      </p:to>
                                    </p:set>
                                  </p:childTnLst>
                                </p:cTn>
                              </p:par>
                              <p:par>
                                <p:cTn id="199" presetID="42" presetClass="path" presetSubtype="0" accel="50000" decel="50000" fill="hold" grpId="0" nodeType="withEffect">
                                  <p:stCondLst>
                                    <p:cond delay="0"/>
                                  </p:stCondLst>
                                  <p:childTnLst>
                                    <p:animMotion origin="layout" path="M 3.75E-6 -3.7037E-6 L 0.1556 -0.00185 " pathEditMode="relative" rAng="0" ptsTypes="AA">
                                      <p:cBhvr>
                                        <p:cTn id="200" dur="2000" fill="hold"/>
                                        <p:tgtEl>
                                          <p:spTgt spid="93"/>
                                        </p:tgtEl>
                                        <p:attrNameLst>
                                          <p:attrName>ppt_x</p:attrName>
                                          <p:attrName>ppt_y</p:attrName>
                                        </p:attrNameLst>
                                      </p:cBhvr>
                                      <p:rCtr x="7773" y="-93"/>
                                    </p:animMotion>
                                  </p:childTnLst>
                                </p:cTn>
                              </p:par>
                              <p:par>
                                <p:cTn id="201" presetID="10" presetClass="entr" presetSubtype="0" fill="hold" grpId="0" nodeType="withEffect">
                                  <p:stCondLst>
                                    <p:cond delay="0"/>
                                  </p:stCondLst>
                                  <p:childTnLst>
                                    <p:set>
                                      <p:cBhvr>
                                        <p:cTn id="202" dur="1" fill="hold">
                                          <p:stCondLst>
                                            <p:cond delay="0"/>
                                          </p:stCondLst>
                                        </p:cTn>
                                        <p:tgtEl>
                                          <p:spTgt spid="91"/>
                                        </p:tgtEl>
                                        <p:attrNameLst>
                                          <p:attrName>style.visibility</p:attrName>
                                        </p:attrNameLst>
                                      </p:cBhvr>
                                      <p:to>
                                        <p:strVal val="visible"/>
                                      </p:to>
                                    </p:set>
                                    <p:animEffect transition="in" filter="fade">
                                      <p:cBhvr>
                                        <p:cTn id="203" dur="2000"/>
                                        <p:tgtEl>
                                          <p:spTgt spid="91"/>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grpId="0" nodeType="clickEffect">
                                  <p:stCondLst>
                                    <p:cond delay="0"/>
                                  </p:stCondLst>
                                  <p:childTnLst>
                                    <p:set>
                                      <p:cBhvr>
                                        <p:cTn id="207" dur="1" fill="hold">
                                          <p:stCondLst>
                                            <p:cond delay="0"/>
                                          </p:stCondLst>
                                        </p:cTn>
                                        <p:tgtEl>
                                          <p:spTgt spid="95"/>
                                        </p:tgtEl>
                                        <p:attrNameLst>
                                          <p:attrName>style.visibility</p:attrName>
                                        </p:attrNameLst>
                                      </p:cBhvr>
                                      <p:to>
                                        <p:strVal val="visible"/>
                                      </p:to>
                                    </p:set>
                                    <p:animEffect transition="in" filter="fade">
                                      <p:cBhvr>
                                        <p:cTn id="208" dur="2000"/>
                                        <p:tgtEl>
                                          <p:spTgt spid="95"/>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96"/>
                                        </p:tgtEl>
                                        <p:attrNameLst>
                                          <p:attrName>style.visibility</p:attrName>
                                        </p:attrNameLst>
                                      </p:cBhvr>
                                      <p:to>
                                        <p:strVal val="visible"/>
                                      </p:to>
                                    </p:set>
                                    <p:animEffect transition="in" filter="fade">
                                      <p:cBhvr>
                                        <p:cTn id="211" dur="2000"/>
                                        <p:tgtEl>
                                          <p:spTgt spid="96"/>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grpId="0" nodeType="clickEffect">
                                  <p:stCondLst>
                                    <p:cond delay="0"/>
                                  </p:stCondLst>
                                  <p:childTnLst>
                                    <p:set>
                                      <p:cBhvr>
                                        <p:cTn id="215" dur="1" fill="hold">
                                          <p:stCondLst>
                                            <p:cond delay="0"/>
                                          </p:stCondLst>
                                        </p:cTn>
                                        <p:tgtEl>
                                          <p:spTgt spid="122"/>
                                        </p:tgtEl>
                                        <p:attrNameLst>
                                          <p:attrName>style.visibility</p:attrName>
                                        </p:attrNameLst>
                                      </p:cBhvr>
                                      <p:to>
                                        <p:strVal val="visible"/>
                                      </p:to>
                                    </p:set>
                                    <p:animEffect transition="in" filter="wipe(down)">
                                      <p:cBhvr>
                                        <p:cTn id="216" dur="500"/>
                                        <p:tgtEl>
                                          <p:spTgt spid="122"/>
                                        </p:tgtEl>
                                      </p:cBhvr>
                                    </p:animEffect>
                                  </p:childTnLst>
                                </p:cTn>
                              </p:par>
                              <p:par>
                                <p:cTn id="217" presetID="1" presetClass="exit" presetSubtype="0" fill="hold" grpId="1" nodeType="withEffect">
                                  <p:stCondLst>
                                    <p:cond delay="0"/>
                                  </p:stCondLst>
                                  <p:childTnLst>
                                    <p:set>
                                      <p:cBhvr>
                                        <p:cTn id="218" dur="1" fill="hold">
                                          <p:stCondLst>
                                            <p:cond delay="0"/>
                                          </p:stCondLst>
                                        </p:cTn>
                                        <p:tgtEl>
                                          <p:spTgt spid="122"/>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97"/>
                                        </p:tgtEl>
                                        <p:attrNameLst>
                                          <p:attrName>style.visibility</p:attrName>
                                        </p:attrNameLst>
                                      </p:cBhvr>
                                      <p:to>
                                        <p:strVal val="visible"/>
                                      </p:to>
                                    </p:set>
                                    <p:animEffect transition="in" filter="wipe(left)">
                                      <p:cBhvr>
                                        <p:cTn id="223" dur="500"/>
                                        <p:tgtEl>
                                          <p:spTgt spid="97"/>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left)">
                                      <p:cBhvr>
                                        <p:cTn id="228" dur="500"/>
                                        <p:tgtEl>
                                          <p:spTgt spid="98"/>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4" fill="hold" grpId="0" nodeType="clickEffect">
                                  <p:stCondLst>
                                    <p:cond delay="0"/>
                                  </p:stCondLst>
                                  <p:childTnLst>
                                    <p:set>
                                      <p:cBhvr>
                                        <p:cTn id="232" dur="1" fill="hold">
                                          <p:stCondLst>
                                            <p:cond delay="0"/>
                                          </p:stCondLst>
                                        </p:cTn>
                                        <p:tgtEl>
                                          <p:spTgt spid="124"/>
                                        </p:tgtEl>
                                        <p:attrNameLst>
                                          <p:attrName>style.visibility</p:attrName>
                                        </p:attrNameLst>
                                      </p:cBhvr>
                                      <p:to>
                                        <p:strVal val="visible"/>
                                      </p:to>
                                    </p:set>
                                    <p:animEffect transition="in" filter="wipe(down)">
                                      <p:cBhvr>
                                        <p:cTn id="233" dur="500"/>
                                        <p:tgtEl>
                                          <p:spTgt spid="124"/>
                                        </p:tgtEl>
                                      </p:cBhvr>
                                    </p:animEffect>
                                  </p:childTnLst>
                                </p:cTn>
                              </p:par>
                            </p:childTnLst>
                          </p:cTn>
                        </p:par>
                      </p:childTnLst>
                    </p:cTn>
                  </p:par>
                  <p:par>
                    <p:cTn id="234" fill="hold">
                      <p:stCondLst>
                        <p:cond delay="indefinite"/>
                      </p:stCondLst>
                      <p:childTnLst>
                        <p:par>
                          <p:cTn id="235" fill="hold">
                            <p:stCondLst>
                              <p:cond delay="0"/>
                            </p:stCondLst>
                            <p:childTnLst>
                              <p:par>
                                <p:cTn id="236" presetID="1" presetClass="exit" presetSubtype="0" fill="hold" grpId="1" nodeType="clickEffect">
                                  <p:stCondLst>
                                    <p:cond delay="0"/>
                                  </p:stCondLst>
                                  <p:childTnLst>
                                    <p:set>
                                      <p:cBhvr>
                                        <p:cTn id="237" dur="1" fill="hold">
                                          <p:stCondLst>
                                            <p:cond delay="0"/>
                                          </p:stCondLst>
                                        </p:cTn>
                                        <p:tgtEl>
                                          <p:spTgt spid="124"/>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nodeType="clickEffect">
                                  <p:stCondLst>
                                    <p:cond delay="0"/>
                                  </p:stCondLst>
                                  <p:childTnLst>
                                    <p:set>
                                      <p:cBhvr>
                                        <p:cTn id="241" dur="1" fill="hold">
                                          <p:stCondLst>
                                            <p:cond delay="0"/>
                                          </p:stCondLst>
                                        </p:cTn>
                                        <p:tgtEl>
                                          <p:spTgt spid="99"/>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107"/>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grpId="0" nodeType="clickEffect">
                                  <p:stCondLst>
                                    <p:cond delay="0"/>
                                  </p:stCondLst>
                                  <p:childTnLst>
                                    <p:set>
                                      <p:cBhvr>
                                        <p:cTn id="249" dur="1" fill="hold">
                                          <p:stCondLst>
                                            <p:cond delay="0"/>
                                          </p:stCondLst>
                                        </p:cTn>
                                        <p:tgtEl>
                                          <p:spTgt spid="102"/>
                                        </p:tgtEl>
                                        <p:attrNameLst>
                                          <p:attrName>style.visibility</p:attrName>
                                        </p:attrNameLst>
                                      </p:cBhvr>
                                      <p:to>
                                        <p:strVal val="visible"/>
                                      </p:to>
                                    </p:set>
                                    <p:animEffect transition="in" filter="fade">
                                      <p:cBhvr>
                                        <p:cTn id="250" dur="500"/>
                                        <p:tgtEl>
                                          <p:spTgt spid="102"/>
                                        </p:tgtEl>
                                      </p:cBhvr>
                                    </p:animEffect>
                                  </p:childTnLst>
                                </p:cTn>
                              </p:par>
                              <p:par>
                                <p:cTn id="251" presetID="10" presetClass="exit" presetSubtype="0" fill="hold" grpId="1" nodeType="withEffect">
                                  <p:stCondLst>
                                    <p:cond delay="0"/>
                                  </p:stCondLst>
                                  <p:childTnLst>
                                    <p:animEffect transition="out" filter="fade">
                                      <p:cBhvr>
                                        <p:cTn id="252" dur="500"/>
                                        <p:tgtEl>
                                          <p:spTgt spid="107"/>
                                        </p:tgtEl>
                                      </p:cBhvr>
                                    </p:animEffect>
                                    <p:set>
                                      <p:cBhvr>
                                        <p:cTn id="253" dur="1" fill="hold">
                                          <p:stCondLst>
                                            <p:cond delay="499"/>
                                          </p:stCondLst>
                                        </p:cTn>
                                        <p:tgtEl>
                                          <p:spTgt spid="107"/>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 presetClass="entr" presetSubtype="0" fill="hold" grpId="1" nodeType="clickEffect">
                                  <p:stCondLst>
                                    <p:cond delay="0"/>
                                  </p:stCondLst>
                                  <p:childTnLst>
                                    <p:set>
                                      <p:cBhvr>
                                        <p:cTn id="257" dur="1" fill="hold">
                                          <p:stCondLst>
                                            <p:cond delay="0"/>
                                          </p:stCondLst>
                                        </p:cTn>
                                        <p:tgtEl>
                                          <p:spTgt spid="105"/>
                                        </p:tgtEl>
                                        <p:attrNameLst>
                                          <p:attrName>style.visibility</p:attrName>
                                        </p:attrNameLst>
                                      </p:cBhvr>
                                      <p:to>
                                        <p:strVal val="visible"/>
                                      </p:to>
                                    </p:set>
                                  </p:childTnLst>
                                </p:cTn>
                              </p:par>
                              <p:par>
                                <p:cTn id="258" presetID="42" presetClass="path" presetSubtype="0" accel="50000" decel="50000" fill="hold" grpId="0" nodeType="withEffect">
                                  <p:stCondLst>
                                    <p:cond delay="0"/>
                                  </p:stCondLst>
                                  <p:childTnLst>
                                    <p:animMotion origin="layout" path="M 2.08333E-6 -1.11111E-6 L -0.14649 -0.00046 " pathEditMode="relative" rAng="0" ptsTypes="AA">
                                      <p:cBhvr>
                                        <p:cTn id="259" dur="2000" fill="hold"/>
                                        <p:tgtEl>
                                          <p:spTgt spid="105"/>
                                        </p:tgtEl>
                                        <p:attrNameLst>
                                          <p:attrName>ppt_x</p:attrName>
                                          <p:attrName>ppt_y</p:attrName>
                                        </p:attrNameLst>
                                      </p:cBhvr>
                                      <p:rCtr x="-7331" y="-23"/>
                                    </p:animMotion>
                                  </p:childTnLst>
                                </p:cTn>
                              </p:par>
                              <p:par>
                                <p:cTn id="260" presetID="10" presetClass="entr" presetSubtype="0" fill="hold" grpId="0" nodeType="withEffect">
                                  <p:stCondLst>
                                    <p:cond delay="0"/>
                                  </p:stCondLst>
                                  <p:childTnLst>
                                    <p:set>
                                      <p:cBhvr>
                                        <p:cTn id="261" dur="1" fill="hold">
                                          <p:stCondLst>
                                            <p:cond delay="0"/>
                                          </p:stCondLst>
                                        </p:cTn>
                                        <p:tgtEl>
                                          <p:spTgt spid="103"/>
                                        </p:tgtEl>
                                        <p:attrNameLst>
                                          <p:attrName>style.visibility</p:attrName>
                                        </p:attrNameLst>
                                      </p:cBhvr>
                                      <p:to>
                                        <p:strVal val="visible"/>
                                      </p:to>
                                    </p:set>
                                    <p:animEffect transition="in" filter="fade">
                                      <p:cBhvr>
                                        <p:cTn id="262" dur="2000"/>
                                        <p:tgtEl>
                                          <p:spTgt spid="103"/>
                                        </p:tgtEl>
                                      </p:cBhvr>
                                    </p:animEffec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1" nodeType="clickEffect">
                                  <p:stCondLst>
                                    <p:cond delay="0"/>
                                  </p:stCondLst>
                                  <p:childTnLst>
                                    <p:set>
                                      <p:cBhvr>
                                        <p:cTn id="266" dur="1" fill="hold">
                                          <p:stCondLst>
                                            <p:cond delay="0"/>
                                          </p:stCondLst>
                                        </p:cTn>
                                        <p:tgtEl>
                                          <p:spTgt spid="106"/>
                                        </p:tgtEl>
                                        <p:attrNameLst>
                                          <p:attrName>style.visibility</p:attrName>
                                        </p:attrNameLst>
                                      </p:cBhvr>
                                      <p:to>
                                        <p:strVal val="visible"/>
                                      </p:to>
                                    </p:set>
                                  </p:childTnLst>
                                </p:cTn>
                              </p:par>
                              <p:par>
                                <p:cTn id="267" presetID="42" presetClass="path" presetSubtype="0" accel="50000" decel="50000" fill="hold" grpId="0" nodeType="withEffect">
                                  <p:stCondLst>
                                    <p:cond delay="0"/>
                                  </p:stCondLst>
                                  <p:childTnLst>
                                    <p:animMotion origin="layout" path="M -3.54167E-6 1.85185E-6 L 0.10938 -0.00232 " pathEditMode="relative" rAng="0" ptsTypes="AA">
                                      <p:cBhvr>
                                        <p:cTn id="268" dur="2000" fill="hold"/>
                                        <p:tgtEl>
                                          <p:spTgt spid="106"/>
                                        </p:tgtEl>
                                        <p:attrNameLst>
                                          <p:attrName>ppt_x</p:attrName>
                                          <p:attrName>ppt_y</p:attrName>
                                        </p:attrNameLst>
                                      </p:cBhvr>
                                      <p:rCtr x="5469" y="-116"/>
                                    </p:animMotion>
                                  </p:childTnLst>
                                </p:cTn>
                              </p:par>
                              <p:par>
                                <p:cTn id="269" presetID="10" presetClass="entr" presetSubtype="0" fill="hold" grpId="0" nodeType="withEffect">
                                  <p:stCondLst>
                                    <p:cond delay="0"/>
                                  </p:stCondLst>
                                  <p:childTnLst>
                                    <p:set>
                                      <p:cBhvr>
                                        <p:cTn id="270" dur="1" fill="hold">
                                          <p:stCondLst>
                                            <p:cond delay="0"/>
                                          </p:stCondLst>
                                        </p:cTn>
                                        <p:tgtEl>
                                          <p:spTgt spid="104"/>
                                        </p:tgtEl>
                                        <p:attrNameLst>
                                          <p:attrName>style.visibility</p:attrName>
                                        </p:attrNameLst>
                                      </p:cBhvr>
                                      <p:to>
                                        <p:strVal val="visible"/>
                                      </p:to>
                                    </p:set>
                                    <p:animEffect transition="in" filter="fade">
                                      <p:cBhvr>
                                        <p:cTn id="271" dur="2000"/>
                                        <p:tgtEl>
                                          <p:spTgt spid="10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108"/>
                                        </p:tgtEl>
                                        <p:attrNameLst>
                                          <p:attrName>style.visibility</p:attrName>
                                        </p:attrNameLst>
                                      </p:cBhvr>
                                      <p:to>
                                        <p:strVal val="visible"/>
                                      </p:to>
                                    </p:set>
                                    <p:animEffect transition="in" filter="fade">
                                      <p:cBhvr>
                                        <p:cTn id="276" dur="2000"/>
                                        <p:tgtEl>
                                          <p:spTgt spid="108"/>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109"/>
                                        </p:tgtEl>
                                        <p:attrNameLst>
                                          <p:attrName>style.visibility</p:attrName>
                                        </p:attrNameLst>
                                      </p:cBhvr>
                                      <p:to>
                                        <p:strVal val="visible"/>
                                      </p:to>
                                    </p:set>
                                    <p:animEffect transition="in" filter="fade">
                                      <p:cBhvr>
                                        <p:cTn id="279" dur="2000"/>
                                        <p:tgtEl>
                                          <p:spTgt spid="109"/>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grpId="0" nodeType="clickEffect">
                                  <p:stCondLst>
                                    <p:cond delay="0"/>
                                  </p:stCondLst>
                                  <p:childTnLst>
                                    <p:set>
                                      <p:cBhvr>
                                        <p:cTn id="283" dur="1" fill="hold">
                                          <p:stCondLst>
                                            <p:cond delay="0"/>
                                          </p:stCondLst>
                                        </p:cTn>
                                        <p:tgtEl>
                                          <p:spTgt spid="115"/>
                                        </p:tgtEl>
                                        <p:attrNameLst>
                                          <p:attrName>style.visibility</p:attrName>
                                        </p:attrNameLst>
                                      </p:cBhvr>
                                      <p:to>
                                        <p:strVal val="visible"/>
                                      </p:to>
                                    </p:set>
                                    <p:animEffect transition="in" filter="fade">
                                      <p:cBhvr>
                                        <p:cTn id="284" dur="2000"/>
                                        <p:tgtEl>
                                          <p:spTgt spid="115"/>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116"/>
                                        </p:tgtEl>
                                        <p:attrNameLst>
                                          <p:attrName>style.visibility</p:attrName>
                                        </p:attrNameLst>
                                      </p:cBhvr>
                                      <p:to>
                                        <p:strVal val="visible"/>
                                      </p:to>
                                    </p:set>
                                    <p:animEffect transition="in" filter="fade">
                                      <p:cBhvr>
                                        <p:cTn id="287" dur="500"/>
                                        <p:tgtEl>
                                          <p:spTgt spid="116"/>
                                        </p:tgtEl>
                                      </p:cBhvr>
                                    </p:animEffect>
                                  </p:childTnLst>
                                </p:cTn>
                              </p:par>
                            </p:childTnLst>
                          </p:cTn>
                        </p:par>
                      </p:childTnLst>
                    </p:cTn>
                  </p:par>
                  <p:par>
                    <p:cTn id="288" fill="hold">
                      <p:stCondLst>
                        <p:cond delay="indefinite"/>
                      </p:stCondLst>
                      <p:childTnLst>
                        <p:par>
                          <p:cTn id="289" fill="hold">
                            <p:stCondLst>
                              <p:cond delay="0"/>
                            </p:stCondLst>
                            <p:childTnLst>
                              <p:par>
                                <p:cTn id="290" presetID="22" presetClass="entr" presetSubtype="4" fill="hold" grpId="0" nodeType="clickEffect">
                                  <p:stCondLst>
                                    <p:cond delay="0"/>
                                  </p:stCondLst>
                                  <p:childTnLst>
                                    <p:set>
                                      <p:cBhvr>
                                        <p:cTn id="291" dur="1" fill="hold">
                                          <p:stCondLst>
                                            <p:cond delay="0"/>
                                          </p:stCondLst>
                                        </p:cTn>
                                        <p:tgtEl>
                                          <p:spTgt spid="125"/>
                                        </p:tgtEl>
                                        <p:attrNameLst>
                                          <p:attrName>style.visibility</p:attrName>
                                        </p:attrNameLst>
                                      </p:cBhvr>
                                      <p:to>
                                        <p:strVal val="visible"/>
                                      </p:to>
                                    </p:set>
                                    <p:animEffect transition="in" filter="wipe(down)">
                                      <p:cBhvr>
                                        <p:cTn id="292" dur="500"/>
                                        <p:tgtEl>
                                          <p:spTgt spid="125"/>
                                        </p:tgtEl>
                                      </p:cBhvr>
                                    </p:animEffect>
                                  </p:childTnLst>
                                </p:cTn>
                              </p:par>
                            </p:childTnLst>
                          </p:cTn>
                        </p:par>
                      </p:childTnLst>
                    </p:cTn>
                  </p:par>
                  <p:par>
                    <p:cTn id="293" fill="hold">
                      <p:stCondLst>
                        <p:cond delay="indefinite"/>
                      </p:stCondLst>
                      <p:childTnLst>
                        <p:par>
                          <p:cTn id="294" fill="hold">
                            <p:stCondLst>
                              <p:cond delay="0"/>
                            </p:stCondLst>
                            <p:childTnLst>
                              <p:par>
                                <p:cTn id="295" presetID="1" presetClass="exit" presetSubtype="0" fill="hold" grpId="1" nodeType="clickEffect">
                                  <p:stCondLst>
                                    <p:cond delay="0"/>
                                  </p:stCondLst>
                                  <p:childTnLst>
                                    <p:set>
                                      <p:cBhvr>
                                        <p:cTn id="296" dur="1" fill="hold">
                                          <p:stCondLst>
                                            <p:cond delay="0"/>
                                          </p:stCondLst>
                                        </p:cTn>
                                        <p:tgtEl>
                                          <p:spTgt spid="125"/>
                                        </p:tgtEl>
                                        <p:attrNameLst>
                                          <p:attrName>style.visibility</p:attrName>
                                        </p:attrNameLst>
                                      </p:cBhvr>
                                      <p:to>
                                        <p:strVal val="hidden"/>
                                      </p:to>
                                    </p:set>
                                  </p:childTnLst>
                                </p:cTn>
                              </p:par>
                            </p:childTnLst>
                          </p:cTn>
                        </p:par>
                      </p:childTnLst>
                    </p:cTn>
                  </p:par>
                  <p:par>
                    <p:cTn id="297" fill="hold">
                      <p:stCondLst>
                        <p:cond delay="indefinite"/>
                      </p:stCondLst>
                      <p:childTnLst>
                        <p:par>
                          <p:cTn id="298" fill="hold">
                            <p:stCondLst>
                              <p:cond delay="0"/>
                            </p:stCondLst>
                            <p:childTnLst>
                              <p:par>
                                <p:cTn id="299" presetID="22" presetClass="entr" presetSubtype="8" fill="hold" grpId="0" nodeType="clickEffect">
                                  <p:stCondLst>
                                    <p:cond delay="0"/>
                                  </p:stCondLst>
                                  <p:childTnLst>
                                    <p:set>
                                      <p:cBhvr>
                                        <p:cTn id="300" dur="1" fill="hold">
                                          <p:stCondLst>
                                            <p:cond delay="0"/>
                                          </p:stCondLst>
                                        </p:cTn>
                                        <p:tgtEl>
                                          <p:spTgt spid="117"/>
                                        </p:tgtEl>
                                        <p:attrNameLst>
                                          <p:attrName>style.visibility</p:attrName>
                                        </p:attrNameLst>
                                      </p:cBhvr>
                                      <p:to>
                                        <p:strVal val="visible"/>
                                      </p:to>
                                    </p:set>
                                    <p:animEffect transition="in" filter="wipe(left)">
                                      <p:cBhvr>
                                        <p:cTn id="301"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7" grpId="1" animBg="1"/>
      <p:bldP spid="7" grpId="2" animBg="1"/>
      <p:bldP spid="24" grpId="0"/>
      <p:bldP spid="63" grpId="0"/>
      <p:bldP spid="64" grpId="0"/>
      <p:bldP spid="65" grpId="0"/>
      <p:bldP spid="68" grpId="0"/>
      <p:bldP spid="129" grpId="0" animBg="1"/>
      <p:bldP spid="129" grpId="1" animBg="1"/>
      <p:bldP spid="80" grpId="0"/>
      <p:bldP spid="77" grpId="0" animBg="1"/>
      <p:bldP spid="75" grpId="0" animBg="1"/>
      <p:bldP spid="76" grpId="0"/>
      <p:bldP spid="76" grpId="1"/>
      <p:bldP spid="78" grpId="0"/>
      <p:bldP spid="78" grpId="1"/>
      <p:bldP spid="81" grpId="0"/>
      <p:bldP spid="81" grpId="1"/>
      <p:bldP spid="83" grpId="0" animBg="1"/>
      <p:bldP spid="82" grpId="0" animBg="1"/>
      <p:bldP spid="84" grpId="0"/>
      <p:bldP spid="85" grpId="0"/>
      <p:bldP spid="89" grpId="0"/>
      <p:bldP spid="90" grpId="0" animBg="1"/>
      <p:bldP spid="91" grpId="0" animBg="1"/>
      <p:bldP spid="92" grpId="0"/>
      <p:bldP spid="92" grpId="1"/>
      <p:bldP spid="93" grpId="0"/>
      <p:bldP spid="93" grpId="1"/>
      <p:bldP spid="94" grpId="0"/>
      <p:bldP spid="94" grpId="1"/>
      <p:bldP spid="95" grpId="0" animBg="1"/>
      <p:bldP spid="96" grpId="0" animBg="1"/>
      <p:bldP spid="97" grpId="0"/>
      <p:bldP spid="98" grpId="0"/>
      <p:bldP spid="102" grpId="0"/>
      <p:bldP spid="103" grpId="0" animBg="1"/>
      <p:bldP spid="104" grpId="0" animBg="1"/>
      <p:bldP spid="105" grpId="0"/>
      <p:bldP spid="105" grpId="1"/>
      <p:bldP spid="106" grpId="0"/>
      <p:bldP spid="106" grpId="1"/>
      <p:bldP spid="107" grpId="0"/>
      <p:bldP spid="107" grpId="1"/>
      <p:bldP spid="108" grpId="0" animBg="1"/>
      <p:bldP spid="109" grpId="0" animBg="1"/>
      <p:bldP spid="114" grpId="0"/>
      <p:bldP spid="115" grpId="0" animBg="1"/>
      <p:bldP spid="116" grpId="0"/>
      <p:bldP spid="117" grpId="0"/>
      <p:bldP spid="119" grpId="0" animBg="1"/>
      <p:bldP spid="119" grpId="1" animBg="1"/>
      <p:bldP spid="121" grpId="0" animBg="1"/>
      <p:bldP spid="121" grpId="1" animBg="1"/>
      <p:bldP spid="122" grpId="0" animBg="1"/>
      <p:bldP spid="122"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72" grpId="0"/>
      <p:bldP spid="7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E16E-E41D-4E3F-BDA4-18C32CF69BE1}"/>
              </a:ext>
            </a:extLst>
          </p:cNvPr>
          <p:cNvSpPr>
            <a:spLocks noGrp="1"/>
          </p:cNvSpPr>
          <p:nvPr>
            <p:ph type="title"/>
          </p:nvPr>
        </p:nvSpPr>
        <p:spPr/>
        <p:txBody>
          <a:bodyPr/>
          <a:lstStyle/>
          <a:p>
            <a:r>
              <a:rPr lang="en-US" dirty="0"/>
              <a:t>Haskell Automatically Curries Every Expression</a:t>
            </a:r>
          </a:p>
        </p:txBody>
      </p:sp>
      <p:sp>
        <p:nvSpPr>
          <p:cNvPr id="24" name="TextBox 23">
            <a:extLst>
              <a:ext uri="{FF2B5EF4-FFF2-40B4-BE49-F238E27FC236}">
                <a16:creationId xmlns:a16="http://schemas.microsoft.com/office/drawing/2014/main" id="{37D6E452-19E4-4AE2-BB20-4571B12AA50D}"/>
              </a:ext>
            </a:extLst>
          </p:cNvPr>
          <p:cNvSpPr txBox="1"/>
          <p:nvPr/>
        </p:nvSpPr>
        <p:spPr>
          <a:xfrm>
            <a:off x="637006" y="1097798"/>
            <a:ext cx="10363200" cy="461665"/>
          </a:xfrm>
          <a:prstGeom prst="rect">
            <a:avLst/>
          </a:prstGeom>
          <a:noFill/>
        </p:spPr>
        <p:txBody>
          <a:bodyPr wrap="square" rtlCol="0">
            <a:spAutoFit/>
          </a:bodyPr>
          <a:lstStyle/>
          <a:p>
            <a:pPr algn="ctr"/>
            <a:r>
              <a:rPr lang="en-US" sz="2400" dirty="0"/>
              <a:t>Every time you </a:t>
            </a:r>
            <a:r>
              <a:rPr lang="en-US" sz="2400" dirty="0">
                <a:solidFill>
                  <a:srgbClr val="FF0000"/>
                </a:solidFill>
              </a:rPr>
              <a:t>define a function </a:t>
            </a:r>
            <a:r>
              <a:rPr lang="en-US" sz="2400" dirty="0"/>
              <a:t>of </a:t>
            </a:r>
            <a:r>
              <a:rPr lang="en-US" sz="2400" dirty="0">
                <a:solidFill>
                  <a:srgbClr val="FF0000"/>
                </a:solidFill>
              </a:rPr>
              <a:t>more than one parameter </a:t>
            </a:r>
            <a:r>
              <a:rPr lang="en-US" sz="2400" dirty="0"/>
              <a:t>in Haskell…</a:t>
            </a:r>
          </a:p>
        </p:txBody>
      </p:sp>
      <p:grpSp>
        <p:nvGrpSpPr>
          <p:cNvPr id="58" name="Group 57">
            <a:extLst>
              <a:ext uri="{FF2B5EF4-FFF2-40B4-BE49-F238E27FC236}">
                <a16:creationId xmlns:a16="http://schemas.microsoft.com/office/drawing/2014/main" id="{A98D9E8C-D439-46B8-96DB-A61726CDB3DE}"/>
              </a:ext>
            </a:extLst>
          </p:cNvPr>
          <p:cNvGrpSpPr/>
          <p:nvPr/>
        </p:nvGrpSpPr>
        <p:grpSpPr>
          <a:xfrm>
            <a:off x="384488" y="3355070"/>
            <a:ext cx="5281374" cy="3404653"/>
            <a:chOff x="6095118" y="1978966"/>
            <a:chExt cx="5733038" cy="3715153"/>
          </a:xfrm>
        </p:grpSpPr>
        <p:grpSp>
          <p:nvGrpSpPr>
            <p:cNvPr id="59" name="Group 58">
              <a:extLst>
                <a:ext uri="{FF2B5EF4-FFF2-40B4-BE49-F238E27FC236}">
                  <a16:creationId xmlns:a16="http://schemas.microsoft.com/office/drawing/2014/main" id="{35A2CF5C-E5BF-47D8-A004-BD9A6D474F35}"/>
                </a:ext>
              </a:extLst>
            </p:cNvPr>
            <p:cNvGrpSpPr/>
            <p:nvPr/>
          </p:nvGrpSpPr>
          <p:grpSpPr>
            <a:xfrm>
              <a:off x="6095118" y="1978966"/>
              <a:ext cx="5733038" cy="3715153"/>
              <a:chOff x="3072962" y="1263459"/>
              <a:chExt cx="5994838" cy="4294379"/>
            </a:xfrm>
          </p:grpSpPr>
          <p:pic>
            <p:nvPicPr>
              <p:cNvPr id="61" name="Picture 60">
                <a:extLst>
                  <a:ext uri="{FF2B5EF4-FFF2-40B4-BE49-F238E27FC236}">
                    <a16:creationId xmlns:a16="http://schemas.microsoft.com/office/drawing/2014/main" id="{93511087-9B3C-42DE-8975-65072687F9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59"/>
                <a:ext cx="5994838" cy="4294379"/>
              </a:xfrm>
              <a:prstGeom prst="rect">
                <a:avLst/>
              </a:prstGeom>
            </p:spPr>
          </p:pic>
          <p:sp>
            <p:nvSpPr>
              <p:cNvPr id="62" name="Rectangle 61">
                <a:extLst>
                  <a:ext uri="{FF2B5EF4-FFF2-40B4-BE49-F238E27FC236}">
                    <a16:creationId xmlns:a16="http://schemas.microsoft.com/office/drawing/2014/main" id="{86FE8433-E9B3-4E60-9F36-2A3CAB97B505}"/>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0" name="Rectangle 59">
              <a:extLst>
                <a:ext uri="{FF2B5EF4-FFF2-40B4-BE49-F238E27FC236}">
                  <a16:creationId xmlns:a16="http://schemas.microsoft.com/office/drawing/2014/main" id="{196BF3B5-5AF1-464F-A25E-4288E6D6E132}"/>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83FA5930-E442-4259-9CF1-23706CAE2BDF}"/>
              </a:ext>
            </a:extLst>
          </p:cNvPr>
          <p:cNvSpPr txBox="1"/>
          <p:nvPr/>
        </p:nvSpPr>
        <p:spPr>
          <a:xfrm>
            <a:off x="404810" y="3501633"/>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64" name="TextBox 63">
            <a:extLst>
              <a:ext uri="{FF2B5EF4-FFF2-40B4-BE49-F238E27FC236}">
                <a16:creationId xmlns:a16="http://schemas.microsoft.com/office/drawing/2014/main" id="{2D80889C-9646-400E-9D6D-282A604E89AD}"/>
              </a:ext>
            </a:extLst>
          </p:cNvPr>
          <p:cNvSpPr txBox="1"/>
          <p:nvPr/>
        </p:nvSpPr>
        <p:spPr>
          <a:xfrm>
            <a:off x="1459494" y="3508932"/>
            <a:ext cx="4150364" cy="369332"/>
          </a:xfrm>
          <a:prstGeom prst="rect">
            <a:avLst/>
          </a:prstGeom>
          <a:noFill/>
        </p:spPr>
        <p:txBody>
          <a:bodyPr wrap="square" rtlCol="0">
            <a:spAutoFit/>
          </a:bodyPr>
          <a:lstStyle/>
          <a:p>
            <a:r>
              <a:rPr lang="en-US" dirty="0">
                <a:solidFill>
                  <a:srgbClr val="C2FFF0"/>
                </a:solidFill>
              </a:rPr>
              <a:t>mult3 </a:t>
            </a:r>
            <a:r>
              <a:rPr lang="en-US" dirty="0">
                <a:solidFill>
                  <a:srgbClr val="FFC1C1"/>
                </a:solidFill>
              </a:rPr>
              <a:t>x</a:t>
            </a:r>
            <a:r>
              <a:rPr lang="en-US" dirty="0">
                <a:solidFill>
                  <a:srgbClr val="C2FFF0"/>
                </a:solidFill>
              </a:rPr>
              <a:t> </a:t>
            </a:r>
            <a:r>
              <a:rPr lang="en-US" dirty="0">
                <a:solidFill>
                  <a:srgbClr val="E8CFF3"/>
                </a:solidFill>
              </a:rPr>
              <a:t>y</a:t>
            </a:r>
            <a:r>
              <a:rPr lang="en-US" dirty="0">
                <a:solidFill>
                  <a:srgbClr val="C2FFF0"/>
                </a:solidFill>
              </a:rPr>
              <a:t> </a:t>
            </a:r>
            <a:r>
              <a:rPr lang="en-US" dirty="0">
                <a:solidFill>
                  <a:srgbClr val="FFFF00"/>
                </a:solidFill>
              </a:rPr>
              <a:t>z</a:t>
            </a:r>
            <a:r>
              <a:rPr lang="en-US" dirty="0">
                <a:solidFill>
                  <a:srgbClr val="C2FFF0"/>
                </a:solidFill>
              </a:rPr>
              <a:t> = </a:t>
            </a:r>
            <a:r>
              <a:rPr lang="en-US" dirty="0">
                <a:solidFill>
                  <a:srgbClr val="FFC1C1"/>
                </a:solidFill>
              </a:rPr>
              <a:t>x</a:t>
            </a:r>
            <a:r>
              <a:rPr lang="en-US" dirty="0">
                <a:solidFill>
                  <a:srgbClr val="C2FFF0"/>
                </a:solidFill>
              </a:rPr>
              <a:t>*</a:t>
            </a:r>
            <a:r>
              <a:rPr lang="en-US" dirty="0">
                <a:solidFill>
                  <a:srgbClr val="E8CFF3"/>
                </a:solidFill>
              </a:rPr>
              <a:t>y</a:t>
            </a:r>
            <a:r>
              <a:rPr lang="en-US" dirty="0">
                <a:solidFill>
                  <a:srgbClr val="C2FFF0"/>
                </a:solidFill>
              </a:rPr>
              <a:t>*</a:t>
            </a:r>
            <a:r>
              <a:rPr lang="en-US" dirty="0">
                <a:solidFill>
                  <a:srgbClr val="FFFF00"/>
                </a:solidFill>
              </a:rPr>
              <a:t>z</a:t>
            </a:r>
          </a:p>
        </p:txBody>
      </p:sp>
      <p:sp>
        <p:nvSpPr>
          <p:cNvPr id="79" name="Rectangle 78">
            <a:extLst>
              <a:ext uri="{FF2B5EF4-FFF2-40B4-BE49-F238E27FC236}">
                <a16:creationId xmlns:a16="http://schemas.microsoft.com/office/drawing/2014/main" id="{6F133602-A124-429D-82DA-109EA1DAF922}"/>
              </a:ext>
            </a:extLst>
          </p:cNvPr>
          <p:cNvSpPr/>
          <p:nvPr/>
        </p:nvSpPr>
        <p:spPr>
          <a:xfrm>
            <a:off x="1601262" y="3817418"/>
            <a:ext cx="919748" cy="302334"/>
          </a:xfrm>
          <a:prstGeom prst="rect">
            <a:avLst/>
          </a:prstGeom>
          <a:solidFill>
            <a:srgbClr val="C00000"/>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3" name="Rectangle 112">
            <a:extLst>
              <a:ext uri="{FF2B5EF4-FFF2-40B4-BE49-F238E27FC236}">
                <a16:creationId xmlns:a16="http://schemas.microsoft.com/office/drawing/2014/main" id="{7F515B27-234B-4A4F-884D-D71715D9CE49}"/>
              </a:ext>
            </a:extLst>
          </p:cNvPr>
          <p:cNvSpPr/>
          <p:nvPr/>
        </p:nvSpPr>
        <p:spPr>
          <a:xfrm>
            <a:off x="1601262" y="3815992"/>
            <a:ext cx="1159030" cy="302334"/>
          </a:xfrm>
          <a:prstGeom prst="rect">
            <a:avLst/>
          </a:prstGeom>
          <a:solidFill>
            <a:srgbClr val="C00000"/>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65" name="TextBox 64">
            <a:extLst>
              <a:ext uri="{FF2B5EF4-FFF2-40B4-BE49-F238E27FC236}">
                <a16:creationId xmlns:a16="http://schemas.microsoft.com/office/drawing/2014/main" id="{17DB620C-BC59-4FE0-BFBB-0DC6C2E05AB6}"/>
              </a:ext>
            </a:extLst>
          </p:cNvPr>
          <p:cNvSpPr txBox="1"/>
          <p:nvPr/>
        </p:nvSpPr>
        <p:spPr>
          <a:xfrm>
            <a:off x="399527" y="3777006"/>
            <a:ext cx="1606661"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120" name="Rectangle 119">
            <a:extLst>
              <a:ext uri="{FF2B5EF4-FFF2-40B4-BE49-F238E27FC236}">
                <a16:creationId xmlns:a16="http://schemas.microsoft.com/office/drawing/2014/main" id="{307998D9-0DF1-49A6-9839-CB2D6B9CAE51}"/>
              </a:ext>
            </a:extLst>
          </p:cNvPr>
          <p:cNvSpPr/>
          <p:nvPr/>
        </p:nvSpPr>
        <p:spPr>
          <a:xfrm>
            <a:off x="1522886" y="3822622"/>
            <a:ext cx="1425413" cy="302334"/>
          </a:xfrm>
          <a:prstGeom prst="rect">
            <a:avLst/>
          </a:prstGeom>
          <a:solidFill>
            <a:srgbClr val="C00000"/>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68" name="TextBox 67">
            <a:extLst>
              <a:ext uri="{FF2B5EF4-FFF2-40B4-BE49-F238E27FC236}">
                <a16:creationId xmlns:a16="http://schemas.microsoft.com/office/drawing/2014/main" id="{CCC4C36D-8DC1-4D85-B8EF-1D4D053E2A54}"/>
              </a:ext>
            </a:extLst>
          </p:cNvPr>
          <p:cNvSpPr txBox="1"/>
          <p:nvPr/>
        </p:nvSpPr>
        <p:spPr>
          <a:xfrm>
            <a:off x="1461562" y="3771526"/>
            <a:ext cx="3751373" cy="369332"/>
          </a:xfrm>
          <a:prstGeom prst="rect">
            <a:avLst/>
          </a:prstGeom>
          <a:noFill/>
        </p:spPr>
        <p:txBody>
          <a:bodyPr wrap="square" rtlCol="0">
            <a:spAutoFit/>
          </a:bodyPr>
          <a:lstStyle/>
          <a:p>
            <a:r>
              <a:rPr lang="en-US" dirty="0">
                <a:solidFill>
                  <a:srgbClr val="C2FFF0"/>
                </a:solidFill>
              </a:rPr>
              <a:t>((mult3  </a:t>
            </a:r>
            <a:r>
              <a:rPr lang="en-US" dirty="0">
                <a:solidFill>
                  <a:schemeClr val="accent2">
                    <a:lumMod val="40000"/>
                    <a:lumOff val="60000"/>
                  </a:schemeClr>
                </a:solidFill>
              </a:rPr>
              <a:t>2</a:t>
            </a:r>
            <a:r>
              <a:rPr lang="en-US" dirty="0">
                <a:solidFill>
                  <a:srgbClr val="C2FFF0"/>
                </a:solidFill>
              </a:rPr>
              <a:t>) </a:t>
            </a:r>
            <a:r>
              <a:rPr lang="en-US" dirty="0">
                <a:solidFill>
                  <a:srgbClr val="E8CFF3"/>
                </a:solidFill>
              </a:rPr>
              <a:t>3</a:t>
            </a:r>
            <a:r>
              <a:rPr lang="en-US" dirty="0">
                <a:solidFill>
                  <a:srgbClr val="C2FFF0"/>
                </a:solidFill>
              </a:rPr>
              <a:t>) </a:t>
            </a:r>
            <a:r>
              <a:rPr lang="en-US" dirty="0">
                <a:solidFill>
                  <a:srgbClr val="FFFF00"/>
                </a:solidFill>
              </a:rPr>
              <a:t>5</a:t>
            </a:r>
          </a:p>
        </p:txBody>
      </p:sp>
      <p:sp>
        <p:nvSpPr>
          <p:cNvPr id="117" name="TextBox 116">
            <a:extLst>
              <a:ext uri="{FF2B5EF4-FFF2-40B4-BE49-F238E27FC236}">
                <a16:creationId xmlns:a16="http://schemas.microsoft.com/office/drawing/2014/main" id="{1E04FBE6-5A25-45A9-9BDC-92978ABD16EF}"/>
              </a:ext>
            </a:extLst>
          </p:cNvPr>
          <p:cNvSpPr txBox="1"/>
          <p:nvPr/>
        </p:nvSpPr>
        <p:spPr>
          <a:xfrm>
            <a:off x="399527" y="4075164"/>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30</a:t>
            </a:r>
          </a:p>
        </p:txBody>
      </p:sp>
      <p:sp>
        <p:nvSpPr>
          <p:cNvPr id="121" name="Speech Bubble: Rectangle with Corners Rounded 120">
            <a:extLst>
              <a:ext uri="{FF2B5EF4-FFF2-40B4-BE49-F238E27FC236}">
                <a16:creationId xmlns:a16="http://schemas.microsoft.com/office/drawing/2014/main" id="{A1CC7100-0764-4965-A381-F407E61D2D19}"/>
              </a:ext>
            </a:extLst>
          </p:cNvPr>
          <p:cNvSpPr/>
          <p:nvPr/>
        </p:nvSpPr>
        <p:spPr>
          <a:xfrm>
            <a:off x="5159975" y="2223928"/>
            <a:ext cx="5281373" cy="1409912"/>
          </a:xfrm>
          <a:prstGeom prst="wedgeRoundRectCallout">
            <a:avLst>
              <a:gd name="adj1" fmla="val -83084"/>
              <a:gd name="adj2" fmla="val 558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Haskell automatically translates this to:</a:t>
            </a:r>
          </a:p>
          <a:p>
            <a:pPr algn="ctr"/>
            <a:endParaRPr lang="en-US" sz="1600" dirty="0">
              <a:solidFill>
                <a:schemeClr val="bg1"/>
              </a:solidFill>
            </a:endParaRPr>
          </a:p>
          <a:p>
            <a:pPr algn="ctr"/>
            <a:r>
              <a:rPr lang="en-US" sz="2400" dirty="0">
                <a:solidFill>
                  <a:srgbClr val="C2FFF0"/>
                </a:solidFill>
              </a:rPr>
              <a:t>mult3 = \x  -&gt; (\y  -&gt; (\z  -&gt; (x*y*z)))</a:t>
            </a:r>
          </a:p>
        </p:txBody>
      </p:sp>
      <p:sp>
        <p:nvSpPr>
          <p:cNvPr id="72" name="TextBox 71">
            <a:extLst>
              <a:ext uri="{FF2B5EF4-FFF2-40B4-BE49-F238E27FC236}">
                <a16:creationId xmlns:a16="http://schemas.microsoft.com/office/drawing/2014/main" id="{1BC2B45F-7D92-4004-B415-978E5C37277D}"/>
              </a:ext>
            </a:extLst>
          </p:cNvPr>
          <p:cNvSpPr txBox="1"/>
          <p:nvPr/>
        </p:nvSpPr>
        <p:spPr>
          <a:xfrm>
            <a:off x="629887" y="1711166"/>
            <a:ext cx="10363200" cy="461665"/>
          </a:xfrm>
          <a:prstGeom prst="rect">
            <a:avLst/>
          </a:prstGeom>
          <a:noFill/>
        </p:spPr>
        <p:txBody>
          <a:bodyPr wrap="square" rtlCol="0">
            <a:spAutoFit/>
          </a:bodyPr>
          <a:lstStyle/>
          <a:p>
            <a:pPr algn="ctr"/>
            <a:r>
              <a:rPr lang="en-US" sz="2400" dirty="0"/>
              <a:t>Haskell automatically and invisibly </a:t>
            </a:r>
            <a:r>
              <a:rPr lang="en-US" sz="2400" dirty="0">
                <a:solidFill>
                  <a:srgbClr val="FF0000"/>
                </a:solidFill>
              </a:rPr>
              <a:t>curries it for you</a:t>
            </a:r>
            <a:r>
              <a:rPr lang="en-US" sz="2400" dirty="0"/>
              <a:t>.</a:t>
            </a:r>
          </a:p>
        </p:txBody>
      </p:sp>
      <p:sp>
        <p:nvSpPr>
          <p:cNvPr id="73" name="TextBox 72">
            <a:extLst>
              <a:ext uri="{FF2B5EF4-FFF2-40B4-BE49-F238E27FC236}">
                <a16:creationId xmlns:a16="http://schemas.microsoft.com/office/drawing/2014/main" id="{871AA560-6BA9-4C39-9A2C-C2B7108E702B}"/>
              </a:ext>
            </a:extLst>
          </p:cNvPr>
          <p:cNvSpPr txBox="1"/>
          <p:nvPr/>
        </p:nvSpPr>
        <p:spPr>
          <a:xfrm>
            <a:off x="629887" y="2402289"/>
            <a:ext cx="10363200" cy="461665"/>
          </a:xfrm>
          <a:prstGeom prst="rect">
            <a:avLst/>
          </a:prstGeom>
          <a:noFill/>
        </p:spPr>
        <p:txBody>
          <a:bodyPr wrap="square" rtlCol="0">
            <a:spAutoFit/>
          </a:bodyPr>
          <a:lstStyle/>
          <a:p>
            <a:pPr algn="ctr"/>
            <a:r>
              <a:rPr lang="en-US" sz="2400" dirty="0"/>
              <a:t>We can see this via the following example (which is valid Haskell syntax):</a:t>
            </a:r>
          </a:p>
        </p:txBody>
      </p:sp>
      <p:sp>
        <p:nvSpPr>
          <p:cNvPr id="74" name="Speech Bubble: Rectangle with Corners Rounded 73">
            <a:extLst>
              <a:ext uri="{FF2B5EF4-FFF2-40B4-BE49-F238E27FC236}">
                <a16:creationId xmlns:a16="http://schemas.microsoft.com/office/drawing/2014/main" id="{8E5F1F1D-8697-4A4A-824B-D9BAC0E803E9}"/>
              </a:ext>
            </a:extLst>
          </p:cNvPr>
          <p:cNvSpPr/>
          <p:nvPr/>
        </p:nvSpPr>
        <p:spPr>
          <a:xfrm>
            <a:off x="2639147" y="4384152"/>
            <a:ext cx="5281372" cy="1803003"/>
          </a:xfrm>
          <a:prstGeom prst="wedgeRoundRectCallout">
            <a:avLst>
              <a:gd name="adj1" fmla="val -67314"/>
              <a:gd name="adj2" fmla="val -640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 inner-most call fills in </a:t>
            </a:r>
            <a:r>
              <a:rPr lang="en-US" sz="2400" dirty="0">
                <a:solidFill>
                  <a:srgbClr val="FFC1C1"/>
                </a:solidFill>
              </a:rPr>
              <a:t>x</a:t>
            </a:r>
            <a:r>
              <a:rPr lang="en-US" sz="2400" dirty="0">
                <a:solidFill>
                  <a:schemeClr val="bg1"/>
                </a:solidFill>
              </a:rPr>
              <a:t> with a value of </a:t>
            </a:r>
            <a:r>
              <a:rPr lang="en-US" sz="2400" dirty="0">
                <a:solidFill>
                  <a:srgbClr val="FFC1C1"/>
                </a:solidFill>
              </a:rPr>
              <a:t>2</a:t>
            </a:r>
            <a:r>
              <a:rPr lang="en-US" sz="2400" dirty="0">
                <a:solidFill>
                  <a:schemeClr val="bg1"/>
                </a:solidFill>
              </a:rPr>
              <a:t> and returns another function that takes </a:t>
            </a:r>
            <a:r>
              <a:rPr lang="en-US" sz="2400" dirty="0">
                <a:solidFill>
                  <a:srgbClr val="E8CFF3"/>
                </a:solidFill>
              </a:rPr>
              <a:t>y</a:t>
            </a:r>
            <a:r>
              <a:rPr lang="en-US" sz="2400" dirty="0">
                <a:solidFill>
                  <a:schemeClr val="bg1"/>
                </a:solidFill>
              </a:rPr>
              <a:t> as its only parameter.</a:t>
            </a:r>
            <a:endParaRPr lang="en-US" sz="2400" dirty="0">
              <a:solidFill>
                <a:srgbClr val="FFC1C1"/>
              </a:solidFill>
            </a:endParaRPr>
          </a:p>
        </p:txBody>
      </p:sp>
      <p:sp>
        <p:nvSpPr>
          <p:cNvPr id="118" name="Speech Bubble: Rectangle with Corners Rounded 117">
            <a:extLst>
              <a:ext uri="{FF2B5EF4-FFF2-40B4-BE49-F238E27FC236}">
                <a16:creationId xmlns:a16="http://schemas.microsoft.com/office/drawing/2014/main" id="{603B0255-5578-46EE-A9B3-923828041106}"/>
              </a:ext>
            </a:extLst>
          </p:cNvPr>
          <p:cNvSpPr/>
          <p:nvPr/>
        </p:nvSpPr>
        <p:spPr>
          <a:xfrm>
            <a:off x="2799794" y="4391127"/>
            <a:ext cx="5188225" cy="1804429"/>
          </a:xfrm>
          <a:prstGeom prst="wedgeRoundRectCallout">
            <a:avLst>
              <a:gd name="adj1" fmla="val -67314"/>
              <a:gd name="adj2" fmla="val -640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 second call fills in </a:t>
            </a:r>
            <a:r>
              <a:rPr lang="en-US" sz="2400" dirty="0">
                <a:solidFill>
                  <a:srgbClr val="E8CFF3"/>
                </a:solidFill>
              </a:rPr>
              <a:t>y</a:t>
            </a:r>
            <a:r>
              <a:rPr lang="en-US" sz="2400" dirty="0">
                <a:solidFill>
                  <a:schemeClr val="bg1"/>
                </a:solidFill>
              </a:rPr>
              <a:t> with a value of </a:t>
            </a:r>
            <a:r>
              <a:rPr lang="en-US" sz="2400" dirty="0">
                <a:solidFill>
                  <a:srgbClr val="E8CFF3"/>
                </a:solidFill>
              </a:rPr>
              <a:t>3</a:t>
            </a:r>
            <a:r>
              <a:rPr lang="en-US" sz="2400" dirty="0">
                <a:solidFill>
                  <a:schemeClr val="bg1"/>
                </a:solidFill>
              </a:rPr>
              <a:t> and returns another function that takes </a:t>
            </a:r>
            <a:r>
              <a:rPr lang="en-US" sz="2400" dirty="0">
                <a:solidFill>
                  <a:srgbClr val="FFFF00"/>
                </a:solidFill>
              </a:rPr>
              <a:t>z</a:t>
            </a:r>
            <a:r>
              <a:rPr lang="en-US" sz="2400" dirty="0">
                <a:solidFill>
                  <a:schemeClr val="bg1"/>
                </a:solidFill>
              </a:rPr>
              <a:t> as its only parameter.</a:t>
            </a:r>
            <a:endParaRPr lang="en-US" sz="2400" dirty="0">
              <a:solidFill>
                <a:srgbClr val="FFC1C1"/>
              </a:solidFill>
            </a:endParaRPr>
          </a:p>
        </p:txBody>
      </p:sp>
      <p:sp>
        <p:nvSpPr>
          <p:cNvPr id="123" name="Speech Bubble: Rectangle with Corners Rounded 122">
            <a:extLst>
              <a:ext uri="{FF2B5EF4-FFF2-40B4-BE49-F238E27FC236}">
                <a16:creationId xmlns:a16="http://schemas.microsoft.com/office/drawing/2014/main" id="{AD3C7230-13B7-4A15-B002-55D64B10EC3C}"/>
              </a:ext>
            </a:extLst>
          </p:cNvPr>
          <p:cNvSpPr/>
          <p:nvPr/>
        </p:nvSpPr>
        <p:spPr>
          <a:xfrm>
            <a:off x="2874501" y="4303549"/>
            <a:ext cx="4949949" cy="1704144"/>
          </a:xfrm>
          <a:prstGeom prst="wedgeRoundRectCallout">
            <a:avLst>
              <a:gd name="adj1" fmla="val -67502"/>
              <a:gd name="adj2" fmla="val -585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 the final call we pass </a:t>
            </a:r>
            <a:r>
              <a:rPr lang="en-US" sz="2400" dirty="0">
                <a:solidFill>
                  <a:srgbClr val="FFFF00"/>
                </a:solidFill>
              </a:rPr>
              <a:t>5</a:t>
            </a:r>
            <a:r>
              <a:rPr lang="en-US" sz="2400" dirty="0">
                <a:solidFill>
                  <a:schemeClr val="bg1"/>
                </a:solidFill>
              </a:rPr>
              <a:t> for the value of </a:t>
            </a:r>
            <a:r>
              <a:rPr lang="en-US" sz="2400" dirty="0">
                <a:solidFill>
                  <a:srgbClr val="FFFF00"/>
                </a:solidFill>
              </a:rPr>
              <a:t>z</a:t>
            </a:r>
            <a:r>
              <a:rPr lang="en-US" sz="2400" dirty="0">
                <a:solidFill>
                  <a:schemeClr val="bg1"/>
                </a:solidFill>
              </a:rPr>
              <a:t> and our function has everything it needs to compute its final result: </a:t>
            </a:r>
            <a:r>
              <a:rPr lang="en-US" sz="2400" dirty="0">
                <a:solidFill>
                  <a:srgbClr val="FFC1C1"/>
                </a:solidFill>
              </a:rPr>
              <a:t>2</a:t>
            </a:r>
            <a:r>
              <a:rPr lang="en-US" sz="2400" dirty="0">
                <a:solidFill>
                  <a:schemeClr val="bg1"/>
                </a:solidFill>
              </a:rPr>
              <a:t>*</a:t>
            </a:r>
            <a:r>
              <a:rPr lang="en-US" sz="2400" dirty="0">
                <a:solidFill>
                  <a:srgbClr val="E8CFF3"/>
                </a:solidFill>
              </a:rPr>
              <a:t>3</a:t>
            </a:r>
            <a:r>
              <a:rPr lang="en-US" sz="2400" dirty="0">
                <a:solidFill>
                  <a:schemeClr val="bg1"/>
                </a:solidFill>
              </a:rPr>
              <a:t>*</a:t>
            </a:r>
            <a:r>
              <a:rPr lang="en-US" sz="2400" dirty="0">
                <a:solidFill>
                  <a:srgbClr val="FFFF00"/>
                </a:solidFill>
              </a:rPr>
              <a:t>5</a:t>
            </a:r>
            <a:r>
              <a:rPr lang="en-US" sz="2400" dirty="0">
                <a:solidFill>
                  <a:schemeClr val="bg1"/>
                </a:solidFill>
              </a:rPr>
              <a:t>.</a:t>
            </a:r>
            <a:endParaRPr lang="en-US" sz="2400" dirty="0">
              <a:solidFill>
                <a:srgbClr val="FFC1C1"/>
              </a:solidFill>
            </a:endParaRPr>
          </a:p>
        </p:txBody>
      </p:sp>
      <p:sp>
        <p:nvSpPr>
          <p:cNvPr id="131" name="TextBox 130">
            <a:extLst>
              <a:ext uri="{FF2B5EF4-FFF2-40B4-BE49-F238E27FC236}">
                <a16:creationId xmlns:a16="http://schemas.microsoft.com/office/drawing/2014/main" id="{02E2E40A-8343-4D4B-9B6C-454FC47444B4}"/>
              </a:ext>
            </a:extLst>
          </p:cNvPr>
          <p:cNvSpPr txBox="1"/>
          <p:nvPr/>
        </p:nvSpPr>
        <p:spPr>
          <a:xfrm>
            <a:off x="397459" y="4390813"/>
            <a:ext cx="1606661"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133" name="Speech Bubble: Rectangle with Corners Rounded 132">
            <a:extLst>
              <a:ext uri="{FF2B5EF4-FFF2-40B4-BE49-F238E27FC236}">
                <a16:creationId xmlns:a16="http://schemas.microsoft.com/office/drawing/2014/main" id="{A3ACF60C-25F3-4DC2-9339-757E58BCAE6D}"/>
              </a:ext>
            </a:extLst>
          </p:cNvPr>
          <p:cNvSpPr/>
          <p:nvPr/>
        </p:nvSpPr>
        <p:spPr>
          <a:xfrm>
            <a:off x="5845894" y="4295148"/>
            <a:ext cx="5281373" cy="1409912"/>
          </a:xfrm>
          <a:prstGeom prst="wedgeRoundRectCallout">
            <a:avLst>
              <a:gd name="adj1" fmla="val -102825"/>
              <a:gd name="adj2" fmla="val -265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Because of Haskell's precedence rules, we can also rewrite the above expression as follows…</a:t>
            </a:r>
            <a:endParaRPr lang="en-US" sz="2400" dirty="0">
              <a:solidFill>
                <a:srgbClr val="FFC1C1"/>
              </a:solidFill>
            </a:endParaRPr>
          </a:p>
        </p:txBody>
      </p:sp>
      <p:sp>
        <p:nvSpPr>
          <p:cNvPr id="134" name="Rectangle 133">
            <a:extLst>
              <a:ext uri="{FF2B5EF4-FFF2-40B4-BE49-F238E27FC236}">
                <a16:creationId xmlns:a16="http://schemas.microsoft.com/office/drawing/2014/main" id="{8C56921E-2B8C-40C6-B68D-3CB692265DF1}"/>
              </a:ext>
            </a:extLst>
          </p:cNvPr>
          <p:cNvSpPr/>
          <p:nvPr/>
        </p:nvSpPr>
        <p:spPr>
          <a:xfrm>
            <a:off x="1521460" y="4405655"/>
            <a:ext cx="888454" cy="302334"/>
          </a:xfrm>
          <a:prstGeom prst="rect">
            <a:avLst/>
          </a:prstGeom>
          <a:solidFill>
            <a:srgbClr val="C00000"/>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35" name="Rectangle 134">
            <a:extLst>
              <a:ext uri="{FF2B5EF4-FFF2-40B4-BE49-F238E27FC236}">
                <a16:creationId xmlns:a16="http://schemas.microsoft.com/office/drawing/2014/main" id="{BE1FAB7F-2EB8-4F22-9DB4-534B311D25F6}"/>
              </a:ext>
            </a:extLst>
          </p:cNvPr>
          <p:cNvSpPr/>
          <p:nvPr/>
        </p:nvSpPr>
        <p:spPr>
          <a:xfrm>
            <a:off x="1521459" y="4404229"/>
            <a:ext cx="1076385" cy="302334"/>
          </a:xfrm>
          <a:prstGeom prst="rect">
            <a:avLst/>
          </a:prstGeom>
          <a:solidFill>
            <a:srgbClr val="C00000"/>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36" name="Rectangle 135">
            <a:extLst>
              <a:ext uri="{FF2B5EF4-FFF2-40B4-BE49-F238E27FC236}">
                <a16:creationId xmlns:a16="http://schemas.microsoft.com/office/drawing/2014/main" id="{7A1B9CC4-D440-4656-ADCC-2156A60FBE64}"/>
              </a:ext>
            </a:extLst>
          </p:cNvPr>
          <p:cNvSpPr/>
          <p:nvPr/>
        </p:nvSpPr>
        <p:spPr>
          <a:xfrm>
            <a:off x="1521459" y="4410859"/>
            <a:ext cx="1353042" cy="302334"/>
          </a:xfrm>
          <a:prstGeom prst="rect">
            <a:avLst/>
          </a:prstGeom>
          <a:solidFill>
            <a:srgbClr val="C00000"/>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37" name="Speech Bubble: Rectangle with Corners Rounded 136">
            <a:extLst>
              <a:ext uri="{FF2B5EF4-FFF2-40B4-BE49-F238E27FC236}">
                <a16:creationId xmlns:a16="http://schemas.microsoft.com/office/drawing/2014/main" id="{30D2899B-602A-457D-8B03-AA6F8BB1C282}"/>
              </a:ext>
            </a:extLst>
          </p:cNvPr>
          <p:cNvSpPr/>
          <p:nvPr/>
        </p:nvSpPr>
        <p:spPr>
          <a:xfrm>
            <a:off x="2680450" y="4972389"/>
            <a:ext cx="5281372" cy="1433525"/>
          </a:xfrm>
          <a:prstGeom prst="wedgeRoundRectCallout">
            <a:avLst>
              <a:gd name="adj1" fmla="val -67476"/>
              <a:gd name="adj2" fmla="val -712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This looks like a </a:t>
            </a:r>
            <a:r>
              <a:rPr lang="en-US" sz="2400" dirty="0">
                <a:solidFill>
                  <a:srgbClr val="C2FFF0"/>
                </a:solidFill>
              </a:rPr>
              <a:t>single call </a:t>
            </a:r>
            <a:r>
              <a:rPr lang="en-US" sz="2400" dirty="0">
                <a:solidFill>
                  <a:schemeClr val="bg1"/>
                </a:solidFill>
              </a:rPr>
              <a:t>with three arguments, but it's really </a:t>
            </a:r>
            <a:r>
              <a:rPr lang="en-US" sz="2400" dirty="0">
                <a:solidFill>
                  <a:srgbClr val="FFC1C1"/>
                </a:solidFill>
              </a:rPr>
              <a:t>three calls </a:t>
            </a:r>
            <a:r>
              <a:rPr lang="en-US" sz="2400" dirty="0">
                <a:solidFill>
                  <a:schemeClr val="bg1"/>
                </a:solidFill>
              </a:rPr>
              <a:t>to three different functions! </a:t>
            </a:r>
          </a:p>
        </p:txBody>
      </p:sp>
      <p:sp>
        <p:nvSpPr>
          <p:cNvPr id="138" name="Speech Bubble: Rectangle with Corners Rounded 137">
            <a:extLst>
              <a:ext uri="{FF2B5EF4-FFF2-40B4-BE49-F238E27FC236}">
                <a16:creationId xmlns:a16="http://schemas.microsoft.com/office/drawing/2014/main" id="{EE0753F9-00A6-4549-9FDF-BD9199D1D809}"/>
              </a:ext>
            </a:extLst>
          </p:cNvPr>
          <p:cNvSpPr/>
          <p:nvPr/>
        </p:nvSpPr>
        <p:spPr>
          <a:xfrm>
            <a:off x="2841097" y="4979364"/>
            <a:ext cx="5188225" cy="1804429"/>
          </a:xfrm>
          <a:prstGeom prst="wedgeRoundRectCallout">
            <a:avLst>
              <a:gd name="adj1" fmla="val -67314"/>
              <a:gd name="adj2" fmla="val -640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 second call fills in </a:t>
            </a:r>
            <a:r>
              <a:rPr lang="en-US" sz="2400" dirty="0">
                <a:solidFill>
                  <a:srgbClr val="E8CFF3"/>
                </a:solidFill>
              </a:rPr>
              <a:t>y</a:t>
            </a:r>
            <a:r>
              <a:rPr lang="en-US" sz="2400" dirty="0">
                <a:solidFill>
                  <a:schemeClr val="bg1"/>
                </a:solidFill>
              </a:rPr>
              <a:t> with a value of </a:t>
            </a:r>
            <a:r>
              <a:rPr lang="en-US" sz="2400" dirty="0">
                <a:solidFill>
                  <a:srgbClr val="E8CFF3"/>
                </a:solidFill>
              </a:rPr>
              <a:t>3</a:t>
            </a:r>
            <a:r>
              <a:rPr lang="en-US" sz="2400" dirty="0">
                <a:solidFill>
                  <a:schemeClr val="bg1"/>
                </a:solidFill>
              </a:rPr>
              <a:t> and returns another function that takes </a:t>
            </a:r>
            <a:r>
              <a:rPr lang="en-US" sz="2400" dirty="0">
                <a:solidFill>
                  <a:srgbClr val="FFFF00"/>
                </a:solidFill>
              </a:rPr>
              <a:t>z </a:t>
            </a:r>
            <a:r>
              <a:rPr lang="en-US" sz="2400" dirty="0">
                <a:solidFill>
                  <a:schemeClr val="bg1"/>
                </a:solidFill>
              </a:rPr>
              <a:t>as its only parameter.</a:t>
            </a:r>
            <a:endParaRPr lang="en-US" sz="2400" dirty="0">
              <a:solidFill>
                <a:srgbClr val="FFC1C1"/>
              </a:solidFill>
            </a:endParaRPr>
          </a:p>
        </p:txBody>
      </p:sp>
      <p:sp>
        <p:nvSpPr>
          <p:cNvPr id="139" name="Speech Bubble: Rectangle with Corners Rounded 138">
            <a:extLst>
              <a:ext uri="{FF2B5EF4-FFF2-40B4-BE49-F238E27FC236}">
                <a16:creationId xmlns:a16="http://schemas.microsoft.com/office/drawing/2014/main" id="{360551E9-AF97-4908-B6DF-E9A921E15433}"/>
              </a:ext>
            </a:extLst>
          </p:cNvPr>
          <p:cNvSpPr/>
          <p:nvPr/>
        </p:nvSpPr>
        <p:spPr>
          <a:xfrm>
            <a:off x="2915804" y="4891786"/>
            <a:ext cx="4949949" cy="1704144"/>
          </a:xfrm>
          <a:prstGeom prst="wedgeRoundRectCallout">
            <a:avLst>
              <a:gd name="adj1" fmla="val -67502"/>
              <a:gd name="adj2" fmla="val -585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 the final call we pass </a:t>
            </a:r>
            <a:r>
              <a:rPr lang="en-US" sz="2400" dirty="0">
                <a:solidFill>
                  <a:srgbClr val="FFFF00"/>
                </a:solidFill>
              </a:rPr>
              <a:t>5</a:t>
            </a:r>
            <a:r>
              <a:rPr lang="en-US" sz="2400" dirty="0">
                <a:solidFill>
                  <a:schemeClr val="bg1"/>
                </a:solidFill>
              </a:rPr>
              <a:t> for the value of </a:t>
            </a:r>
            <a:r>
              <a:rPr lang="en-US" sz="2400" dirty="0">
                <a:solidFill>
                  <a:srgbClr val="FFFF00"/>
                </a:solidFill>
              </a:rPr>
              <a:t>z</a:t>
            </a:r>
            <a:r>
              <a:rPr lang="en-US" sz="2400" dirty="0">
                <a:solidFill>
                  <a:schemeClr val="bg1"/>
                </a:solidFill>
              </a:rPr>
              <a:t> and our function has everything it needs to compute its final result: </a:t>
            </a:r>
            <a:r>
              <a:rPr lang="en-US" sz="2400" dirty="0">
                <a:solidFill>
                  <a:srgbClr val="FFC1C1"/>
                </a:solidFill>
              </a:rPr>
              <a:t>2</a:t>
            </a:r>
            <a:r>
              <a:rPr lang="en-US" sz="2400" dirty="0">
                <a:solidFill>
                  <a:schemeClr val="bg1"/>
                </a:solidFill>
              </a:rPr>
              <a:t>*</a:t>
            </a:r>
            <a:r>
              <a:rPr lang="en-US" sz="2400" dirty="0">
                <a:solidFill>
                  <a:srgbClr val="E8CFF3"/>
                </a:solidFill>
              </a:rPr>
              <a:t>3</a:t>
            </a:r>
            <a:r>
              <a:rPr lang="en-US" sz="2400" dirty="0">
                <a:solidFill>
                  <a:schemeClr val="bg1"/>
                </a:solidFill>
              </a:rPr>
              <a:t>*</a:t>
            </a:r>
            <a:r>
              <a:rPr lang="en-US" sz="2400" dirty="0">
                <a:solidFill>
                  <a:srgbClr val="FFFF00"/>
                </a:solidFill>
              </a:rPr>
              <a:t>5</a:t>
            </a:r>
            <a:r>
              <a:rPr lang="en-US" sz="2400" dirty="0">
                <a:solidFill>
                  <a:schemeClr val="bg1"/>
                </a:solidFill>
              </a:rPr>
              <a:t>.</a:t>
            </a:r>
            <a:endParaRPr lang="en-US" sz="2400" dirty="0">
              <a:solidFill>
                <a:srgbClr val="FFC1C1"/>
              </a:solidFill>
            </a:endParaRPr>
          </a:p>
        </p:txBody>
      </p:sp>
      <p:sp>
        <p:nvSpPr>
          <p:cNvPr id="132" name="TextBox 131">
            <a:extLst>
              <a:ext uri="{FF2B5EF4-FFF2-40B4-BE49-F238E27FC236}">
                <a16:creationId xmlns:a16="http://schemas.microsoft.com/office/drawing/2014/main" id="{3DD251B2-0A4C-4FF8-A208-2BFC2001009B}"/>
              </a:ext>
            </a:extLst>
          </p:cNvPr>
          <p:cNvSpPr txBox="1"/>
          <p:nvPr/>
        </p:nvSpPr>
        <p:spPr>
          <a:xfrm>
            <a:off x="1459494" y="4368237"/>
            <a:ext cx="3751373" cy="369332"/>
          </a:xfrm>
          <a:prstGeom prst="rect">
            <a:avLst/>
          </a:prstGeom>
          <a:noFill/>
        </p:spPr>
        <p:txBody>
          <a:bodyPr wrap="square" rtlCol="0">
            <a:spAutoFit/>
          </a:bodyPr>
          <a:lstStyle/>
          <a:p>
            <a:r>
              <a:rPr lang="en-US" dirty="0">
                <a:solidFill>
                  <a:srgbClr val="C2FFF0"/>
                </a:solidFill>
              </a:rPr>
              <a:t>mult3   </a:t>
            </a:r>
            <a:r>
              <a:rPr lang="en-US" dirty="0">
                <a:solidFill>
                  <a:schemeClr val="accent2">
                    <a:lumMod val="40000"/>
                    <a:lumOff val="60000"/>
                  </a:schemeClr>
                </a:solidFill>
              </a:rPr>
              <a:t>2</a:t>
            </a:r>
            <a:r>
              <a:rPr lang="en-US" dirty="0">
                <a:solidFill>
                  <a:srgbClr val="C2FFF0"/>
                </a:solidFill>
              </a:rPr>
              <a:t>  </a:t>
            </a:r>
            <a:r>
              <a:rPr lang="en-US" dirty="0">
                <a:solidFill>
                  <a:srgbClr val="E8CFF3"/>
                </a:solidFill>
              </a:rPr>
              <a:t>3</a:t>
            </a:r>
            <a:r>
              <a:rPr lang="en-US" dirty="0">
                <a:solidFill>
                  <a:srgbClr val="C2FFF0"/>
                </a:solidFill>
              </a:rPr>
              <a:t>   </a:t>
            </a:r>
            <a:r>
              <a:rPr lang="en-US" dirty="0">
                <a:solidFill>
                  <a:srgbClr val="FFFF00"/>
                </a:solidFill>
              </a:rPr>
              <a:t>5</a:t>
            </a:r>
          </a:p>
        </p:txBody>
      </p:sp>
      <p:sp>
        <p:nvSpPr>
          <p:cNvPr id="140" name="TextBox 139">
            <a:extLst>
              <a:ext uri="{FF2B5EF4-FFF2-40B4-BE49-F238E27FC236}">
                <a16:creationId xmlns:a16="http://schemas.microsoft.com/office/drawing/2014/main" id="{4365C427-06A1-41F9-A775-1144694395FC}"/>
              </a:ext>
            </a:extLst>
          </p:cNvPr>
          <p:cNvSpPr txBox="1"/>
          <p:nvPr/>
        </p:nvSpPr>
        <p:spPr>
          <a:xfrm>
            <a:off x="381008" y="4654854"/>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30</a:t>
            </a:r>
          </a:p>
        </p:txBody>
      </p:sp>
      <p:pic>
        <p:nvPicPr>
          <p:cNvPr id="141" name="Picture 140" descr="A person wearing glasses&#10;&#10;Description automatically generated with medium confidence">
            <a:extLst>
              <a:ext uri="{FF2B5EF4-FFF2-40B4-BE49-F238E27FC236}">
                <a16:creationId xmlns:a16="http://schemas.microsoft.com/office/drawing/2014/main" id="{AF74F814-0046-4939-AFBF-42F4A581D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6542" y="5302825"/>
            <a:ext cx="2221450" cy="1480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2" name="Speech Bubble: Rectangle with Corners Rounded 141">
            <a:extLst>
              <a:ext uri="{FF2B5EF4-FFF2-40B4-BE49-F238E27FC236}">
                <a16:creationId xmlns:a16="http://schemas.microsoft.com/office/drawing/2014/main" id="{05E16C2E-A6B4-4E2E-9F4C-83BF8106D3B1}"/>
              </a:ext>
            </a:extLst>
          </p:cNvPr>
          <p:cNvSpPr/>
          <p:nvPr/>
        </p:nvSpPr>
        <p:spPr>
          <a:xfrm>
            <a:off x="2343869" y="2383676"/>
            <a:ext cx="5281372" cy="1559501"/>
          </a:xfrm>
          <a:prstGeom prst="wedgeRoundRectCallout">
            <a:avLst>
              <a:gd name="adj1" fmla="val -57929"/>
              <a:gd name="adj2" fmla="val 786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 first call fills in the value of </a:t>
            </a:r>
            <a:r>
              <a:rPr lang="en-US" sz="2400" dirty="0">
                <a:solidFill>
                  <a:srgbClr val="FFC1C1"/>
                </a:solidFill>
              </a:rPr>
              <a:t>x</a:t>
            </a:r>
            <a:r>
              <a:rPr lang="en-US" sz="2400" dirty="0">
                <a:solidFill>
                  <a:schemeClr val="bg1"/>
                </a:solidFill>
              </a:rPr>
              <a:t> with </a:t>
            </a:r>
            <a:r>
              <a:rPr lang="en-US" sz="2400" dirty="0">
                <a:solidFill>
                  <a:srgbClr val="FFC1C1"/>
                </a:solidFill>
              </a:rPr>
              <a:t>2</a:t>
            </a:r>
            <a:r>
              <a:rPr lang="en-US" sz="2400" dirty="0">
                <a:solidFill>
                  <a:schemeClr val="bg1"/>
                </a:solidFill>
              </a:rPr>
              <a:t> and returns a </a:t>
            </a:r>
            <a:r>
              <a:rPr lang="en-US" sz="2400" dirty="0">
                <a:solidFill>
                  <a:srgbClr val="C2FFF0"/>
                </a:solidFill>
              </a:rPr>
              <a:t>lambda function </a:t>
            </a:r>
            <a:r>
              <a:rPr lang="en-US" sz="2400" dirty="0">
                <a:solidFill>
                  <a:schemeClr val="bg1"/>
                </a:solidFill>
              </a:rPr>
              <a:t>that takes a single parameter </a:t>
            </a:r>
            <a:r>
              <a:rPr lang="en-US" sz="2400" dirty="0">
                <a:solidFill>
                  <a:srgbClr val="E8CFF3"/>
                </a:solidFill>
              </a:rPr>
              <a:t>y</a:t>
            </a:r>
            <a:r>
              <a:rPr lang="en-US" sz="2400" dirty="0">
                <a:solidFill>
                  <a:schemeClr val="bg1"/>
                </a:solidFill>
              </a:rPr>
              <a:t>.</a:t>
            </a:r>
          </a:p>
        </p:txBody>
      </p:sp>
      <p:sp>
        <p:nvSpPr>
          <p:cNvPr id="35" name="TextBox 34">
            <a:extLst>
              <a:ext uri="{FF2B5EF4-FFF2-40B4-BE49-F238E27FC236}">
                <a16:creationId xmlns:a16="http://schemas.microsoft.com/office/drawing/2014/main" id="{3D13BAAB-43DD-48C9-A73C-6EF960ACB79E}"/>
              </a:ext>
            </a:extLst>
          </p:cNvPr>
          <p:cNvSpPr txBox="1"/>
          <p:nvPr/>
        </p:nvSpPr>
        <p:spPr>
          <a:xfrm>
            <a:off x="5939824" y="3439954"/>
            <a:ext cx="6033383" cy="830997"/>
          </a:xfrm>
          <a:prstGeom prst="rect">
            <a:avLst/>
          </a:prstGeom>
          <a:noFill/>
        </p:spPr>
        <p:txBody>
          <a:bodyPr wrap="square" rtlCol="0">
            <a:spAutoFit/>
          </a:bodyPr>
          <a:lstStyle/>
          <a:p>
            <a:pPr algn="ctr"/>
            <a:r>
              <a:rPr lang="en-US" sz="2400" dirty="0"/>
              <a:t>Each successive function call adds its parameter to a </a:t>
            </a:r>
            <a:r>
              <a:rPr lang="en-US" sz="2400" dirty="0">
                <a:solidFill>
                  <a:srgbClr val="FF0000"/>
                </a:solidFill>
              </a:rPr>
              <a:t>closure!</a:t>
            </a:r>
            <a:endParaRPr lang="en-US" sz="2400" dirty="0"/>
          </a:p>
        </p:txBody>
      </p:sp>
      <p:sp>
        <p:nvSpPr>
          <p:cNvPr id="36" name="TextBox 35">
            <a:extLst>
              <a:ext uri="{FF2B5EF4-FFF2-40B4-BE49-F238E27FC236}">
                <a16:creationId xmlns:a16="http://schemas.microsoft.com/office/drawing/2014/main" id="{8BEC78D4-1BC4-4B29-A6AB-FCB266FD00C9}"/>
              </a:ext>
            </a:extLst>
          </p:cNvPr>
          <p:cNvSpPr txBox="1"/>
          <p:nvPr/>
        </p:nvSpPr>
        <p:spPr>
          <a:xfrm>
            <a:off x="5774129" y="4358736"/>
            <a:ext cx="6033383" cy="830997"/>
          </a:xfrm>
          <a:prstGeom prst="rect">
            <a:avLst/>
          </a:prstGeom>
          <a:noFill/>
        </p:spPr>
        <p:txBody>
          <a:bodyPr wrap="square" rtlCol="0">
            <a:spAutoFit/>
          </a:bodyPr>
          <a:lstStyle/>
          <a:p>
            <a:pPr algn="ctr"/>
            <a:r>
              <a:rPr lang="en-US" sz="2400" dirty="0"/>
              <a:t>By the time we reach the final call, all of the earlier parameter values are known!</a:t>
            </a:r>
          </a:p>
        </p:txBody>
      </p:sp>
    </p:spTree>
    <p:extLst>
      <p:ext uri="{BB962C8B-B14F-4D97-AF65-F5344CB8AC3E}">
        <p14:creationId xmlns:p14="http://schemas.microsoft.com/office/powerpoint/2010/main" val="373366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wipe(down)">
                                      <p:cBhvr>
                                        <p:cTn id="20" dur="500"/>
                                        <p:tgtEl>
                                          <p:spTgt spid="12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left)">
                                      <p:cBhvr>
                                        <p:cTn id="29" dur="500"/>
                                        <p:tgtEl>
                                          <p:spTgt spid="6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left)">
                                      <p:cBhvr>
                                        <p:cTn id="38" dur="500"/>
                                        <p:tgtEl>
                                          <p:spTgt spid="6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down)">
                                      <p:cBhvr>
                                        <p:cTn id="43" dur="500"/>
                                        <p:tgtEl>
                                          <p:spTgt spid="7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lef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4"/>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wipe(down)">
                                      <p:cBhvr>
                                        <p:cTn id="58" dur="500"/>
                                        <p:tgtEl>
                                          <p:spTgt spid="11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wipe(left)">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1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13"/>
                                        </p:tgtEl>
                                      </p:cBhvr>
                                    </p:animEffect>
                                    <p:set>
                                      <p:cBhvr>
                                        <p:cTn id="68" dur="1" fill="hold">
                                          <p:stCondLst>
                                            <p:cond delay="499"/>
                                          </p:stCondLst>
                                        </p:cTn>
                                        <p:tgtEl>
                                          <p:spTgt spid="11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23"/>
                                        </p:tgtEl>
                                        <p:attrNameLst>
                                          <p:attrName>style.visibility</p:attrName>
                                        </p:attrNameLst>
                                      </p:cBhvr>
                                      <p:to>
                                        <p:strVal val="visible"/>
                                      </p:to>
                                    </p:set>
                                    <p:animEffect transition="in" filter="wipe(down)">
                                      <p:cBhvr>
                                        <p:cTn id="73" dur="500"/>
                                        <p:tgtEl>
                                          <p:spTgt spid="123"/>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20"/>
                                        </p:tgtEl>
                                        <p:attrNameLst>
                                          <p:attrName>style.visibility</p:attrName>
                                        </p:attrNameLst>
                                      </p:cBhvr>
                                      <p:to>
                                        <p:strVal val="visible"/>
                                      </p:to>
                                    </p:set>
                                    <p:animEffect transition="in" filter="wipe(left)">
                                      <p:cBhvr>
                                        <p:cTn id="76" dur="500"/>
                                        <p:tgtEl>
                                          <p:spTgt spid="12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17"/>
                                        </p:tgtEl>
                                        <p:attrNameLst>
                                          <p:attrName>style.visibility</p:attrName>
                                        </p:attrNameLst>
                                      </p:cBhvr>
                                      <p:to>
                                        <p:strVal val="visible"/>
                                      </p:to>
                                    </p:set>
                                    <p:animEffect transition="in" filter="wipe(left)">
                                      <p:cBhvr>
                                        <p:cTn id="81" dur="500"/>
                                        <p:tgtEl>
                                          <p:spTgt spid="117"/>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123"/>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120"/>
                                        </p:tgtEl>
                                      </p:cBhvr>
                                    </p:animEffect>
                                    <p:set>
                                      <p:cBhvr>
                                        <p:cTn id="88" dur="1" fill="hold">
                                          <p:stCondLst>
                                            <p:cond delay="499"/>
                                          </p:stCondLst>
                                        </p:cTn>
                                        <p:tgtEl>
                                          <p:spTgt spid="12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133"/>
                                        </p:tgtEl>
                                        <p:attrNameLst>
                                          <p:attrName>style.visibility</p:attrName>
                                        </p:attrNameLst>
                                      </p:cBhvr>
                                      <p:to>
                                        <p:strVal val="visible"/>
                                      </p:to>
                                    </p:set>
                                    <p:animEffect transition="in" filter="wipe(down)">
                                      <p:cBhvr>
                                        <p:cTn id="93" dur="500"/>
                                        <p:tgtEl>
                                          <p:spTgt spid="13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31"/>
                                        </p:tgtEl>
                                        <p:attrNameLst>
                                          <p:attrName>style.visibility</p:attrName>
                                        </p:attrNameLst>
                                      </p:cBhvr>
                                      <p:to>
                                        <p:strVal val="visible"/>
                                      </p:to>
                                    </p:set>
                                    <p:animEffect transition="in" filter="wipe(left)">
                                      <p:cBhvr>
                                        <p:cTn id="98" dur="500"/>
                                        <p:tgtEl>
                                          <p:spTgt spid="13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32"/>
                                        </p:tgtEl>
                                        <p:attrNameLst>
                                          <p:attrName>style.visibility</p:attrName>
                                        </p:attrNameLst>
                                      </p:cBhvr>
                                      <p:to>
                                        <p:strVal val="visible"/>
                                      </p:to>
                                    </p:set>
                                    <p:animEffect transition="in" filter="wipe(left)">
                                      <p:cBhvr>
                                        <p:cTn id="103" dur="500"/>
                                        <p:tgtEl>
                                          <p:spTgt spid="132"/>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133"/>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37">
                                            <p:bg/>
                                          </p:spTgt>
                                        </p:tgtEl>
                                        <p:attrNameLst>
                                          <p:attrName>style.visibility</p:attrName>
                                        </p:attrNameLst>
                                      </p:cBhvr>
                                      <p:to>
                                        <p:strVal val="visible"/>
                                      </p:to>
                                    </p:set>
                                    <p:animEffect transition="in" filter="wipe(down)">
                                      <p:cBhvr>
                                        <p:cTn id="112" dur="500"/>
                                        <p:tgtEl>
                                          <p:spTgt spid="137">
                                            <p:bg/>
                                          </p:spTgt>
                                        </p:tgtEl>
                                      </p:cBhvr>
                                    </p:animEffect>
                                  </p:childTnLst>
                                </p:cTn>
                              </p:par>
                            </p:childTnLst>
                          </p:cTn>
                        </p:par>
                        <p:par>
                          <p:cTn id="113" fill="hold">
                            <p:stCondLst>
                              <p:cond delay="500"/>
                            </p:stCondLst>
                            <p:childTnLst>
                              <p:par>
                                <p:cTn id="114" presetID="1" presetClass="entr" presetSubtype="0" fill="hold" grpId="0" nodeType="afterEffect">
                                  <p:stCondLst>
                                    <p:cond delay="0"/>
                                  </p:stCondLst>
                                  <p:childTnLst>
                                    <p:set>
                                      <p:cBhvr>
                                        <p:cTn id="115"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 presetClass="entr" presetSubtype="2" fill="hold" nodeType="clickEffect">
                                  <p:stCondLst>
                                    <p:cond delay="0"/>
                                  </p:stCondLst>
                                  <p:childTnLst>
                                    <p:set>
                                      <p:cBhvr>
                                        <p:cTn id="119" dur="1" fill="hold">
                                          <p:stCondLst>
                                            <p:cond delay="0"/>
                                          </p:stCondLst>
                                        </p:cTn>
                                        <p:tgtEl>
                                          <p:spTgt spid="141"/>
                                        </p:tgtEl>
                                        <p:attrNameLst>
                                          <p:attrName>style.visibility</p:attrName>
                                        </p:attrNameLst>
                                      </p:cBhvr>
                                      <p:to>
                                        <p:strVal val="visible"/>
                                      </p:to>
                                    </p:set>
                                    <p:anim calcmode="lin" valueType="num">
                                      <p:cBhvr additive="base">
                                        <p:cTn id="120" dur="500" fill="hold"/>
                                        <p:tgtEl>
                                          <p:spTgt spid="141"/>
                                        </p:tgtEl>
                                        <p:attrNameLst>
                                          <p:attrName>ppt_x</p:attrName>
                                        </p:attrNameLst>
                                      </p:cBhvr>
                                      <p:tavLst>
                                        <p:tav tm="0">
                                          <p:val>
                                            <p:strVal val="1+#ppt_w/2"/>
                                          </p:val>
                                        </p:tav>
                                        <p:tav tm="100000">
                                          <p:val>
                                            <p:strVal val="#ppt_x"/>
                                          </p:val>
                                        </p:tav>
                                      </p:tavLst>
                                    </p:anim>
                                    <p:anim calcmode="lin" valueType="num">
                                      <p:cBhvr additive="base">
                                        <p:cTn id="121" dur="500" fill="hold"/>
                                        <p:tgtEl>
                                          <p:spTgt spid="141"/>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xit" presetSubtype="2" fill="hold" nodeType="clickEffect">
                                  <p:stCondLst>
                                    <p:cond delay="0"/>
                                  </p:stCondLst>
                                  <p:childTnLst>
                                    <p:anim calcmode="lin" valueType="num">
                                      <p:cBhvr additive="base">
                                        <p:cTn id="125" dur="500"/>
                                        <p:tgtEl>
                                          <p:spTgt spid="141"/>
                                        </p:tgtEl>
                                        <p:attrNameLst>
                                          <p:attrName>ppt_x</p:attrName>
                                        </p:attrNameLst>
                                      </p:cBhvr>
                                      <p:tavLst>
                                        <p:tav tm="0">
                                          <p:val>
                                            <p:strVal val="ppt_x"/>
                                          </p:val>
                                        </p:tav>
                                        <p:tav tm="100000">
                                          <p:val>
                                            <p:strVal val="1+ppt_w/2"/>
                                          </p:val>
                                        </p:tav>
                                      </p:tavLst>
                                    </p:anim>
                                    <p:anim calcmode="lin" valueType="num">
                                      <p:cBhvr additive="base">
                                        <p:cTn id="126" dur="500"/>
                                        <p:tgtEl>
                                          <p:spTgt spid="141"/>
                                        </p:tgtEl>
                                        <p:attrNameLst>
                                          <p:attrName>ppt_y</p:attrName>
                                        </p:attrNameLst>
                                      </p:cBhvr>
                                      <p:tavLst>
                                        <p:tav tm="0">
                                          <p:val>
                                            <p:strVal val="ppt_y"/>
                                          </p:val>
                                        </p:tav>
                                        <p:tav tm="100000">
                                          <p:val>
                                            <p:strVal val="ppt_y"/>
                                          </p:val>
                                        </p:tav>
                                      </p:tavLst>
                                    </p:anim>
                                    <p:set>
                                      <p:cBhvr>
                                        <p:cTn id="127" dur="1" fill="hold">
                                          <p:stCondLst>
                                            <p:cond delay="499"/>
                                          </p:stCondLst>
                                        </p:cTn>
                                        <p:tgtEl>
                                          <p:spTgt spid="141"/>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34"/>
                                        </p:tgtEl>
                                        <p:attrNameLst>
                                          <p:attrName>style.visibility</p:attrName>
                                        </p:attrNameLst>
                                      </p:cBhvr>
                                      <p:to>
                                        <p:strVal val="visible"/>
                                      </p:to>
                                    </p:set>
                                    <p:animEffect transition="in" filter="wipe(left)">
                                      <p:cBhvr>
                                        <p:cTn id="132" dur="500"/>
                                        <p:tgtEl>
                                          <p:spTgt spid="13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142">
                                            <p:bg/>
                                          </p:spTgt>
                                        </p:tgtEl>
                                        <p:attrNameLst>
                                          <p:attrName>style.visibility</p:attrName>
                                        </p:attrNameLst>
                                      </p:cBhvr>
                                      <p:to>
                                        <p:strVal val="visible"/>
                                      </p:to>
                                    </p:set>
                                    <p:animEffect transition="in" filter="wipe(down)">
                                      <p:cBhvr>
                                        <p:cTn id="137" dur="500"/>
                                        <p:tgtEl>
                                          <p:spTgt spid="142">
                                            <p:bg/>
                                          </p:spTgt>
                                        </p:tgtEl>
                                      </p:cBhvr>
                                    </p:animEffect>
                                  </p:childTnLst>
                                </p:cTn>
                              </p:par>
                            </p:childTnLst>
                          </p:cTn>
                        </p:par>
                        <p:par>
                          <p:cTn id="138" fill="hold">
                            <p:stCondLst>
                              <p:cond delay="500"/>
                            </p:stCondLst>
                            <p:childTnLst>
                              <p:par>
                                <p:cTn id="139" presetID="1" presetClass="entr" presetSubtype="0" fill="hold" grpId="0" nodeType="afterEffect">
                                  <p:stCondLst>
                                    <p:cond delay="0"/>
                                  </p:stCondLst>
                                  <p:childTnLst>
                                    <p:set>
                                      <p:cBhvr>
                                        <p:cTn id="140" dur="1" fill="hold">
                                          <p:stCondLst>
                                            <p:cond delay="0"/>
                                          </p:stCondLst>
                                        </p:cTn>
                                        <p:tgtEl>
                                          <p:spTgt spid="142">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42">
                                            <p:txEl>
                                              <p:pRg st="0" end="0"/>
                                            </p:txEl>
                                          </p:spTgt>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142">
                                            <p:bg/>
                                          </p:spTgt>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37">
                                            <p:txEl>
                                              <p:pRg st="0" end="0"/>
                                            </p:txEl>
                                          </p:spTgt>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37">
                                            <p:bg/>
                                          </p:spTgt>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134"/>
                                        </p:tgtEl>
                                      </p:cBhvr>
                                    </p:animEffect>
                                    <p:set>
                                      <p:cBhvr>
                                        <p:cTn id="155" dur="1" fill="hold">
                                          <p:stCondLst>
                                            <p:cond delay="499"/>
                                          </p:stCondLst>
                                        </p:cTn>
                                        <p:tgtEl>
                                          <p:spTgt spid="134"/>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4" fill="hold" grpId="0" nodeType="clickEffect">
                                  <p:stCondLst>
                                    <p:cond delay="0"/>
                                  </p:stCondLst>
                                  <p:childTnLst>
                                    <p:set>
                                      <p:cBhvr>
                                        <p:cTn id="159" dur="1" fill="hold">
                                          <p:stCondLst>
                                            <p:cond delay="0"/>
                                          </p:stCondLst>
                                        </p:cTn>
                                        <p:tgtEl>
                                          <p:spTgt spid="138"/>
                                        </p:tgtEl>
                                        <p:attrNameLst>
                                          <p:attrName>style.visibility</p:attrName>
                                        </p:attrNameLst>
                                      </p:cBhvr>
                                      <p:to>
                                        <p:strVal val="visible"/>
                                      </p:to>
                                    </p:set>
                                    <p:animEffect transition="in" filter="wipe(down)">
                                      <p:cBhvr>
                                        <p:cTn id="160" dur="500"/>
                                        <p:tgtEl>
                                          <p:spTgt spid="138"/>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wipe(left)">
                                      <p:cBhvr>
                                        <p:cTn id="163" dur="500"/>
                                        <p:tgtEl>
                                          <p:spTgt spid="135"/>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138"/>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135"/>
                                        </p:tgtEl>
                                      </p:cBhvr>
                                    </p:animEffect>
                                    <p:set>
                                      <p:cBhvr>
                                        <p:cTn id="170" dur="1" fill="hold">
                                          <p:stCondLst>
                                            <p:cond delay="499"/>
                                          </p:stCondLst>
                                        </p:cTn>
                                        <p:tgtEl>
                                          <p:spTgt spid="135"/>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grpId="0" nodeType="click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wipe(down)">
                                      <p:cBhvr>
                                        <p:cTn id="175" dur="500"/>
                                        <p:tgtEl>
                                          <p:spTgt spid="139"/>
                                        </p:tgtEl>
                                      </p:cBhvr>
                                    </p:animEffect>
                                  </p:childTnLst>
                                </p:cTn>
                              </p:par>
                              <p:par>
                                <p:cTn id="176" presetID="22" presetClass="entr" presetSubtype="8" fill="hold" grpId="0" nodeType="withEffect">
                                  <p:stCondLst>
                                    <p:cond delay="0"/>
                                  </p:stCondLst>
                                  <p:childTnLst>
                                    <p:set>
                                      <p:cBhvr>
                                        <p:cTn id="177" dur="1" fill="hold">
                                          <p:stCondLst>
                                            <p:cond delay="0"/>
                                          </p:stCondLst>
                                        </p:cTn>
                                        <p:tgtEl>
                                          <p:spTgt spid="136"/>
                                        </p:tgtEl>
                                        <p:attrNameLst>
                                          <p:attrName>style.visibility</p:attrName>
                                        </p:attrNameLst>
                                      </p:cBhvr>
                                      <p:to>
                                        <p:strVal val="visible"/>
                                      </p:to>
                                    </p:set>
                                    <p:animEffect transition="in" filter="wipe(left)">
                                      <p:cBhvr>
                                        <p:cTn id="178" dur="500"/>
                                        <p:tgtEl>
                                          <p:spTgt spid="136"/>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140"/>
                                        </p:tgtEl>
                                        <p:attrNameLst>
                                          <p:attrName>style.visibility</p:attrName>
                                        </p:attrNameLst>
                                      </p:cBhvr>
                                      <p:to>
                                        <p:strVal val="visible"/>
                                      </p:to>
                                    </p:set>
                                    <p:animEffect transition="in" filter="wipe(left)">
                                      <p:cBhvr>
                                        <p:cTn id="183" dur="500"/>
                                        <p:tgtEl>
                                          <p:spTgt spid="140"/>
                                        </p:tgtEl>
                                      </p:cBhvr>
                                    </p:animEffec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grpId="1" nodeType="clickEffect">
                                  <p:stCondLst>
                                    <p:cond delay="0"/>
                                  </p:stCondLst>
                                  <p:childTnLst>
                                    <p:set>
                                      <p:cBhvr>
                                        <p:cTn id="187" dur="1" fill="hold">
                                          <p:stCondLst>
                                            <p:cond delay="0"/>
                                          </p:stCondLst>
                                        </p:cTn>
                                        <p:tgtEl>
                                          <p:spTgt spid="139"/>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136"/>
                                        </p:tgtEl>
                                      </p:cBhvr>
                                    </p:animEffect>
                                    <p:set>
                                      <p:cBhvr>
                                        <p:cTn id="190" dur="1" fill="hold">
                                          <p:stCondLst>
                                            <p:cond delay="499"/>
                                          </p:stCondLst>
                                        </p:cTn>
                                        <p:tgtEl>
                                          <p:spTgt spid="136"/>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35"/>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4" grpId="0"/>
      <p:bldP spid="79" grpId="0" animBg="1"/>
      <p:bldP spid="79" grpId="1" animBg="1"/>
      <p:bldP spid="113" grpId="0" animBg="1"/>
      <p:bldP spid="113" grpId="1" animBg="1"/>
      <p:bldP spid="65" grpId="0"/>
      <p:bldP spid="120" grpId="0" animBg="1"/>
      <p:bldP spid="120" grpId="1" animBg="1"/>
      <p:bldP spid="68" grpId="0"/>
      <p:bldP spid="117" grpId="0"/>
      <p:bldP spid="121" grpId="0" animBg="1"/>
      <p:bldP spid="121" grpId="1" animBg="1"/>
      <p:bldP spid="72" grpId="0"/>
      <p:bldP spid="73" grpId="0"/>
      <p:bldP spid="74" grpId="0" animBg="1"/>
      <p:bldP spid="74" grpId="1" animBg="1"/>
      <p:bldP spid="118" grpId="0" animBg="1"/>
      <p:bldP spid="118" grpId="1" animBg="1"/>
      <p:bldP spid="123" grpId="0" animBg="1"/>
      <p:bldP spid="123" grpId="1" animBg="1"/>
      <p:bldP spid="131" grpId="0"/>
      <p:bldP spid="133" grpId="0" animBg="1"/>
      <p:bldP spid="133" grpId="1" animBg="1"/>
      <p:bldP spid="134" grpId="0" animBg="1"/>
      <p:bldP spid="134" grpId="1" animBg="1"/>
      <p:bldP spid="135" grpId="0" animBg="1"/>
      <p:bldP spid="135" grpId="1" animBg="1"/>
      <p:bldP spid="136" grpId="0" animBg="1"/>
      <p:bldP spid="136" grpId="1" animBg="1"/>
      <p:bldP spid="137" grpId="0" uiExpand="1" build="allAtOnce" animBg="1"/>
      <p:bldP spid="137" grpId="1" build="allAtOnce" animBg="1"/>
      <p:bldP spid="138" grpId="0" animBg="1"/>
      <p:bldP spid="138" grpId="1" animBg="1"/>
      <p:bldP spid="139" grpId="0" animBg="1"/>
      <p:bldP spid="139" grpId="1" animBg="1"/>
      <p:bldP spid="132" grpId="0"/>
      <p:bldP spid="140" grpId="0"/>
      <p:bldP spid="142" grpId="0" uiExpand="1" build="allAtOnce" animBg="1"/>
      <p:bldP spid="142" grpId="1" build="allAtOnce" animBg="1"/>
      <p:bldP spid="35" grpId="0"/>
      <p:bldP spid="3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E16E-E41D-4E3F-BDA4-18C32CF69BE1}"/>
              </a:ext>
            </a:extLst>
          </p:cNvPr>
          <p:cNvSpPr>
            <a:spLocks noGrp="1"/>
          </p:cNvSpPr>
          <p:nvPr>
            <p:ph type="title"/>
          </p:nvPr>
        </p:nvSpPr>
        <p:spPr/>
        <p:txBody>
          <a:bodyPr/>
          <a:lstStyle/>
          <a:p>
            <a:r>
              <a:rPr lang="en-US" dirty="0"/>
              <a:t>Let's Talk About Haskell Function Signatures...</a:t>
            </a:r>
          </a:p>
        </p:txBody>
      </p:sp>
      <p:sp>
        <p:nvSpPr>
          <p:cNvPr id="24" name="TextBox 23">
            <a:extLst>
              <a:ext uri="{FF2B5EF4-FFF2-40B4-BE49-F238E27FC236}">
                <a16:creationId xmlns:a16="http://schemas.microsoft.com/office/drawing/2014/main" id="{37D6E452-19E4-4AE2-BB20-4571B12AA50D}"/>
              </a:ext>
            </a:extLst>
          </p:cNvPr>
          <p:cNvSpPr txBox="1"/>
          <p:nvPr/>
        </p:nvSpPr>
        <p:spPr>
          <a:xfrm>
            <a:off x="770298" y="1097798"/>
            <a:ext cx="10363200" cy="461665"/>
          </a:xfrm>
          <a:prstGeom prst="rect">
            <a:avLst/>
          </a:prstGeom>
          <a:noFill/>
        </p:spPr>
        <p:txBody>
          <a:bodyPr wrap="square" rtlCol="0">
            <a:spAutoFit/>
          </a:bodyPr>
          <a:lstStyle/>
          <a:p>
            <a:pPr algn="ctr"/>
            <a:r>
              <a:rPr lang="en-US" sz="2400" dirty="0"/>
              <a:t>So do you remember those unusual Haskell function </a:t>
            </a:r>
            <a:r>
              <a:rPr lang="en-US" sz="2400" dirty="0">
                <a:solidFill>
                  <a:srgbClr val="FF0000"/>
                </a:solidFill>
              </a:rPr>
              <a:t>type signatures</a:t>
            </a:r>
            <a:r>
              <a:rPr lang="en-US" sz="2400" dirty="0"/>
              <a:t>?</a:t>
            </a:r>
          </a:p>
        </p:txBody>
      </p:sp>
      <p:grpSp>
        <p:nvGrpSpPr>
          <p:cNvPr id="13" name="Group 12">
            <a:extLst>
              <a:ext uri="{FF2B5EF4-FFF2-40B4-BE49-F238E27FC236}">
                <a16:creationId xmlns:a16="http://schemas.microsoft.com/office/drawing/2014/main" id="{97884A5F-1BD5-43F7-9288-CFC49078E533}"/>
              </a:ext>
            </a:extLst>
          </p:cNvPr>
          <p:cNvGrpSpPr/>
          <p:nvPr/>
        </p:nvGrpSpPr>
        <p:grpSpPr>
          <a:xfrm>
            <a:off x="2796949" y="1688040"/>
            <a:ext cx="6309898" cy="676695"/>
            <a:chOff x="640739" y="2458370"/>
            <a:chExt cx="5883342" cy="1052924"/>
          </a:xfrm>
        </p:grpSpPr>
        <p:sp>
          <p:nvSpPr>
            <p:cNvPr id="14" name="Rectangle 13">
              <a:extLst>
                <a:ext uri="{FF2B5EF4-FFF2-40B4-BE49-F238E27FC236}">
                  <a16:creationId xmlns:a16="http://schemas.microsoft.com/office/drawing/2014/main" id="{FDA8F572-F5E2-4108-95CA-21237E3ACD2B}"/>
                </a:ext>
              </a:extLst>
            </p:cNvPr>
            <p:cNvSpPr/>
            <p:nvPr/>
          </p:nvSpPr>
          <p:spPr>
            <a:xfrm>
              <a:off x="642427" y="2458370"/>
              <a:ext cx="5881654"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3606E879-B5DA-46FB-9EF8-120F7FCAB675}"/>
                </a:ext>
              </a:extLst>
            </p:cNvPr>
            <p:cNvSpPr txBox="1"/>
            <p:nvPr/>
          </p:nvSpPr>
          <p:spPr>
            <a:xfrm>
              <a:off x="640739" y="2523311"/>
              <a:ext cx="5883342" cy="646331"/>
            </a:xfrm>
            <a:prstGeom prst="rect">
              <a:avLst/>
            </a:prstGeom>
            <a:noFill/>
          </p:spPr>
          <p:txBody>
            <a:bodyPr wrap="none" rtlCol="0">
              <a:spAutoFit/>
            </a:bodyPr>
            <a:lstStyle/>
            <a:p>
              <a:r>
                <a:rPr lang="en-US" dirty="0">
                  <a:latin typeface="Consolas" panose="020B0609020204030204" pitchFamily="49" charset="0"/>
                </a:rPr>
                <a:t>mult3 :: </a:t>
              </a:r>
              <a:r>
                <a:rPr lang="en-US" dirty="0">
                  <a:solidFill>
                    <a:srgbClr val="FF0000"/>
                  </a:solidFill>
                  <a:latin typeface="Consolas" panose="020B0609020204030204" pitchFamily="49" charset="0"/>
                </a:rPr>
                <a:t>Double</a:t>
              </a:r>
              <a:r>
                <a:rPr lang="en-US" dirty="0">
                  <a:latin typeface="Consolas" panose="020B0609020204030204" pitchFamily="49" charset="0"/>
                </a:rPr>
                <a:t> -&gt; </a:t>
              </a:r>
              <a:r>
                <a:rPr lang="en-US" dirty="0">
                  <a:solidFill>
                    <a:srgbClr val="FF0000"/>
                  </a:solidFill>
                  <a:latin typeface="Consolas" panose="020B0609020204030204" pitchFamily="49" charset="0"/>
                </a:rPr>
                <a:t>Double</a:t>
              </a:r>
              <a:r>
                <a:rPr lang="en-US" dirty="0">
                  <a:latin typeface="Consolas" panose="020B0609020204030204" pitchFamily="49" charset="0"/>
                </a:rPr>
                <a:t> -&gt; </a:t>
              </a:r>
              <a:r>
                <a:rPr lang="en-US" dirty="0">
                  <a:solidFill>
                    <a:srgbClr val="FF0000"/>
                  </a:solidFill>
                  <a:latin typeface="Consolas" panose="020B0609020204030204" pitchFamily="49" charset="0"/>
                </a:rPr>
                <a:t>Double</a:t>
              </a:r>
              <a:r>
                <a:rPr lang="en-US" dirty="0">
                  <a:latin typeface="Consolas" panose="020B0609020204030204" pitchFamily="49" charset="0"/>
                </a:rPr>
                <a:t> -&gt; </a:t>
              </a:r>
              <a:r>
                <a:rPr lang="en-US" dirty="0">
                  <a:solidFill>
                    <a:srgbClr val="0070C0"/>
                  </a:solidFill>
                  <a:latin typeface="Consolas" panose="020B0609020204030204" pitchFamily="49" charset="0"/>
                </a:rPr>
                <a:t>Double</a:t>
              </a:r>
            </a:p>
            <a:p>
              <a:r>
                <a:rPr lang="en-US" dirty="0">
                  <a:latin typeface="Consolas" panose="020B0609020204030204" pitchFamily="49" charset="0"/>
                </a:rPr>
                <a:t>mult3 x y z = x * y * z</a:t>
              </a:r>
            </a:p>
          </p:txBody>
        </p:sp>
      </p:grpSp>
      <p:sp>
        <p:nvSpPr>
          <p:cNvPr id="17" name="TextBox 16">
            <a:extLst>
              <a:ext uri="{FF2B5EF4-FFF2-40B4-BE49-F238E27FC236}">
                <a16:creationId xmlns:a16="http://schemas.microsoft.com/office/drawing/2014/main" id="{6D4BA139-87B5-4A85-8BC6-BE872BC28CE6}"/>
              </a:ext>
            </a:extLst>
          </p:cNvPr>
          <p:cNvSpPr txBox="1"/>
          <p:nvPr/>
        </p:nvSpPr>
        <p:spPr>
          <a:xfrm>
            <a:off x="770298" y="2885002"/>
            <a:ext cx="10363200" cy="461665"/>
          </a:xfrm>
          <a:prstGeom prst="rect">
            <a:avLst/>
          </a:prstGeom>
          <a:noFill/>
        </p:spPr>
        <p:txBody>
          <a:bodyPr wrap="square" rtlCol="0">
            <a:spAutoFit/>
          </a:bodyPr>
          <a:lstStyle/>
          <a:p>
            <a:pPr algn="ctr"/>
            <a:r>
              <a:rPr lang="en-US" sz="2400" dirty="0"/>
              <a:t>Well, here's what they should really look like given that </a:t>
            </a:r>
            <a:r>
              <a:rPr lang="en-US" sz="2400" dirty="0">
                <a:solidFill>
                  <a:srgbClr val="FF0000"/>
                </a:solidFill>
              </a:rPr>
              <a:t>all functions are curried</a:t>
            </a:r>
            <a:r>
              <a:rPr lang="en-US" sz="2400" dirty="0"/>
              <a:t>:</a:t>
            </a:r>
          </a:p>
        </p:txBody>
      </p:sp>
      <p:grpSp>
        <p:nvGrpSpPr>
          <p:cNvPr id="18" name="Group 17">
            <a:extLst>
              <a:ext uri="{FF2B5EF4-FFF2-40B4-BE49-F238E27FC236}">
                <a16:creationId xmlns:a16="http://schemas.microsoft.com/office/drawing/2014/main" id="{E3E63889-2272-4CAB-A406-F630C6A0AB5D}"/>
              </a:ext>
            </a:extLst>
          </p:cNvPr>
          <p:cNvGrpSpPr/>
          <p:nvPr/>
        </p:nvGrpSpPr>
        <p:grpSpPr>
          <a:xfrm>
            <a:off x="2796949" y="3490705"/>
            <a:ext cx="6853173" cy="676695"/>
            <a:chOff x="640739" y="2458370"/>
            <a:chExt cx="6389891" cy="1052924"/>
          </a:xfrm>
        </p:grpSpPr>
        <p:sp>
          <p:nvSpPr>
            <p:cNvPr id="19" name="Rectangle 18">
              <a:extLst>
                <a:ext uri="{FF2B5EF4-FFF2-40B4-BE49-F238E27FC236}">
                  <a16:creationId xmlns:a16="http://schemas.microsoft.com/office/drawing/2014/main" id="{123DD523-BA0D-49E0-8230-50D2EB9B5891}"/>
                </a:ext>
              </a:extLst>
            </p:cNvPr>
            <p:cNvSpPr/>
            <p:nvPr/>
          </p:nvSpPr>
          <p:spPr>
            <a:xfrm>
              <a:off x="642427" y="2458370"/>
              <a:ext cx="5881654"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3128E554-2B1D-4D43-BBC6-1928E5E6CDD0}"/>
                </a:ext>
              </a:extLst>
            </p:cNvPr>
            <p:cNvSpPr txBox="1"/>
            <p:nvPr/>
          </p:nvSpPr>
          <p:spPr>
            <a:xfrm>
              <a:off x="640739" y="2523311"/>
              <a:ext cx="6389891" cy="646331"/>
            </a:xfrm>
            <a:prstGeom prst="rect">
              <a:avLst/>
            </a:prstGeom>
            <a:noFill/>
          </p:spPr>
          <p:txBody>
            <a:bodyPr wrap="none" rtlCol="0">
              <a:spAutoFit/>
            </a:bodyPr>
            <a:lstStyle/>
            <a:p>
              <a:r>
                <a:rPr lang="en-US" dirty="0">
                  <a:latin typeface="Consolas" panose="020B0609020204030204" pitchFamily="49" charset="0"/>
                </a:rPr>
                <a:t>mult3 :: </a:t>
              </a:r>
              <a:r>
                <a:rPr lang="en-US" dirty="0">
                  <a:solidFill>
                    <a:srgbClr val="FF0000"/>
                  </a:solidFill>
                  <a:latin typeface="Consolas" panose="020B0609020204030204" pitchFamily="49" charset="0"/>
                </a:rPr>
                <a:t>Double</a:t>
              </a:r>
              <a:r>
                <a:rPr lang="en-US" dirty="0">
                  <a:latin typeface="Consolas" panose="020B0609020204030204" pitchFamily="49" charset="0"/>
                </a:rPr>
                <a:t> -&gt; (</a:t>
              </a:r>
              <a:r>
                <a:rPr lang="en-US" dirty="0">
                  <a:solidFill>
                    <a:srgbClr val="FF0000"/>
                  </a:solidFill>
                  <a:latin typeface="Consolas" panose="020B0609020204030204" pitchFamily="49" charset="0"/>
                </a:rPr>
                <a:t>Double</a:t>
              </a:r>
              <a:r>
                <a:rPr lang="en-US" dirty="0">
                  <a:latin typeface="Consolas" panose="020B0609020204030204" pitchFamily="49" charset="0"/>
                </a:rPr>
                <a:t> -&gt; (</a:t>
              </a:r>
              <a:r>
                <a:rPr lang="en-US" dirty="0">
                  <a:solidFill>
                    <a:srgbClr val="FF0000"/>
                  </a:solidFill>
                  <a:latin typeface="Consolas" panose="020B0609020204030204" pitchFamily="49" charset="0"/>
                </a:rPr>
                <a:t>Double</a:t>
              </a:r>
              <a:r>
                <a:rPr lang="en-US" dirty="0">
                  <a:latin typeface="Consolas" panose="020B0609020204030204" pitchFamily="49" charset="0"/>
                </a:rPr>
                <a:t> -&gt; </a:t>
              </a:r>
              <a:r>
                <a:rPr lang="en-US" dirty="0">
                  <a:solidFill>
                    <a:srgbClr val="0070C0"/>
                  </a:solidFill>
                  <a:latin typeface="Consolas" panose="020B0609020204030204" pitchFamily="49" charset="0"/>
                </a:rPr>
                <a:t>Double</a:t>
              </a:r>
              <a:r>
                <a:rPr lang="en-US" dirty="0">
                  <a:latin typeface="Consolas" panose="020B0609020204030204" pitchFamily="49" charset="0"/>
                </a:rPr>
                <a:t>))</a:t>
              </a:r>
            </a:p>
            <a:p>
              <a:r>
                <a:rPr lang="en-US" dirty="0">
                  <a:latin typeface="Consolas" panose="020B0609020204030204" pitchFamily="49" charset="0"/>
                </a:rPr>
                <a:t>mult3 x y z = x * y * z</a:t>
              </a:r>
            </a:p>
          </p:txBody>
        </p:sp>
      </p:grpSp>
      <p:sp>
        <p:nvSpPr>
          <p:cNvPr id="22" name="Speech Bubble: Rectangle with Corners Rounded 21">
            <a:extLst>
              <a:ext uri="{FF2B5EF4-FFF2-40B4-BE49-F238E27FC236}">
                <a16:creationId xmlns:a16="http://schemas.microsoft.com/office/drawing/2014/main" id="{FDADD4E8-68AE-4AE0-BB9D-3CEB48299CE5}"/>
              </a:ext>
            </a:extLst>
          </p:cNvPr>
          <p:cNvSpPr/>
          <p:nvPr/>
        </p:nvSpPr>
        <p:spPr>
          <a:xfrm>
            <a:off x="2503035" y="2289699"/>
            <a:ext cx="3154949" cy="962156"/>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outer function takes a </a:t>
            </a:r>
            <a:r>
              <a:rPr lang="en-US" sz="2000" dirty="0">
                <a:solidFill>
                  <a:srgbClr val="FFC1C1"/>
                </a:solidFill>
                <a:latin typeface="Corbel" panose="020B0503020204020204" pitchFamily="34" charset="0"/>
              </a:rPr>
              <a:t>Double</a:t>
            </a:r>
            <a:r>
              <a:rPr lang="en-US" sz="2000" dirty="0">
                <a:latin typeface="Corbel" panose="020B0503020204020204" pitchFamily="34" charset="0"/>
              </a:rPr>
              <a:t> as input...</a:t>
            </a:r>
          </a:p>
        </p:txBody>
      </p:sp>
      <p:sp>
        <p:nvSpPr>
          <p:cNvPr id="26" name="TextBox 25">
            <a:extLst>
              <a:ext uri="{FF2B5EF4-FFF2-40B4-BE49-F238E27FC236}">
                <a16:creationId xmlns:a16="http://schemas.microsoft.com/office/drawing/2014/main" id="{BD02D3E0-D612-405C-B197-D093BA15DDB3}"/>
              </a:ext>
            </a:extLst>
          </p:cNvPr>
          <p:cNvSpPr txBox="1"/>
          <p:nvPr/>
        </p:nvSpPr>
        <p:spPr>
          <a:xfrm>
            <a:off x="914400" y="4819536"/>
            <a:ext cx="10363200" cy="461665"/>
          </a:xfrm>
          <a:prstGeom prst="rect">
            <a:avLst/>
          </a:prstGeom>
          <a:noFill/>
        </p:spPr>
        <p:txBody>
          <a:bodyPr wrap="square" rtlCol="0">
            <a:spAutoFit/>
          </a:bodyPr>
          <a:lstStyle/>
          <a:p>
            <a:pPr algn="ctr"/>
            <a:r>
              <a:rPr lang="en-US" sz="2400" dirty="0"/>
              <a:t>And let's face it... this syntax is even uglier!</a:t>
            </a:r>
          </a:p>
        </p:txBody>
      </p:sp>
      <p:sp>
        <p:nvSpPr>
          <p:cNvPr id="27" name="TextBox 26">
            <a:extLst>
              <a:ext uri="{FF2B5EF4-FFF2-40B4-BE49-F238E27FC236}">
                <a16:creationId xmlns:a16="http://schemas.microsoft.com/office/drawing/2014/main" id="{5A08BA51-BE8B-492D-B1D6-460187A38CAB}"/>
              </a:ext>
            </a:extLst>
          </p:cNvPr>
          <p:cNvSpPr txBox="1"/>
          <p:nvPr/>
        </p:nvSpPr>
        <p:spPr>
          <a:xfrm>
            <a:off x="852195" y="5452444"/>
            <a:ext cx="10363200" cy="461665"/>
          </a:xfrm>
          <a:prstGeom prst="rect">
            <a:avLst/>
          </a:prstGeom>
          <a:noFill/>
        </p:spPr>
        <p:txBody>
          <a:bodyPr wrap="square" rtlCol="0">
            <a:spAutoFit/>
          </a:bodyPr>
          <a:lstStyle/>
          <a:p>
            <a:pPr algn="ctr"/>
            <a:r>
              <a:rPr lang="en-US" sz="2400" dirty="0"/>
              <a:t>Which is why the used some </a:t>
            </a:r>
            <a:r>
              <a:rPr lang="en-US" sz="2400" dirty="0">
                <a:solidFill>
                  <a:srgbClr val="FF0000"/>
                </a:solidFill>
              </a:rPr>
              <a:t>syntactic sugar </a:t>
            </a:r>
            <a:r>
              <a:rPr lang="en-US" sz="2400" dirty="0"/>
              <a:t>to remove the </a:t>
            </a:r>
            <a:r>
              <a:rPr lang="en-US" sz="2400" dirty="0">
                <a:solidFill>
                  <a:srgbClr val="FF0000"/>
                </a:solidFill>
              </a:rPr>
              <a:t>parentheses</a:t>
            </a:r>
            <a:r>
              <a:rPr lang="en-US" sz="2400" dirty="0"/>
              <a:t>.</a:t>
            </a:r>
          </a:p>
        </p:txBody>
      </p:sp>
      <p:sp>
        <p:nvSpPr>
          <p:cNvPr id="29" name="Speech Bubble: Rectangle with Corners Rounded 28">
            <a:extLst>
              <a:ext uri="{FF2B5EF4-FFF2-40B4-BE49-F238E27FC236}">
                <a16:creationId xmlns:a16="http://schemas.microsoft.com/office/drawing/2014/main" id="{7F09B793-00C0-4010-A717-68FF514BF0A8}"/>
              </a:ext>
            </a:extLst>
          </p:cNvPr>
          <p:cNvSpPr/>
          <p:nvPr/>
        </p:nvSpPr>
        <p:spPr>
          <a:xfrm>
            <a:off x="5009506" y="4311438"/>
            <a:ext cx="2823543" cy="967153"/>
          </a:xfrm>
          <a:prstGeom prst="wedgeRoundRectCallout">
            <a:avLst>
              <a:gd name="adj1" fmla="val -38079"/>
              <a:gd name="adj2" fmla="val -947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returns a new function as its output!</a:t>
            </a:r>
          </a:p>
        </p:txBody>
      </p:sp>
      <p:sp>
        <p:nvSpPr>
          <p:cNvPr id="30" name="Speech Bubble: Rectangle with Corners Rounded 29">
            <a:extLst>
              <a:ext uri="{FF2B5EF4-FFF2-40B4-BE49-F238E27FC236}">
                <a16:creationId xmlns:a16="http://schemas.microsoft.com/office/drawing/2014/main" id="{D186C744-F2F5-44E5-8C5F-A7C374A019A2}"/>
              </a:ext>
            </a:extLst>
          </p:cNvPr>
          <p:cNvSpPr/>
          <p:nvPr/>
        </p:nvSpPr>
        <p:spPr>
          <a:xfrm>
            <a:off x="3914806" y="2267849"/>
            <a:ext cx="3154949" cy="962156"/>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second function takes a </a:t>
            </a:r>
            <a:r>
              <a:rPr lang="en-US" sz="2000" dirty="0">
                <a:solidFill>
                  <a:srgbClr val="FFC1C1"/>
                </a:solidFill>
                <a:latin typeface="Corbel" panose="020B0503020204020204" pitchFamily="34" charset="0"/>
              </a:rPr>
              <a:t>Double</a:t>
            </a:r>
            <a:r>
              <a:rPr lang="en-US" sz="2000" dirty="0">
                <a:latin typeface="Corbel" panose="020B0503020204020204" pitchFamily="34" charset="0"/>
              </a:rPr>
              <a:t> as input...</a:t>
            </a:r>
          </a:p>
        </p:txBody>
      </p:sp>
      <p:sp>
        <p:nvSpPr>
          <p:cNvPr id="31" name="Speech Bubble: Rectangle with Corners Rounded 30">
            <a:extLst>
              <a:ext uri="{FF2B5EF4-FFF2-40B4-BE49-F238E27FC236}">
                <a16:creationId xmlns:a16="http://schemas.microsoft.com/office/drawing/2014/main" id="{2A742997-FEB9-4D74-9C44-EDF19B1FE5EF}"/>
              </a:ext>
            </a:extLst>
          </p:cNvPr>
          <p:cNvSpPr/>
          <p:nvPr/>
        </p:nvSpPr>
        <p:spPr>
          <a:xfrm>
            <a:off x="6421277" y="4289588"/>
            <a:ext cx="2823543" cy="967153"/>
          </a:xfrm>
          <a:prstGeom prst="wedgeRoundRectCallout">
            <a:avLst>
              <a:gd name="adj1" fmla="val -38079"/>
              <a:gd name="adj2" fmla="val -947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returns another function as its output!</a:t>
            </a:r>
          </a:p>
        </p:txBody>
      </p:sp>
      <p:sp>
        <p:nvSpPr>
          <p:cNvPr id="33" name="Speech Bubble: Rectangle with Corners Rounded 32">
            <a:extLst>
              <a:ext uri="{FF2B5EF4-FFF2-40B4-BE49-F238E27FC236}">
                <a16:creationId xmlns:a16="http://schemas.microsoft.com/office/drawing/2014/main" id="{FCE63F2B-7F4B-4717-8347-3D27F08945BE}"/>
              </a:ext>
            </a:extLst>
          </p:cNvPr>
          <p:cNvSpPr/>
          <p:nvPr/>
        </p:nvSpPr>
        <p:spPr>
          <a:xfrm>
            <a:off x="5326577" y="2290665"/>
            <a:ext cx="3154949" cy="962156"/>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final function takes a </a:t>
            </a:r>
            <a:r>
              <a:rPr lang="en-US" sz="2000" dirty="0">
                <a:solidFill>
                  <a:srgbClr val="FFC1C1"/>
                </a:solidFill>
                <a:latin typeface="Corbel" panose="020B0503020204020204" pitchFamily="34" charset="0"/>
              </a:rPr>
              <a:t>Double</a:t>
            </a:r>
            <a:r>
              <a:rPr lang="en-US" sz="2000" dirty="0">
                <a:latin typeface="Corbel" panose="020B0503020204020204" pitchFamily="34" charset="0"/>
              </a:rPr>
              <a:t> as input...</a:t>
            </a:r>
          </a:p>
        </p:txBody>
      </p:sp>
      <p:sp>
        <p:nvSpPr>
          <p:cNvPr id="34" name="Speech Bubble: Rectangle with Corners Rounded 33">
            <a:extLst>
              <a:ext uri="{FF2B5EF4-FFF2-40B4-BE49-F238E27FC236}">
                <a16:creationId xmlns:a16="http://schemas.microsoft.com/office/drawing/2014/main" id="{AC049B95-0C51-4DC6-9439-6F3D95F0088C}"/>
              </a:ext>
            </a:extLst>
          </p:cNvPr>
          <p:cNvSpPr/>
          <p:nvPr/>
        </p:nvSpPr>
        <p:spPr>
          <a:xfrm>
            <a:off x="7833048" y="4289588"/>
            <a:ext cx="3382347" cy="967153"/>
          </a:xfrm>
          <a:prstGeom prst="wedgeRoundRectCallout">
            <a:avLst>
              <a:gd name="adj1" fmla="val -38079"/>
              <a:gd name="adj2" fmla="val -947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returns the final </a:t>
            </a:r>
            <a:r>
              <a:rPr lang="en-US" sz="2000" dirty="0">
                <a:solidFill>
                  <a:srgbClr val="C2FFF0"/>
                </a:solidFill>
                <a:latin typeface="Corbel" panose="020B0503020204020204" pitchFamily="34" charset="0"/>
              </a:rPr>
              <a:t>Double</a:t>
            </a:r>
            <a:r>
              <a:rPr lang="en-US" sz="2000" dirty="0">
                <a:latin typeface="Corbel" panose="020B0503020204020204" pitchFamily="34" charset="0"/>
              </a:rPr>
              <a:t> result as its result.</a:t>
            </a:r>
          </a:p>
        </p:txBody>
      </p:sp>
    </p:spTree>
    <p:extLst>
      <p:ext uri="{BB962C8B-B14F-4D97-AF65-F5344CB8AC3E}">
        <p14:creationId xmlns:p14="http://schemas.microsoft.com/office/powerpoint/2010/main" val="887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down)">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down)">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4"/>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7" grpId="0"/>
      <p:bldP spid="22" grpId="0" animBg="1"/>
      <p:bldP spid="22" grpId="1" animBg="1"/>
      <p:bldP spid="26" grpId="0"/>
      <p:bldP spid="27" grpId="0"/>
      <p:bldP spid="29" grpId="0" animBg="1"/>
      <p:bldP spid="29" grpId="1" animBg="1"/>
      <p:bldP spid="30" grpId="0" animBg="1"/>
      <p:bldP spid="30" grpId="1" animBg="1"/>
      <p:bldP spid="31" grpId="0" animBg="1"/>
      <p:bldP spid="31" grpId="1" animBg="1"/>
      <p:bldP spid="33" grpId="0" animBg="1"/>
      <p:bldP spid="33" grpId="1" animBg="1"/>
      <p:bldP spid="34" grpId="0" animBg="1"/>
      <p:bldP spid="34" grpId="1"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E16E-E41D-4E3F-BDA4-18C32CF69BE1}"/>
              </a:ext>
            </a:extLst>
          </p:cNvPr>
          <p:cNvSpPr>
            <a:spLocks noGrp="1"/>
          </p:cNvSpPr>
          <p:nvPr>
            <p:ph type="title"/>
          </p:nvPr>
        </p:nvSpPr>
        <p:spPr/>
        <p:txBody>
          <a:bodyPr/>
          <a:lstStyle/>
          <a:p>
            <a:r>
              <a:rPr lang="en-US" dirty="0"/>
              <a:t>Currying in Real Life? Yeah!</a:t>
            </a:r>
          </a:p>
        </p:txBody>
      </p:sp>
      <p:sp>
        <p:nvSpPr>
          <p:cNvPr id="24" name="TextBox 23">
            <a:extLst>
              <a:ext uri="{FF2B5EF4-FFF2-40B4-BE49-F238E27FC236}">
                <a16:creationId xmlns:a16="http://schemas.microsoft.com/office/drawing/2014/main" id="{37D6E452-19E4-4AE2-BB20-4571B12AA50D}"/>
              </a:ext>
            </a:extLst>
          </p:cNvPr>
          <p:cNvSpPr txBox="1"/>
          <p:nvPr/>
        </p:nvSpPr>
        <p:spPr>
          <a:xfrm>
            <a:off x="770298" y="1097798"/>
            <a:ext cx="10363200" cy="461665"/>
          </a:xfrm>
          <a:prstGeom prst="rect">
            <a:avLst/>
          </a:prstGeom>
          <a:noFill/>
        </p:spPr>
        <p:txBody>
          <a:bodyPr wrap="square" rtlCol="0">
            <a:spAutoFit/>
          </a:bodyPr>
          <a:lstStyle/>
          <a:p>
            <a:pPr algn="ctr"/>
            <a:r>
              <a:rPr lang="en-US" sz="2400" dirty="0"/>
              <a:t>Think about when you go to the ATM to withdraw cash…</a:t>
            </a:r>
          </a:p>
        </p:txBody>
      </p:sp>
      <p:sp>
        <p:nvSpPr>
          <p:cNvPr id="72" name="TextBox 71">
            <a:extLst>
              <a:ext uri="{FF2B5EF4-FFF2-40B4-BE49-F238E27FC236}">
                <a16:creationId xmlns:a16="http://schemas.microsoft.com/office/drawing/2014/main" id="{1BC2B45F-7D92-4004-B415-978E5C37277D}"/>
              </a:ext>
            </a:extLst>
          </p:cNvPr>
          <p:cNvSpPr txBox="1"/>
          <p:nvPr/>
        </p:nvSpPr>
        <p:spPr>
          <a:xfrm>
            <a:off x="770298" y="1687085"/>
            <a:ext cx="10363200" cy="461665"/>
          </a:xfrm>
          <a:prstGeom prst="rect">
            <a:avLst/>
          </a:prstGeom>
          <a:noFill/>
        </p:spPr>
        <p:txBody>
          <a:bodyPr wrap="square" rtlCol="0">
            <a:spAutoFit/>
          </a:bodyPr>
          <a:lstStyle/>
          <a:p>
            <a:pPr algn="ctr"/>
            <a:r>
              <a:rPr lang="en-US" sz="2400" dirty="0"/>
              <a:t>First you put your </a:t>
            </a:r>
            <a:r>
              <a:rPr lang="en-US" sz="2400" dirty="0">
                <a:solidFill>
                  <a:srgbClr val="FF0000"/>
                </a:solidFill>
              </a:rPr>
              <a:t>card</a:t>
            </a:r>
            <a:r>
              <a:rPr lang="en-US" sz="2400" dirty="0"/>
              <a:t> in…</a:t>
            </a:r>
          </a:p>
        </p:txBody>
      </p:sp>
      <p:sp>
        <p:nvSpPr>
          <p:cNvPr id="38" name="TextBox 37">
            <a:extLst>
              <a:ext uri="{FF2B5EF4-FFF2-40B4-BE49-F238E27FC236}">
                <a16:creationId xmlns:a16="http://schemas.microsoft.com/office/drawing/2014/main" id="{E9D051EF-5D11-4D17-A748-B31DD2CE8587}"/>
              </a:ext>
            </a:extLst>
          </p:cNvPr>
          <p:cNvSpPr txBox="1"/>
          <p:nvPr/>
        </p:nvSpPr>
        <p:spPr>
          <a:xfrm>
            <a:off x="770298" y="2191291"/>
            <a:ext cx="10363200" cy="461665"/>
          </a:xfrm>
          <a:prstGeom prst="rect">
            <a:avLst/>
          </a:prstGeom>
          <a:noFill/>
        </p:spPr>
        <p:txBody>
          <a:bodyPr wrap="square" rtlCol="0">
            <a:spAutoFit/>
          </a:bodyPr>
          <a:lstStyle/>
          <a:p>
            <a:pPr algn="ctr"/>
            <a:r>
              <a:rPr lang="en-US" sz="2400" dirty="0"/>
              <a:t>Then it asks for your </a:t>
            </a:r>
            <a:r>
              <a:rPr lang="en-US" sz="2400" dirty="0">
                <a:solidFill>
                  <a:srgbClr val="0070C0"/>
                </a:solidFill>
              </a:rPr>
              <a:t>pin</a:t>
            </a:r>
            <a:r>
              <a:rPr lang="en-US" sz="2400" dirty="0"/>
              <a:t>…</a:t>
            </a:r>
          </a:p>
        </p:txBody>
      </p:sp>
      <p:sp>
        <p:nvSpPr>
          <p:cNvPr id="39" name="TextBox 38">
            <a:extLst>
              <a:ext uri="{FF2B5EF4-FFF2-40B4-BE49-F238E27FC236}">
                <a16:creationId xmlns:a16="http://schemas.microsoft.com/office/drawing/2014/main" id="{DB1F3723-01C8-4D3D-B33A-C83EFA25FE99}"/>
              </a:ext>
            </a:extLst>
          </p:cNvPr>
          <p:cNvSpPr txBox="1"/>
          <p:nvPr/>
        </p:nvSpPr>
        <p:spPr>
          <a:xfrm>
            <a:off x="770298" y="2695497"/>
            <a:ext cx="10363200" cy="461665"/>
          </a:xfrm>
          <a:prstGeom prst="rect">
            <a:avLst/>
          </a:prstGeom>
          <a:noFill/>
        </p:spPr>
        <p:txBody>
          <a:bodyPr wrap="square" rtlCol="0">
            <a:spAutoFit/>
          </a:bodyPr>
          <a:lstStyle/>
          <a:p>
            <a:pPr algn="ctr"/>
            <a:r>
              <a:rPr lang="en-US" sz="2400" dirty="0"/>
              <a:t>Then it asks for the </a:t>
            </a:r>
            <a:r>
              <a:rPr lang="en-US" sz="2400" dirty="0">
                <a:solidFill>
                  <a:srgbClr val="7030A0"/>
                </a:solidFill>
              </a:rPr>
              <a:t>amount</a:t>
            </a:r>
            <a:r>
              <a:rPr lang="en-US" sz="2400" dirty="0"/>
              <a:t> to withdraw.</a:t>
            </a:r>
          </a:p>
        </p:txBody>
      </p:sp>
      <p:sp>
        <p:nvSpPr>
          <p:cNvPr id="40" name="TextBox 39">
            <a:extLst>
              <a:ext uri="{FF2B5EF4-FFF2-40B4-BE49-F238E27FC236}">
                <a16:creationId xmlns:a16="http://schemas.microsoft.com/office/drawing/2014/main" id="{BF27EDF6-A84E-4E65-A347-B8A5DB367A2E}"/>
              </a:ext>
            </a:extLst>
          </p:cNvPr>
          <p:cNvSpPr txBox="1"/>
          <p:nvPr/>
        </p:nvSpPr>
        <p:spPr>
          <a:xfrm>
            <a:off x="770298" y="3199703"/>
            <a:ext cx="10363200" cy="461665"/>
          </a:xfrm>
          <a:prstGeom prst="rect">
            <a:avLst/>
          </a:prstGeom>
          <a:noFill/>
        </p:spPr>
        <p:txBody>
          <a:bodyPr wrap="square" rtlCol="0">
            <a:spAutoFit/>
          </a:bodyPr>
          <a:lstStyle/>
          <a:p>
            <a:pPr algn="ctr"/>
            <a:r>
              <a:rPr lang="en-US" sz="2400" dirty="0"/>
              <a:t>Finally it outputs the cash!</a:t>
            </a:r>
          </a:p>
        </p:txBody>
      </p:sp>
      <p:sp>
        <p:nvSpPr>
          <p:cNvPr id="41" name="TextBox 40">
            <a:extLst>
              <a:ext uri="{FF2B5EF4-FFF2-40B4-BE49-F238E27FC236}">
                <a16:creationId xmlns:a16="http://schemas.microsoft.com/office/drawing/2014/main" id="{E8EB9BC8-FB3F-421C-A9B5-79AF9DAE45D4}"/>
              </a:ext>
            </a:extLst>
          </p:cNvPr>
          <p:cNvSpPr txBox="1"/>
          <p:nvPr/>
        </p:nvSpPr>
        <p:spPr>
          <a:xfrm>
            <a:off x="813970" y="4154032"/>
            <a:ext cx="11104913" cy="1569660"/>
          </a:xfrm>
          <a:prstGeom prst="rect">
            <a:avLst/>
          </a:prstGeom>
          <a:noFill/>
        </p:spPr>
        <p:txBody>
          <a:bodyPr wrap="square" rtlCol="0">
            <a:spAutoFit/>
          </a:bodyPr>
          <a:lstStyle/>
          <a:p>
            <a:r>
              <a:rPr lang="en-US" sz="2400" dirty="0" err="1">
                <a:latin typeface="Consolas" panose="020B0609020204030204" pitchFamily="49" charset="0"/>
              </a:rPr>
              <a:t>withdraw_cash</a:t>
            </a:r>
            <a:r>
              <a:rPr lang="en-US" sz="2400" baseline="-25000" dirty="0">
                <a:latin typeface="Consolas" panose="020B0609020204030204" pitchFamily="49" charset="0"/>
              </a:rPr>
              <a:t> </a:t>
            </a:r>
            <a:r>
              <a:rPr lang="en-US" sz="2400" dirty="0">
                <a:latin typeface="Consolas" panose="020B0609020204030204" pitchFamily="49" charset="0"/>
              </a:rPr>
              <a:t>= \</a:t>
            </a:r>
            <a:r>
              <a:rPr lang="en-US" sz="2400" dirty="0">
                <a:solidFill>
                  <a:srgbClr val="FF0000"/>
                </a:solidFill>
                <a:latin typeface="Consolas" panose="020B0609020204030204" pitchFamily="49" charset="0"/>
              </a:rPr>
              <a:t>card</a:t>
            </a:r>
            <a:r>
              <a:rPr lang="en-US" sz="2400" dirty="0">
                <a:latin typeface="Consolas" panose="020B0609020204030204" pitchFamily="49" charset="0"/>
              </a:rPr>
              <a:t> -&gt; (\</a:t>
            </a:r>
            <a:r>
              <a:rPr lang="en-US" sz="2400" dirty="0">
                <a:solidFill>
                  <a:srgbClr val="0070C0"/>
                </a:solidFill>
                <a:latin typeface="Consolas" panose="020B0609020204030204" pitchFamily="49" charset="0"/>
              </a:rPr>
              <a:t>pin</a:t>
            </a:r>
            <a:r>
              <a:rPr lang="en-US" sz="2400" dirty="0">
                <a:latin typeface="Consolas" panose="020B0609020204030204" pitchFamily="49" charset="0"/>
              </a:rPr>
              <a:t> -&gt; (\</a:t>
            </a:r>
            <a:r>
              <a:rPr lang="en-US" sz="2400" dirty="0">
                <a:solidFill>
                  <a:srgbClr val="7030A0"/>
                </a:solidFill>
                <a:latin typeface="Consolas" panose="020B0609020204030204" pitchFamily="49" charset="0"/>
              </a:rPr>
              <a:t>amount</a:t>
            </a:r>
            <a:r>
              <a:rPr lang="en-US" sz="2400" dirty="0">
                <a:latin typeface="Consolas" panose="020B0609020204030204" pitchFamily="49" charset="0"/>
              </a:rPr>
              <a:t> -&gt; </a:t>
            </a:r>
          </a:p>
          <a:p>
            <a:r>
              <a:rPr lang="en-US" sz="2400" dirty="0">
                <a:latin typeface="Consolas" panose="020B0609020204030204" pitchFamily="49" charset="0"/>
              </a:rPr>
              <a:t>                                     if (</a:t>
            </a:r>
            <a:r>
              <a:rPr lang="en-US" sz="2400" dirty="0" err="1">
                <a:latin typeface="Consolas" panose="020B0609020204030204" pitchFamily="49" charset="0"/>
              </a:rPr>
              <a:t>valid_pin</a:t>
            </a:r>
            <a:r>
              <a:rPr lang="en-US" sz="2400" dirty="0">
                <a:latin typeface="Consolas" panose="020B0609020204030204" pitchFamily="49" charset="0"/>
              </a:rPr>
              <a:t> card pin) </a:t>
            </a:r>
          </a:p>
          <a:p>
            <a:r>
              <a:rPr lang="en-US" sz="2400" dirty="0">
                <a:latin typeface="Consolas" panose="020B0609020204030204" pitchFamily="49" charset="0"/>
              </a:rPr>
              <a:t>                                       then amount</a:t>
            </a:r>
          </a:p>
          <a:p>
            <a:r>
              <a:rPr lang="en-US" sz="2400" dirty="0">
                <a:latin typeface="Consolas" panose="020B0609020204030204" pitchFamily="49" charset="0"/>
              </a:rPr>
              <a:t>                                       else 0))</a:t>
            </a:r>
          </a:p>
        </p:txBody>
      </p:sp>
      <p:sp>
        <p:nvSpPr>
          <p:cNvPr id="3" name="Rectangle 2">
            <a:extLst>
              <a:ext uri="{FF2B5EF4-FFF2-40B4-BE49-F238E27FC236}">
                <a16:creationId xmlns:a16="http://schemas.microsoft.com/office/drawing/2014/main" id="{13DAD0CE-A3EA-4509-9B0E-C6A65E56546F}"/>
              </a:ext>
            </a:extLst>
          </p:cNvPr>
          <p:cNvSpPr/>
          <p:nvPr/>
        </p:nvSpPr>
        <p:spPr>
          <a:xfrm>
            <a:off x="3485584" y="4110273"/>
            <a:ext cx="1561723" cy="54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598947A-77B3-4E4A-A295-A849BF26A28B}"/>
              </a:ext>
            </a:extLst>
          </p:cNvPr>
          <p:cNvSpPr/>
          <p:nvPr/>
        </p:nvSpPr>
        <p:spPr>
          <a:xfrm>
            <a:off x="5072960" y="4108764"/>
            <a:ext cx="1490802" cy="54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8FF980E-1CAA-4D3A-8663-B3BBC91F75D6}"/>
              </a:ext>
            </a:extLst>
          </p:cNvPr>
          <p:cNvSpPr/>
          <p:nvPr/>
        </p:nvSpPr>
        <p:spPr>
          <a:xfrm>
            <a:off x="6609030" y="4117036"/>
            <a:ext cx="1910282"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BA5255-FAB3-414A-B71E-FE8AC2F0E718}"/>
              </a:ext>
            </a:extLst>
          </p:cNvPr>
          <p:cNvSpPr/>
          <p:nvPr/>
        </p:nvSpPr>
        <p:spPr>
          <a:xfrm>
            <a:off x="6963954" y="4515626"/>
            <a:ext cx="4347172" cy="1310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7CCD5F3-7069-4BAE-AB08-48DDBB61888C}"/>
              </a:ext>
            </a:extLst>
          </p:cNvPr>
          <p:cNvPicPr>
            <a:picLocks noChangeAspect="1"/>
          </p:cNvPicPr>
          <p:nvPr/>
        </p:nvPicPr>
        <p:blipFill>
          <a:blip r:embed="rId3"/>
          <a:stretch>
            <a:fillRect/>
          </a:stretch>
        </p:blipFill>
        <p:spPr>
          <a:xfrm>
            <a:off x="9725026" y="474879"/>
            <a:ext cx="1443038" cy="1443038"/>
          </a:xfrm>
          <a:prstGeom prst="rect">
            <a:avLst/>
          </a:prstGeom>
        </p:spPr>
      </p:pic>
    </p:spTree>
    <p:extLst>
      <p:ext uri="{BB962C8B-B14F-4D97-AF65-F5344CB8AC3E}">
        <p14:creationId xmlns:p14="http://schemas.microsoft.com/office/powerpoint/2010/main" val="193976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0" presetClass="exit" presetSubtype="0" fill="hold" grpId="1" nodeType="withEffect">
                                  <p:stCondLst>
                                    <p:cond delay="0"/>
                                  </p:stCondLst>
                                  <p:childTnLst>
                                    <p:animEffect transition="out" filter="fade">
                                      <p:cBhvr>
                                        <p:cTn id="26" dur="1100"/>
                                        <p:tgtEl>
                                          <p:spTgt spid="3"/>
                                        </p:tgtEl>
                                      </p:cBhvr>
                                    </p:animEffect>
                                    <p:set>
                                      <p:cBhvr>
                                        <p:cTn id="27" dur="1" fill="hold">
                                          <p:stCondLst>
                                            <p:cond delay="1099"/>
                                          </p:stCondLst>
                                        </p:cTn>
                                        <p:tgtEl>
                                          <p:spTgt spid="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par>
                                <p:cTn id="32" presetID="10" presetClass="exit" presetSubtype="0" fill="hold" grpId="1" nodeType="withEffect">
                                  <p:stCondLst>
                                    <p:cond delay="0"/>
                                  </p:stCondLst>
                                  <p:childTnLst>
                                    <p:animEffect transition="out" filter="fade">
                                      <p:cBhvr>
                                        <p:cTn id="33" dur="1100"/>
                                        <p:tgtEl>
                                          <p:spTgt spid="43"/>
                                        </p:tgtEl>
                                      </p:cBhvr>
                                    </p:animEffect>
                                    <p:set>
                                      <p:cBhvr>
                                        <p:cTn id="34" dur="1" fill="hold">
                                          <p:stCondLst>
                                            <p:cond delay="1099"/>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0" presetClass="exit" presetSubtype="0" fill="hold" grpId="1" nodeType="withEffect">
                                  <p:stCondLst>
                                    <p:cond delay="0"/>
                                  </p:stCondLst>
                                  <p:childTnLst>
                                    <p:animEffect transition="out" filter="fade">
                                      <p:cBhvr>
                                        <p:cTn id="40" dur="1100"/>
                                        <p:tgtEl>
                                          <p:spTgt spid="44"/>
                                        </p:tgtEl>
                                      </p:cBhvr>
                                    </p:animEffect>
                                    <p:set>
                                      <p:cBhvr>
                                        <p:cTn id="41" dur="1" fill="hold">
                                          <p:stCondLst>
                                            <p:cond delay="1099"/>
                                          </p:stCondLst>
                                        </p:cTn>
                                        <p:tgtEl>
                                          <p:spTgt spid="4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0" presetClass="exit" presetSubtype="0" fill="hold" grpId="1" nodeType="withEffect">
                                  <p:stCondLst>
                                    <p:cond delay="0"/>
                                  </p:stCondLst>
                                  <p:childTnLst>
                                    <p:animEffect transition="out" filter="fade">
                                      <p:cBhvr>
                                        <p:cTn id="47" dur="1100"/>
                                        <p:tgtEl>
                                          <p:spTgt spid="45"/>
                                        </p:tgtEl>
                                      </p:cBhvr>
                                    </p:animEffect>
                                    <p:set>
                                      <p:cBhvr>
                                        <p:cTn id="48" dur="1" fill="hold">
                                          <p:stCondLst>
                                            <p:cond delay="10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2" grpId="0"/>
      <p:bldP spid="38" grpId="0"/>
      <p:bldP spid="39" grpId="0"/>
      <p:bldP spid="40" grpId="0"/>
      <p:bldP spid="41" grpId="0"/>
      <p:bldP spid="3" grpId="0" animBg="1"/>
      <p:bldP spid="3" grpId="1" animBg="1"/>
      <p:bldP spid="43" grpId="0" animBg="1"/>
      <p:bldP spid="43" grpId="1" animBg="1"/>
      <p:bldP spid="44" grpId="0" animBg="1"/>
      <p:bldP spid="44" grpId="1" animBg="1"/>
      <p:bldP spid="45" grpId="0" animBg="1"/>
      <p:bldP spid="45" grpId="1"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9BBAE98-D819-44CE-8AF8-440D32EADD33}"/>
              </a:ext>
            </a:extLst>
          </p:cNvPr>
          <p:cNvSpPr/>
          <p:nvPr/>
        </p:nvSpPr>
        <p:spPr>
          <a:xfrm>
            <a:off x="7177597" y="1877492"/>
            <a:ext cx="3670917" cy="4218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CDE16E-E41D-4E3F-BDA4-18C32CF69BE1}"/>
              </a:ext>
            </a:extLst>
          </p:cNvPr>
          <p:cNvSpPr>
            <a:spLocks noGrp="1"/>
          </p:cNvSpPr>
          <p:nvPr>
            <p:ph type="title"/>
          </p:nvPr>
        </p:nvSpPr>
        <p:spPr/>
        <p:txBody>
          <a:bodyPr/>
          <a:lstStyle/>
          <a:p>
            <a:r>
              <a:rPr lang="en-US" dirty="0"/>
              <a:t>Currying Enables Partial Function Application!</a:t>
            </a:r>
          </a:p>
        </p:txBody>
      </p:sp>
      <p:sp>
        <p:nvSpPr>
          <p:cNvPr id="24" name="TextBox 23">
            <a:extLst>
              <a:ext uri="{FF2B5EF4-FFF2-40B4-BE49-F238E27FC236}">
                <a16:creationId xmlns:a16="http://schemas.microsoft.com/office/drawing/2014/main" id="{37D6E452-19E4-4AE2-BB20-4571B12AA50D}"/>
              </a:ext>
            </a:extLst>
          </p:cNvPr>
          <p:cNvSpPr txBox="1"/>
          <p:nvPr/>
        </p:nvSpPr>
        <p:spPr>
          <a:xfrm>
            <a:off x="770298" y="1097798"/>
            <a:ext cx="10363200" cy="461665"/>
          </a:xfrm>
          <a:prstGeom prst="rect">
            <a:avLst/>
          </a:prstGeom>
          <a:noFill/>
        </p:spPr>
        <p:txBody>
          <a:bodyPr wrap="square" rtlCol="0">
            <a:spAutoFit/>
          </a:bodyPr>
          <a:lstStyle/>
          <a:p>
            <a:pPr algn="ctr"/>
            <a:r>
              <a:rPr lang="en-US" sz="2400" dirty="0"/>
              <a:t>Since every Haskell function is curried by default...</a:t>
            </a:r>
          </a:p>
        </p:txBody>
      </p:sp>
      <p:sp>
        <p:nvSpPr>
          <p:cNvPr id="39" name="TextBox 38">
            <a:extLst>
              <a:ext uri="{FF2B5EF4-FFF2-40B4-BE49-F238E27FC236}">
                <a16:creationId xmlns:a16="http://schemas.microsoft.com/office/drawing/2014/main" id="{95F313A0-596B-4941-A7C3-66AE4BF677CB}"/>
              </a:ext>
            </a:extLst>
          </p:cNvPr>
          <p:cNvSpPr txBox="1"/>
          <p:nvPr/>
        </p:nvSpPr>
        <p:spPr>
          <a:xfrm>
            <a:off x="6261137" y="1877492"/>
            <a:ext cx="4747174" cy="461665"/>
          </a:xfrm>
          <a:prstGeom prst="rect">
            <a:avLst/>
          </a:prstGeom>
          <a:noFill/>
        </p:spPr>
        <p:txBody>
          <a:bodyPr wrap="square">
            <a:spAutoFit/>
          </a:bodyPr>
          <a:lstStyle/>
          <a:p>
            <a:r>
              <a:rPr lang="en-US" sz="2400" dirty="0"/>
              <a:t> </a:t>
            </a:r>
            <a:r>
              <a:rPr lang="en-US" sz="2400" dirty="0">
                <a:solidFill>
                  <a:srgbClr val="FF0000"/>
                </a:solidFill>
              </a:rPr>
              <a:t>mult3  </a:t>
            </a:r>
            <a:r>
              <a:rPr lang="en-US" sz="2400" dirty="0"/>
              <a:t>\</a:t>
            </a:r>
            <a:r>
              <a:rPr lang="en-US" sz="2400" dirty="0">
                <a:solidFill>
                  <a:srgbClr val="7030A0"/>
                </a:solidFill>
              </a:rPr>
              <a:t>x</a:t>
            </a:r>
            <a:r>
              <a:rPr lang="en-US" sz="2400" dirty="0"/>
              <a:t>   -&gt; (\</a:t>
            </a:r>
            <a:r>
              <a:rPr lang="en-US" sz="2400" dirty="0">
                <a:solidFill>
                  <a:srgbClr val="7030A0"/>
                </a:solidFill>
              </a:rPr>
              <a:t>y</a:t>
            </a:r>
            <a:r>
              <a:rPr lang="en-US" sz="2400" dirty="0"/>
              <a:t>   -&gt; (\</a:t>
            </a:r>
            <a:r>
              <a:rPr lang="en-US" sz="2400" dirty="0">
                <a:solidFill>
                  <a:srgbClr val="7030A0"/>
                </a:solidFill>
              </a:rPr>
              <a:t>z</a:t>
            </a:r>
            <a:r>
              <a:rPr lang="en-US" sz="2400" dirty="0"/>
              <a:t>   -&gt;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r>
              <a:rPr lang="en-US" sz="2400" dirty="0"/>
              <a:t>)))</a:t>
            </a:r>
          </a:p>
        </p:txBody>
      </p:sp>
      <p:sp>
        <p:nvSpPr>
          <p:cNvPr id="40" name="TextBox 39">
            <a:extLst>
              <a:ext uri="{FF2B5EF4-FFF2-40B4-BE49-F238E27FC236}">
                <a16:creationId xmlns:a16="http://schemas.microsoft.com/office/drawing/2014/main" id="{A6115494-2AE5-4941-A3AF-A69BC8A851A0}"/>
              </a:ext>
            </a:extLst>
          </p:cNvPr>
          <p:cNvSpPr txBox="1"/>
          <p:nvPr/>
        </p:nvSpPr>
        <p:spPr>
          <a:xfrm>
            <a:off x="2128417" y="1877492"/>
            <a:ext cx="2616697" cy="461665"/>
          </a:xfrm>
          <a:prstGeom prst="rect">
            <a:avLst/>
          </a:prstGeom>
          <a:noFill/>
        </p:spPr>
        <p:txBody>
          <a:bodyPr wrap="square">
            <a:spAutoFit/>
          </a:bodyPr>
          <a:lstStyle/>
          <a:p>
            <a:r>
              <a:rPr lang="en-US" sz="2400" dirty="0">
                <a:solidFill>
                  <a:srgbClr val="FF0000"/>
                </a:solidFill>
              </a:rPr>
              <a:t>mult3 </a:t>
            </a:r>
            <a:r>
              <a:rPr lang="en-US" sz="2400" dirty="0">
                <a:solidFill>
                  <a:srgbClr val="7030A0"/>
                </a:solidFill>
              </a:rPr>
              <a:t>x y z </a:t>
            </a:r>
            <a:r>
              <a:rPr lang="en-US" sz="2400" dirty="0"/>
              <a:t>=</a:t>
            </a:r>
            <a:r>
              <a:rPr lang="en-US" sz="2400" dirty="0">
                <a:solidFill>
                  <a:srgbClr val="FF0000"/>
                </a:solidFill>
              </a:rPr>
              <a:t> </a:t>
            </a:r>
            <a:r>
              <a:rPr lang="en-US" sz="2400" dirty="0">
                <a:solidFill>
                  <a:srgbClr val="7030A0"/>
                </a:solidFill>
              </a:rPr>
              <a:t>x</a:t>
            </a:r>
            <a:r>
              <a:rPr lang="en-US" sz="2400" dirty="0"/>
              <a:t>*</a:t>
            </a:r>
            <a:r>
              <a:rPr lang="en-US" sz="2400" dirty="0">
                <a:solidFill>
                  <a:srgbClr val="7030A0"/>
                </a:solidFill>
              </a:rPr>
              <a:t>y</a:t>
            </a:r>
            <a:r>
              <a:rPr lang="en-US" sz="2400" dirty="0"/>
              <a:t>*</a:t>
            </a:r>
            <a:r>
              <a:rPr lang="en-US" sz="2400" dirty="0">
                <a:solidFill>
                  <a:srgbClr val="7030A0"/>
                </a:solidFill>
              </a:rPr>
              <a:t>z</a:t>
            </a:r>
          </a:p>
        </p:txBody>
      </p:sp>
      <p:sp>
        <p:nvSpPr>
          <p:cNvPr id="4" name="Arrow: Right 3">
            <a:extLst>
              <a:ext uri="{FF2B5EF4-FFF2-40B4-BE49-F238E27FC236}">
                <a16:creationId xmlns:a16="http://schemas.microsoft.com/office/drawing/2014/main" id="{7BFAB69B-18F2-4DE0-A059-70BEF0FFA6EE}"/>
              </a:ext>
            </a:extLst>
          </p:cNvPr>
          <p:cNvSpPr/>
          <p:nvPr/>
        </p:nvSpPr>
        <p:spPr>
          <a:xfrm>
            <a:off x="5072559" y="1677757"/>
            <a:ext cx="909961" cy="8611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74E41E0-36CA-4F51-ADF7-70F756DCBE9A}"/>
              </a:ext>
            </a:extLst>
          </p:cNvPr>
          <p:cNvSpPr txBox="1"/>
          <p:nvPr/>
        </p:nvSpPr>
        <p:spPr>
          <a:xfrm>
            <a:off x="770298" y="2657185"/>
            <a:ext cx="10363200" cy="461665"/>
          </a:xfrm>
          <a:prstGeom prst="rect">
            <a:avLst/>
          </a:prstGeom>
          <a:noFill/>
        </p:spPr>
        <p:txBody>
          <a:bodyPr wrap="square" rtlCol="0">
            <a:spAutoFit/>
          </a:bodyPr>
          <a:lstStyle/>
          <a:p>
            <a:pPr algn="ctr"/>
            <a:r>
              <a:rPr lang="en-US" sz="2400" dirty="0"/>
              <a:t>...we get Partial Function Application for free!</a:t>
            </a:r>
          </a:p>
        </p:txBody>
      </p:sp>
      <p:sp>
        <p:nvSpPr>
          <p:cNvPr id="43" name="TextBox 42">
            <a:extLst>
              <a:ext uri="{FF2B5EF4-FFF2-40B4-BE49-F238E27FC236}">
                <a16:creationId xmlns:a16="http://schemas.microsoft.com/office/drawing/2014/main" id="{B10477FF-8BF0-401D-9E87-6A4894B65319}"/>
              </a:ext>
            </a:extLst>
          </p:cNvPr>
          <p:cNvSpPr txBox="1"/>
          <p:nvPr/>
        </p:nvSpPr>
        <p:spPr>
          <a:xfrm>
            <a:off x="800920" y="3449503"/>
            <a:ext cx="10363200" cy="461665"/>
          </a:xfrm>
          <a:prstGeom prst="rect">
            <a:avLst/>
          </a:prstGeom>
          <a:noFill/>
        </p:spPr>
        <p:txBody>
          <a:bodyPr wrap="square" rtlCol="0">
            <a:spAutoFit/>
          </a:bodyPr>
          <a:lstStyle/>
          <a:p>
            <a:pPr algn="ctr"/>
            <a:r>
              <a:rPr lang="en-US" sz="2400" dirty="0"/>
              <a:t>When we call a function with less than the full number of arguments, e.g.,</a:t>
            </a:r>
          </a:p>
        </p:txBody>
      </p:sp>
      <p:sp>
        <p:nvSpPr>
          <p:cNvPr id="45" name="TextBox 44">
            <a:extLst>
              <a:ext uri="{FF2B5EF4-FFF2-40B4-BE49-F238E27FC236}">
                <a16:creationId xmlns:a16="http://schemas.microsoft.com/office/drawing/2014/main" id="{4D0F5A59-AAB0-45B3-BE2B-EBEB7E0CBB5C}"/>
              </a:ext>
            </a:extLst>
          </p:cNvPr>
          <p:cNvSpPr txBox="1"/>
          <p:nvPr/>
        </p:nvSpPr>
        <p:spPr>
          <a:xfrm>
            <a:off x="2724825" y="4349676"/>
            <a:ext cx="2616697" cy="461665"/>
          </a:xfrm>
          <a:prstGeom prst="rect">
            <a:avLst/>
          </a:prstGeom>
          <a:noFill/>
        </p:spPr>
        <p:txBody>
          <a:bodyPr wrap="square">
            <a:spAutoFit/>
          </a:bodyPr>
          <a:lstStyle/>
          <a:p>
            <a:pPr algn="ctr"/>
            <a:r>
              <a:rPr lang="en-US" sz="2400" dirty="0">
                <a:solidFill>
                  <a:srgbClr val="C00000"/>
                </a:solidFill>
              </a:rPr>
              <a:t>f </a:t>
            </a:r>
            <a:r>
              <a:rPr lang="en-US" sz="2400" dirty="0"/>
              <a:t>= </a:t>
            </a:r>
            <a:r>
              <a:rPr lang="en-US" sz="2400" dirty="0">
                <a:solidFill>
                  <a:srgbClr val="FF0000"/>
                </a:solidFill>
              </a:rPr>
              <a:t>mult3 </a:t>
            </a:r>
            <a:r>
              <a:rPr lang="en-US" sz="2400" dirty="0">
                <a:solidFill>
                  <a:srgbClr val="00B050"/>
                </a:solidFill>
              </a:rPr>
              <a:t>5</a:t>
            </a:r>
          </a:p>
        </p:txBody>
      </p:sp>
      <p:grpSp>
        <p:nvGrpSpPr>
          <p:cNvPr id="11" name="Group 10">
            <a:extLst>
              <a:ext uri="{FF2B5EF4-FFF2-40B4-BE49-F238E27FC236}">
                <a16:creationId xmlns:a16="http://schemas.microsoft.com/office/drawing/2014/main" id="{A78F8920-8D99-4D06-AB2A-5CD6F52C06B9}"/>
              </a:ext>
            </a:extLst>
          </p:cNvPr>
          <p:cNvGrpSpPr/>
          <p:nvPr/>
        </p:nvGrpSpPr>
        <p:grpSpPr>
          <a:xfrm>
            <a:off x="2348346" y="5339543"/>
            <a:ext cx="3369655" cy="461665"/>
            <a:chOff x="3310792" y="5046137"/>
            <a:chExt cx="3369655" cy="461665"/>
          </a:xfrm>
        </p:grpSpPr>
        <p:sp>
          <p:nvSpPr>
            <p:cNvPr id="46" name="Rectangle 45">
              <a:extLst>
                <a:ext uri="{FF2B5EF4-FFF2-40B4-BE49-F238E27FC236}">
                  <a16:creationId xmlns:a16="http://schemas.microsoft.com/office/drawing/2014/main" id="{CF78B2D3-E9D4-48D9-A9CD-9E5BB3556E06}"/>
                </a:ext>
              </a:extLst>
            </p:cNvPr>
            <p:cNvSpPr/>
            <p:nvPr/>
          </p:nvSpPr>
          <p:spPr>
            <a:xfrm>
              <a:off x="3699030" y="5070886"/>
              <a:ext cx="2897079" cy="4218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0295A4E-2A43-479B-B340-A8F3B831F1E0}"/>
                </a:ext>
              </a:extLst>
            </p:cNvPr>
            <p:cNvSpPr txBox="1"/>
            <p:nvPr/>
          </p:nvSpPr>
          <p:spPr>
            <a:xfrm>
              <a:off x="3310792" y="5046137"/>
              <a:ext cx="3369655" cy="461665"/>
            </a:xfrm>
            <a:prstGeom prst="rect">
              <a:avLst/>
            </a:prstGeom>
            <a:noFill/>
          </p:spPr>
          <p:txBody>
            <a:bodyPr wrap="square">
              <a:spAutoFit/>
            </a:bodyPr>
            <a:lstStyle/>
            <a:p>
              <a:r>
                <a:rPr lang="en-US" sz="2400" dirty="0">
                  <a:solidFill>
                    <a:srgbClr val="C00000"/>
                  </a:solidFill>
                </a:rPr>
                <a:t> f    </a:t>
              </a:r>
              <a:r>
                <a:rPr lang="en-US" sz="2400" dirty="0"/>
                <a:t>\</a:t>
              </a:r>
              <a:r>
                <a:rPr lang="en-US" sz="2400" dirty="0">
                  <a:solidFill>
                    <a:srgbClr val="7030A0"/>
                  </a:solidFill>
                </a:rPr>
                <a:t>y</a:t>
              </a:r>
              <a:r>
                <a:rPr lang="en-US" sz="2400" dirty="0"/>
                <a:t>   -&gt; (\</a:t>
              </a:r>
              <a:r>
                <a:rPr lang="en-US" sz="2400" dirty="0">
                  <a:solidFill>
                    <a:srgbClr val="7030A0"/>
                  </a:solidFill>
                </a:rPr>
                <a:t>z</a:t>
              </a:r>
              <a:r>
                <a:rPr lang="en-US" sz="2400" dirty="0"/>
                <a:t>   -&gt; (</a:t>
              </a:r>
              <a:r>
                <a:rPr lang="en-US" sz="2400" dirty="0">
                  <a:solidFill>
                    <a:srgbClr val="00B050"/>
                  </a:solidFill>
                </a:rPr>
                <a:t>5</a:t>
              </a:r>
              <a:r>
                <a:rPr lang="en-US" sz="2400" dirty="0"/>
                <a:t>*</a:t>
              </a:r>
              <a:r>
                <a:rPr lang="en-US" sz="2400" dirty="0">
                  <a:solidFill>
                    <a:srgbClr val="7030A0"/>
                  </a:solidFill>
                </a:rPr>
                <a:t>y</a:t>
              </a:r>
              <a:r>
                <a:rPr lang="en-US" sz="2400" dirty="0"/>
                <a:t>*</a:t>
              </a:r>
              <a:r>
                <a:rPr lang="en-US" sz="2400" dirty="0">
                  <a:solidFill>
                    <a:srgbClr val="7030A0"/>
                  </a:solidFill>
                </a:rPr>
                <a:t>z</a:t>
              </a:r>
              <a:r>
                <a:rPr lang="en-US" sz="2400" dirty="0"/>
                <a:t>))</a:t>
              </a:r>
            </a:p>
          </p:txBody>
        </p:sp>
      </p:grpSp>
      <p:sp>
        <p:nvSpPr>
          <p:cNvPr id="48" name="TextBox 47">
            <a:extLst>
              <a:ext uri="{FF2B5EF4-FFF2-40B4-BE49-F238E27FC236}">
                <a16:creationId xmlns:a16="http://schemas.microsoft.com/office/drawing/2014/main" id="{E7F10A69-6CA8-4781-B41C-1DF28B745694}"/>
              </a:ext>
            </a:extLst>
          </p:cNvPr>
          <p:cNvSpPr txBox="1"/>
          <p:nvPr/>
        </p:nvSpPr>
        <p:spPr>
          <a:xfrm>
            <a:off x="6284941" y="4349676"/>
            <a:ext cx="2616697" cy="461665"/>
          </a:xfrm>
          <a:prstGeom prst="rect">
            <a:avLst/>
          </a:prstGeom>
          <a:noFill/>
        </p:spPr>
        <p:txBody>
          <a:bodyPr wrap="square">
            <a:spAutoFit/>
          </a:bodyPr>
          <a:lstStyle/>
          <a:p>
            <a:pPr algn="ctr"/>
            <a:r>
              <a:rPr lang="en-US" sz="2400" dirty="0">
                <a:solidFill>
                  <a:srgbClr val="C00000"/>
                </a:solidFill>
              </a:rPr>
              <a:t>g</a:t>
            </a:r>
            <a:r>
              <a:rPr lang="en-US" sz="2400" dirty="0"/>
              <a:t> = </a:t>
            </a:r>
            <a:r>
              <a:rPr lang="en-US" sz="2400" dirty="0">
                <a:solidFill>
                  <a:srgbClr val="FF0000"/>
                </a:solidFill>
              </a:rPr>
              <a:t>mult3 </a:t>
            </a:r>
            <a:r>
              <a:rPr lang="en-US" sz="2400" dirty="0">
                <a:solidFill>
                  <a:srgbClr val="00B050"/>
                </a:solidFill>
              </a:rPr>
              <a:t>5 6</a:t>
            </a:r>
          </a:p>
        </p:txBody>
      </p:sp>
      <p:grpSp>
        <p:nvGrpSpPr>
          <p:cNvPr id="49" name="Group 48">
            <a:extLst>
              <a:ext uri="{FF2B5EF4-FFF2-40B4-BE49-F238E27FC236}">
                <a16:creationId xmlns:a16="http://schemas.microsoft.com/office/drawing/2014/main" id="{DBFB9347-F8FF-466E-9D90-B9DC7012F42C}"/>
              </a:ext>
            </a:extLst>
          </p:cNvPr>
          <p:cNvGrpSpPr/>
          <p:nvPr/>
        </p:nvGrpSpPr>
        <p:grpSpPr>
          <a:xfrm>
            <a:off x="5877389" y="5339543"/>
            <a:ext cx="3369655" cy="461665"/>
            <a:chOff x="3316711" y="5052983"/>
            <a:chExt cx="3369655" cy="461665"/>
          </a:xfrm>
        </p:grpSpPr>
        <p:sp>
          <p:nvSpPr>
            <p:cNvPr id="50" name="Rectangle 49">
              <a:extLst>
                <a:ext uri="{FF2B5EF4-FFF2-40B4-BE49-F238E27FC236}">
                  <a16:creationId xmlns:a16="http://schemas.microsoft.com/office/drawing/2014/main" id="{48D3529B-B9F7-43C3-B36F-5335B92C63BB}"/>
                </a:ext>
              </a:extLst>
            </p:cNvPr>
            <p:cNvSpPr/>
            <p:nvPr/>
          </p:nvSpPr>
          <p:spPr>
            <a:xfrm>
              <a:off x="3699030" y="5070886"/>
              <a:ext cx="2897079" cy="4218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6F98980B-E7ED-497E-8F22-6F681E2AB575}"/>
                </a:ext>
              </a:extLst>
            </p:cNvPr>
            <p:cNvSpPr txBox="1"/>
            <p:nvPr/>
          </p:nvSpPr>
          <p:spPr>
            <a:xfrm>
              <a:off x="3316711" y="5052983"/>
              <a:ext cx="3369655" cy="461665"/>
            </a:xfrm>
            <a:prstGeom prst="rect">
              <a:avLst/>
            </a:prstGeom>
            <a:noFill/>
          </p:spPr>
          <p:txBody>
            <a:bodyPr wrap="square">
              <a:spAutoFit/>
            </a:bodyPr>
            <a:lstStyle/>
            <a:p>
              <a:r>
                <a:rPr lang="en-US" sz="2400" dirty="0"/>
                <a:t> </a:t>
              </a:r>
              <a:r>
                <a:rPr lang="en-US" sz="2400" dirty="0">
                  <a:solidFill>
                    <a:srgbClr val="C00000"/>
                  </a:solidFill>
                </a:rPr>
                <a:t>g</a:t>
              </a:r>
              <a:r>
                <a:rPr lang="en-US" sz="2400" dirty="0"/>
                <a:t>    \</a:t>
              </a:r>
              <a:r>
                <a:rPr lang="en-US" sz="2400" dirty="0">
                  <a:solidFill>
                    <a:srgbClr val="7030A0"/>
                  </a:solidFill>
                </a:rPr>
                <a:t>z</a:t>
              </a:r>
              <a:r>
                <a:rPr lang="en-US" sz="2400" dirty="0"/>
                <a:t>   -&gt; (</a:t>
              </a:r>
              <a:r>
                <a:rPr lang="en-US" sz="2400" dirty="0">
                  <a:solidFill>
                    <a:srgbClr val="00B050"/>
                  </a:solidFill>
                </a:rPr>
                <a:t>5</a:t>
              </a:r>
              <a:r>
                <a:rPr lang="en-US" sz="2400" dirty="0"/>
                <a:t>*</a:t>
              </a:r>
              <a:r>
                <a:rPr lang="en-US" sz="2400" dirty="0">
                  <a:solidFill>
                    <a:srgbClr val="00B050"/>
                  </a:solidFill>
                </a:rPr>
                <a:t>6</a:t>
              </a:r>
              <a:r>
                <a:rPr lang="en-US" sz="2400" dirty="0"/>
                <a:t>*</a:t>
              </a:r>
              <a:r>
                <a:rPr lang="en-US" sz="2400" dirty="0">
                  <a:solidFill>
                    <a:srgbClr val="7030A0"/>
                  </a:solidFill>
                </a:rPr>
                <a:t>z</a:t>
              </a:r>
              <a:r>
                <a:rPr lang="en-US" sz="2400" dirty="0"/>
                <a:t>)</a:t>
              </a:r>
            </a:p>
          </p:txBody>
        </p:sp>
      </p:grpSp>
      <p:sp>
        <p:nvSpPr>
          <p:cNvPr id="52" name="TextBox 51">
            <a:extLst>
              <a:ext uri="{FF2B5EF4-FFF2-40B4-BE49-F238E27FC236}">
                <a16:creationId xmlns:a16="http://schemas.microsoft.com/office/drawing/2014/main" id="{C8F0992B-0AE1-4FFE-8D2D-063D0EE894A8}"/>
              </a:ext>
            </a:extLst>
          </p:cNvPr>
          <p:cNvSpPr txBox="1"/>
          <p:nvPr/>
        </p:nvSpPr>
        <p:spPr>
          <a:xfrm>
            <a:off x="698247" y="3870108"/>
            <a:ext cx="10651404" cy="461665"/>
          </a:xfrm>
          <a:prstGeom prst="rect">
            <a:avLst/>
          </a:prstGeom>
          <a:noFill/>
        </p:spPr>
        <p:txBody>
          <a:bodyPr wrap="square" rtlCol="0">
            <a:spAutoFit/>
          </a:bodyPr>
          <a:lstStyle/>
          <a:p>
            <a:pPr algn="ctr"/>
            <a:r>
              <a:rPr lang="en-US" sz="2400" dirty="0"/>
              <a:t>The curried functions will return closure(s) that incorporate each value:</a:t>
            </a:r>
          </a:p>
        </p:txBody>
      </p:sp>
      <p:sp>
        <p:nvSpPr>
          <p:cNvPr id="53" name="TextBox 52">
            <a:extLst>
              <a:ext uri="{FF2B5EF4-FFF2-40B4-BE49-F238E27FC236}">
                <a16:creationId xmlns:a16="http://schemas.microsoft.com/office/drawing/2014/main" id="{3E5C0DED-B6A3-4345-BD3F-70EC4F9EE8A9}"/>
              </a:ext>
            </a:extLst>
          </p:cNvPr>
          <p:cNvSpPr txBox="1"/>
          <p:nvPr/>
        </p:nvSpPr>
        <p:spPr>
          <a:xfrm>
            <a:off x="656818" y="6021883"/>
            <a:ext cx="10651404" cy="461665"/>
          </a:xfrm>
          <a:prstGeom prst="rect">
            <a:avLst/>
          </a:prstGeom>
          <a:noFill/>
        </p:spPr>
        <p:txBody>
          <a:bodyPr wrap="square" rtlCol="0">
            <a:spAutoFit/>
          </a:bodyPr>
          <a:lstStyle/>
          <a:p>
            <a:pPr algn="ctr"/>
            <a:r>
              <a:rPr lang="en-US" sz="2400" dirty="0"/>
              <a:t>Pretty cool, huh?</a:t>
            </a:r>
          </a:p>
        </p:txBody>
      </p:sp>
      <p:sp>
        <p:nvSpPr>
          <p:cNvPr id="12" name="Arrow: Down 11">
            <a:extLst>
              <a:ext uri="{FF2B5EF4-FFF2-40B4-BE49-F238E27FC236}">
                <a16:creationId xmlns:a16="http://schemas.microsoft.com/office/drawing/2014/main" id="{358E3283-E473-4527-AF55-D818487B34B8}"/>
              </a:ext>
            </a:extLst>
          </p:cNvPr>
          <p:cNvSpPr/>
          <p:nvPr/>
        </p:nvSpPr>
        <p:spPr>
          <a:xfrm>
            <a:off x="3500513" y="4859975"/>
            <a:ext cx="1065320" cy="421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82DF04A5-2003-4E06-8640-67D116EC22F9}"/>
              </a:ext>
            </a:extLst>
          </p:cNvPr>
          <p:cNvSpPr/>
          <p:nvPr/>
        </p:nvSpPr>
        <p:spPr>
          <a:xfrm>
            <a:off x="7093509" y="4859975"/>
            <a:ext cx="1065320" cy="421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41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up)">
                                      <p:cBhvr>
                                        <p:cTn id="55" dur="500"/>
                                        <p:tgtEl>
                                          <p:spTgt spid="5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p:bldP spid="39" grpId="0"/>
      <p:bldP spid="40" grpId="0"/>
      <p:bldP spid="4" grpId="0" animBg="1"/>
      <p:bldP spid="41" grpId="0"/>
      <p:bldP spid="43" grpId="0"/>
      <p:bldP spid="45" grpId="0"/>
      <p:bldP spid="48" grpId="0"/>
      <p:bldP spid="52" grpId="0"/>
      <p:bldP spid="53" grpId="0"/>
      <p:bldP spid="12" grpId="0" animBg="1"/>
      <p:bldP spid="5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1145262" y="-76200"/>
            <a:ext cx="10363200" cy="1143000"/>
          </a:xfrm>
        </p:spPr>
        <p:txBody>
          <a:bodyPr/>
          <a:lstStyle/>
          <a:p>
            <a:r>
              <a:rPr lang="en-US" dirty="0"/>
              <a:t>Currying Challenge</a:t>
            </a:r>
          </a:p>
        </p:txBody>
      </p:sp>
      <p:sp>
        <p:nvSpPr>
          <p:cNvPr id="11" name="TextBox 10">
            <a:extLst>
              <a:ext uri="{FF2B5EF4-FFF2-40B4-BE49-F238E27FC236}">
                <a16:creationId xmlns:a16="http://schemas.microsoft.com/office/drawing/2014/main" id="{BC507B4E-B0C6-467D-B923-7E30E82FA67D}"/>
              </a:ext>
            </a:extLst>
          </p:cNvPr>
          <p:cNvSpPr txBox="1"/>
          <p:nvPr/>
        </p:nvSpPr>
        <p:spPr>
          <a:xfrm>
            <a:off x="1430714" y="887889"/>
            <a:ext cx="9153356" cy="461665"/>
          </a:xfrm>
          <a:prstGeom prst="rect">
            <a:avLst/>
          </a:prstGeom>
          <a:noFill/>
        </p:spPr>
        <p:txBody>
          <a:bodyPr wrap="square" rtlCol="0">
            <a:spAutoFit/>
          </a:bodyPr>
          <a:lstStyle/>
          <a:p>
            <a:pPr algn="ctr"/>
            <a:r>
              <a:rPr lang="en-US" sz="2400" dirty="0"/>
              <a:t>Your turn! Discuss with a neighbor before answering!</a:t>
            </a:r>
          </a:p>
        </p:txBody>
      </p:sp>
      <p:sp>
        <p:nvSpPr>
          <p:cNvPr id="12" name="TextBox 11">
            <a:extLst>
              <a:ext uri="{FF2B5EF4-FFF2-40B4-BE49-F238E27FC236}">
                <a16:creationId xmlns:a16="http://schemas.microsoft.com/office/drawing/2014/main" id="{516BA275-6512-4534-9324-38E38FB39005}"/>
              </a:ext>
            </a:extLst>
          </p:cNvPr>
          <p:cNvSpPr txBox="1"/>
          <p:nvPr/>
        </p:nvSpPr>
        <p:spPr>
          <a:xfrm>
            <a:off x="287131" y="2251918"/>
            <a:ext cx="5764220" cy="830997"/>
          </a:xfrm>
          <a:prstGeom prst="rect">
            <a:avLst/>
          </a:prstGeom>
          <a:noFill/>
        </p:spPr>
        <p:txBody>
          <a:bodyPr wrap="square" rtlCol="0">
            <a:spAutoFit/>
          </a:bodyPr>
          <a:lstStyle/>
          <a:p>
            <a:pPr algn="ctr"/>
            <a:r>
              <a:rPr lang="en-US" sz="2400" dirty="0"/>
              <a:t>Show the </a:t>
            </a:r>
            <a:r>
              <a:rPr lang="en-US" sz="2400" dirty="0" err="1"/>
              <a:t>uncurried</a:t>
            </a:r>
            <a:r>
              <a:rPr lang="en-US" sz="2400" dirty="0"/>
              <a:t> version of the function:</a:t>
            </a:r>
          </a:p>
          <a:p>
            <a:pPr algn="ctr"/>
            <a:r>
              <a:rPr lang="en-US" sz="2400" dirty="0">
                <a:solidFill>
                  <a:srgbClr val="FF0000"/>
                </a:solidFill>
              </a:rPr>
              <a:t>f = \y -&gt; (\x -&gt; 2*x*y)</a:t>
            </a:r>
          </a:p>
        </p:txBody>
      </p:sp>
      <p:pic>
        <p:nvPicPr>
          <p:cNvPr id="42" name="Picture 41" descr="Shape&#10;&#10;Description automatically generated with low confidence">
            <a:extLst>
              <a:ext uri="{FF2B5EF4-FFF2-40B4-BE49-F238E27FC236}">
                <a16:creationId xmlns:a16="http://schemas.microsoft.com/office/drawing/2014/main" id="{4C771F8B-5530-44FF-87FA-2EF8AC4E2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2023" y="109831"/>
            <a:ext cx="603149" cy="603149"/>
          </a:xfrm>
          <a:prstGeom prst="rect">
            <a:avLst/>
          </a:prstGeom>
          <a:ln>
            <a:noFill/>
          </a:ln>
          <a:effectLst>
            <a:outerShdw blurRad="292100" dist="139700" dir="2700000" algn="tl" rotWithShape="0">
              <a:srgbClr val="333333">
                <a:alpha val="65000"/>
              </a:srgbClr>
            </a:outerShdw>
          </a:effectLst>
        </p:spPr>
      </p:pic>
      <p:grpSp>
        <p:nvGrpSpPr>
          <p:cNvPr id="45" name="Group 44">
            <a:extLst>
              <a:ext uri="{FF2B5EF4-FFF2-40B4-BE49-F238E27FC236}">
                <a16:creationId xmlns:a16="http://schemas.microsoft.com/office/drawing/2014/main" id="{BD3B48D1-B51D-4701-9E2E-6DBCF90C57A4}"/>
              </a:ext>
            </a:extLst>
          </p:cNvPr>
          <p:cNvGrpSpPr/>
          <p:nvPr/>
        </p:nvGrpSpPr>
        <p:grpSpPr>
          <a:xfrm>
            <a:off x="6349643" y="2081951"/>
            <a:ext cx="5250153" cy="1052924"/>
            <a:chOff x="640739" y="2458370"/>
            <a:chExt cx="5250153" cy="1052924"/>
          </a:xfrm>
        </p:grpSpPr>
        <p:sp>
          <p:nvSpPr>
            <p:cNvPr id="46" name="Rectangle 45">
              <a:extLst>
                <a:ext uri="{FF2B5EF4-FFF2-40B4-BE49-F238E27FC236}">
                  <a16:creationId xmlns:a16="http://schemas.microsoft.com/office/drawing/2014/main" id="{441B524A-A9DA-4E89-BCFA-244CEE16C036}"/>
                </a:ext>
              </a:extLst>
            </p:cNvPr>
            <p:cNvSpPr/>
            <p:nvPr/>
          </p:nvSpPr>
          <p:spPr>
            <a:xfrm>
              <a:off x="642427" y="2458370"/>
              <a:ext cx="5248465"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AD1F29A-BA56-4E2A-8F69-2DD80FD149B7}"/>
                </a:ext>
              </a:extLst>
            </p:cNvPr>
            <p:cNvSpPr txBox="1"/>
            <p:nvPr/>
          </p:nvSpPr>
          <p:spPr>
            <a:xfrm>
              <a:off x="640739" y="2523311"/>
              <a:ext cx="2042547" cy="369332"/>
            </a:xfrm>
            <a:prstGeom prst="rect">
              <a:avLst/>
            </a:prstGeom>
            <a:noFill/>
          </p:spPr>
          <p:txBody>
            <a:bodyPr wrap="none" rtlCol="0">
              <a:spAutoFit/>
            </a:bodyPr>
            <a:lstStyle/>
            <a:p>
              <a:r>
                <a:rPr lang="en-US" dirty="0">
                  <a:latin typeface="Consolas" panose="020B0609020204030204" pitchFamily="49" charset="0"/>
                </a:rPr>
                <a:t>f</a:t>
              </a:r>
              <a:r>
                <a:rPr lang="en-US" baseline="-25000" dirty="0">
                  <a:latin typeface="Consolas" panose="020B0609020204030204" pitchFamily="49" charset="0"/>
                </a:rPr>
                <a:t> </a:t>
              </a:r>
              <a:r>
                <a:rPr lang="en-US" dirty="0">
                  <a:latin typeface="Consolas" panose="020B0609020204030204" pitchFamily="49" charset="0"/>
                </a:rPr>
                <a:t> </a:t>
              </a:r>
              <a:r>
                <a:rPr lang="en-US" u="sng" dirty="0">
                  <a:latin typeface="Consolas" panose="020B0609020204030204" pitchFamily="49" charset="0"/>
                </a:rPr>
                <a:t> </a:t>
              </a:r>
              <a:r>
                <a:rPr lang="en-US" dirty="0">
                  <a:latin typeface="Consolas" panose="020B0609020204030204" pitchFamily="49" charset="0"/>
                </a:rPr>
                <a:t> </a:t>
              </a:r>
              <a:r>
                <a:rPr lang="en-US" u="sng" dirty="0">
                  <a:latin typeface="Consolas" panose="020B0609020204030204" pitchFamily="49" charset="0"/>
                </a:rPr>
                <a:t> </a:t>
              </a:r>
              <a:r>
                <a:rPr lang="en-US" dirty="0">
                  <a:latin typeface="Consolas" panose="020B0609020204030204" pitchFamily="49" charset="0"/>
                </a:rPr>
                <a:t> = </a:t>
              </a:r>
              <a:r>
                <a:rPr lang="en-US" u="sng" dirty="0">
                  <a:latin typeface="Consolas" panose="020B0609020204030204" pitchFamily="49" charset="0"/>
                </a:rPr>
                <a:t>_____ </a:t>
              </a:r>
            </a:p>
          </p:txBody>
        </p:sp>
      </p:grpSp>
      <p:sp>
        <p:nvSpPr>
          <p:cNvPr id="48" name="TextBox 47">
            <a:extLst>
              <a:ext uri="{FF2B5EF4-FFF2-40B4-BE49-F238E27FC236}">
                <a16:creationId xmlns:a16="http://schemas.microsoft.com/office/drawing/2014/main" id="{BD52CCC4-DDE0-4230-968A-20E51B2409F2}"/>
              </a:ext>
            </a:extLst>
          </p:cNvPr>
          <p:cNvSpPr txBox="1"/>
          <p:nvPr/>
        </p:nvSpPr>
        <p:spPr>
          <a:xfrm>
            <a:off x="6704739" y="2154836"/>
            <a:ext cx="537136" cy="369332"/>
          </a:xfrm>
          <a:prstGeom prst="rect">
            <a:avLst/>
          </a:prstGeom>
          <a:noFill/>
        </p:spPr>
        <p:txBody>
          <a:bodyPr wrap="square">
            <a:spAutoFit/>
          </a:bodyPr>
          <a:lstStyle/>
          <a:p>
            <a:r>
              <a:rPr lang="en-US" dirty="0">
                <a:solidFill>
                  <a:srgbClr val="009644"/>
                </a:solidFill>
                <a:latin typeface="Consolas" panose="020B0609020204030204" pitchFamily="49" charset="0"/>
              </a:rPr>
              <a:t>y</a:t>
            </a:r>
            <a:endParaRPr lang="en-US" dirty="0">
              <a:solidFill>
                <a:srgbClr val="009644"/>
              </a:solidFill>
            </a:endParaRPr>
          </a:p>
        </p:txBody>
      </p:sp>
      <p:sp>
        <p:nvSpPr>
          <p:cNvPr id="49" name="TextBox 48">
            <a:extLst>
              <a:ext uri="{FF2B5EF4-FFF2-40B4-BE49-F238E27FC236}">
                <a16:creationId xmlns:a16="http://schemas.microsoft.com/office/drawing/2014/main" id="{29E4F91E-66FC-4391-BC59-26172BE13ED0}"/>
              </a:ext>
            </a:extLst>
          </p:cNvPr>
          <p:cNvSpPr txBox="1"/>
          <p:nvPr/>
        </p:nvSpPr>
        <p:spPr>
          <a:xfrm>
            <a:off x="6932289" y="2160236"/>
            <a:ext cx="673705" cy="369332"/>
          </a:xfrm>
          <a:prstGeom prst="rect">
            <a:avLst/>
          </a:prstGeom>
          <a:noFill/>
        </p:spPr>
        <p:txBody>
          <a:bodyPr wrap="square">
            <a:spAutoFit/>
          </a:bodyPr>
          <a:lstStyle/>
          <a:p>
            <a:r>
              <a:rPr lang="en-US" dirty="0">
                <a:solidFill>
                  <a:srgbClr val="009644"/>
                </a:solidFill>
                <a:latin typeface="Consolas" panose="020B0609020204030204" pitchFamily="49" charset="0"/>
              </a:rPr>
              <a:t>x</a:t>
            </a:r>
            <a:endParaRPr lang="en-US" dirty="0">
              <a:solidFill>
                <a:srgbClr val="009644"/>
              </a:solidFill>
            </a:endParaRPr>
          </a:p>
        </p:txBody>
      </p:sp>
      <p:sp>
        <p:nvSpPr>
          <p:cNvPr id="50" name="TextBox 49">
            <a:extLst>
              <a:ext uri="{FF2B5EF4-FFF2-40B4-BE49-F238E27FC236}">
                <a16:creationId xmlns:a16="http://schemas.microsoft.com/office/drawing/2014/main" id="{C1F16612-9B6C-4BC2-8FCA-F8BD2678F9D9}"/>
              </a:ext>
            </a:extLst>
          </p:cNvPr>
          <p:cNvSpPr txBox="1"/>
          <p:nvPr/>
        </p:nvSpPr>
        <p:spPr>
          <a:xfrm>
            <a:off x="7469425" y="2149874"/>
            <a:ext cx="989847" cy="369332"/>
          </a:xfrm>
          <a:prstGeom prst="rect">
            <a:avLst/>
          </a:prstGeom>
          <a:noFill/>
        </p:spPr>
        <p:txBody>
          <a:bodyPr wrap="square">
            <a:spAutoFit/>
          </a:bodyPr>
          <a:lstStyle/>
          <a:p>
            <a:r>
              <a:rPr lang="en-US" dirty="0">
                <a:solidFill>
                  <a:srgbClr val="009644"/>
                </a:solidFill>
                <a:latin typeface="Consolas" panose="020B0609020204030204" pitchFamily="49" charset="0"/>
              </a:rPr>
              <a:t>2*x*y</a:t>
            </a:r>
            <a:endParaRPr lang="en-US" dirty="0">
              <a:solidFill>
                <a:srgbClr val="009644"/>
              </a:solidFill>
            </a:endParaRPr>
          </a:p>
        </p:txBody>
      </p:sp>
      <p:sp>
        <p:nvSpPr>
          <p:cNvPr id="51" name="Speech Bubble: Rectangle with Corners Rounded 50">
            <a:extLst>
              <a:ext uri="{FF2B5EF4-FFF2-40B4-BE49-F238E27FC236}">
                <a16:creationId xmlns:a16="http://schemas.microsoft.com/office/drawing/2014/main" id="{66AEFB41-85CA-4AB4-B136-A9E4FDA84545}"/>
              </a:ext>
            </a:extLst>
          </p:cNvPr>
          <p:cNvSpPr/>
          <p:nvPr/>
        </p:nvSpPr>
        <p:spPr>
          <a:xfrm>
            <a:off x="5774848" y="880898"/>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52" name="Speech Bubble: Rectangle with Corners Rounded 51">
            <a:extLst>
              <a:ext uri="{FF2B5EF4-FFF2-40B4-BE49-F238E27FC236}">
                <a16:creationId xmlns:a16="http://schemas.microsoft.com/office/drawing/2014/main" id="{2DE7ACD1-AF45-42BD-B077-C6E01C5303AD}"/>
              </a:ext>
            </a:extLst>
          </p:cNvPr>
          <p:cNvSpPr/>
          <p:nvPr/>
        </p:nvSpPr>
        <p:spPr>
          <a:xfrm>
            <a:off x="6002830" y="859588"/>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53" name="Speech Bubble: Rectangle with Corners Rounded 52">
            <a:extLst>
              <a:ext uri="{FF2B5EF4-FFF2-40B4-BE49-F238E27FC236}">
                <a16:creationId xmlns:a16="http://schemas.microsoft.com/office/drawing/2014/main" id="{D060216D-782F-48F6-86A9-1602FB46F705}"/>
              </a:ext>
            </a:extLst>
          </p:cNvPr>
          <p:cNvSpPr/>
          <p:nvPr/>
        </p:nvSpPr>
        <p:spPr>
          <a:xfrm>
            <a:off x="6860359" y="885630"/>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54" name="TextBox 53">
            <a:extLst>
              <a:ext uri="{FF2B5EF4-FFF2-40B4-BE49-F238E27FC236}">
                <a16:creationId xmlns:a16="http://schemas.microsoft.com/office/drawing/2014/main" id="{F34BB75A-11B3-458F-A0D7-C8ECC582A663}"/>
              </a:ext>
            </a:extLst>
          </p:cNvPr>
          <p:cNvSpPr txBox="1"/>
          <p:nvPr/>
        </p:nvSpPr>
        <p:spPr>
          <a:xfrm>
            <a:off x="636804" y="4433255"/>
            <a:ext cx="5134780" cy="1569660"/>
          </a:xfrm>
          <a:prstGeom prst="rect">
            <a:avLst/>
          </a:prstGeom>
          <a:noFill/>
        </p:spPr>
        <p:txBody>
          <a:bodyPr wrap="square" rtlCol="0">
            <a:spAutoFit/>
          </a:bodyPr>
          <a:lstStyle/>
          <a:p>
            <a:pPr algn="ctr"/>
            <a:r>
              <a:rPr lang="en-US" sz="2400" dirty="0"/>
              <a:t>What is the type of the following </a:t>
            </a:r>
            <a:r>
              <a:rPr lang="en-US" sz="2400" dirty="0">
                <a:solidFill>
                  <a:srgbClr val="0070C0"/>
                </a:solidFill>
              </a:rPr>
              <a:t>function</a:t>
            </a:r>
            <a:r>
              <a:rPr lang="en-US" sz="2400" dirty="0"/>
              <a:t> after it's been curried assuming </a:t>
            </a:r>
            <a:r>
              <a:rPr lang="en-US" sz="2400" dirty="0">
                <a:solidFill>
                  <a:srgbClr val="FF0000"/>
                </a:solidFill>
              </a:rPr>
              <a:t>a</a:t>
            </a:r>
            <a:r>
              <a:rPr lang="en-US" sz="2400" dirty="0"/>
              <a:t> and </a:t>
            </a:r>
            <a:r>
              <a:rPr lang="en-US" sz="2400" dirty="0">
                <a:solidFill>
                  <a:srgbClr val="FF0000"/>
                </a:solidFill>
              </a:rPr>
              <a:t>b</a:t>
            </a:r>
            <a:r>
              <a:rPr lang="en-US" sz="2400" dirty="0"/>
              <a:t> are </a:t>
            </a:r>
            <a:r>
              <a:rPr lang="en-US" sz="2400" dirty="0" err="1">
                <a:solidFill>
                  <a:srgbClr val="FF0000"/>
                </a:solidFill>
              </a:rPr>
              <a:t>Ints</a:t>
            </a:r>
            <a:r>
              <a:rPr lang="en-US" sz="2400" dirty="0"/>
              <a:t>:</a:t>
            </a:r>
          </a:p>
          <a:p>
            <a:pPr algn="ctr"/>
            <a:r>
              <a:rPr lang="en-US" sz="2400" dirty="0">
                <a:solidFill>
                  <a:srgbClr val="0070C0"/>
                </a:solidFill>
              </a:rPr>
              <a:t>greater a b = a &gt; b</a:t>
            </a:r>
          </a:p>
        </p:txBody>
      </p:sp>
      <p:grpSp>
        <p:nvGrpSpPr>
          <p:cNvPr id="55" name="Group 54">
            <a:extLst>
              <a:ext uri="{FF2B5EF4-FFF2-40B4-BE49-F238E27FC236}">
                <a16:creationId xmlns:a16="http://schemas.microsoft.com/office/drawing/2014/main" id="{159E6A17-4ED3-453F-881E-6A92840652EF}"/>
              </a:ext>
            </a:extLst>
          </p:cNvPr>
          <p:cNvGrpSpPr/>
          <p:nvPr/>
        </p:nvGrpSpPr>
        <p:grpSpPr>
          <a:xfrm>
            <a:off x="6349643" y="4575633"/>
            <a:ext cx="5250153" cy="1052924"/>
            <a:chOff x="640739" y="2458370"/>
            <a:chExt cx="5250153" cy="1052924"/>
          </a:xfrm>
        </p:grpSpPr>
        <p:sp>
          <p:nvSpPr>
            <p:cNvPr id="56" name="Rectangle 55">
              <a:extLst>
                <a:ext uri="{FF2B5EF4-FFF2-40B4-BE49-F238E27FC236}">
                  <a16:creationId xmlns:a16="http://schemas.microsoft.com/office/drawing/2014/main" id="{27A66261-9F91-41F6-A506-03B7AEAACCAB}"/>
                </a:ext>
              </a:extLst>
            </p:cNvPr>
            <p:cNvSpPr/>
            <p:nvPr/>
          </p:nvSpPr>
          <p:spPr>
            <a:xfrm>
              <a:off x="642427" y="2458370"/>
              <a:ext cx="5248465"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5147765-B584-4B12-BD9A-F40C5ADF74DD}"/>
                </a:ext>
              </a:extLst>
            </p:cNvPr>
            <p:cNvSpPr txBox="1"/>
            <p:nvPr/>
          </p:nvSpPr>
          <p:spPr>
            <a:xfrm>
              <a:off x="640739" y="2523311"/>
              <a:ext cx="4110421" cy="369332"/>
            </a:xfrm>
            <a:prstGeom prst="rect">
              <a:avLst/>
            </a:prstGeom>
            <a:noFill/>
          </p:spPr>
          <p:txBody>
            <a:bodyPr wrap="none" rtlCol="0">
              <a:spAutoFit/>
            </a:bodyPr>
            <a:lstStyle/>
            <a:p>
              <a:r>
                <a:rPr lang="en-US" dirty="0">
                  <a:latin typeface="Consolas" panose="020B0609020204030204" pitchFamily="49" charset="0"/>
                </a:rPr>
                <a:t>greater ::</a:t>
              </a:r>
              <a:r>
                <a:rPr lang="en-US" u="sng" dirty="0">
                  <a:latin typeface="Consolas" panose="020B0609020204030204" pitchFamily="49" charset="0"/>
                </a:rPr>
                <a:t>    </a:t>
              </a:r>
              <a:r>
                <a:rPr lang="en-US" dirty="0">
                  <a:latin typeface="Consolas" panose="020B0609020204030204" pitchFamily="49" charset="0"/>
                </a:rPr>
                <a:t> -&gt; </a:t>
              </a:r>
              <a:r>
                <a:rPr lang="en-US" u="sng" dirty="0">
                  <a:latin typeface="Consolas" panose="020B0609020204030204" pitchFamily="49" charset="0"/>
                </a:rPr>
                <a:t>             </a:t>
              </a:r>
            </a:p>
          </p:txBody>
        </p:sp>
      </p:grpSp>
      <p:sp>
        <p:nvSpPr>
          <p:cNvPr id="58" name="TextBox 57">
            <a:extLst>
              <a:ext uri="{FF2B5EF4-FFF2-40B4-BE49-F238E27FC236}">
                <a16:creationId xmlns:a16="http://schemas.microsoft.com/office/drawing/2014/main" id="{A9C6E522-E078-4BDA-A4FA-AFF1D5573B88}"/>
              </a:ext>
            </a:extLst>
          </p:cNvPr>
          <p:cNvSpPr txBox="1"/>
          <p:nvPr/>
        </p:nvSpPr>
        <p:spPr>
          <a:xfrm>
            <a:off x="7666401" y="4606591"/>
            <a:ext cx="622044" cy="369332"/>
          </a:xfrm>
          <a:prstGeom prst="rect">
            <a:avLst/>
          </a:prstGeom>
          <a:noFill/>
        </p:spPr>
        <p:txBody>
          <a:bodyPr wrap="square">
            <a:spAutoFit/>
          </a:bodyPr>
          <a:lstStyle/>
          <a:p>
            <a:r>
              <a:rPr lang="en-US" dirty="0">
                <a:solidFill>
                  <a:srgbClr val="009644"/>
                </a:solidFill>
                <a:latin typeface="Consolas" panose="020B0609020204030204" pitchFamily="49" charset="0"/>
              </a:rPr>
              <a:t>Int</a:t>
            </a:r>
            <a:endParaRPr lang="en-US" dirty="0">
              <a:solidFill>
                <a:srgbClr val="009644"/>
              </a:solidFill>
            </a:endParaRPr>
          </a:p>
        </p:txBody>
      </p:sp>
      <p:sp>
        <p:nvSpPr>
          <p:cNvPr id="59" name="TextBox 58">
            <a:extLst>
              <a:ext uri="{FF2B5EF4-FFF2-40B4-BE49-F238E27FC236}">
                <a16:creationId xmlns:a16="http://schemas.microsoft.com/office/drawing/2014/main" id="{CCD8F6F8-06C1-45B6-AF65-F704D0F68802}"/>
              </a:ext>
            </a:extLst>
          </p:cNvPr>
          <p:cNvSpPr txBox="1"/>
          <p:nvPr/>
        </p:nvSpPr>
        <p:spPr>
          <a:xfrm>
            <a:off x="8591519" y="4606591"/>
            <a:ext cx="1932732" cy="369332"/>
          </a:xfrm>
          <a:prstGeom prst="rect">
            <a:avLst/>
          </a:prstGeom>
          <a:noFill/>
        </p:spPr>
        <p:txBody>
          <a:bodyPr wrap="square">
            <a:spAutoFit/>
          </a:bodyPr>
          <a:lstStyle/>
          <a:p>
            <a:r>
              <a:rPr lang="en-US" dirty="0">
                <a:solidFill>
                  <a:srgbClr val="009644"/>
                </a:solidFill>
                <a:latin typeface="Consolas" panose="020B0609020204030204" pitchFamily="49" charset="0"/>
              </a:rPr>
              <a:t>(Int -&gt; Bool)</a:t>
            </a:r>
            <a:endParaRPr lang="en-US" dirty="0">
              <a:solidFill>
                <a:srgbClr val="009644"/>
              </a:solidFill>
            </a:endParaRPr>
          </a:p>
        </p:txBody>
      </p:sp>
      <p:sp>
        <p:nvSpPr>
          <p:cNvPr id="61" name="Speech Bubble: Rectangle with Corners Rounded 60">
            <a:extLst>
              <a:ext uri="{FF2B5EF4-FFF2-40B4-BE49-F238E27FC236}">
                <a16:creationId xmlns:a16="http://schemas.microsoft.com/office/drawing/2014/main" id="{5D45F6B9-8160-4AD4-89A8-F083E4E2A0E5}"/>
              </a:ext>
            </a:extLst>
          </p:cNvPr>
          <p:cNvSpPr/>
          <p:nvPr/>
        </p:nvSpPr>
        <p:spPr>
          <a:xfrm>
            <a:off x="6854607" y="3327715"/>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62" name="Speech Bubble: Rectangle with Corners Rounded 61">
            <a:extLst>
              <a:ext uri="{FF2B5EF4-FFF2-40B4-BE49-F238E27FC236}">
                <a16:creationId xmlns:a16="http://schemas.microsoft.com/office/drawing/2014/main" id="{EC574B9F-BD72-43FD-A605-1BAE67AF5F98}"/>
              </a:ext>
            </a:extLst>
          </p:cNvPr>
          <p:cNvSpPr/>
          <p:nvPr/>
        </p:nvSpPr>
        <p:spPr>
          <a:xfrm>
            <a:off x="8073776" y="3335575"/>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35" name="Rectangle 34">
            <a:extLst>
              <a:ext uri="{FF2B5EF4-FFF2-40B4-BE49-F238E27FC236}">
                <a16:creationId xmlns:a16="http://schemas.microsoft.com/office/drawing/2014/main" id="{23CBC573-6536-49D3-9577-593580ED3C43}"/>
              </a:ext>
            </a:extLst>
          </p:cNvPr>
          <p:cNvSpPr/>
          <p:nvPr/>
        </p:nvSpPr>
        <p:spPr>
          <a:xfrm>
            <a:off x="841929" y="3177867"/>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8" name="Rectangle 37">
            <a:extLst>
              <a:ext uri="{FF2B5EF4-FFF2-40B4-BE49-F238E27FC236}">
                <a16:creationId xmlns:a16="http://schemas.microsoft.com/office/drawing/2014/main" id="{49DA6298-16B8-41CE-8930-C3D79180DF3A}"/>
              </a:ext>
            </a:extLst>
          </p:cNvPr>
          <p:cNvSpPr/>
          <p:nvPr/>
        </p:nvSpPr>
        <p:spPr>
          <a:xfrm>
            <a:off x="841082" y="3187393"/>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 name="Rectangle 40">
            <a:extLst>
              <a:ext uri="{FF2B5EF4-FFF2-40B4-BE49-F238E27FC236}">
                <a16:creationId xmlns:a16="http://schemas.microsoft.com/office/drawing/2014/main" id="{A7E977EC-5C1A-42E3-87DB-DA71BF191092}"/>
              </a:ext>
            </a:extLst>
          </p:cNvPr>
          <p:cNvSpPr/>
          <p:nvPr/>
        </p:nvSpPr>
        <p:spPr>
          <a:xfrm>
            <a:off x="799067" y="6139997"/>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60" name="Rectangle 59">
            <a:extLst>
              <a:ext uri="{FF2B5EF4-FFF2-40B4-BE49-F238E27FC236}">
                <a16:creationId xmlns:a16="http://schemas.microsoft.com/office/drawing/2014/main" id="{4338D20D-D54C-4137-B705-97DF72FEAF91}"/>
              </a:ext>
            </a:extLst>
          </p:cNvPr>
          <p:cNvSpPr/>
          <p:nvPr/>
        </p:nvSpPr>
        <p:spPr>
          <a:xfrm>
            <a:off x="798220" y="6149523"/>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9301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300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8"/>
                                        </p:tgtEl>
                                      </p:cBhvr>
                                    </p:animEffect>
                                    <p:set>
                                      <p:cBhvr>
                                        <p:cTn id="25" dur="1" fill="hold">
                                          <p:stCondLst>
                                            <p:cond delay="499"/>
                                          </p:stCondLst>
                                        </p:cTn>
                                        <p:tgtEl>
                                          <p:spTgt spid="3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up)">
                                      <p:cBhvr>
                                        <p:cTn id="30" dur="5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51"/>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up)">
                                      <p:cBhvr>
                                        <p:cTn id="44" dur="500"/>
                                        <p:tgtEl>
                                          <p:spTgt spid="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left)">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5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up)">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5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5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childTnLst>
                                </p:cTn>
                              </p:par>
                              <p:par>
                                <p:cTn id="80" presetID="22" presetClass="entr" presetSubtype="8"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wipe(left)">
                                      <p:cBhvr>
                                        <p:cTn id="82" dur="45000"/>
                                        <p:tgtEl>
                                          <p:spTgt spid="6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41"/>
                                        </p:tgtEl>
                                      </p:cBhvr>
                                    </p:animEffect>
                                    <p:set>
                                      <p:cBhvr>
                                        <p:cTn id="87" dur="1" fill="hold">
                                          <p:stCondLst>
                                            <p:cond delay="499"/>
                                          </p:stCondLst>
                                        </p:cTn>
                                        <p:tgtEl>
                                          <p:spTgt spid="4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60"/>
                                        </p:tgtEl>
                                      </p:cBhvr>
                                    </p:animEffect>
                                    <p:set>
                                      <p:cBhvr>
                                        <p:cTn id="90" dur="1" fill="hold">
                                          <p:stCondLst>
                                            <p:cond delay="499"/>
                                          </p:stCondLst>
                                        </p:cTn>
                                        <p:tgtEl>
                                          <p:spTgt spid="6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wipe(up)">
                                      <p:cBhvr>
                                        <p:cTn id="95" dur="500"/>
                                        <p:tgtEl>
                                          <p:spTgt spid="6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wipe(left)">
                                      <p:cBhvr>
                                        <p:cTn id="100" dur="500"/>
                                        <p:tgtEl>
                                          <p:spTgt spid="58"/>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61"/>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wipe(up)">
                                      <p:cBhvr>
                                        <p:cTn id="109" dur="500"/>
                                        <p:tgtEl>
                                          <p:spTgt spid="62"/>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wipe(left)">
                                      <p:cBhvr>
                                        <p:cTn id="114" dur="500"/>
                                        <p:tgtEl>
                                          <p:spTgt spid="59"/>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8" grpId="0"/>
      <p:bldP spid="49" grpId="0"/>
      <p:bldP spid="50" grpId="0"/>
      <p:bldP spid="51" grpId="0" animBg="1"/>
      <p:bldP spid="51" grpId="1" animBg="1"/>
      <p:bldP spid="52" grpId="0" animBg="1"/>
      <p:bldP spid="52" grpId="1" animBg="1"/>
      <p:bldP spid="53" grpId="0" animBg="1"/>
      <p:bldP spid="53" grpId="1" animBg="1"/>
      <p:bldP spid="54" grpId="0"/>
      <p:bldP spid="58" grpId="0"/>
      <p:bldP spid="59" grpId="0"/>
      <p:bldP spid="61" grpId="0" animBg="1"/>
      <p:bldP spid="61" grpId="1" animBg="1"/>
      <p:bldP spid="62" grpId="0" animBg="1"/>
      <p:bldP spid="62" grpId="1" animBg="1"/>
      <p:bldP spid="35" grpId="0" animBg="1"/>
      <p:bldP spid="35" grpId="1" animBg="1"/>
      <p:bldP spid="38" grpId="0" animBg="1"/>
      <p:bldP spid="38" grpId="1" animBg="1"/>
      <p:bldP spid="41" grpId="0" animBg="1"/>
      <p:bldP spid="41" grpId="1" animBg="1"/>
      <p:bldP spid="60" grpId="0" animBg="1"/>
      <p:bldP spid="60" grpId="1"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Part 3b: Algebraic Data Types &amp; Immutable Data Structures</a:t>
            </a:r>
          </a:p>
        </p:txBody>
      </p:sp>
      <p:pic>
        <p:nvPicPr>
          <p:cNvPr id="11" name="Picture 10">
            <a:extLst>
              <a:ext uri="{FF2B5EF4-FFF2-40B4-BE49-F238E27FC236}">
                <a16:creationId xmlns:a16="http://schemas.microsoft.com/office/drawing/2014/main" id="{7E75FCC0-AD22-4C02-91CC-1E1F27362C60}"/>
              </a:ext>
            </a:extLst>
          </p:cNvPr>
          <p:cNvPicPr>
            <a:picLocks noChangeAspect="1"/>
          </p:cNvPicPr>
          <p:nvPr/>
        </p:nvPicPr>
        <p:blipFill>
          <a:blip r:embed="rId2"/>
          <a:stretch>
            <a:fillRect/>
          </a:stretch>
        </p:blipFill>
        <p:spPr>
          <a:xfrm>
            <a:off x="2107532" y="1170526"/>
            <a:ext cx="7672136" cy="4015084"/>
          </a:xfrm>
          <a:prstGeom prst="rect">
            <a:avLst/>
          </a:prstGeom>
        </p:spPr>
      </p:pic>
      <p:grpSp>
        <p:nvGrpSpPr>
          <p:cNvPr id="5" name="Group 4">
            <a:extLst>
              <a:ext uri="{FF2B5EF4-FFF2-40B4-BE49-F238E27FC236}">
                <a16:creationId xmlns:a16="http://schemas.microsoft.com/office/drawing/2014/main" id="{F1155631-EB80-44F0-AED8-0B4ECC1069B5}"/>
              </a:ext>
            </a:extLst>
          </p:cNvPr>
          <p:cNvGrpSpPr/>
          <p:nvPr/>
        </p:nvGrpSpPr>
        <p:grpSpPr>
          <a:xfrm>
            <a:off x="5771124" y="919993"/>
            <a:ext cx="6075335" cy="1655281"/>
            <a:chOff x="3070087" y="146920"/>
            <a:chExt cx="6075335" cy="1655281"/>
          </a:xfrm>
        </p:grpSpPr>
        <p:grpSp>
          <p:nvGrpSpPr>
            <p:cNvPr id="6" name="Group 5">
              <a:extLst>
                <a:ext uri="{FF2B5EF4-FFF2-40B4-BE49-F238E27FC236}">
                  <a16:creationId xmlns:a16="http://schemas.microsoft.com/office/drawing/2014/main" id="{621BA810-FB0F-45DB-8AE7-4A684AB8E7AC}"/>
                </a:ext>
              </a:extLst>
            </p:cNvPr>
            <p:cNvGrpSpPr/>
            <p:nvPr/>
          </p:nvGrpSpPr>
          <p:grpSpPr>
            <a:xfrm>
              <a:off x="3070087" y="146920"/>
              <a:ext cx="6030068" cy="1655281"/>
              <a:chOff x="3070087" y="146920"/>
              <a:chExt cx="6030068" cy="1655281"/>
            </a:xfrm>
          </p:grpSpPr>
          <p:sp>
            <p:nvSpPr>
              <p:cNvPr id="8" name="Speech Bubble: Rectangle with Corners Rounded 7">
                <a:extLst>
                  <a:ext uri="{FF2B5EF4-FFF2-40B4-BE49-F238E27FC236}">
                    <a16:creationId xmlns:a16="http://schemas.microsoft.com/office/drawing/2014/main" id="{7F6C9E11-9AE5-4DDD-9D2F-00D1BCC1CD02}"/>
                  </a:ext>
                </a:extLst>
              </p:cNvPr>
              <p:cNvSpPr/>
              <p:nvPr/>
            </p:nvSpPr>
            <p:spPr>
              <a:xfrm>
                <a:off x="3373383" y="288712"/>
                <a:ext cx="5726772" cy="1513489"/>
              </a:xfrm>
              <a:prstGeom prst="wedgeRoundRectCallout">
                <a:avLst>
                  <a:gd name="adj1" fmla="val -73207"/>
                  <a:gd name="adj2" fmla="val 6619"/>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9" name="Picture 8">
                <a:extLst>
                  <a:ext uri="{FF2B5EF4-FFF2-40B4-BE49-F238E27FC236}">
                    <a16:creationId xmlns:a16="http://schemas.microsoft.com/office/drawing/2014/main" id="{24FCD819-98D5-4F0B-9C94-80522CE18C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7" name="TextBox 6">
              <a:extLst>
                <a:ext uri="{FF2B5EF4-FFF2-40B4-BE49-F238E27FC236}">
                  <a16:creationId xmlns:a16="http://schemas.microsoft.com/office/drawing/2014/main" id="{091E31BD-C468-4984-B6DD-2C433FCB546F}"/>
                </a:ext>
              </a:extLst>
            </p:cNvPr>
            <p:cNvSpPr txBox="1"/>
            <p:nvPr/>
          </p:nvSpPr>
          <p:spPr>
            <a:xfrm>
              <a:off x="4172794" y="420603"/>
              <a:ext cx="4972628" cy="1200329"/>
            </a:xfrm>
            <a:prstGeom prst="rect">
              <a:avLst/>
            </a:prstGeom>
            <a:noFill/>
            <a:ln>
              <a:noFill/>
            </a:ln>
          </p:spPr>
          <p:txBody>
            <a:bodyPr wrap="square">
              <a:spAutoFit/>
            </a:bodyPr>
            <a:lstStyle/>
            <a:p>
              <a:pPr algn="ctr"/>
              <a:r>
                <a:rPr lang="en-US" sz="2400" dirty="0">
                  <a:solidFill>
                    <a:srgbClr val="FFE07D"/>
                  </a:solidFill>
                  <a:latin typeface="Caveat" pitchFamily="2" charset="0"/>
                </a:rPr>
                <a:t>Algebraic data types were introduced in Hope, a '70s functional programming language developed at the University of Edinburgh.</a:t>
              </a:r>
            </a:p>
          </p:txBody>
        </p:sp>
      </p:grpSp>
    </p:spTree>
    <p:extLst>
      <p:ext uri="{BB962C8B-B14F-4D97-AF65-F5344CB8AC3E}">
        <p14:creationId xmlns:p14="http://schemas.microsoft.com/office/powerpoint/2010/main" val="118463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C8DFF5-4B63-4924-BFD5-DC3DD3A457F6}"/>
              </a:ext>
            </a:extLst>
          </p:cNvPr>
          <p:cNvGrpSpPr/>
          <p:nvPr/>
        </p:nvGrpSpPr>
        <p:grpSpPr>
          <a:xfrm>
            <a:off x="6324687" y="3142851"/>
            <a:ext cx="5733038" cy="3715153"/>
            <a:chOff x="6324687" y="3142851"/>
            <a:chExt cx="5733038" cy="3715153"/>
          </a:xfrm>
        </p:grpSpPr>
        <p:grpSp>
          <p:nvGrpSpPr>
            <p:cNvPr id="4" name="Group 3">
              <a:extLst>
                <a:ext uri="{FF2B5EF4-FFF2-40B4-BE49-F238E27FC236}">
                  <a16:creationId xmlns:a16="http://schemas.microsoft.com/office/drawing/2014/main" id="{664F1937-5722-4710-B591-F9452A13ADAB}"/>
                </a:ext>
              </a:extLst>
            </p:cNvPr>
            <p:cNvGrpSpPr/>
            <p:nvPr/>
          </p:nvGrpSpPr>
          <p:grpSpPr>
            <a:xfrm>
              <a:off x="6324687" y="3142851"/>
              <a:ext cx="5733038" cy="3715153"/>
              <a:chOff x="6324687" y="3142851"/>
              <a:chExt cx="5733038" cy="3715153"/>
            </a:xfrm>
          </p:grpSpPr>
          <p:grpSp>
            <p:nvGrpSpPr>
              <p:cNvPr id="60" name="Group 59">
                <a:extLst>
                  <a:ext uri="{FF2B5EF4-FFF2-40B4-BE49-F238E27FC236}">
                    <a16:creationId xmlns:a16="http://schemas.microsoft.com/office/drawing/2014/main" id="{F4A7EBF6-722E-4386-A767-98D9EF79F7A3}"/>
                  </a:ext>
                </a:extLst>
              </p:cNvPr>
              <p:cNvGrpSpPr/>
              <p:nvPr/>
            </p:nvGrpSpPr>
            <p:grpSpPr>
              <a:xfrm>
                <a:off x="6324687" y="3142851"/>
                <a:ext cx="5733038" cy="3715153"/>
                <a:chOff x="1748900" y="3880498"/>
                <a:chExt cx="4347101" cy="2877143"/>
              </a:xfrm>
            </p:grpSpPr>
            <p:grpSp>
              <p:nvGrpSpPr>
                <p:cNvPr id="61" name="Group 60">
                  <a:extLst>
                    <a:ext uri="{FF2B5EF4-FFF2-40B4-BE49-F238E27FC236}">
                      <a16:creationId xmlns:a16="http://schemas.microsoft.com/office/drawing/2014/main" id="{726B7AB3-E6BB-4022-A829-ECDE1E81B5B5}"/>
                    </a:ext>
                  </a:extLst>
                </p:cNvPr>
                <p:cNvGrpSpPr/>
                <p:nvPr/>
              </p:nvGrpSpPr>
              <p:grpSpPr>
                <a:xfrm>
                  <a:off x="1748900" y="3880498"/>
                  <a:ext cx="4347101" cy="2877143"/>
                  <a:chOff x="3072962" y="1263460"/>
                  <a:chExt cx="5994838" cy="4294379"/>
                </a:xfrm>
              </p:grpSpPr>
              <p:pic>
                <p:nvPicPr>
                  <p:cNvPr id="63" name="Picture 62">
                    <a:extLst>
                      <a:ext uri="{FF2B5EF4-FFF2-40B4-BE49-F238E27FC236}">
                        <a16:creationId xmlns:a16="http://schemas.microsoft.com/office/drawing/2014/main" id="{3F1119FA-543B-41EC-A5DB-89BA03ED2E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64" name="Rectangle 63">
                    <a:extLst>
                      <a:ext uri="{FF2B5EF4-FFF2-40B4-BE49-F238E27FC236}">
                        <a16:creationId xmlns:a16="http://schemas.microsoft.com/office/drawing/2014/main" id="{4C5BEFE3-B3DF-4015-A155-B6DA11BCF8DE}"/>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2" name="TextBox 61">
                  <a:extLst>
                    <a:ext uri="{FF2B5EF4-FFF2-40B4-BE49-F238E27FC236}">
                      <a16:creationId xmlns:a16="http://schemas.microsoft.com/office/drawing/2014/main" id="{3480082D-3D4C-44DB-A847-F9BF3A06989D}"/>
                    </a:ext>
                  </a:extLst>
                </p:cNvPr>
                <p:cNvSpPr txBox="1"/>
                <p:nvPr/>
              </p:nvSpPr>
              <p:spPr>
                <a:xfrm>
                  <a:off x="1812571" y="4067716"/>
                  <a:ext cx="3406200" cy="400110"/>
                </a:xfrm>
                <a:prstGeom prst="rect">
                  <a:avLst/>
                </a:prstGeom>
                <a:noFill/>
                <a:ln>
                  <a:noFill/>
                </a:ln>
              </p:spPr>
              <p:txBody>
                <a:bodyPr wrap="square">
                  <a:spAutoFit/>
                </a:bodyPr>
                <a:lstStyle/>
                <a:p>
                  <a:r>
                    <a:rPr lang="en-US" sz="2000" dirty="0" err="1">
                      <a:solidFill>
                        <a:schemeClr val="bg1"/>
                      </a:solidFill>
                      <a:latin typeface="Consolas" panose="020B0609020204030204" pitchFamily="49" charset="0"/>
                    </a:rPr>
                    <a:t>climberkip</a:t>
                  </a:r>
                  <a:r>
                    <a:rPr lang="en-US" sz="2000" dirty="0">
                      <a:solidFill>
                        <a:schemeClr val="bg1"/>
                      </a:solidFill>
                      <a:latin typeface="Consolas" panose="020B0609020204030204" pitchFamily="49" charset="0"/>
                    </a:rPr>
                    <a:t>$</a:t>
                  </a:r>
                </a:p>
              </p:txBody>
            </p:sp>
          </p:grpSp>
          <p:sp>
            <p:nvSpPr>
              <p:cNvPr id="65" name="TextBox 64">
                <a:extLst>
                  <a:ext uri="{FF2B5EF4-FFF2-40B4-BE49-F238E27FC236}">
                    <a16:creationId xmlns:a16="http://schemas.microsoft.com/office/drawing/2014/main" id="{15D77F23-E04D-49A5-AC07-6CB9CCE57CFF}"/>
                  </a:ext>
                </a:extLst>
              </p:cNvPr>
              <p:cNvSpPr txBox="1"/>
              <p:nvPr/>
            </p:nvSpPr>
            <p:spPr>
              <a:xfrm>
                <a:off x="8038577" y="3386648"/>
                <a:ext cx="2943144" cy="369332"/>
              </a:xfrm>
              <a:prstGeom prst="rect">
                <a:avLst/>
              </a:prstGeom>
              <a:noFill/>
              <a:ln>
                <a:noFill/>
              </a:ln>
            </p:spPr>
            <p:txBody>
              <a:bodyPr wrap="square">
                <a:spAutoFit/>
              </a:bodyPr>
              <a:lstStyle/>
              <a:p>
                <a:r>
                  <a:rPr lang="en-US" sz="1800" dirty="0" err="1">
                    <a:solidFill>
                      <a:schemeClr val="accent1">
                        <a:lumMod val="20000"/>
                        <a:lumOff val="80000"/>
                      </a:schemeClr>
                    </a:solidFill>
                    <a:latin typeface="Consolas" panose="020B0609020204030204" pitchFamily="49" charset="0"/>
                  </a:rPr>
                  <a:t>ghci</a:t>
                </a:r>
                <a:endParaRPr lang="en-US" sz="1800" dirty="0">
                  <a:solidFill>
                    <a:schemeClr val="accent1">
                      <a:lumMod val="20000"/>
                      <a:lumOff val="80000"/>
                    </a:schemeClr>
                  </a:solidFill>
                  <a:latin typeface="Consolas" panose="020B0609020204030204" pitchFamily="49" charset="0"/>
                </a:endParaRPr>
              </a:p>
            </p:txBody>
          </p:sp>
          <p:sp>
            <p:nvSpPr>
              <p:cNvPr id="66" name="TextBox 65">
                <a:extLst>
                  <a:ext uri="{FF2B5EF4-FFF2-40B4-BE49-F238E27FC236}">
                    <a16:creationId xmlns:a16="http://schemas.microsoft.com/office/drawing/2014/main" id="{24C11E07-BEFF-49B0-8ED8-5C60F4F49D1E}"/>
                  </a:ext>
                </a:extLst>
              </p:cNvPr>
              <p:cNvSpPr txBox="1"/>
              <p:nvPr/>
            </p:nvSpPr>
            <p:spPr>
              <a:xfrm>
                <a:off x="6408657" y="3690727"/>
                <a:ext cx="5465162" cy="923330"/>
              </a:xfrm>
              <a:prstGeom prst="rect">
                <a:avLst/>
              </a:prstGeom>
              <a:noFill/>
              <a:ln>
                <a:noFill/>
              </a:ln>
            </p:spPr>
            <p:txBody>
              <a:bodyPr wrap="square">
                <a:spAutoFit/>
              </a:bodyPr>
              <a:lstStyle/>
              <a:p>
                <a:r>
                  <a:rPr lang="en-US" sz="1800" dirty="0" err="1">
                    <a:solidFill>
                      <a:schemeClr val="bg1"/>
                    </a:solidFill>
                    <a:latin typeface="Consolas" panose="020B0609020204030204" pitchFamily="49" charset="0"/>
                  </a:rPr>
                  <a:t>GHCi</a:t>
                </a:r>
                <a:r>
                  <a:rPr lang="en-US" sz="1800" dirty="0">
                    <a:solidFill>
                      <a:schemeClr val="bg1"/>
                    </a:solidFill>
                    <a:latin typeface="Consolas" panose="020B0609020204030204" pitchFamily="49" charset="0"/>
                  </a:rPr>
                  <a:t>, version 8.10.7:</a:t>
                </a:r>
              </a:p>
              <a:p>
                <a:r>
                  <a:rPr lang="en-US" sz="1800" dirty="0">
                    <a:solidFill>
                      <a:schemeClr val="bg1"/>
                    </a:solidFill>
                    <a:latin typeface="Consolas" panose="020B0609020204030204" pitchFamily="49" charset="0"/>
                  </a:rPr>
                  <a:t>https://www.haskell.org/ghc/  :? for help</a:t>
                </a:r>
              </a:p>
              <a:p>
                <a:r>
                  <a:rPr lang="en-US" sz="1800" dirty="0">
                    <a:solidFill>
                      <a:schemeClr val="bg1"/>
                    </a:solidFill>
                    <a:latin typeface="Consolas" panose="020B0609020204030204" pitchFamily="49" charset="0"/>
                  </a:rPr>
                  <a:t>Prelude&gt;</a:t>
                </a:r>
                <a:endParaRPr lang="en-US" dirty="0">
                  <a:solidFill>
                    <a:schemeClr val="bg1"/>
                  </a:solidFill>
                  <a:latin typeface="Consolas" panose="020B0609020204030204" pitchFamily="49" charset="0"/>
                </a:endParaRPr>
              </a:p>
            </p:txBody>
          </p:sp>
          <p:sp>
            <p:nvSpPr>
              <p:cNvPr id="68" name="TextBox 67">
                <a:extLst>
                  <a:ext uri="{FF2B5EF4-FFF2-40B4-BE49-F238E27FC236}">
                    <a16:creationId xmlns:a16="http://schemas.microsoft.com/office/drawing/2014/main" id="{59B73C4C-197A-480A-9C89-3CA9D2605C69}"/>
                  </a:ext>
                </a:extLst>
              </p:cNvPr>
              <p:cNvSpPr txBox="1"/>
              <p:nvPr/>
            </p:nvSpPr>
            <p:spPr>
              <a:xfrm>
                <a:off x="6373686" y="4519883"/>
                <a:ext cx="5277108" cy="1200329"/>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[1 of 1] Compiling Main ( </a:t>
                </a:r>
                <a:r>
                  <a:rPr lang="en-US" sz="1800" dirty="0" err="1">
                    <a:solidFill>
                      <a:schemeClr val="bg1"/>
                    </a:solidFill>
                    <a:latin typeface="Consolas" panose="020B0609020204030204" pitchFamily="49" charset="0"/>
                  </a:rPr>
                  <a:t>hypot.hs</a:t>
                </a:r>
                <a:r>
                  <a:rPr lang="en-US" sz="1800" dirty="0">
                    <a:solidFill>
                      <a:schemeClr val="bg1"/>
                    </a:solidFill>
                    <a:latin typeface="Consolas" panose="020B0609020204030204" pitchFamily="49" charset="0"/>
                  </a:rPr>
                  <a:t>,</a:t>
                </a:r>
              </a:p>
              <a:p>
                <a:r>
                  <a:rPr lang="en-US" sz="1800" dirty="0">
                    <a:solidFill>
                      <a:schemeClr val="bg1"/>
                    </a:solidFill>
                    <a:latin typeface="Consolas" panose="020B0609020204030204" pitchFamily="49" charset="0"/>
                  </a:rPr>
                  <a:t>interpreted )</a:t>
                </a:r>
              </a:p>
              <a:p>
                <a:r>
                  <a:rPr lang="en-US" sz="1800" dirty="0">
                    <a:solidFill>
                      <a:schemeClr val="bg1"/>
                    </a:solidFill>
                    <a:latin typeface="Consolas" panose="020B0609020204030204" pitchFamily="49" charset="0"/>
                  </a:rPr>
                  <a:t>Ok, one module loaded.</a:t>
                </a:r>
              </a:p>
              <a:p>
                <a:r>
                  <a:rPr lang="en-US" dirty="0">
                    <a:solidFill>
                      <a:schemeClr val="bg1"/>
                    </a:solidFill>
                    <a:latin typeface="Consolas" panose="020B0609020204030204" pitchFamily="49" charset="0"/>
                  </a:rPr>
                  <a:t>*Main&gt;</a:t>
                </a:r>
              </a:p>
            </p:txBody>
          </p:sp>
          <p:sp>
            <p:nvSpPr>
              <p:cNvPr id="70" name="TextBox 69">
                <a:extLst>
                  <a:ext uri="{FF2B5EF4-FFF2-40B4-BE49-F238E27FC236}">
                    <a16:creationId xmlns:a16="http://schemas.microsoft.com/office/drawing/2014/main" id="{6A2A9DCF-2D65-4B32-BC2D-CF8D742CB2DB}"/>
                  </a:ext>
                </a:extLst>
              </p:cNvPr>
              <p:cNvSpPr txBox="1"/>
              <p:nvPr/>
            </p:nvSpPr>
            <p:spPr>
              <a:xfrm>
                <a:off x="7223051" y="5349199"/>
                <a:ext cx="2943144" cy="369332"/>
              </a:xfrm>
              <a:prstGeom prst="rect">
                <a:avLst/>
              </a:prstGeom>
              <a:noFill/>
              <a:ln>
                <a:noFill/>
              </a:ln>
            </p:spPr>
            <p:txBody>
              <a:bodyPr wrap="square">
                <a:spAutoFit/>
              </a:bodyPr>
              <a:lstStyle/>
              <a:p>
                <a:r>
                  <a:rPr lang="en-US" sz="1800" dirty="0" err="1">
                    <a:solidFill>
                      <a:schemeClr val="accent1">
                        <a:lumMod val="20000"/>
                        <a:lumOff val="80000"/>
                      </a:schemeClr>
                    </a:solidFill>
                    <a:latin typeface="Consolas" panose="020B0609020204030204" pitchFamily="49" charset="0"/>
                  </a:rPr>
                  <a:t>hypot</a:t>
                </a:r>
                <a:r>
                  <a:rPr lang="en-US" sz="1800" dirty="0">
                    <a:solidFill>
                      <a:schemeClr val="accent1">
                        <a:lumMod val="20000"/>
                        <a:lumOff val="80000"/>
                      </a:schemeClr>
                    </a:solidFill>
                    <a:latin typeface="Consolas" panose="020B0609020204030204" pitchFamily="49" charset="0"/>
                  </a:rPr>
                  <a:t> 3 4</a:t>
                </a:r>
              </a:p>
            </p:txBody>
          </p:sp>
          <p:sp>
            <p:nvSpPr>
              <p:cNvPr id="71" name="TextBox 70">
                <a:extLst>
                  <a:ext uri="{FF2B5EF4-FFF2-40B4-BE49-F238E27FC236}">
                    <a16:creationId xmlns:a16="http://schemas.microsoft.com/office/drawing/2014/main" id="{383F7069-6CA1-4B7E-88E7-8F25E5C47D80}"/>
                  </a:ext>
                </a:extLst>
              </p:cNvPr>
              <p:cNvSpPr txBox="1"/>
              <p:nvPr/>
            </p:nvSpPr>
            <p:spPr>
              <a:xfrm>
                <a:off x="6373686" y="5632179"/>
                <a:ext cx="2943144" cy="369332"/>
              </a:xfrm>
              <a:prstGeom prst="rect">
                <a:avLst/>
              </a:prstGeom>
              <a:noFill/>
              <a:ln>
                <a:noFill/>
              </a:ln>
            </p:spPr>
            <p:txBody>
              <a:bodyPr wrap="square">
                <a:spAutoFit/>
              </a:bodyPr>
              <a:lstStyle/>
              <a:p>
                <a:r>
                  <a:rPr lang="en-US" sz="1800" dirty="0">
                    <a:solidFill>
                      <a:srgbClr val="FFC1C1"/>
                    </a:solidFill>
                    <a:latin typeface="Consolas" panose="020B0609020204030204" pitchFamily="49" charset="0"/>
                  </a:rPr>
                  <a:t>5.0</a:t>
                </a:r>
              </a:p>
            </p:txBody>
          </p:sp>
          <p:sp>
            <p:nvSpPr>
              <p:cNvPr id="31" name="TextBox 30">
                <a:extLst>
                  <a:ext uri="{FF2B5EF4-FFF2-40B4-BE49-F238E27FC236}">
                    <a16:creationId xmlns:a16="http://schemas.microsoft.com/office/drawing/2014/main" id="{43317880-271F-4BA3-92C4-2B94DCB71014}"/>
                  </a:ext>
                </a:extLst>
              </p:cNvPr>
              <p:cNvSpPr txBox="1"/>
              <p:nvPr/>
            </p:nvSpPr>
            <p:spPr>
              <a:xfrm>
                <a:off x="6373686" y="5928363"/>
                <a:ext cx="2943144"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*Main&gt;</a:t>
                </a:r>
              </a:p>
            </p:txBody>
          </p:sp>
        </p:grpSp>
        <p:sp>
          <p:nvSpPr>
            <p:cNvPr id="52" name="TextBox 51">
              <a:extLst>
                <a:ext uri="{FF2B5EF4-FFF2-40B4-BE49-F238E27FC236}">
                  <a16:creationId xmlns:a16="http://schemas.microsoft.com/office/drawing/2014/main" id="{8C3B9917-601F-4516-9C63-54D83A3DA155}"/>
                </a:ext>
              </a:extLst>
            </p:cNvPr>
            <p:cNvSpPr txBox="1"/>
            <p:nvPr/>
          </p:nvSpPr>
          <p:spPr>
            <a:xfrm>
              <a:off x="7456042" y="4244725"/>
              <a:ext cx="2943144" cy="369332"/>
            </a:xfrm>
            <a:prstGeom prst="rect">
              <a:avLst/>
            </a:prstGeom>
            <a:noFill/>
            <a:ln>
              <a:noFill/>
            </a:ln>
          </p:spPr>
          <p:txBody>
            <a:bodyPr wrap="square">
              <a:spAutoFit/>
            </a:bodyPr>
            <a:lstStyle/>
            <a:p>
              <a:r>
                <a:rPr lang="en-US" sz="1800" dirty="0">
                  <a:solidFill>
                    <a:schemeClr val="accent1">
                      <a:lumMod val="20000"/>
                      <a:lumOff val="80000"/>
                    </a:schemeClr>
                  </a:solidFill>
                  <a:latin typeface="Consolas" panose="020B0609020204030204" pitchFamily="49" charset="0"/>
                </a:rPr>
                <a:t>:load </a:t>
              </a:r>
              <a:r>
                <a:rPr lang="en-US" sz="1800" dirty="0" err="1">
                  <a:solidFill>
                    <a:schemeClr val="accent1">
                      <a:lumMod val="20000"/>
                      <a:lumOff val="80000"/>
                    </a:schemeClr>
                  </a:solidFill>
                  <a:latin typeface="Consolas" panose="020B0609020204030204" pitchFamily="49" charset="0"/>
                </a:rPr>
                <a:t>hypot</a:t>
              </a:r>
              <a:endParaRPr lang="en-US" sz="1800" dirty="0">
                <a:solidFill>
                  <a:schemeClr val="accent1">
                    <a:lumMod val="20000"/>
                    <a:lumOff val="80000"/>
                  </a:schemeClr>
                </a:solidFill>
                <a:latin typeface="Consolas" panose="020B0609020204030204" pitchFamily="49" charset="0"/>
              </a:endParaRPr>
            </a:p>
          </p:txBody>
        </p:sp>
      </p:grpSp>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8" name="Title 1">
            <a:extLst>
              <a:ext uri="{FF2B5EF4-FFF2-40B4-BE49-F238E27FC236}">
                <a16:creationId xmlns:a16="http://schemas.microsoft.com/office/drawing/2014/main" id="{8C7B27D7-B4F7-4A1D-8910-924265587BCF}"/>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latin typeface="Corbel" panose="020B0503020204020204" pitchFamily="34" charset="0"/>
              </a:rPr>
              <a:t>Using the Haskell Interpreter</a:t>
            </a:r>
          </a:p>
        </p:txBody>
      </p:sp>
      <p:grpSp>
        <p:nvGrpSpPr>
          <p:cNvPr id="3" name="Group 2">
            <a:extLst>
              <a:ext uri="{FF2B5EF4-FFF2-40B4-BE49-F238E27FC236}">
                <a16:creationId xmlns:a16="http://schemas.microsoft.com/office/drawing/2014/main" id="{FDA181D7-E4FB-483A-A3D7-0BE3FC8D3870}"/>
              </a:ext>
            </a:extLst>
          </p:cNvPr>
          <p:cNvGrpSpPr/>
          <p:nvPr/>
        </p:nvGrpSpPr>
        <p:grpSpPr>
          <a:xfrm>
            <a:off x="172070" y="3172692"/>
            <a:ext cx="5733038" cy="3687683"/>
            <a:chOff x="172070" y="3172692"/>
            <a:chExt cx="5733038" cy="3687683"/>
          </a:xfrm>
        </p:grpSpPr>
        <p:grpSp>
          <p:nvGrpSpPr>
            <p:cNvPr id="33" name="Group 32">
              <a:extLst>
                <a:ext uri="{FF2B5EF4-FFF2-40B4-BE49-F238E27FC236}">
                  <a16:creationId xmlns:a16="http://schemas.microsoft.com/office/drawing/2014/main" id="{185F0A3E-C4C1-4A84-81C8-541A2B5B0472}"/>
                </a:ext>
              </a:extLst>
            </p:cNvPr>
            <p:cNvGrpSpPr/>
            <p:nvPr/>
          </p:nvGrpSpPr>
          <p:grpSpPr>
            <a:xfrm>
              <a:off x="172070" y="3172692"/>
              <a:ext cx="5733038" cy="3687683"/>
              <a:chOff x="701910" y="3713286"/>
              <a:chExt cx="4235676" cy="2858600"/>
            </a:xfrm>
          </p:grpSpPr>
          <p:grpSp>
            <p:nvGrpSpPr>
              <p:cNvPr id="35" name="Group 34">
                <a:extLst>
                  <a:ext uri="{FF2B5EF4-FFF2-40B4-BE49-F238E27FC236}">
                    <a16:creationId xmlns:a16="http://schemas.microsoft.com/office/drawing/2014/main" id="{B97944A6-51EB-4591-9346-A15B74D08DCC}"/>
                  </a:ext>
                </a:extLst>
              </p:cNvPr>
              <p:cNvGrpSpPr/>
              <p:nvPr/>
            </p:nvGrpSpPr>
            <p:grpSpPr>
              <a:xfrm>
                <a:off x="701910" y="3713286"/>
                <a:ext cx="4235676" cy="2858600"/>
                <a:chOff x="1786055" y="3905087"/>
                <a:chExt cx="4235676" cy="2858600"/>
              </a:xfrm>
            </p:grpSpPr>
            <p:grpSp>
              <p:nvGrpSpPr>
                <p:cNvPr id="37" name="Group 36">
                  <a:extLst>
                    <a:ext uri="{FF2B5EF4-FFF2-40B4-BE49-F238E27FC236}">
                      <a16:creationId xmlns:a16="http://schemas.microsoft.com/office/drawing/2014/main" id="{9FE4BA93-AAE2-4F4C-832E-0DD281A36DDF}"/>
                    </a:ext>
                  </a:extLst>
                </p:cNvPr>
                <p:cNvGrpSpPr/>
                <p:nvPr/>
              </p:nvGrpSpPr>
              <p:grpSpPr>
                <a:xfrm>
                  <a:off x="1786055" y="3905087"/>
                  <a:ext cx="4235676" cy="2852552"/>
                  <a:chOff x="3124201" y="1300162"/>
                  <a:chExt cx="5841179" cy="4257675"/>
                </a:xfrm>
              </p:grpSpPr>
              <p:pic>
                <p:nvPicPr>
                  <p:cNvPr id="43" name="Picture 42">
                    <a:extLst>
                      <a:ext uri="{FF2B5EF4-FFF2-40B4-BE49-F238E27FC236}">
                        <a16:creationId xmlns:a16="http://schemas.microsoft.com/office/drawing/2014/main" id="{A4C01810-49A5-4D27-9A01-19569ADE7F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24201" y="1300162"/>
                    <a:ext cx="5841179" cy="4257675"/>
                  </a:xfrm>
                  <a:prstGeom prst="rect">
                    <a:avLst/>
                  </a:prstGeom>
                </p:spPr>
              </p:pic>
              <p:sp>
                <p:nvSpPr>
                  <p:cNvPr id="45" name="Rectangle 44">
                    <a:extLst>
                      <a:ext uri="{FF2B5EF4-FFF2-40B4-BE49-F238E27FC236}">
                        <a16:creationId xmlns:a16="http://schemas.microsoft.com/office/drawing/2014/main" id="{D8E1B83B-DD0A-48CB-98C3-B84E2A3C812E}"/>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38" name="TextBox 37">
                  <a:extLst>
                    <a:ext uri="{FF2B5EF4-FFF2-40B4-BE49-F238E27FC236}">
                      <a16:creationId xmlns:a16="http://schemas.microsoft.com/office/drawing/2014/main" id="{52200580-815D-4C93-8E81-305DE58463DA}"/>
                    </a:ext>
                  </a:extLst>
                </p:cNvPr>
                <p:cNvSpPr txBox="1"/>
                <p:nvPr/>
              </p:nvSpPr>
              <p:spPr>
                <a:xfrm>
                  <a:off x="1812571" y="4067716"/>
                  <a:ext cx="3406200" cy="2695971"/>
                </a:xfrm>
                <a:prstGeom prst="rect">
                  <a:avLst/>
                </a:prstGeom>
                <a:noFill/>
                <a:ln>
                  <a:noFill/>
                </a:ln>
              </p:spPr>
              <p:txBody>
                <a:bodyPr wrap="square">
                  <a:spAutoFit/>
                </a:bodyPr>
                <a:lstStyle/>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                                 </a:t>
                  </a:r>
                </a:p>
                <a:p>
                  <a:r>
                    <a:rPr lang="en-US" dirty="0">
                      <a:solidFill>
                        <a:srgbClr val="CF7DFF"/>
                      </a:solidFill>
                      <a:latin typeface="Consolas" panose="020B0609020204030204" pitchFamily="49" charset="0"/>
                    </a:rPr>
                    <a:t>~</a:t>
                  </a:r>
                  <a:br>
                    <a:rPr lang="en-US" dirty="0">
                      <a:solidFill>
                        <a:srgbClr val="CF7DFF"/>
                      </a:solidFill>
                      <a:latin typeface="Consolas" panose="020B0609020204030204" pitchFamily="49" charset="0"/>
                    </a:rPr>
                  </a:br>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                                                                         </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hello.hs</a:t>
                  </a:r>
                  <a:r>
                    <a:rPr lang="en-US" dirty="0">
                      <a:solidFill>
                        <a:schemeClr val="bg1"/>
                      </a:solidFill>
                      <a:latin typeface="Consolas" panose="020B0609020204030204" pitchFamily="49" charset="0"/>
                    </a:rPr>
                    <a:t>" [New]</a:t>
                  </a:r>
                  <a:endParaRPr lang="en-US" sz="2000" dirty="0">
                    <a:solidFill>
                      <a:schemeClr val="bg1"/>
                    </a:solidFill>
                    <a:latin typeface="Consolas" panose="020B0609020204030204" pitchFamily="49" charset="0"/>
                  </a:endParaRPr>
                </a:p>
              </p:txBody>
            </p:sp>
          </p:grpSp>
          <p:pic>
            <p:nvPicPr>
              <p:cNvPr id="36" name="Picture 35">
                <a:extLst>
                  <a:ext uri="{FF2B5EF4-FFF2-40B4-BE49-F238E27FC236}">
                    <a16:creationId xmlns:a16="http://schemas.microsoft.com/office/drawing/2014/main" id="{691766F3-ED15-42C6-B44E-BB049708091B}"/>
                  </a:ext>
                </a:extLst>
              </p:cNvPr>
              <p:cNvPicPr>
                <a:picLocks noChangeAspect="1"/>
              </p:cNvPicPr>
              <p:nvPr/>
            </p:nvPicPr>
            <p:blipFill>
              <a:blip r:embed="rId3"/>
              <a:stretch>
                <a:fillRect/>
              </a:stretch>
            </p:blipFill>
            <p:spPr>
              <a:xfrm>
                <a:off x="2778008" y="3728218"/>
                <a:ext cx="1075854" cy="160575"/>
              </a:xfrm>
              <a:prstGeom prst="rect">
                <a:avLst/>
              </a:prstGeom>
            </p:spPr>
          </p:pic>
        </p:grpSp>
        <p:sp>
          <p:nvSpPr>
            <p:cNvPr id="46" name="TextBox 45">
              <a:extLst>
                <a:ext uri="{FF2B5EF4-FFF2-40B4-BE49-F238E27FC236}">
                  <a16:creationId xmlns:a16="http://schemas.microsoft.com/office/drawing/2014/main" id="{519FCA12-9C49-43AA-BD73-E48AEDB8B21E}"/>
                </a:ext>
              </a:extLst>
            </p:cNvPr>
            <p:cNvSpPr txBox="1"/>
            <p:nvPr/>
          </p:nvSpPr>
          <p:spPr>
            <a:xfrm>
              <a:off x="225283" y="3422838"/>
              <a:ext cx="4173404" cy="369332"/>
            </a:xfrm>
            <a:prstGeom prst="rect">
              <a:avLst/>
            </a:prstGeom>
            <a:solidFill>
              <a:srgbClr val="1C1C1C"/>
            </a:solidFill>
            <a:ln>
              <a:noFill/>
            </a:ln>
          </p:spPr>
          <p:txBody>
            <a:bodyPr wrap="square">
              <a:spAutoFit/>
            </a:bodyPr>
            <a:lstStyle/>
            <a:p>
              <a:r>
                <a:rPr lang="en-US" dirty="0" err="1">
                  <a:solidFill>
                    <a:schemeClr val="bg1"/>
                  </a:solidFill>
                  <a:latin typeface="Consolas" panose="020B0609020204030204" pitchFamily="49" charset="0"/>
                </a:rPr>
                <a:t>hypot</a:t>
              </a:r>
              <a:r>
                <a:rPr lang="en-US" dirty="0">
                  <a:solidFill>
                    <a:schemeClr val="bg1"/>
                  </a:solidFill>
                  <a:latin typeface="Consolas" panose="020B0609020204030204" pitchFamily="49" charset="0"/>
                </a:rPr>
                <a:t> a b = sqrt ((a^2)+(b^2))</a:t>
              </a:r>
            </a:p>
          </p:txBody>
        </p:sp>
        <p:sp>
          <p:nvSpPr>
            <p:cNvPr id="47" name="TextBox 46">
              <a:extLst>
                <a:ext uri="{FF2B5EF4-FFF2-40B4-BE49-F238E27FC236}">
                  <a16:creationId xmlns:a16="http://schemas.microsoft.com/office/drawing/2014/main" id="{A67C9866-639B-4D09-9684-6C179EE36021}"/>
                </a:ext>
              </a:extLst>
            </p:cNvPr>
            <p:cNvSpPr txBox="1"/>
            <p:nvPr/>
          </p:nvSpPr>
          <p:spPr>
            <a:xfrm>
              <a:off x="206346" y="6416985"/>
              <a:ext cx="3767795" cy="369332"/>
            </a:xfrm>
            <a:prstGeom prst="rect">
              <a:avLst/>
            </a:prstGeom>
            <a:solidFill>
              <a:srgbClr val="1C1C1C"/>
            </a:solidFill>
            <a:ln>
              <a:noFill/>
            </a:ln>
          </p:spPr>
          <p:txBody>
            <a:bodyPr wrap="square">
              <a:spAutoFit/>
            </a:bodyPr>
            <a:lstStyle/>
            <a:p>
              <a:r>
                <a:rPr lang="en-US" sz="1800" dirty="0">
                  <a:solidFill>
                    <a:schemeClr val="bg1"/>
                  </a:solidFill>
                  <a:latin typeface="Consolas" panose="020B0609020204030204" pitchFamily="49" charset="0"/>
                </a:rPr>
                <a:t>"</a:t>
              </a:r>
              <a:r>
                <a:rPr lang="en-US" sz="1800" dirty="0" err="1">
                  <a:solidFill>
                    <a:schemeClr val="bg1"/>
                  </a:solidFill>
                  <a:latin typeface="Consolas" panose="020B0609020204030204" pitchFamily="49" charset="0"/>
                </a:rPr>
                <a:t>hypot.hs</a:t>
              </a:r>
              <a:r>
                <a:rPr lang="en-US" sz="1800" dirty="0">
                  <a:solidFill>
                    <a:schemeClr val="bg1"/>
                  </a:solidFill>
                  <a:latin typeface="Consolas" panose="020B0609020204030204" pitchFamily="49" charset="0"/>
                </a:rPr>
                <a:t>" 1L, 31B written</a:t>
              </a:r>
              <a:endParaRPr lang="en-US" dirty="0">
                <a:solidFill>
                  <a:schemeClr val="bg1"/>
                </a:solidFill>
                <a:latin typeface="Consolas" panose="020B0609020204030204" pitchFamily="49" charset="0"/>
              </a:endParaRPr>
            </a:p>
          </p:txBody>
        </p:sp>
      </p:grpSp>
      <p:sp>
        <p:nvSpPr>
          <p:cNvPr id="44" name="TextBox 43">
            <a:extLst>
              <a:ext uri="{FF2B5EF4-FFF2-40B4-BE49-F238E27FC236}">
                <a16:creationId xmlns:a16="http://schemas.microsoft.com/office/drawing/2014/main" id="{32E8DAE4-D11A-464C-97B7-7791915D5A00}"/>
              </a:ext>
            </a:extLst>
          </p:cNvPr>
          <p:cNvSpPr txBox="1"/>
          <p:nvPr/>
        </p:nvSpPr>
        <p:spPr>
          <a:xfrm>
            <a:off x="1797283" y="881970"/>
            <a:ext cx="8378088" cy="830997"/>
          </a:xfrm>
          <a:prstGeom prst="rect">
            <a:avLst/>
          </a:prstGeom>
          <a:noFill/>
          <a:ln>
            <a:noFill/>
          </a:ln>
        </p:spPr>
        <p:txBody>
          <a:bodyPr wrap="square" rtlCol="0">
            <a:spAutoFit/>
          </a:bodyPr>
          <a:lstStyle/>
          <a:p>
            <a:pPr algn="ctr"/>
            <a:r>
              <a:rPr lang="en-US" sz="2400" dirty="0">
                <a:latin typeface="Corbel" panose="020B0503020204020204" pitchFamily="34" charset="0"/>
              </a:rPr>
              <a:t>If we make changes to our loaded program, we can reload them into the interpreter with the </a:t>
            </a:r>
            <a:r>
              <a:rPr lang="en-US" sz="2400" dirty="0">
                <a:solidFill>
                  <a:srgbClr val="FF0000"/>
                </a:solidFill>
                <a:latin typeface="Corbel" panose="020B0503020204020204" pitchFamily="34" charset="0"/>
              </a:rPr>
              <a:t>:r </a:t>
            </a:r>
            <a:r>
              <a:rPr lang="en-US" sz="2400" dirty="0">
                <a:latin typeface="Corbel" panose="020B0503020204020204" pitchFamily="34" charset="0"/>
              </a:rPr>
              <a:t>command.</a:t>
            </a:r>
          </a:p>
        </p:txBody>
      </p:sp>
      <p:sp>
        <p:nvSpPr>
          <p:cNvPr id="48" name="TextBox 47">
            <a:extLst>
              <a:ext uri="{FF2B5EF4-FFF2-40B4-BE49-F238E27FC236}">
                <a16:creationId xmlns:a16="http://schemas.microsoft.com/office/drawing/2014/main" id="{A8FC0E26-D520-4A19-907C-267B91AF1E9D}"/>
              </a:ext>
            </a:extLst>
          </p:cNvPr>
          <p:cNvSpPr txBox="1"/>
          <p:nvPr/>
        </p:nvSpPr>
        <p:spPr>
          <a:xfrm>
            <a:off x="227785" y="3423907"/>
            <a:ext cx="5482733" cy="646331"/>
          </a:xfrm>
          <a:prstGeom prst="rect">
            <a:avLst/>
          </a:prstGeom>
          <a:solidFill>
            <a:srgbClr val="1C1C1C"/>
          </a:solidFill>
          <a:ln>
            <a:noFill/>
          </a:ln>
        </p:spPr>
        <p:txBody>
          <a:bodyPr wrap="square">
            <a:spAutoFit/>
          </a:bodyPr>
          <a:lstStyle/>
          <a:p>
            <a:r>
              <a:rPr lang="en-US" dirty="0">
                <a:solidFill>
                  <a:schemeClr val="bg1"/>
                </a:solidFill>
                <a:latin typeface="Consolas" panose="020B0609020204030204" pitchFamily="49" charset="0"/>
              </a:rPr>
              <a:t> </a:t>
            </a:r>
          </a:p>
          <a:p>
            <a:r>
              <a:rPr lang="en-US" dirty="0" err="1">
                <a:solidFill>
                  <a:schemeClr val="bg1"/>
                </a:solidFill>
                <a:latin typeface="Consolas" panose="020B0609020204030204" pitchFamily="49" charset="0"/>
              </a:rPr>
              <a:t>hypot</a:t>
            </a:r>
            <a:r>
              <a:rPr lang="en-US" dirty="0">
                <a:solidFill>
                  <a:schemeClr val="bg1"/>
                </a:solidFill>
                <a:latin typeface="Consolas" panose="020B0609020204030204" pitchFamily="49" charset="0"/>
              </a:rPr>
              <a:t> a b = sqrt ((a^2)+(b^2))</a:t>
            </a:r>
          </a:p>
        </p:txBody>
      </p:sp>
      <p:sp>
        <p:nvSpPr>
          <p:cNvPr id="50" name="TextBox 49">
            <a:extLst>
              <a:ext uri="{FF2B5EF4-FFF2-40B4-BE49-F238E27FC236}">
                <a16:creationId xmlns:a16="http://schemas.microsoft.com/office/drawing/2014/main" id="{55C992E1-C06E-439B-82FF-417FC09DCC9F}"/>
              </a:ext>
            </a:extLst>
          </p:cNvPr>
          <p:cNvSpPr txBox="1"/>
          <p:nvPr/>
        </p:nvSpPr>
        <p:spPr>
          <a:xfrm>
            <a:off x="206752" y="6417116"/>
            <a:ext cx="3767795" cy="369332"/>
          </a:xfrm>
          <a:prstGeom prst="rect">
            <a:avLst/>
          </a:prstGeom>
          <a:solidFill>
            <a:srgbClr val="1C1C1C"/>
          </a:solidFill>
          <a:ln>
            <a:noFill/>
          </a:ln>
        </p:spPr>
        <p:txBody>
          <a:bodyPr wrap="square">
            <a:spAutoFit/>
          </a:bodyPr>
          <a:lstStyle/>
          <a:p>
            <a:r>
              <a:rPr lang="en-US" sz="1800" dirty="0">
                <a:solidFill>
                  <a:schemeClr val="bg1"/>
                </a:solidFill>
                <a:latin typeface="Consolas" panose="020B0609020204030204" pitchFamily="49" charset="0"/>
              </a:rPr>
              <a:t>"</a:t>
            </a:r>
            <a:r>
              <a:rPr lang="en-US" sz="1800" dirty="0" err="1">
                <a:solidFill>
                  <a:schemeClr val="bg1"/>
                </a:solidFill>
                <a:latin typeface="Consolas" panose="020B0609020204030204" pitchFamily="49" charset="0"/>
              </a:rPr>
              <a:t>hypot.hs</a:t>
            </a:r>
            <a:r>
              <a:rPr lang="en-US" sz="1800" dirty="0">
                <a:solidFill>
                  <a:schemeClr val="bg1"/>
                </a:solidFill>
                <a:latin typeface="Consolas" panose="020B0609020204030204" pitchFamily="49" charset="0"/>
              </a:rPr>
              <a:t>" 2L, 54B written</a:t>
            </a:r>
            <a:endParaRPr lang="en-US" dirty="0">
              <a:solidFill>
                <a:schemeClr val="bg1"/>
              </a:solidFill>
              <a:latin typeface="Consolas" panose="020B0609020204030204" pitchFamily="49" charset="0"/>
            </a:endParaRPr>
          </a:p>
        </p:txBody>
      </p:sp>
      <p:sp>
        <p:nvSpPr>
          <p:cNvPr id="51" name="Speech Bubble: Rectangle with Corners Rounded 50">
            <a:extLst>
              <a:ext uri="{FF2B5EF4-FFF2-40B4-BE49-F238E27FC236}">
                <a16:creationId xmlns:a16="http://schemas.microsoft.com/office/drawing/2014/main" id="{930D22E6-2FCA-4AAF-9E11-7E6A90708AAC}"/>
              </a:ext>
            </a:extLst>
          </p:cNvPr>
          <p:cNvSpPr/>
          <p:nvPr/>
        </p:nvSpPr>
        <p:spPr>
          <a:xfrm>
            <a:off x="2778259" y="4143427"/>
            <a:ext cx="3304096" cy="969163"/>
          </a:xfrm>
          <a:prstGeom prst="wedgeRoundRectCallout">
            <a:avLst>
              <a:gd name="adj1" fmla="val 87802"/>
              <a:gd name="adj2" fmla="val 1497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:r</a:t>
            </a:r>
            <a:r>
              <a:rPr lang="en-US" sz="2000" dirty="0">
                <a:latin typeface="Corbel" panose="020B0503020204020204" pitchFamily="34" charset="0"/>
              </a:rPr>
              <a:t> command reloads your :loaded program after you make a change.</a:t>
            </a:r>
          </a:p>
        </p:txBody>
      </p:sp>
      <p:sp>
        <p:nvSpPr>
          <p:cNvPr id="32" name="TextBox 31">
            <a:extLst>
              <a:ext uri="{FF2B5EF4-FFF2-40B4-BE49-F238E27FC236}">
                <a16:creationId xmlns:a16="http://schemas.microsoft.com/office/drawing/2014/main" id="{CC480814-218B-40F8-81B0-EDA886B9EF36}"/>
              </a:ext>
            </a:extLst>
          </p:cNvPr>
          <p:cNvSpPr txBox="1"/>
          <p:nvPr/>
        </p:nvSpPr>
        <p:spPr>
          <a:xfrm>
            <a:off x="7232227" y="5928363"/>
            <a:ext cx="2943144"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:r</a:t>
            </a:r>
            <a:endParaRPr lang="en-US" sz="1800" dirty="0">
              <a:solidFill>
                <a:schemeClr val="accent1">
                  <a:lumMod val="20000"/>
                  <a:lumOff val="80000"/>
                </a:schemeClr>
              </a:solidFill>
              <a:latin typeface="Consolas" panose="020B0609020204030204" pitchFamily="49" charset="0"/>
            </a:endParaRPr>
          </a:p>
        </p:txBody>
      </p:sp>
      <p:sp>
        <p:nvSpPr>
          <p:cNvPr id="39" name="TextBox 38">
            <a:extLst>
              <a:ext uri="{FF2B5EF4-FFF2-40B4-BE49-F238E27FC236}">
                <a16:creationId xmlns:a16="http://schemas.microsoft.com/office/drawing/2014/main" id="{B2F1A5D3-DAF0-42D8-9CA1-5118F3468AC4}"/>
              </a:ext>
            </a:extLst>
          </p:cNvPr>
          <p:cNvSpPr txBox="1"/>
          <p:nvPr/>
        </p:nvSpPr>
        <p:spPr>
          <a:xfrm>
            <a:off x="6373686" y="6167250"/>
            <a:ext cx="2943144" cy="369332"/>
          </a:xfrm>
          <a:prstGeom prst="rect">
            <a:avLst/>
          </a:prstGeom>
          <a:noFill/>
          <a:ln>
            <a:noFill/>
          </a:ln>
        </p:spPr>
        <p:txBody>
          <a:bodyPr wrap="square">
            <a:spAutoFit/>
          </a:bodyPr>
          <a:lstStyle/>
          <a:p>
            <a:r>
              <a:rPr lang="en-US" dirty="0">
                <a:solidFill>
                  <a:schemeClr val="bg1"/>
                </a:solidFill>
                <a:latin typeface="Consolas" panose="020B0609020204030204" pitchFamily="49" charset="0"/>
              </a:rPr>
              <a:t>Ok, one module loaded.</a:t>
            </a:r>
            <a:endParaRPr lang="en-US" sz="1800" dirty="0">
              <a:solidFill>
                <a:schemeClr val="bg1"/>
              </a:solidFill>
              <a:latin typeface="Consolas" panose="020B0609020204030204" pitchFamily="49" charset="0"/>
            </a:endParaRPr>
          </a:p>
        </p:txBody>
      </p:sp>
      <p:grpSp>
        <p:nvGrpSpPr>
          <p:cNvPr id="53" name="Group 52">
            <a:extLst>
              <a:ext uri="{FF2B5EF4-FFF2-40B4-BE49-F238E27FC236}">
                <a16:creationId xmlns:a16="http://schemas.microsoft.com/office/drawing/2014/main" id="{876BC84F-E426-4A56-A67C-AD6E4D1680D7}"/>
              </a:ext>
            </a:extLst>
          </p:cNvPr>
          <p:cNvGrpSpPr/>
          <p:nvPr/>
        </p:nvGrpSpPr>
        <p:grpSpPr>
          <a:xfrm>
            <a:off x="6324686" y="3137420"/>
            <a:ext cx="5733038" cy="3715153"/>
            <a:chOff x="3072962" y="1263460"/>
            <a:chExt cx="5994838" cy="4294379"/>
          </a:xfrm>
        </p:grpSpPr>
        <p:pic>
          <p:nvPicPr>
            <p:cNvPr id="55" name="Picture 54">
              <a:extLst>
                <a:ext uri="{FF2B5EF4-FFF2-40B4-BE49-F238E27FC236}">
                  <a16:creationId xmlns:a16="http://schemas.microsoft.com/office/drawing/2014/main" id="{F62EA6A9-0501-459B-AF4C-ED300F72B0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56" name="Rectangle 55">
              <a:extLst>
                <a:ext uri="{FF2B5EF4-FFF2-40B4-BE49-F238E27FC236}">
                  <a16:creationId xmlns:a16="http://schemas.microsoft.com/office/drawing/2014/main" id="{CD1F029F-6375-4AE0-B8A3-2D3A1927F93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57" name="TextBox 56">
            <a:extLst>
              <a:ext uri="{FF2B5EF4-FFF2-40B4-BE49-F238E27FC236}">
                <a16:creationId xmlns:a16="http://schemas.microsoft.com/office/drawing/2014/main" id="{38B6B92B-3008-4167-A637-66AF6629DE3E}"/>
              </a:ext>
            </a:extLst>
          </p:cNvPr>
          <p:cNvSpPr txBox="1"/>
          <p:nvPr/>
        </p:nvSpPr>
        <p:spPr>
          <a:xfrm>
            <a:off x="7181084" y="3363420"/>
            <a:ext cx="2943144"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hypot</a:t>
            </a:r>
            <a:r>
              <a:rPr lang="en-US" dirty="0">
                <a:solidFill>
                  <a:schemeClr val="accent1">
                    <a:lumMod val="20000"/>
                    <a:lumOff val="80000"/>
                  </a:schemeClr>
                </a:solidFill>
                <a:latin typeface="Consolas" panose="020B0609020204030204" pitchFamily="49" charset="0"/>
              </a:rPr>
              <a:t> 7 8</a:t>
            </a:r>
            <a:endParaRPr lang="en-US" sz="1800" dirty="0">
              <a:solidFill>
                <a:schemeClr val="accent1">
                  <a:lumMod val="20000"/>
                  <a:lumOff val="80000"/>
                </a:schemeClr>
              </a:solidFill>
              <a:latin typeface="Consolas" panose="020B0609020204030204" pitchFamily="49" charset="0"/>
            </a:endParaRPr>
          </a:p>
        </p:txBody>
      </p:sp>
      <p:sp>
        <p:nvSpPr>
          <p:cNvPr id="58" name="TextBox 57">
            <a:extLst>
              <a:ext uri="{FF2B5EF4-FFF2-40B4-BE49-F238E27FC236}">
                <a16:creationId xmlns:a16="http://schemas.microsoft.com/office/drawing/2014/main" id="{DD2DEA92-341C-48C4-89CD-A0CA0222D410}"/>
              </a:ext>
            </a:extLst>
          </p:cNvPr>
          <p:cNvSpPr txBox="1"/>
          <p:nvPr/>
        </p:nvSpPr>
        <p:spPr>
          <a:xfrm>
            <a:off x="6303891" y="3367369"/>
            <a:ext cx="1101008"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*Main&gt;</a:t>
            </a:r>
          </a:p>
        </p:txBody>
      </p:sp>
      <p:sp>
        <p:nvSpPr>
          <p:cNvPr id="59" name="TextBox 58">
            <a:extLst>
              <a:ext uri="{FF2B5EF4-FFF2-40B4-BE49-F238E27FC236}">
                <a16:creationId xmlns:a16="http://schemas.microsoft.com/office/drawing/2014/main" id="{22BA2422-8EBB-4D65-963C-74A9978FC255}"/>
              </a:ext>
            </a:extLst>
          </p:cNvPr>
          <p:cNvSpPr txBox="1"/>
          <p:nvPr/>
        </p:nvSpPr>
        <p:spPr>
          <a:xfrm>
            <a:off x="6317269" y="3631468"/>
            <a:ext cx="3064877" cy="369332"/>
          </a:xfrm>
          <a:prstGeom prst="rect">
            <a:avLst/>
          </a:prstGeom>
          <a:noFill/>
          <a:ln>
            <a:noFill/>
          </a:ln>
        </p:spPr>
        <p:txBody>
          <a:bodyPr wrap="square">
            <a:spAutoFit/>
          </a:bodyPr>
          <a:lstStyle/>
          <a:p>
            <a:r>
              <a:rPr lang="en-US" dirty="0">
                <a:solidFill>
                  <a:srgbClr val="FFC1C1"/>
                </a:solidFill>
                <a:latin typeface="Consolas" panose="020B0609020204030204" pitchFamily="49" charset="0"/>
              </a:rPr>
              <a:t>10.63014581273465</a:t>
            </a:r>
            <a:endParaRPr lang="en-US" sz="1800" dirty="0">
              <a:solidFill>
                <a:srgbClr val="FFC1C1"/>
              </a:solidFill>
              <a:latin typeface="Consolas" panose="020B0609020204030204" pitchFamily="49" charset="0"/>
            </a:endParaRPr>
          </a:p>
        </p:txBody>
      </p:sp>
      <p:sp>
        <p:nvSpPr>
          <p:cNvPr id="67" name="TextBox 66">
            <a:extLst>
              <a:ext uri="{FF2B5EF4-FFF2-40B4-BE49-F238E27FC236}">
                <a16:creationId xmlns:a16="http://schemas.microsoft.com/office/drawing/2014/main" id="{9E9028DD-3734-471C-B963-338A1C97A5DD}"/>
              </a:ext>
            </a:extLst>
          </p:cNvPr>
          <p:cNvSpPr txBox="1"/>
          <p:nvPr/>
        </p:nvSpPr>
        <p:spPr>
          <a:xfrm>
            <a:off x="227786" y="3422838"/>
            <a:ext cx="5442428" cy="369332"/>
          </a:xfrm>
          <a:prstGeom prst="rect">
            <a:avLst/>
          </a:prstGeom>
          <a:solidFill>
            <a:srgbClr val="1C1C1C"/>
          </a:solidFill>
          <a:ln>
            <a:noFill/>
          </a:ln>
        </p:spPr>
        <p:txBody>
          <a:bodyPr wrap="square">
            <a:spAutoFit/>
          </a:bodyPr>
          <a:lstStyle/>
          <a:p>
            <a:r>
              <a:rPr lang="en-US" dirty="0">
                <a:solidFill>
                  <a:schemeClr val="bg1"/>
                </a:solidFill>
                <a:latin typeface="Consolas" panose="020B0609020204030204" pitchFamily="49" charset="0"/>
              </a:rPr>
              <a:t>square x = x*x</a:t>
            </a:r>
          </a:p>
        </p:txBody>
      </p:sp>
      <p:sp>
        <p:nvSpPr>
          <p:cNvPr id="69" name="TextBox 68">
            <a:extLst>
              <a:ext uri="{FF2B5EF4-FFF2-40B4-BE49-F238E27FC236}">
                <a16:creationId xmlns:a16="http://schemas.microsoft.com/office/drawing/2014/main" id="{D5FAC189-D8B9-4A1F-B7D4-A34DEC6EF464}"/>
              </a:ext>
            </a:extLst>
          </p:cNvPr>
          <p:cNvSpPr txBox="1"/>
          <p:nvPr/>
        </p:nvSpPr>
        <p:spPr>
          <a:xfrm>
            <a:off x="229256" y="3695472"/>
            <a:ext cx="5269375" cy="369332"/>
          </a:xfrm>
          <a:prstGeom prst="rect">
            <a:avLst/>
          </a:prstGeom>
          <a:solidFill>
            <a:srgbClr val="1C1C1C"/>
          </a:solidFill>
          <a:ln>
            <a:noFill/>
          </a:ln>
        </p:spPr>
        <p:txBody>
          <a:bodyPr wrap="square">
            <a:spAutoFit/>
          </a:bodyPr>
          <a:lstStyle/>
          <a:p>
            <a:r>
              <a:rPr lang="en-US" dirty="0" err="1">
                <a:solidFill>
                  <a:schemeClr val="bg1"/>
                </a:solidFill>
                <a:latin typeface="Consolas" panose="020B0609020204030204" pitchFamily="49" charset="0"/>
              </a:rPr>
              <a:t>hypot</a:t>
            </a:r>
            <a:r>
              <a:rPr lang="en-US" dirty="0">
                <a:solidFill>
                  <a:schemeClr val="bg1"/>
                </a:solidFill>
                <a:latin typeface="Consolas" panose="020B0609020204030204" pitchFamily="49" charset="0"/>
              </a:rPr>
              <a:t> a b = sqrt (square a + square b)</a:t>
            </a:r>
          </a:p>
        </p:txBody>
      </p:sp>
      <p:sp>
        <p:nvSpPr>
          <p:cNvPr id="49" name="Speech Bubble: Rectangle with Corners Rounded 48">
            <a:extLst>
              <a:ext uri="{FF2B5EF4-FFF2-40B4-BE49-F238E27FC236}">
                <a16:creationId xmlns:a16="http://schemas.microsoft.com/office/drawing/2014/main" id="{272969AC-23C6-4B7B-BFE6-902E216BE7A3}"/>
              </a:ext>
            </a:extLst>
          </p:cNvPr>
          <p:cNvSpPr/>
          <p:nvPr/>
        </p:nvSpPr>
        <p:spPr>
          <a:xfrm>
            <a:off x="3475971" y="2359136"/>
            <a:ext cx="3304096" cy="969163"/>
          </a:xfrm>
          <a:prstGeom prst="wedgeRoundRectCallout">
            <a:avLst>
              <a:gd name="adj1" fmla="val -94852"/>
              <a:gd name="adj2" fmla="val 631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update our function and save it.</a:t>
            </a:r>
          </a:p>
        </p:txBody>
      </p:sp>
    </p:spTree>
    <p:extLst>
      <p:ext uri="{BB962C8B-B14F-4D97-AF65-F5344CB8AC3E}">
        <p14:creationId xmlns:p14="http://schemas.microsoft.com/office/powerpoint/2010/main" val="99082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20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left)">
                                      <p:cBhvr>
                                        <p:cTn id="26" dur="2000"/>
                                        <p:tgtEl>
                                          <p:spTgt spid="6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down)">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1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1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par>
                          <p:cTn id="59" fill="hold">
                            <p:stCondLst>
                              <p:cond delay="0"/>
                            </p:stCondLst>
                            <p:childTnLst>
                              <p:par>
                                <p:cTn id="60" presetID="22" presetClass="entr" presetSubtype="8" fill="hold" grpId="0" nodeType="after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1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left)">
                                      <p:cBhvr>
                                        <p:cTn id="67" dur="1500"/>
                                        <p:tgtEl>
                                          <p:spTgt spid="57"/>
                                        </p:tgtEl>
                                      </p:cBhvr>
                                    </p:animEffect>
                                  </p:childTnLst>
                                </p:cTn>
                              </p:par>
                            </p:childTnLst>
                          </p:cTn>
                        </p:par>
                        <p:par>
                          <p:cTn id="68" fill="hold">
                            <p:stCondLst>
                              <p:cond delay="1500"/>
                            </p:stCondLst>
                            <p:childTnLst>
                              <p:par>
                                <p:cTn id="69" presetID="22" presetClass="entr" presetSubtype="8"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1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animBg="1"/>
      <p:bldP spid="50" grpId="0" animBg="1"/>
      <p:bldP spid="51" grpId="0" animBg="1"/>
      <p:bldP spid="51" grpId="1" animBg="1"/>
      <p:bldP spid="32" grpId="0"/>
      <p:bldP spid="39" grpId="0"/>
      <p:bldP spid="57" grpId="0"/>
      <p:bldP spid="58" grpId="0"/>
      <p:bldP spid="59" grpId="0"/>
      <p:bldP spid="67" grpId="0" uiExpand="1" animBg="1"/>
      <p:bldP spid="69" grpId="0" animBg="1"/>
      <p:bldP spid="49" grpId="0" animBg="1"/>
      <p:bldP spid="49" grpId="1"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Algebraic Data Types</a:t>
            </a:r>
          </a:p>
        </p:txBody>
      </p:sp>
      <p:grpSp>
        <p:nvGrpSpPr>
          <p:cNvPr id="60" name="Group 59">
            <a:extLst>
              <a:ext uri="{FF2B5EF4-FFF2-40B4-BE49-F238E27FC236}">
                <a16:creationId xmlns:a16="http://schemas.microsoft.com/office/drawing/2014/main" id="{7043F35C-5BF5-4248-B06F-75F7167B1518}"/>
              </a:ext>
            </a:extLst>
          </p:cNvPr>
          <p:cNvGrpSpPr/>
          <p:nvPr/>
        </p:nvGrpSpPr>
        <p:grpSpPr>
          <a:xfrm>
            <a:off x="8673594" y="34680"/>
            <a:ext cx="3518406" cy="2082639"/>
            <a:chOff x="8153102" y="1855454"/>
            <a:chExt cx="3518406" cy="2082639"/>
          </a:xfrm>
        </p:grpSpPr>
        <p:grpSp>
          <p:nvGrpSpPr>
            <p:cNvPr id="61" name="Group 60">
              <a:extLst>
                <a:ext uri="{FF2B5EF4-FFF2-40B4-BE49-F238E27FC236}">
                  <a16:creationId xmlns:a16="http://schemas.microsoft.com/office/drawing/2014/main" id="{FDF9A32D-CE00-47A1-9391-1327EB1A961D}"/>
                </a:ext>
              </a:extLst>
            </p:cNvPr>
            <p:cNvGrpSpPr/>
            <p:nvPr/>
          </p:nvGrpSpPr>
          <p:grpSpPr>
            <a:xfrm>
              <a:off x="8153102" y="1855454"/>
              <a:ext cx="3518406" cy="2082639"/>
              <a:chOff x="9223511" y="4792096"/>
              <a:chExt cx="3518406" cy="2082639"/>
            </a:xfrm>
          </p:grpSpPr>
          <p:grpSp>
            <p:nvGrpSpPr>
              <p:cNvPr id="63" name="Group 62">
                <a:extLst>
                  <a:ext uri="{FF2B5EF4-FFF2-40B4-BE49-F238E27FC236}">
                    <a16:creationId xmlns:a16="http://schemas.microsoft.com/office/drawing/2014/main" id="{2A46A501-F2A6-4B39-ABC5-44BDF26B2C88}"/>
                  </a:ext>
                </a:extLst>
              </p:cNvPr>
              <p:cNvGrpSpPr/>
              <p:nvPr/>
            </p:nvGrpSpPr>
            <p:grpSpPr>
              <a:xfrm>
                <a:off x="9223511" y="4792096"/>
                <a:ext cx="3518406" cy="2056920"/>
                <a:chOff x="9462052" y="4414558"/>
                <a:chExt cx="3518406" cy="2056920"/>
              </a:xfrm>
            </p:grpSpPr>
            <p:sp>
              <p:nvSpPr>
                <p:cNvPr id="65" name="Rectangle: Rounded Corners 64">
                  <a:extLst>
                    <a:ext uri="{FF2B5EF4-FFF2-40B4-BE49-F238E27FC236}">
                      <a16:creationId xmlns:a16="http://schemas.microsoft.com/office/drawing/2014/main" id="{5CC5BDAC-ADFD-4B31-9DC2-713851D48301}"/>
                    </a:ext>
                  </a:extLst>
                </p:cNvPr>
                <p:cNvSpPr/>
                <p:nvPr/>
              </p:nvSpPr>
              <p:spPr>
                <a:xfrm>
                  <a:off x="9462052" y="4426226"/>
                  <a:ext cx="3518406"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C996862B-1DC6-4A01-9B1A-302168D7C97B}"/>
                    </a:ext>
                  </a:extLst>
                </p:cNvPr>
                <p:cNvSpPr txBox="1"/>
                <p:nvPr/>
              </p:nvSpPr>
              <p:spPr>
                <a:xfrm>
                  <a:off x="9528475"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64" name="TextBox 63">
                <a:extLst>
                  <a:ext uri="{FF2B5EF4-FFF2-40B4-BE49-F238E27FC236}">
                    <a16:creationId xmlns:a16="http://schemas.microsoft.com/office/drawing/2014/main" id="{F3FD2B3E-F2A4-4EF0-AE06-C359F9E2B9B4}"/>
                  </a:ext>
                </a:extLst>
              </p:cNvPr>
              <p:cNvSpPr txBox="1"/>
              <p:nvPr/>
            </p:nvSpPr>
            <p:spPr>
              <a:xfrm>
                <a:off x="10000338" y="5243519"/>
                <a:ext cx="2741579" cy="163121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"Algebraic Data Types enable composition of new types via the product and sum paradigms!"</a:t>
                </a:r>
              </a:p>
            </p:txBody>
          </p:sp>
        </p:grpSp>
        <p:pic>
          <p:nvPicPr>
            <p:cNvPr id="62" name="Picture 61">
              <a:extLst>
                <a:ext uri="{FF2B5EF4-FFF2-40B4-BE49-F238E27FC236}">
                  <a16:creationId xmlns:a16="http://schemas.microsoft.com/office/drawing/2014/main" id="{366E5FE1-F95D-47F9-BFC6-1589F14A8A40}"/>
                </a:ext>
              </a:extLst>
            </p:cNvPr>
            <p:cNvPicPr>
              <a:picLocks noChangeAspect="1"/>
            </p:cNvPicPr>
            <p:nvPr/>
          </p:nvPicPr>
          <p:blipFill rotWithShape="1">
            <a:blip r:embed="rId3"/>
            <a:srcRect l="23761" r="21167"/>
            <a:stretch/>
          </p:blipFill>
          <p:spPr>
            <a:xfrm>
              <a:off x="8253994"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54" name="Group 53">
            <a:extLst>
              <a:ext uri="{FF2B5EF4-FFF2-40B4-BE49-F238E27FC236}">
                <a16:creationId xmlns:a16="http://schemas.microsoft.com/office/drawing/2014/main" id="{D8EF3CEA-316C-4B5F-8CE5-FB7212D5B0D9}"/>
              </a:ext>
            </a:extLst>
          </p:cNvPr>
          <p:cNvGrpSpPr/>
          <p:nvPr/>
        </p:nvGrpSpPr>
        <p:grpSpPr>
          <a:xfrm>
            <a:off x="0" y="0"/>
            <a:ext cx="5017168" cy="2077717"/>
            <a:chOff x="9223510" y="4771299"/>
            <a:chExt cx="4499811" cy="2077717"/>
          </a:xfrm>
        </p:grpSpPr>
        <p:grpSp>
          <p:nvGrpSpPr>
            <p:cNvPr id="55" name="Group 54">
              <a:extLst>
                <a:ext uri="{FF2B5EF4-FFF2-40B4-BE49-F238E27FC236}">
                  <a16:creationId xmlns:a16="http://schemas.microsoft.com/office/drawing/2014/main" id="{4EB640F9-73D7-4809-988B-F831D852E51D}"/>
                </a:ext>
              </a:extLst>
            </p:cNvPr>
            <p:cNvGrpSpPr/>
            <p:nvPr/>
          </p:nvGrpSpPr>
          <p:grpSpPr>
            <a:xfrm>
              <a:off x="9223510" y="4771299"/>
              <a:ext cx="4499811" cy="2077717"/>
              <a:chOff x="9462051" y="4393761"/>
              <a:chExt cx="4499811" cy="2077717"/>
            </a:xfrm>
          </p:grpSpPr>
          <p:sp>
            <p:nvSpPr>
              <p:cNvPr id="58" name="Rectangle: Rounded Corners 57">
                <a:extLst>
                  <a:ext uri="{FF2B5EF4-FFF2-40B4-BE49-F238E27FC236}">
                    <a16:creationId xmlns:a16="http://schemas.microsoft.com/office/drawing/2014/main" id="{5D0D6835-72CF-4BC7-BC2C-725E72677CDF}"/>
                  </a:ext>
                </a:extLst>
              </p:cNvPr>
              <p:cNvSpPr/>
              <p:nvPr/>
            </p:nvSpPr>
            <p:spPr>
              <a:xfrm>
                <a:off x="9462051" y="4426226"/>
                <a:ext cx="4499811"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FD6C7836-CC6D-4674-BCB6-96613F4EBDF2}"/>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56" name="Picture 45" descr="spinhead">
              <a:extLst>
                <a:ext uri="{FF2B5EF4-FFF2-40B4-BE49-F238E27FC236}">
                  <a16:creationId xmlns:a16="http://schemas.microsoft.com/office/drawing/2014/main" id="{90931E72-FF36-46FC-929C-558D880C340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237BB822-5C00-4C74-B20A-4EA596987F9C}"/>
                </a:ext>
              </a:extLst>
            </p:cNvPr>
            <p:cNvSpPr txBox="1"/>
            <p:nvPr/>
          </p:nvSpPr>
          <p:spPr>
            <a:xfrm>
              <a:off x="10046764" y="5171409"/>
              <a:ext cx="3553846" cy="149271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"Blah blah blah. Blah blah. Blah blah. Blah blah blah. </a:t>
              </a:r>
            </a:p>
            <a:p>
              <a:pPr algn="ctr"/>
              <a:endParaRPr lang="en-US" sz="110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Why not just say they're just like C++ structs and </a:t>
              </a:r>
              <a:r>
                <a:rPr lang="en-US" sz="2000" dirty="0" err="1">
                  <a:solidFill>
                    <a:schemeClr val="accent1">
                      <a:lumMod val="75000"/>
                    </a:schemeClr>
                  </a:solidFill>
                  <a:latin typeface="Comic Sans MS" panose="030F0702030302020204" pitchFamily="66" charset="0"/>
                </a:rPr>
                <a:t>enums</a:t>
              </a:r>
              <a:r>
                <a:rPr lang="en-US" sz="2000" dirty="0">
                  <a:solidFill>
                    <a:schemeClr val="accent1">
                      <a:lumMod val="75000"/>
                    </a:schemeClr>
                  </a:solidFill>
                  <a:latin typeface="Comic Sans MS" panose="030F0702030302020204" pitchFamily="66" charset="0"/>
                </a:rPr>
                <a:t>?"</a:t>
              </a:r>
            </a:p>
          </p:txBody>
        </p:sp>
      </p:grpSp>
      <p:grpSp>
        <p:nvGrpSpPr>
          <p:cNvPr id="40" name="Group 39">
            <a:extLst>
              <a:ext uri="{FF2B5EF4-FFF2-40B4-BE49-F238E27FC236}">
                <a16:creationId xmlns:a16="http://schemas.microsoft.com/office/drawing/2014/main" id="{7FA09E53-EAC7-420C-BA95-C38F37D9DD0A}"/>
              </a:ext>
            </a:extLst>
          </p:cNvPr>
          <p:cNvGrpSpPr/>
          <p:nvPr/>
        </p:nvGrpSpPr>
        <p:grpSpPr>
          <a:xfrm>
            <a:off x="3922620" y="876691"/>
            <a:ext cx="5237674" cy="5713873"/>
            <a:chOff x="235028" y="2039570"/>
            <a:chExt cx="4274490" cy="4815776"/>
          </a:xfrm>
        </p:grpSpPr>
        <p:grpSp>
          <p:nvGrpSpPr>
            <p:cNvPr id="41" name="Group 40">
              <a:extLst>
                <a:ext uri="{FF2B5EF4-FFF2-40B4-BE49-F238E27FC236}">
                  <a16:creationId xmlns:a16="http://schemas.microsoft.com/office/drawing/2014/main" id="{6258B15F-AA24-4500-BADC-46D76E7CD5CE}"/>
                </a:ext>
              </a:extLst>
            </p:cNvPr>
            <p:cNvGrpSpPr/>
            <p:nvPr/>
          </p:nvGrpSpPr>
          <p:grpSpPr>
            <a:xfrm>
              <a:off x="235028" y="2039570"/>
              <a:ext cx="4262463" cy="4815776"/>
              <a:chOff x="-70561" y="1066799"/>
              <a:chExt cx="6244340" cy="5256699"/>
            </a:xfrm>
          </p:grpSpPr>
          <p:sp>
            <p:nvSpPr>
              <p:cNvPr id="46" name="Rectangle 45">
                <a:extLst>
                  <a:ext uri="{FF2B5EF4-FFF2-40B4-BE49-F238E27FC236}">
                    <a16:creationId xmlns:a16="http://schemas.microsoft.com/office/drawing/2014/main" id="{3397ABC9-EE64-472E-BD35-347B256CD54B}"/>
                  </a:ext>
                </a:extLst>
              </p:cNvPr>
              <p:cNvSpPr/>
              <p:nvPr/>
            </p:nvSpPr>
            <p:spPr>
              <a:xfrm>
                <a:off x="255814" y="1066799"/>
                <a:ext cx="5917965" cy="5256699"/>
              </a:xfrm>
              <a:prstGeom prst="rect">
                <a:avLst/>
              </a:prstGeom>
              <a:solidFill>
                <a:srgbClr val="AAE2CA">
                  <a:lumMod val="20000"/>
                  <a:lumOff val="80000"/>
                </a:srgbClr>
              </a:solidFill>
              <a:ln w="25400" cap="flat" cmpd="sng" algn="ctr">
                <a:solidFill>
                  <a:srgbClr val="00CC99">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omic Sans MS"/>
                  <a:ea typeface="+mn-ea"/>
                  <a:cs typeface="Times New Roman"/>
                </a:endParaRPr>
              </a:p>
            </p:txBody>
          </p:sp>
          <p:sp>
            <p:nvSpPr>
              <p:cNvPr id="50" name="TextBox 49">
                <a:extLst>
                  <a:ext uri="{FF2B5EF4-FFF2-40B4-BE49-F238E27FC236}">
                    <a16:creationId xmlns:a16="http://schemas.microsoft.com/office/drawing/2014/main" id="{FC58A918-ADAF-4CDA-8113-837C7689FA6B}"/>
                  </a:ext>
                </a:extLst>
              </p:cNvPr>
              <p:cNvSpPr txBox="1"/>
              <p:nvPr/>
            </p:nvSpPr>
            <p:spPr>
              <a:xfrm>
                <a:off x="-70561" y="1973335"/>
                <a:ext cx="2018839" cy="41836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mic Sans MS"/>
                    <a:cs typeface="Times New Roman"/>
                  </a:rPr>
                  <a:t>Definition</a:t>
                </a:r>
              </a:p>
            </p:txBody>
          </p:sp>
        </p:grpSp>
        <p:grpSp>
          <p:nvGrpSpPr>
            <p:cNvPr id="42" name="Group 41">
              <a:extLst>
                <a:ext uri="{FF2B5EF4-FFF2-40B4-BE49-F238E27FC236}">
                  <a16:creationId xmlns:a16="http://schemas.microsoft.com/office/drawing/2014/main" id="{1020E57D-E64B-495F-B544-ECB4D7A7703D}"/>
                </a:ext>
              </a:extLst>
            </p:cNvPr>
            <p:cNvGrpSpPr/>
            <p:nvPr/>
          </p:nvGrpSpPr>
          <p:grpSpPr>
            <a:xfrm>
              <a:off x="652037" y="2121674"/>
              <a:ext cx="3857481" cy="848182"/>
              <a:chOff x="652037" y="2121674"/>
              <a:chExt cx="3857481" cy="848182"/>
            </a:xfrm>
          </p:grpSpPr>
          <p:pic>
            <p:nvPicPr>
              <p:cNvPr id="43" name="Picture 42" descr="Background pattern&#10;&#10;Description automatically generated">
                <a:extLst>
                  <a:ext uri="{FF2B5EF4-FFF2-40B4-BE49-F238E27FC236}">
                    <a16:creationId xmlns:a16="http://schemas.microsoft.com/office/drawing/2014/main" id="{4BBF91B4-F3B9-4A54-9298-F87F9AD2D3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37" y="2121674"/>
                <a:ext cx="549828" cy="848182"/>
              </a:xfrm>
              <a:prstGeom prst="rect">
                <a:avLst/>
              </a:prstGeom>
            </p:spPr>
          </p:pic>
          <p:sp>
            <p:nvSpPr>
              <p:cNvPr id="44" name="TextBox 43">
                <a:extLst>
                  <a:ext uri="{FF2B5EF4-FFF2-40B4-BE49-F238E27FC236}">
                    <a16:creationId xmlns:a16="http://schemas.microsoft.com/office/drawing/2014/main" id="{DBF02D32-1A8F-455B-9F9F-A5163852D296}"/>
                  </a:ext>
                </a:extLst>
              </p:cNvPr>
              <p:cNvSpPr txBox="1"/>
              <p:nvPr/>
            </p:nvSpPr>
            <p:spPr>
              <a:xfrm>
                <a:off x="1315378" y="2273708"/>
                <a:ext cx="3194140" cy="38910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omic Sans MS"/>
                    <a:cs typeface="Times New Roman"/>
                  </a:rPr>
                  <a:t>Algebraic Data Types</a:t>
                </a:r>
              </a:p>
            </p:txBody>
          </p:sp>
        </p:grpSp>
      </p:grpSp>
      <p:sp>
        <p:nvSpPr>
          <p:cNvPr id="27" name="TextBox 26">
            <a:extLst>
              <a:ext uri="{FF2B5EF4-FFF2-40B4-BE49-F238E27FC236}">
                <a16:creationId xmlns:a16="http://schemas.microsoft.com/office/drawing/2014/main" id="{C747234F-9125-499A-8DE2-6DFB449A32FA}"/>
              </a:ext>
            </a:extLst>
          </p:cNvPr>
          <p:cNvSpPr txBox="1"/>
          <p:nvPr/>
        </p:nvSpPr>
        <p:spPr>
          <a:xfrm>
            <a:off x="4262113" y="5241316"/>
            <a:ext cx="5188308" cy="830997"/>
          </a:xfrm>
          <a:prstGeom prst="rect">
            <a:avLst/>
          </a:prstGeom>
          <a:noFill/>
        </p:spPr>
        <p:txBody>
          <a:bodyPr wrap="square" rtlCol="0">
            <a:spAutoFit/>
          </a:bodyPr>
          <a:lstStyle/>
          <a:p>
            <a:r>
              <a:rPr lang="en-US" sz="2400" dirty="0"/>
              <a:t>We use algebraic data types to create complex data structures like </a:t>
            </a:r>
            <a:r>
              <a:rPr lang="en-US" sz="2400" dirty="0">
                <a:solidFill>
                  <a:srgbClr val="FF0000"/>
                </a:solidFill>
              </a:rPr>
              <a:t>trees</a:t>
            </a:r>
            <a:r>
              <a:rPr lang="en-US" sz="2400" dirty="0"/>
              <a:t>.</a:t>
            </a:r>
          </a:p>
        </p:txBody>
      </p:sp>
      <p:sp>
        <p:nvSpPr>
          <p:cNvPr id="24" name="TextBox 23">
            <a:extLst>
              <a:ext uri="{FF2B5EF4-FFF2-40B4-BE49-F238E27FC236}">
                <a16:creationId xmlns:a16="http://schemas.microsoft.com/office/drawing/2014/main" id="{89554F3E-571B-4321-9FB4-90064F448388}"/>
              </a:ext>
            </a:extLst>
          </p:cNvPr>
          <p:cNvSpPr txBox="1"/>
          <p:nvPr/>
        </p:nvSpPr>
        <p:spPr>
          <a:xfrm>
            <a:off x="4262113" y="2164047"/>
            <a:ext cx="4780015" cy="1569660"/>
          </a:xfrm>
          <a:prstGeom prst="rect">
            <a:avLst/>
          </a:prstGeom>
          <a:noFill/>
        </p:spPr>
        <p:txBody>
          <a:bodyPr wrap="square" rtlCol="0">
            <a:spAutoFit/>
          </a:bodyPr>
          <a:lstStyle/>
          <a:p>
            <a:pPr lvl="0">
              <a:defRPr/>
            </a:pPr>
            <a:r>
              <a:rPr lang="en-US" sz="2400" dirty="0">
                <a:solidFill>
                  <a:srgbClr val="FF0000"/>
                </a:solidFill>
              </a:rPr>
              <a:t>"Algebraic Data Type" </a:t>
            </a:r>
            <a:r>
              <a:rPr lang="en-US" sz="2400" dirty="0"/>
              <a:t>is the term we use in functional programming to describe a </a:t>
            </a:r>
            <a:r>
              <a:rPr lang="en-US" sz="2400" dirty="0">
                <a:solidFill>
                  <a:srgbClr val="FF0000"/>
                </a:solidFill>
              </a:rPr>
              <a:t>user-defined data type</a:t>
            </a:r>
            <a:r>
              <a:rPr lang="en-US" sz="2400" dirty="0"/>
              <a:t> that can have </a:t>
            </a:r>
            <a:r>
              <a:rPr lang="en-US" sz="2400" dirty="0">
                <a:solidFill>
                  <a:srgbClr val="FF0000"/>
                </a:solidFill>
              </a:rPr>
              <a:t>multiple fields. </a:t>
            </a:r>
          </a:p>
        </p:txBody>
      </p:sp>
      <p:sp>
        <p:nvSpPr>
          <p:cNvPr id="35" name="TextBox 34">
            <a:extLst>
              <a:ext uri="{FF2B5EF4-FFF2-40B4-BE49-F238E27FC236}">
                <a16:creationId xmlns:a16="http://schemas.microsoft.com/office/drawing/2014/main" id="{7FEC9BD1-5C24-4EBB-8E6C-5420672E740D}"/>
              </a:ext>
            </a:extLst>
          </p:cNvPr>
          <p:cNvSpPr txBox="1"/>
          <p:nvPr/>
        </p:nvSpPr>
        <p:spPr>
          <a:xfrm>
            <a:off x="4262113" y="3856182"/>
            <a:ext cx="4656068" cy="1200329"/>
          </a:xfrm>
          <a:prstGeom prst="rect">
            <a:avLst/>
          </a:prstGeom>
          <a:noFill/>
        </p:spPr>
        <p:txBody>
          <a:bodyPr wrap="square" rtlCol="0">
            <a:spAutoFit/>
          </a:bodyPr>
          <a:lstStyle/>
          <a:p>
            <a:r>
              <a:rPr lang="en-US" sz="2400" dirty="0"/>
              <a:t>The closest thing to algebraic data types would be  </a:t>
            </a:r>
            <a:r>
              <a:rPr lang="en-US" sz="2400" dirty="0">
                <a:solidFill>
                  <a:srgbClr val="FF0000"/>
                </a:solidFill>
              </a:rPr>
              <a:t>C++ structs</a:t>
            </a:r>
            <a:r>
              <a:rPr lang="en-US" sz="2400" dirty="0"/>
              <a:t> and </a:t>
            </a:r>
            <a:r>
              <a:rPr lang="en-US" sz="2400" dirty="0">
                <a:solidFill>
                  <a:srgbClr val="FF0000"/>
                </a:solidFill>
              </a:rPr>
              <a:t>enumerated types</a:t>
            </a:r>
            <a:r>
              <a:rPr lang="en-US" sz="2400" dirty="0"/>
              <a:t>.</a:t>
            </a:r>
          </a:p>
        </p:txBody>
      </p:sp>
    </p:spTree>
    <p:extLst>
      <p:ext uri="{BB962C8B-B14F-4D97-AF65-F5344CB8AC3E}">
        <p14:creationId xmlns:p14="http://schemas.microsoft.com/office/powerpoint/2010/main" val="291046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0-#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nodeType="clickEffect">
                                  <p:stCondLst>
                                    <p:cond delay="0"/>
                                  </p:stCondLst>
                                  <p:childTnLst>
                                    <p:anim calcmode="lin" valueType="num">
                                      <p:cBhvr additive="base">
                                        <p:cTn id="18" dur="500"/>
                                        <p:tgtEl>
                                          <p:spTgt spid="60"/>
                                        </p:tgtEl>
                                        <p:attrNameLst>
                                          <p:attrName>ppt_x</p:attrName>
                                        </p:attrNameLst>
                                      </p:cBhvr>
                                      <p:tavLst>
                                        <p:tav tm="0">
                                          <p:val>
                                            <p:strVal val="ppt_x"/>
                                          </p:val>
                                        </p:tav>
                                        <p:tav tm="100000">
                                          <p:val>
                                            <p:strVal val="1+ppt_w/2"/>
                                          </p:val>
                                        </p:tav>
                                      </p:tavLst>
                                    </p:anim>
                                    <p:anim calcmode="lin" valueType="num">
                                      <p:cBhvr additive="base">
                                        <p:cTn id="19" dur="500"/>
                                        <p:tgtEl>
                                          <p:spTgt spid="60"/>
                                        </p:tgtEl>
                                        <p:attrNameLst>
                                          <p:attrName>ppt_y</p:attrName>
                                        </p:attrNameLst>
                                      </p:cBhvr>
                                      <p:tavLst>
                                        <p:tav tm="0">
                                          <p:val>
                                            <p:strVal val="ppt_y"/>
                                          </p:val>
                                        </p:tav>
                                        <p:tav tm="100000">
                                          <p:val>
                                            <p:strVal val="ppt_y"/>
                                          </p:val>
                                        </p:tav>
                                      </p:tavLst>
                                    </p:anim>
                                    <p:set>
                                      <p:cBhvr>
                                        <p:cTn id="20" dur="1" fill="hold">
                                          <p:stCondLst>
                                            <p:cond delay="499"/>
                                          </p:stCondLst>
                                        </p:cTn>
                                        <p:tgtEl>
                                          <p:spTgt spid="60"/>
                                        </p:tgtEl>
                                        <p:attrNameLst>
                                          <p:attrName>style.visibility</p:attrName>
                                        </p:attrNameLst>
                                      </p:cBhvr>
                                      <p:to>
                                        <p:strVal val="hidden"/>
                                      </p:to>
                                    </p:set>
                                  </p:childTnLst>
                                </p:cTn>
                              </p:par>
                              <p:par>
                                <p:cTn id="21" presetID="2" presetClass="exit" presetSubtype="8" fill="hold" nodeType="withEffect">
                                  <p:stCondLst>
                                    <p:cond delay="0"/>
                                  </p:stCondLst>
                                  <p:childTnLst>
                                    <p:anim calcmode="lin" valueType="num">
                                      <p:cBhvr additive="base">
                                        <p:cTn id="22" dur="500"/>
                                        <p:tgtEl>
                                          <p:spTgt spid="54"/>
                                        </p:tgtEl>
                                        <p:attrNameLst>
                                          <p:attrName>ppt_x</p:attrName>
                                        </p:attrNameLst>
                                      </p:cBhvr>
                                      <p:tavLst>
                                        <p:tav tm="0">
                                          <p:val>
                                            <p:strVal val="ppt_x"/>
                                          </p:val>
                                        </p:tav>
                                        <p:tav tm="100000">
                                          <p:val>
                                            <p:strVal val="0-ppt_w/2"/>
                                          </p:val>
                                        </p:tav>
                                      </p:tavLst>
                                    </p:anim>
                                    <p:anim calcmode="lin" valueType="num">
                                      <p:cBhvr additive="base">
                                        <p:cTn id="23" dur="500"/>
                                        <p:tgtEl>
                                          <p:spTgt spid="54"/>
                                        </p:tgtEl>
                                        <p:attrNameLst>
                                          <p:attrName>ppt_y</p:attrName>
                                        </p:attrNameLst>
                                      </p:cBhvr>
                                      <p:tavLst>
                                        <p:tav tm="0">
                                          <p:val>
                                            <p:strVal val="ppt_y"/>
                                          </p:val>
                                        </p:tav>
                                        <p:tav tm="100000">
                                          <p:val>
                                            <p:strVal val="ppt_y"/>
                                          </p:val>
                                        </p:tav>
                                      </p:tavLst>
                                    </p:anim>
                                    <p:set>
                                      <p:cBhvr>
                                        <p:cTn id="24" dur="1" fill="hold">
                                          <p:stCondLst>
                                            <p:cond delay="499"/>
                                          </p:stCondLst>
                                        </p:cTn>
                                        <p:tgtEl>
                                          <p:spTgt spid="5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4" grpId="0"/>
      <p:bldP spid="3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Algebraic Data Types</a:t>
            </a:r>
          </a:p>
        </p:txBody>
      </p:sp>
      <p:sp>
        <p:nvSpPr>
          <p:cNvPr id="28" name="Rectangle 27">
            <a:extLst>
              <a:ext uri="{FF2B5EF4-FFF2-40B4-BE49-F238E27FC236}">
                <a16:creationId xmlns:a16="http://schemas.microsoft.com/office/drawing/2014/main" id="{9B8F323C-1392-4C88-A06B-C9585A37A743}"/>
              </a:ext>
            </a:extLst>
          </p:cNvPr>
          <p:cNvSpPr/>
          <p:nvPr/>
        </p:nvSpPr>
        <p:spPr>
          <a:xfrm>
            <a:off x="213915" y="2624106"/>
            <a:ext cx="6557335" cy="372427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85425CEF-2BD7-4C85-856A-06D5E2FF03CD}"/>
              </a:ext>
            </a:extLst>
          </p:cNvPr>
          <p:cNvSpPr txBox="1"/>
          <p:nvPr/>
        </p:nvSpPr>
        <p:spPr>
          <a:xfrm>
            <a:off x="1787925" y="961403"/>
            <a:ext cx="8861318" cy="830997"/>
          </a:xfrm>
          <a:prstGeom prst="rect">
            <a:avLst/>
          </a:prstGeom>
          <a:noFill/>
        </p:spPr>
        <p:txBody>
          <a:bodyPr wrap="square" rtlCol="0">
            <a:spAutoFit/>
          </a:bodyPr>
          <a:lstStyle/>
          <a:p>
            <a:pPr lvl="0" algn="ctr">
              <a:defRPr/>
            </a:pPr>
            <a:r>
              <a:rPr lang="en-US" sz="2400" dirty="0"/>
              <a:t>Algebraic Data Type definitions in Haskell are like a combination of </a:t>
            </a:r>
            <a:r>
              <a:rPr lang="en-US" sz="2400" dirty="0">
                <a:solidFill>
                  <a:srgbClr val="FF0000"/>
                </a:solidFill>
              </a:rPr>
              <a:t>C++ structs </a:t>
            </a:r>
            <a:r>
              <a:rPr lang="en-US" sz="2400" dirty="0"/>
              <a:t>and </a:t>
            </a:r>
            <a:r>
              <a:rPr lang="en-US" sz="2400" dirty="0">
                <a:solidFill>
                  <a:srgbClr val="FF0000"/>
                </a:solidFill>
              </a:rPr>
              <a:t>C++ enumerated types</a:t>
            </a:r>
            <a:r>
              <a:rPr lang="en-US" sz="2400" dirty="0"/>
              <a:t>.</a:t>
            </a:r>
          </a:p>
        </p:txBody>
      </p:sp>
      <p:sp>
        <p:nvSpPr>
          <p:cNvPr id="31" name="TextBox 30">
            <a:extLst>
              <a:ext uri="{FF2B5EF4-FFF2-40B4-BE49-F238E27FC236}">
                <a16:creationId xmlns:a16="http://schemas.microsoft.com/office/drawing/2014/main" id="{8BC0EDB7-A11F-47A6-9AFE-CA695624C2D6}"/>
              </a:ext>
            </a:extLst>
          </p:cNvPr>
          <p:cNvSpPr txBox="1"/>
          <p:nvPr/>
        </p:nvSpPr>
        <p:spPr>
          <a:xfrm>
            <a:off x="271497" y="2568358"/>
            <a:ext cx="7235962" cy="3000821"/>
          </a:xfrm>
          <a:prstGeom prst="rect">
            <a:avLst/>
          </a:prstGeom>
          <a:noFill/>
        </p:spPr>
        <p:txBody>
          <a:bodyPr wrap="square" rtlCol="0">
            <a:spAutoFit/>
          </a:bodyPr>
          <a:lstStyle/>
          <a:p>
            <a:r>
              <a:rPr lang="en-US" sz="2000" dirty="0">
                <a:latin typeface="Consolas" panose="020B0609020204030204" pitchFamily="49" charset="0"/>
              </a:rPr>
              <a:t>data </a:t>
            </a:r>
            <a:r>
              <a:rPr lang="en-US" sz="2000" dirty="0">
                <a:solidFill>
                  <a:srgbClr val="0070C0"/>
                </a:solidFill>
                <a:latin typeface="Consolas" panose="020B0609020204030204" pitchFamily="49" charset="0"/>
              </a:rPr>
              <a:t>Drink</a:t>
            </a:r>
            <a:r>
              <a:rPr lang="en-US" sz="2000" dirty="0">
                <a:latin typeface="Consolas" panose="020B0609020204030204" pitchFamily="49" charset="0"/>
              </a:rPr>
              <a:t> = Water </a:t>
            </a:r>
            <a:r>
              <a:rPr lang="en-US" sz="2000" dirty="0">
                <a:solidFill>
                  <a:srgbClr val="7030A0"/>
                </a:solidFill>
                <a:latin typeface="Consolas" panose="020B0609020204030204" pitchFamily="49" charset="0"/>
              </a:rPr>
              <a:t>|</a:t>
            </a:r>
            <a:r>
              <a:rPr lang="en-US" sz="2000" dirty="0">
                <a:latin typeface="Consolas" panose="020B0609020204030204" pitchFamily="49" charset="0"/>
              </a:rPr>
              <a:t> Coke </a:t>
            </a:r>
            <a:r>
              <a:rPr lang="en-US" sz="2000" dirty="0">
                <a:solidFill>
                  <a:srgbClr val="7030A0"/>
                </a:solidFill>
                <a:latin typeface="Consolas" panose="020B0609020204030204" pitchFamily="49" charset="0"/>
              </a:rPr>
              <a:t>|</a:t>
            </a:r>
            <a:r>
              <a:rPr lang="en-US" sz="2000" dirty="0">
                <a:latin typeface="Consolas" panose="020B0609020204030204" pitchFamily="49" charset="0"/>
              </a:rPr>
              <a:t> Sprite </a:t>
            </a:r>
            <a:r>
              <a:rPr lang="en-US" sz="2000" dirty="0">
                <a:solidFill>
                  <a:srgbClr val="7030A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Redbull</a:t>
            </a:r>
            <a:endParaRPr lang="en-US" sz="2000" dirty="0">
              <a:latin typeface="Consolas" panose="020B0609020204030204" pitchFamily="49" charset="0"/>
            </a:endParaRPr>
          </a:p>
          <a:p>
            <a:r>
              <a:rPr lang="en-US" sz="2000" dirty="0">
                <a:latin typeface="Consolas" panose="020B0609020204030204" pitchFamily="49" charset="0"/>
              </a:rPr>
              <a:t>data </a:t>
            </a:r>
            <a:r>
              <a:rPr lang="en-US" sz="2000" dirty="0">
                <a:solidFill>
                  <a:srgbClr val="00B050"/>
                </a:solidFill>
                <a:latin typeface="Consolas" panose="020B0609020204030204" pitchFamily="49" charset="0"/>
              </a:rPr>
              <a:t>Veggie</a:t>
            </a:r>
            <a:r>
              <a:rPr lang="en-US" sz="2000" dirty="0">
                <a:latin typeface="Consolas" panose="020B0609020204030204" pitchFamily="49" charset="0"/>
              </a:rPr>
              <a:t> = Broccoli </a:t>
            </a:r>
            <a:r>
              <a:rPr lang="en-US" sz="2000" dirty="0">
                <a:solidFill>
                  <a:srgbClr val="7030A0"/>
                </a:solidFill>
                <a:latin typeface="Consolas" panose="020B0609020204030204" pitchFamily="49" charset="0"/>
              </a:rPr>
              <a:t>| </a:t>
            </a:r>
            <a:r>
              <a:rPr lang="en-US" sz="2000" dirty="0">
                <a:latin typeface="Consolas" panose="020B0609020204030204" pitchFamily="49" charset="0"/>
              </a:rPr>
              <a:t>Lettuce </a:t>
            </a:r>
            <a:r>
              <a:rPr lang="en-US" sz="2000" dirty="0">
                <a:solidFill>
                  <a:srgbClr val="7030A0"/>
                </a:solidFill>
                <a:latin typeface="Consolas" panose="020B0609020204030204" pitchFamily="49" charset="0"/>
              </a:rPr>
              <a:t>|</a:t>
            </a:r>
            <a:r>
              <a:rPr lang="en-US" sz="2000" dirty="0">
                <a:latin typeface="Consolas" panose="020B0609020204030204" pitchFamily="49" charset="0"/>
              </a:rPr>
              <a:t> Tomato</a:t>
            </a:r>
          </a:p>
          <a:p>
            <a:r>
              <a:rPr lang="en-US" sz="2000" dirty="0">
                <a:latin typeface="Consolas" panose="020B0609020204030204" pitchFamily="49" charset="0"/>
              </a:rPr>
              <a:t>data </a:t>
            </a:r>
            <a:r>
              <a:rPr lang="en-US" sz="2000" dirty="0">
                <a:solidFill>
                  <a:srgbClr val="FF0000"/>
                </a:solidFill>
                <a:latin typeface="Consolas" panose="020B0609020204030204" pitchFamily="49" charset="0"/>
              </a:rPr>
              <a:t>Protein</a:t>
            </a:r>
            <a:r>
              <a:rPr lang="en-US" sz="2000" dirty="0">
                <a:latin typeface="Consolas" panose="020B0609020204030204" pitchFamily="49" charset="0"/>
              </a:rPr>
              <a:t> = Eggs </a:t>
            </a:r>
            <a:r>
              <a:rPr lang="en-US" sz="2000" dirty="0">
                <a:solidFill>
                  <a:srgbClr val="7030A0"/>
                </a:solidFill>
                <a:latin typeface="Consolas" panose="020B0609020204030204" pitchFamily="49" charset="0"/>
              </a:rPr>
              <a:t>|</a:t>
            </a:r>
            <a:r>
              <a:rPr lang="en-US" sz="2000" dirty="0">
                <a:latin typeface="Consolas" panose="020B0609020204030204" pitchFamily="49" charset="0"/>
              </a:rPr>
              <a:t> Beef </a:t>
            </a:r>
            <a:r>
              <a:rPr lang="en-US" sz="2000" dirty="0">
                <a:solidFill>
                  <a:srgbClr val="7030A0"/>
                </a:solidFill>
                <a:latin typeface="Consolas" panose="020B0609020204030204" pitchFamily="49" charset="0"/>
              </a:rPr>
              <a:t>|</a:t>
            </a:r>
            <a:r>
              <a:rPr lang="en-US" sz="2000" dirty="0">
                <a:latin typeface="Consolas" panose="020B0609020204030204" pitchFamily="49" charset="0"/>
              </a:rPr>
              <a:t> Chicken </a:t>
            </a:r>
            <a:r>
              <a:rPr lang="en-US" sz="2000" dirty="0">
                <a:solidFill>
                  <a:srgbClr val="7030A0"/>
                </a:solidFill>
                <a:latin typeface="Consolas" panose="020B0609020204030204" pitchFamily="49" charset="0"/>
              </a:rPr>
              <a:t>|</a:t>
            </a:r>
            <a:r>
              <a:rPr lang="en-US" sz="2000" dirty="0">
                <a:latin typeface="Consolas" panose="020B0609020204030204" pitchFamily="49" charset="0"/>
              </a:rPr>
              <a:t> Beans</a:t>
            </a:r>
            <a:endParaRPr lang="en-US" sz="900" dirty="0">
              <a:latin typeface="Consolas" panose="020B0609020204030204" pitchFamily="49" charset="0"/>
            </a:endParaRPr>
          </a:p>
          <a:p>
            <a:endParaRPr lang="en-US" sz="900" dirty="0">
              <a:latin typeface="Consolas" panose="020B0609020204030204" pitchFamily="49" charset="0"/>
            </a:endParaRPr>
          </a:p>
          <a:p>
            <a:r>
              <a:rPr lang="en-US" sz="2000" dirty="0">
                <a:latin typeface="Consolas" panose="020B0609020204030204" pitchFamily="49" charset="0"/>
              </a:rPr>
              <a:t>data Meal =</a:t>
            </a:r>
          </a:p>
          <a:p>
            <a:r>
              <a:rPr lang="en-US" sz="2000" dirty="0">
                <a:latin typeface="Consolas" panose="020B0609020204030204" pitchFamily="49" charset="0"/>
              </a:rPr>
              <a:t> Breakfast </a:t>
            </a:r>
            <a:r>
              <a:rPr lang="en-US" sz="2000" dirty="0">
                <a:solidFill>
                  <a:srgbClr val="0070C0"/>
                </a:solidFill>
                <a:latin typeface="Consolas" panose="020B0609020204030204" pitchFamily="49" charset="0"/>
              </a:rPr>
              <a:t>Drink</a:t>
            </a:r>
            <a:r>
              <a:rPr lang="en-US" sz="2000" dirty="0">
                <a:latin typeface="Consolas" panose="020B0609020204030204" pitchFamily="49" charset="0"/>
              </a:rPr>
              <a:t> </a:t>
            </a:r>
            <a:r>
              <a:rPr lang="en-US" sz="2000" dirty="0">
                <a:solidFill>
                  <a:srgbClr val="FF0000"/>
                </a:solidFill>
                <a:latin typeface="Consolas" panose="020B0609020204030204" pitchFamily="49" charset="0"/>
              </a:rPr>
              <a:t>Protein </a:t>
            </a:r>
            <a:r>
              <a:rPr lang="en-US" sz="2000" dirty="0">
                <a:solidFill>
                  <a:srgbClr val="7030A0"/>
                </a:solidFill>
                <a:latin typeface="Consolas" panose="020B0609020204030204" pitchFamily="49" charset="0"/>
              </a:rPr>
              <a:t>|</a:t>
            </a:r>
            <a:r>
              <a:rPr lang="en-US" sz="2000" dirty="0">
                <a:latin typeface="Consolas" panose="020B0609020204030204" pitchFamily="49" charset="0"/>
              </a:rPr>
              <a:t>  </a:t>
            </a:r>
          </a:p>
          <a:p>
            <a:r>
              <a:rPr lang="en-US" sz="2000" dirty="0">
                <a:latin typeface="Consolas" panose="020B0609020204030204" pitchFamily="49" charset="0"/>
              </a:rPr>
              <a:t> Lunch </a:t>
            </a:r>
            <a:r>
              <a:rPr lang="en-US" sz="2000" dirty="0">
                <a:solidFill>
                  <a:srgbClr val="0070C0"/>
                </a:solidFill>
                <a:latin typeface="Consolas" panose="020B0609020204030204" pitchFamily="49" charset="0"/>
              </a:rPr>
              <a:t>Drink </a:t>
            </a:r>
            <a:r>
              <a:rPr lang="en-US" sz="2000" dirty="0">
                <a:solidFill>
                  <a:srgbClr val="FF0000"/>
                </a:solidFill>
                <a:latin typeface="Consolas" panose="020B0609020204030204" pitchFamily="49" charset="0"/>
              </a:rPr>
              <a:t>Protein </a:t>
            </a:r>
            <a:r>
              <a:rPr lang="en-US" sz="2000" dirty="0">
                <a:solidFill>
                  <a:srgbClr val="00B050"/>
                </a:solidFill>
                <a:latin typeface="Consolas" panose="020B0609020204030204" pitchFamily="49" charset="0"/>
              </a:rPr>
              <a:t>Veggie</a:t>
            </a:r>
            <a:r>
              <a:rPr lang="en-US" sz="2000" dirty="0">
                <a:solidFill>
                  <a:schemeClr val="accent6">
                    <a:lumMod val="75000"/>
                  </a:schemeClr>
                </a:solidFill>
                <a:latin typeface="Consolas" panose="020B0609020204030204" pitchFamily="49" charset="0"/>
              </a:rPr>
              <a:t> </a:t>
            </a:r>
            <a:r>
              <a:rPr lang="en-US" sz="2000" dirty="0">
                <a:solidFill>
                  <a:srgbClr val="7030A0"/>
                </a:solidFill>
                <a:latin typeface="Consolas" panose="020B0609020204030204" pitchFamily="49" charset="0"/>
              </a:rPr>
              <a:t>|</a:t>
            </a:r>
          </a:p>
          <a:p>
            <a:r>
              <a:rPr lang="en-US" sz="2000" dirty="0">
                <a:latin typeface="Consolas" panose="020B0609020204030204" pitchFamily="49" charset="0"/>
              </a:rPr>
              <a:t> Dinner </a:t>
            </a:r>
            <a:r>
              <a:rPr lang="en-US" sz="2000" dirty="0">
                <a:solidFill>
                  <a:srgbClr val="0070C0"/>
                </a:solidFill>
                <a:latin typeface="Consolas" panose="020B0609020204030204" pitchFamily="49" charset="0"/>
              </a:rPr>
              <a:t>Drink </a:t>
            </a:r>
            <a:r>
              <a:rPr lang="en-US" sz="2000" dirty="0">
                <a:solidFill>
                  <a:srgbClr val="FF0000"/>
                </a:solidFill>
                <a:latin typeface="Consolas" panose="020B0609020204030204" pitchFamily="49" charset="0"/>
              </a:rPr>
              <a:t>Protein </a:t>
            </a:r>
            <a:r>
              <a:rPr lang="en-US" sz="2000" dirty="0" err="1">
                <a:solidFill>
                  <a:srgbClr val="FF0000"/>
                </a:solidFill>
                <a:latin typeface="Consolas" panose="020B0609020204030204" pitchFamily="49" charset="0"/>
              </a:rPr>
              <a:t>Protein</a:t>
            </a:r>
            <a:r>
              <a:rPr lang="en-US" sz="2000" dirty="0">
                <a:solidFill>
                  <a:srgbClr val="FF0000"/>
                </a:solidFill>
                <a:latin typeface="Consolas" panose="020B0609020204030204" pitchFamily="49" charset="0"/>
              </a:rPr>
              <a:t> </a:t>
            </a:r>
            <a:r>
              <a:rPr lang="en-US" sz="2000" dirty="0">
                <a:solidFill>
                  <a:srgbClr val="00B050"/>
                </a:solidFill>
                <a:latin typeface="Consolas" panose="020B0609020204030204" pitchFamily="49" charset="0"/>
              </a:rPr>
              <a:t>Veggie </a:t>
            </a:r>
            <a:r>
              <a:rPr lang="en-US" sz="2000" dirty="0">
                <a:solidFill>
                  <a:srgbClr val="7030A0"/>
                </a:solidFill>
                <a:latin typeface="Consolas" panose="020B0609020204030204" pitchFamily="49" charset="0"/>
              </a:rPr>
              <a:t>|</a:t>
            </a:r>
          </a:p>
          <a:p>
            <a:r>
              <a:rPr lang="en-US" sz="2000" dirty="0">
                <a:solidFill>
                  <a:srgbClr val="7030A0"/>
                </a:solidFill>
                <a:latin typeface="Consolas" panose="020B0609020204030204" pitchFamily="49" charset="0"/>
              </a:rPr>
              <a:t> </a:t>
            </a:r>
            <a:r>
              <a:rPr lang="en-US" sz="2000" dirty="0">
                <a:latin typeface="Consolas" panose="020B0609020204030204" pitchFamily="49" charset="0"/>
              </a:rPr>
              <a:t>Fasting</a:t>
            </a:r>
          </a:p>
          <a:p>
            <a:endParaRPr lang="en-US" sz="2000" dirty="0">
              <a:solidFill>
                <a:srgbClr val="FF0000"/>
              </a:solidFill>
              <a:latin typeface="Consolas" panose="020B0609020204030204" pitchFamily="49" charset="0"/>
            </a:endParaRPr>
          </a:p>
        </p:txBody>
      </p:sp>
      <p:sp>
        <p:nvSpPr>
          <p:cNvPr id="32" name="Speech Bubble: Rectangle with Corners Rounded 31">
            <a:extLst>
              <a:ext uri="{FF2B5EF4-FFF2-40B4-BE49-F238E27FC236}">
                <a16:creationId xmlns:a16="http://schemas.microsoft.com/office/drawing/2014/main" id="{CEB5BD8A-8C00-46B5-B85D-346BB1023B48}"/>
              </a:ext>
            </a:extLst>
          </p:cNvPr>
          <p:cNvSpPr/>
          <p:nvPr/>
        </p:nvSpPr>
        <p:spPr>
          <a:xfrm>
            <a:off x="786579" y="559366"/>
            <a:ext cx="3818246" cy="1076335"/>
          </a:xfrm>
          <a:prstGeom prst="wedgeRoundRectCallout">
            <a:avLst>
              <a:gd name="adj1" fmla="val -35922"/>
              <a:gd name="adj2" fmla="val 1501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 we define types of </a:t>
            </a:r>
            <a:r>
              <a:rPr lang="en-US" sz="2000" dirty="0">
                <a:solidFill>
                  <a:srgbClr val="C2FFF0"/>
                </a:solidFill>
                <a:latin typeface="Corbel" panose="020B0503020204020204" pitchFamily="34" charset="0"/>
              </a:rPr>
              <a:t>Drinks</a:t>
            </a:r>
            <a:r>
              <a:rPr lang="en-US" sz="2000" dirty="0">
                <a:solidFill>
                  <a:schemeClr val="bg1"/>
                </a:solidFill>
                <a:latin typeface="Corbel" panose="020B0503020204020204" pitchFamily="34" charset="0"/>
              </a:rPr>
              <a:t>. We have four </a:t>
            </a:r>
            <a:r>
              <a:rPr lang="en-US" sz="2000" dirty="0">
                <a:solidFill>
                  <a:srgbClr val="FFC1C1"/>
                </a:solidFill>
                <a:latin typeface="Corbel" panose="020B0503020204020204" pitchFamily="34" charset="0"/>
              </a:rPr>
              <a:t>"variants."</a:t>
            </a:r>
          </a:p>
        </p:txBody>
      </p:sp>
      <p:sp>
        <p:nvSpPr>
          <p:cNvPr id="33" name="Speech Bubble: Rectangle with Corners Rounded 32">
            <a:extLst>
              <a:ext uri="{FF2B5EF4-FFF2-40B4-BE49-F238E27FC236}">
                <a16:creationId xmlns:a16="http://schemas.microsoft.com/office/drawing/2014/main" id="{D7ACA681-D3AF-4FDD-9925-506F0A42051B}"/>
              </a:ext>
            </a:extLst>
          </p:cNvPr>
          <p:cNvSpPr/>
          <p:nvPr/>
        </p:nvSpPr>
        <p:spPr>
          <a:xfrm>
            <a:off x="6372060" y="280516"/>
            <a:ext cx="4098992" cy="1417992"/>
          </a:xfrm>
          <a:prstGeom prst="wedgeRoundRectCallout">
            <a:avLst>
              <a:gd name="adj1" fmla="val -75857"/>
              <a:gd name="adj2" fmla="val 1159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t>
            </a:r>
            <a:r>
              <a:rPr lang="en-US" sz="2000" dirty="0">
                <a:solidFill>
                  <a:srgbClr val="FFC1C1"/>
                </a:solidFill>
                <a:latin typeface="Corbel" panose="020B0503020204020204" pitchFamily="34" charset="0"/>
              </a:rPr>
              <a:t>pipe</a:t>
            </a:r>
            <a:r>
              <a:rPr lang="en-US" sz="2000" dirty="0">
                <a:solidFill>
                  <a:schemeClr val="bg1"/>
                </a:solidFill>
                <a:latin typeface="Corbel" panose="020B0503020204020204" pitchFamily="34" charset="0"/>
              </a:rPr>
              <a:t> characters mean </a:t>
            </a:r>
            <a:r>
              <a:rPr lang="en-US" sz="2000" dirty="0">
                <a:solidFill>
                  <a:srgbClr val="FFC1C1"/>
                </a:solidFill>
                <a:latin typeface="Corbel" panose="020B0503020204020204" pitchFamily="34" charset="0"/>
              </a:rPr>
              <a:t>"OR"</a:t>
            </a:r>
            <a:r>
              <a:rPr lang="en-US" sz="2000" dirty="0">
                <a:solidFill>
                  <a:schemeClr val="bg1"/>
                </a:solidFill>
                <a:latin typeface="Corbel" panose="020B0503020204020204" pitchFamily="34" charset="0"/>
              </a:rPr>
              <a:t>, basically saying that a drink is either Water </a:t>
            </a:r>
            <a:r>
              <a:rPr lang="en-US" sz="2000" dirty="0">
                <a:solidFill>
                  <a:srgbClr val="FFC1C1"/>
                </a:solidFill>
                <a:latin typeface="Corbel" panose="020B0503020204020204" pitchFamily="34" charset="0"/>
              </a:rPr>
              <a:t>OR</a:t>
            </a:r>
            <a:r>
              <a:rPr lang="en-US" sz="2000" dirty="0">
                <a:solidFill>
                  <a:schemeClr val="bg1"/>
                </a:solidFill>
                <a:latin typeface="Corbel" panose="020B0503020204020204" pitchFamily="34" charset="0"/>
              </a:rPr>
              <a:t> Coke </a:t>
            </a:r>
            <a:r>
              <a:rPr lang="en-US" sz="2000" dirty="0">
                <a:solidFill>
                  <a:srgbClr val="FFC1C1"/>
                </a:solidFill>
                <a:latin typeface="Corbel" panose="020B0503020204020204" pitchFamily="34" charset="0"/>
              </a:rPr>
              <a:t>OR</a:t>
            </a:r>
            <a:r>
              <a:rPr lang="en-US" sz="2000" dirty="0">
                <a:solidFill>
                  <a:schemeClr val="bg1"/>
                </a:solidFill>
                <a:latin typeface="Corbel" panose="020B0503020204020204" pitchFamily="34" charset="0"/>
              </a:rPr>
              <a:t> Sprite </a:t>
            </a:r>
            <a:r>
              <a:rPr lang="en-US" sz="2000" dirty="0">
                <a:solidFill>
                  <a:srgbClr val="FFC1C1"/>
                </a:solidFill>
                <a:latin typeface="Corbel" panose="020B0503020204020204" pitchFamily="34" charset="0"/>
              </a:rPr>
              <a:t>OR</a:t>
            </a:r>
            <a:r>
              <a:rPr lang="en-US" sz="2000" dirty="0">
                <a:solidFill>
                  <a:schemeClr val="bg1"/>
                </a:solidFill>
                <a:latin typeface="Corbel" panose="020B0503020204020204" pitchFamily="34" charset="0"/>
              </a:rPr>
              <a:t> </a:t>
            </a:r>
            <a:r>
              <a:rPr lang="en-US" sz="2000" dirty="0" err="1">
                <a:solidFill>
                  <a:schemeClr val="bg1"/>
                </a:solidFill>
                <a:latin typeface="Corbel" panose="020B0503020204020204" pitchFamily="34" charset="0"/>
              </a:rPr>
              <a:t>Redbull</a:t>
            </a:r>
            <a:r>
              <a:rPr lang="en-US" sz="2000" dirty="0">
                <a:solidFill>
                  <a:schemeClr val="bg1"/>
                </a:solidFill>
                <a:latin typeface="Corbel" panose="020B0503020204020204" pitchFamily="34" charset="0"/>
              </a:rPr>
              <a:t>.</a:t>
            </a:r>
            <a:endParaRPr lang="en-US" sz="2000" dirty="0">
              <a:solidFill>
                <a:srgbClr val="FFC1C1"/>
              </a:solidFill>
              <a:latin typeface="Corbel" panose="020B0503020204020204" pitchFamily="34" charset="0"/>
            </a:endParaRPr>
          </a:p>
        </p:txBody>
      </p:sp>
      <p:sp>
        <p:nvSpPr>
          <p:cNvPr id="37" name="TextBox 36">
            <a:extLst>
              <a:ext uri="{FF2B5EF4-FFF2-40B4-BE49-F238E27FC236}">
                <a16:creationId xmlns:a16="http://schemas.microsoft.com/office/drawing/2014/main" id="{E783E9EE-48E5-4871-912A-AA7B60688721}"/>
              </a:ext>
            </a:extLst>
          </p:cNvPr>
          <p:cNvSpPr txBox="1"/>
          <p:nvPr/>
        </p:nvSpPr>
        <p:spPr>
          <a:xfrm>
            <a:off x="7267112" y="2815504"/>
            <a:ext cx="4400843" cy="830997"/>
          </a:xfrm>
          <a:prstGeom prst="rect">
            <a:avLst/>
          </a:prstGeom>
          <a:noFill/>
        </p:spPr>
        <p:txBody>
          <a:bodyPr wrap="square" rtlCol="0">
            <a:spAutoFit/>
          </a:bodyPr>
          <a:lstStyle/>
          <a:p>
            <a:pPr lvl="0" algn="ctr">
              <a:defRPr/>
            </a:pPr>
            <a:r>
              <a:rPr lang="en-US" sz="2400" dirty="0"/>
              <a:t>The simplest Algebraic Data Type is just like a </a:t>
            </a:r>
            <a:r>
              <a:rPr lang="en-US" sz="2400" dirty="0">
                <a:solidFill>
                  <a:srgbClr val="FF0000"/>
                </a:solidFill>
              </a:rPr>
              <a:t>C++ </a:t>
            </a:r>
            <a:r>
              <a:rPr lang="en-US" sz="2400" dirty="0" err="1">
                <a:solidFill>
                  <a:srgbClr val="FF0000"/>
                </a:solidFill>
              </a:rPr>
              <a:t>enum</a:t>
            </a:r>
            <a:r>
              <a:rPr lang="en-US" sz="2400" dirty="0">
                <a:solidFill>
                  <a:srgbClr val="FF0000"/>
                </a:solidFill>
              </a:rPr>
              <a:t>.</a:t>
            </a:r>
          </a:p>
        </p:txBody>
      </p:sp>
      <p:sp>
        <p:nvSpPr>
          <p:cNvPr id="38" name="Speech Bubble: Rectangle with Corners Rounded 37">
            <a:extLst>
              <a:ext uri="{FF2B5EF4-FFF2-40B4-BE49-F238E27FC236}">
                <a16:creationId xmlns:a16="http://schemas.microsoft.com/office/drawing/2014/main" id="{730756AD-6C92-45B0-91A7-4507B11066E8}"/>
              </a:ext>
            </a:extLst>
          </p:cNvPr>
          <p:cNvSpPr/>
          <p:nvPr/>
        </p:nvSpPr>
        <p:spPr>
          <a:xfrm>
            <a:off x="87470" y="821598"/>
            <a:ext cx="2838610" cy="1187265"/>
          </a:xfrm>
          <a:prstGeom prst="wedgeRoundRectCallout">
            <a:avLst>
              <a:gd name="adj1" fmla="val -329"/>
              <a:gd name="adj2" fmla="val 1078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2FFF0"/>
                </a:solidFill>
                <a:latin typeface="Corbel" panose="020B0503020204020204" pitchFamily="34" charset="0"/>
              </a:rPr>
              <a:t>Drink</a:t>
            </a:r>
            <a:r>
              <a:rPr lang="en-US" sz="2000" dirty="0">
                <a:solidFill>
                  <a:schemeClr val="bg1">
                    <a:lumMod val="95000"/>
                  </a:schemeClr>
                </a:solidFill>
                <a:latin typeface="Corbel" panose="020B0503020204020204" pitchFamily="34" charset="0"/>
              </a:rPr>
              <a:t>, </a:t>
            </a:r>
            <a:r>
              <a:rPr lang="en-US" sz="2000" dirty="0">
                <a:solidFill>
                  <a:schemeClr val="accent6">
                    <a:lumMod val="40000"/>
                    <a:lumOff val="60000"/>
                  </a:schemeClr>
                </a:solidFill>
                <a:latin typeface="Corbel" panose="020B0503020204020204" pitchFamily="34" charset="0"/>
              </a:rPr>
              <a:t>Veggie</a:t>
            </a:r>
            <a:r>
              <a:rPr lang="en-US" sz="2000" dirty="0">
                <a:solidFill>
                  <a:schemeClr val="bg1">
                    <a:lumMod val="95000"/>
                  </a:schemeClr>
                </a:solidFill>
                <a:latin typeface="Corbel" panose="020B0503020204020204" pitchFamily="34" charset="0"/>
              </a:rPr>
              <a:t> and </a:t>
            </a:r>
            <a:r>
              <a:rPr lang="en-US" sz="2000" dirty="0">
                <a:solidFill>
                  <a:srgbClr val="FFC1C1"/>
                </a:solidFill>
                <a:latin typeface="Corbel" panose="020B0503020204020204" pitchFamily="34" charset="0"/>
              </a:rPr>
              <a:t>Protein</a:t>
            </a:r>
            <a:r>
              <a:rPr lang="en-US" sz="2000" dirty="0">
                <a:solidFill>
                  <a:schemeClr val="bg1">
                    <a:lumMod val="95000"/>
                  </a:schemeClr>
                </a:solidFill>
                <a:latin typeface="Corbel" panose="020B0503020204020204" pitchFamily="34" charset="0"/>
              </a:rPr>
              <a:t> are simple Algebraic Data Types.</a:t>
            </a:r>
          </a:p>
        </p:txBody>
      </p:sp>
      <p:sp>
        <p:nvSpPr>
          <p:cNvPr id="45" name="TextBox 44">
            <a:extLst>
              <a:ext uri="{FF2B5EF4-FFF2-40B4-BE49-F238E27FC236}">
                <a16:creationId xmlns:a16="http://schemas.microsoft.com/office/drawing/2014/main" id="{395CDA16-B778-43B8-A3E6-CEED8F7C93C6}"/>
              </a:ext>
            </a:extLst>
          </p:cNvPr>
          <p:cNvSpPr txBox="1"/>
          <p:nvPr/>
        </p:nvSpPr>
        <p:spPr>
          <a:xfrm>
            <a:off x="6953579" y="3892412"/>
            <a:ext cx="5027908" cy="1200329"/>
          </a:xfrm>
          <a:prstGeom prst="rect">
            <a:avLst/>
          </a:prstGeom>
          <a:noFill/>
        </p:spPr>
        <p:txBody>
          <a:bodyPr wrap="square" rtlCol="0">
            <a:spAutoFit/>
          </a:bodyPr>
          <a:lstStyle/>
          <a:p>
            <a:pPr lvl="0" algn="ctr">
              <a:defRPr/>
            </a:pPr>
            <a:r>
              <a:rPr lang="en-US" sz="2400" dirty="0"/>
              <a:t>We can also define more complex ADTs where each variant also has one or more fields (like a </a:t>
            </a:r>
            <a:r>
              <a:rPr lang="en-US" sz="2400" dirty="0">
                <a:solidFill>
                  <a:srgbClr val="FF0000"/>
                </a:solidFill>
              </a:rPr>
              <a:t>C++ struct</a:t>
            </a:r>
            <a:r>
              <a:rPr lang="en-US" sz="2400" dirty="0"/>
              <a:t>).</a:t>
            </a:r>
          </a:p>
        </p:txBody>
      </p:sp>
      <p:sp>
        <p:nvSpPr>
          <p:cNvPr id="47" name="Speech Bubble: Rectangle with Corners Rounded 46">
            <a:extLst>
              <a:ext uri="{FF2B5EF4-FFF2-40B4-BE49-F238E27FC236}">
                <a16:creationId xmlns:a16="http://schemas.microsoft.com/office/drawing/2014/main" id="{80A04E17-BD55-4EC0-A14E-81B5666EBFBC}"/>
              </a:ext>
            </a:extLst>
          </p:cNvPr>
          <p:cNvSpPr/>
          <p:nvPr/>
        </p:nvSpPr>
        <p:spPr>
          <a:xfrm>
            <a:off x="7507459" y="2008863"/>
            <a:ext cx="3670949" cy="1439169"/>
          </a:xfrm>
          <a:prstGeom prst="wedgeRoundRectCallout">
            <a:avLst>
              <a:gd name="adj1" fmla="val -76108"/>
              <a:gd name="adj2" fmla="val 34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Each choice for a given type is called a "</a:t>
            </a:r>
            <a:r>
              <a:rPr lang="en-US" sz="2000" dirty="0">
                <a:solidFill>
                  <a:srgbClr val="FFC1C1"/>
                </a:solidFill>
                <a:latin typeface="Corbel" panose="020B0503020204020204" pitchFamily="34" charset="0"/>
              </a:rPr>
              <a:t>variant</a:t>
            </a:r>
            <a:r>
              <a:rPr lang="en-US" sz="2000" dirty="0">
                <a:solidFill>
                  <a:schemeClr val="bg1">
                    <a:lumMod val="95000"/>
                  </a:schemeClr>
                </a:solidFill>
                <a:latin typeface="Corbel" panose="020B0503020204020204" pitchFamily="34" charset="0"/>
              </a:rPr>
              <a:t>" or a "</a:t>
            </a:r>
            <a:r>
              <a:rPr lang="en-US" sz="2000" dirty="0">
                <a:solidFill>
                  <a:srgbClr val="FFC1C1"/>
                </a:solidFill>
                <a:latin typeface="Corbel" panose="020B0503020204020204" pitchFamily="34" charset="0"/>
              </a:rPr>
              <a:t>kind</a:t>
            </a:r>
            <a:r>
              <a:rPr lang="en-US" sz="2000" dirty="0">
                <a:solidFill>
                  <a:schemeClr val="bg1">
                    <a:lumMod val="95000"/>
                  </a:schemeClr>
                </a:solidFill>
                <a:latin typeface="Corbel" panose="020B0503020204020204" pitchFamily="34" charset="0"/>
              </a:rPr>
              <a:t>."  </a:t>
            </a:r>
          </a:p>
          <a:p>
            <a:pPr algn="ctr"/>
            <a:endParaRPr lang="en-US" sz="2000" dirty="0">
              <a:solidFill>
                <a:schemeClr val="bg1">
                  <a:lumMod val="95000"/>
                </a:schemeClr>
              </a:solidFill>
              <a:latin typeface="Corbel" panose="020B0503020204020204" pitchFamily="34" charset="0"/>
            </a:endParaRPr>
          </a:p>
          <a:p>
            <a:pPr algn="ctr"/>
            <a:r>
              <a:rPr lang="en-US" sz="2000" dirty="0">
                <a:solidFill>
                  <a:schemeClr val="bg1">
                    <a:lumMod val="95000"/>
                  </a:schemeClr>
                </a:solidFill>
                <a:latin typeface="Corbel" panose="020B0503020204020204" pitchFamily="34" charset="0"/>
              </a:rPr>
              <a:t>So </a:t>
            </a:r>
            <a:r>
              <a:rPr lang="en-US" sz="2000" dirty="0" err="1">
                <a:solidFill>
                  <a:srgbClr val="FFC1C1"/>
                </a:solidFill>
                <a:latin typeface="Corbel" panose="020B0503020204020204" pitchFamily="34" charset="0"/>
              </a:rPr>
              <a:t>Redbull</a:t>
            </a:r>
            <a:r>
              <a:rPr lang="en-US" sz="2000" dirty="0">
                <a:solidFill>
                  <a:schemeClr val="bg1">
                    <a:lumMod val="95000"/>
                  </a:schemeClr>
                </a:solidFill>
                <a:latin typeface="Corbel" panose="020B0503020204020204" pitchFamily="34" charset="0"/>
              </a:rPr>
              <a:t> is a variant of </a:t>
            </a:r>
            <a:r>
              <a:rPr lang="en-US" sz="2000" dirty="0">
                <a:solidFill>
                  <a:srgbClr val="C2FFF0"/>
                </a:solidFill>
                <a:latin typeface="Corbel" panose="020B0503020204020204" pitchFamily="34" charset="0"/>
              </a:rPr>
              <a:t>Drink</a:t>
            </a:r>
            <a:r>
              <a:rPr lang="en-US" sz="2000" dirty="0">
                <a:solidFill>
                  <a:schemeClr val="bg1">
                    <a:lumMod val="95000"/>
                  </a:schemeClr>
                </a:solidFill>
                <a:latin typeface="Corbel" panose="020B0503020204020204" pitchFamily="34" charset="0"/>
              </a:rPr>
              <a:t>.</a:t>
            </a:r>
          </a:p>
        </p:txBody>
      </p:sp>
      <p:sp>
        <p:nvSpPr>
          <p:cNvPr id="48" name="Speech Bubble: Rectangle with Corners Rounded 47">
            <a:extLst>
              <a:ext uri="{FF2B5EF4-FFF2-40B4-BE49-F238E27FC236}">
                <a16:creationId xmlns:a16="http://schemas.microsoft.com/office/drawing/2014/main" id="{C106C071-385B-4E04-B09A-B0EC1A0B3B56}"/>
              </a:ext>
            </a:extLst>
          </p:cNvPr>
          <p:cNvSpPr/>
          <p:nvPr/>
        </p:nvSpPr>
        <p:spPr>
          <a:xfrm>
            <a:off x="4561677" y="4281037"/>
            <a:ext cx="3187504" cy="1126623"/>
          </a:xfrm>
          <a:prstGeom prst="wedgeRoundRectCallout">
            <a:avLst>
              <a:gd name="adj1" fmla="val -110962"/>
              <a:gd name="adj2" fmla="val -539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And this says that a </a:t>
            </a:r>
            <a:r>
              <a:rPr lang="en-US" sz="2000" dirty="0">
                <a:solidFill>
                  <a:srgbClr val="FFC1C1"/>
                </a:solidFill>
                <a:latin typeface="Corbel" panose="020B0503020204020204" pitchFamily="34" charset="0"/>
              </a:rPr>
              <a:t>Breakfast</a:t>
            </a:r>
            <a:r>
              <a:rPr lang="en-US" sz="2000" dirty="0">
                <a:solidFill>
                  <a:schemeClr val="bg1">
                    <a:lumMod val="95000"/>
                  </a:schemeClr>
                </a:solidFill>
                <a:latin typeface="Corbel" panose="020B0503020204020204" pitchFamily="34" charset="0"/>
              </a:rPr>
              <a:t> is comprised of </a:t>
            </a:r>
            <a:r>
              <a:rPr lang="en-US" sz="2000" dirty="0">
                <a:solidFill>
                  <a:srgbClr val="C2FFF0"/>
                </a:solidFill>
                <a:latin typeface="Corbel" panose="020B0503020204020204" pitchFamily="34" charset="0"/>
              </a:rPr>
              <a:t>Drink</a:t>
            </a:r>
            <a:r>
              <a:rPr lang="en-US" sz="2000" dirty="0">
                <a:solidFill>
                  <a:schemeClr val="bg1">
                    <a:lumMod val="95000"/>
                  </a:schemeClr>
                </a:solidFill>
                <a:latin typeface="Corbel" panose="020B0503020204020204" pitchFamily="34" charset="0"/>
              </a:rPr>
              <a:t> AND </a:t>
            </a:r>
            <a:r>
              <a:rPr lang="en-US" sz="2000" dirty="0">
                <a:solidFill>
                  <a:schemeClr val="accent6">
                    <a:lumMod val="40000"/>
                    <a:lumOff val="60000"/>
                  </a:schemeClr>
                </a:solidFill>
                <a:latin typeface="Corbel" panose="020B0503020204020204" pitchFamily="34" charset="0"/>
              </a:rPr>
              <a:t>Protein</a:t>
            </a:r>
            <a:r>
              <a:rPr lang="en-US" sz="2000" dirty="0">
                <a:solidFill>
                  <a:schemeClr val="bg1">
                    <a:lumMod val="95000"/>
                  </a:schemeClr>
                </a:solidFill>
                <a:latin typeface="Corbel" panose="020B0503020204020204" pitchFamily="34" charset="0"/>
              </a:rPr>
              <a:t> fields.</a:t>
            </a:r>
          </a:p>
        </p:txBody>
      </p:sp>
      <p:sp>
        <p:nvSpPr>
          <p:cNvPr id="49" name="Speech Bubble: Rectangle with Corners Rounded 48">
            <a:extLst>
              <a:ext uri="{FF2B5EF4-FFF2-40B4-BE49-F238E27FC236}">
                <a16:creationId xmlns:a16="http://schemas.microsoft.com/office/drawing/2014/main" id="{0F703FB7-CFF1-42AE-A620-8FC338E3D570}"/>
              </a:ext>
            </a:extLst>
          </p:cNvPr>
          <p:cNvSpPr/>
          <p:nvPr/>
        </p:nvSpPr>
        <p:spPr>
          <a:xfrm>
            <a:off x="3031080" y="2865356"/>
            <a:ext cx="3187504" cy="1126623"/>
          </a:xfrm>
          <a:prstGeom prst="wedgeRoundRectCallout">
            <a:avLst>
              <a:gd name="adj1" fmla="val -90955"/>
              <a:gd name="adj2" fmla="val 521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This defines a new variant called </a:t>
            </a:r>
            <a:r>
              <a:rPr lang="en-US" sz="2000" dirty="0">
                <a:solidFill>
                  <a:srgbClr val="FFC1C1"/>
                </a:solidFill>
                <a:latin typeface="Corbel" panose="020B0503020204020204" pitchFamily="34" charset="0"/>
              </a:rPr>
              <a:t>Breakfast</a:t>
            </a:r>
            <a:r>
              <a:rPr lang="en-US" sz="2000" dirty="0">
                <a:solidFill>
                  <a:schemeClr val="bg1">
                    <a:lumMod val="95000"/>
                  </a:schemeClr>
                </a:solidFill>
                <a:latin typeface="Corbel" panose="020B0503020204020204" pitchFamily="34" charset="0"/>
              </a:rPr>
              <a:t>.</a:t>
            </a:r>
          </a:p>
        </p:txBody>
      </p:sp>
      <p:sp>
        <p:nvSpPr>
          <p:cNvPr id="51" name="Speech Bubble: Rectangle with Corners Rounded 50">
            <a:extLst>
              <a:ext uri="{FF2B5EF4-FFF2-40B4-BE49-F238E27FC236}">
                <a16:creationId xmlns:a16="http://schemas.microsoft.com/office/drawing/2014/main" id="{E955C116-881E-4C7D-A936-BBA4C8C83A4A}"/>
              </a:ext>
            </a:extLst>
          </p:cNvPr>
          <p:cNvSpPr/>
          <p:nvPr/>
        </p:nvSpPr>
        <p:spPr>
          <a:xfrm>
            <a:off x="2416437" y="5067229"/>
            <a:ext cx="3187504" cy="1290549"/>
          </a:xfrm>
          <a:prstGeom prst="wedgeRoundRectCallout">
            <a:avLst>
              <a:gd name="adj1" fmla="val -77274"/>
              <a:gd name="adj2" fmla="val -481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And here we have a variant called </a:t>
            </a:r>
            <a:r>
              <a:rPr lang="en-US" sz="2000" dirty="0">
                <a:solidFill>
                  <a:srgbClr val="FFC1C1"/>
                </a:solidFill>
                <a:latin typeface="Corbel" panose="020B0503020204020204" pitchFamily="34" charset="0"/>
              </a:rPr>
              <a:t>Fasting</a:t>
            </a:r>
            <a:r>
              <a:rPr lang="en-US" sz="2000" dirty="0">
                <a:solidFill>
                  <a:schemeClr val="bg1">
                    <a:lumMod val="95000"/>
                  </a:schemeClr>
                </a:solidFill>
                <a:latin typeface="Corbel" panose="020B0503020204020204" pitchFamily="34" charset="0"/>
              </a:rPr>
              <a:t> – notice that it has no fields, since when you fast you don't eat.</a:t>
            </a:r>
          </a:p>
        </p:txBody>
      </p:sp>
      <p:sp>
        <p:nvSpPr>
          <p:cNvPr id="53" name="Speech Bubble: Rectangle with Corners Rounded 52">
            <a:extLst>
              <a:ext uri="{FF2B5EF4-FFF2-40B4-BE49-F238E27FC236}">
                <a16:creationId xmlns:a16="http://schemas.microsoft.com/office/drawing/2014/main" id="{7CA5111D-39BA-44E8-AE36-F50D9E3D4E7F}"/>
              </a:ext>
            </a:extLst>
          </p:cNvPr>
          <p:cNvSpPr/>
          <p:nvPr/>
        </p:nvSpPr>
        <p:spPr>
          <a:xfrm>
            <a:off x="5350126" y="1196034"/>
            <a:ext cx="4997678" cy="1439169"/>
          </a:xfrm>
          <a:prstGeom prst="wedgeRoundRectCallout">
            <a:avLst>
              <a:gd name="adj1" fmla="val -117449"/>
              <a:gd name="adj2" fmla="val 956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The equivalent in C++ would be:</a:t>
            </a:r>
          </a:p>
          <a:p>
            <a:pPr algn="ctr"/>
            <a:endParaRPr lang="en-US" sz="2000" dirty="0">
              <a:solidFill>
                <a:schemeClr val="bg1">
                  <a:lumMod val="95000"/>
                </a:schemeClr>
              </a:solidFill>
              <a:latin typeface="Corbel" panose="020B0503020204020204" pitchFamily="34" charset="0"/>
            </a:endParaRPr>
          </a:p>
          <a:p>
            <a:r>
              <a:rPr lang="en-US" sz="2000" dirty="0" err="1">
                <a:solidFill>
                  <a:schemeClr val="bg1">
                    <a:lumMod val="95000"/>
                  </a:schemeClr>
                </a:solidFill>
                <a:latin typeface="Corbel" panose="020B0503020204020204" pitchFamily="34" charset="0"/>
              </a:rPr>
              <a:t>enum</a:t>
            </a:r>
            <a:r>
              <a:rPr lang="en-US" sz="2000" dirty="0">
                <a:solidFill>
                  <a:schemeClr val="bg1">
                    <a:lumMod val="95000"/>
                  </a:schemeClr>
                </a:solidFill>
                <a:latin typeface="Corbel" panose="020B0503020204020204" pitchFamily="34" charset="0"/>
              </a:rPr>
              <a:t> </a:t>
            </a:r>
            <a:r>
              <a:rPr lang="en-US" sz="2000" dirty="0">
                <a:solidFill>
                  <a:srgbClr val="FFC1C1"/>
                </a:solidFill>
                <a:latin typeface="Corbel" panose="020B0503020204020204" pitchFamily="34" charset="0"/>
              </a:rPr>
              <a:t>Protein</a:t>
            </a:r>
            <a:r>
              <a:rPr lang="en-US" sz="2000" dirty="0">
                <a:solidFill>
                  <a:schemeClr val="bg1">
                    <a:lumMod val="95000"/>
                  </a:schemeClr>
                </a:solidFill>
                <a:latin typeface="Corbel" panose="020B0503020204020204" pitchFamily="34" charset="0"/>
              </a:rPr>
              <a:t> { Eggs, Beef, Chicken, Beans };</a:t>
            </a:r>
          </a:p>
        </p:txBody>
      </p:sp>
      <p:sp>
        <p:nvSpPr>
          <p:cNvPr id="67" name="Speech Bubble: Rectangle with Corners Rounded 66">
            <a:extLst>
              <a:ext uri="{FF2B5EF4-FFF2-40B4-BE49-F238E27FC236}">
                <a16:creationId xmlns:a16="http://schemas.microsoft.com/office/drawing/2014/main" id="{7B9B8889-820C-43DE-9D65-9F58FAF6D52A}"/>
              </a:ext>
            </a:extLst>
          </p:cNvPr>
          <p:cNvSpPr/>
          <p:nvPr/>
        </p:nvSpPr>
        <p:spPr>
          <a:xfrm>
            <a:off x="4502248" y="1547199"/>
            <a:ext cx="3741420" cy="2105198"/>
          </a:xfrm>
          <a:prstGeom prst="wedgeRoundRectCallout">
            <a:avLst>
              <a:gd name="adj1" fmla="val -130926"/>
              <a:gd name="adj2" fmla="val 679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The equivalent in C++ would be:</a:t>
            </a:r>
          </a:p>
          <a:p>
            <a:pPr algn="ctr"/>
            <a:endParaRPr lang="en-US" sz="2000" dirty="0">
              <a:solidFill>
                <a:schemeClr val="bg1">
                  <a:lumMod val="95000"/>
                </a:schemeClr>
              </a:solidFill>
              <a:latin typeface="Corbel" panose="020B0503020204020204" pitchFamily="34" charset="0"/>
            </a:endParaRPr>
          </a:p>
          <a:p>
            <a:r>
              <a:rPr lang="en-US" sz="2000" dirty="0">
                <a:solidFill>
                  <a:schemeClr val="bg1">
                    <a:lumMod val="95000"/>
                  </a:schemeClr>
                </a:solidFill>
                <a:latin typeface="Corbel" panose="020B0503020204020204" pitchFamily="34" charset="0"/>
              </a:rPr>
              <a:t>struct Breakfast {</a:t>
            </a:r>
          </a:p>
          <a:p>
            <a:r>
              <a:rPr lang="en-US" sz="2000" dirty="0">
                <a:solidFill>
                  <a:schemeClr val="bg1">
                    <a:lumMod val="95000"/>
                  </a:schemeClr>
                </a:solidFill>
                <a:latin typeface="Corbel" panose="020B0503020204020204" pitchFamily="34" charset="0"/>
              </a:rPr>
              <a:t>    </a:t>
            </a:r>
            <a:r>
              <a:rPr lang="en-US" sz="2000" dirty="0">
                <a:solidFill>
                  <a:srgbClr val="C2FFF0"/>
                </a:solidFill>
                <a:latin typeface="Corbel" panose="020B0503020204020204" pitchFamily="34" charset="0"/>
              </a:rPr>
              <a:t>Drink</a:t>
            </a:r>
            <a:r>
              <a:rPr lang="en-US" sz="2000" dirty="0">
                <a:solidFill>
                  <a:schemeClr val="bg1">
                    <a:lumMod val="95000"/>
                  </a:schemeClr>
                </a:solidFill>
                <a:latin typeface="Corbel" panose="020B0503020204020204" pitchFamily="34" charset="0"/>
              </a:rPr>
              <a:t> d;</a:t>
            </a:r>
          </a:p>
          <a:p>
            <a:r>
              <a:rPr lang="en-US" sz="2000" dirty="0">
                <a:solidFill>
                  <a:schemeClr val="bg1">
                    <a:lumMod val="95000"/>
                  </a:schemeClr>
                </a:solidFill>
                <a:latin typeface="Corbel" panose="020B0503020204020204" pitchFamily="34" charset="0"/>
              </a:rPr>
              <a:t>    </a:t>
            </a:r>
            <a:r>
              <a:rPr lang="en-US" sz="2000" dirty="0">
                <a:solidFill>
                  <a:srgbClr val="FFC1C1"/>
                </a:solidFill>
                <a:latin typeface="Corbel" panose="020B0503020204020204" pitchFamily="34" charset="0"/>
              </a:rPr>
              <a:t>Protein</a:t>
            </a:r>
            <a:r>
              <a:rPr lang="en-US" sz="2000" dirty="0">
                <a:solidFill>
                  <a:schemeClr val="bg1">
                    <a:lumMod val="95000"/>
                  </a:schemeClr>
                </a:solidFill>
                <a:latin typeface="Corbel" panose="020B0503020204020204" pitchFamily="34" charset="0"/>
              </a:rPr>
              <a:t> p;</a:t>
            </a:r>
          </a:p>
          <a:p>
            <a:r>
              <a:rPr lang="en-US" sz="2000" dirty="0">
                <a:solidFill>
                  <a:schemeClr val="bg1">
                    <a:lumMod val="95000"/>
                  </a:schemeClr>
                </a:solidFill>
                <a:latin typeface="Corbel" panose="020B0503020204020204" pitchFamily="34" charset="0"/>
              </a:rPr>
              <a:t>};</a:t>
            </a:r>
          </a:p>
        </p:txBody>
      </p:sp>
      <p:sp>
        <p:nvSpPr>
          <p:cNvPr id="68" name="TextBox 67">
            <a:extLst>
              <a:ext uri="{FF2B5EF4-FFF2-40B4-BE49-F238E27FC236}">
                <a16:creationId xmlns:a16="http://schemas.microsoft.com/office/drawing/2014/main" id="{2EC05B2D-6DBA-4ACF-8212-A50557B9C43B}"/>
              </a:ext>
            </a:extLst>
          </p:cNvPr>
          <p:cNvSpPr txBox="1"/>
          <p:nvPr/>
        </p:nvSpPr>
        <p:spPr>
          <a:xfrm>
            <a:off x="6892595" y="5325966"/>
            <a:ext cx="5027908" cy="830997"/>
          </a:xfrm>
          <a:prstGeom prst="rect">
            <a:avLst/>
          </a:prstGeom>
          <a:noFill/>
        </p:spPr>
        <p:txBody>
          <a:bodyPr wrap="square" rtlCol="0">
            <a:spAutoFit/>
          </a:bodyPr>
          <a:lstStyle/>
          <a:p>
            <a:pPr lvl="0" algn="ctr">
              <a:defRPr/>
            </a:pPr>
            <a:r>
              <a:rPr lang="en-US" sz="2400" dirty="0"/>
              <a:t>And here's how we define several variables with our new ADTs!</a:t>
            </a:r>
          </a:p>
        </p:txBody>
      </p:sp>
      <p:sp>
        <p:nvSpPr>
          <p:cNvPr id="69" name="TextBox 68">
            <a:extLst>
              <a:ext uri="{FF2B5EF4-FFF2-40B4-BE49-F238E27FC236}">
                <a16:creationId xmlns:a16="http://schemas.microsoft.com/office/drawing/2014/main" id="{238D3A3F-669D-4FD9-B6C0-D80C0B90584A}"/>
              </a:ext>
            </a:extLst>
          </p:cNvPr>
          <p:cNvSpPr txBox="1"/>
          <p:nvPr/>
        </p:nvSpPr>
        <p:spPr>
          <a:xfrm>
            <a:off x="246936" y="5288301"/>
            <a:ext cx="6731357" cy="1015663"/>
          </a:xfrm>
          <a:prstGeom prst="rect">
            <a:avLst/>
          </a:prstGeom>
          <a:noFill/>
        </p:spPr>
        <p:txBody>
          <a:bodyPr wrap="square">
            <a:spAutoFit/>
          </a:bodyPr>
          <a:lstStyle/>
          <a:p>
            <a:r>
              <a:rPr lang="en-US" sz="2000" dirty="0" err="1">
                <a:solidFill>
                  <a:srgbClr val="000000"/>
                </a:solidFill>
                <a:latin typeface="Consolas" panose="020B0609020204030204" pitchFamily="49" charset="0"/>
              </a:rPr>
              <a:t>careys_meal</a:t>
            </a:r>
            <a:r>
              <a:rPr lang="en-US" sz="2000" dirty="0">
                <a:solidFill>
                  <a:srgbClr val="000000"/>
                </a:solidFill>
                <a:latin typeface="Consolas" panose="020B0609020204030204" pitchFamily="49" charset="0"/>
              </a:rPr>
              <a:t> = Breakfast </a:t>
            </a:r>
            <a:r>
              <a:rPr lang="en-US" sz="2000" dirty="0" err="1">
                <a:solidFill>
                  <a:srgbClr val="000000"/>
                </a:solidFill>
                <a:latin typeface="Consolas" panose="020B0609020204030204" pitchFamily="49" charset="0"/>
              </a:rPr>
              <a:t>Redbull</a:t>
            </a:r>
            <a:r>
              <a:rPr lang="en-US" sz="2000" dirty="0">
                <a:solidFill>
                  <a:srgbClr val="000000"/>
                </a:solidFill>
                <a:latin typeface="Consolas" panose="020B0609020204030204" pitchFamily="49" charset="0"/>
              </a:rPr>
              <a:t> Eggs</a:t>
            </a:r>
          </a:p>
          <a:p>
            <a:r>
              <a:rPr lang="en-US" sz="2000" dirty="0" err="1">
                <a:solidFill>
                  <a:srgbClr val="000000"/>
                </a:solidFill>
                <a:latin typeface="Consolas" panose="020B0609020204030204" pitchFamily="49" charset="0"/>
              </a:rPr>
              <a:t>pauls_meal</a:t>
            </a:r>
            <a:r>
              <a:rPr lang="en-US" sz="2000" dirty="0">
                <a:solidFill>
                  <a:srgbClr val="000000"/>
                </a:solidFill>
                <a:latin typeface="Consolas" panose="020B0609020204030204" pitchFamily="49" charset="0"/>
              </a:rPr>
              <a:t> = Lunch Water Chicken Broccoli</a:t>
            </a:r>
          </a:p>
          <a:p>
            <a:r>
              <a:rPr lang="en-US" sz="2000" dirty="0" err="1">
                <a:solidFill>
                  <a:srgbClr val="000000"/>
                </a:solidFill>
                <a:latin typeface="Consolas" panose="020B0609020204030204" pitchFamily="49" charset="0"/>
              </a:rPr>
              <a:t>davids_meal</a:t>
            </a:r>
            <a:r>
              <a:rPr lang="en-US" sz="2000" dirty="0">
                <a:solidFill>
                  <a:srgbClr val="000000"/>
                </a:solidFill>
                <a:latin typeface="Consolas" panose="020B0609020204030204" pitchFamily="49" charset="0"/>
              </a:rPr>
              <a:t> = Fasting</a:t>
            </a:r>
            <a:endParaRPr lang="en-US" sz="2000" dirty="0">
              <a:latin typeface="Consolas" panose="020B0609020204030204" pitchFamily="49" charset="0"/>
            </a:endParaRPr>
          </a:p>
        </p:txBody>
      </p:sp>
      <p:sp>
        <p:nvSpPr>
          <p:cNvPr id="70" name="Speech Bubble: Rectangle with Corners Rounded 69">
            <a:extLst>
              <a:ext uri="{FF2B5EF4-FFF2-40B4-BE49-F238E27FC236}">
                <a16:creationId xmlns:a16="http://schemas.microsoft.com/office/drawing/2014/main" id="{EEE794D9-AA07-4B62-BC50-967E67D51435}"/>
              </a:ext>
            </a:extLst>
          </p:cNvPr>
          <p:cNvSpPr/>
          <p:nvPr/>
        </p:nvSpPr>
        <p:spPr>
          <a:xfrm>
            <a:off x="6032097" y="3499458"/>
            <a:ext cx="4969903" cy="1126623"/>
          </a:xfrm>
          <a:prstGeom prst="wedgeRoundRectCallout">
            <a:avLst>
              <a:gd name="adj1" fmla="val -106255"/>
              <a:gd name="adj2" fmla="val 1135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Carey's meal is now a </a:t>
            </a:r>
            <a:r>
              <a:rPr lang="en-US" sz="2000" dirty="0">
                <a:solidFill>
                  <a:srgbClr val="E7D0F4"/>
                </a:solidFill>
                <a:latin typeface="Corbel" panose="020B0503020204020204" pitchFamily="34" charset="0"/>
              </a:rPr>
              <a:t>Breakfast</a:t>
            </a:r>
            <a:r>
              <a:rPr lang="en-US" sz="2000" dirty="0">
                <a:solidFill>
                  <a:schemeClr val="bg1">
                    <a:lumMod val="95000"/>
                  </a:schemeClr>
                </a:solidFill>
                <a:latin typeface="Corbel" panose="020B0503020204020204" pitchFamily="34" charset="0"/>
              </a:rPr>
              <a:t> with </a:t>
            </a:r>
            <a:r>
              <a:rPr lang="en-US" sz="2000" dirty="0" err="1">
                <a:solidFill>
                  <a:srgbClr val="A2E7E8"/>
                </a:solidFill>
                <a:latin typeface="Corbel" panose="020B0503020204020204" pitchFamily="34" charset="0"/>
              </a:rPr>
              <a:t>Redbull</a:t>
            </a:r>
            <a:r>
              <a:rPr lang="en-US" sz="2000" dirty="0">
                <a:solidFill>
                  <a:schemeClr val="bg1">
                    <a:lumMod val="95000"/>
                  </a:schemeClr>
                </a:solidFill>
                <a:latin typeface="Corbel" panose="020B0503020204020204" pitchFamily="34" charset="0"/>
              </a:rPr>
              <a:t> as its </a:t>
            </a:r>
            <a:r>
              <a:rPr lang="en-US" sz="2000" dirty="0">
                <a:solidFill>
                  <a:srgbClr val="A2E7E8"/>
                </a:solidFill>
                <a:latin typeface="Corbel" panose="020B0503020204020204" pitchFamily="34" charset="0"/>
              </a:rPr>
              <a:t>Drink</a:t>
            </a:r>
            <a:r>
              <a:rPr lang="en-US" sz="2000" dirty="0">
                <a:solidFill>
                  <a:schemeClr val="bg1">
                    <a:lumMod val="95000"/>
                  </a:schemeClr>
                </a:solidFill>
                <a:latin typeface="Corbel" panose="020B0503020204020204" pitchFamily="34" charset="0"/>
              </a:rPr>
              <a:t> and </a:t>
            </a:r>
            <a:r>
              <a:rPr lang="en-US" sz="2000" dirty="0">
                <a:solidFill>
                  <a:srgbClr val="FFC1C1"/>
                </a:solidFill>
                <a:latin typeface="Corbel" panose="020B0503020204020204" pitchFamily="34" charset="0"/>
              </a:rPr>
              <a:t>Eggs</a:t>
            </a:r>
            <a:r>
              <a:rPr lang="en-US" sz="2000" dirty="0">
                <a:solidFill>
                  <a:schemeClr val="bg1">
                    <a:lumMod val="95000"/>
                  </a:schemeClr>
                </a:solidFill>
                <a:latin typeface="Corbel" panose="020B0503020204020204" pitchFamily="34" charset="0"/>
              </a:rPr>
              <a:t> as its </a:t>
            </a:r>
            <a:r>
              <a:rPr lang="en-US" sz="2000" dirty="0">
                <a:solidFill>
                  <a:srgbClr val="FFC1C1"/>
                </a:solidFill>
                <a:latin typeface="Corbel" panose="020B0503020204020204" pitchFamily="34" charset="0"/>
              </a:rPr>
              <a:t>Protein</a:t>
            </a:r>
            <a:r>
              <a:rPr lang="en-US" sz="2000" dirty="0">
                <a:solidFill>
                  <a:schemeClr val="bg1">
                    <a:lumMod val="95000"/>
                  </a:schemeClr>
                </a:solidFill>
                <a:latin typeface="Corbel" panose="020B0503020204020204" pitchFamily="34" charset="0"/>
              </a:rPr>
              <a:t>.</a:t>
            </a:r>
          </a:p>
        </p:txBody>
      </p:sp>
      <p:sp>
        <p:nvSpPr>
          <p:cNvPr id="71" name="Speech Bubble: Rectangle with Corners Rounded 70">
            <a:extLst>
              <a:ext uri="{FF2B5EF4-FFF2-40B4-BE49-F238E27FC236}">
                <a16:creationId xmlns:a16="http://schemas.microsoft.com/office/drawing/2014/main" id="{16CA4578-C5FA-40B7-B332-00C07F3278DF}"/>
              </a:ext>
            </a:extLst>
          </p:cNvPr>
          <p:cNvSpPr/>
          <p:nvPr/>
        </p:nvSpPr>
        <p:spPr>
          <a:xfrm>
            <a:off x="6160945" y="4195911"/>
            <a:ext cx="4969903" cy="1126623"/>
          </a:xfrm>
          <a:prstGeom prst="wedgeRoundRectCallout">
            <a:avLst>
              <a:gd name="adj1" fmla="val -106255"/>
              <a:gd name="adj2" fmla="val 1135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Corbel" panose="020B0503020204020204" pitchFamily="34" charset="0"/>
              </a:rPr>
              <a:t>David is fasting, so there are no food arguments to pass in.</a:t>
            </a:r>
          </a:p>
        </p:txBody>
      </p:sp>
    </p:spTree>
    <p:extLst>
      <p:ext uri="{BB962C8B-B14F-4D97-AF65-F5344CB8AC3E}">
        <p14:creationId xmlns:p14="http://schemas.microsoft.com/office/powerpoint/2010/main" val="24086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3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wipe(down)">
                                      <p:cBhvr>
                                        <p:cTn id="54" dur="500"/>
                                        <p:tgtEl>
                                          <p:spTgt spid="4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5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wipe(down)">
                                      <p:cBhvr>
                                        <p:cTn id="84" dur="500"/>
                                        <p:tgtEl>
                                          <p:spTgt spid="4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wipe(down)">
                                      <p:cBhvr>
                                        <p:cTn id="89" dur="500"/>
                                        <p:tgtEl>
                                          <p:spTgt spid="4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48"/>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49"/>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wipe(down)">
                                      <p:cBhvr>
                                        <p:cTn id="100" dur="500"/>
                                        <p:tgtEl>
                                          <p:spTgt spid="6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67"/>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31">
                                            <p:txEl>
                                              <p:pRg st="7" end="7"/>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1">
                                            <p:txEl>
                                              <p:pRg st="8" end="8"/>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51"/>
                                        </p:tgtEl>
                                        <p:attrNameLst>
                                          <p:attrName>style.visibility</p:attrName>
                                        </p:attrNameLst>
                                      </p:cBhvr>
                                      <p:to>
                                        <p:strVal val="visible"/>
                                      </p:to>
                                    </p:set>
                                    <p:animEffect transition="in" filter="wipe(down)">
                                      <p:cBhvr>
                                        <p:cTn id="121" dur="500"/>
                                        <p:tgtEl>
                                          <p:spTgt spid="51"/>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51"/>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68"/>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70"/>
                                        </p:tgtEl>
                                        <p:attrNameLst>
                                          <p:attrName>style.visibility</p:attrName>
                                        </p:attrNameLst>
                                      </p:cBhvr>
                                      <p:to>
                                        <p:strVal val="visible"/>
                                      </p:to>
                                    </p:set>
                                    <p:animEffect transition="in" filter="wipe(down)">
                                      <p:cBhvr>
                                        <p:cTn id="138" dur="500"/>
                                        <p:tgtEl>
                                          <p:spTgt spid="70"/>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2" nodeType="clickEffect">
                                  <p:stCondLst>
                                    <p:cond delay="0"/>
                                  </p:stCondLst>
                                  <p:childTnLst>
                                    <p:animMotion origin="layout" path="M 2.29167E-6 -1.11111E-6 L -0.12344 -0.18935 " pathEditMode="relative" rAng="0" ptsTypes="AA">
                                      <p:cBhvr>
                                        <p:cTn id="142" dur="2000" fill="hold"/>
                                        <p:tgtEl>
                                          <p:spTgt spid="70"/>
                                        </p:tgtEl>
                                        <p:attrNameLst>
                                          <p:attrName>ppt_x</p:attrName>
                                          <p:attrName>ppt_y</p:attrName>
                                        </p:attrNameLst>
                                      </p:cBhvr>
                                      <p:rCtr x="-6172" y="-9468"/>
                                    </p:animMotion>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7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69">
                                            <p:txEl>
                                              <p:pRg st="1" end="1"/>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71"/>
                                        </p:tgtEl>
                                        <p:attrNameLst>
                                          <p:attrName>style.visibility</p:attrName>
                                        </p:attrNameLst>
                                      </p:cBhvr>
                                      <p:to>
                                        <p:strVal val="visible"/>
                                      </p:to>
                                    </p:set>
                                    <p:animEffect transition="in" filter="wipe(down)">
                                      <p:cBhvr>
                                        <p:cTn id="159" dur="500"/>
                                        <p:tgtEl>
                                          <p:spTgt spid="71"/>
                                        </p:tgtEl>
                                      </p:cBhvr>
                                    </p:animEffect>
                                  </p:childTnLst>
                                </p:cTn>
                              </p:par>
                            </p:childTnLst>
                          </p:cTn>
                        </p:par>
                      </p:childTnLst>
                    </p:cTn>
                  </p:par>
                  <p:par>
                    <p:cTn id="160" fill="hold">
                      <p:stCondLst>
                        <p:cond delay="indefinite"/>
                      </p:stCondLst>
                      <p:childTnLst>
                        <p:par>
                          <p:cTn id="161" fill="hold">
                            <p:stCondLst>
                              <p:cond delay="0"/>
                            </p:stCondLst>
                            <p:childTnLst>
                              <p:par>
                                <p:cTn id="162" presetID="42" presetClass="path" presetSubtype="0" accel="50000" decel="50000" fill="hold" grpId="2" nodeType="clickEffect">
                                  <p:stCondLst>
                                    <p:cond delay="0"/>
                                  </p:stCondLst>
                                  <p:childTnLst>
                                    <p:animMotion origin="layout" path="M -4.58333E-6 -1.48148E-6 L -0.15377 -0.15324 " pathEditMode="relative" rAng="0" ptsTypes="AA">
                                      <p:cBhvr>
                                        <p:cTn id="163" dur="2000" fill="hold"/>
                                        <p:tgtEl>
                                          <p:spTgt spid="71"/>
                                        </p:tgtEl>
                                        <p:attrNameLst>
                                          <p:attrName>ppt_x</p:attrName>
                                          <p:attrName>ppt_y</p:attrName>
                                        </p:attrNameLst>
                                      </p:cBhvr>
                                      <p:rCtr x="-7695" y="-7662"/>
                                    </p:animMotion>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uiExpand="1" build="p"/>
      <p:bldP spid="32" grpId="0" animBg="1"/>
      <p:bldP spid="32" grpId="1" animBg="1"/>
      <p:bldP spid="33" grpId="0" animBg="1"/>
      <p:bldP spid="33" grpId="1" animBg="1"/>
      <p:bldP spid="37" grpId="0"/>
      <p:bldP spid="38" grpId="0" animBg="1"/>
      <p:bldP spid="38" grpId="1" animBg="1"/>
      <p:bldP spid="45" grpId="0"/>
      <p:bldP spid="47" grpId="0" animBg="1"/>
      <p:bldP spid="47" grpId="1" animBg="1"/>
      <p:bldP spid="48" grpId="0" animBg="1"/>
      <p:bldP spid="48" grpId="1" animBg="1"/>
      <p:bldP spid="49" grpId="0" animBg="1"/>
      <p:bldP spid="49" grpId="1" animBg="1"/>
      <p:bldP spid="51" grpId="0" animBg="1"/>
      <p:bldP spid="51" grpId="1" animBg="1"/>
      <p:bldP spid="53" grpId="0" animBg="1"/>
      <p:bldP spid="53" grpId="1" animBg="1"/>
      <p:bldP spid="67" grpId="0" animBg="1"/>
      <p:bldP spid="67" grpId="1" animBg="1"/>
      <p:bldP spid="68" grpId="0"/>
      <p:bldP spid="69" grpId="0" uiExpand="1" build="p"/>
      <p:bldP spid="70" grpId="0" animBg="1"/>
      <p:bldP spid="70" grpId="1" animBg="1"/>
      <p:bldP spid="70" grpId="2" animBg="1"/>
      <p:bldP spid="71" grpId="0" animBg="1"/>
      <p:bldP spid="71" grpId="1" animBg="1"/>
      <p:bldP spid="71" grpId="2"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4671D6D-8273-4EF4-AB89-F3BAC5F77E5C}"/>
              </a:ext>
            </a:extLst>
          </p:cNvPr>
          <p:cNvGrpSpPr/>
          <p:nvPr/>
        </p:nvGrpSpPr>
        <p:grpSpPr>
          <a:xfrm>
            <a:off x="3567687" y="2873667"/>
            <a:ext cx="5932202" cy="3680525"/>
            <a:chOff x="6094312" y="2984971"/>
            <a:chExt cx="5932202" cy="3680525"/>
          </a:xfrm>
        </p:grpSpPr>
        <p:sp>
          <p:nvSpPr>
            <p:cNvPr id="27" name="Rectangle 26">
              <a:extLst>
                <a:ext uri="{FF2B5EF4-FFF2-40B4-BE49-F238E27FC236}">
                  <a16:creationId xmlns:a16="http://schemas.microsoft.com/office/drawing/2014/main" id="{D5401C90-5883-45B9-A4F4-8B20B1A16085}"/>
                </a:ext>
              </a:extLst>
            </p:cNvPr>
            <p:cNvSpPr/>
            <p:nvPr/>
          </p:nvSpPr>
          <p:spPr>
            <a:xfrm>
              <a:off x="6097689" y="3007895"/>
              <a:ext cx="4897785" cy="3657601"/>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F66E3BF1-B319-4A61-9201-A67A5945F061}"/>
                </a:ext>
              </a:extLst>
            </p:cNvPr>
            <p:cNvSpPr txBox="1"/>
            <p:nvPr/>
          </p:nvSpPr>
          <p:spPr>
            <a:xfrm>
              <a:off x="6094312" y="2984971"/>
              <a:ext cx="5932202" cy="3339376"/>
            </a:xfrm>
            <a:prstGeom prst="rect">
              <a:avLst/>
            </a:prstGeom>
            <a:noFill/>
          </p:spPr>
          <p:txBody>
            <a:bodyPr wrap="square" rtlCol="0">
              <a:spAutoFit/>
            </a:bodyPr>
            <a:lstStyle/>
            <a:p>
              <a:r>
                <a:rPr lang="en-US" sz="2000" dirty="0">
                  <a:latin typeface="Consolas" panose="020B0609020204030204" pitchFamily="49" charset="0"/>
                </a:rPr>
                <a:t>data Color = Red | Green | Blue</a:t>
              </a:r>
            </a:p>
            <a:p>
              <a:endParaRPr lang="en-US" sz="900" dirty="0">
                <a:latin typeface="Consolas" panose="020B0609020204030204" pitchFamily="49" charset="0"/>
              </a:endParaRPr>
            </a:p>
            <a:p>
              <a:r>
                <a:rPr lang="en-US" sz="2000" dirty="0">
                  <a:latin typeface="Consolas" panose="020B0609020204030204" pitchFamily="49" charset="0"/>
                </a:rPr>
                <a:t>data Shape =</a:t>
              </a:r>
            </a:p>
            <a:p>
              <a:r>
                <a:rPr lang="en-US" sz="2000" dirty="0">
                  <a:latin typeface="Consolas" panose="020B0609020204030204" pitchFamily="49" charset="0"/>
                </a:rPr>
                <a:t>  Circle</a:t>
              </a:r>
            </a:p>
            <a:p>
              <a:r>
                <a:rPr lang="en-US" sz="2000" dirty="0">
                  <a:latin typeface="Consolas" panose="020B0609020204030204" pitchFamily="49" charset="0"/>
                </a:rPr>
                <a:t>   Float </a:t>
              </a:r>
              <a:r>
                <a:rPr lang="en-US" sz="2000" dirty="0" err="1">
                  <a:latin typeface="Consolas" panose="020B0609020204030204" pitchFamily="49" charset="0"/>
                </a:rPr>
                <a:t>Float</a:t>
              </a:r>
              <a:r>
                <a:rPr lang="en-US" sz="2000" dirty="0">
                  <a:latin typeface="Consolas" panose="020B0609020204030204" pitchFamily="49" charset="0"/>
                </a:rPr>
                <a:t> </a:t>
              </a:r>
              <a:r>
                <a:rPr lang="en-US" sz="2000" dirty="0">
                  <a:solidFill>
                    <a:schemeClr val="bg1">
                      <a:lumMod val="65000"/>
                    </a:schemeClr>
                  </a:solidFill>
                  <a:latin typeface="Consolas" panose="020B0609020204030204" pitchFamily="49" charset="0"/>
                </a:rPr>
                <a:t>-- x, y</a:t>
              </a:r>
            </a:p>
            <a:p>
              <a:r>
                <a:rPr lang="en-US" sz="2000" dirty="0">
                  <a:latin typeface="Consolas" panose="020B0609020204030204" pitchFamily="49" charset="0"/>
                </a:rPr>
                <a:t>   Float       </a:t>
              </a:r>
              <a:r>
                <a:rPr lang="en-US" sz="2000" dirty="0">
                  <a:solidFill>
                    <a:schemeClr val="bg1">
                      <a:lumMod val="65000"/>
                    </a:schemeClr>
                  </a:solidFill>
                  <a:latin typeface="Consolas" panose="020B0609020204030204" pitchFamily="49" charset="0"/>
                </a:rPr>
                <a:t>-- radius</a:t>
              </a:r>
            </a:p>
            <a:p>
              <a:r>
                <a:rPr lang="en-US" sz="2000" dirty="0">
                  <a:latin typeface="Consolas" panose="020B0609020204030204" pitchFamily="49" charset="0"/>
                </a:rPr>
                <a:t>   Color |</a:t>
              </a:r>
            </a:p>
            <a:p>
              <a:r>
                <a:rPr lang="en-US" sz="2000" dirty="0">
                  <a:latin typeface="Consolas" panose="020B0609020204030204" pitchFamily="49" charset="0"/>
                </a:rPr>
                <a:t>  Rectangle</a:t>
              </a:r>
            </a:p>
            <a:p>
              <a:r>
                <a:rPr lang="en-US" sz="2000" dirty="0">
                  <a:latin typeface="Consolas" panose="020B0609020204030204" pitchFamily="49" charset="0"/>
                </a:rPr>
                <a:t>   Float </a:t>
              </a:r>
              <a:r>
                <a:rPr lang="en-US" sz="2000" dirty="0" err="1">
                  <a:latin typeface="Consolas" panose="020B0609020204030204" pitchFamily="49" charset="0"/>
                </a:rPr>
                <a:t>Float</a:t>
              </a:r>
              <a:r>
                <a:rPr lang="en-US" sz="2000" dirty="0">
                  <a:latin typeface="Consolas" panose="020B0609020204030204" pitchFamily="49" charset="0"/>
                </a:rPr>
                <a:t> </a:t>
              </a:r>
              <a:r>
                <a:rPr lang="en-US" sz="2000" dirty="0">
                  <a:solidFill>
                    <a:schemeClr val="bg1">
                      <a:lumMod val="65000"/>
                    </a:schemeClr>
                  </a:solidFill>
                  <a:latin typeface="Consolas" panose="020B0609020204030204" pitchFamily="49" charset="0"/>
                </a:rPr>
                <a:t>-- x1, y1</a:t>
              </a:r>
            </a:p>
            <a:p>
              <a:r>
                <a:rPr lang="en-US" sz="2000" dirty="0">
                  <a:latin typeface="Consolas" panose="020B0609020204030204" pitchFamily="49" charset="0"/>
                </a:rPr>
                <a:t>   Float </a:t>
              </a:r>
              <a:r>
                <a:rPr lang="en-US" sz="2000" dirty="0" err="1">
                  <a:latin typeface="Consolas" panose="020B0609020204030204" pitchFamily="49" charset="0"/>
                </a:rPr>
                <a:t>Float</a:t>
              </a:r>
              <a:r>
                <a:rPr lang="en-US" sz="2000" dirty="0">
                  <a:latin typeface="Consolas" panose="020B0609020204030204" pitchFamily="49" charset="0"/>
                </a:rPr>
                <a:t> </a:t>
              </a:r>
              <a:r>
                <a:rPr lang="en-US" sz="2000" dirty="0">
                  <a:solidFill>
                    <a:schemeClr val="bg1">
                      <a:lumMod val="65000"/>
                    </a:schemeClr>
                  </a:solidFill>
                  <a:latin typeface="Consolas" panose="020B0609020204030204" pitchFamily="49" charset="0"/>
                </a:rPr>
                <a:t>-- x2, y2</a:t>
              </a:r>
            </a:p>
            <a:p>
              <a:r>
                <a:rPr lang="en-US" sz="2000" dirty="0">
                  <a:latin typeface="Consolas" panose="020B0609020204030204" pitchFamily="49" charset="0"/>
                </a:rPr>
                <a:t>   Color</a:t>
              </a:r>
            </a:p>
          </p:txBody>
        </p:sp>
      </p:gr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Algebraic Data Type Syntax</a:t>
            </a:r>
          </a:p>
        </p:txBody>
      </p:sp>
      <p:sp>
        <p:nvSpPr>
          <p:cNvPr id="24" name="TextBox 23">
            <a:extLst>
              <a:ext uri="{FF2B5EF4-FFF2-40B4-BE49-F238E27FC236}">
                <a16:creationId xmlns:a16="http://schemas.microsoft.com/office/drawing/2014/main" id="{89554F3E-571B-4321-9FB4-90064F448388}"/>
              </a:ext>
            </a:extLst>
          </p:cNvPr>
          <p:cNvSpPr txBox="1"/>
          <p:nvPr/>
        </p:nvSpPr>
        <p:spPr>
          <a:xfrm>
            <a:off x="864207" y="1041120"/>
            <a:ext cx="10746268" cy="461665"/>
          </a:xfrm>
          <a:prstGeom prst="rect">
            <a:avLst/>
          </a:prstGeom>
          <a:noFill/>
        </p:spPr>
        <p:txBody>
          <a:bodyPr wrap="square" rtlCol="0">
            <a:spAutoFit/>
          </a:bodyPr>
          <a:lstStyle/>
          <a:p>
            <a:pPr lvl="0" algn="ctr">
              <a:defRPr/>
            </a:pPr>
            <a:r>
              <a:rPr lang="en-US" sz="2400" dirty="0"/>
              <a:t>Let's look at another example with Algebraic Data Types and dive into the syntax.</a:t>
            </a:r>
          </a:p>
        </p:txBody>
      </p:sp>
      <p:sp>
        <p:nvSpPr>
          <p:cNvPr id="25" name="Speech Bubble: Rectangle with Corners Rounded 24">
            <a:extLst>
              <a:ext uri="{FF2B5EF4-FFF2-40B4-BE49-F238E27FC236}">
                <a16:creationId xmlns:a16="http://schemas.microsoft.com/office/drawing/2014/main" id="{8005BEFD-1EAA-4DF9-AD76-8B28061A4364}"/>
              </a:ext>
            </a:extLst>
          </p:cNvPr>
          <p:cNvSpPr/>
          <p:nvPr/>
        </p:nvSpPr>
        <p:spPr>
          <a:xfrm>
            <a:off x="581525" y="604396"/>
            <a:ext cx="4977065" cy="1998633"/>
          </a:xfrm>
          <a:prstGeom prst="wedgeRoundRectCallout">
            <a:avLst>
              <a:gd name="adj1" fmla="val 74481"/>
              <a:gd name="adj2" fmla="val 690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simplest syntax for defining an ADT is:</a:t>
            </a:r>
          </a:p>
          <a:p>
            <a:pPr algn="ctr"/>
            <a:endParaRPr lang="en-US" sz="2000" dirty="0"/>
          </a:p>
          <a:p>
            <a:r>
              <a:rPr lang="en-US" sz="2000" dirty="0">
                <a:solidFill>
                  <a:srgbClr val="FFC1C1"/>
                </a:solidFill>
              </a:rPr>
              <a:t>data TypeName = Variant</a:t>
            </a:r>
            <a:r>
              <a:rPr lang="en-US" sz="2000" baseline="-25000" dirty="0">
                <a:solidFill>
                  <a:srgbClr val="FFC1C1"/>
                </a:solidFill>
              </a:rPr>
              <a:t>1</a:t>
            </a:r>
            <a:r>
              <a:rPr lang="en-US" sz="2000" dirty="0">
                <a:solidFill>
                  <a:srgbClr val="FFC1C1"/>
                </a:solidFill>
              </a:rPr>
              <a:t> | Variant</a:t>
            </a:r>
            <a:r>
              <a:rPr lang="en-US" sz="2000" baseline="-25000" dirty="0">
                <a:solidFill>
                  <a:srgbClr val="FFC1C1"/>
                </a:solidFill>
              </a:rPr>
              <a:t>2</a:t>
            </a:r>
            <a:r>
              <a:rPr lang="en-US" sz="2000" dirty="0">
                <a:solidFill>
                  <a:srgbClr val="FFC1C1"/>
                </a:solidFill>
              </a:rPr>
              <a:t> | </a:t>
            </a:r>
          </a:p>
          <a:p>
            <a:r>
              <a:rPr lang="en-US" sz="2000" dirty="0">
                <a:solidFill>
                  <a:srgbClr val="FFC1C1"/>
                </a:solidFill>
              </a:rPr>
              <a:t>                                     Variant</a:t>
            </a:r>
            <a:r>
              <a:rPr lang="en-US" sz="2000" baseline="-25000" dirty="0">
                <a:solidFill>
                  <a:srgbClr val="FFC1C1"/>
                </a:solidFill>
              </a:rPr>
              <a:t>3</a:t>
            </a:r>
            <a:r>
              <a:rPr lang="en-US" sz="2000" dirty="0">
                <a:solidFill>
                  <a:srgbClr val="FFC1C1"/>
                </a:solidFill>
              </a:rPr>
              <a:t> | … | </a:t>
            </a:r>
            <a:r>
              <a:rPr lang="en-US" sz="2000" dirty="0" err="1">
                <a:solidFill>
                  <a:srgbClr val="FFC1C1"/>
                </a:solidFill>
              </a:rPr>
              <a:t>Variant</a:t>
            </a:r>
            <a:r>
              <a:rPr lang="en-US" sz="2000" baseline="-25000" dirty="0" err="1">
                <a:solidFill>
                  <a:srgbClr val="FFC1C1"/>
                </a:solidFill>
              </a:rPr>
              <a:t>N</a:t>
            </a:r>
            <a:endParaRPr lang="en-US" sz="2000" baseline="-25000" dirty="0">
              <a:solidFill>
                <a:srgbClr val="FFC1C1"/>
              </a:solidFill>
            </a:endParaRPr>
          </a:p>
        </p:txBody>
      </p:sp>
      <p:sp>
        <p:nvSpPr>
          <p:cNvPr id="16" name="Speech Bubble: Rectangle with Corners Rounded 15">
            <a:extLst>
              <a:ext uri="{FF2B5EF4-FFF2-40B4-BE49-F238E27FC236}">
                <a16:creationId xmlns:a16="http://schemas.microsoft.com/office/drawing/2014/main" id="{5833E533-7A6F-40E7-A920-AEAFC146D36F}"/>
              </a:ext>
            </a:extLst>
          </p:cNvPr>
          <p:cNvSpPr/>
          <p:nvPr/>
        </p:nvSpPr>
        <p:spPr>
          <a:xfrm>
            <a:off x="7943064" y="1098085"/>
            <a:ext cx="3663349" cy="1339597"/>
          </a:xfrm>
          <a:prstGeom prst="wedgeRoundRectCallout">
            <a:avLst>
              <a:gd name="adj1" fmla="val -92260"/>
              <a:gd name="adj2" fmla="val 897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All of its </a:t>
            </a:r>
            <a:r>
              <a:rPr lang="en-US" sz="2000" dirty="0">
                <a:solidFill>
                  <a:srgbClr val="FFC1C1"/>
                </a:solidFill>
              </a:rPr>
              <a:t>variant</a:t>
            </a:r>
            <a:r>
              <a:rPr lang="en-US" sz="2000" dirty="0"/>
              <a:t> names must be </a:t>
            </a:r>
            <a:r>
              <a:rPr lang="en-US" sz="2000" dirty="0">
                <a:solidFill>
                  <a:srgbClr val="FFC1C1"/>
                </a:solidFill>
              </a:rPr>
              <a:t>capitalized</a:t>
            </a:r>
            <a:r>
              <a:rPr lang="en-US" sz="2000" dirty="0"/>
              <a:t> as well.</a:t>
            </a:r>
          </a:p>
        </p:txBody>
      </p:sp>
      <p:sp>
        <p:nvSpPr>
          <p:cNvPr id="29" name="TextBox 28">
            <a:extLst>
              <a:ext uri="{FF2B5EF4-FFF2-40B4-BE49-F238E27FC236}">
                <a16:creationId xmlns:a16="http://schemas.microsoft.com/office/drawing/2014/main" id="{F15DE58F-ECD7-4890-8063-E784FDCF74FC}"/>
              </a:ext>
            </a:extLst>
          </p:cNvPr>
          <p:cNvSpPr txBox="1"/>
          <p:nvPr/>
        </p:nvSpPr>
        <p:spPr>
          <a:xfrm>
            <a:off x="3567687" y="2875630"/>
            <a:ext cx="1200150" cy="400110"/>
          </a:xfrm>
          <a:prstGeom prst="rect">
            <a:avLst/>
          </a:prstGeom>
          <a:noFill/>
        </p:spPr>
        <p:txBody>
          <a:bodyPr wrap="square">
            <a:spAutoFit/>
          </a:bodyPr>
          <a:lstStyle/>
          <a:p>
            <a:r>
              <a:rPr lang="en-US" sz="2000" dirty="0">
                <a:solidFill>
                  <a:srgbClr val="FF0000"/>
                </a:solidFill>
                <a:latin typeface="Consolas" panose="020B0609020204030204" pitchFamily="49" charset="0"/>
              </a:rPr>
              <a:t>data</a:t>
            </a:r>
            <a:endParaRPr lang="en-US" sz="2000" dirty="0">
              <a:solidFill>
                <a:srgbClr val="FF0000"/>
              </a:solidFill>
            </a:endParaRPr>
          </a:p>
        </p:txBody>
      </p:sp>
      <p:sp>
        <p:nvSpPr>
          <p:cNvPr id="30" name="TextBox 29">
            <a:extLst>
              <a:ext uri="{FF2B5EF4-FFF2-40B4-BE49-F238E27FC236}">
                <a16:creationId xmlns:a16="http://schemas.microsoft.com/office/drawing/2014/main" id="{0436DE9D-A469-4FF1-85F0-996B0F191CA4}"/>
              </a:ext>
            </a:extLst>
          </p:cNvPr>
          <p:cNvSpPr txBox="1"/>
          <p:nvPr/>
        </p:nvSpPr>
        <p:spPr>
          <a:xfrm>
            <a:off x="3567687" y="3317173"/>
            <a:ext cx="1200150" cy="400110"/>
          </a:xfrm>
          <a:prstGeom prst="rect">
            <a:avLst/>
          </a:prstGeom>
          <a:noFill/>
        </p:spPr>
        <p:txBody>
          <a:bodyPr wrap="square">
            <a:spAutoFit/>
          </a:bodyPr>
          <a:lstStyle/>
          <a:p>
            <a:r>
              <a:rPr lang="en-US" sz="2000" dirty="0">
                <a:solidFill>
                  <a:srgbClr val="FF0000"/>
                </a:solidFill>
                <a:latin typeface="Consolas" panose="020B0609020204030204" pitchFamily="49" charset="0"/>
              </a:rPr>
              <a:t>data</a:t>
            </a:r>
            <a:endParaRPr lang="en-US" sz="2000" dirty="0">
              <a:solidFill>
                <a:srgbClr val="FF0000"/>
              </a:solidFill>
            </a:endParaRPr>
          </a:p>
        </p:txBody>
      </p:sp>
      <p:sp>
        <p:nvSpPr>
          <p:cNvPr id="32" name="Speech Bubble: Rectangle with Corners Rounded 31">
            <a:extLst>
              <a:ext uri="{FF2B5EF4-FFF2-40B4-BE49-F238E27FC236}">
                <a16:creationId xmlns:a16="http://schemas.microsoft.com/office/drawing/2014/main" id="{99D5C463-EAE5-40DD-89F6-D69CBA415FD7}"/>
              </a:ext>
            </a:extLst>
          </p:cNvPr>
          <p:cNvSpPr/>
          <p:nvPr/>
        </p:nvSpPr>
        <p:spPr>
          <a:xfrm>
            <a:off x="6091176" y="1597399"/>
            <a:ext cx="3384729" cy="1339597"/>
          </a:xfrm>
          <a:prstGeom prst="wedgeRoundRectCallout">
            <a:avLst>
              <a:gd name="adj1" fmla="val -97562"/>
              <a:gd name="adj2" fmla="val 852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Again, Haskell requires the </a:t>
            </a:r>
            <a:r>
              <a:rPr lang="en-US" sz="2000" dirty="0">
                <a:solidFill>
                  <a:srgbClr val="FFC1C1"/>
                </a:solidFill>
              </a:rPr>
              <a:t>overall type name</a:t>
            </a:r>
            <a:r>
              <a:rPr lang="en-US" sz="2000" dirty="0"/>
              <a:t> to be </a:t>
            </a:r>
            <a:r>
              <a:rPr lang="en-US" sz="2000" dirty="0">
                <a:solidFill>
                  <a:srgbClr val="FFC1C1"/>
                </a:solidFill>
              </a:rPr>
              <a:t>capitalized</a:t>
            </a:r>
            <a:r>
              <a:rPr lang="en-US" sz="2000" dirty="0"/>
              <a:t>.</a:t>
            </a:r>
          </a:p>
        </p:txBody>
      </p:sp>
      <p:sp>
        <p:nvSpPr>
          <p:cNvPr id="34" name="Speech Bubble: Rectangle with Corners Rounded 33">
            <a:extLst>
              <a:ext uri="{FF2B5EF4-FFF2-40B4-BE49-F238E27FC236}">
                <a16:creationId xmlns:a16="http://schemas.microsoft.com/office/drawing/2014/main" id="{9CE6485E-4ACB-4A57-A1B7-92E6FB58A1E8}"/>
              </a:ext>
            </a:extLst>
          </p:cNvPr>
          <p:cNvSpPr/>
          <p:nvPr/>
        </p:nvSpPr>
        <p:spPr>
          <a:xfrm>
            <a:off x="6589208" y="3275740"/>
            <a:ext cx="3663349" cy="1339597"/>
          </a:xfrm>
          <a:prstGeom prst="wedgeRoundRectCallout">
            <a:avLst>
              <a:gd name="adj1" fmla="val -100431"/>
              <a:gd name="adj2" fmla="val -71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each of the </a:t>
            </a:r>
            <a:r>
              <a:rPr lang="en-US" sz="2000" dirty="0">
                <a:solidFill>
                  <a:srgbClr val="FFC1C1"/>
                </a:solidFill>
              </a:rPr>
              <a:t>variant names</a:t>
            </a:r>
            <a:r>
              <a:rPr lang="en-US" sz="2000" dirty="0"/>
              <a:t> must be </a:t>
            </a:r>
            <a:r>
              <a:rPr lang="en-US" sz="2000" dirty="0">
                <a:solidFill>
                  <a:srgbClr val="FFC1C1"/>
                </a:solidFill>
              </a:rPr>
              <a:t>capitalized</a:t>
            </a:r>
            <a:r>
              <a:rPr lang="en-US" sz="2000" dirty="0"/>
              <a:t> too.</a:t>
            </a:r>
          </a:p>
        </p:txBody>
      </p:sp>
      <p:sp>
        <p:nvSpPr>
          <p:cNvPr id="15" name="Speech Bubble: Rectangle with Corners Rounded 14">
            <a:extLst>
              <a:ext uri="{FF2B5EF4-FFF2-40B4-BE49-F238E27FC236}">
                <a16:creationId xmlns:a16="http://schemas.microsoft.com/office/drawing/2014/main" id="{311D39FB-85E2-4699-8B52-CF400DB015F1}"/>
              </a:ext>
            </a:extLst>
          </p:cNvPr>
          <p:cNvSpPr/>
          <p:nvPr/>
        </p:nvSpPr>
        <p:spPr>
          <a:xfrm>
            <a:off x="5848158" y="1131601"/>
            <a:ext cx="3772437" cy="1339597"/>
          </a:xfrm>
          <a:prstGeom prst="wedgeRoundRectCallout">
            <a:avLst>
              <a:gd name="adj1" fmla="val -86104"/>
              <a:gd name="adj2" fmla="val 865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Haskell requires all </a:t>
            </a:r>
            <a:r>
              <a:rPr lang="en-US" sz="2000" dirty="0">
                <a:solidFill>
                  <a:srgbClr val="FFC1C1"/>
                </a:solidFill>
              </a:rPr>
              <a:t>type names</a:t>
            </a:r>
            <a:r>
              <a:rPr lang="en-US" sz="2000" dirty="0"/>
              <a:t> to be </a:t>
            </a:r>
            <a:r>
              <a:rPr lang="en-US" sz="2000" dirty="0">
                <a:solidFill>
                  <a:srgbClr val="FFC1C1"/>
                </a:solidFill>
              </a:rPr>
              <a:t>capitalized</a:t>
            </a:r>
            <a:r>
              <a:rPr lang="en-US" sz="2000" dirty="0"/>
              <a:t>.</a:t>
            </a:r>
          </a:p>
        </p:txBody>
      </p:sp>
      <p:grpSp>
        <p:nvGrpSpPr>
          <p:cNvPr id="4" name="Group 3">
            <a:extLst>
              <a:ext uri="{FF2B5EF4-FFF2-40B4-BE49-F238E27FC236}">
                <a16:creationId xmlns:a16="http://schemas.microsoft.com/office/drawing/2014/main" id="{CB9998A8-BD90-4765-A3A0-BF4637EA2A1F}"/>
              </a:ext>
            </a:extLst>
          </p:cNvPr>
          <p:cNvGrpSpPr/>
          <p:nvPr/>
        </p:nvGrpSpPr>
        <p:grpSpPr>
          <a:xfrm>
            <a:off x="3847545" y="3618670"/>
            <a:ext cx="2265080" cy="1318727"/>
            <a:chOff x="3847545" y="3618670"/>
            <a:chExt cx="2265080" cy="1318727"/>
          </a:xfrm>
        </p:grpSpPr>
        <p:sp>
          <p:nvSpPr>
            <p:cNvPr id="36" name="TextBox 35">
              <a:extLst>
                <a:ext uri="{FF2B5EF4-FFF2-40B4-BE49-F238E27FC236}">
                  <a16:creationId xmlns:a16="http://schemas.microsoft.com/office/drawing/2014/main" id="{485064B8-552B-473A-8612-30DC9079897C}"/>
                </a:ext>
              </a:extLst>
            </p:cNvPr>
            <p:cNvSpPr txBox="1"/>
            <p:nvPr/>
          </p:nvSpPr>
          <p:spPr>
            <a:xfrm>
              <a:off x="3847545" y="3618670"/>
              <a:ext cx="1200150" cy="400110"/>
            </a:xfrm>
            <a:prstGeom prst="rect">
              <a:avLst/>
            </a:prstGeom>
            <a:noFill/>
          </p:spPr>
          <p:txBody>
            <a:bodyPr wrap="square">
              <a:spAutoFit/>
            </a:bodyPr>
            <a:lstStyle/>
            <a:p>
              <a:r>
                <a:rPr lang="en-US" sz="2000" dirty="0">
                  <a:solidFill>
                    <a:srgbClr val="0070C0"/>
                  </a:solidFill>
                  <a:latin typeface="Consolas" panose="020B0609020204030204" pitchFamily="49" charset="0"/>
                </a:rPr>
                <a:t>Circle</a:t>
              </a:r>
              <a:endParaRPr lang="en-US" sz="2000" dirty="0">
                <a:solidFill>
                  <a:srgbClr val="0070C0"/>
                </a:solidFill>
              </a:endParaRPr>
            </a:p>
          </p:txBody>
        </p:sp>
        <p:sp>
          <p:nvSpPr>
            <p:cNvPr id="37" name="TextBox 36">
              <a:extLst>
                <a:ext uri="{FF2B5EF4-FFF2-40B4-BE49-F238E27FC236}">
                  <a16:creationId xmlns:a16="http://schemas.microsoft.com/office/drawing/2014/main" id="{E4B60ACC-2A69-47A0-86AA-448DAF7D5174}"/>
                </a:ext>
              </a:extLst>
            </p:cNvPr>
            <p:cNvSpPr txBox="1"/>
            <p:nvPr/>
          </p:nvSpPr>
          <p:spPr>
            <a:xfrm>
              <a:off x="3988978" y="3929576"/>
              <a:ext cx="2123647" cy="400110"/>
            </a:xfrm>
            <a:prstGeom prst="rect">
              <a:avLst/>
            </a:prstGeom>
            <a:noFill/>
          </p:spPr>
          <p:txBody>
            <a:bodyPr wrap="square">
              <a:spAutoFit/>
            </a:bodyPr>
            <a:lstStyle/>
            <a:p>
              <a:r>
                <a:rPr lang="en-US" sz="2000" dirty="0">
                  <a:solidFill>
                    <a:schemeClr val="accent4">
                      <a:lumMod val="75000"/>
                    </a:schemeClr>
                  </a:solidFill>
                  <a:latin typeface="Consolas" panose="020B0609020204030204" pitchFamily="49" charset="0"/>
                </a:rPr>
                <a:t>Float </a:t>
              </a:r>
              <a:r>
                <a:rPr lang="en-US" sz="2000" dirty="0" err="1">
                  <a:solidFill>
                    <a:schemeClr val="accent4">
                      <a:lumMod val="75000"/>
                    </a:schemeClr>
                  </a:solidFill>
                  <a:latin typeface="Consolas" panose="020B0609020204030204" pitchFamily="49" charset="0"/>
                </a:rPr>
                <a:t>Float</a:t>
              </a:r>
              <a:endParaRPr lang="en-US" sz="2000" dirty="0">
                <a:solidFill>
                  <a:schemeClr val="accent4">
                    <a:lumMod val="75000"/>
                  </a:schemeClr>
                </a:solidFill>
              </a:endParaRPr>
            </a:p>
          </p:txBody>
        </p:sp>
        <p:sp>
          <p:nvSpPr>
            <p:cNvPr id="38" name="TextBox 37">
              <a:extLst>
                <a:ext uri="{FF2B5EF4-FFF2-40B4-BE49-F238E27FC236}">
                  <a16:creationId xmlns:a16="http://schemas.microsoft.com/office/drawing/2014/main" id="{70BB924B-39DF-4758-BE04-7C76D708B785}"/>
                </a:ext>
              </a:extLst>
            </p:cNvPr>
            <p:cNvSpPr txBox="1"/>
            <p:nvPr/>
          </p:nvSpPr>
          <p:spPr>
            <a:xfrm>
              <a:off x="3984155" y="4229511"/>
              <a:ext cx="2123647" cy="707886"/>
            </a:xfrm>
            <a:prstGeom prst="rect">
              <a:avLst/>
            </a:prstGeom>
            <a:noFill/>
          </p:spPr>
          <p:txBody>
            <a:bodyPr wrap="square">
              <a:spAutoFit/>
            </a:bodyPr>
            <a:lstStyle/>
            <a:p>
              <a:r>
                <a:rPr lang="en-US" sz="2000" dirty="0">
                  <a:solidFill>
                    <a:schemeClr val="accent4">
                      <a:lumMod val="75000"/>
                    </a:schemeClr>
                  </a:solidFill>
                  <a:latin typeface="Consolas" panose="020B0609020204030204" pitchFamily="49" charset="0"/>
                </a:rPr>
                <a:t>Float</a:t>
              </a:r>
            </a:p>
            <a:p>
              <a:r>
                <a:rPr lang="en-US" sz="2000" dirty="0">
                  <a:solidFill>
                    <a:schemeClr val="accent4">
                      <a:lumMod val="75000"/>
                    </a:schemeClr>
                  </a:solidFill>
                  <a:latin typeface="Consolas" panose="020B0609020204030204" pitchFamily="49" charset="0"/>
                </a:rPr>
                <a:t>Color</a:t>
              </a:r>
              <a:endParaRPr lang="en-US" sz="2000" dirty="0">
                <a:solidFill>
                  <a:srgbClr val="FF0000"/>
                </a:solidFill>
                <a:latin typeface="Consolas" panose="020B0609020204030204" pitchFamily="49" charset="0"/>
              </a:endParaRPr>
            </a:p>
          </p:txBody>
        </p:sp>
      </p:grpSp>
      <p:sp>
        <p:nvSpPr>
          <p:cNvPr id="31" name="Speech Bubble: Rectangle with Corners Rounded 30">
            <a:extLst>
              <a:ext uri="{FF2B5EF4-FFF2-40B4-BE49-F238E27FC236}">
                <a16:creationId xmlns:a16="http://schemas.microsoft.com/office/drawing/2014/main" id="{5FAECF63-70B3-421D-A4F6-594A8D0E1D39}"/>
              </a:ext>
            </a:extLst>
          </p:cNvPr>
          <p:cNvSpPr/>
          <p:nvPr/>
        </p:nvSpPr>
        <p:spPr>
          <a:xfrm>
            <a:off x="-11084" y="1471188"/>
            <a:ext cx="4116442" cy="1698908"/>
          </a:xfrm>
          <a:prstGeom prst="wedgeRoundRectCallout">
            <a:avLst>
              <a:gd name="adj1" fmla="val 46641"/>
              <a:gd name="adj2" fmla="val 801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general syntax for defining a variant that has </a:t>
            </a:r>
            <a:r>
              <a:rPr lang="en-US" sz="2000" dirty="0">
                <a:solidFill>
                  <a:srgbClr val="FFC1C1"/>
                </a:solidFill>
              </a:rPr>
              <a:t>fields </a:t>
            </a:r>
            <a:r>
              <a:rPr lang="en-US" sz="2000" dirty="0"/>
              <a:t>is:</a:t>
            </a:r>
          </a:p>
          <a:p>
            <a:pPr algn="ctr"/>
            <a:endParaRPr lang="en-US" sz="1400" dirty="0"/>
          </a:p>
          <a:p>
            <a:r>
              <a:rPr lang="en-US" sz="2000" dirty="0" err="1">
                <a:solidFill>
                  <a:srgbClr val="C2FFF0"/>
                </a:solidFill>
              </a:rPr>
              <a:t>VariantName</a:t>
            </a:r>
            <a:r>
              <a:rPr lang="en-US" sz="2000" dirty="0">
                <a:solidFill>
                  <a:srgbClr val="FFC1C1"/>
                </a:solidFill>
              </a:rPr>
              <a:t> </a:t>
            </a:r>
            <a:r>
              <a:rPr lang="en-US" sz="2000" dirty="0">
                <a:solidFill>
                  <a:schemeClr val="accent4">
                    <a:lumMod val="40000"/>
                    <a:lumOff val="60000"/>
                  </a:schemeClr>
                </a:solidFill>
              </a:rPr>
              <a:t>Type</a:t>
            </a:r>
            <a:r>
              <a:rPr lang="en-US" sz="2000" baseline="-25000" dirty="0">
                <a:solidFill>
                  <a:schemeClr val="accent4">
                    <a:lumMod val="40000"/>
                    <a:lumOff val="60000"/>
                  </a:schemeClr>
                </a:solidFill>
              </a:rPr>
              <a:t>1 </a:t>
            </a:r>
            <a:r>
              <a:rPr lang="en-US" sz="2000" dirty="0">
                <a:solidFill>
                  <a:schemeClr val="accent4">
                    <a:lumMod val="40000"/>
                    <a:lumOff val="60000"/>
                  </a:schemeClr>
                </a:solidFill>
              </a:rPr>
              <a:t>Type</a:t>
            </a:r>
            <a:r>
              <a:rPr lang="en-US" sz="2000" baseline="-25000" dirty="0">
                <a:solidFill>
                  <a:schemeClr val="accent4">
                    <a:lumMod val="40000"/>
                    <a:lumOff val="60000"/>
                  </a:schemeClr>
                </a:solidFill>
              </a:rPr>
              <a:t>2  …   </a:t>
            </a:r>
            <a:r>
              <a:rPr lang="en-US" sz="2000" dirty="0" err="1">
                <a:solidFill>
                  <a:schemeClr val="accent4">
                    <a:lumMod val="40000"/>
                    <a:lumOff val="60000"/>
                  </a:schemeClr>
                </a:solidFill>
              </a:rPr>
              <a:t>Type</a:t>
            </a:r>
            <a:r>
              <a:rPr lang="en-US" sz="2000" baseline="-25000" dirty="0" err="1">
                <a:solidFill>
                  <a:schemeClr val="accent4">
                    <a:lumMod val="40000"/>
                    <a:lumOff val="60000"/>
                  </a:schemeClr>
                </a:solidFill>
              </a:rPr>
              <a:t>N</a:t>
            </a:r>
            <a:r>
              <a:rPr lang="en-US" sz="2000" baseline="-25000" dirty="0">
                <a:solidFill>
                  <a:schemeClr val="accent4">
                    <a:lumMod val="40000"/>
                    <a:lumOff val="60000"/>
                  </a:schemeClr>
                </a:solidFill>
              </a:rPr>
              <a:t> </a:t>
            </a:r>
            <a:r>
              <a:rPr lang="en-US" sz="2000" dirty="0">
                <a:solidFill>
                  <a:schemeClr val="accent4">
                    <a:lumMod val="40000"/>
                    <a:lumOff val="60000"/>
                  </a:schemeClr>
                </a:solidFill>
              </a:rPr>
              <a:t> </a:t>
            </a:r>
            <a:r>
              <a:rPr lang="en-US" sz="2000" dirty="0">
                <a:solidFill>
                  <a:srgbClr val="FFC1C1"/>
                </a:solidFill>
              </a:rPr>
              <a:t>…</a:t>
            </a:r>
            <a:endParaRPr lang="en-US" sz="2000" baseline="-25000" dirty="0">
              <a:solidFill>
                <a:srgbClr val="FFC1C1"/>
              </a:solidFill>
            </a:endParaRPr>
          </a:p>
        </p:txBody>
      </p:sp>
      <p:sp>
        <p:nvSpPr>
          <p:cNvPr id="40" name="Speech Bubble: Rectangle with Corners Rounded 39">
            <a:extLst>
              <a:ext uri="{FF2B5EF4-FFF2-40B4-BE49-F238E27FC236}">
                <a16:creationId xmlns:a16="http://schemas.microsoft.com/office/drawing/2014/main" id="{CC606902-2A69-4C46-A8B5-C0848DA914CB}"/>
              </a:ext>
            </a:extLst>
          </p:cNvPr>
          <p:cNvSpPr/>
          <p:nvPr/>
        </p:nvSpPr>
        <p:spPr>
          <a:xfrm>
            <a:off x="44335" y="4317323"/>
            <a:ext cx="3939820" cy="1851250"/>
          </a:xfrm>
          <a:prstGeom prst="wedgeRoundRectCallout">
            <a:avLst>
              <a:gd name="adj1" fmla="val 49336"/>
              <a:gd name="adj2" fmla="val -784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time you define a variant with fields, Haskell implicitly creates a </a:t>
            </a:r>
            <a:r>
              <a:rPr lang="en-US" sz="2000" dirty="0">
                <a:solidFill>
                  <a:srgbClr val="FFC1C1"/>
                </a:solidFill>
              </a:rPr>
              <a:t>"constructor" </a:t>
            </a:r>
            <a:r>
              <a:rPr lang="en-US" sz="2000" dirty="0">
                <a:solidFill>
                  <a:schemeClr val="bg1"/>
                </a:solidFill>
              </a:rPr>
              <a:t>that can be used to create a new variable.</a:t>
            </a:r>
          </a:p>
        </p:txBody>
      </p:sp>
      <p:sp>
        <p:nvSpPr>
          <p:cNvPr id="43" name="Speech Bubble: Rectangle with Corners Rounded 42">
            <a:extLst>
              <a:ext uri="{FF2B5EF4-FFF2-40B4-BE49-F238E27FC236}">
                <a16:creationId xmlns:a16="http://schemas.microsoft.com/office/drawing/2014/main" id="{27110F75-DDF5-4C13-9407-E3468047276A}"/>
              </a:ext>
            </a:extLst>
          </p:cNvPr>
          <p:cNvSpPr/>
          <p:nvPr/>
        </p:nvSpPr>
        <p:spPr>
          <a:xfrm>
            <a:off x="6117571" y="4828976"/>
            <a:ext cx="4897785" cy="1339597"/>
          </a:xfrm>
          <a:prstGeom prst="wedgeRoundRectCallout">
            <a:avLst>
              <a:gd name="adj1" fmla="val -74249"/>
              <a:gd name="adj2" fmla="val 480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Haskell Hack: </a:t>
            </a:r>
          </a:p>
          <a:p>
            <a:pPr algn="ctr"/>
            <a:r>
              <a:rPr lang="en-US" sz="2000" dirty="0"/>
              <a:t>We can add the keywords </a:t>
            </a:r>
            <a:r>
              <a:rPr lang="en-US" sz="2000" dirty="0">
                <a:solidFill>
                  <a:srgbClr val="FFC1C1"/>
                </a:solidFill>
              </a:rPr>
              <a:t>"deriving Show" </a:t>
            </a:r>
            <a:r>
              <a:rPr lang="en-US" sz="2000" dirty="0"/>
              <a:t>at the end of a definition to enable us to print out variable values in </a:t>
            </a:r>
            <a:r>
              <a:rPr lang="en-US" sz="2000" dirty="0" err="1"/>
              <a:t>GHCi</a:t>
            </a:r>
            <a:r>
              <a:rPr lang="en-US" sz="2000" dirty="0"/>
              <a:t>.</a:t>
            </a:r>
          </a:p>
        </p:txBody>
      </p:sp>
      <p:sp>
        <p:nvSpPr>
          <p:cNvPr id="45" name="TextBox 44">
            <a:extLst>
              <a:ext uri="{FF2B5EF4-FFF2-40B4-BE49-F238E27FC236}">
                <a16:creationId xmlns:a16="http://schemas.microsoft.com/office/drawing/2014/main" id="{E50AE2A6-5662-46A7-85BB-20DEF4583CF8}"/>
              </a:ext>
            </a:extLst>
          </p:cNvPr>
          <p:cNvSpPr txBox="1"/>
          <p:nvPr/>
        </p:nvSpPr>
        <p:spPr>
          <a:xfrm>
            <a:off x="3860312" y="6061307"/>
            <a:ext cx="2823120" cy="400110"/>
          </a:xfrm>
          <a:prstGeom prst="rect">
            <a:avLst/>
          </a:prstGeom>
          <a:noFill/>
        </p:spPr>
        <p:txBody>
          <a:bodyPr wrap="square">
            <a:spAutoFit/>
          </a:bodyPr>
          <a:lstStyle/>
          <a:p>
            <a:r>
              <a:rPr lang="en-US" sz="2000" dirty="0">
                <a:solidFill>
                  <a:srgbClr val="FF0000"/>
                </a:solidFill>
                <a:latin typeface="Consolas" panose="020B0609020204030204" pitchFamily="49" charset="0"/>
              </a:rPr>
              <a:t>deriving Show</a:t>
            </a:r>
            <a:endParaRPr lang="en-US" sz="1600" dirty="0">
              <a:solidFill>
                <a:srgbClr val="FF0000"/>
              </a:solidFill>
              <a:latin typeface="Consolas" panose="020B0609020204030204" pitchFamily="49" charset="0"/>
            </a:endParaRPr>
          </a:p>
        </p:txBody>
      </p:sp>
      <p:sp>
        <p:nvSpPr>
          <p:cNvPr id="46" name="Speech Bubble: Rectangle with Corners Rounded 45">
            <a:extLst>
              <a:ext uri="{FF2B5EF4-FFF2-40B4-BE49-F238E27FC236}">
                <a16:creationId xmlns:a16="http://schemas.microsoft.com/office/drawing/2014/main" id="{8EC3D967-14FC-40B0-8D1F-020AC72FF72A}"/>
              </a:ext>
            </a:extLst>
          </p:cNvPr>
          <p:cNvSpPr/>
          <p:nvPr/>
        </p:nvSpPr>
        <p:spPr>
          <a:xfrm>
            <a:off x="-20984" y="1584717"/>
            <a:ext cx="4116442" cy="1698908"/>
          </a:xfrm>
          <a:prstGeom prst="wedgeRoundRectCallout">
            <a:avLst>
              <a:gd name="adj1" fmla="val 46641"/>
              <a:gd name="adj2" fmla="val 801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example, this creates a new </a:t>
            </a:r>
            <a:r>
              <a:rPr lang="en-US" sz="2000" dirty="0">
                <a:solidFill>
                  <a:srgbClr val="FFC1C1"/>
                </a:solidFill>
              </a:rPr>
              <a:t>Circle constructor </a:t>
            </a:r>
            <a:r>
              <a:rPr lang="en-US" sz="2000" dirty="0"/>
              <a:t>that we can call with four parameters (three Floats and a Color) to create a new Circle.</a:t>
            </a:r>
            <a:endParaRPr lang="en-US" sz="2000" baseline="-25000" dirty="0">
              <a:solidFill>
                <a:srgbClr val="FFC1C1"/>
              </a:solidFill>
            </a:endParaRPr>
          </a:p>
        </p:txBody>
      </p:sp>
      <p:sp>
        <p:nvSpPr>
          <p:cNvPr id="23" name="Speech Bubble: Rectangle with Corners Rounded 22">
            <a:extLst>
              <a:ext uri="{FF2B5EF4-FFF2-40B4-BE49-F238E27FC236}">
                <a16:creationId xmlns:a16="http://schemas.microsoft.com/office/drawing/2014/main" id="{9E13AEE3-0B28-4B7E-A10E-4613C6C7C6F2}"/>
              </a:ext>
            </a:extLst>
          </p:cNvPr>
          <p:cNvSpPr/>
          <p:nvPr/>
        </p:nvSpPr>
        <p:spPr>
          <a:xfrm>
            <a:off x="675183" y="335841"/>
            <a:ext cx="3772437" cy="1339597"/>
          </a:xfrm>
          <a:prstGeom prst="wedgeRoundRectCallout">
            <a:avLst>
              <a:gd name="adj1" fmla="val 39693"/>
              <a:gd name="adj2" fmla="val 1521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define the new ADT, we use the </a:t>
            </a:r>
            <a:r>
              <a:rPr lang="en-US" sz="2000" dirty="0">
                <a:solidFill>
                  <a:srgbClr val="FFC1C1"/>
                </a:solidFill>
              </a:rPr>
              <a:t>data</a:t>
            </a:r>
            <a:r>
              <a:rPr lang="en-US" sz="2000" dirty="0"/>
              <a:t> keyword.</a:t>
            </a:r>
          </a:p>
        </p:txBody>
      </p:sp>
    </p:spTree>
    <p:extLst>
      <p:ext uri="{BB962C8B-B14F-4D97-AF65-F5344CB8AC3E}">
        <p14:creationId xmlns:p14="http://schemas.microsoft.com/office/powerpoint/2010/main" val="359442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30"/>
                                        </p:tgtEl>
                                      </p:cBhvr>
                                    </p:animEffect>
                                    <p:set>
                                      <p:cBhvr>
                                        <p:cTn id="30" dur="1" fill="hold">
                                          <p:stCondLst>
                                            <p:cond delay="499"/>
                                          </p:stCondLst>
                                        </p:cTn>
                                        <p:tgtEl>
                                          <p:spTgt spid="3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down)">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down)">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4"/>
                                        </p:tgtEl>
                                      </p:cBhvr>
                                    </p:animEffect>
                                    <p:set>
                                      <p:cBhvr>
                                        <p:cTn id="73" dur="1" fill="hold">
                                          <p:stCondLst>
                                            <p:cond delay="499"/>
                                          </p:stCondLst>
                                        </p:cTn>
                                        <p:tgtEl>
                                          <p:spTgt spid="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3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down)">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down)">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2" nodeType="clickEffect">
                                  <p:stCondLst>
                                    <p:cond delay="0"/>
                                  </p:stCondLst>
                                  <p:childTnLst>
                                    <p:animMotion origin="layout" path="M 5E-6 -1.48148E-6 L 0.03152 0.17176 " pathEditMode="relative" rAng="0" ptsTypes="AA">
                                      <p:cBhvr>
                                        <p:cTn id="95" dur="2000" fill="hold"/>
                                        <p:tgtEl>
                                          <p:spTgt spid="34"/>
                                        </p:tgtEl>
                                        <p:attrNameLst>
                                          <p:attrName>ppt_x</p:attrName>
                                          <p:attrName>ppt_y</p:attrName>
                                        </p:attrNameLst>
                                      </p:cBhvr>
                                      <p:rCtr x="1576" y="8588"/>
                                    </p:animMotion>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34"/>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down)">
                                      <p:cBhvr>
                                        <p:cTn id="104" dur="500"/>
                                        <p:tgtEl>
                                          <p:spTgt spid="40"/>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path" presetSubtype="0" accel="50000" decel="50000" fill="hold" grpId="2" nodeType="clickEffect">
                                  <p:stCondLst>
                                    <p:cond delay="0"/>
                                  </p:stCondLst>
                                  <p:childTnLst>
                                    <p:animMotion origin="layout" path="M -4.375E-6 -3.33333E-6 L 0.00495 0.17246 " pathEditMode="relative" rAng="0" ptsTypes="AA">
                                      <p:cBhvr>
                                        <p:cTn id="108" dur="2000" fill="hold"/>
                                        <p:tgtEl>
                                          <p:spTgt spid="40"/>
                                        </p:tgtEl>
                                        <p:attrNameLst>
                                          <p:attrName>ppt_x</p:attrName>
                                          <p:attrName>ppt_y</p:attrName>
                                        </p:attrNameLst>
                                      </p:cBhvr>
                                      <p:rCtr x="247" y="8611"/>
                                    </p:animMotion>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4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down)">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46"/>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wipe(down)">
                                      <p:cBhvr>
                                        <p:cTn id="126" dur="500"/>
                                        <p:tgtEl>
                                          <p:spTgt spid="43"/>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wipe(left)">
                                      <p:cBhvr>
                                        <p:cTn id="131" dur="500"/>
                                        <p:tgtEl>
                                          <p:spTgt spid="45"/>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5" grpId="1" animBg="1"/>
      <p:bldP spid="16" grpId="0" animBg="1"/>
      <p:bldP spid="16" grpId="1" animBg="1"/>
      <p:bldP spid="29" grpId="0"/>
      <p:bldP spid="29" grpId="1"/>
      <p:bldP spid="30" grpId="0"/>
      <p:bldP spid="30" grpId="1"/>
      <p:bldP spid="32" grpId="0" animBg="1"/>
      <p:bldP spid="32" grpId="1" animBg="1"/>
      <p:bldP spid="34" grpId="0" animBg="1"/>
      <p:bldP spid="34" grpId="1" animBg="1"/>
      <p:bldP spid="34" grpId="2" animBg="1"/>
      <p:bldP spid="15" grpId="0" animBg="1"/>
      <p:bldP spid="15" grpId="1" animBg="1"/>
      <p:bldP spid="31" grpId="0" animBg="1"/>
      <p:bldP spid="31" grpId="1" animBg="1"/>
      <p:bldP spid="40" grpId="0" animBg="1"/>
      <p:bldP spid="40" grpId="1" animBg="1"/>
      <p:bldP spid="40" grpId="2" animBg="1"/>
      <p:bldP spid="43" grpId="0" animBg="1"/>
      <p:bldP spid="43" grpId="1" animBg="1"/>
      <p:bldP spid="45" grpId="0"/>
      <p:bldP spid="46" grpId="0" animBg="1"/>
      <p:bldP spid="46" grpId="1" animBg="1"/>
      <p:bldP spid="23" grpId="0" animBg="1"/>
      <p:bldP spid="23" grpId="1"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Constructing New Variables with Algebraic Types</a:t>
            </a:r>
          </a:p>
        </p:txBody>
      </p:sp>
      <p:sp>
        <p:nvSpPr>
          <p:cNvPr id="24" name="TextBox 23">
            <a:extLst>
              <a:ext uri="{FF2B5EF4-FFF2-40B4-BE49-F238E27FC236}">
                <a16:creationId xmlns:a16="http://schemas.microsoft.com/office/drawing/2014/main" id="{89554F3E-571B-4321-9FB4-90064F448388}"/>
              </a:ext>
            </a:extLst>
          </p:cNvPr>
          <p:cNvSpPr txBox="1"/>
          <p:nvPr/>
        </p:nvSpPr>
        <p:spPr>
          <a:xfrm>
            <a:off x="864207" y="1041120"/>
            <a:ext cx="10746268" cy="461665"/>
          </a:xfrm>
          <a:prstGeom prst="rect">
            <a:avLst/>
          </a:prstGeom>
          <a:noFill/>
        </p:spPr>
        <p:txBody>
          <a:bodyPr wrap="square" rtlCol="0">
            <a:spAutoFit/>
          </a:bodyPr>
          <a:lstStyle/>
          <a:p>
            <a:pPr lvl="0" algn="ctr">
              <a:defRPr/>
            </a:pPr>
            <a:r>
              <a:rPr lang="en-US" sz="2400" dirty="0"/>
              <a:t>Once we've defined a type, we can then create a variable with it!</a:t>
            </a:r>
          </a:p>
        </p:txBody>
      </p:sp>
      <p:grpSp>
        <p:nvGrpSpPr>
          <p:cNvPr id="6" name="Group 5">
            <a:extLst>
              <a:ext uri="{FF2B5EF4-FFF2-40B4-BE49-F238E27FC236}">
                <a16:creationId xmlns:a16="http://schemas.microsoft.com/office/drawing/2014/main" id="{1CC2F3A2-87DA-4736-BF3D-CFFC60B1FE3A}"/>
              </a:ext>
            </a:extLst>
          </p:cNvPr>
          <p:cNvGrpSpPr/>
          <p:nvPr/>
        </p:nvGrpSpPr>
        <p:grpSpPr>
          <a:xfrm>
            <a:off x="232757" y="1507374"/>
            <a:ext cx="4971961" cy="4309506"/>
            <a:chOff x="232757" y="1507374"/>
            <a:chExt cx="4971961" cy="4309506"/>
          </a:xfrm>
        </p:grpSpPr>
        <p:grpSp>
          <p:nvGrpSpPr>
            <p:cNvPr id="26" name="Group 25">
              <a:extLst>
                <a:ext uri="{FF2B5EF4-FFF2-40B4-BE49-F238E27FC236}">
                  <a16:creationId xmlns:a16="http://schemas.microsoft.com/office/drawing/2014/main" id="{84671D6D-8273-4EF4-AB89-F3BAC5F77E5C}"/>
                </a:ext>
              </a:extLst>
            </p:cNvPr>
            <p:cNvGrpSpPr/>
            <p:nvPr/>
          </p:nvGrpSpPr>
          <p:grpSpPr>
            <a:xfrm>
              <a:off x="303556" y="1812819"/>
              <a:ext cx="4901162" cy="4004061"/>
              <a:chOff x="6094312" y="2984971"/>
              <a:chExt cx="4901162" cy="4004061"/>
            </a:xfrm>
          </p:grpSpPr>
          <p:sp>
            <p:nvSpPr>
              <p:cNvPr id="27" name="Rectangle 26">
                <a:extLst>
                  <a:ext uri="{FF2B5EF4-FFF2-40B4-BE49-F238E27FC236}">
                    <a16:creationId xmlns:a16="http://schemas.microsoft.com/office/drawing/2014/main" id="{D5401C90-5883-45B9-A4F4-8B20B1A16085}"/>
                  </a:ext>
                </a:extLst>
              </p:cNvPr>
              <p:cNvSpPr/>
              <p:nvPr/>
            </p:nvSpPr>
            <p:spPr>
              <a:xfrm>
                <a:off x="6097689" y="3007895"/>
                <a:ext cx="4897785" cy="3981137"/>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F66E3BF1-B319-4A61-9201-A67A5945F061}"/>
                  </a:ext>
                </a:extLst>
              </p:cNvPr>
              <p:cNvSpPr txBox="1"/>
              <p:nvPr/>
            </p:nvSpPr>
            <p:spPr>
              <a:xfrm>
                <a:off x="6094312" y="2984971"/>
                <a:ext cx="4897785" cy="3924151"/>
              </a:xfrm>
              <a:prstGeom prst="rect">
                <a:avLst/>
              </a:prstGeom>
              <a:noFill/>
            </p:spPr>
            <p:txBody>
              <a:bodyPr wrap="square" rtlCol="0">
                <a:spAutoFit/>
              </a:bodyPr>
              <a:lstStyle/>
              <a:p>
                <a:r>
                  <a:rPr lang="en-US" sz="2000" dirty="0">
                    <a:latin typeface="Consolas" panose="020B0609020204030204" pitchFamily="49" charset="0"/>
                  </a:rPr>
                  <a:t>data Color = Red | Green | Blue</a:t>
                </a:r>
              </a:p>
              <a:p>
                <a:r>
                  <a:rPr lang="en-US" sz="2000" dirty="0">
                    <a:latin typeface="Consolas" panose="020B0609020204030204" pitchFamily="49" charset="0"/>
                  </a:rPr>
                  <a:t>             </a:t>
                </a:r>
                <a:r>
                  <a:rPr lang="en-US" sz="2000" dirty="0">
                    <a:solidFill>
                      <a:srgbClr val="FF0000"/>
                    </a:solidFill>
                    <a:latin typeface="Consolas" panose="020B0609020204030204" pitchFamily="49" charset="0"/>
                  </a:rPr>
                  <a:t>deriving Show</a:t>
                </a:r>
              </a:p>
              <a:p>
                <a:endParaRPr lang="en-US" sz="900" dirty="0">
                  <a:latin typeface="Consolas" panose="020B0609020204030204" pitchFamily="49" charset="0"/>
                </a:endParaRPr>
              </a:p>
              <a:p>
                <a:r>
                  <a:rPr lang="en-US" sz="2000" dirty="0">
                    <a:latin typeface="Consolas" panose="020B0609020204030204" pitchFamily="49" charset="0"/>
                  </a:rPr>
                  <a:t>data Shape =</a:t>
                </a:r>
              </a:p>
              <a:p>
                <a:r>
                  <a:rPr lang="en-US" sz="2000" dirty="0">
                    <a:latin typeface="Consolas" panose="020B0609020204030204" pitchFamily="49" charset="0"/>
                  </a:rPr>
                  <a:t>  Circle</a:t>
                </a:r>
              </a:p>
              <a:p>
                <a:r>
                  <a:rPr lang="en-US" sz="2000" dirty="0">
                    <a:latin typeface="Consolas" panose="020B0609020204030204" pitchFamily="49" charset="0"/>
                  </a:rPr>
                  <a:t>   Float </a:t>
                </a:r>
                <a:r>
                  <a:rPr lang="en-US" sz="2000" dirty="0" err="1">
                    <a:latin typeface="Consolas" panose="020B0609020204030204" pitchFamily="49" charset="0"/>
                  </a:rPr>
                  <a:t>Float</a:t>
                </a:r>
                <a:r>
                  <a:rPr lang="en-US" sz="2000" dirty="0">
                    <a:latin typeface="Consolas" panose="020B0609020204030204" pitchFamily="49" charset="0"/>
                  </a:rPr>
                  <a:t> </a:t>
                </a:r>
                <a:r>
                  <a:rPr lang="en-US" sz="2000" dirty="0">
                    <a:solidFill>
                      <a:schemeClr val="bg1">
                        <a:lumMod val="65000"/>
                      </a:schemeClr>
                    </a:solidFill>
                    <a:latin typeface="Consolas" panose="020B0609020204030204" pitchFamily="49" charset="0"/>
                  </a:rPr>
                  <a:t>-- x, y</a:t>
                </a:r>
              </a:p>
              <a:p>
                <a:r>
                  <a:rPr lang="en-US" sz="2000" dirty="0">
                    <a:latin typeface="Consolas" panose="020B0609020204030204" pitchFamily="49" charset="0"/>
                  </a:rPr>
                  <a:t>   Float       </a:t>
                </a:r>
                <a:r>
                  <a:rPr lang="en-US" sz="2000" dirty="0">
                    <a:solidFill>
                      <a:schemeClr val="bg1">
                        <a:lumMod val="65000"/>
                      </a:schemeClr>
                    </a:solidFill>
                    <a:latin typeface="Consolas" panose="020B0609020204030204" pitchFamily="49" charset="0"/>
                  </a:rPr>
                  <a:t>-- radius</a:t>
                </a:r>
              </a:p>
              <a:p>
                <a:r>
                  <a:rPr lang="en-US" sz="2000" dirty="0">
                    <a:latin typeface="Consolas" panose="020B0609020204030204" pitchFamily="49" charset="0"/>
                  </a:rPr>
                  <a:t>   Color |</a:t>
                </a:r>
              </a:p>
              <a:p>
                <a:r>
                  <a:rPr lang="en-US" sz="2000" dirty="0">
                    <a:latin typeface="Consolas" panose="020B0609020204030204" pitchFamily="49" charset="0"/>
                  </a:rPr>
                  <a:t>  Rectangle</a:t>
                </a:r>
              </a:p>
              <a:p>
                <a:r>
                  <a:rPr lang="en-US" sz="2000" dirty="0">
                    <a:latin typeface="Consolas" panose="020B0609020204030204" pitchFamily="49" charset="0"/>
                  </a:rPr>
                  <a:t>   Float </a:t>
                </a:r>
                <a:r>
                  <a:rPr lang="en-US" sz="2000" dirty="0" err="1">
                    <a:latin typeface="Consolas" panose="020B0609020204030204" pitchFamily="49" charset="0"/>
                  </a:rPr>
                  <a:t>Float</a:t>
                </a:r>
                <a:r>
                  <a:rPr lang="en-US" sz="2000" dirty="0">
                    <a:latin typeface="Consolas" panose="020B0609020204030204" pitchFamily="49" charset="0"/>
                  </a:rPr>
                  <a:t> </a:t>
                </a:r>
                <a:r>
                  <a:rPr lang="en-US" sz="2000" dirty="0">
                    <a:solidFill>
                      <a:schemeClr val="bg1">
                        <a:lumMod val="65000"/>
                      </a:schemeClr>
                    </a:solidFill>
                    <a:latin typeface="Consolas" panose="020B0609020204030204" pitchFamily="49" charset="0"/>
                  </a:rPr>
                  <a:t>-- x1, y1</a:t>
                </a:r>
              </a:p>
              <a:p>
                <a:r>
                  <a:rPr lang="en-US" sz="2000" dirty="0">
                    <a:latin typeface="Consolas" panose="020B0609020204030204" pitchFamily="49" charset="0"/>
                  </a:rPr>
                  <a:t>   Float </a:t>
                </a:r>
                <a:r>
                  <a:rPr lang="en-US" sz="2000" dirty="0" err="1">
                    <a:latin typeface="Consolas" panose="020B0609020204030204" pitchFamily="49" charset="0"/>
                  </a:rPr>
                  <a:t>Float</a:t>
                </a:r>
                <a:r>
                  <a:rPr lang="en-US" sz="2000" dirty="0">
                    <a:latin typeface="Consolas" panose="020B0609020204030204" pitchFamily="49" charset="0"/>
                  </a:rPr>
                  <a:t> </a:t>
                </a:r>
                <a:r>
                  <a:rPr lang="en-US" sz="2000" dirty="0">
                    <a:solidFill>
                      <a:schemeClr val="bg1">
                        <a:lumMod val="65000"/>
                      </a:schemeClr>
                    </a:solidFill>
                    <a:latin typeface="Consolas" panose="020B0609020204030204" pitchFamily="49" charset="0"/>
                  </a:rPr>
                  <a:t>-- x2, y2</a:t>
                </a:r>
              </a:p>
              <a:p>
                <a:r>
                  <a:rPr lang="en-US" sz="2000" dirty="0">
                    <a:latin typeface="Consolas" panose="020B0609020204030204" pitchFamily="49" charset="0"/>
                  </a:rPr>
                  <a:t>   Color</a:t>
                </a:r>
              </a:p>
              <a:p>
                <a:r>
                  <a:rPr lang="en-US" sz="2000" dirty="0">
                    <a:latin typeface="Consolas" panose="020B0609020204030204" pitchFamily="49" charset="0"/>
                  </a:rPr>
                  <a:t>  </a:t>
                </a:r>
                <a:r>
                  <a:rPr lang="en-US" sz="2000" dirty="0">
                    <a:solidFill>
                      <a:srgbClr val="FF0000"/>
                    </a:solidFill>
                    <a:latin typeface="Consolas" panose="020B0609020204030204" pitchFamily="49" charset="0"/>
                  </a:rPr>
                  <a:t>deriving Show</a:t>
                </a:r>
                <a:endParaRPr lang="en-US" sz="1600" dirty="0">
                  <a:solidFill>
                    <a:srgbClr val="FF0000"/>
                  </a:solidFill>
                  <a:latin typeface="Consolas" panose="020B0609020204030204" pitchFamily="49" charset="0"/>
                </a:endParaRPr>
              </a:p>
            </p:txBody>
          </p:sp>
        </p:grpSp>
        <p:sp>
          <p:nvSpPr>
            <p:cNvPr id="5" name="TextBox 4">
              <a:extLst>
                <a:ext uri="{FF2B5EF4-FFF2-40B4-BE49-F238E27FC236}">
                  <a16:creationId xmlns:a16="http://schemas.microsoft.com/office/drawing/2014/main" id="{B30EE4B6-5477-4FD6-B6D4-1CAA4B3E6EA2}"/>
                </a:ext>
              </a:extLst>
            </p:cNvPr>
            <p:cNvSpPr txBox="1"/>
            <p:nvPr/>
          </p:nvSpPr>
          <p:spPr>
            <a:xfrm>
              <a:off x="232757" y="1507374"/>
              <a:ext cx="1334020" cy="369332"/>
            </a:xfrm>
            <a:prstGeom prst="rect">
              <a:avLst/>
            </a:prstGeom>
            <a:noFill/>
          </p:spPr>
          <p:txBody>
            <a:bodyPr wrap="none" rtlCol="0">
              <a:spAutoFit/>
            </a:bodyPr>
            <a:lstStyle/>
            <a:p>
              <a:r>
                <a:rPr lang="en-US" dirty="0" err="1"/>
                <a:t>algebraic.hs</a:t>
              </a:r>
              <a:endParaRPr lang="en-US" dirty="0"/>
            </a:p>
          </p:txBody>
        </p:sp>
      </p:grpSp>
      <p:grpSp>
        <p:nvGrpSpPr>
          <p:cNvPr id="62" name="Group 61">
            <a:extLst>
              <a:ext uri="{FF2B5EF4-FFF2-40B4-BE49-F238E27FC236}">
                <a16:creationId xmlns:a16="http://schemas.microsoft.com/office/drawing/2014/main" id="{402DBB69-6E28-474C-A769-C82283C7FBA9}"/>
              </a:ext>
            </a:extLst>
          </p:cNvPr>
          <p:cNvGrpSpPr/>
          <p:nvPr/>
        </p:nvGrpSpPr>
        <p:grpSpPr>
          <a:xfrm>
            <a:off x="6210829" y="1771186"/>
            <a:ext cx="5066771" cy="4180726"/>
            <a:chOff x="6095118" y="1978967"/>
            <a:chExt cx="5733038" cy="5446850"/>
          </a:xfrm>
        </p:grpSpPr>
        <p:grpSp>
          <p:nvGrpSpPr>
            <p:cNvPr id="63" name="Group 62">
              <a:extLst>
                <a:ext uri="{FF2B5EF4-FFF2-40B4-BE49-F238E27FC236}">
                  <a16:creationId xmlns:a16="http://schemas.microsoft.com/office/drawing/2014/main" id="{382319DE-E3EC-4CBC-A791-5AB8AEC8F2B0}"/>
                </a:ext>
              </a:extLst>
            </p:cNvPr>
            <p:cNvGrpSpPr/>
            <p:nvPr/>
          </p:nvGrpSpPr>
          <p:grpSpPr>
            <a:xfrm>
              <a:off x="6095118" y="1978967"/>
              <a:ext cx="5733038" cy="5446850"/>
              <a:chOff x="3072962" y="1263460"/>
              <a:chExt cx="5994838" cy="6296063"/>
            </a:xfrm>
          </p:grpSpPr>
          <p:pic>
            <p:nvPicPr>
              <p:cNvPr id="65" name="Picture 64">
                <a:extLst>
                  <a:ext uri="{FF2B5EF4-FFF2-40B4-BE49-F238E27FC236}">
                    <a16:creationId xmlns:a16="http://schemas.microsoft.com/office/drawing/2014/main" id="{1A204189-442E-4AF5-91BB-D9420EBFB4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6296063"/>
              </a:xfrm>
              <a:prstGeom prst="rect">
                <a:avLst/>
              </a:prstGeom>
            </p:spPr>
          </p:pic>
          <p:sp>
            <p:nvSpPr>
              <p:cNvPr id="66" name="Rectangle 65">
                <a:extLst>
                  <a:ext uri="{FF2B5EF4-FFF2-40B4-BE49-F238E27FC236}">
                    <a16:creationId xmlns:a16="http://schemas.microsoft.com/office/drawing/2014/main" id="{09DDA914-633E-4FB5-A35C-C7F4EA0E5C84}"/>
                  </a:ext>
                </a:extLst>
              </p:cNvPr>
              <p:cNvSpPr/>
              <p:nvPr/>
            </p:nvSpPr>
            <p:spPr>
              <a:xfrm>
                <a:off x="3166947" y="1701941"/>
                <a:ext cx="3015290" cy="303314"/>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4" name="Rectangle 63">
              <a:extLst>
                <a:ext uri="{FF2B5EF4-FFF2-40B4-BE49-F238E27FC236}">
                  <a16:creationId xmlns:a16="http://schemas.microsoft.com/office/drawing/2014/main" id="{40A8EA87-4F03-42D9-9255-07DA754FE556}"/>
                </a:ext>
              </a:extLst>
            </p:cNvPr>
            <p:cNvSpPr/>
            <p:nvPr/>
          </p:nvSpPr>
          <p:spPr>
            <a:xfrm>
              <a:off x="8878957" y="2053236"/>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TextBox 66">
            <a:extLst>
              <a:ext uri="{FF2B5EF4-FFF2-40B4-BE49-F238E27FC236}">
                <a16:creationId xmlns:a16="http://schemas.microsoft.com/office/drawing/2014/main" id="{045CAA41-1198-437A-878B-01633A6EBCE5}"/>
              </a:ext>
            </a:extLst>
          </p:cNvPr>
          <p:cNvSpPr txBox="1"/>
          <p:nvPr/>
        </p:nvSpPr>
        <p:spPr>
          <a:xfrm>
            <a:off x="6218597" y="2027109"/>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68" name="TextBox 67">
            <a:extLst>
              <a:ext uri="{FF2B5EF4-FFF2-40B4-BE49-F238E27FC236}">
                <a16:creationId xmlns:a16="http://schemas.microsoft.com/office/drawing/2014/main" id="{7A00823B-F070-46B9-BEE4-8D3F22EE3893}"/>
              </a:ext>
            </a:extLst>
          </p:cNvPr>
          <p:cNvSpPr txBox="1"/>
          <p:nvPr/>
        </p:nvSpPr>
        <p:spPr>
          <a:xfrm>
            <a:off x="7251231" y="2012241"/>
            <a:ext cx="269112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algebraic</a:t>
            </a:r>
          </a:p>
        </p:txBody>
      </p:sp>
      <p:sp>
        <p:nvSpPr>
          <p:cNvPr id="69" name="TextBox 68">
            <a:extLst>
              <a:ext uri="{FF2B5EF4-FFF2-40B4-BE49-F238E27FC236}">
                <a16:creationId xmlns:a16="http://schemas.microsoft.com/office/drawing/2014/main" id="{418A1C74-8EF3-47B3-86EC-25A9F7F1A941}"/>
              </a:ext>
            </a:extLst>
          </p:cNvPr>
          <p:cNvSpPr txBox="1"/>
          <p:nvPr/>
        </p:nvSpPr>
        <p:spPr>
          <a:xfrm>
            <a:off x="6204302" y="2536224"/>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Algebraic&gt; </a:t>
            </a:r>
          </a:p>
        </p:txBody>
      </p:sp>
      <p:sp>
        <p:nvSpPr>
          <p:cNvPr id="70" name="TextBox 69">
            <a:extLst>
              <a:ext uri="{FF2B5EF4-FFF2-40B4-BE49-F238E27FC236}">
                <a16:creationId xmlns:a16="http://schemas.microsoft.com/office/drawing/2014/main" id="{62D598F7-5478-47E8-809F-A6A53B5A2893}"/>
              </a:ext>
            </a:extLst>
          </p:cNvPr>
          <p:cNvSpPr txBox="1"/>
          <p:nvPr/>
        </p:nvSpPr>
        <p:spPr>
          <a:xfrm>
            <a:off x="6208720" y="2271820"/>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71" name="TextBox 70">
            <a:extLst>
              <a:ext uri="{FF2B5EF4-FFF2-40B4-BE49-F238E27FC236}">
                <a16:creationId xmlns:a16="http://schemas.microsoft.com/office/drawing/2014/main" id="{24362AF1-ACA1-485C-9C89-90B242A6FDB3}"/>
              </a:ext>
            </a:extLst>
          </p:cNvPr>
          <p:cNvSpPr txBox="1"/>
          <p:nvPr/>
        </p:nvSpPr>
        <p:spPr>
          <a:xfrm>
            <a:off x="7468134" y="2535776"/>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c = Circle 5 6 10 Red</a:t>
            </a:r>
          </a:p>
        </p:txBody>
      </p:sp>
      <p:sp>
        <p:nvSpPr>
          <p:cNvPr id="74" name="TextBox 73">
            <a:extLst>
              <a:ext uri="{FF2B5EF4-FFF2-40B4-BE49-F238E27FC236}">
                <a16:creationId xmlns:a16="http://schemas.microsoft.com/office/drawing/2014/main" id="{9B859E27-867A-4983-A59B-08D3B7F5182A}"/>
              </a:ext>
            </a:extLst>
          </p:cNvPr>
          <p:cNvSpPr txBox="1"/>
          <p:nvPr/>
        </p:nvSpPr>
        <p:spPr>
          <a:xfrm>
            <a:off x="6204302" y="2842199"/>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Algebraic&gt; </a:t>
            </a:r>
          </a:p>
        </p:txBody>
      </p:sp>
      <p:sp>
        <p:nvSpPr>
          <p:cNvPr id="75" name="TextBox 74">
            <a:extLst>
              <a:ext uri="{FF2B5EF4-FFF2-40B4-BE49-F238E27FC236}">
                <a16:creationId xmlns:a16="http://schemas.microsoft.com/office/drawing/2014/main" id="{AAB1C1D3-159C-4737-8121-D2EFF31B3527}"/>
              </a:ext>
            </a:extLst>
          </p:cNvPr>
          <p:cNvSpPr txBox="1"/>
          <p:nvPr/>
        </p:nvSpPr>
        <p:spPr>
          <a:xfrm>
            <a:off x="7468134" y="2841751"/>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c</a:t>
            </a:r>
          </a:p>
        </p:txBody>
      </p:sp>
      <p:sp>
        <p:nvSpPr>
          <p:cNvPr id="77" name="TextBox 76">
            <a:extLst>
              <a:ext uri="{FF2B5EF4-FFF2-40B4-BE49-F238E27FC236}">
                <a16:creationId xmlns:a16="http://schemas.microsoft.com/office/drawing/2014/main" id="{51F63A6F-F43B-478E-9AB2-F0C1AF0CDE60}"/>
              </a:ext>
            </a:extLst>
          </p:cNvPr>
          <p:cNvSpPr txBox="1"/>
          <p:nvPr/>
        </p:nvSpPr>
        <p:spPr>
          <a:xfrm>
            <a:off x="6198760" y="3358766"/>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Algebraic&gt; </a:t>
            </a:r>
          </a:p>
        </p:txBody>
      </p:sp>
      <p:sp>
        <p:nvSpPr>
          <p:cNvPr id="78" name="TextBox 77">
            <a:extLst>
              <a:ext uri="{FF2B5EF4-FFF2-40B4-BE49-F238E27FC236}">
                <a16:creationId xmlns:a16="http://schemas.microsoft.com/office/drawing/2014/main" id="{57FACD74-37BB-41EA-928D-3660E0041032}"/>
              </a:ext>
            </a:extLst>
          </p:cNvPr>
          <p:cNvSpPr txBox="1"/>
          <p:nvPr/>
        </p:nvSpPr>
        <p:spPr>
          <a:xfrm>
            <a:off x="7462592" y="3358318"/>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r = Rectangle 0 0 5 6 Blue</a:t>
            </a:r>
          </a:p>
        </p:txBody>
      </p:sp>
      <p:sp>
        <p:nvSpPr>
          <p:cNvPr id="79" name="TextBox 78">
            <a:extLst>
              <a:ext uri="{FF2B5EF4-FFF2-40B4-BE49-F238E27FC236}">
                <a16:creationId xmlns:a16="http://schemas.microsoft.com/office/drawing/2014/main" id="{08DAB8C5-6AB4-4237-85E4-0667CDDC60E2}"/>
              </a:ext>
            </a:extLst>
          </p:cNvPr>
          <p:cNvSpPr txBox="1"/>
          <p:nvPr/>
        </p:nvSpPr>
        <p:spPr>
          <a:xfrm>
            <a:off x="6208664" y="3105353"/>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Circle 5.0 6.0 10.0 Red</a:t>
            </a:r>
          </a:p>
        </p:txBody>
      </p:sp>
      <p:sp>
        <p:nvSpPr>
          <p:cNvPr id="80" name="TextBox 79">
            <a:extLst>
              <a:ext uri="{FF2B5EF4-FFF2-40B4-BE49-F238E27FC236}">
                <a16:creationId xmlns:a16="http://schemas.microsoft.com/office/drawing/2014/main" id="{0F97994D-A2E8-4ABC-8891-A21D95D53674}"/>
              </a:ext>
            </a:extLst>
          </p:cNvPr>
          <p:cNvSpPr txBox="1"/>
          <p:nvPr/>
        </p:nvSpPr>
        <p:spPr>
          <a:xfrm>
            <a:off x="6201532" y="3631910"/>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Algebraic&gt; </a:t>
            </a:r>
          </a:p>
        </p:txBody>
      </p:sp>
      <p:sp>
        <p:nvSpPr>
          <p:cNvPr id="81" name="TextBox 80">
            <a:extLst>
              <a:ext uri="{FF2B5EF4-FFF2-40B4-BE49-F238E27FC236}">
                <a16:creationId xmlns:a16="http://schemas.microsoft.com/office/drawing/2014/main" id="{47C2EEEA-08DB-4DEC-A7F3-2DA83F654676}"/>
              </a:ext>
            </a:extLst>
          </p:cNvPr>
          <p:cNvSpPr txBox="1"/>
          <p:nvPr/>
        </p:nvSpPr>
        <p:spPr>
          <a:xfrm>
            <a:off x="7465364" y="3631462"/>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r</a:t>
            </a:r>
          </a:p>
        </p:txBody>
      </p:sp>
      <p:sp>
        <p:nvSpPr>
          <p:cNvPr id="82" name="TextBox 81">
            <a:extLst>
              <a:ext uri="{FF2B5EF4-FFF2-40B4-BE49-F238E27FC236}">
                <a16:creationId xmlns:a16="http://schemas.microsoft.com/office/drawing/2014/main" id="{6B8BA2BB-3BA2-448B-9539-B12A5DC7427C}"/>
              </a:ext>
            </a:extLst>
          </p:cNvPr>
          <p:cNvSpPr txBox="1"/>
          <p:nvPr/>
        </p:nvSpPr>
        <p:spPr>
          <a:xfrm>
            <a:off x="6205894" y="3895064"/>
            <a:ext cx="4949949" cy="369332"/>
          </a:xfrm>
          <a:prstGeom prst="rect">
            <a:avLst/>
          </a:prstGeom>
          <a:noFill/>
        </p:spPr>
        <p:txBody>
          <a:bodyPr wrap="square" rtlCol="0">
            <a:spAutoFit/>
          </a:bodyPr>
          <a:lstStyle/>
          <a:p>
            <a:r>
              <a:rPr lang="en-US">
                <a:solidFill>
                  <a:srgbClr val="FFAFAF"/>
                </a:solidFill>
                <a:latin typeface="Consolas" panose="020B0609020204030204" pitchFamily="49" charset="0"/>
              </a:rPr>
              <a:t>Rectangle 0.0 0.0 5.0 6.0 Blue</a:t>
            </a:r>
            <a:endParaRPr lang="en-US" dirty="0">
              <a:solidFill>
                <a:srgbClr val="FFAFAF"/>
              </a:solidFill>
              <a:latin typeface="Consolas" panose="020B0609020204030204" pitchFamily="49" charset="0"/>
            </a:endParaRPr>
          </a:p>
        </p:txBody>
      </p:sp>
      <p:sp>
        <p:nvSpPr>
          <p:cNvPr id="84" name="TextBox 83">
            <a:extLst>
              <a:ext uri="{FF2B5EF4-FFF2-40B4-BE49-F238E27FC236}">
                <a16:creationId xmlns:a16="http://schemas.microsoft.com/office/drawing/2014/main" id="{02983D87-88B3-4BF3-8DAA-579BC429CA5D}"/>
              </a:ext>
            </a:extLst>
          </p:cNvPr>
          <p:cNvSpPr txBox="1"/>
          <p:nvPr/>
        </p:nvSpPr>
        <p:spPr>
          <a:xfrm>
            <a:off x="6205894" y="4143886"/>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Algebraic&gt; </a:t>
            </a:r>
          </a:p>
        </p:txBody>
      </p:sp>
      <p:sp>
        <p:nvSpPr>
          <p:cNvPr id="85" name="TextBox 84">
            <a:extLst>
              <a:ext uri="{FF2B5EF4-FFF2-40B4-BE49-F238E27FC236}">
                <a16:creationId xmlns:a16="http://schemas.microsoft.com/office/drawing/2014/main" id="{A03E9FC4-C86A-4C80-8A96-AA8194B14BFA}"/>
              </a:ext>
            </a:extLst>
          </p:cNvPr>
          <p:cNvSpPr txBox="1"/>
          <p:nvPr/>
        </p:nvSpPr>
        <p:spPr>
          <a:xfrm>
            <a:off x="7469726" y="4143438"/>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 r</a:t>
            </a:r>
          </a:p>
        </p:txBody>
      </p:sp>
      <p:sp>
        <p:nvSpPr>
          <p:cNvPr id="86" name="TextBox 85">
            <a:extLst>
              <a:ext uri="{FF2B5EF4-FFF2-40B4-BE49-F238E27FC236}">
                <a16:creationId xmlns:a16="http://schemas.microsoft.com/office/drawing/2014/main" id="{44336CF2-85B4-4E65-8D36-0E4F1A97D693}"/>
              </a:ext>
            </a:extLst>
          </p:cNvPr>
          <p:cNvSpPr txBox="1"/>
          <p:nvPr/>
        </p:nvSpPr>
        <p:spPr>
          <a:xfrm>
            <a:off x="6210256" y="4407040"/>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r :: Shape</a:t>
            </a:r>
          </a:p>
        </p:txBody>
      </p:sp>
      <p:sp>
        <p:nvSpPr>
          <p:cNvPr id="88" name="Speech Bubble: Rectangle with Corners Rounded 87">
            <a:extLst>
              <a:ext uri="{FF2B5EF4-FFF2-40B4-BE49-F238E27FC236}">
                <a16:creationId xmlns:a16="http://schemas.microsoft.com/office/drawing/2014/main" id="{63DC3488-51EE-4E04-976B-09A8BB1D248B}"/>
              </a:ext>
            </a:extLst>
          </p:cNvPr>
          <p:cNvSpPr/>
          <p:nvPr/>
        </p:nvSpPr>
        <p:spPr>
          <a:xfrm>
            <a:off x="8985261" y="1286538"/>
            <a:ext cx="3040916" cy="1219173"/>
          </a:xfrm>
          <a:prstGeom prst="wedgeRoundRectCallout">
            <a:avLst>
              <a:gd name="adj1" fmla="val -92656"/>
              <a:gd name="adj2" fmla="val 612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Let's see how to construct a new </a:t>
            </a:r>
            <a:r>
              <a:rPr lang="en-US" sz="2000" dirty="0">
                <a:solidFill>
                  <a:srgbClr val="FFC1C1"/>
                </a:solidFill>
              </a:rPr>
              <a:t>Circle</a:t>
            </a:r>
            <a:r>
              <a:rPr lang="en-US" sz="2000" dirty="0"/>
              <a:t>.</a:t>
            </a:r>
          </a:p>
        </p:txBody>
      </p:sp>
      <p:sp>
        <p:nvSpPr>
          <p:cNvPr id="90" name="Speech Bubble: Rectangle with Corners Rounded 89">
            <a:extLst>
              <a:ext uri="{FF2B5EF4-FFF2-40B4-BE49-F238E27FC236}">
                <a16:creationId xmlns:a16="http://schemas.microsoft.com/office/drawing/2014/main" id="{7B7585B9-F6D3-4275-97CB-D8372B35958B}"/>
              </a:ext>
            </a:extLst>
          </p:cNvPr>
          <p:cNvSpPr/>
          <p:nvPr/>
        </p:nvSpPr>
        <p:spPr>
          <a:xfrm>
            <a:off x="8957815" y="2075387"/>
            <a:ext cx="3040916" cy="1219173"/>
          </a:xfrm>
          <a:prstGeom prst="wedgeRoundRectCallout">
            <a:avLst>
              <a:gd name="adj1" fmla="val -92656"/>
              <a:gd name="adj2" fmla="val 612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Let's see how to construct a new </a:t>
            </a:r>
            <a:r>
              <a:rPr lang="en-US" sz="2000" dirty="0">
                <a:solidFill>
                  <a:srgbClr val="FFC1C1"/>
                </a:solidFill>
              </a:rPr>
              <a:t>Rectangle</a:t>
            </a:r>
            <a:r>
              <a:rPr lang="en-US" sz="2000" dirty="0"/>
              <a:t>.</a:t>
            </a:r>
          </a:p>
        </p:txBody>
      </p:sp>
      <p:sp>
        <p:nvSpPr>
          <p:cNvPr id="91" name="Speech Bubble: Rectangle with Corners Rounded 90">
            <a:extLst>
              <a:ext uri="{FF2B5EF4-FFF2-40B4-BE49-F238E27FC236}">
                <a16:creationId xmlns:a16="http://schemas.microsoft.com/office/drawing/2014/main" id="{970055F5-CBFC-485E-8E05-3C1ECFAAB240}"/>
              </a:ext>
            </a:extLst>
          </p:cNvPr>
          <p:cNvSpPr/>
          <p:nvPr/>
        </p:nvSpPr>
        <p:spPr>
          <a:xfrm>
            <a:off x="9092149" y="2837585"/>
            <a:ext cx="3040916" cy="1219173"/>
          </a:xfrm>
          <a:prstGeom prst="wedgeRoundRectCallout">
            <a:avLst>
              <a:gd name="adj1" fmla="val -92656"/>
              <a:gd name="adj2" fmla="val 612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Ok, and what's the type of our </a:t>
            </a:r>
            <a:r>
              <a:rPr lang="en-US" sz="2000" dirty="0">
                <a:solidFill>
                  <a:srgbClr val="FFC1C1"/>
                </a:solidFill>
              </a:rPr>
              <a:t>r </a:t>
            </a:r>
            <a:r>
              <a:rPr lang="en-US" sz="2000" dirty="0">
                <a:solidFill>
                  <a:schemeClr val="bg1"/>
                </a:solidFill>
              </a:rPr>
              <a:t>variable?</a:t>
            </a:r>
          </a:p>
        </p:txBody>
      </p:sp>
      <p:sp>
        <p:nvSpPr>
          <p:cNvPr id="92" name="TextBox 91">
            <a:extLst>
              <a:ext uri="{FF2B5EF4-FFF2-40B4-BE49-F238E27FC236}">
                <a16:creationId xmlns:a16="http://schemas.microsoft.com/office/drawing/2014/main" id="{84A1D7C9-EA17-494A-9272-9C0F64003336}"/>
              </a:ext>
            </a:extLst>
          </p:cNvPr>
          <p:cNvSpPr txBox="1"/>
          <p:nvPr/>
        </p:nvSpPr>
        <p:spPr>
          <a:xfrm>
            <a:off x="6205894" y="4686350"/>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Algebraic&gt; </a:t>
            </a:r>
          </a:p>
        </p:txBody>
      </p:sp>
      <p:sp>
        <p:nvSpPr>
          <p:cNvPr id="93" name="TextBox 92">
            <a:extLst>
              <a:ext uri="{FF2B5EF4-FFF2-40B4-BE49-F238E27FC236}">
                <a16:creationId xmlns:a16="http://schemas.microsoft.com/office/drawing/2014/main" id="{A01A7E88-8A10-4E03-96FD-47B2CBFACD58}"/>
              </a:ext>
            </a:extLst>
          </p:cNvPr>
          <p:cNvSpPr txBox="1"/>
          <p:nvPr/>
        </p:nvSpPr>
        <p:spPr>
          <a:xfrm>
            <a:off x="7480810" y="4685902"/>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colors = [ Red, Red, Blue]</a:t>
            </a:r>
          </a:p>
        </p:txBody>
      </p:sp>
      <p:sp>
        <p:nvSpPr>
          <p:cNvPr id="94" name="Speech Bubble: Rectangle with Corners Rounded 93">
            <a:extLst>
              <a:ext uri="{FF2B5EF4-FFF2-40B4-BE49-F238E27FC236}">
                <a16:creationId xmlns:a16="http://schemas.microsoft.com/office/drawing/2014/main" id="{78B0101D-BBC3-4A16-B75E-04706579CE33}"/>
              </a:ext>
            </a:extLst>
          </p:cNvPr>
          <p:cNvSpPr/>
          <p:nvPr/>
        </p:nvSpPr>
        <p:spPr>
          <a:xfrm>
            <a:off x="9056127" y="3410187"/>
            <a:ext cx="3040916" cy="1219173"/>
          </a:xfrm>
          <a:prstGeom prst="wedgeRoundRectCallout">
            <a:avLst>
              <a:gd name="adj1" fmla="val -92656"/>
              <a:gd name="adj2" fmla="val 612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Let's create a list of colors.</a:t>
            </a:r>
            <a:endParaRPr lang="en-US" sz="2000" dirty="0">
              <a:solidFill>
                <a:schemeClr val="bg1"/>
              </a:solidFill>
            </a:endParaRPr>
          </a:p>
        </p:txBody>
      </p:sp>
      <p:sp>
        <p:nvSpPr>
          <p:cNvPr id="95" name="TextBox 94">
            <a:extLst>
              <a:ext uri="{FF2B5EF4-FFF2-40B4-BE49-F238E27FC236}">
                <a16:creationId xmlns:a16="http://schemas.microsoft.com/office/drawing/2014/main" id="{3FBCC145-4ADD-478E-A977-0D9522122885}"/>
              </a:ext>
            </a:extLst>
          </p:cNvPr>
          <p:cNvSpPr txBox="1"/>
          <p:nvPr/>
        </p:nvSpPr>
        <p:spPr>
          <a:xfrm>
            <a:off x="6198760" y="4987404"/>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Algebraic&gt; </a:t>
            </a:r>
          </a:p>
        </p:txBody>
      </p:sp>
      <p:sp>
        <p:nvSpPr>
          <p:cNvPr id="96" name="TextBox 95">
            <a:extLst>
              <a:ext uri="{FF2B5EF4-FFF2-40B4-BE49-F238E27FC236}">
                <a16:creationId xmlns:a16="http://schemas.microsoft.com/office/drawing/2014/main" id="{E758E75F-4AE7-4E31-8F09-CF42254BAAC8}"/>
              </a:ext>
            </a:extLst>
          </p:cNvPr>
          <p:cNvSpPr txBox="1"/>
          <p:nvPr/>
        </p:nvSpPr>
        <p:spPr>
          <a:xfrm>
            <a:off x="7484760" y="4981414"/>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colors</a:t>
            </a:r>
          </a:p>
        </p:txBody>
      </p:sp>
      <p:sp>
        <p:nvSpPr>
          <p:cNvPr id="97" name="TextBox 96">
            <a:extLst>
              <a:ext uri="{FF2B5EF4-FFF2-40B4-BE49-F238E27FC236}">
                <a16:creationId xmlns:a16="http://schemas.microsoft.com/office/drawing/2014/main" id="{05E1F864-CE85-4483-B559-3779852C47F4}"/>
              </a:ext>
            </a:extLst>
          </p:cNvPr>
          <p:cNvSpPr txBox="1"/>
          <p:nvPr/>
        </p:nvSpPr>
        <p:spPr>
          <a:xfrm>
            <a:off x="6203122" y="5250558"/>
            <a:ext cx="4949949" cy="369332"/>
          </a:xfrm>
          <a:prstGeom prst="rect">
            <a:avLst/>
          </a:prstGeom>
          <a:noFill/>
        </p:spPr>
        <p:txBody>
          <a:bodyPr wrap="square" rtlCol="0">
            <a:spAutoFit/>
          </a:bodyPr>
          <a:lstStyle/>
          <a:p>
            <a:r>
              <a:rPr lang="en-US">
                <a:solidFill>
                  <a:srgbClr val="FFAFAF"/>
                </a:solidFill>
                <a:latin typeface="Consolas" panose="020B0609020204030204" pitchFamily="49" charset="0"/>
              </a:rPr>
              <a:t>[Red,Red,Blue]</a:t>
            </a:r>
            <a:endParaRPr lang="en-US" dirty="0">
              <a:solidFill>
                <a:srgbClr val="FFAFAF"/>
              </a:solidFill>
              <a:latin typeface="Consolas" panose="020B0609020204030204" pitchFamily="49" charset="0"/>
            </a:endParaRPr>
          </a:p>
        </p:txBody>
      </p:sp>
      <p:sp>
        <p:nvSpPr>
          <p:cNvPr id="98" name="Speech Bubble: Rectangle with Corners Rounded 97">
            <a:extLst>
              <a:ext uri="{FF2B5EF4-FFF2-40B4-BE49-F238E27FC236}">
                <a16:creationId xmlns:a16="http://schemas.microsoft.com/office/drawing/2014/main" id="{EFA3B78A-6A23-430A-89BA-A6359FB09CB8}"/>
              </a:ext>
            </a:extLst>
          </p:cNvPr>
          <p:cNvSpPr/>
          <p:nvPr/>
        </p:nvSpPr>
        <p:spPr>
          <a:xfrm>
            <a:off x="8983590" y="1586533"/>
            <a:ext cx="3040916" cy="1219173"/>
          </a:xfrm>
          <a:prstGeom prst="wedgeRoundRectCallout">
            <a:avLst>
              <a:gd name="adj1" fmla="val -92656"/>
              <a:gd name="adj2" fmla="val 612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Ok, let's see what its value is.</a:t>
            </a:r>
          </a:p>
        </p:txBody>
      </p:sp>
      <p:sp>
        <p:nvSpPr>
          <p:cNvPr id="99" name="Speech Bubble: Rectangle with Corners Rounded 98">
            <a:extLst>
              <a:ext uri="{FF2B5EF4-FFF2-40B4-BE49-F238E27FC236}">
                <a16:creationId xmlns:a16="http://schemas.microsoft.com/office/drawing/2014/main" id="{A043E9EF-089C-40EB-AEA9-CD829A33226B}"/>
              </a:ext>
            </a:extLst>
          </p:cNvPr>
          <p:cNvSpPr/>
          <p:nvPr/>
        </p:nvSpPr>
        <p:spPr>
          <a:xfrm>
            <a:off x="7318296" y="381372"/>
            <a:ext cx="3040916" cy="1219173"/>
          </a:xfrm>
          <a:prstGeom prst="wedgeRoundRectCallout">
            <a:avLst>
              <a:gd name="adj1" fmla="val 12862"/>
              <a:gd name="adj2" fmla="val 1366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of these values corresponds to the types shown here…</a:t>
            </a:r>
          </a:p>
        </p:txBody>
      </p:sp>
      <p:sp>
        <p:nvSpPr>
          <p:cNvPr id="41" name="Speech Bubble: Rectangle with Corners Rounded 40">
            <a:extLst>
              <a:ext uri="{FF2B5EF4-FFF2-40B4-BE49-F238E27FC236}">
                <a16:creationId xmlns:a16="http://schemas.microsoft.com/office/drawing/2014/main" id="{89366A7A-EA5D-4FDF-ABDF-6B72A80360E8}"/>
              </a:ext>
            </a:extLst>
          </p:cNvPr>
          <p:cNvSpPr/>
          <p:nvPr/>
        </p:nvSpPr>
        <p:spPr>
          <a:xfrm>
            <a:off x="3211627" y="3352843"/>
            <a:ext cx="3241477" cy="1077750"/>
          </a:xfrm>
          <a:prstGeom prst="wedgeRoundRectCallout">
            <a:avLst>
              <a:gd name="adj1" fmla="val -75739"/>
              <a:gd name="adj2" fmla="val -473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You'll notice that the fields of a variant have no names! </a:t>
            </a:r>
          </a:p>
        </p:txBody>
      </p:sp>
      <p:sp>
        <p:nvSpPr>
          <p:cNvPr id="42" name="Speech Bubble: Rectangle with Corners Rounded 41">
            <a:extLst>
              <a:ext uri="{FF2B5EF4-FFF2-40B4-BE49-F238E27FC236}">
                <a16:creationId xmlns:a16="http://schemas.microsoft.com/office/drawing/2014/main" id="{19A3A618-0345-4C66-BA96-498843EE38D4}"/>
              </a:ext>
            </a:extLst>
          </p:cNvPr>
          <p:cNvSpPr/>
          <p:nvPr/>
        </p:nvSpPr>
        <p:spPr>
          <a:xfrm>
            <a:off x="8738473" y="788039"/>
            <a:ext cx="3241477" cy="1077750"/>
          </a:xfrm>
          <a:prstGeom prst="wedgeRoundRectCallout">
            <a:avLst>
              <a:gd name="adj1" fmla="val -24679"/>
              <a:gd name="adj2" fmla="val 1175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That means we must use their order/position to identify them.</a:t>
            </a:r>
          </a:p>
        </p:txBody>
      </p:sp>
      <p:grpSp>
        <p:nvGrpSpPr>
          <p:cNvPr id="43" name="Group 42">
            <a:extLst>
              <a:ext uri="{FF2B5EF4-FFF2-40B4-BE49-F238E27FC236}">
                <a16:creationId xmlns:a16="http://schemas.microsoft.com/office/drawing/2014/main" id="{CBDCDFDE-B3FF-477C-8603-86EE3AB6F02B}"/>
              </a:ext>
            </a:extLst>
          </p:cNvPr>
          <p:cNvGrpSpPr/>
          <p:nvPr/>
        </p:nvGrpSpPr>
        <p:grpSpPr>
          <a:xfrm>
            <a:off x="7865055" y="34680"/>
            <a:ext cx="4326944" cy="1774862"/>
            <a:chOff x="7344563" y="1855454"/>
            <a:chExt cx="4326944" cy="1774862"/>
          </a:xfrm>
        </p:grpSpPr>
        <p:grpSp>
          <p:nvGrpSpPr>
            <p:cNvPr id="44" name="Group 43">
              <a:extLst>
                <a:ext uri="{FF2B5EF4-FFF2-40B4-BE49-F238E27FC236}">
                  <a16:creationId xmlns:a16="http://schemas.microsoft.com/office/drawing/2014/main" id="{34C1EA24-0DC8-4B66-A725-81881CE1C8C3}"/>
                </a:ext>
              </a:extLst>
            </p:cNvPr>
            <p:cNvGrpSpPr/>
            <p:nvPr/>
          </p:nvGrpSpPr>
          <p:grpSpPr>
            <a:xfrm>
              <a:off x="7344563" y="1855454"/>
              <a:ext cx="4326944" cy="1774862"/>
              <a:chOff x="8414972" y="4792096"/>
              <a:chExt cx="4326944" cy="1774862"/>
            </a:xfrm>
          </p:grpSpPr>
          <p:sp>
            <p:nvSpPr>
              <p:cNvPr id="49" name="TextBox 48">
                <a:extLst>
                  <a:ext uri="{FF2B5EF4-FFF2-40B4-BE49-F238E27FC236}">
                    <a16:creationId xmlns:a16="http://schemas.microsoft.com/office/drawing/2014/main" id="{0880FB1E-C39E-4244-B830-C589123AC0C1}"/>
                  </a:ext>
                </a:extLst>
              </p:cNvPr>
              <p:cNvSpPr txBox="1"/>
              <p:nvPr/>
            </p:nvSpPr>
            <p:spPr>
              <a:xfrm>
                <a:off x="8414972" y="4792096"/>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sp>
            <p:nvSpPr>
              <p:cNvPr id="47" name="TextBox 46">
                <a:extLst>
                  <a:ext uri="{FF2B5EF4-FFF2-40B4-BE49-F238E27FC236}">
                    <a16:creationId xmlns:a16="http://schemas.microsoft.com/office/drawing/2014/main" id="{CD7C8DDB-AE88-425A-B9EE-DD9CFC8DF4C7}"/>
                  </a:ext>
                </a:extLst>
              </p:cNvPr>
              <p:cNvSpPr txBox="1"/>
              <p:nvPr/>
            </p:nvSpPr>
            <p:spPr>
              <a:xfrm>
                <a:off x="9125375" y="5243519"/>
                <a:ext cx="3616541" cy="1323439"/>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"Algebraic Data Types enable composition of new types via the product and sum paradigms!"</a:t>
                </a:r>
              </a:p>
            </p:txBody>
          </p:sp>
        </p:grpSp>
        <p:pic>
          <p:nvPicPr>
            <p:cNvPr id="45" name="Picture 44">
              <a:extLst>
                <a:ext uri="{FF2B5EF4-FFF2-40B4-BE49-F238E27FC236}">
                  <a16:creationId xmlns:a16="http://schemas.microsoft.com/office/drawing/2014/main" id="{F99E5009-6DAA-4969-A079-C90A7823830C}"/>
                </a:ext>
              </a:extLst>
            </p:cNvPr>
            <p:cNvPicPr>
              <a:picLocks noChangeAspect="1"/>
            </p:cNvPicPr>
            <p:nvPr/>
          </p:nvPicPr>
          <p:blipFill rotWithShape="1">
            <a:blip r:embed="rId4"/>
            <a:srcRect l="23761" r="21167"/>
            <a:stretch/>
          </p:blipFill>
          <p:spPr>
            <a:xfrm>
              <a:off x="7379032"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106677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left)">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left)">
                                      <p:cBhvr>
                                        <p:cTn id="30" dur="500"/>
                                        <p:tgtEl>
                                          <p:spTgt spid="6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wipe(down)">
                                      <p:cBhvr>
                                        <p:cTn id="35" dur="500"/>
                                        <p:tgtEl>
                                          <p:spTgt spid="8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ipe(left)">
                                      <p:cBhvr>
                                        <p:cTn id="40" dur="500"/>
                                        <p:tgtEl>
                                          <p:spTgt spid="7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wipe(down)">
                                      <p:cBhvr>
                                        <p:cTn id="49" dur="500"/>
                                        <p:tgtEl>
                                          <p:spTgt spid="99"/>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2" nodeType="clickEffect">
                                  <p:stCondLst>
                                    <p:cond delay="0"/>
                                  </p:stCondLst>
                                  <p:childTnLst>
                                    <p:animMotion origin="layout" path="M 2.08333E-7 -4.44444E-6 L -0.58438 0.09144 " pathEditMode="relative" rAng="0" ptsTypes="AA">
                                      <p:cBhvr>
                                        <p:cTn id="53" dur="2000" fill="hold"/>
                                        <p:tgtEl>
                                          <p:spTgt spid="99"/>
                                        </p:tgtEl>
                                        <p:attrNameLst>
                                          <p:attrName>ppt_x</p:attrName>
                                          <p:attrName>ppt_y</p:attrName>
                                        </p:attrNameLst>
                                      </p:cBhvr>
                                      <p:rCtr x="-29219" y="4560"/>
                                    </p:animMotion>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9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98"/>
                                        </p:tgtEl>
                                        <p:attrNameLst>
                                          <p:attrName>style.visibility</p:attrName>
                                        </p:attrNameLst>
                                      </p:cBhvr>
                                      <p:to>
                                        <p:strVal val="visible"/>
                                      </p:to>
                                    </p:set>
                                    <p:animEffect transition="in" filter="wipe(down)">
                                      <p:cBhvr>
                                        <p:cTn id="67" dur="500"/>
                                        <p:tgtEl>
                                          <p:spTgt spid="9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wipe(left)">
                                      <p:cBhvr>
                                        <p:cTn id="77" dur="500"/>
                                        <p:tgtEl>
                                          <p:spTgt spid="79"/>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9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wipe(left)">
                                      <p:cBhvr>
                                        <p:cTn id="86" dur="500"/>
                                        <p:tgtEl>
                                          <p:spTgt spid="7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wipe(down)">
                                      <p:cBhvr>
                                        <p:cTn id="91" dur="500"/>
                                        <p:tgtEl>
                                          <p:spTgt spid="9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9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wipe(left)">
                                      <p:cBhvr>
                                        <p:cTn id="105" dur="500"/>
                                        <p:tgtEl>
                                          <p:spTgt spid="8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81"/>
                                        </p:tgtEl>
                                        <p:attrNameLst>
                                          <p:attrName>style.visibility</p:attrName>
                                        </p:attrNameLst>
                                      </p:cBhvr>
                                      <p:to>
                                        <p:strVal val="visible"/>
                                      </p:to>
                                    </p:set>
                                    <p:animEffect transition="in" filter="wipe(left)">
                                      <p:cBhvr>
                                        <p:cTn id="110" dur="500"/>
                                        <p:tgtEl>
                                          <p:spTgt spid="81"/>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wipe(left)">
                                      <p:cBhvr>
                                        <p:cTn id="115" dur="500"/>
                                        <p:tgtEl>
                                          <p:spTgt spid="8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84"/>
                                        </p:tgtEl>
                                        <p:attrNameLst>
                                          <p:attrName>style.visibility</p:attrName>
                                        </p:attrNameLst>
                                      </p:cBhvr>
                                      <p:to>
                                        <p:strVal val="visible"/>
                                      </p:to>
                                    </p:set>
                                    <p:animEffect transition="in" filter="wipe(left)">
                                      <p:cBhvr>
                                        <p:cTn id="120" dur="500"/>
                                        <p:tgtEl>
                                          <p:spTgt spid="8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91"/>
                                        </p:tgtEl>
                                        <p:attrNameLst>
                                          <p:attrName>style.visibility</p:attrName>
                                        </p:attrNameLst>
                                      </p:cBhvr>
                                      <p:to>
                                        <p:strVal val="visible"/>
                                      </p:to>
                                    </p:set>
                                    <p:animEffect transition="in" filter="wipe(down)">
                                      <p:cBhvr>
                                        <p:cTn id="125" dur="500"/>
                                        <p:tgtEl>
                                          <p:spTgt spid="91"/>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85"/>
                                        </p:tgtEl>
                                        <p:attrNameLst>
                                          <p:attrName>style.visibility</p:attrName>
                                        </p:attrNameLst>
                                      </p:cBhvr>
                                      <p:to>
                                        <p:strVal val="visible"/>
                                      </p:to>
                                    </p:set>
                                    <p:animEffect transition="in" filter="wipe(left)">
                                      <p:cBhvr>
                                        <p:cTn id="130" dur="500"/>
                                        <p:tgtEl>
                                          <p:spTgt spid="8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86"/>
                                        </p:tgtEl>
                                        <p:attrNameLst>
                                          <p:attrName>style.visibility</p:attrName>
                                        </p:attrNameLst>
                                      </p:cBhvr>
                                      <p:to>
                                        <p:strVal val="visible"/>
                                      </p:to>
                                    </p:set>
                                    <p:animEffect transition="in" filter="wipe(left)">
                                      <p:cBhvr>
                                        <p:cTn id="135" dur="500"/>
                                        <p:tgtEl>
                                          <p:spTgt spid="86"/>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91"/>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92"/>
                                        </p:tgtEl>
                                        <p:attrNameLst>
                                          <p:attrName>style.visibility</p:attrName>
                                        </p:attrNameLst>
                                      </p:cBhvr>
                                      <p:to>
                                        <p:strVal val="visible"/>
                                      </p:to>
                                    </p:set>
                                    <p:animEffect transition="in" filter="wipe(left)">
                                      <p:cBhvr>
                                        <p:cTn id="144" dur="500"/>
                                        <p:tgtEl>
                                          <p:spTgt spid="9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94"/>
                                        </p:tgtEl>
                                        <p:attrNameLst>
                                          <p:attrName>style.visibility</p:attrName>
                                        </p:attrNameLst>
                                      </p:cBhvr>
                                      <p:to>
                                        <p:strVal val="visible"/>
                                      </p:to>
                                    </p:set>
                                    <p:animEffect transition="in" filter="wipe(down)">
                                      <p:cBhvr>
                                        <p:cTn id="149" dur="500"/>
                                        <p:tgtEl>
                                          <p:spTgt spid="94"/>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93"/>
                                        </p:tgtEl>
                                        <p:attrNameLst>
                                          <p:attrName>style.visibility</p:attrName>
                                        </p:attrNameLst>
                                      </p:cBhvr>
                                      <p:to>
                                        <p:strVal val="visible"/>
                                      </p:to>
                                    </p:set>
                                    <p:animEffect transition="in" filter="wipe(left)">
                                      <p:cBhvr>
                                        <p:cTn id="154" dur="500"/>
                                        <p:tgtEl>
                                          <p:spTgt spid="9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9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left)">
                                      <p:cBhvr>
                                        <p:cTn id="163" dur="500"/>
                                        <p:tgtEl>
                                          <p:spTgt spid="9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96"/>
                                        </p:tgtEl>
                                        <p:attrNameLst>
                                          <p:attrName>style.visibility</p:attrName>
                                        </p:attrNameLst>
                                      </p:cBhvr>
                                      <p:to>
                                        <p:strVal val="visible"/>
                                      </p:to>
                                    </p:set>
                                    <p:animEffect transition="in" filter="wipe(left)">
                                      <p:cBhvr>
                                        <p:cTn id="168" dur="500"/>
                                        <p:tgtEl>
                                          <p:spTgt spid="96"/>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97"/>
                                        </p:tgtEl>
                                        <p:attrNameLst>
                                          <p:attrName>style.visibility</p:attrName>
                                        </p:attrNameLst>
                                      </p:cBhvr>
                                      <p:to>
                                        <p:strVal val="visible"/>
                                      </p:to>
                                    </p:set>
                                    <p:animEffect transition="in" filter="wipe(left)">
                                      <p:cBhvr>
                                        <p:cTn id="173" dur="500"/>
                                        <p:tgtEl>
                                          <p:spTgt spid="97"/>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grpId="0" nodeType="clickEffect">
                                  <p:stCondLst>
                                    <p:cond delay="0"/>
                                  </p:stCondLst>
                                  <p:childTnLst>
                                    <p:set>
                                      <p:cBhvr>
                                        <p:cTn id="177" dur="1" fill="hold">
                                          <p:stCondLst>
                                            <p:cond delay="0"/>
                                          </p:stCondLst>
                                        </p:cTn>
                                        <p:tgtEl>
                                          <p:spTgt spid="41"/>
                                        </p:tgtEl>
                                        <p:attrNameLst>
                                          <p:attrName>style.visibility</p:attrName>
                                        </p:attrNameLst>
                                      </p:cBhvr>
                                      <p:to>
                                        <p:strVal val="visible"/>
                                      </p:to>
                                    </p:set>
                                    <p:animEffect transition="in" filter="wipe(down)">
                                      <p:cBhvr>
                                        <p:cTn id="178" dur="500"/>
                                        <p:tgtEl>
                                          <p:spTgt spid="41"/>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4" fill="hold" grpId="0" nodeType="clickEffect">
                                  <p:stCondLst>
                                    <p:cond delay="0"/>
                                  </p:stCondLst>
                                  <p:childTnLst>
                                    <p:set>
                                      <p:cBhvr>
                                        <p:cTn id="182" dur="1" fill="hold">
                                          <p:stCondLst>
                                            <p:cond delay="0"/>
                                          </p:stCondLst>
                                        </p:cTn>
                                        <p:tgtEl>
                                          <p:spTgt spid="42"/>
                                        </p:tgtEl>
                                        <p:attrNameLst>
                                          <p:attrName>style.visibility</p:attrName>
                                        </p:attrNameLst>
                                      </p:cBhvr>
                                      <p:to>
                                        <p:strVal val="visible"/>
                                      </p:to>
                                    </p:set>
                                    <p:animEffect transition="in" filter="wipe(down)">
                                      <p:cBhvr>
                                        <p:cTn id="183" dur="500"/>
                                        <p:tgtEl>
                                          <p:spTgt spid="42"/>
                                        </p:tgtEl>
                                      </p:cBhvr>
                                    </p:animEffect>
                                  </p:childTnLst>
                                </p:cTn>
                              </p:par>
                            </p:childTnLst>
                          </p:cTn>
                        </p:par>
                      </p:childTnLst>
                    </p:cTn>
                  </p:par>
                  <p:par>
                    <p:cTn id="184" fill="hold">
                      <p:stCondLst>
                        <p:cond delay="indefinite"/>
                      </p:stCondLst>
                      <p:childTnLst>
                        <p:par>
                          <p:cTn id="185" fill="hold">
                            <p:stCondLst>
                              <p:cond delay="0"/>
                            </p:stCondLst>
                            <p:childTnLst>
                              <p:par>
                                <p:cTn id="186" presetID="42" presetClass="path" presetSubtype="0" accel="50000" decel="50000" fill="hold" grpId="2" nodeType="clickEffect">
                                  <p:stCondLst>
                                    <p:cond delay="0"/>
                                  </p:stCondLst>
                                  <p:childTnLst>
                                    <p:animMotion origin="layout" path="M 6.25E-7 2.96296E-6 L -0.69583 0.13657 " pathEditMode="relative" rAng="0" ptsTypes="AA">
                                      <p:cBhvr>
                                        <p:cTn id="187" dur="2000" fill="hold"/>
                                        <p:tgtEl>
                                          <p:spTgt spid="42"/>
                                        </p:tgtEl>
                                        <p:attrNameLst>
                                          <p:attrName>ppt_x</p:attrName>
                                          <p:attrName>ppt_y</p:attrName>
                                        </p:attrNameLst>
                                      </p:cBhvr>
                                      <p:rCtr x="-34792" y="6829"/>
                                    </p:animMotion>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grpId="1" nodeType="clickEffect">
                                  <p:stCondLst>
                                    <p:cond delay="0"/>
                                  </p:stCondLst>
                                  <p:childTnLst>
                                    <p:set>
                                      <p:cBhvr>
                                        <p:cTn id="191" dur="1" fill="hold">
                                          <p:stCondLst>
                                            <p:cond delay="0"/>
                                          </p:stCondLst>
                                        </p:cTn>
                                        <p:tgtEl>
                                          <p:spTgt spid="42"/>
                                        </p:tgtEl>
                                        <p:attrNameLst>
                                          <p:attrName>style.visibility</p:attrName>
                                        </p:attrNameLst>
                                      </p:cBhvr>
                                      <p:to>
                                        <p:strVal val="hidden"/>
                                      </p:to>
                                    </p:set>
                                  </p:childTnLst>
                                </p:cTn>
                              </p:par>
                              <p:par>
                                <p:cTn id="192" presetID="1" presetClass="exit" presetSubtype="0" fill="hold" grpId="1" nodeType="withEffect">
                                  <p:stCondLst>
                                    <p:cond delay="0"/>
                                  </p:stCondLst>
                                  <p:childTnLst>
                                    <p:set>
                                      <p:cBhvr>
                                        <p:cTn id="193" dur="1" fill="hold">
                                          <p:stCondLst>
                                            <p:cond delay="0"/>
                                          </p:stCondLst>
                                        </p:cTn>
                                        <p:tgtEl>
                                          <p:spTgt spid="41"/>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2" presetClass="entr" presetSubtype="2" fill="hold" nodeType="clickEffect">
                                  <p:stCondLst>
                                    <p:cond delay="0"/>
                                  </p:stCondLst>
                                  <p:childTnLst>
                                    <p:set>
                                      <p:cBhvr>
                                        <p:cTn id="197" dur="1" fill="hold">
                                          <p:stCondLst>
                                            <p:cond delay="0"/>
                                          </p:stCondLst>
                                        </p:cTn>
                                        <p:tgtEl>
                                          <p:spTgt spid="43"/>
                                        </p:tgtEl>
                                        <p:attrNameLst>
                                          <p:attrName>style.visibility</p:attrName>
                                        </p:attrNameLst>
                                      </p:cBhvr>
                                      <p:to>
                                        <p:strVal val="visible"/>
                                      </p:to>
                                    </p:set>
                                    <p:anim calcmode="lin" valueType="num">
                                      <p:cBhvr additive="base">
                                        <p:cTn id="198" dur="500" fill="hold"/>
                                        <p:tgtEl>
                                          <p:spTgt spid="43"/>
                                        </p:tgtEl>
                                        <p:attrNameLst>
                                          <p:attrName>ppt_x</p:attrName>
                                        </p:attrNameLst>
                                      </p:cBhvr>
                                      <p:tavLst>
                                        <p:tav tm="0">
                                          <p:val>
                                            <p:strVal val="1+#ppt_w/2"/>
                                          </p:val>
                                        </p:tav>
                                        <p:tav tm="100000">
                                          <p:val>
                                            <p:strVal val="#ppt_x"/>
                                          </p:val>
                                        </p:tav>
                                      </p:tavLst>
                                    </p:anim>
                                    <p:anim calcmode="lin" valueType="num">
                                      <p:cBhvr additive="base">
                                        <p:cTn id="199"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xit" presetSubtype="2" fill="hold" nodeType="clickEffect">
                                  <p:stCondLst>
                                    <p:cond delay="0"/>
                                  </p:stCondLst>
                                  <p:childTnLst>
                                    <p:anim calcmode="lin" valueType="num">
                                      <p:cBhvr additive="base">
                                        <p:cTn id="203" dur="500"/>
                                        <p:tgtEl>
                                          <p:spTgt spid="43"/>
                                        </p:tgtEl>
                                        <p:attrNameLst>
                                          <p:attrName>ppt_x</p:attrName>
                                        </p:attrNameLst>
                                      </p:cBhvr>
                                      <p:tavLst>
                                        <p:tav tm="0">
                                          <p:val>
                                            <p:strVal val="ppt_x"/>
                                          </p:val>
                                        </p:tav>
                                        <p:tav tm="100000">
                                          <p:val>
                                            <p:strVal val="1+ppt_w/2"/>
                                          </p:val>
                                        </p:tav>
                                      </p:tavLst>
                                    </p:anim>
                                    <p:anim calcmode="lin" valueType="num">
                                      <p:cBhvr additive="base">
                                        <p:cTn id="204" dur="500"/>
                                        <p:tgtEl>
                                          <p:spTgt spid="43"/>
                                        </p:tgtEl>
                                        <p:attrNameLst>
                                          <p:attrName>ppt_y</p:attrName>
                                        </p:attrNameLst>
                                      </p:cBhvr>
                                      <p:tavLst>
                                        <p:tav tm="0">
                                          <p:val>
                                            <p:strVal val="ppt_y"/>
                                          </p:val>
                                        </p:tav>
                                        <p:tav tm="100000">
                                          <p:val>
                                            <p:strVal val="ppt_y"/>
                                          </p:val>
                                        </p:tav>
                                      </p:tavLst>
                                    </p:anim>
                                    <p:set>
                                      <p:cBhvr>
                                        <p:cTn id="205"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7" grpId="0"/>
      <p:bldP spid="68" grpId="0"/>
      <p:bldP spid="69" grpId="0"/>
      <p:bldP spid="70" grpId="0"/>
      <p:bldP spid="71" grpId="0"/>
      <p:bldP spid="74" grpId="0"/>
      <p:bldP spid="75" grpId="0"/>
      <p:bldP spid="77" grpId="0"/>
      <p:bldP spid="78" grpId="0"/>
      <p:bldP spid="79" grpId="0"/>
      <p:bldP spid="80" grpId="0"/>
      <p:bldP spid="81" grpId="0"/>
      <p:bldP spid="82" grpId="0"/>
      <p:bldP spid="84" grpId="0"/>
      <p:bldP spid="85" grpId="0"/>
      <p:bldP spid="86" grpId="0"/>
      <p:bldP spid="88" grpId="0" animBg="1"/>
      <p:bldP spid="88" grpId="1" animBg="1"/>
      <p:bldP spid="90" grpId="0" animBg="1"/>
      <p:bldP spid="90" grpId="1" animBg="1"/>
      <p:bldP spid="91" grpId="0" animBg="1"/>
      <p:bldP spid="91" grpId="1" animBg="1"/>
      <p:bldP spid="92" grpId="0"/>
      <p:bldP spid="93" grpId="0"/>
      <p:bldP spid="94" grpId="0" animBg="1"/>
      <p:bldP spid="94" grpId="1" animBg="1"/>
      <p:bldP spid="95" grpId="0"/>
      <p:bldP spid="96" grpId="0"/>
      <p:bldP spid="97" grpId="0"/>
      <p:bldP spid="98" grpId="0" animBg="1"/>
      <p:bldP spid="98" grpId="1" animBg="1"/>
      <p:bldP spid="99" grpId="0" animBg="1"/>
      <p:bldP spid="99" grpId="1" animBg="1"/>
      <p:bldP spid="99" grpId="2" animBg="1"/>
      <p:bldP spid="41" grpId="0" animBg="1"/>
      <p:bldP spid="41" grpId="1" animBg="1"/>
      <p:bldP spid="42" grpId="0" animBg="1"/>
      <p:bldP spid="42" grpId="1" animBg="1"/>
      <p:bldP spid="42" grpId="2"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Processing Algebraic Variables with… Pattern Matching!</a:t>
            </a:r>
          </a:p>
        </p:txBody>
      </p:sp>
      <p:grpSp>
        <p:nvGrpSpPr>
          <p:cNvPr id="6" name="Group 5">
            <a:extLst>
              <a:ext uri="{FF2B5EF4-FFF2-40B4-BE49-F238E27FC236}">
                <a16:creationId xmlns:a16="http://schemas.microsoft.com/office/drawing/2014/main" id="{1CC2F3A2-87DA-4736-BF3D-CFFC60B1FE3A}"/>
              </a:ext>
            </a:extLst>
          </p:cNvPr>
          <p:cNvGrpSpPr/>
          <p:nvPr/>
        </p:nvGrpSpPr>
        <p:grpSpPr>
          <a:xfrm>
            <a:off x="192653" y="876384"/>
            <a:ext cx="5781669" cy="5751631"/>
            <a:chOff x="232757" y="1507374"/>
            <a:chExt cx="5781669" cy="5751631"/>
          </a:xfrm>
        </p:grpSpPr>
        <p:sp>
          <p:nvSpPr>
            <p:cNvPr id="27" name="Rectangle 26">
              <a:extLst>
                <a:ext uri="{FF2B5EF4-FFF2-40B4-BE49-F238E27FC236}">
                  <a16:creationId xmlns:a16="http://schemas.microsoft.com/office/drawing/2014/main" id="{D5401C90-5883-45B9-A4F4-8B20B1A16085}"/>
                </a:ext>
              </a:extLst>
            </p:cNvPr>
            <p:cNvSpPr/>
            <p:nvPr/>
          </p:nvSpPr>
          <p:spPr>
            <a:xfrm>
              <a:off x="306933" y="1835743"/>
              <a:ext cx="5707493" cy="542326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B30EE4B6-5477-4FD6-B6D4-1CAA4B3E6EA2}"/>
                </a:ext>
              </a:extLst>
            </p:cNvPr>
            <p:cNvSpPr txBox="1"/>
            <p:nvPr/>
          </p:nvSpPr>
          <p:spPr>
            <a:xfrm>
              <a:off x="232757" y="1507374"/>
              <a:ext cx="1122423" cy="369332"/>
            </a:xfrm>
            <a:prstGeom prst="rect">
              <a:avLst/>
            </a:prstGeom>
            <a:noFill/>
          </p:spPr>
          <p:txBody>
            <a:bodyPr wrap="none" rtlCol="0">
              <a:spAutoFit/>
            </a:bodyPr>
            <a:lstStyle/>
            <a:p>
              <a:r>
                <a:rPr lang="en-US" dirty="0" err="1"/>
                <a:t>shapes.hs</a:t>
              </a:r>
              <a:endParaRPr lang="en-US" dirty="0"/>
            </a:p>
          </p:txBody>
        </p:sp>
      </p:grpSp>
      <p:grpSp>
        <p:nvGrpSpPr>
          <p:cNvPr id="62" name="Group 61">
            <a:extLst>
              <a:ext uri="{FF2B5EF4-FFF2-40B4-BE49-F238E27FC236}">
                <a16:creationId xmlns:a16="http://schemas.microsoft.com/office/drawing/2014/main" id="{402DBB69-6E28-474C-A769-C82283C7FBA9}"/>
              </a:ext>
            </a:extLst>
          </p:cNvPr>
          <p:cNvGrpSpPr/>
          <p:nvPr/>
        </p:nvGrpSpPr>
        <p:grpSpPr>
          <a:xfrm>
            <a:off x="6620924" y="2501610"/>
            <a:ext cx="5066771" cy="4180726"/>
            <a:chOff x="6095118" y="1978967"/>
            <a:chExt cx="5733038" cy="5446850"/>
          </a:xfrm>
        </p:grpSpPr>
        <p:grpSp>
          <p:nvGrpSpPr>
            <p:cNvPr id="63" name="Group 62">
              <a:extLst>
                <a:ext uri="{FF2B5EF4-FFF2-40B4-BE49-F238E27FC236}">
                  <a16:creationId xmlns:a16="http://schemas.microsoft.com/office/drawing/2014/main" id="{382319DE-E3EC-4CBC-A791-5AB8AEC8F2B0}"/>
                </a:ext>
              </a:extLst>
            </p:cNvPr>
            <p:cNvGrpSpPr/>
            <p:nvPr/>
          </p:nvGrpSpPr>
          <p:grpSpPr>
            <a:xfrm>
              <a:off x="6095118" y="1978967"/>
              <a:ext cx="5733038" cy="5446850"/>
              <a:chOff x="3072962" y="1263460"/>
              <a:chExt cx="5994838" cy="6296063"/>
            </a:xfrm>
          </p:grpSpPr>
          <p:pic>
            <p:nvPicPr>
              <p:cNvPr id="65" name="Picture 64">
                <a:extLst>
                  <a:ext uri="{FF2B5EF4-FFF2-40B4-BE49-F238E27FC236}">
                    <a16:creationId xmlns:a16="http://schemas.microsoft.com/office/drawing/2014/main" id="{1A204189-442E-4AF5-91BB-D9420EBFB4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6296063"/>
              </a:xfrm>
              <a:prstGeom prst="rect">
                <a:avLst/>
              </a:prstGeom>
            </p:spPr>
          </p:pic>
          <p:sp>
            <p:nvSpPr>
              <p:cNvPr id="66" name="Rectangle 65">
                <a:extLst>
                  <a:ext uri="{FF2B5EF4-FFF2-40B4-BE49-F238E27FC236}">
                    <a16:creationId xmlns:a16="http://schemas.microsoft.com/office/drawing/2014/main" id="{09DDA914-633E-4FB5-A35C-C7F4EA0E5C84}"/>
                  </a:ext>
                </a:extLst>
              </p:cNvPr>
              <p:cNvSpPr/>
              <p:nvPr/>
            </p:nvSpPr>
            <p:spPr>
              <a:xfrm>
                <a:off x="3166947" y="1701941"/>
                <a:ext cx="3015290" cy="303314"/>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4" name="Rectangle 63">
              <a:extLst>
                <a:ext uri="{FF2B5EF4-FFF2-40B4-BE49-F238E27FC236}">
                  <a16:creationId xmlns:a16="http://schemas.microsoft.com/office/drawing/2014/main" id="{40A8EA87-4F03-42D9-9255-07DA754FE556}"/>
                </a:ext>
              </a:extLst>
            </p:cNvPr>
            <p:cNvSpPr/>
            <p:nvPr/>
          </p:nvSpPr>
          <p:spPr>
            <a:xfrm>
              <a:off x="8878957" y="2053236"/>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TextBox 66">
            <a:extLst>
              <a:ext uri="{FF2B5EF4-FFF2-40B4-BE49-F238E27FC236}">
                <a16:creationId xmlns:a16="http://schemas.microsoft.com/office/drawing/2014/main" id="{045CAA41-1198-437A-878B-01633A6EBCE5}"/>
              </a:ext>
            </a:extLst>
          </p:cNvPr>
          <p:cNvSpPr txBox="1"/>
          <p:nvPr/>
        </p:nvSpPr>
        <p:spPr>
          <a:xfrm>
            <a:off x="6628692" y="2757533"/>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68" name="TextBox 67">
            <a:extLst>
              <a:ext uri="{FF2B5EF4-FFF2-40B4-BE49-F238E27FC236}">
                <a16:creationId xmlns:a16="http://schemas.microsoft.com/office/drawing/2014/main" id="{7A00823B-F070-46B9-BEE4-8D3F22EE3893}"/>
              </a:ext>
            </a:extLst>
          </p:cNvPr>
          <p:cNvSpPr txBox="1"/>
          <p:nvPr/>
        </p:nvSpPr>
        <p:spPr>
          <a:xfrm>
            <a:off x="7661326" y="2742665"/>
            <a:ext cx="269112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shapes</a:t>
            </a:r>
          </a:p>
        </p:txBody>
      </p:sp>
      <p:sp>
        <p:nvSpPr>
          <p:cNvPr id="69" name="TextBox 68">
            <a:extLst>
              <a:ext uri="{FF2B5EF4-FFF2-40B4-BE49-F238E27FC236}">
                <a16:creationId xmlns:a16="http://schemas.microsoft.com/office/drawing/2014/main" id="{418A1C74-8EF3-47B3-86EC-25A9F7F1A941}"/>
              </a:ext>
            </a:extLst>
          </p:cNvPr>
          <p:cNvSpPr txBox="1"/>
          <p:nvPr/>
        </p:nvSpPr>
        <p:spPr>
          <a:xfrm>
            <a:off x="6614397" y="3266648"/>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Shapes&gt; </a:t>
            </a:r>
          </a:p>
        </p:txBody>
      </p:sp>
      <p:sp>
        <p:nvSpPr>
          <p:cNvPr id="70" name="TextBox 69">
            <a:extLst>
              <a:ext uri="{FF2B5EF4-FFF2-40B4-BE49-F238E27FC236}">
                <a16:creationId xmlns:a16="http://schemas.microsoft.com/office/drawing/2014/main" id="{62D598F7-5478-47E8-809F-A6A53B5A2893}"/>
              </a:ext>
            </a:extLst>
          </p:cNvPr>
          <p:cNvSpPr txBox="1"/>
          <p:nvPr/>
        </p:nvSpPr>
        <p:spPr>
          <a:xfrm>
            <a:off x="6618815" y="3002244"/>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71" name="TextBox 70">
            <a:extLst>
              <a:ext uri="{FF2B5EF4-FFF2-40B4-BE49-F238E27FC236}">
                <a16:creationId xmlns:a16="http://schemas.microsoft.com/office/drawing/2014/main" id="{24362AF1-ACA1-485C-9C89-90B242A6FDB3}"/>
              </a:ext>
            </a:extLst>
          </p:cNvPr>
          <p:cNvSpPr txBox="1"/>
          <p:nvPr/>
        </p:nvSpPr>
        <p:spPr>
          <a:xfrm>
            <a:off x="7511566" y="3266200"/>
            <a:ext cx="450773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cir</a:t>
            </a:r>
            <a:r>
              <a:rPr lang="en-US" dirty="0">
                <a:solidFill>
                  <a:srgbClr val="C2FFF0"/>
                </a:solidFill>
                <a:latin typeface="Consolas" panose="020B0609020204030204" pitchFamily="49" charset="0"/>
              </a:rPr>
              <a:t> = Circle 0 0 10.0</a:t>
            </a:r>
          </a:p>
        </p:txBody>
      </p:sp>
      <p:sp>
        <p:nvSpPr>
          <p:cNvPr id="74" name="TextBox 73">
            <a:extLst>
              <a:ext uri="{FF2B5EF4-FFF2-40B4-BE49-F238E27FC236}">
                <a16:creationId xmlns:a16="http://schemas.microsoft.com/office/drawing/2014/main" id="{9B859E27-867A-4983-A59B-08D3B7F5182A}"/>
              </a:ext>
            </a:extLst>
          </p:cNvPr>
          <p:cNvSpPr txBox="1"/>
          <p:nvPr/>
        </p:nvSpPr>
        <p:spPr>
          <a:xfrm>
            <a:off x="6614397" y="3572623"/>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Shapes&gt; </a:t>
            </a:r>
          </a:p>
        </p:txBody>
      </p:sp>
      <p:sp>
        <p:nvSpPr>
          <p:cNvPr id="75" name="TextBox 74">
            <a:extLst>
              <a:ext uri="{FF2B5EF4-FFF2-40B4-BE49-F238E27FC236}">
                <a16:creationId xmlns:a16="http://schemas.microsoft.com/office/drawing/2014/main" id="{AAB1C1D3-159C-4737-8121-D2EFF31B3527}"/>
              </a:ext>
            </a:extLst>
          </p:cNvPr>
          <p:cNvSpPr txBox="1"/>
          <p:nvPr/>
        </p:nvSpPr>
        <p:spPr>
          <a:xfrm>
            <a:off x="7511566" y="3572175"/>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getArea</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cir</a:t>
            </a:r>
            <a:endParaRPr lang="en-US" dirty="0">
              <a:solidFill>
                <a:srgbClr val="C2FFF0"/>
              </a:solidFill>
              <a:latin typeface="Consolas" panose="020B0609020204030204" pitchFamily="49" charset="0"/>
            </a:endParaRPr>
          </a:p>
        </p:txBody>
      </p:sp>
      <p:sp>
        <p:nvSpPr>
          <p:cNvPr id="79" name="TextBox 78">
            <a:extLst>
              <a:ext uri="{FF2B5EF4-FFF2-40B4-BE49-F238E27FC236}">
                <a16:creationId xmlns:a16="http://schemas.microsoft.com/office/drawing/2014/main" id="{08DAB8C5-6AB4-4237-85E4-0667CDDC60E2}"/>
              </a:ext>
            </a:extLst>
          </p:cNvPr>
          <p:cNvSpPr txBox="1"/>
          <p:nvPr/>
        </p:nvSpPr>
        <p:spPr>
          <a:xfrm>
            <a:off x="6618759" y="3846861"/>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314.1592653589793</a:t>
            </a:r>
          </a:p>
        </p:txBody>
      </p:sp>
      <p:sp>
        <p:nvSpPr>
          <p:cNvPr id="41" name="TextBox 40">
            <a:extLst>
              <a:ext uri="{FF2B5EF4-FFF2-40B4-BE49-F238E27FC236}">
                <a16:creationId xmlns:a16="http://schemas.microsoft.com/office/drawing/2014/main" id="{BD29CEEB-0E2F-45BC-A02C-EB9894372CD4}"/>
              </a:ext>
            </a:extLst>
          </p:cNvPr>
          <p:cNvSpPr txBox="1"/>
          <p:nvPr/>
        </p:nvSpPr>
        <p:spPr>
          <a:xfrm>
            <a:off x="263452" y="1181829"/>
            <a:ext cx="5493968" cy="2862322"/>
          </a:xfrm>
          <a:prstGeom prst="rect">
            <a:avLst/>
          </a:prstGeom>
          <a:noFill/>
        </p:spPr>
        <p:txBody>
          <a:bodyPr wrap="square" rtlCol="0">
            <a:spAutoFit/>
          </a:bodyPr>
          <a:lstStyle/>
          <a:p>
            <a:r>
              <a:rPr lang="en-US" sz="2000" dirty="0">
                <a:latin typeface="Consolas" panose="020B0609020204030204" pitchFamily="49" charset="0"/>
              </a:rPr>
              <a:t>data Shape =</a:t>
            </a:r>
          </a:p>
          <a:p>
            <a:r>
              <a:rPr lang="en-US" sz="2000" dirty="0">
                <a:latin typeface="Consolas" panose="020B0609020204030204" pitchFamily="49" charset="0"/>
              </a:rPr>
              <a:t>   Shapeless </a:t>
            </a:r>
          </a:p>
          <a:p>
            <a:r>
              <a:rPr lang="en-US" sz="2000" dirty="0">
                <a:latin typeface="Consolas" panose="020B0609020204030204" pitchFamily="49" charset="0"/>
              </a:rPr>
              <a:t> | Circle</a:t>
            </a:r>
          </a:p>
          <a:p>
            <a:r>
              <a:rPr lang="en-US" sz="2000" dirty="0">
                <a:latin typeface="Consolas" panose="020B0609020204030204" pitchFamily="49" charset="0"/>
              </a:rPr>
              <a:t>    -- x      y    rad</a:t>
            </a:r>
          </a:p>
          <a:p>
            <a:r>
              <a:rPr lang="en-US" sz="2000" dirty="0">
                <a:latin typeface="Consolas" panose="020B0609020204030204" pitchFamily="49" charset="0"/>
              </a:rPr>
              <a:t>    Double </a:t>
            </a:r>
            <a:r>
              <a:rPr lang="en-US" sz="2000" dirty="0" err="1">
                <a:latin typeface="Consolas" panose="020B0609020204030204" pitchFamily="49" charset="0"/>
              </a:rPr>
              <a:t>Double</a:t>
            </a:r>
            <a:r>
              <a:rPr lang="en-US" sz="2000" dirty="0">
                <a:latin typeface="Consolas" panose="020B0609020204030204" pitchFamily="49" charset="0"/>
              </a:rPr>
              <a:t> </a:t>
            </a:r>
            <a:r>
              <a:rPr lang="en-US" sz="2000" dirty="0" err="1">
                <a:latin typeface="Consolas" panose="020B0609020204030204" pitchFamily="49" charset="0"/>
              </a:rPr>
              <a:t>Double</a:t>
            </a:r>
            <a:r>
              <a:rPr lang="en-US" sz="2000" dirty="0">
                <a:latin typeface="Consolas" panose="020B0609020204030204" pitchFamily="49" charset="0"/>
              </a:rPr>
              <a:t>         </a:t>
            </a:r>
          </a:p>
          <a:p>
            <a:r>
              <a:rPr lang="en-US" sz="2000" dirty="0">
                <a:latin typeface="Consolas" panose="020B0609020204030204" pitchFamily="49" charset="0"/>
              </a:rPr>
              <a:t> | Rectangle</a:t>
            </a:r>
          </a:p>
          <a:p>
            <a:r>
              <a:rPr lang="en-US" sz="2000" dirty="0">
                <a:latin typeface="Consolas" panose="020B0609020204030204" pitchFamily="49" charset="0"/>
              </a:rPr>
              <a:t>    -- x1    y1     x2     y2</a:t>
            </a:r>
          </a:p>
          <a:p>
            <a:r>
              <a:rPr lang="en-US" sz="2000" dirty="0">
                <a:latin typeface="Consolas" panose="020B0609020204030204" pitchFamily="49" charset="0"/>
              </a:rPr>
              <a:t>    Double </a:t>
            </a:r>
            <a:r>
              <a:rPr lang="en-US" sz="2000" dirty="0" err="1">
                <a:latin typeface="Consolas" panose="020B0609020204030204" pitchFamily="49" charset="0"/>
              </a:rPr>
              <a:t>Double</a:t>
            </a:r>
            <a:r>
              <a:rPr lang="en-US" sz="2000" dirty="0">
                <a:latin typeface="Consolas" panose="020B0609020204030204" pitchFamily="49" charset="0"/>
              </a:rPr>
              <a:t> </a:t>
            </a:r>
            <a:r>
              <a:rPr lang="en-US" sz="2000" dirty="0" err="1">
                <a:latin typeface="Consolas" panose="020B0609020204030204" pitchFamily="49" charset="0"/>
              </a:rPr>
              <a:t>Double</a:t>
            </a:r>
            <a:r>
              <a:rPr lang="en-US" sz="2000" dirty="0">
                <a:latin typeface="Consolas" panose="020B0609020204030204" pitchFamily="49" charset="0"/>
              </a:rPr>
              <a:t> </a:t>
            </a:r>
            <a:r>
              <a:rPr lang="en-US" sz="2000" dirty="0" err="1">
                <a:latin typeface="Consolas" panose="020B0609020204030204" pitchFamily="49" charset="0"/>
              </a:rPr>
              <a:t>Double</a:t>
            </a:r>
            <a:endParaRPr lang="en-US" sz="2000" dirty="0">
              <a:latin typeface="Consolas" panose="020B0609020204030204" pitchFamily="49" charset="0"/>
            </a:endParaRPr>
          </a:p>
          <a:p>
            <a:r>
              <a:rPr lang="en-US" sz="2000" dirty="0">
                <a:solidFill>
                  <a:srgbClr val="FF0000"/>
                </a:solidFill>
                <a:latin typeface="Consolas" panose="020B0609020204030204" pitchFamily="49" charset="0"/>
              </a:rPr>
              <a:t> deriving Show</a:t>
            </a:r>
            <a:endParaRPr lang="en-US" sz="1600" dirty="0">
              <a:solidFill>
                <a:srgbClr val="FF0000"/>
              </a:solidFill>
              <a:latin typeface="Consolas" panose="020B0609020204030204" pitchFamily="49" charset="0"/>
            </a:endParaRPr>
          </a:p>
        </p:txBody>
      </p:sp>
      <p:sp>
        <p:nvSpPr>
          <p:cNvPr id="42" name="TextBox 41">
            <a:extLst>
              <a:ext uri="{FF2B5EF4-FFF2-40B4-BE49-F238E27FC236}">
                <a16:creationId xmlns:a16="http://schemas.microsoft.com/office/drawing/2014/main" id="{61659E4F-CAED-4FA9-BA27-05D7CB69826E}"/>
              </a:ext>
            </a:extLst>
          </p:cNvPr>
          <p:cNvSpPr txBox="1"/>
          <p:nvPr/>
        </p:nvSpPr>
        <p:spPr>
          <a:xfrm>
            <a:off x="263452" y="4205109"/>
            <a:ext cx="5832548" cy="1631216"/>
          </a:xfrm>
          <a:prstGeom prst="rect">
            <a:avLst/>
          </a:prstGeom>
          <a:noFill/>
        </p:spPr>
        <p:txBody>
          <a:bodyPr wrap="square" rtlCol="0">
            <a:spAutoFit/>
          </a:bodyPr>
          <a:lstStyle/>
          <a:p>
            <a:r>
              <a:rPr lang="en-US" sz="2000" dirty="0" err="1">
                <a:latin typeface="Consolas" panose="020B0609020204030204" pitchFamily="49" charset="0"/>
              </a:rPr>
              <a:t>getArea</a:t>
            </a:r>
            <a:r>
              <a:rPr lang="en-US" sz="2000" dirty="0">
                <a:latin typeface="Consolas" panose="020B0609020204030204" pitchFamily="49" charset="0"/>
              </a:rPr>
              <a:t> :: Shape -&gt; Double</a:t>
            </a:r>
          </a:p>
          <a:p>
            <a:r>
              <a:rPr lang="en-US" sz="2000" dirty="0" err="1">
                <a:latin typeface="Consolas" panose="020B0609020204030204" pitchFamily="49" charset="0"/>
              </a:rPr>
              <a:t>getArea</a:t>
            </a:r>
            <a:r>
              <a:rPr lang="en-US" sz="2000" dirty="0">
                <a:latin typeface="Consolas" panose="020B0609020204030204" pitchFamily="49" charset="0"/>
              </a:rPr>
              <a:t> Shapeless = 0</a:t>
            </a:r>
          </a:p>
          <a:p>
            <a:r>
              <a:rPr lang="en-US" sz="2000" dirty="0" err="1">
                <a:latin typeface="Consolas" panose="020B0609020204030204" pitchFamily="49" charset="0"/>
              </a:rPr>
              <a:t>getArea</a:t>
            </a:r>
            <a:r>
              <a:rPr lang="en-US" sz="2000" dirty="0">
                <a:latin typeface="Consolas" panose="020B0609020204030204" pitchFamily="49" charset="0"/>
              </a:rPr>
              <a:t> (Circle _ _ r) = pi * r^2</a:t>
            </a:r>
          </a:p>
          <a:p>
            <a:r>
              <a:rPr lang="en-US" sz="2000" dirty="0" err="1">
                <a:latin typeface="Consolas" panose="020B0609020204030204" pitchFamily="49" charset="0"/>
              </a:rPr>
              <a:t>getArea</a:t>
            </a:r>
            <a:r>
              <a:rPr lang="en-US" sz="2000" dirty="0">
                <a:latin typeface="Consolas" panose="020B0609020204030204" pitchFamily="49" charset="0"/>
              </a:rPr>
              <a:t> (Rectangle x1 y1 x2 y2) = </a:t>
            </a:r>
          </a:p>
          <a:p>
            <a:r>
              <a:rPr lang="en-US" sz="2000" dirty="0">
                <a:latin typeface="Consolas" panose="020B0609020204030204" pitchFamily="49" charset="0"/>
              </a:rPr>
              <a:t>  (abs (x2-x1)) * (abs (y2-y1))</a:t>
            </a:r>
            <a:endParaRPr lang="en-US" sz="1600" dirty="0">
              <a:latin typeface="Consolas" panose="020B0609020204030204" pitchFamily="49" charset="0"/>
            </a:endParaRPr>
          </a:p>
        </p:txBody>
      </p:sp>
      <p:sp>
        <p:nvSpPr>
          <p:cNvPr id="43" name="TextBox 42">
            <a:extLst>
              <a:ext uri="{FF2B5EF4-FFF2-40B4-BE49-F238E27FC236}">
                <a16:creationId xmlns:a16="http://schemas.microsoft.com/office/drawing/2014/main" id="{364446B9-4C4D-4519-BE91-648E4F0B372E}"/>
              </a:ext>
            </a:extLst>
          </p:cNvPr>
          <p:cNvSpPr txBox="1"/>
          <p:nvPr/>
        </p:nvSpPr>
        <p:spPr>
          <a:xfrm>
            <a:off x="6306523" y="822140"/>
            <a:ext cx="5693427" cy="830997"/>
          </a:xfrm>
          <a:prstGeom prst="rect">
            <a:avLst/>
          </a:prstGeom>
          <a:noFill/>
        </p:spPr>
        <p:txBody>
          <a:bodyPr wrap="square" rtlCol="0">
            <a:spAutoFit/>
          </a:bodyPr>
          <a:lstStyle/>
          <a:p>
            <a:pPr algn="ctr"/>
            <a:r>
              <a:rPr lang="en-US" sz="2400" dirty="0">
                <a:latin typeface="Corbel" panose="020B0503020204020204" pitchFamily="34" charset="0"/>
              </a:rPr>
              <a:t>In functional languages, we use </a:t>
            </a:r>
            <a:r>
              <a:rPr lang="en-US" sz="2400" dirty="0">
                <a:solidFill>
                  <a:srgbClr val="FF0000"/>
                </a:solidFill>
                <a:latin typeface="Corbel" panose="020B0503020204020204" pitchFamily="34" charset="0"/>
              </a:rPr>
              <a:t>pattern matching</a:t>
            </a:r>
            <a:r>
              <a:rPr lang="en-US" sz="2400" dirty="0">
                <a:latin typeface="Corbel" panose="020B0503020204020204" pitchFamily="34" charset="0"/>
              </a:rPr>
              <a:t> to process algebraic variables.</a:t>
            </a:r>
          </a:p>
        </p:txBody>
      </p:sp>
      <p:sp>
        <p:nvSpPr>
          <p:cNvPr id="44" name="TextBox 43">
            <a:extLst>
              <a:ext uri="{FF2B5EF4-FFF2-40B4-BE49-F238E27FC236}">
                <a16:creationId xmlns:a16="http://schemas.microsoft.com/office/drawing/2014/main" id="{A820BE4D-28CB-4604-B1C6-7B8A17718667}"/>
              </a:ext>
            </a:extLst>
          </p:cNvPr>
          <p:cNvSpPr txBox="1"/>
          <p:nvPr/>
        </p:nvSpPr>
        <p:spPr>
          <a:xfrm>
            <a:off x="6306523" y="1804363"/>
            <a:ext cx="5693427" cy="461665"/>
          </a:xfrm>
          <a:prstGeom prst="rect">
            <a:avLst/>
          </a:prstGeom>
          <a:noFill/>
        </p:spPr>
        <p:txBody>
          <a:bodyPr wrap="square" rtlCol="0">
            <a:spAutoFit/>
          </a:bodyPr>
          <a:lstStyle/>
          <a:p>
            <a:pPr algn="ctr"/>
            <a:r>
              <a:rPr lang="en-US" sz="2400" dirty="0">
                <a:latin typeface="Corbel" panose="020B0503020204020204" pitchFamily="34" charset="0"/>
              </a:rPr>
              <a:t>Let's see an example with our shapes.</a:t>
            </a:r>
          </a:p>
        </p:txBody>
      </p:sp>
      <p:sp>
        <p:nvSpPr>
          <p:cNvPr id="45" name="Speech Bubble: Rectangle with Corners Rounded 44">
            <a:extLst>
              <a:ext uri="{FF2B5EF4-FFF2-40B4-BE49-F238E27FC236}">
                <a16:creationId xmlns:a16="http://schemas.microsoft.com/office/drawing/2014/main" id="{9D38990A-CB58-4588-A0B5-144F31EFA065}"/>
              </a:ext>
            </a:extLst>
          </p:cNvPr>
          <p:cNvSpPr/>
          <p:nvPr/>
        </p:nvSpPr>
        <p:spPr>
          <a:xfrm>
            <a:off x="2135415" y="2564375"/>
            <a:ext cx="3515645" cy="1288616"/>
          </a:xfrm>
          <a:prstGeom prst="wedgeRoundRectCallout">
            <a:avLst>
              <a:gd name="adj1" fmla="val -81979"/>
              <a:gd name="adj2" fmla="val 846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Now let's define a </a:t>
            </a:r>
            <a:r>
              <a:rPr lang="en-US" sz="2000" dirty="0" err="1">
                <a:solidFill>
                  <a:srgbClr val="FFC1C1"/>
                </a:solidFill>
              </a:rPr>
              <a:t>getArea</a:t>
            </a:r>
            <a:r>
              <a:rPr lang="en-US" sz="2000" dirty="0"/>
              <a:t> function that operates on various types of </a:t>
            </a:r>
            <a:r>
              <a:rPr lang="en-US" sz="2000" dirty="0">
                <a:solidFill>
                  <a:srgbClr val="FFC1C1"/>
                </a:solidFill>
              </a:rPr>
              <a:t>Shapes</a:t>
            </a:r>
            <a:r>
              <a:rPr lang="en-US" sz="2000" dirty="0"/>
              <a:t>.</a:t>
            </a:r>
          </a:p>
        </p:txBody>
      </p:sp>
      <p:sp>
        <p:nvSpPr>
          <p:cNvPr id="46" name="Speech Bubble: Rectangle with Corners Rounded 45">
            <a:extLst>
              <a:ext uri="{FF2B5EF4-FFF2-40B4-BE49-F238E27FC236}">
                <a16:creationId xmlns:a16="http://schemas.microsoft.com/office/drawing/2014/main" id="{1A7F582E-BD42-47AD-B718-CEAC968617A3}"/>
              </a:ext>
            </a:extLst>
          </p:cNvPr>
          <p:cNvSpPr/>
          <p:nvPr/>
        </p:nvSpPr>
        <p:spPr>
          <a:xfrm>
            <a:off x="3964904" y="2874730"/>
            <a:ext cx="3515645" cy="1288616"/>
          </a:xfrm>
          <a:prstGeom prst="wedgeRoundRectCallout">
            <a:avLst>
              <a:gd name="adj1" fmla="val -81979"/>
              <a:gd name="adj2" fmla="val 846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line means: "If the user passes in a </a:t>
            </a:r>
            <a:r>
              <a:rPr lang="en-US" sz="2000" dirty="0">
                <a:solidFill>
                  <a:srgbClr val="FFC1C1"/>
                </a:solidFill>
              </a:rPr>
              <a:t>Shapeless</a:t>
            </a:r>
            <a:r>
              <a:rPr lang="en-US" sz="2000" dirty="0"/>
              <a:t> variable, then always return zero."</a:t>
            </a:r>
          </a:p>
        </p:txBody>
      </p:sp>
      <p:sp>
        <p:nvSpPr>
          <p:cNvPr id="47" name="Speech Bubble: Rectangle with Corners Rounded 46">
            <a:extLst>
              <a:ext uri="{FF2B5EF4-FFF2-40B4-BE49-F238E27FC236}">
                <a16:creationId xmlns:a16="http://schemas.microsoft.com/office/drawing/2014/main" id="{42E2C04E-159F-4A5C-8834-DC4C3BD6C43F}"/>
              </a:ext>
            </a:extLst>
          </p:cNvPr>
          <p:cNvSpPr/>
          <p:nvPr/>
        </p:nvSpPr>
        <p:spPr>
          <a:xfrm>
            <a:off x="271383" y="5546211"/>
            <a:ext cx="3298626" cy="1288616"/>
          </a:xfrm>
          <a:prstGeom prst="wedgeRoundRectCallout">
            <a:avLst>
              <a:gd name="adj1" fmla="val 5110"/>
              <a:gd name="adj2" fmla="val -831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line means: </a:t>
            </a:r>
          </a:p>
          <a:p>
            <a:pPr algn="ctr"/>
            <a:endParaRPr lang="en-US" sz="1100" dirty="0"/>
          </a:p>
          <a:p>
            <a:pPr algn="ctr"/>
            <a:r>
              <a:rPr lang="en-US" sz="2000" dirty="0"/>
              <a:t>"If the user passes in a </a:t>
            </a:r>
            <a:r>
              <a:rPr lang="en-US" sz="2000" dirty="0">
                <a:solidFill>
                  <a:srgbClr val="FFC1C1"/>
                </a:solidFill>
              </a:rPr>
              <a:t>Circle</a:t>
            </a:r>
            <a:r>
              <a:rPr lang="en-US" sz="2000" dirty="0"/>
              <a:t> variable…"</a:t>
            </a:r>
          </a:p>
        </p:txBody>
      </p:sp>
      <p:sp>
        <p:nvSpPr>
          <p:cNvPr id="48" name="Speech Bubble: Rectangle with Corners Rounded 47">
            <a:extLst>
              <a:ext uri="{FF2B5EF4-FFF2-40B4-BE49-F238E27FC236}">
                <a16:creationId xmlns:a16="http://schemas.microsoft.com/office/drawing/2014/main" id="{89401B90-BD06-449C-81CB-1DBFEB42E257}"/>
              </a:ext>
            </a:extLst>
          </p:cNvPr>
          <p:cNvSpPr/>
          <p:nvPr/>
        </p:nvSpPr>
        <p:spPr>
          <a:xfrm>
            <a:off x="5571077" y="5195177"/>
            <a:ext cx="3298626" cy="1288616"/>
          </a:xfrm>
          <a:prstGeom prst="wedgeRoundRectCallout">
            <a:avLst>
              <a:gd name="adj1" fmla="val -122690"/>
              <a:gd name="adj2" fmla="val -533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"then extract the </a:t>
            </a:r>
            <a:r>
              <a:rPr lang="en-US" sz="2000" dirty="0">
                <a:solidFill>
                  <a:srgbClr val="FFC1C1"/>
                </a:solidFill>
              </a:rPr>
              <a:t>third field </a:t>
            </a:r>
            <a:r>
              <a:rPr lang="en-US" sz="2000" dirty="0"/>
              <a:t>of the </a:t>
            </a:r>
            <a:r>
              <a:rPr lang="en-US" sz="2000" dirty="0">
                <a:solidFill>
                  <a:srgbClr val="FFC1C1"/>
                </a:solidFill>
              </a:rPr>
              <a:t>Circle</a:t>
            </a:r>
            <a:r>
              <a:rPr lang="en-US" sz="2000" dirty="0"/>
              <a:t> variant and place it into variable </a:t>
            </a:r>
            <a:r>
              <a:rPr lang="en-US" sz="2000" dirty="0">
                <a:solidFill>
                  <a:srgbClr val="FFC1C1"/>
                </a:solidFill>
              </a:rPr>
              <a:t>r</a:t>
            </a:r>
            <a:r>
              <a:rPr lang="en-US" sz="2000" dirty="0"/>
              <a:t>…"</a:t>
            </a:r>
          </a:p>
        </p:txBody>
      </p:sp>
      <p:sp>
        <p:nvSpPr>
          <p:cNvPr id="51" name="Speech Bubble: Rectangle with Corners Rounded 50">
            <a:extLst>
              <a:ext uri="{FF2B5EF4-FFF2-40B4-BE49-F238E27FC236}">
                <a16:creationId xmlns:a16="http://schemas.microsoft.com/office/drawing/2014/main" id="{C3782425-2B73-415E-8C55-F395528821E7}"/>
              </a:ext>
            </a:extLst>
          </p:cNvPr>
          <p:cNvSpPr/>
          <p:nvPr/>
        </p:nvSpPr>
        <p:spPr>
          <a:xfrm>
            <a:off x="4989044" y="3038692"/>
            <a:ext cx="3298626" cy="1288616"/>
          </a:xfrm>
          <a:prstGeom prst="wedgeRoundRectCallout">
            <a:avLst>
              <a:gd name="adj1" fmla="val -123698"/>
              <a:gd name="adj2" fmla="val 1182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line means: </a:t>
            </a:r>
          </a:p>
          <a:p>
            <a:pPr algn="ctr"/>
            <a:endParaRPr lang="en-US" sz="1100" dirty="0"/>
          </a:p>
          <a:p>
            <a:pPr algn="ctr"/>
            <a:r>
              <a:rPr lang="en-US" sz="2000" dirty="0"/>
              <a:t>"If the user passes in a </a:t>
            </a:r>
            <a:r>
              <a:rPr lang="en-US" sz="2000" dirty="0">
                <a:solidFill>
                  <a:srgbClr val="FFC1C1"/>
                </a:solidFill>
              </a:rPr>
              <a:t>Rectangle</a:t>
            </a:r>
            <a:r>
              <a:rPr lang="en-US" sz="2000" dirty="0"/>
              <a:t> variable…"</a:t>
            </a:r>
          </a:p>
        </p:txBody>
      </p:sp>
      <p:sp>
        <p:nvSpPr>
          <p:cNvPr id="52" name="Speech Bubble: Rectangle with Corners Rounded 51">
            <a:extLst>
              <a:ext uri="{FF2B5EF4-FFF2-40B4-BE49-F238E27FC236}">
                <a16:creationId xmlns:a16="http://schemas.microsoft.com/office/drawing/2014/main" id="{274B90DD-A26D-491A-B592-2B4ADE88D175}"/>
              </a:ext>
            </a:extLst>
          </p:cNvPr>
          <p:cNvSpPr/>
          <p:nvPr/>
        </p:nvSpPr>
        <p:spPr>
          <a:xfrm>
            <a:off x="5731595" y="5499201"/>
            <a:ext cx="3663031" cy="1321872"/>
          </a:xfrm>
          <a:prstGeom prst="wedgeRoundRectCallout">
            <a:avLst>
              <a:gd name="adj1" fmla="val -102266"/>
              <a:gd name="adj2" fmla="val -542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"then extract all </a:t>
            </a:r>
            <a:r>
              <a:rPr lang="en-US" sz="2000" dirty="0">
                <a:solidFill>
                  <a:srgbClr val="FFC1C1"/>
                </a:solidFill>
              </a:rPr>
              <a:t>four fields </a:t>
            </a:r>
            <a:r>
              <a:rPr lang="en-US" sz="2000" dirty="0"/>
              <a:t>of the </a:t>
            </a:r>
            <a:r>
              <a:rPr lang="en-US" sz="2000" dirty="0">
                <a:solidFill>
                  <a:srgbClr val="FFC1C1"/>
                </a:solidFill>
              </a:rPr>
              <a:t>Rectangle</a:t>
            </a:r>
            <a:r>
              <a:rPr lang="en-US" sz="2000" dirty="0"/>
              <a:t> variant into variables </a:t>
            </a:r>
            <a:r>
              <a:rPr lang="en-US" sz="2000" dirty="0">
                <a:solidFill>
                  <a:srgbClr val="FFC1C1"/>
                </a:solidFill>
              </a:rPr>
              <a:t>x1</a:t>
            </a:r>
            <a:r>
              <a:rPr lang="en-US" sz="2000" dirty="0">
                <a:solidFill>
                  <a:schemeClr val="bg1"/>
                </a:solidFill>
              </a:rPr>
              <a:t>,</a:t>
            </a:r>
            <a:r>
              <a:rPr lang="en-US" sz="2000" dirty="0">
                <a:solidFill>
                  <a:srgbClr val="FFC1C1"/>
                </a:solidFill>
              </a:rPr>
              <a:t> y1</a:t>
            </a:r>
            <a:r>
              <a:rPr lang="en-US" sz="2000" dirty="0">
                <a:solidFill>
                  <a:schemeClr val="bg1"/>
                </a:solidFill>
              </a:rPr>
              <a:t>,</a:t>
            </a:r>
            <a:r>
              <a:rPr lang="en-US" sz="2000" dirty="0">
                <a:solidFill>
                  <a:srgbClr val="FFC1C1"/>
                </a:solidFill>
              </a:rPr>
              <a:t> x2</a:t>
            </a:r>
            <a:r>
              <a:rPr lang="en-US" sz="2000" dirty="0">
                <a:solidFill>
                  <a:schemeClr val="bg1"/>
                </a:solidFill>
              </a:rPr>
              <a:t>,</a:t>
            </a:r>
            <a:r>
              <a:rPr lang="en-US" sz="2000" dirty="0">
                <a:solidFill>
                  <a:srgbClr val="FFC1C1"/>
                </a:solidFill>
              </a:rPr>
              <a:t> </a:t>
            </a:r>
            <a:r>
              <a:rPr lang="en-US" sz="2000" dirty="0">
                <a:solidFill>
                  <a:schemeClr val="bg1"/>
                </a:solidFill>
              </a:rPr>
              <a:t>and</a:t>
            </a:r>
            <a:r>
              <a:rPr lang="en-US" sz="2000" dirty="0">
                <a:solidFill>
                  <a:srgbClr val="FFC1C1"/>
                </a:solidFill>
              </a:rPr>
              <a:t> y2</a:t>
            </a:r>
            <a:r>
              <a:rPr lang="en-US" sz="2000" dirty="0"/>
              <a:t>…"</a:t>
            </a:r>
          </a:p>
        </p:txBody>
      </p:sp>
      <p:sp>
        <p:nvSpPr>
          <p:cNvPr id="54" name="Speech Bubble: Rectangle with Corners Rounded 53">
            <a:extLst>
              <a:ext uri="{FF2B5EF4-FFF2-40B4-BE49-F238E27FC236}">
                <a16:creationId xmlns:a16="http://schemas.microsoft.com/office/drawing/2014/main" id="{CFF81ED7-5CDB-4FBF-B6AE-AA92742EEAAF}"/>
              </a:ext>
            </a:extLst>
          </p:cNvPr>
          <p:cNvSpPr/>
          <p:nvPr/>
        </p:nvSpPr>
        <p:spPr>
          <a:xfrm>
            <a:off x="3533488" y="2543508"/>
            <a:ext cx="3248072" cy="1288616"/>
          </a:xfrm>
          <a:prstGeom prst="wedgeRoundRectCallout">
            <a:avLst>
              <a:gd name="adj1" fmla="val -68580"/>
              <a:gd name="adj2" fmla="val 859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function takes a </a:t>
            </a:r>
            <a:r>
              <a:rPr lang="en-US" sz="2000" dirty="0">
                <a:solidFill>
                  <a:srgbClr val="FFC1C1"/>
                </a:solidFill>
              </a:rPr>
              <a:t>variant</a:t>
            </a:r>
            <a:r>
              <a:rPr lang="en-US" sz="2000" dirty="0"/>
              <a:t> of a </a:t>
            </a:r>
            <a:r>
              <a:rPr lang="en-US" sz="2000" dirty="0">
                <a:solidFill>
                  <a:srgbClr val="FFC1C1"/>
                </a:solidFill>
              </a:rPr>
              <a:t>Shape </a:t>
            </a:r>
            <a:r>
              <a:rPr lang="en-US" sz="2000" dirty="0">
                <a:solidFill>
                  <a:schemeClr val="bg1"/>
                </a:solidFill>
              </a:rPr>
              <a:t>as its input</a:t>
            </a:r>
            <a:r>
              <a:rPr lang="en-US" sz="2000" dirty="0"/>
              <a:t>, and returns its </a:t>
            </a:r>
            <a:r>
              <a:rPr lang="en-US" sz="2000" dirty="0">
                <a:solidFill>
                  <a:srgbClr val="FFC1C1"/>
                </a:solidFill>
              </a:rPr>
              <a:t>area</a:t>
            </a:r>
            <a:r>
              <a:rPr lang="en-US" sz="2000" dirty="0"/>
              <a:t>.</a:t>
            </a:r>
          </a:p>
        </p:txBody>
      </p:sp>
      <p:sp>
        <p:nvSpPr>
          <p:cNvPr id="55" name="TextBox 54">
            <a:extLst>
              <a:ext uri="{FF2B5EF4-FFF2-40B4-BE49-F238E27FC236}">
                <a16:creationId xmlns:a16="http://schemas.microsoft.com/office/drawing/2014/main" id="{399A7603-B4E0-4E71-B58D-75AA08657C88}"/>
              </a:ext>
            </a:extLst>
          </p:cNvPr>
          <p:cNvSpPr txBox="1"/>
          <p:nvPr/>
        </p:nvSpPr>
        <p:spPr>
          <a:xfrm>
            <a:off x="6601901" y="4103724"/>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Shapes&gt; </a:t>
            </a:r>
          </a:p>
        </p:txBody>
      </p:sp>
      <p:sp>
        <p:nvSpPr>
          <p:cNvPr id="56" name="TextBox 55">
            <a:extLst>
              <a:ext uri="{FF2B5EF4-FFF2-40B4-BE49-F238E27FC236}">
                <a16:creationId xmlns:a16="http://schemas.microsoft.com/office/drawing/2014/main" id="{49A10969-E479-4593-B997-CBF43A88902B}"/>
              </a:ext>
            </a:extLst>
          </p:cNvPr>
          <p:cNvSpPr txBox="1"/>
          <p:nvPr/>
        </p:nvSpPr>
        <p:spPr>
          <a:xfrm>
            <a:off x="7499070" y="4103276"/>
            <a:ext cx="450773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rect</a:t>
            </a:r>
            <a:r>
              <a:rPr lang="en-US" dirty="0">
                <a:solidFill>
                  <a:srgbClr val="C2FFF0"/>
                </a:solidFill>
                <a:latin typeface="Consolas" panose="020B0609020204030204" pitchFamily="49" charset="0"/>
              </a:rPr>
              <a:t> = Rectangle 5 10 8 17</a:t>
            </a:r>
          </a:p>
        </p:txBody>
      </p:sp>
      <p:sp>
        <p:nvSpPr>
          <p:cNvPr id="57" name="TextBox 56">
            <a:extLst>
              <a:ext uri="{FF2B5EF4-FFF2-40B4-BE49-F238E27FC236}">
                <a16:creationId xmlns:a16="http://schemas.microsoft.com/office/drawing/2014/main" id="{46DA8B6C-97D0-4985-86EB-E4A6D61B4BC9}"/>
              </a:ext>
            </a:extLst>
          </p:cNvPr>
          <p:cNvSpPr txBox="1"/>
          <p:nvPr/>
        </p:nvSpPr>
        <p:spPr>
          <a:xfrm>
            <a:off x="6601901" y="4409699"/>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Shapes&gt; </a:t>
            </a:r>
          </a:p>
        </p:txBody>
      </p:sp>
      <p:sp>
        <p:nvSpPr>
          <p:cNvPr id="58" name="TextBox 57">
            <a:extLst>
              <a:ext uri="{FF2B5EF4-FFF2-40B4-BE49-F238E27FC236}">
                <a16:creationId xmlns:a16="http://schemas.microsoft.com/office/drawing/2014/main" id="{E9E5CAAE-7B8C-464A-ACFE-9642762420EF}"/>
              </a:ext>
            </a:extLst>
          </p:cNvPr>
          <p:cNvSpPr txBox="1"/>
          <p:nvPr/>
        </p:nvSpPr>
        <p:spPr>
          <a:xfrm>
            <a:off x="7499070" y="4409251"/>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getArea</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rect</a:t>
            </a:r>
            <a:endParaRPr lang="en-US" dirty="0">
              <a:solidFill>
                <a:srgbClr val="C2FFF0"/>
              </a:solidFill>
              <a:latin typeface="Consolas" panose="020B0609020204030204" pitchFamily="49" charset="0"/>
            </a:endParaRPr>
          </a:p>
        </p:txBody>
      </p:sp>
      <p:sp>
        <p:nvSpPr>
          <p:cNvPr id="59" name="TextBox 58">
            <a:extLst>
              <a:ext uri="{FF2B5EF4-FFF2-40B4-BE49-F238E27FC236}">
                <a16:creationId xmlns:a16="http://schemas.microsoft.com/office/drawing/2014/main" id="{F008B8CA-1591-4D4F-86F7-86A515462988}"/>
              </a:ext>
            </a:extLst>
          </p:cNvPr>
          <p:cNvSpPr txBox="1"/>
          <p:nvPr/>
        </p:nvSpPr>
        <p:spPr>
          <a:xfrm>
            <a:off x="6606263" y="4683937"/>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21.0</a:t>
            </a:r>
          </a:p>
        </p:txBody>
      </p:sp>
      <p:sp>
        <p:nvSpPr>
          <p:cNvPr id="60" name="TextBox 59">
            <a:extLst>
              <a:ext uri="{FF2B5EF4-FFF2-40B4-BE49-F238E27FC236}">
                <a16:creationId xmlns:a16="http://schemas.microsoft.com/office/drawing/2014/main" id="{2574033F-E0DA-4E0D-95E1-26B2C630B590}"/>
              </a:ext>
            </a:extLst>
          </p:cNvPr>
          <p:cNvSpPr txBox="1"/>
          <p:nvPr/>
        </p:nvSpPr>
        <p:spPr>
          <a:xfrm>
            <a:off x="6601901" y="4965998"/>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Shapes&gt; </a:t>
            </a:r>
          </a:p>
        </p:txBody>
      </p:sp>
      <p:sp>
        <p:nvSpPr>
          <p:cNvPr id="61" name="TextBox 60">
            <a:extLst>
              <a:ext uri="{FF2B5EF4-FFF2-40B4-BE49-F238E27FC236}">
                <a16:creationId xmlns:a16="http://schemas.microsoft.com/office/drawing/2014/main" id="{A8099E4F-8DDF-412D-BB2C-05CAFD98DB27}"/>
              </a:ext>
            </a:extLst>
          </p:cNvPr>
          <p:cNvSpPr txBox="1"/>
          <p:nvPr/>
        </p:nvSpPr>
        <p:spPr>
          <a:xfrm>
            <a:off x="7499070" y="4965550"/>
            <a:ext cx="450773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nuthin</a:t>
            </a:r>
            <a:r>
              <a:rPr lang="en-US" dirty="0">
                <a:solidFill>
                  <a:srgbClr val="C2FFF0"/>
                </a:solidFill>
                <a:latin typeface="Consolas" panose="020B0609020204030204" pitchFamily="49" charset="0"/>
              </a:rPr>
              <a:t> = Shapeless</a:t>
            </a:r>
          </a:p>
        </p:txBody>
      </p:sp>
      <p:sp>
        <p:nvSpPr>
          <p:cNvPr id="72" name="TextBox 71">
            <a:extLst>
              <a:ext uri="{FF2B5EF4-FFF2-40B4-BE49-F238E27FC236}">
                <a16:creationId xmlns:a16="http://schemas.microsoft.com/office/drawing/2014/main" id="{A844026B-40CF-4E3C-9821-A821746FDDD0}"/>
              </a:ext>
            </a:extLst>
          </p:cNvPr>
          <p:cNvSpPr txBox="1"/>
          <p:nvPr/>
        </p:nvSpPr>
        <p:spPr>
          <a:xfrm>
            <a:off x="6601901" y="5271973"/>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Shapes&gt; </a:t>
            </a:r>
          </a:p>
        </p:txBody>
      </p:sp>
      <p:sp>
        <p:nvSpPr>
          <p:cNvPr id="73" name="TextBox 72">
            <a:extLst>
              <a:ext uri="{FF2B5EF4-FFF2-40B4-BE49-F238E27FC236}">
                <a16:creationId xmlns:a16="http://schemas.microsoft.com/office/drawing/2014/main" id="{E46DEEF8-70DF-4A19-80F8-AD6832D5E3DA}"/>
              </a:ext>
            </a:extLst>
          </p:cNvPr>
          <p:cNvSpPr txBox="1"/>
          <p:nvPr/>
        </p:nvSpPr>
        <p:spPr>
          <a:xfrm>
            <a:off x="7499070" y="5271525"/>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getArea</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nuthin</a:t>
            </a:r>
            <a:endParaRPr lang="en-US" dirty="0">
              <a:solidFill>
                <a:srgbClr val="C2FFF0"/>
              </a:solidFill>
              <a:latin typeface="Consolas" panose="020B0609020204030204" pitchFamily="49" charset="0"/>
            </a:endParaRPr>
          </a:p>
        </p:txBody>
      </p:sp>
      <p:sp>
        <p:nvSpPr>
          <p:cNvPr id="76" name="TextBox 75">
            <a:extLst>
              <a:ext uri="{FF2B5EF4-FFF2-40B4-BE49-F238E27FC236}">
                <a16:creationId xmlns:a16="http://schemas.microsoft.com/office/drawing/2014/main" id="{1A547989-20CE-4EB7-BD46-7CAFD8A01088}"/>
              </a:ext>
            </a:extLst>
          </p:cNvPr>
          <p:cNvSpPr txBox="1"/>
          <p:nvPr/>
        </p:nvSpPr>
        <p:spPr>
          <a:xfrm>
            <a:off x="6606263" y="5546211"/>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0.0</a:t>
            </a:r>
          </a:p>
        </p:txBody>
      </p:sp>
      <p:sp>
        <p:nvSpPr>
          <p:cNvPr id="49" name="Speech Bubble: Rectangle with Corners Rounded 48">
            <a:extLst>
              <a:ext uri="{FF2B5EF4-FFF2-40B4-BE49-F238E27FC236}">
                <a16:creationId xmlns:a16="http://schemas.microsoft.com/office/drawing/2014/main" id="{8479FE15-EF18-4B4C-8C5A-A22F76F6C6DB}"/>
              </a:ext>
            </a:extLst>
          </p:cNvPr>
          <p:cNvSpPr/>
          <p:nvPr/>
        </p:nvSpPr>
        <p:spPr>
          <a:xfrm>
            <a:off x="6142604" y="4067706"/>
            <a:ext cx="3248072" cy="1131138"/>
          </a:xfrm>
          <a:prstGeom prst="wedgeRoundRectCallout">
            <a:avLst>
              <a:gd name="adj1" fmla="val -84899"/>
              <a:gd name="adj2" fmla="val 306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finally return the result of the expression </a:t>
            </a:r>
            <a:r>
              <a:rPr lang="en-US" sz="2000" dirty="0">
                <a:solidFill>
                  <a:srgbClr val="FFC1C1"/>
                </a:solidFill>
              </a:rPr>
              <a:t>pi*r^2</a:t>
            </a:r>
            <a:r>
              <a:rPr lang="en-US" sz="2000" dirty="0"/>
              <a:t>."</a:t>
            </a:r>
          </a:p>
        </p:txBody>
      </p:sp>
      <p:sp>
        <p:nvSpPr>
          <p:cNvPr id="3" name="Arrow: Down 2">
            <a:extLst>
              <a:ext uri="{FF2B5EF4-FFF2-40B4-BE49-F238E27FC236}">
                <a16:creationId xmlns:a16="http://schemas.microsoft.com/office/drawing/2014/main" id="{E48DE247-28AF-4485-9B3C-9A88F2065917}"/>
              </a:ext>
            </a:extLst>
          </p:cNvPr>
          <p:cNvSpPr/>
          <p:nvPr/>
        </p:nvSpPr>
        <p:spPr>
          <a:xfrm>
            <a:off x="2430303" y="4584308"/>
            <a:ext cx="473610" cy="3693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3" name="Arrow: Down 82">
            <a:extLst>
              <a:ext uri="{FF2B5EF4-FFF2-40B4-BE49-F238E27FC236}">
                <a16:creationId xmlns:a16="http://schemas.microsoft.com/office/drawing/2014/main" id="{F7A89986-DE07-4253-817F-0AD64D78F056}"/>
              </a:ext>
            </a:extLst>
          </p:cNvPr>
          <p:cNvSpPr/>
          <p:nvPr/>
        </p:nvSpPr>
        <p:spPr>
          <a:xfrm>
            <a:off x="2702699" y="4584308"/>
            <a:ext cx="473610" cy="3693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7" name="Arrow: Down 86">
            <a:extLst>
              <a:ext uri="{FF2B5EF4-FFF2-40B4-BE49-F238E27FC236}">
                <a16:creationId xmlns:a16="http://schemas.microsoft.com/office/drawing/2014/main" id="{E4EDA3DF-8265-4457-A8BD-95910F15D081}"/>
              </a:ext>
            </a:extLst>
          </p:cNvPr>
          <p:cNvSpPr/>
          <p:nvPr/>
        </p:nvSpPr>
        <p:spPr>
          <a:xfrm>
            <a:off x="2972959" y="4580409"/>
            <a:ext cx="473610" cy="3693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0" name="TextBox 49">
            <a:extLst>
              <a:ext uri="{FF2B5EF4-FFF2-40B4-BE49-F238E27FC236}">
                <a16:creationId xmlns:a16="http://schemas.microsoft.com/office/drawing/2014/main" id="{705AA326-F4E4-43E7-845A-4133A6EEAE3C}"/>
              </a:ext>
            </a:extLst>
          </p:cNvPr>
          <p:cNvSpPr txBox="1"/>
          <p:nvPr/>
        </p:nvSpPr>
        <p:spPr>
          <a:xfrm>
            <a:off x="2774132" y="2403417"/>
            <a:ext cx="1200150" cy="400110"/>
          </a:xfrm>
          <a:prstGeom prst="rect">
            <a:avLst/>
          </a:prstGeom>
          <a:noFill/>
        </p:spPr>
        <p:txBody>
          <a:bodyPr wrap="square">
            <a:spAutoFit/>
          </a:bodyPr>
          <a:lstStyle/>
          <a:p>
            <a:r>
              <a:rPr lang="en-US" sz="2000" dirty="0">
                <a:solidFill>
                  <a:srgbClr val="FF0000"/>
                </a:solidFill>
                <a:latin typeface="Consolas" panose="020B0609020204030204" pitchFamily="49" charset="0"/>
              </a:rPr>
              <a:t>Double</a:t>
            </a:r>
            <a:endParaRPr lang="en-US" sz="2000" dirty="0">
              <a:solidFill>
                <a:srgbClr val="FF0000"/>
              </a:solidFill>
            </a:endParaRPr>
          </a:p>
        </p:txBody>
      </p:sp>
      <p:sp>
        <p:nvSpPr>
          <p:cNvPr id="77" name="TextBox 76">
            <a:extLst>
              <a:ext uri="{FF2B5EF4-FFF2-40B4-BE49-F238E27FC236}">
                <a16:creationId xmlns:a16="http://schemas.microsoft.com/office/drawing/2014/main" id="{4B5A79A0-2B0C-440B-AFA0-411426DD61D2}"/>
              </a:ext>
            </a:extLst>
          </p:cNvPr>
          <p:cNvSpPr txBox="1"/>
          <p:nvPr/>
        </p:nvSpPr>
        <p:spPr>
          <a:xfrm>
            <a:off x="822261" y="3319502"/>
            <a:ext cx="6780661" cy="707886"/>
          </a:xfrm>
          <a:prstGeom prst="rect">
            <a:avLst/>
          </a:prstGeom>
          <a:noFill/>
        </p:spPr>
        <p:txBody>
          <a:bodyPr wrap="square">
            <a:spAutoFit/>
          </a:bodyPr>
          <a:lstStyle/>
          <a:p>
            <a:r>
              <a:rPr lang="en-US" sz="2000" dirty="0">
                <a:solidFill>
                  <a:srgbClr val="FF0000"/>
                </a:solidFill>
                <a:latin typeface="Consolas" panose="020B0609020204030204" pitchFamily="49" charset="0"/>
              </a:rPr>
              <a:t>Double </a:t>
            </a:r>
            <a:r>
              <a:rPr lang="en-US" sz="2000" dirty="0" err="1">
                <a:solidFill>
                  <a:srgbClr val="FF0000"/>
                </a:solidFill>
                <a:latin typeface="Consolas" panose="020B0609020204030204" pitchFamily="49" charset="0"/>
              </a:rPr>
              <a:t>Double</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Double</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Double</a:t>
            </a:r>
            <a:endParaRPr lang="en-US" sz="2000" dirty="0">
              <a:solidFill>
                <a:srgbClr val="FF0000"/>
              </a:solidFill>
            </a:endParaRPr>
          </a:p>
          <a:p>
            <a:endParaRPr lang="en-US" sz="2000" dirty="0">
              <a:solidFill>
                <a:srgbClr val="FF0000"/>
              </a:solidFill>
            </a:endParaRPr>
          </a:p>
        </p:txBody>
      </p:sp>
      <p:sp>
        <p:nvSpPr>
          <p:cNvPr id="88" name="Speech Bubble: Rectangle with Corners Rounded 87">
            <a:extLst>
              <a:ext uri="{FF2B5EF4-FFF2-40B4-BE49-F238E27FC236}">
                <a16:creationId xmlns:a16="http://schemas.microsoft.com/office/drawing/2014/main" id="{63DC3488-51EE-4E04-976B-09A8BB1D248B}"/>
              </a:ext>
            </a:extLst>
          </p:cNvPr>
          <p:cNvSpPr/>
          <p:nvPr/>
        </p:nvSpPr>
        <p:spPr>
          <a:xfrm>
            <a:off x="2712344" y="94211"/>
            <a:ext cx="4048674" cy="1087618"/>
          </a:xfrm>
          <a:prstGeom prst="wedgeRoundRectCallout">
            <a:avLst>
              <a:gd name="adj1" fmla="val -82390"/>
              <a:gd name="adj2" fmla="val 556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Let's update our Shape algebraic type a bit and add a new "</a:t>
            </a:r>
            <a:r>
              <a:rPr lang="en-US" sz="2000" dirty="0">
                <a:solidFill>
                  <a:srgbClr val="FFC1C1"/>
                </a:solidFill>
              </a:rPr>
              <a:t>Shapeless</a:t>
            </a:r>
            <a:r>
              <a:rPr lang="en-US" sz="2000" dirty="0"/>
              <a:t>" type of shape.</a:t>
            </a:r>
          </a:p>
        </p:txBody>
      </p:sp>
      <p:sp>
        <p:nvSpPr>
          <p:cNvPr id="53" name="Speech Bubble: Rectangle with Corners Rounded 52">
            <a:extLst>
              <a:ext uri="{FF2B5EF4-FFF2-40B4-BE49-F238E27FC236}">
                <a16:creationId xmlns:a16="http://schemas.microsoft.com/office/drawing/2014/main" id="{DE86A84F-DEA7-4AA2-A63F-7D47A344EAF7}"/>
              </a:ext>
            </a:extLst>
          </p:cNvPr>
          <p:cNvSpPr/>
          <p:nvPr/>
        </p:nvSpPr>
        <p:spPr>
          <a:xfrm>
            <a:off x="6122654" y="3831450"/>
            <a:ext cx="3856918" cy="1288616"/>
          </a:xfrm>
          <a:prstGeom prst="wedgeRoundRectCallout">
            <a:avLst>
              <a:gd name="adj1" fmla="val -93457"/>
              <a:gd name="adj2" fmla="val 825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finally return the result of its width times its height."</a:t>
            </a:r>
          </a:p>
        </p:txBody>
      </p:sp>
      <p:grpSp>
        <p:nvGrpSpPr>
          <p:cNvPr id="78" name="Group 77">
            <a:extLst>
              <a:ext uri="{FF2B5EF4-FFF2-40B4-BE49-F238E27FC236}">
                <a16:creationId xmlns:a16="http://schemas.microsoft.com/office/drawing/2014/main" id="{A3F8162F-48E5-4E1B-851A-73CB1C051BF6}"/>
              </a:ext>
            </a:extLst>
          </p:cNvPr>
          <p:cNvGrpSpPr/>
          <p:nvPr/>
        </p:nvGrpSpPr>
        <p:grpSpPr>
          <a:xfrm>
            <a:off x="6391802" y="13010"/>
            <a:ext cx="5795863" cy="2372870"/>
            <a:chOff x="5875644" y="1855454"/>
            <a:chExt cx="5795863" cy="2372870"/>
          </a:xfrm>
        </p:grpSpPr>
        <p:grpSp>
          <p:nvGrpSpPr>
            <p:cNvPr id="80" name="Group 79">
              <a:extLst>
                <a:ext uri="{FF2B5EF4-FFF2-40B4-BE49-F238E27FC236}">
                  <a16:creationId xmlns:a16="http://schemas.microsoft.com/office/drawing/2014/main" id="{81189001-9CAC-4EAD-BB4A-5DC7F73B1904}"/>
                </a:ext>
              </a:extLst>
            </p:cNvPr>
            <p:cNvGrpSpPr/>
            <p:nvPr/>
          </p:nvGrpSpPr>
          <p:grpSpPr>
            <a:xfrm>
              <a:off x="5875644" y="1855454"/>
              <a:ext cx="5795863" cy="2372870"/>
              <a:chOff x="6946053" y="4792096"/>
              <a:chExt cx="5795863" cy="2372870"/>
            </a:xfrm>
          </p:grpSpPr>
          <p:grpSp>
            <p:nvGrpSpPr>
              <p:cNvPr id="82" name="Group 81">
                <a:extLst>
                  <a:ext uri="{FF2B5EF4-FFF2-40B4-BE49-F238E27FC236}">
                    <a16:creationId xmlns:a16="http://schemas.microsoft.com/office/drawing/2014/main" id="{09B1B28F-0953-4E9F-B834-88855563D30F}"/>
                  </a:ext>
                </a:extLst>
              </p:cNvPr>
              <p:cNvGrpSpPr/>
              <p:nvPr/>
            </p:nvGrpSpPr>
            <p:grpSpPr>
              <a:xfrm>
                <a:off x="6946053" y="4792096"/>
                <a:ext cx="5795863" cy="2372870"/>
                <a:chOff x="7184594" y="4414558"/>
                <a:chExt cx="5795863" cy="2372870"/>
              </a:xfrm>
            </p:grpSpPr>
            <p:sp>
              <p:nvSpPr>
                <p:cNvPr id="85" name="Rectangle: Rounded Corners 84">
                  <a:extLst>
                    <a:ext uri="{FF2B5EF4-FFF2-40B4-BE49-F238E27FC236}">
                      <a16:creationId xmlns:a16="http://schemas.microsoft.com/office/drawing/2014/main" id="{C2105FCC-9B50-4622-9FCC-DA87A41663C9}"/>
                    </a:ext>
                  </a:extLst>
                </p:cNvPr>
                <p:cNvSpPr/>
                <p:nvPr/>
              </p:nvSpPr>
              <p:spPr>
                <a:xfrm>
                  <a:off x="7184594" y="4426226"/>
                  <a:ext cx="5795863" cy="236120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01C9840F-749F-4736-8680-8ACCBDDF3A56}"/>
                    </a:ext>
                  </a:extLst>
                </p:cNvPr>
                <p:cNvSpPr txBox="1"/>
                <p:nvPr/>
              </p:nvSpPr>
              <p:spPr>
                <a:xfrm>
                  <a:off x="7245314"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84" name="TextBox 83">
                <a:extLst>
                  <a:ext uri="{FF2B5EF4-FFF2-40B4-BE49-F238E27FC236}">
                    <a16:creationId xmlns:a16="http://schemas.microsoft.com/office/drawing/2014/main" id="{B029F491-437E-40A9-B6BB-4045E091AFAB}"/>
                  </a:ext>
                </a:extLst>
              </p:cNvPr>
              <p:cNvSpPr txBox="1"/>
              <p:nvPr/>
            </p:nvSpPr>
            <p:spPr>
              <a:xfrm>
                <a:off x="7643135" y="5169878"/>
                <a:ext cx="5098781" cy="1938992"/>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"What's great about ADTs is they force the programmer to categorize their data and ensure all types are correctly constructed and processed.</a:t>
                </a:r>
              </a:p>
              <a:p>
                <a:pPr algn="ctr"/>
                <a:endParaRPr lang="en-US" sz="200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This drastically improves code hygiene."</a:t>
                </a:r>
              </a:p>
            </p:txBody>
          </p:sp>
        </p:grpSp>
        <p:pic>
          <p:nvPicPr>
            <p:cNvPr id="81" name="Picture 80">
              <a:extLst>
                <a:ext uri="{FF2B5EF4-FFF2-40B4-BE49-F238E27FC236}">
                  <a16:creationId xmlns:a16="http://schemas.microsoft.com/office/drawing/2014/main" id="{689EA189-2A77-40A9-AB4A-C6E1430932EF}"/>
                </a:ext>
              </a:extLst>
            </p:cNvPr>
            <p:cNvPicPr>
              <a:picLocks noChangeAspect="1"/>
            </p:cNvPicPr>
            <p:nvPr/>
          </p:nvPicPr>
          <p:blipFill rotWithShape="1">
            <a:blip r:embed="rId4"/>
            <a:srcRect l="23761" r="21167"/>
            <a:stretch/>
          </p:blipFill>
          <p:spPr>
            <a:xfrm>
              <a:off x="5970833"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101740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down)">
                                      <p:cBhvr>
                                        <p:cTn id="15" dur="500"/>
                                        <p:tgtEl>
                                          <p:spTgt spid="8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8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down)">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down)">
                                      <p:cBhvr>
                                        <p:cTn id="41" dur="5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5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down)">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down)">
                                      <p:cBhvr>
                                        <p:cTn id="67" dur="500"/>
                                        <p:tgtEl>
                                          <p:spTgt spid="4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wipe(down)">
                                      <p:cBhvr>
                                        <p:cTn id="72" dur="500"/>
                                        <p:tgtEl>
                                          <p:spTgt spid="4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up)">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wipe(up)">
                                      <p:cBhvr>
                                        <p:cTn id="82" dur="500"/>
                                        <p:tgtEl>
                                          <p:spTgt spid="8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83"/>
                                        </p:tgtEl>
                                      </p:cBhvr>
                                    </p:animEffect>
                                    <p:set>
                                      <p:cBhvr>
                                        <p:cTn id="95" dur="1" fill="hold">
                                          <p:stCondLst>
                                            <p:cond delay="499"/>
                                          </p:stCondLst>
                                        </p:cTn>
                                        <p:tgtEl>
                                          <p:spTgt spid="83"/>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87"/>
                                        </p:tgtEl>
                                      </p:cBhvr>
                                    </p:animEffect>
                                    <p:set>
                                      <p:cBhvr>
                                        <p:cTn id="98" dur="1" fill="hold">
                                          <p:stCondLst>
                                            <p:cond delay="499"/>
                                          </p:stCondLst>
                                        </p:cTn>
                                        <p:tgtEl>
                                          <p:spTgt spid="87"/>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grpId="2" nodeType="clickEffect">
                                  <p:stCondLst>
                                    <p:cond delay="0"/>
                                  </p:stCondLst>
                                  <p:childTnLst>
                                    <p:animMotion origin="layout" path="M 2.5E-6 1.11111E-6 L -0.00013 -0.3544 " pathEditMode="relative" rAng="0" ptsTypes="AA">
                                      <p:cBhvr>
                                        <p:cTn id="102" dur="2000" fill="hold"/>
                                        <p:tgtEl>
                                          <p:spTgt spid="48"/>
                                        </p:tgtEl>
                                        <p:attrNameLst>
                                          <p:attrName>ppt_x</p:attrName>
                                          <p:attrName>ppt_y</p:attrName>
                                        </p:attrNameLst>
                                      </p:cBhvr>
                                      <p:rCtr x="-13" y="-17731"/>
                                    </p:animMotion>
                                  </p:childTnLst>
                                </p:cTn>
                              </p:par>
                              <p:par>
                                <p:cTn id="103" presetID="10"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1700"/>
                                        <p:tgtEl>
                                          <p:spTgt spid="5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48"/>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49"/>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47"/>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42">
                                            <p:txEl>
                                              <p:pRg st="3" end="3"/>
                                            </p:txEl>
                                          </p:spTgt>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wipe(down)">
                                      <p:cBhvr>
                                        <p:cTn id="134" dur="500"/>
                                        <p:tgtEl>
                                          <p:spTgt spid="51"/>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51"/>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52"/>
                                        </p:tgtEl>
                                        <p:attrNameLst>
                                          <p:attrName>style.visibility</p:attrName>
                                        </p:attrNameLst>
                                      </p:cBhvr>
                                      <p:to>
                                        <p:strVal val="visible"/>
                                      </p:to>
                                    </p:set>
                                    <p:animEffect transition="in" filter="wipe(down)">
                                      <p:cBhvr>
                                        <p:cTn id="143" dur="500"/>
                                        <p:tgtEl>
                                          <p:spTgt spid="52"/>
                                        </p:tgtEl>
                                      </p:cBhvr>
                                    </p:animEffect>
                                  </p:childTnLst>
                                </p:cTn>
                              </p:par>
                            </p:childTnLst>
                          </p:cTn>
                        </p:par>
                      </p:childTnLst>
                    </p:cTn>
                  </p:par>
                  <p:par>
                    <p:cTn id="144" fill="hold">
                      <p:stCondLst>
                        <p:cond delay="indefinite"/>
                      </p:stCondLst>
                      <p:childTnLst>
                        <p:par>
                          <p:cTn id="145" fill="hold">
                            <p:stCondLst>
                              <p:cond delay="0"/>
                            </p:stCondLst>
                            <p:childTnLst>
                              <p:par>
                                <p:cTn id="146" presetID="42" presetClass="path" presetSubtype="0" accel="50000" decel="50000" fill="hold" grpId="2" nodeType="clickEffect">
                                  <p:stCondLst>
                                    <p:cond delay="0"/>
                                  </p:stCondLst>
                                  <p:childTnLst>
                                    <p:animMotion origin="layout" path="M -2.5E-6 1.85185E-6 L -0.00651 -0.26713 " pathEditMode="relative" rAng="0" ptsTypes="AA">
                                      <p:cBhvr>
                                        <p:cTn id="147" dur="2000" fill="hold"/>
                                        <p:tgtEl>
                                          <p:spTgt spid="52"/>
                                        </p:tgtEl>
                                        <p:attrNameLst>
                                          <p:attrName>ppt_x</p:attrName>
                                          <p:attrName>ppt_y</p:attrName>
                                        </p:attrNameLst>
                                      </p:cBhvr>
                                      <p:rCtr x="-326" y="-13356"/>
                                    </p:animMotion>
                                  </p:childTnLst>
                                </p:cTn>
                              </p:par>
                              <p:par>
                                <p:cTn id="148" presetID="10" presetClass="entr" presetSubtype="0" fill="hold" grpId="0" nodeType="withEffect">
                                  <p:stCondLst>
                                    <p:cond delay="0"/>
                                  </p:stCondLst>
                                  <p:childTnLst>
                                    <p:set>
                                      <p:cBhvr>
                                        <p:cTn id="149" dur="1" fill="hold">
                                          <p:stCondLst>
                                            <p:cond delay="0"/>
                                          </p:stCondLst>
                                        </p:cTn>
                                        <p:tgtEl>
                                          <p:spTgt spid="77"/>
                                        </p:tgtEl>
                                        <p:attrNameLst>
                                          <p:attrName>style.visibility</p:attrName>
                                        </p:attrNameLst>
                                      </p:cBhvr>
                                      <p:to>
                                        <p:strVal val="visible"/>
                                      </p:to>
                                    </p:set>
                                    <p:animEffect transition="in" filter="fade">
                                      <p:cBhvr>
                                        <p:cTn id="150" dur="1700"/>
                                        <p:tgtEl>
                                          <p:spTgt spid="77"/>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1" nodeType="clickEffect">
                                  <p:stCondLst>
                                    <p:cond delay="0"/>
                                  </p:stCondLst>
                                  <p:childTnLst>
                                    <p:animEffect transition="out" filter="fade">
                                      <p:cBhvr>
                                        <p:cTn id="154" dur="500"/>
                                        <p:tgtEl>
                                          <p:spTgt spid="77"/>
                                        </p:tgtEl>
                                      </p:cBhvr>
                                    </p:animEffect>
                                    <p:set>
                                      <p:cBhvr>
                                        <p:cTn id="155" dur="1" fill="hold">
                                          <p:stCondLst>
                                            <p:cond delay="499"/>
                                          </p:stCondLst>
                                        </p:cTn>
                                        <p:tgtEl>
                                          <p:spTgt spid="77"/>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52"/>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grpId="0" nodeType="click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wipe(down)">
                                      <p:cBhvr>
                                        <p:cTn id="164" dur="500"/>
                                        <p:tgtEl>
                                          <p:spTgt spid="53"/>
                                        </p:tgtEl>
                                      </p:cBhvr>
                                    </p:animEffec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53"/>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62"/>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67"/>
                                        </p:tgtEl>
                                        <p:attrNameLst>
                                          <p:attrName>style.visibility</p:attrName>
                                        </p:attrNameLst>
                                      </p:cBhvr>
                                      <p:to>
                                        <p:strVal val="visible"/>
                                      </p:to>
                                    </p:set>
                                    <p:animEffect transition="in" filter="wipe(left)">
                                      <p:cBhvr>
                                        <p:cTn id="177" dur="500"/>
                                        <p:tgtEl>
                                          <p:spTgt spid="67"/>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68"/>
                                        </p:tgtEl>
                                        <p:attrNameLst>
                                          <p:attrName>style.visibility</p:attrName>
                                        </p:attrNameLst>
                                      </p:cBhvr>
                                      <p:to>
                                        <p:strVal val="visible"/>
                                      </p:to>
                                    </p:set>
                                    <p:animEffect transition="in" filter="wipe(left)">
                                      <p:cBhvr>
                                        <p:cTn id="182" dur="500"/>
                                        <p:tgtEl>
                                          <p:spTgt spid="68"/>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70"/>
                                        </p:tgtEl>
                                        <p:attrNameLst>
                                          <p:attrName>style.visibility</p:attrName>
                                        </p:attrNameLst>
                                      </p:cBhvr>
                                      <p:to>
                                        <p:strVal val="visible"/>
                                      </p:to>
                                    </p:set>
                                    <p:animEffect transition="in" filter="wipe(left)">
                                      <p:cBhvr>
                                        <p:cTn id="187" dur="500"/>
                                        <p:tgtEl>
                                          <p:spTgt spid="7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wipe(left)">
                                      <p:cBhvr>
                                        <p:cTn id="192" dur="500"/>
                                        <p:tgtEl>
                                          <p:spTgt spid="69"/>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71"/>
                                        </p:tgtEl>
                                        <p:attrNameLst>
                                          <p:attrName>style.visibility</p:attrName>
                                        </p:attrNameLst>
                                      </p:cBhvr>
                                      <p:to>
                                        <p:strVal val="visible"/>
                                      </p:to>
                                    </p:set>
                                    <p:animEffect transition="in" filter="wipe(left)">
                                      <p:cBhvr>
                                        <p:cTn id="197" dur="500"/>
                                        <p:tgtEl>
                                          <p:spTgt spid="71"/>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74"/>
                                        </p:tgtEl>
                                        <p:attrNameLst>
                                          <p:attrName>style.visibility</p:attrName>
                                        </p:attrNameLst>
                                      </p:cBhvr>
                                      <p:to>
                                        <p:strVal val="visible"/>
                                      </p:to>
                                    </p:set>
                                    <p:animEffect transition="in" filter="wipe(left)">
                                      <p:cBhvr>
                                        <p:cTn id="202" dur="500"/>
                                        <p:tgtEl>
                                          <p:spTgt spid="74"/>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75"/>
                                        </p:tgtEl>
                                        <p:attrNameLst>
                                          <p:attrName>style.visibility</p:attrName>
                                        </p:attrNameLst>
                                      </p:cBhvr>
                                      <p:to>
                                        <p:strVal val="visible"/>
                                      </p:to>
                                    </p:set>
                                    <p:animEffect transition="in" filter="wipe(left)">
                                      <p:cBhvr>
                                        <p:cTn id="207" dur="500"/>
                                        <p:tgtEl>
                                          <p:spTgt spid="75"/>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79"/>
                                        </p:tgtEl>
                                        <p:attrNameLst>
                                          <p:attrName>style.visibility</p:attrName>
                                        </p:attrNameLst>
                                      </p:cBhvr>
                                      <p:to>
                                        <p:strVal val="visible"/>
                                      </p:to>
                                    </p:set>
                                    <p:animEffect transition="in" filter="wipe(left)">
                                      <p:cBhvr>
                                        <p:cTn id="212" dur="500"/>
                                        <p:tgtEl>
                                          <p:spTgt spid="79"/>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55"/>
                                        </p:tgtEl>
                                        <p:attrNameLst>
                                          <p:attrName>style.visibility</p:attrName>
                                        </p:attrNameLst>
                                      </p:cBhvr>
                                      <p:to>
                                        <p:strVal val="visible"/>
                                      </p:to>
                                    </p:set>
                                    <p:animEffect transition="in" filter="wipe(left)">
                                      <p:cBhvr>
                                        <p:cTn id="217" dur="500"/>
                                        <p:tgtEl>
                                          <p:spTgt spid="55"/>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56"/>
                                        </p:tgtEl>
                                        <p:attrNameLst>
                                          <p:attrName>style.visibility</p:attrName>
                                        </p:attrNameLst>
                                      </p:cBhvr>
                                      <p:to>
                                        <p:strVal val="visible"/>
                                      </p:to>
                                    </p:set>
                                    <p:animEffect transition="in" filter="wipe(left)">
                                      <p:cBhvr>
                                        <p:cTn id="222" dur="500"/>
                                        <p:tgtEl>
                                          <p:spTgt spid="56"/>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57"/>
                                        </p:tgtEl>
                                        <p:attrNameLst>
                                          <p:attrName>style.visibility</p:attrName>
                                        </p:attrNameLst>
                                      </p:cBhvr>
                                      <p:to>
                                        <p:strVal val="visible"/>
                                      </p:to>
                                    </p:set>
                                    <p:animEffect transition="in" filter="wipe(left)">
                                      <p:cBhvr>
                                        <p:cTn id="227" dur="500"/>
                                        <p:tgtEl>
                                          <p:spTgt spid="57"/>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58"/>
                                        </p:tgtEl>
                                        <p:attrNameLst>
                                          <p:attrName>style.visibility</p:attrName>
                                        </p:attrNameLst>
                                      </p:cBhvr>
                                      <p:to>
                                        <p:strVal val="visible"/>
                                      </p:to>
                                    </p:set>
                                    <p:animEffect transition="in" filter="wipe(left)">
                                      <p:cBhvr>
                                        <p:cTn id="232" dur="500"/>
                                        <p:tgtEl>
                                          <p:spTgt spid="58"/>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59"/>
                                        </p:tgtEl>
                                        <p:attrNameLst>
                                          <p:attrName>style.visibility</p:attrName>
                                        </p:attrNameLst>
                                      </p:cBhvr>
                                      <p:to>
                                        <p:strVal val="visible"/>
                                      </p:to>
                                    </p:set>
                                    <p:animEffect transition="in" filter="wipe(left)">
                                      <p:cBhvr>
                                        <p:cTn id="237" dur="500"/>
                                        <p:tgtEl>
                                          <p:spTgt spid="59"/>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grpId="0" nodeType="clickEffect">
                                  <p:stCondLst>
                                    <p:cond delay="0"/>
                                  </p:stCondLst>
                                  <p:childTnLst>
                                    <p:set>
                                      <p:cBhvr>
                                        <p:cTn id="241" dur="1" fill="hold">
                                          <p:stCondLst>
                                            <p:cond delay="0"/>
                                          </p:stCondLst>
                                        </p:cTn>
                                        <p:tgtEl>
                                          <p:spTgt spid="60"/>
                                        </p:tgtEl>
                                        <p:attrNameLst>
                                          <p:attrName>style.visibility</p:attrName>
                                        </p:attrNameLst>
                                      </p:cBhvr>
                                      <p:to>
                                        <p:strVal val="visible"/>
                                      </p:to>
                                    </p:set>
                                    <p:animEffect transition="in" filter="wipe(left)">
                                      <p:cBhvr>
                                        <p:cTn id="242" dur="500"/>
                                        <p:tgtEl>
                                          <p:spTgt spid="60"/>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8" fill="hold" grpId="0" nodeType="clickEffect">
                                  <p:stCondLst>
                                    <p:cond delay="0"/>
                                  </p:stCondLst>
                                  <p:childTnLst>
                                    <p:set>
                                      <p:cBhvr>
                                        <p:cTn id="246" dur="1" fill="hold">
                                          <p:stCondLst>
                                            <p:cond delay="0"/>
                                          </p:stCondLst>
                                        </p:cTn>
                                        <p:tgtEl>
                                          <p:spTgt spid="61"/>
                                        </p:tgtEl>
                                        <p:attrNameLst>
                                          <p:attrName>style.visibility</p:attrName>
                                        </p:attrNameLst>
                                      </p:cBhvr>
                                      <p:to>
                                        <p:strVal val="visible"/>
                                      </p:to>
                                    </p:set>
                                    <p:animEffect transition="in" filter="wipe(left)">
                                      <p:cBhvr>
                                        <p:cTn id="247" dur="500"/>
                                        <p:tgtEl>
                                          <p:spTgt spid="61"/>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72"/>
                                        </p:tgtEl>
                                        <p:attrNameLst>
                                          <p:attrName>style.visibility</p:attrName>
                                        </p:attrNameLst>
                                      </p:cBhvr>
                                      <p:to>
                                        <p:strVal val="visible"/>
                                      </p:to>
                                    </p:set>
                                    <p:animEffect transition="in" filter="wipe(left)">
                                      <p:cBhvr>
                                        <p:cTn id="252" dur="500"/>
                                        <p:tgtEl>
                                          <p:spTgt spid="72"/>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8" fill="hold" grpId="0" nodeType="clickEffect">
                                  <p:stCondLst>
                                    <p:cond delay="0"/>
                                  </p:stCondLst>
                                  <p:childTnLst>
                                    <p:set>
                                      <p:cBhvr>
                                        <p:cTn id="256" dur="1" fill="hold">
                                          <p:stCondLst>
                                            <p:cond delay="0"/>
                                          </p:stCondLst>
                                        </p:cTn>
                                        <p:tgtEl>
                                          <p:spTgt spid="73"/>
                                        </p:tgtEl>
                                        <p:attrNameLst>
                                          <p:attrName>style.visibility</p:attrName>
                                        </p:attrNameLst>
                                      </p:cBhvr>
                                      <p:to>
                                        <p:strVal val="visible"/>
                                      </p:to>
                                    </p:set>
                                    <p:animEffect transition="in" filter="wipe(left)">
                                      <p:cBhvr>
                                        <p:cTn id="257" dur="500"/>
                                        <p:tgtEl>
                                          <p:spTgt spid="73"/>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8" fill="hold" grpId="0" nodeType="clickEffect">
                                  <p:stCondLst>
                                    <p:cond delay="0"/>
                                  </p:stCondLst>
                                  <p:childTnLst>
                                    <p:set>
                                      <p:cBhvr>
                                        <p:cTn id="261" dur="1" fill="hold">
                                          <p:stCondLst>
                                            <p:cond delay="0"/>
                                          </p:stCondLst>
                                        </p:cTn>
                                        <p:tgtEl>
                                          <p:spTgt spid="76"/>
                                        </p:tgtEl>
                                        <p:attrNameLst>
                                          <p:attrName>style.visibility</p:attrName>
                                        </p:attrNameLst>
                                      </p:cBhvr>
                                      <p:to>
                                        <p:strVal val="visible"/>
                                      </p:to>
                                    </p:set>
                                    <p:animEffect transition="in" filter="wipe(left)">
                                      <p:cBhvr>
                                        <p:cTn id="262" dur="500"/>
                                        <p:tgtEl>
                                          <p:spTgt spid="76"/>
                                        </p:tgtEl>
                                      </p:cBhvr>
                                    </p:animEffect>
                                  </p:childTnLst>
                                </p:cTn>
                              </p:par>
                            </p:childTnLst>
                          </p:cTn>
                        </p:par>
                      </p:childTnLst>
                    </p:cTn>
                  </p:par>
                  <p:par>
                    <p:cTn id="263" fill="hold">
                      <p:stCondLst>
                        <p:cond delay="indefinite"/>
                      </p:stCondLst>
                      <p:childTnLst>
                        <p:par>
                          <p:cTn id="264" fill="hold">
                            <p:stCondLst>
                              <p:cond delay="0"/>
                            </p:stCondLst>
                            <p:childTnLst>
                              <p:par>
                                <p:cTn id="265" presetID="2" presetClass="entr" presetSubtype="2" fill="hold" nodeType="clickEffect">
                                  <p:stCondLst>
                                    <p:cond delay="0"/>
                                  </p:stCondLst>
                                  <p:childTnLst>
                                    <p:set>
                                      <p:cBhvr>
                                        <p:cTn id="266" dur="1" fill="hold">
                                          <p:stCondLst>
                                            <p:cond delay="0"/>
                                          </p:stCondLst>
                                        </p:cTn>
                                        <p:tgtEl>
                                          <p:spTgt spid="78"/>
                                        </p:tgtEl>
                                        <p:attrNameLst>
                                          <p:attrName>style.visibility</p:attrName>
                                        </p:attrNameLst>
                                      </p:cBhvr>
                                      <p:to>
                                        <p:strVal val="visible"/>
                                      </p:to>
                                    </p:set>
                                    <p:anim calcmode="lin" valueType="num">
                                      <p:cBhvr additive="base">
                                        <p:cTn id="267" dur="500" fill="hold"/>
                                        <p:tgtEl>
                                          <p:spTgt spid="78"/>
                                        </p:tgtEl>
                                        <p:attrNameLst>
                                          <p:attrName>ppt_x</p:attrName>
                                        </p:attrNameLst>
                                      </p:cBhvr>
                                      <p:tavLst>
                                        <p:tav tm="0">
                                          <p:val>
                                            <p:strVal val="1+#ppt_w/2"/>
                                          </p:val>
                                        </p:tav>
                                        <p:tav tm="100000">
                                          <p:val>
                                            <p:strVal val="#ppt_x"/>
                                          </p:val>
                                        </p:tav>
                                      </p:tavLst>
                                    </p:anim>
                                    <p:anim calcmode="lin" valueType="num">
                                      <p:cBhvr additive="base">
                                        <p:cTn id="26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269" fill="hold">
                      <p:stCondLst>
                        <p:cond delay="indefinite"/>
                      </p:stCondLst>
                      <p:childTnLst>
                        <p:par>
                          <p:cTn id="270" fill="hold">
                            <p:stCondLst>
                              <p:cond delay="0"/>
                            </p:stCondLst>
                            <p:childTnLst>
                              <p:par>
                                <p:cTn id="271" presetID="2" presetClass="exit" presetSubtype="2" fill="hold" nodeType="clickEffect">
                                  <p:stCondLst>
                                    <p:cond delay="0"/>
                                  </p:stCondLst>
                                  <p:childTnLst>
                                    <p:anim calcmode="lin" valueType="num">
                                      <p:cBhvr additive="base">
                                        <p:cTn id="272" dur="500"/>
                                        <p:tgtEl>
                                          <p:spTgt spid="78"/>
                                        </p:tgtEl>
                                        <p:attrNameLst>
                                          <p:attrName>ppt_x</p:attrName>
                                        </p:attrNameLst>
                                      </p:cBhvr>
                                      <p:tavLst>
                                        <p:tav tm="0">
                                          <p:val>
                                            <p:strVal val="ppt_x"/>
                                          </p:val>
                                        </p:tav>
                                        <p:tav tm="100000">
                                          <p:val>
                                            <p:strVal val="1+ppt_w/2"/>
                                          </p:val>
                                        </p:tav>
                                      </p:tavLst>
                                    </p:anim>
                                    <p:anim calcmode="lin" valueType="num">
                                      <p:cBhvr additive="base">
                                        <p:cTn id="273" dur="500"/>
                                        <p:tgtEl>
                                          <p:spTgt spid="78"/>
                                        </p:tgtEl>
                                        <p:attrNameLst>
                                          <p:attrName>ppt_y</p:attrName>
                                        </p:attrNameLst>
                                      </p:cBhvr>
                                      <p:tavLst>
                                        <p:tav tm="0">
                                          <p:val>
                                            <p:strVal val="ppt_y"/>
                                          </p:val>
                                        </p:tav>
                                        <p:tav tm="100000">
                                          <p:val>
                                            <p:strVal val="ppt_y"/>
                                          </p:val>
                                        </p:tav>
                                      </p:tavLst>
                                    </p:anim>
                                    <p:set>
                                      <p:cBhvr>
                                        <p:cTn id="274" dur="1" fill="hold">
                                          <p:stCondLst>
                                            <p:cond delay="499"/>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71" grpId="0"/>
      <p:bldP spid="74" grpId="0"/>
      <p:bldP spid="75" grpId="0"/>
      <p:bldP spid="79" grpId="0"/>
      <p:bldP spid="41" grpId="0"/>
      <p:bldP spid="42" grpId="0" uiExpand="1" build="p"/>
      <p:bldP spid="43" grpId="0"/>
      <p:bldP spid="44" grpId="0"/>
      <p:bldP spid="45" grpId="0" animBg="1"/>
      <p:bldP spid="45" grpId="1" animBg="1"/>
      <p:bldP spid="46" grpId="0" animBg="1"/>
      <p:bldP spid="46" grpId="1" animBg="1"/>
      <p:bldP spid="47" grpId="0" animBg="1"/>
      <p:bldP spid="47" grpId="1" animBg="1"/>
      <p:bldP spid="48" grpId="0" animBg="1"/>
      <p:bldP spid="48" grpId="1" animBg="1"/>
      <p:bldP spid="48" grpId="2" animBg="1"/>
      <p:bldP spid="51" grpId="0" animBg="1"/>
      <p:bldP spid="51" grpId="1" animBg="1"/>
      <p:bldP spid="52" grpId="0" animBg="1"/>
      <p:bldP spid="52" grpId="1" animBg="1"/>
      <p:bldP spid="52" grpId="2" animBg="1"/>
      <p:bldP spid="54" grpId="0" animBg="1"/>
      <p:bldP spid="54" grpId="1" animBg="1"/>
      <p:bldP spid="55" grpId="0"/>
      <p:bldP spid="56" grpId="0"/>
      <p:bldP spid="57" grpId="0"/>
      <p:bldP spid="58" grpId="0"/>
      <p:bldP spid="59" grpId="0"/>
      <p:bldP spid="60" grpId="0"/>
      <p:bldP spid="61" grpId="0"/>
      <p:bldP spid="72" grpId="0"/>
      <p:bldP spid="73" grpId="0"/>
      <p:bldP spid="76" grpId="0"/>
      <p:bldP spid="49" grpId="0" animBg="1"/>
      <p:bldP spid="49" grpId="1" animBg="1"/>
      <p:bldP spid="3" grpId="0" animBg="1"/>
      <p:bldP spid="3" grpId="1" animBg="1"/>
      <p:bldP spid="83" grpId="0" animBg="1"/>
      <p:bldP spid="83" grpId="1" animBg="1"/>
      <p:bldP spid="87" grpId="0" animBg="1"/>
      <p:bldP spid="87" grpId="1" animBg="1"/>
      <p:bldP spid="50" grpId="0"/>
      <p:bldP spid="50" grpId="1"/>
      <p:bldP spid="77" grpId="0"/>
      <p:bldP spid="77" grpId="1"/>
      <p:bldP spid="88" grpId="0" animBg="1"/>
      <p:bldP spid="88" grpId="1" animBg="1"/>
      <p:bldP spid="53" grpId="0" animBg="1"/>
      <p:bldP spid="53"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Using Algebraic Data Types to Create a Tree</a:t>
            </a:r>
          </a:p>
        </p:txBody>
      </p:sp>
      <p:sp>
        <p:nvSpPr>
          <p:cNvPr id="3" name="TextBox 2">
            <a:extLst>
              <a:ext uri="{FF2B5EF4-FFF2-40B4-BE49-F238E27FC236}">
                <a16:creationId xmlns:a16="http://schemas.microsoft.com/office/drawing/2014/main" id="{69F3659F-05BE-40E9-B287-9BD90CF90D35}"/>
              </a:ext>
            </a:extLst>
          </p:cNvPr>
          <p:cNvSpPr txBox="1"/>
          <p:nvPr/>
        </p:nvSpPr>
        <p:spPr>
          <a:xfrm>
            <a:off x="6306523" y="984065"/>
            <a:ext cx="5693427" cy="830997"/>
          </a:xfrm>
          <a:prstGeom prst="rect">
            <a:avLst/>
          </a:prstGeom>
          <a:noFill/>
        </p:spPr>
        <p:txBody>
          <a:bodyPr wrap="square" rtlCol="0">
            <a:spAutoFit/>
          </a:bodyPr>
          <a:lstStyle/>
          <a:p>
            <a:pPr algn="ctr"/>
            <a:r>
              <a:rPr lang="en-US" sz="2400" dirty="0">
                <a:latin typeface="Corbel" panose="020B0503020204020204" pitchFamily="34" charset="0"/>
              </a:rPr>
              <a:t>Let's examine a more interesting use of ADTs – creating a </a:t>
            </a:r>
            <a:r>
              <a:rPr lang="en-US" sz="2400" dirty="0">
                <a:solidFill>
                  <a:srgbClr val="FF0000"/>
                </a:solidFill>
                <a:latin typeface="Corbel" panose="020B0503020204020204" pitchFamily="34" charset="0"/>
              </a:rPr>
              <a:t>binary search tree</a:t>
            </a:r>
            <a:r>
              <a:rPr lang="en-US" sz="2400" dirty="0">
                <a:latin typeface="Corbel" panose="020B0503020204020204" pitchFamily="34" charset="0"/>
              </a:rPr>
              <a:t>.</a:t>
            </a:r>
          </a:p>
        </p:txBody>
      </p:sp>
      <p:sp>
        <p:nvSpPr>
          <p:cNvPr id="4" name="TextBox 3">
            <a:extLst>
              <a:ext uri="{FF2B5EF4-FFF2-40B4-BE49-F238E27FC236}">
                <a16:creationId xmlns:a16="http://schemas.microsoft.com/office/drawing/2014/main" id="{6C617851-C9BF-41F5-8F69-52C724AC254E}"/>
              </a:ext>
            </a:extLst>
          </p:cNvPr>
          <p:cNvSpPr txBox="1"/>
          <p:nvPr/>
        </p:nvSpPr>
        <p:spPr>
          <a:xfrm>
            <a:off x="6572737" y="2030639"/>
            <a:ext cx="5160999" cy="830997"/>
          </a:xfrm>
          <a:prstGeom prst="rect">
            <a:avLst/>
          </a:prstGeom>
          <a:noFill/>
        </p:spPr>
        <p:txBody>
          <a:bodyPr wrap="square" rtlCol="0">
            <a:spAutoFit/>
          </a:bodyPr>
          <a:lstStyle/>
          <a:p>
            <a:pPr algn="ctr"/>
            <a:r>
              <a:rPr lang="en-US" sz="2400" dirty="0">
                <a:latin typeface="Corbel" panose="020B0503020204020204" pitchFamily="34" charset="0"/>
              </a:rPr>
              <a:t>We'll start by looking at the definition of a </a:t>
            </a:r>
            <a:r>
              <a:rPr lang="en-US" sz="2400" dirty="0">
                <a:solidFill>
                  <a:srgbClr val="FF0000"/>
                </a:solidFill>
                <a:latin typeface="Corbel" panose="020B0503020204020204" pitchFamily="34" charset="0"/>
              </a:rPr>
              <a:t>tree node</a:t>
            </a:r>
            <a:r>
              <a:rPr lang="en-US" sz="2400" dirty="0">
                <a:latin typeface="Corbel" panose="020B0503020204020204" pitchFamily="34" charset="0"/>
              </a:rPr>
              <a:t> ADT.</a:t>
            </a:r>
          </a:p>
        </p:txBody>
      </p:sp>
      <p:grpSp>
        <p:nvGrpSpPr>
          <p:cNvPr id="6" name="Group 5">
            <a:extLst>
              <a:ext uri="{FF2B5EF4-FFF2-40B4-BE49-F238E27FC236}">
                <a16:creationId xmlns:a16="http://schemas.microsoft.com/office/drawing/2014/main" id="{120BC4D8-BE47-400D-A847-EA6FEDC0A60F}"/>
              </a:ext>
            </a:extLst>
          </p:cNvPr>
          <p:cNvGrpSpPr/>
          <p:nvPr/>
        </p:nvGrpSpPr>
        <p:grpSpPr>
          <a:xfrm>
            <a:off x="192653" y="876384"/>
            <a:ext cx="5781669" cy="3378749"/>
            <a:chOff x="232757" y="1507374"/>
            <a:chExt cx="5781669" cy="3378749"/>
          </a:xfrm>
        </p:grpSpPr>
        <p:sp>
          <p:nvSpPr>
            <p:cNvPr id="7" name="Rectangle 6">
              <a:extLst>
                <a:ext uri="{FF2B5EF4-FFF2-40B4-BE49-F238E27FC236}">
                  <a16:creationId xmlns:a16="http://schemas.microsoft.com/office/drawing/2014/main" id="{DE392528-88D4-4041-BA4B-1BFFEB1B309D}"/>
                </a:ext>
              </a:extLst>
            </p:cNvPr>
            <p:cNvSpPr/>
            <p:nvPr/>
          </p:nvSpPr>
          <p:spPr>
            <a:xfrm>
              <a:off x="306933" y="1835743"/>
              <a:ext cx="5707493" cy="305038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0B556DD-7D9F-4CCF-99EF-33F6627EBB40}"/>
                </a:ext>
              </a:extLst>
            </p:cNvPr>
            <p:cNvSpPr txBox="1"/>
            <p:nvPr/>
          </p:nvSpPr>
          <p:spPr>
            <a:xfrm>
              <a:off x="232757" y="1507374"/>
              <a:ext cx="758541" cy="369332"/>
            </a:xfrm>
            <a:prstGeom prst="rect">
              <a:avLst/>
            </a:prstGeom>
            <a:noFill/>
          </p:spPr>
          <p:txBody>
            <a:bodyPr wrap="none" rtlCol="0">
              <a:spAutoFit/>
            </a:bodyPr>
            <a:lstStyle/>
            <a:p>
              <a:r>
                <a:rPr lang="en-US" dirty="0" err="1"/>
                <a:t>bst.hs</a:t>
              </a:r>
              <a:endParaRPr lang="en-US" dirty="0"/>
            </a:p>
          </p:txBody>
        </p:sp>
      </p:grpSp>
      <p:sp>
        <p:nvSpPr>
          <p:cNvPr id="9" name="TextBox 8">
            <a:extLst>
              <a:ext uri="{FF2B5EF4-FFF2-40B4-BE49-F238E27FC236}">
                <a16:creationId xmlns:a16="http://schemas.microsoft.com/office/drawing/2014/main" id="{7C3274BD-B05A-4C0A-A904-82FDEFFA557F}"/>
              </a:ext>
            </a:extLst>
          </p:cNvPr>
          <p:cNvSpPr txBox="1"/>
          <p:nvPr/>
        </p:nvSpPr>
        <p:spPr>
          <a:xfrm>
            <a:off x="263452" y="1181829"/>
            <a:ext cx="5493968" cy="1015663"/>
          </a:xfrm>
          <a:prstGeom prst="rect">
            <a:avLst/>
          </a:prstGeom>
          <a:noFill/>
        </p:spPr>
        <p:txBody>
          <a:bodyPr wrap="square" rtlCol="0">
            <a:spAutoFit/>
          </a:bodyPr>
          <a:lstStyle/>
          <a:p>
            <a:r>
              <a:rPr lang="en-US" sz="2000" dirty="0">
                <a:latin typeface="Consolas" panose="020B0609020204030204" pitchFamily="49" charset="0"/>
              </a:rPr>
              <a:t>data Tree =</a:t>
            </a:r>
          </a:p>
          <a:p>
            <a:r>
              <a:rPr lang="en-US" sz="2000" dirty="0">
                <a:latin typeface="Consolas" panose="020B0609020204030204" pitchFamily="49" charset="0"/>
              </a:rPr>
              <a:t>  Nil | </a:t>
            </a:r>
          </a:p>
          <a:p>
            <a:r>
              <a:rPr lang="en-US" sz="2000" dirty="0">
                <a:latin typeface="Consolas" panose="020B0609020204030204" pitchFamily="49" charset="0"/>
              </a:rPr>
              <a:t>  Node String Tree </a:t>
            </a:r>
            <a:r>
              <a:rPr lang="en-US" sz="2000" dirty="0" err="1">
                <a:latin typeface="Consolas" panose="020B0609020204030204" pitchFamily="49" charset="0"/>
              </a:rPr>
              <a:t>Tree</a:t>
            </a:r>
            <a:endParaRPr lang="en-US" sz="2000" dirty="0">
              <a:latin typeface="Consolas" panose="020B0609020204030204" pitchFamily="49" charset="0"/>
            </a:endParaRPr>
          </a:p>
        </p:txBody>
      </p:sp>
      <p:sp>
        <p:nvSpPr>
          <p:cNvPr id="10" name="Speech Bubble: Rectangle with Corners Rounded 9">
            <a:extLst>
              <a:ext uri="{FF2B5EF4-FFF2-40B4-BE49-F238E27FC236}">
                <a16:creationId xmlns:a16="http://schemas.microsoft.com/office/drawing/2014/main" id="{E661F0B1-BC54-470F-B888-39EF83117154}"/>
              </a:ext>
            </a:extLst>
          </p:cNvPr>
          <p:cNvSpPr/>
          <p:nvPr/>
        </p:nvSpPr>
        <p:spPr>
          <a:xfrm>
            <a:off x="2257143" y="329823"/>
            <a:ext cx="3408260" cy="900240"/>
          </a:xfrm>
          <a:prstGeom prst="wedgeRoundRectCallout">
            <a:avLst>
              <a:gd name="adj1" fmla="val -82390"/>
              <a:gd name="adj2" fmla="val 556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Tree data type has two possible </a:t>
            </a:r>
            <a:r>
              <a:rPr lang="en-US" sz="2000" dirty="0">
                <a:solidFill>
                  <a:srgbClr val="FFC1C1"/>
                </a:solidFill>
              </a:rPr>
              <a:t>variants</a:t>
            </a:r>
            <a:r>
              <a:rPr lang="en-US" sz="2000" dirty="0"/>
              <a:t>.</a:t>
            </a:r>
          </a:p>
        </p:txBody>
      </p:sp>
      <p:sp>
        <p:nvSpPr>
          <p:cNvPr id="12" name="Speech Bubble: Rectangle with Corners Rounded 11">
            <a:extLst>
              <a:ext uri="{FF2B5EF4-FFF2-40B4-BE49-F238E27FC236}">
                <a16:creationId xmlns:a16="http://schemas.microsoft.com/office/drawing/2014/main" id="{204D8A53-D07C-4A05-AD3E-6E2D8E978C14}"/>
              </a:ext>
            </a:extLst>
          </p:cNvPr>
          <p:cNvSpPr/>
          <p:nvPr/>
        </p:nvSpPr>
        <p:spPr>
          <a:xfrm>
            <a:off x="2742533" y="973160"/>
            <a:ext cx="3780892" cy="826330"/>
          </a:xfrm>
          <a:prstGeom prst="wedgeRoundRectCallout">
            <a:avLst>
              <a:gd name="adj1" fmla="val -95136"/>
              <a:gd name="adj2" fmla="val 376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a:t>
            </a:r>
            <a:r>
              <a:rPr lang="en-US" sz="2000" dirty="0">
                <a:solidFill>
                  <a:srgbClr val="FFC1C1"/>
                </a:solidFill>
              </a:rPr>
              <a:t>empty variant </a:t>
            </a:r>
            <a:r>
              <a:rPr lang="en-US" sz="2000" dirty="0"/>
              <a:t>indicating that there is no node – like a </a:t>
            </a:r>
            <a:r>
              <a:rPr lang="en-US" sz="2000" dirty="0" err="1">
                <a:solidFill>
                  <a:srgbClr val="FFC1C1"/>
                </a:solidFill>
              </a:rPr>
              <a:t>nullptr</a:t>
            </a:r>
            <a:r>
              <a:rPr lang="en-US" sz="2000" dirty="0"/>
              <a:t>.</a:t>
            </a:r>
          </a:p>
        </p:txBody>
      </p:sp>
      <p:sp>
        <p:nvSpPr>
          <p:cNvPr id="13" name="TextBox 12">
            <a:extLst>
              <a:ext uri="{FF2B5EF4-FFF2-40B4-BE49-F238E27FC236}">
                <a16:creationId xmlns:a16="http://schemas.microsoft.com/office/drawing/2014/main" id="{66006AA5-23EE-44F9-B4FB-0C8E34823876}"/>
              </a:ext>
            </a:extLst>
          </p:cNvPr>
          <p:cNvSpPr txBox="1"/>
          <p:nvPr/>
        </p:nvSpPr>
        <p:spPr>
          <a:xfrm>
            <a:off x="6756807" y="3077212"/>
            <a:ext cx="4792858" cy="830997"/>
          </a:xfrm>
          <a:prstGeom prst="rect">
            <a:avLst/>
          </a:prstGeom>
          <a:noFill/>
        </p:spPr>
        <p:txBody>
          <a:bodyPr wrap="square" rtlCol="0">
            <a:spAutoFit/>
          </a:bodyPr>
          <a:lstStyle/>
          <a:p>
            <a:pPr algn="ctr"/>
            <a:r>
              <a:rPr lang="en-US" sz="2400" dirty="0">
                <a:latin typeface="Corbel" panose="020B0503020204020204" pitchFamily="34" charset="0"/>
              </a:rPr>
              <a:t>Ok, let's see what some valid trees look like.</a:t>
            </a:r>
          </a:p>
        </p:txBody>
      </p:sp>
      <p:sp>
        <p:nvSpPr>
          <p:cNvPr id="14" name="TextBox 13">
            <a:extLst>
              <a:ext uri="{FF2B5EF4-FFF2-40B4-BE49-F238E27FC236}">
                <a16:creationId xmlns:a16="http://schemas.microsoft.com/office/drawing/2014/main" id="{25E02C78-ED1A-4C36-977D-48C057FD457C}"/>
              </a:ext>
            </a:extLst>
          </p:cNvPr>
          <p:cNvSpPr txBox="1"/>
          <p:nvPr/>
        </p:nvSpPr>
        <p:spPr>
          <a:xfrm>
            <a:off x="1645034" y="3604623"/>
            <a:ext cx="6096740" cy="369332"/>
          </a:xfrm>
          <a:prstGeom prst="rect">
            <a:avLst/>
          </a:prstGeom>
        </p:spPr>
        <p:txBody>
          <a:bodyPr wrap="square">
            <a:spAutoFit/>
          </a:bodyPr>
          <a:lstStyle/>
          <a:p>
            <a:endParaRPr lang="en-US" dirty="0">
              <a:latin typeface="Consolas" panose="020B0609020204030204" pitchFamily="49" charset="0"/>
            </a:endParaRPr>
          </a:p>
        </p:txBody>
      </p:sp>
      <p:grpSp>
        <p:nvGrpSpPr>
          <p:cNvPr id="17" name="Group 16">
            <a:extLst>
              <a:ext uri="{FF2B5EF4-FFF2-40B4-BE49-F238E27FC236}">
                <a16:creationId xmlns:a16="http://schemas.microsoft.com/office/drawing/2014/main" id="{E9510DF9-CC83-4BA4-882A-3A59E7F7F3BC}"/>
              </a:ext>
            </a:extLst>
          </p:cNvPr>
          <p:cNvGrpSpPr/>
          <p:nvPr/>
        </p:nvGrpSpPr>
        <p:grpSpPr>
          <a:xfrm>
            <a:off x="6281910" y="2909882"/>
            <a:ext cx="5610234" cy="4180726"/>
            <a:chOff x="6095118" y="1978967"/>
            <a:chExt cx="5733038" cy="5446850"/>
          </a:xfrm>
        </p:grpSpPr>
        <p:grpSp>
          <p:nvGrpSpPr>
            <p:cNvPr id="18" name="Group 17">
              <a:extLst>
                <a:ext uri="{FF2B5EF4-FFF2-40B4-BE49-F238E27FC236}">
                  <a16:creationId xmlns:a16="http://schemas.microsoft.com/office/drawing/2014/main" id="{34275D1A-C9BC-48A1-A05D-3645E78A9617}"/>
                </a:ext>
              </a:extLst>
            </p:cNvPr>
            <p:cNvGrpSpPr/>
            <p:nvPr/>
          </p:nvGrpSpPr>
          <p:grpSpPr>
            <a:xfrm>
              <a:off x="6095118" y="1978967"/>
              <a:ext cx="5733038" cy="5446850"/>
              <a:chOff x="3072962" y="1263460"/>
              <a:chExt cx="5994838" cy="6296063"/>
            </a:xfrm>
          </p:grpSpPr>
          <p:pic>
            <p:nvPicPr>
              <p:cNvPr id="20" name="Picture 19">
                <a:extLst>
                  <a:ext uri="{FF2B5EF4-FFF2-40B4-BE49-F238E27FC236}">
                    <a16:creationId xmlns:a16="http://schemas.microsoft.com/office/drawing/2014/main" id="{3D864D47-F9CA-4D78-AEE8-3CA6F956B8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6296063"/>
              </a:xfrm>
              <a:prstGeom prst="rect">
                <a:avLst/>
              </a:prstGeom>
            </p:spPr>
          </p:pic>
          <p:sp>
            <p:nvSpPr>
              <p:cNvPr id="21" name="Rectangle 20">
                <a:extLst>
                  <a:ext uri="{FF2B5EF4-FFF2-40B4-BE49-F238E27FC236}">
                    <a16:creationId xmlns:a16="http://schemas.microsoft.com/office/drawing/2014/main" id="{DFBD4B77-1191-4462-A4A6-0D495523DB10}"/>
                  </a:ext>
                </a:extLst>
              </p:cNvPr>
              <p:cNvSpPr/>
              <p:nvPr/>
            </p:nvSpPr>
            <p:spPr>
              <a:xfrm>
                <a:off x="3166947" y="1701941"/>
                <a:ext cx="3015290" cy="303314"/>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9" name="Rectangle 18">
              <a:extLst>
                <a:ext uri="{FF2B5EF4-FFF2-40B4-BE49-F238E27FC236}">
                  <a16:creationId xmlns:a16="http://schemas.microsoft.com/office/drawing/2014/main" id="{22449356-7A27-434F-B7AF-BA2C7FBC0D35}"/>
                </a:ext>
              </a:extLst>
            </p:cNvPr>
            <p:cNvSpPr/>
            <p:nvPr/>
          </p:nvSpPr>
          <p:spPr>
            <a:xfrm>
              <a:off x="8878957" y="2053236"/>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2A976A15-F3E8-46D6-A90B-9B298B6A72F7}"/>
              </a:ext>
            </a:extLst>
          </p:cNvPr>
          <p:cNvSpPr txBox="1"/>
          <p:nvPr/>
        </p:nvSpPr>
        <p:spPr>
          <a:xfrm>
            <a:off x="6289678" y="3165805"/>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23" name="TextBox 22">
            <a:extLst>
              <a:ext uri="{FF2B5EF4-FFF2-40B4-BE49-F238E27FC236}">
                <a16:creationId xmlns:a16="http://schemas.microsoft.com/office/drawing/2014/main" id="{70239FCA-0232-46BB-8077-D6F94748BA51}"/>
              </a:ext>
            </a:extLst>
          </p:cNvPr>
          <p:cNvSpPr txBox="1"/>
          <p:nvPr/>
        </p:nvSpPr>
        <p:spPr>
          <a:xfrm>
            <a:off x="7322312" y="3150937"/>
            <a:ext cx="269112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a:t>
            </a:r>
            <a:r>
              <a:rPr lang="en-US" dirty="0" err="1">
                <a:solidFill>
                  <a:srgbClr val="C2FFF0"/>
                </a:solidFill>
                <a:latin typeface="Consolas" panose="020B0609020204030204" pitchFamily="49" charset="0"/>
              </a:rPr>
              <a:t>bst</a:t>
            </a:r>
            <a:endParaRPr lang="en-US" dirty="0">
              <a:solidFill>
                <a:srgbClr val="C2FFF0"/>
              </a:solidFill>
              <a:latin typeface="Consolas" panose="020B0609020204030204" pitchFamily="49" charset="0"/>
            </a:endParaRPr>
          </a:p>
        </p:txBody>
      </p:sp>
      <p:sp>
        <p:nvSpPr>
          <p:cNvPr id="25" name="TextBox 24">
            <a:extLst>
              <a:ext uri="{FF2B5EF4-FFF2-40B4-BE49-F238E27FC236}">
                <a16:creationId xmlns:a16="http://schemas.microsoft.com/office/drawing/2014/main" id="{7CC124E4-1EA6-4BF0-B04B-DE26B31B895D}"/>
              </a:ext>
            </a:extLst>
          </p:cNvPr>
          <p:cNvSpPr txBox="1"/>
          <p:nvPr/>
        </p:nvSpPr>
        <p:spPr>
          <a:xfrm>
            <a:off x="6279801" y="3410516"/>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26" name="TextBox 25">
            <a:extLst>
              <a:ext uri="{FF2B5EF4-FFF2-40B4-BE49-F238E27FC236}">
                <a16:creationId xmlns:a16="http://schemas.microsoft.com/office/drawing/2014/main" id="{A6E3DA21-FADF-4900-8B26-BE772FE847C5}"/>
              </a:ext>
            </a:extLst>
          </p:cNvPr>
          <p:cNvSpPr txBox="1"/>
          <p:nvPr/>
        </p:nvSpPr>
        <p:spPr>
          <a:xfrm>
            <a:off x="6275383" y="3700674"/>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27" name="TextBox 26">
            <a:extLst>
              <a:ext uri="{FF2B5EF4-FFF2-40B4-BE49-F238E27FC236}">
                <a16:creationId xmlns:a16="http://schemas.microsoft.com/office/drawing/2014/main" id="{B58DE171-04E7-4D5D-94F7-4F75E4808F2B}"/>
              </a:ext>
            </a:extLst>
          </p:cNvPr>
          <p:cNvSpPr txBox="1"/>
          <p:nvPr/>
        </p:nvSpPr>
        <p:spPr>
          <a:xfrm>
            <a:off x="6832368" y="3700226"/>
            <a:ext cx="411014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 Nil</a:t>
            </a:r>
          </a:p>
        </p:txBody>
      </p:sp>
      <p:sp>
        <p:nvSpPr>
          <p:cNvPr id="30" name="TextBox 29">
            <a:extLst>
              <a:ext uri="{FF2B5EF4-FFF2-40B4-BE49-F238E27FC236}">
                <a16:creationId xmlns:a16="http://schemas.microsoft.com/office/drawing/2014/main" id="{4BCAB38C-21B8-4B0F-B65C-580A0E25E8EF}"/>
              </a:ext>
            </a:extLst>
          </p:cNvPr>
          <p:cNvSpPr txBox="1"/>
          <p:nvPr/>
        </p:nvSpPr>
        <p:spPr>
          <a:xfrm>
            <a:off x="6262887" y="401396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31" name="TextBox 30">
            <a:extLst>
              <a:ext uri="{FF2B5EF4-FFF2-40B4-BE49-F238E27FC236}">
                <a16:creationId xmlns:a16="http://schemas.microsoft.com/office/drawing/2014/main" id="{F1FAB485-0439-4994-AB0E-AF2AF88F5C19}"/>
              </a:ext>
            </a:extLst>
          </p:cNvPr>
          <p:cNvSpPr txBox="1"/>
          <p:nvPr/>
        </p:nvSpPr>
        <p:spPr>
          <a:xfrm>
            <a:off x="6819872" y="4013514"/>
            <a:ext cx="4732903"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one_node</a:t>
            </a:r>
            <a:r>
              <a:rPr lang="en-US" dirty="0">
                <a:solidFill>
                  <a:srgbClr val="C2FFF0"/>
                </a:solidFill>
                <a:latin typeface="Consolas" panose="020B0609020204030204" pitchFamily="49" charset="0"/>
              </a:rPr>
              <a:t> = Node "Lit" Nil </a:t>
            </a:r>
            <a:r>
              <a:rPr lang="en-US" dirty="0" err="1">
                <a:solidFill>
                  <a:srgbClr val="C2FFF0"/>
                </a:solidFill>
                <a:latin typeface="Consolas" panose="020B0609020204030204" pitchFamily="49" charset="0"/>
              </a:rPr>
              <a:t>Nil</a:t>
            </a:r>
            <a:endParaRPr lang="en-US" dirty="0">
              <a:solidFill>
                <a:srgbClr val="C2FFF0"/>
              </a:solidFill>
              <a:latin typeface="Consolas" panose="020B0609020204030204" pitchFamily="49" charset="0"/>
            </a:endParaRPr>
          </a:p>
        </p:txBody>
      </p:sp>
      <p:sp>
        <p:nvSpPr>
          <p:cNvPr id="34" name="TextBox 33">
            <a:extLst>
              <a:ext uri="{FF2B5EF4-FFF2-40B4-BE49-F238E27FC236}">
                <a16:creationId xmlns:a16="http://schemas.microsoft.com/office/drawing/2014/main" id="{8855FFF1-71B9-4800-8DBA-7EE21661748D}"/>
              </a:ext>
            </a:extLst>
          </p:cNvPr>
          <p:cNvSpPr txBox="1"/>
          <p:nvPr/>
        </p:nvSpPr>
        <p:spPr>
          <a:xfrm>
            <a:off x="6262887" y="4316940"/>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35" name="TextBox 34">
            <a:extLst>
              <a:ext uri="{FF2B5EF4-FFF2-40B4-BE49-F238E27FC236}">
                <a16:creationId xmlns:a16="http://schemas.microsoft.com/office/drawing/2014/main" id="{ABD22C74-928A-4B90-A02D-C075D2059963}"/>
              </a:ext>
            </a:extLst>
          </p:cNvPr>
          <p:cNvSpPr txBox="1"/>
          <p:nvPr/>
        </p:nvSpPr>
        <p:spPr>
          <a:xfrm>
            <a:off x="6803533" y="4316492"/>
            <a:ext cx="4609887"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left_child</a:t>
            </a:r>
            <a:r>
              <a:rPr lang="en-US" dirty="0">
                <a:solidFill>
                  <a:srgbClr val="C2FFF0"/>
                </a:solidFill>
                <a:latin typeface="Consolas" panose="020B0609020204030204" pitchFamily="49" charset="0"/>
              </a:rPr>
              <a:t> = Node "Boomer" Nil </a:t>
            </a:r>
            <a:r>
              <a:rPr lang="en-US" dirty="0" err="1">
                <a:solidFill>
                  <a:srgbClr val="C2FFF0"/>
                </a:solidFill>
                <a:latin typeface="Consolas" panose="020B0609020204030204" pitchFamily="49" charset="0"/>
              </a:rPr>
              <a:t>Nil</a:t>
            </a:r>
            <a:endParaRPr lang="en-US" dirty="0">
              <a:solidFill>
                <a:srgbClr val="C2FFF0"/>
              </a:solidFill>
              <a:latin typeface="Consolas" panose="020B0609020204030204" pitchFamily="49" charset="0"/>
            </a:endParaRPr>
          </a:p>
        </p:txBody>
      </p:sp>
      <p:grpSp>
        <p:nvGrpSpPr>
          <p:cNvPr id="139" name="Group 138">
            <a:extLst>
              <a:ext uri="{FF2B5EF4-FFF2-40B4-BE49-F238E27FC236}">
                <a16:creationId xmlns:a16="http://schemas.microsoft.com/office/drawing/2014/main" id="{1E9AB6C9-DE5C-494E-ABE0-1A6478017695}"/>
              </a:ext>
            </a:extLst>
          </p:cNvPr>
          <p:cNvGrpSpPr/>
          <p:nvPr/>
        </p:nvGrpSpPr>
        <p:grpSpPr>
          <a:xfrm>
            <a:off x="184274" y="4461578"/>
            <a:ext cx="1963443" cy="892095"/>
            <a:chOff x="48075" y="4568217"/>
            <a:chExt cx="1963443" cy="892095"/>
          </a:xfrm>
        </p:grpSpPr>
        <p:grpSp>
          <p:nvGrpSpPr>
            <p:cNvPr id="41" name="Group 40">
              <a:extLst>
                <a:ext uri="{FF2B5EF4-FFF2-40B4-BE49-F238E27FC236}">
                  <a16:creationId xmlns:a16="http://schemas.microsoft.com/office/drawing/2014/main" id="{23BA3D47-8C3E-4445-A4BE-B9E6758FEF61}"/>
                </a:ext>
              </a:extLst>
            </p:cNvPr>
            <p:cNvGrpSpPr/>
            <p:nvPr/>
          </p:nvGrpSpPr>
          <p:grpSpPr>
            <a:xfrm>
              <a:off x="48075" y="4568217"/>
              <a:ext cx="1928243" cy="369332"/>
              <a:chOff x="48075" y="4568217"/>
              <a:chExt cx="1928243" cy="369332"/>
            </a:xfrm>
          </p:grpSpPr>
          <p:sp>
            <p:nvSpPr>
              <p:cNvPr id="39" name="Rectangle 38">
                <a:extLst>
                  <a:ext uri="{FF2B5EF4-FFF2-40B4-BE49-F238E27FC236}">
                    <a16:creationId xmlns:a16="http://schemas.microsoft.com/office/drawing/2014/main" id="{21BFB671-F545-4391-B1B9-BA79C2A519B9}"/>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9AB9995A-8126-47B2-A2A2-229921191D55}"/>
                  </a:ext>
                </a:extLst>
              </p:cNvPr>
              <p:cNvSpPr txBox="1"/>
              <p:nvPr/>
            </p:nvSpPr>
            <p:spPr>
              <a:xfrm>
                <a:off x="48075" y="4568217"/>
                <a:ext cx="1303562" cy="369332"/>
              </a:xfrm>
              <a:prstGeom prst="rect">
                <a:avLst/>
              </a:prstGeom>
              <a:noFill/>
            </p:spPr>
            <p:txBody>
              <a:bodyPr wrap="none" rtlCol="0">
                <a:spAutoFit/>
              </a:bodyPr>
              <a:lstStyle/>
              <a:p>
                <a:r>
                  <a:rPr lang="en-US" dirty="0" err="1"/>
                  <a:t>empty_tree</a:t>
                </a:r>
                <a:endParaRPr lang="en-US" dirty="0"/>
              </a:p>
            </p:txBody>
          </p:sp>
        </p:grpSp>
        <p:grpSp>
          <p:nvGrpSpPr>
            <p:cNvPr id="53" name="Group 52">
              <a:extLst>
                <a:ext uri="{FF2B5EF4-FFF2-40B4-BE49-F238E27FC236}">
                  <a16:creationId xmlns:a16="http://schemas.microsoft.com/office/drawing/2014/main" id="{EBC55DEA-E95E-4792-AA79-40C1D0BFD122}"/>
                </a:ext>
              </a:extLst>
            </p:cNvPr>
            <p:cNvGrpSpPr/>
            <p:nvPr/>
          </p:nvGrpSpPr>
          <p:grpSpPr>
            <a:xfrm>
              <a:off x="1486700" y="5065578"/>
              <a:ext cx="524818" cy="394734"/>
              <a:chOff x="1532609" y="4933005"/>
              <a:chExt cx="374846" cy="394734"/>
            </a:xfrm>
          </p:grpSpPr>
          <p:sp>
            <p:nvSpPr>
              <p:cNvPr id="52" name="Rectangle 51">
                <a:extLst>
                  <a:ext uri="{FF2B5EF4-FFF2-40B4-BE49-F238E27FC236}">
                    <a16:creationId xmlns:a16="http://schemas.microsoft.com/office/drawing/2014/main" id="{C6C5A24E-486C-4D25-B946-3DCE4C5686F9}"/>
                  </a:ext>
                </a:extLst>
              </p:cNvPr>
              <p:cNvSpPr/>
              <p:nvPr/>
            </p:nvSpPr>
            <p:spPr>
              <a:xfrm>
                <a:off x="1563733" y="4978215"/>
                <a:ext cx="267121" cy="349524"/>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5F014475-7377-4865-BF62-E6650B6CE591}"/>
                  </a:ext>
                </a:extLst>
              </p:cNvPr>
              <p:cNvSpPr txBox="1"/>
              <p:nvPr/>
            </p:nvSpPr>
            <p:spPr>
              <a:xfrm>
                <a:off x="1532609" y="4933005"/>
                <a:ext cx="374846" cy="369332"/>
              </a:xfrm>
              <a:prstGeom prst="rect">
                <a:avLst/>
              </a:prstGeom>
              <a:noFill/>
            </p:spPr>
            <p:txBody>
              <a:bodyPr wrap="square" rtlCol="0">
                <a:spAutoFit/>
              </a:bodyPr>
              <a:lstStyle/>
              <a:p>
                <a:r>
                  <a:rPr lang="en-US" dirty="0"/>
                  <a:t>Nil</a:t>
                </a:r>
              </a:p>
            </p:txBody>
          </p:sp>
        </p:grpSp>
        <p:cxnSp>
          <p:nvCxnSpPr>
            <p:cNvPr id="55" name="Straight Arrow Connector 54">
              <a:extLst>
                <a:ext uri="{FF2B5EF4-FFF2-40B4-BE49-F238E27FC236}">
                  <a16:creationId xmlns:a16="http://schemas.microsoft.com/office/drawing/2014/main" id="{B5186D51-0199-400A-97AC-ABE216F8AC9E}"/>
                </a:ext>
              </a:extLst>
            </p:cNvPr>
            <p:cNvCxnSpPr>
              <a:cxnSpLocks/>
            </p:cNvCxnSpPr>
            <p:nvPr/>
          </p:nvCxnSpPr>
          <p:spPr>
            <a:xfrm>
              <a:off x="1658734" y="4742679"/>
              <a:ext cx="59095" cy="3708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8E323ABA-116B-4BC5-B877-C7248F23B9A7}"/>
              </a:ext>
            </a:extLst>
          </p:cNvPr>
          <p:cNvGrpSpPr/>
          <p:nvPr/>
        </p:nvGrpSpPr>
        <p:grpSpPr>
          <a:xfrm>
            <a:off x="205848" y="5520043"/>
            <a:ext cx="2049755" cy="1188424"/>
            <a:chOff x="2130516" y="4550187"/>
            <a:chExt cx="2049755" cy="1188424"/>
          </a:xfrm>
        </p:grpSpPr>
        <p:grpSp>
          <p:nvGrpSpPr>
            <p:cNvPr id="49" name="Group 48">
              <a:extLst>
                <a:ext uri="{FF2B5EF4-FFF2-40B4-BE49-F238E27FC236}">
                  <a16:creationId xmlns:a16="http://schemas.microsoft.com/office/drawing/2014/main" id="{C0D25927-51FE-43AF-BEA3-4D6A9C834ECC}"/>
                </a:ext>
              </a:extLst>
            </p:cNvPr>
            <p:cNvGrpSpPr/>
            <p:nvPr/>
          </p:nvGrpSpPr>
          <p:grpSpPr>
            <a:xfrm>
              <a:off x="2130516" y="4550187"/>
              <a:ext cx="1928243" cy="369332"/>
              <a:chOff x="48075" y="4568217"/>
              <a:chExt cx="1928243" cy="369332"/>
            </a:xfrm>
          </p:grpSpPr>
          <p:sp>
            <p:nvSpPr>
              <p:cNvPr id="50" name="Rectangle 49">
                <a:extLst>
                  <a:ext uri="{FF2B5EF4-FFF2-40B4-BE49-F238E27FC236}">
                    <a16:creationId xmlns:a16="http://schemas.microsoft.com/office/drawing/2014/main" id="{E39A141B-4895-4B1E-A1D1-39395FBC59F1}"/>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07CE37A5-9070-47BF-9C49-54D762259DF5}"/>
                  </a:ext>
                </a:extLst>
              </p:cNvPr>
              <p:cNvSpPr txBox="1"/>
              <p:nvPr/>
            </p:nvSpPr>
            <p:spPr>
              <a:xfrm>
                <a:off x="48075" y="4568217"/>
                <a:ext cx="1141659" cy="369332"/>
              </a:xfrm>
              <a:prstGeom prst="rect">
                <a:avLst/>
              </a:prstGeom>
              <a:noFill/>
            </p:spPr>
            <p:txBody>
              <a:bodyPr wrap="none" rtlCol="0">
                <a:spAutoFit/>
              </a:bodyPr>
              <a:lstStyle/>
              <a:p>
                <a:r>
                  <a:rPr lang="en-US" dirty="0" err="1"/>
                  <a:t>one_node</a:t>
                </a:r>
                <a:endParaRPr lang="en-US" dirty="0"/>
              </a:p>
            </p:txBody>
          </p:sp>
        </p:grpSp>
        <p:sp>
          <p:nvSpPr>
            <p:cNvPr id="60" name="Rectangle 59">
              <a:extLst>
                <a:ext uri="{FF2B5EF4-FFF2-40B4-BE49-F238E27FC236}">
                  <a16:creationId xmlns:a16="http://schemas.microsoft.com/office/drawing/2014/main" id="{FE33ECA6-1F90-491E-BB40-73E06B716504}"/>
                </a:ext>
              </a:extLst>
            </p:cNvPr>
            <p:cNvSpPr/>
            <p:nvPr/>
          </p:nvSpPr>
          <p:spPr>
            <a:xfrm>
              <a:off x="3059062" y="5092565"/>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9CF232EC-8F9B-4709-88A2-A3E2933B1A4F}"/>
                </a:ext>
              </a:extLst>
            </p:cNvPr>
            <p:cNvCxnSpPr>
              <a:cxnSpLocks/>
            </p:cNvCxnSpPr>
            <p:nvPr/>
          </p:nvCxnSpPr>
          <p:spPr>
            <a:xfrm>
              <a:off x="3712706" y="4754922"/>
              <a:ext cx="59095" cy="3708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C5753F4-BC0F-4C01-A00A-6883E7B19EC3}"/>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E9A52E7A-E608-4ED4-B5DD-C4191DEBC789}"/>
                </a:ext>
              </a:extLst>
            </p:cNvPr>
            <p:cNvSpPr txBox="1"/>
            <p:nvPr/>
          </p:nvSpPr>
          <p:spPr>
            <a:xfrm>
              <a:off x="3301794" y="5078279"/>
              <a:ext cx="846570" cy="369332"/>
            </a:xfrm>
            <a:prstGeom prst="rect">
              <a:avLst/>
            </a:prstGeom>
            <a:noFill/>
          </p:spPr>
          <p:txBody>
            <a:bodyPr wrap="none" rtlCol="0">
              <a:spAutoFit/>
            </a:bodyPr>
            <a:lstStyle/>
            <a:p>
              <a:r>
                <a:rPr lang="en-US" dirty="0"/>
                <a:t>"Lit"</a:t>
              </a:r>
            </a:p>
          </p:txBody>
        </p:sp>
        <p:sp>
          <p:nvSpPr>
            <p:cNvPr id="90" name="Rectangle 89">
              <a:extLst>
                <a:ext uri="{FF2B5EF4-FFF2-40B4-BE49-F238E27FC236}">
                  <a16:creationId xmlns:a16="http://schemas.microsoft.com/office/drawing/2014/main" id="{1D24A887-98FB-414A-BF9F-ED9FA79FD8D6}"/>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DBF38660-FEF8-49BB-8AA6-DCE430F1EDAC}"/>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3122CA61-DCC7-4833-84A1-0DFBDF815A5C}"/>
                </a:ext>
              </a:extLst>
            </p:cNvPr>
            <p:cNvSpPr txBox="1"/>
            <p:nvPr/>
          </p:nvSpPr>
          <p:spPr>
            <a:xfrm>
              <a:off x="3075660" y="5369279"/>
              <a:ext cx="617354" cy="369332"/>
            </a:xfrm>
            <a:prstGeom prst="rect">
              <a:avLst/>
            </a:prstGeom>
            <a:noFill/>
          </p:spPr>
          <p:txBody>
            <a:bodyPr wrap="square">
              <a:spAutoFit/>
            </a:bodyPr>
            <a:lstStyle/>
            <a:p>
              <a:pPr algn="ctr"/>
              <a:r>
                <a:rPr lang="en-US" dirty="0"/>
                <a:t>Nil</a:t>
              </a:r>
            </a:p>
          </p:txBody>
        </p:sp>
        <p:sp>
          <p:nvSpPr>
            <p:cNvPr id="97" name="TextBox 96">
              <a:extLst>
                <a:ext uri="{FF2B5EF4-FFF2-40B4-BE49-F238E27FC236}">
                  <a16:creationId xmlns:a16="http://schemas.microsoft.com/office/drawing/2014/main" id="{CBBF63B5-AFD1-4804-B65B-049643821BD0}"/>
                </a:ext>
              </a:extLst>
            </p:cNvPr>
            <p:cNvSpPr txBox="1"/>
            <p:nvPr/>
          </p:nvSpPr>
          <p:spPr>
            <a:xfrm>
              <a:off x="3562917" y="5361508"/>
              <a:ext cx="617354" cy="369332"/>
            </a:xfrm>
            <a:prstGeom prst="rect">
              <a:avLst/>
            </a:prstGeom>
            <a:noFill/>
          </p:spPr>
          <p:txBody>
            <a:bodyPr wrap="square">
              <a:spAutoFit/>
            </a:bodyPr>
            <a:lstStyle/>
            <a:p>
              <a:pPr algn="ctr"/>
              <a:r>
                <a:rPr lang="en-US" dirty="0"/>
                <a:t>Nil</a:t>
              </a:r>
            </a:p>
          </p:txBody>
        </p:sp>
      </p:grpSp>
      <p:grpSp>
        <p:nvGrpSpPr>
          <p:cNvPr id="145" name="Group 144">
            <a:extLst>
              <a:ext uri="{FF2B5EF4-FFF2-40B4-BE49-F238E27FC236}">
                <a16:creationId xmlns:a16="http://schemas.microsoft.com/office/drawing/2014/main" id="{0F83EEBA-24E7-4F5A-8577-4475430E5A62}"/>
              </a:ext>
            </a:extLst>
          </p:cNvPr>
          <p:cNvGrpSpPr/>
          <p:nvPr/>
        </p:nvGrpSpPr>
        <p:grpSpPr>
          <a:xfrm>
            <a:off x="3476460" y="4537145"/>
            <a:ext cx="2314954" cy="2019726"/>
            <a:chOff x="3416257" y="4540322"/>
            <a:chExt cx="2314954" cy="2019726"/>
          </a:xfrm>
        </p:grpSpPr>
        <p:grpSp>
          <p:nvGrpSpPr>
            <p:cNvPr id="65" name="Group 64">
              <a:extLst>
                <a:ext uri="{FF2B5EF4-FFF2-40B4-BE49-F238E27FC236}">
                  <a16:creationId xmlns:a16="http://schemas.microsoft.com/office/drawing/2014/main" id="{37E0467F-F24A-4C66-8FF0-0AF8D0E81CFB}"/>
                </a:ext>
              </a:extLst>
            </p:cNvPr>
            <p:cNvGrpSpPr/>
            <p:nvPr/>
          </p:nvGrpSpPr>
          <p:grpSpPr>
            <a:xfrm>
              <a:off x="3590368" y="4540322"/>
              <a:ext cx="1223027" cy="369332"/>
              <a:chOff x="753291" y="4548040"/>
              <a:chExt cx="1223027" cy="369332"/>
            </a:xfrm>
          </p:grpSpPr>
          <p:sp>
            <p:nvSpPr>
              <p:cNvPr id="66" name="Rectangle 65">
                <a:extLst>
                  <a:ext uri="{FF2B5EF4-FFF2-40B4-BE49-F238E27FC236}">
                    <a16:creationId xmlns:a16="http://schemas.microsoft.com/office/drawing/2014/main" id="{A37D189E-0585-49E9-8A98-CDAF290CA3CA}"/>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0500145-59AF-43E6-860D-C901F944121F}"/>
                  </a:ext>
                </a:extLst>
              </p:cNvPr>
              <p:cNvSpPr txBox="1"/>
              <p:nvPr/>
            </p:nvSpPr>
            <p:spPr>
              <a:xfrm>
                <a:off x="753291" y="4548040"/>
                <a:ext cx="588623" cy="369332"/>
              </a:xfrm>
              <a:prstGeom prst="rect">
                <a:avLst/>
              </a:prstGeom>
              <a:noFill/>
            </p:spPr>
            <p:txBody>
              <a:bodyPr wrap="none" rtlCol="0">
                <a:spAutoFit/>
              </a:bodyPr>
              <a:lstStyle/>
              <a:p>
                <a:r>
                  <a:rPr lang="en-US" dirty="0"/>
                  <a:t>root</a:t>
                </a:r>
              </a:p>
            </p:txBody>
          </p:sp>
        </p:grpSp>
        <p:grpSp>
          <p:nvGrpSpPr>
            <p:cNvPr id="112" name="Group 111">
              <a:extLst>
                <a:ext uri="{FF2B5EF4-FFF2-40B4-BE49-F238E27FC236}">
                  <a16:creationId xmlns:a16="http://schemas.microsoft.com/office/drawing/2014/main" id="{CFE3EFA5-BDA4-4AA1-B3EB-979A807F6179}"/>
                </a:ext>
              </a:extLst>
            </p:cNvPr>
            <p:cNvGrpSpPr/>
            <p:nvPr/>
          </p:nvGrpSpPr>
          <p:grpSpPr>
            <a:xfrm>
              <a:off x="3960264" y="5069550"/>
              <a:ext cx="1121209" cy="668050"/>
              <a:chOff x="5348996" y="5055237"/>
              <a:chExt cx="1121209" cy="668050"/>
            </a:xfrm>
          </p:grpSpPr>
          <p:sp>
            <p:nvSpPr>
              <p:cNvPr id="98" name="Rectangle 97">
                <a:extLst>
                  <a:ext uri="{FF2B5EF4-FFF2-40B4-BE49-F238E27FC236}">
                    <a16:creationId xmlns:a16="http://schemas.microsoft.com/office/drawing/2014/main" id="{2ECA1D03-9CD3-437E-958C-A3B2FBC383AB}"/>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AB5EDF-8127-45F1-8DA4-FD1AB904AF2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A3CDDACD-0538-4932-9D62-AE9B18977BB5}"/>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101" name="Rectangle 100">
                <a:extLst>
                  <a:ext uri="{FF2B5EF4-FFF2-40B4-BE49-F238E27FC236}">
                    <a16:creationId xmlns:a16="http://schemas.microsoft.com/office/drawing/2014/main" id="{B358058F-B74F-401B-85EE-593CA1F5F9A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9CE191FA-46B8-47B2-BEEA-4019BCAFC25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ED6773C2-945D-4AF2-AE7F-1FA2BB0F8705}"/>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104" name="TextBox 103">
                <a:extLst>
                  <a:ext uri="{FF2B5EF4-FFF2-40B4-BE49-F238E27FC236}">
                    <a16:creationId xmlns:a16="http://schemas.microsoft.com/office/drawing/2014/main" id="{354582C0-1B21-48BE-B9B5-E99E06F6DBA4}"/>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113" name="Group 112">
              <a:extLst>
                <a:ext uri="{FF2B5EF4-FFF2-40B4-BE49-F238E27FC236}">
                  <a16:creationId xmlns:a16="http://schemas.microsoft.com/office/drawing/2014/main" id="{3B299390-601A-499B-B47C-F3CD7CBE5376}"/>
                </a:ext>
              </a:extLst>
            </p:cNvPr>
            <p:cNvGrpSpPr/>
            <p:nvPr/>
          </p:nvGrpSpPr>
          <p:grpSpPr>
            <a:xfrm>
              <a:off x="3416257" y="5891998"/>
              <a:ext cx="1125450" cy="668050"/>
              <a:chOff x="5348996" y="5055237"/>
              <a:chExt cx="1125450" cy="668050"/>
            </a:xfrm>
          </p:grpSpPr>
          <p:sp>
            <p:nvSpPr>
              <p:cNvPr id="114" name="Rectangle 113">
                <a:extLst>
                  <a:ext uri="{FF2B5EF4-FFF2-40B4-BE49-F238E27FC236}">
                    <a16:creationId xmlns:a16="http://schemas.microsoft.com/office/drawing/2014/main" id="{68FF42CA-3AC8-42BE-A641-45AF1A4FB5E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01055E0-95A8-4638-A26D-03755B74EAA6}"/>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B6D4B0F-A8B2-4F70-A58E-27E2D4624C18}"/>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117" name="Rectangle 116">
                <a:extLst>
                  <a:ext uri="{FF2B5EF4-FFF2-40B4-BE49-F238E27FC236}">
                    <a16:creationId xmlns:a16="http://schemas.microsoft.com/office/drawing/2014/main" id="{4AAF8BDF-1D38-408B-B493-949A2B66F120}"/>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3549F97B-9E7C-4B6C-81EF-780D41B938C9}"/>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40CC34E0-FF2A-4C6D-A83B-4E989D3431F5}"/>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20" name="TextBox 119">
                <a:extLst>
                  <a:ext uri="{FF2B5EF4-FFF2-40B4-BE49-F238E27FC236}">
                    <a16:creationId xmlns:a16="http://schemas.microsoft.com/office/drawing/2014/main" id="{1F3A738B-F730-435D-AEB3-A882373CD9F6}"/>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30" name="Group 129">
              <a:extLst>
                <a:ext uri="{FF2B5EF4-FFF2-40B4-BE49-F238E27FC236}">
                  <a16:creationId xmlns:a16="http://schemas.microsoft.com/office/drawing/2014/main" id="{D017A963-38DC-4678-955D-DE3DB4A6A3F0}"/>
                </a:ext>
              </a:extLst>
            </p:cNvPr>
            <p:cNvGrpSpPr/>
            <p:nvPr/>
          </p:nvGrpSpPr>
          <p:grpSpPr>
            <a:xfrm>
              <a:off x="4605761" y="5884840"/>
              <a:ext cx="1125450" cy="668050"/>
              <a:chOff x="5348996" y="5055237"/>
              <a:chExt cx="1125450" cy="668050"/>
            </a:xfrm>
          </p:grpSpPr>
          <p:sp>
            <p:nvSpPr>
              <p:cNvPr id="131" name="Rectangle 130">
                <a:extLst>
                  <a:ext uri="{FF2B5EF4-FFF2-40B4-BE49-F238E27FC236}">
                    <a16:creationId xmlns:a16="http://schemas.microsoft.com/office/drawing/2014/main" id="{4B39FBAF-9379-4FE7-BA6F-85136AE267A9}"/>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5607B1D-864C-476E-AB5C-B7ABBCA68703}"/>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TextBox 132">
                <a:extLst>
                  <a:ext uri="{FF2B5EF4-FFF2-40B4-BE49-F238E27FC236}">
                    <a16:creationId xmlns:a16="http://schemas.microsoft.com/office/drawing/2014/main" id="{156F2F51-B0D5-4033-8C46-10CF22847095}"/>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34" name="Rectangle 133">
                <a:extLst>
                  <a:ext uri="{FF2B5EF4-FFF2-40B4-BE49-F238E27FC236}">
                    <a16:creationId xmlns:a16="http://schemas.microsoft.com/office/drawing/2014/main" id="{5C5D63DC-F3DC-4930-A2A9-308C326FDBE2}"/>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A24E7962-4060-4254-B3B7-804666AF1953}"/>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0E292E36-95AB-4654-9419-3EF1CE81CD4D}"/>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37" name="TextBox 136">
                <a:extLst>
                  <a:ext uri="{FF2B5EF4-FFF2-40B4-BE49-F238E27FC236}">
                    <a16:creationId xmlns:a16="http://schemas.microsoft.com/office/drawing/2014/main" id="{97F4635F-FC33-4AF7-ADB4-83D3C9C5FCE4}"/>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140" name="Straight Arrow Connector 139">
              <a:extLst>
                <a:ext uri="{FF2B5EF4-FFF2-40B4-BE49-F238E27FC236}">
                  <a16:creationId xmlns:a16="http://schemas.microsoft.com/office/drawing/2014/main" id="{D25747ED-4BF0-4E5E-A76A-B29AB93029F1}"/>
                </a:ext>
              </a:extLst>
            </p:cNvPr>
            <p:cNvCxnSpPr>
              <a:cxnSpLocks/>
            </p:cNvCxnSpPr>
            <p:nvPr/>
          </p:nvCxnSpPr>
          <p:spPr>
            <a:xfrm>
              <a:off x="4467342" y="4765234"/>
              <a:ext cx="59095" cy="3708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E34D90E-39A2-4A8B-80FE-B021709F573F}"/>
                </a:ext>
              </a:extLst>
            </p:cNvPr>
            <p:cNvCxnSpPr>
              <a:cxnSpLocks/>
              <a:endCxn id="116" idx="0"/>
            </p:cNvCxnSpPr>
            <p:nvPr/>
          </p:nvCxnSpPr>
          <p:spPr>
            <a:xfrm flipH="1">
              <a:off x="3982900" y="5565455"/>
              <a:ext cx="267320" cy="3265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C7E95C4-4B78-43A7-9068-483EF2748562}"/>
                </a:ext>
              </a:extLst>
            </p:cNvPr>
            <p:cNvCxnSpPr>
              <a:cxnSpLocks/>
            </p:cNvCxnSpPr>
            <p:nvPr/>
          </p:nvCxnSpPr>
          <p:spPr>
            <a:xfrm>
              <a:off x="4800550" y="5557684"/>
              <a:ext cx="236443" cy="3632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6" name="TextBox 145">
            <a:extLst>
              <a:ext uri="{FF2B5EF4-FFF2-40B4-BE49-F238E27FC236}">
                <a16:creationId xmlns:a16="http://schemas.microsoft.com/office/drawing/2014/main" id="{746D575B-0620-480B-B2D8-0D1B703B1CF7}"/>
              </a:ext>
            </a:extLst>
          </p:cNvPr>
          <p:cNvSpPr txBox="1"/>
          <p:nvPr/>
        </p:nvSpPr>
        <p:spPr>
          <a:xfrm>
            <a:off x="6262886" y="4858713"/>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147" name="TextBox 146">
            <a:extLst>
              <a:ext uri="{FF2B5EF4-FFF2-40B4-BE49-F238E27FC236}">
                <a16:creationId xmlns:a16="http://schemas.microsoft.com/office/drawing/2014/main" id="{728E25CE-1D1D-4E7E-B7E0-74C6CBFB4C57}"/>
              </a:ext>
            </a:extLst>
          </p:cNvPr>
          <p:cNvSpPr txBox="1"/>
          <p:nvPr/>
        </p:nvSpPr>
        <p:spPr>
          <a:xfrm>
            <a:off x="6308755" y="4854725"/>
            <a:ext cx="4848817" cy="646331"/>
          </a:xfrm>
          <a:prstGeom prst="rect">
            <a:avLst/>
          </a:prstGeom>
          <a:noFill/>
        </p:spPr>
        <p:txBody>
          <a:bodyPr wrap="square" rtlCol="0">
            <a:spAutoFit/>
          </a:bodyPr>
          <a:lstStyle/>
          <a:p>
            <a:r>
              <a:rPr lang="en-US" dirty="0">
                <a:solidFill>
                  <a:srgbClr val="C2FFF0"/>
                </a:solidFill>
                <a:latin typeface="Consolas" panose="020B0609020204030204" pitchFamily="49" charset="0"/>
              </a:rPr>
              <a:t>    root = Node "</a:t>
            </a:r>
            <a:r>
              <a:rPr lang="en-US" dirty="0" err="1">
                <a:solidFill>
                  <a:srgbClr val="C2FFF0"/>
                </a:solidFill>
                <a:latin typeface="Consolas" panose="020B0609020204030204" pitchFamily="49" charset="0"/>
              </a:rPr>
              <a:t>Cheugy</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left_child</a:t>
            </a:r>
            <a:endParaRPr lang="en-US" dirty="0">
              <a:solidFill>
                <a:srgbClr val="C2FFF0"/>
              </a:solidFill>
              <a:latin typeface="Consolas" panose="020B0609020204030204" pitchFamily="49" charset="0"/>
            </a:endParaRPr>
          </a:p>
          <a:p>
            <a:r>
              <a:rPr lang="en-US" dirty="0" err="1">
                <a:solidFill>
                  <a:srgbClr val="C2FFF0"/>
                </a:solidFill>
                <a:latin typeface="Consolas" panose="020B0609020204030204" pitchFamily="49" charset="0"/>
              </a:rPr>
              <a:t>right_child</a:t>
            </a:r>
            <a:endParaRPr lang="en-US" dirty="0">
              <a:solidFill>
                <a:srgbClr val="C2FFF0"/>
              </a:solidFill>
              <a:latin typeface="Consolas" panose="020B0609020204030204" pitchFamily="49" charset="0"/>
            </a:endParaRPr>
          </a:p>
        </p:txBody>
      </p:sp>
      <p:sp>
        <p:nvSpPr>
          <p:cNvPr id="11" name="Speech Bubble: Rectangle with Corners Rounded 10">
            <a:extLst>
              <a:ext uri="{FF2B5EF4-FFF2-40B4-BE49-F238E27FC236}">
                <a16:creationId xmlns:a16="http://schemas.microsoft.com/office/drawing/2014/main" id="{E1E68C6B-FFD8-4395-ACE3-6B1029520512}"/>
              </a:ext>
            </a:extLst>
          </p:cNvPr>
          <p:cNvSpPr/>
          <p:nvPr/>
        </p:nvSpPr>
        <p:spPr>
          <a:xfrm>
            <a:off x="646244" y="3238560"/>
            <a:ext cx="2634181" cy="619288"/>
          </a:xfrm>
          <a:prstGeom prst="wedgeRoundRectCallout">
            <a:avLst>
              <a:gd name="adj1" fmla="val -41221"/>
              <a:gd name="adj2" fmla="val -2316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a:t>
            </a:r>
            <a:r>
              <a:rPr lang="en-US" sz="2000" dirty="0">
                <a:solidFill>
                  <a:schemeClr val="bg1"/>
                </a:solidFill>
              </a:rPr>
              <a:t> a </a:t>
            </a:r>
            <a:r>
              <a:rPr lang="en-US" sz="2000" dirty="0">
                <a:solidFill>
                  <a:srgbClr val="FFC1C1"/>
                </a:solidFill>
              </a:rPr>
              <a:t>node variant</a:t>
            </a:r>
            <a:r>
              <a:rPr lang="en-US" sz="2000" dirty="0">
                <a:solidFill>
                  <a:schemeClr val="bg1"/>
                </a:solidFill>
              </a:rPr>
              <a:t>… </a:t>
            </a:r>
          </a:p>
        </p:txBody>
      </p:sp>
      <p:sp>
        <p:nvSpPr>
          <p:cNvPr id="151" name="Speech Bubble: Rectangle with Corners Rounded 150">
            <a:extLst>
              <a:ext uri="{FF2B5EF4-FFF2-40B4-BE49-F238E27FC236}">
                <a16:creationId xmlns:a16="http://schemas.microsoft.com/office/drawing/2014/main" id="{E65F1929-8093-41E9-9A72-292072C26E2B}"/>
              </a:ext>
            </a:extLst>
          </p:cNvPr>
          <p:cNvSpPr/>
          <p:nvPr/>
        </p:nvSpPr>
        <p:spPr>
          <a:xfrm>
            <a:off x="4073943" y="2515623"/>
            <a:ext cx="4343432" cy="1354354"/>
          </a:xfrm>
          <a:prstGeom prst="wedgeRoundRectCallout">
            <a:avLst>
              <a:gd name="adj1" fmla="val -90491"/>
              <a:gd name="adj2" fmla="val -768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says that each </a:t>
            </a:r>
            <a:r>
              <a:rPr lang="en-US" sz="2000" dirty="0">
                <a:solidFill>
                  <a:srgbClr val="FFC1C1"/>
                </a:solidFill>
              </a:rPr>
              <a:t>Node</a:t>
            </a:r>
            <a:r>
              <a:rPr lang="en-US" sz="2000" dirty="0">
                <a:solidFill>
                  <a:schemeClr val="bg1"/>
                </a:solidFill>
              </a:rPr>
              <a:t> </a:t>
            </a:r>
            <a:r>
              <a:rPr lang="en-US" sz="2000" dirty="0"/>
              <a:t>holds a </a:t>
            </a:r>
            <a:r>
              <a:rPr lang="en-US" sz="2000" dirty="0">
                <a:solidFill>
                  <a:srgbClr val="FFC1C1"/>
                </a:solidFill>
              </a:rPr>
              <a:t>String</a:t>
            </a:r>
            <a:r>
              <a:rPr lang="en-US" sz="2000" dirty="0"/>
              <a:t> value, and  </a:t>
            </a:r>
            <a:r>
              <a:rPr lang="en-US" sz="2000" dirty="0">
                <a:solidFill>
                  <a:srgbClr val="FFC1C1"/>
                </a:solidFill>
              </a:rPr>
              <a:t>two other tree </a:t>
            </a:r>
            <a:r>
              <a:rPr lang="en-US" sz="2000" dirty="0"/>
              <a:t>data items (e.g., Nil or Node).</a:t>
            </a:r>
          </a:p>
        </p:txBody>
      </p:sp>
      <p:sp>
        <p:nvSpPr>
          <p:cNvPr id="84" name="TextBox 83">
            <a:extLst>
              <a:ext uri="{FF2B5EF4-FFF2-40B4-BE49-F238E27FC236}">
                <a16:creationId xmlns:a16="http://schemas.microsoft.com/office/drawing/2014/main" id="{31ABDB58-01B5-457B-9FCF-4B1C023DCF87}"/>
              </a:ext>
            </a:extLst>
          </p:cNvPr>
          <p:cNvSpPr txBox="1"/>
          <p:nvPr/>
        </p:nvSpPr>
        <p:spPr>
          <a:xfrm>
            <a:off x="6258714" y="4588177"/>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85" name="TextBox 84">
            <a:extLst>
              <a:ext uri="{FF2B5EF4-FFF2-40B4-BE49-F238E27FC236}">
                <a16:creationId xmlns:a16="http://schemas.microsoft.com/office/drawing/2014/main" id="{062836F2-5388-4B23-8039-BF49513DADA8}"/>
              </a:ext>
            </a:extLst>
          </p:cNvPr>
          <p:cNvSpPr txBox="1"/>
          <p:nvPr/>
        </p:nvSpPr>
        <p:spPr>
          <a:xfrm>
            <a:off x="6680910" y="4587729"/>
            <a:ext cx="4945707" cy="369332"/>
          </a:xfrm>
          <a:prstGeom prst="rect">
            <a:avLst/>
          </a:prstGeom>
          <a:noFill/>
        </p:spPr>
        <p:txBody>
          <a:bodyPr wrap="square" rtlCol="0">
            <a:spAutoFit/>
          </a:bodyPr>
          <a:lstStyle/>
          <a:p>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right_child</a:t>
            </a:r>
            <a:r>
              <a:rPr lang="en-US" dirty="0">
                <a:solidFill>
                  <a:srgbClr val="C2FFF0"/>
                </a:solidFill>
                <a:latin typeface="Consolas" panose="020B0609020204030204" pitchFamily="49" charset="0"/>
              </a:rPr>
              <a:t> = Node "Zoomer" Nil </a:t>
            </a:r>
            <a:r>
              <a:rPr lang="en-US" dirty="0" err="1">
                <a:solidFill>
                  <a:srgbClr val="C2FFF0"/>
                </a:solidFill>
                <a:latin typeface="Consolas" panose="020B0609020204030204" pitchFamily="49" charset="0"/>
              </a:rPr>
              <a:t>Nil</a:t>
            </a:r>
            <a:endParaRPr lang="en-US" dirty="0">
              <a:solidFill>
                <a:srgbClr val="C2FFF0"/>
              </a:solidFill>
              <a:latin typeface="Consolas" panose="020B0609020204030204" pitchFamily="49" charset="0"/>
            </a:endParaRPr>
          </a:p>
        </p:txBody>
      </p:sp>
      <p:sp>
        <p:nvSpPr>
          <p:cNvPr id="86" name="TextBox 85">
            <a:extLst>
              <a:ext uri="{FF2B5EF4-FFF2-40B4-BE49-F238E27FC236}">
                <a16:creationId xmlns:a16="http://schemas.microsoft.com/office/drawing/2014/main" id="{00B29ADF-EAB2-47C6-AE67-9F1DCEBA7380}"/>
              </a:ext>
            </a:extLst>
          </p:cNvPr>
          <p:cNvSpPr txBox="1"/>
          <p:nvPr/>
        </p:nvSpPr>
        <p:spPr>
          <a:xfrm>
            <a:off x="6240598" y="5407230"/>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87" name="TextBox 86">
            <a:extLst>
              <a:ext uri="{FF2B5EF4-FFF2-40B4-BE49-F238E27FC236}">
                <a16:creationId xmlns:a16="http://schemas.microsoft.com/office/drawing/2014/main" id="{D5279036-4384-49AC-B296-336B9420E426}"/>
              </a:ext>
            </a:extLst>
          </p:cNvPr>
          <p:cNvSpPr txBox="1"/>
          <p:nvPr/>
        </p:nvSpPr>
        <p:spPr>
          <a:xfrm>
            <a:off x="6795453" y="5406782"/>
            <a:ext cx="4945707" cy="369332"/>
          </a:xfrm>
          <a:prstGeom prst="rect">
            <a:avLst/>
          </a:prstGeom>
          <a:noFill/>
        </p:spPr>
        <p:txBody>
          <a:bodyPr wrap="square" rtlCol="0">
            <a:spAutoFit/>
          </a:bodyPr>
          <a:lstStyle/>
          <a:p>
            <a:r>
              <a:rPr lang="en-US" dirty="0">
                <a:solidFill>
                  <a:srgbClr val="C2FFF0"/>
                </a:solidFill>
                <a:latin typeface="Consolas" panose="020B0609020204030204" pitchFamily="49" charset="0"/>
              </a:rPr>
              <a:t>root</a:t>
            </a:r>
          </a:p>
        </p:txBody>
      </p:sp>
      <p:sp>
        <p:nvSpPr>
          <p:cNvPr id="88" name="TextBox 87">
            <a:extLst>
              <a:ext uri="{FF2B5EF4-FFF2-40B4-BE49-F238E27FC236}">
                <a16:creationId xmlns:a16="http://schemas.microsoft.com/office/drawing/2014/main" id="{E8AD1D48-A2B5-41D6-BF53-CEC9408F7532}"/>
              </a:ext>
            </a:extLst>
          </p:cNvPr>
          <p:cNvSpPr txBox="1"/>
          <p:nvPr/>
        </p:nvSpPr>
        <p:spPr>
          <a:xfrm>
            <a:off x="6245659" y="5657831"/>
            <a:ext cx="5535684" cy="646331"/>
          </a:xfrm>
          <a:prstGeom prst="rect">
            <a:avLst/>
          </a:prstGeom>
          <a:noFill/>
        </p:spPr>
        <p:txBody>
          <a:bodyPr wrap="square" rtlCol="0">
            <a:spAutoFit/>
          </a:bodyPr>
          <a:lstStyle/>
          <a:p>
            <a:r>
              <a:rPr lang="en-US" dirty="0">
                <a:solidFill>
                  <a:srgbClr val="FFAFAF"/>
                </a:solidFill>
                <a:latin typeface="Consolas" panose="020B0609020204030204" pitchFamily="49" charset="0"/>
              </a:rPr>
              <a:t>Node "</a:t>
            </a:r>
            <a:r>
              <a:rPr lang="en-US" dirty="0" err="1">
                <a:solidFill>
                  <a:srgbClr val="FFAFAF"/>
                </a:solidFill>
                <a:latin typeface="Consolas" panose="020B0609020204030204" pitchFamily="49" charset="0"/>
              </a:rPr>
              <a:t>Cheugy</a:t>
            </a:r>
            <a:r>
              <a:rPr lang="en-US" dirty="0">
                <a:solidFill>
                  <a:srgbClr val="FFAFAF"/>
                </a:solidFill>
                <a:latin typeface="Consolas" panose="020B0609020204030204" pitchFamily="49" charset="0"/>
              </a:rPr>
              <a:t>" (Node "Boomer" Nil Nil) (Node "Zoomer" Nil Nil)</a:t>
            </a:r>
          </a:p>
        </p:txBody>
      </p:sp>
      <p:grpSp>
        <p:nvGrpSpPr>
          <p:cNvPr id="95" name="Group 94">
            <a:extLst>
              <a:ext uri="{FF2B5EF4-FFF2-40B4-BE49-F238E27FC236}">
                <a16:creationId xmlns:a16="http://schemas.microsoft.com/office/drawing/2014/main" id="{61D73C90-7CDF-4E37-BDB3-A4CCD38273F3}"/>
              </a:ext>
            </a:extLst>
          </p:cNvPr>
          <p:cNvGrpSpPr/>
          <p:nvPr/>
        </p:nvGrpSpPr>
        <p:grpSpPr>
          <a:xfrm>
            <a:off x="3475640" y="5889715"/>
            <a:ext cx="1125450" cy="668050"/>
            <a:chOff x="5348996" y="5055237"/>
            <a:chExt cx="1125450" cy="668050"/>
          </a:xfrm>
        </p:grpSpPr>
        <p:sp>
          <p:nvSpPr>
            <p:cNvPr id="125" name="Rectangle 124">
              <a:extLst>
                <a:ext uri="{FF2B5EF4-FFF2-40B4-BE49-F238E27FC236}">
                  <a16:creationId xmlns:a16="http://schemas.microsoft.com/office/drawing/2014/main" id="{75E22EE9-01DB-41E1-99FB-BE4169B83660}"/>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94ACD280-A177-4CBE-A180-AE76AF4F30DC}"/>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03CCEA22-07C8-4FD7-BBAD-ADC7C26464D3}"/>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128" name="Rectangle 127">
              <a:extLst>
                <a:ext uri="{FF2B5EF4-FFF2-40B4-BE49-F238E27FC236}">
                  <a16:creationId xmlns:a16="http://schemas.microsoft.com/office/drawing/2014/main" id="{F58B537E-62A4-4028-8586-AA0AB70A16F0}"/>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9067C8CA-090A-4A3C-BEE1-3638B30179F4}"/>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a:extLst>
                <a:ext uri="{FF2B5EF4-FFF2-40B4-BE49-F238E27FC236}">
                  <a16:creationId xmlns:a16="http://schemas.microsoft.com/office/drawing/2014/main" id="{5F3A7A68-6910-48FE-A597-D4B73BBD84AA}"/>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44" name="TextBox 143">
              <a:extLst>
                <a:ext uri="{FF2B5EF4-FFF2-40B4-BE49-F238E27FC236}">
                  <a16:creationId xmlns:a16="http://schemas.microsoft.com/office/drawing/2014/main" id="{61B88A3B-1209-419F-A209-61F6EAB497DA}"/>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05" name="Group 104">
            <a:extLst>
              <a:ext uri="{FF2B5EF4-FFF2-40B4-BE49-F238E27FC236}">
                <a16:creationId xmlns:a16="http://schemas.microsoft.com/office/drawing/2014/main" id="{1A918199-2520-4C84-A462-2A4395E8D4E0}"/>
              </a:ext>
            </a:extLst>
          </p:cNvPr>
          <p:cNvGrpSpPr/>
          <p:nvPr/>
        </p:nvGrpSpPr>
        <p:grpSpPr>
          <a:xfrm>
            <a:off x="4668889" y="5877932"/>
            <a:ext cx="1125450" cy="668050"/>
            <a:chOff x="5348996" y="5055237"/>
            <a:chExt cx="1125450" cy="668050"/>
          </a:xfrm>
        </p:grpSpPr>
        <p:sp>
          <p:nvSpPr>
            <p:cNvPr id="109" name="Rectangle 108">
              <a:extLst>
                <a:ext uri="{FF2B5EF4-FFF2-40B4-BE49-F238E27FC236}">
                  <a16:creationId xmlns:a16="http://schemas.microsoft.com/office/drawing/2014/main" id="{EF425206-A219-4700-9627-1404BF4245F5}"/>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75A58E5E-793C-47BB-95B7-3DD6544E7CDA}"/>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08714A45-4789-43AD-B2A9-EFBE9C0CDCDE}"/>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21" name="Rectangle 120">
              <a:extLst>
                <a:ext uri="{FF2B5EF4-FFF2-40B4-BE49-F238E27FC236}">
                  <a16:creationId xmlns:a16="http://schemas.microsoft.com/office/drawing/2014/main" id="{6F85BCC0-38EF-49E9-B2DE-0641994CB735}"/>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E16C1C6C-AB39-40A2-8030-9E92285E1AD7}"/>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TextBox 122">
              <a:extLst>
                <a:ext uri="{FF2B5EF4-FFF2-40B4-BE49-F238E27FC236}">
                  <a16:creationId xmlns:a16="http://schemas.microsoft.com/office/drawing/2014/main" id="{1FCE17A2-EB21-4C70-95DB-D922D8414972}"/>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24" name="TextBox 123">
              <a:extLst>
                <a:ext uri="{FF2B5EF4-FFF2-40B4-BE49-F238E27FC236}">
                  <a16:creationId xmlns:a16="http://schemas.microsoft.com/office/drawing/2014/main" id="{8CAE2E47-41AA-4FA1-B252-8955C0709763}"/>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5" name="Group 4">
            <a:extLst>
              <a:ext uri="{FF2B5EF4-FFF2-40B4-BE49-F238E27FC236}">
                <a16:creationId xmlns:a16="http://schemas.microsoft.com/office/drawing/2014/main" id="{F5AB8B1F-EF88-4488-A2EB-A24D75E28BDD}"/>
              </a:ext>
            </a:extLst>
          </p:cNvPr>
          <p:cNvGrpSpPr/>
          <p:nvPr/>
        </p:nvGrpSpPr>
        <p:grpSpPr>
          <a:xfrm>
            <a:off x="2894112" y="5147736"/>
            <a:ext cx="1072730" cy="754732"/>
            <a:chOff x="4134797" y="4470209"/>
            <a:chExt cx="1072730" cy="754732"/>
          </a:xfrm>
        </p:grpSpPr>
        <p:sp>
          <p:nvSpPr>
            <p:cNvPr id="158" name="Rectangle 157">
              <a:extLst>
                <a:ext uri="{FF2B5EF4-FFF2-40B4-BE49-F238E27FC236}">
                  <a16:creationId xmlns:a16="http://schemas.microsoft.com/office/drawing/2014/main" id="{4B50D680-C6E5-4189-870C-57169C8C47F8}"/>
                </a:ext>
              </a:extLst>
            </p:cNvPr>
            <p:cNvSpPr/>
            <p:nvPr/>
          </p:nvSpPr>
          <p:spPr>
            <a:xfrm>
              <a:off x="4362453" y="4793404"/>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E9727BE2-5D1A-4B4F-AA01-64FA7174EC97}"/>
                </a:ext>
              </a:extLst>
            </p:cNvPr>
            <p:cNvSpPr txBox="1"/>
            <p:nvPr/>
          </p:nvSpPr>
          <p:spPr>
            <a:xfrm>
              <a:off x="4134797" y="4470209"/>
              <a:ext cx="1072730" cy="369332"/>
            </a:xfrm>
            <a:prstGeom prst="rect">
              <a:avLst/>
            </a:prstGeom>
            <a:noFill/>
          </p:spPr>
          <p:txBody>
            <a:bodyPr wrap="none" rtlCol="0">
              <a:spAutoFit/>
            </a:bodyPr>
            <a:lstStyle/>
            <a:p>
              <a:r>
                <a:rPr lang="en-US" dirty="0" err="1"/>
                <a:t>left_child</a:t>
              </a:r>
              <a:endParaRPr lang="en-US" dirty="0"/>
            </a:p>
          </p:txBody>
        </p:sp>
        <p:cxnSp>
          <p:nvCxnSpPr>
            <p:cNvPr id="160" name="Straight Arrow Connector 159">
              <a:extLst>
                <a:ext uri="{FF2B5EF4-FFF2-40B4-BE49-F238E27FC236}">
                  <a16:creationId xmlns:a16="http://schemas.microsoft.com/office/drawing/2014/main" id="{654573CB-2432-4436-A952-ED24C17960C3}"/>
                </a:ext>
              </a:extLst>
            </p:cNvPr>
            <p:cNvCxnSpPr>
              <a:cxnSpLocks/>
            </p:cNvCxnSpPr>
            <p:nvPr/>
          </p:nvCxnSpPr>
          <p:spPr>
            <a:xfrm>
              <a:off x="4679945" y="4914457"/>
              <a:ext cx="133447" cy="3104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43D02359-7173-4932-B23B-023E0E690746}"/>
              </a:ext>
            </a:extLst>
          </p:cNvPr>
          <p:cNvGrpSpPr/>
          <p:nvPr/>
        </p:nvGrpSpPr>
        <p:grpSpPr>
          <a:xfrm>
            <a:off x="5174560" y="5120451"/>
            <a:ext cx="1205779" cy="763996"/>
            <a:chOff x="4073204" y="4470209"/>
            <a:chExt cx="1205779" cy="763996"/>
          </a:xfrm>
        </p:grpSpPr>
        <p:sp>
          <p:nvSpPr>
            <p:cNvPr id="163" name="Rectangle 162">
              <a:extLst>
                <a:ext uri="{FF2B5EF4-FFF2-40B4-BE49-F238E27FC236}">
                  <a16:creationId xmlns:a16="http://schemas.microsoft.com/office/drawing/2014/main" id="{A4036234-EE13-418D-9A01-91EF7B8E9FD3}"/>
                </a:ext>
              </a:extLst>
            </p:cNvPr>
            <p:cNvSpPr/>
            <p:nvPr/>
          </p:nvSpPr>
          <p:spPr>
            <a:xfrm>
              <a:off x="4362453" y="4793404"/>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73401DE9-90A4-4BF6-813E-EBD3D86388E6}"/>
                </a:ext>
              </a:extLst>
            </p:cNvPr>
            <p:cNvSpPr txBox="1"/>
            <p:nvPr/>
          </p:nvSpPr>
          <p:spPr>
            <a:xfrm>
              <a:off x="4073204" y="4470209"/>
              <a:ext cx="1205779" cy="369332"/>
            </a:xfrm>
            <a:prstGeom prst="rect">
              <a:avLst/>
            </a:prstGeom>
            <a:noFill/>
          </p:spPr>
          <p:txBody>
            <a:bodyPr wrap="none" rtlCol="0">
              <a:spAutoFit/>
            </a:bodyPr>
            <a:lstStyle/>
            <a:p>
              <a:r>
                <a:rPr lang="en-US" dirty="0" err="1"/>
                <a:t>right_child</a:t>
              </a:r>
              <a:endParaRPr lang="en-US" dirty="0"/>
            </a:p>
          </p:txBody>
        </p:sp>
        <p:cxnSp>
          <p:nvCxnSpPr>
            <p:cNvPr id="165" name="Straight Arrow Connector 164">
              <a:extLst>
                <a:ext uri="{FF2B5EF4-FFF2-40B4-BE49-F238E27FC236}">
                  <a16:creationId xmlns:a16="http://schemas.microsoft.com/office/drawing/2014/main" id="{788DEBDA-463D-473E-BF82-2B1571184F2C}"/>
                </a:ext>
              </a:extLst>
            </p:cNvPr>
            <p:cNvCxnSpPr>
              <a:cxnSpLocks/>
            </p:cNvCxnSpPr>
            <p:nvPr/>
          </p:nvCxnSpPr>
          <p:spPr>
            <a:xfrm flipH="1">
              <a:off x="4521560" y="4914457"/>
              <a:ext cx="158385" cy="3197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6" name="Speech Bubble: Rectangle with Corners Rounded 165">
            <a:extLst>
              <a:ext uri="{FF2B5EF4-FFF2-40B4-BE49-F238E27FC236}">
                <a16:creationId xmlns:a16="http://schemas.microsoft.com/office/drawing/2014/main" id="{EE674AD0-6CA5-48CB-ABA5-B65B9AA2CD4E}"/>
              </a:ext>
            </a:extLst>
          </p:cNvPr>
          <p:cNvSpPr/>
          <p:nvPr/>
        </p:nvSpPr>
        <p:spPr>
          <a:xfrm>
            <a:off x="7731666" y="2074290"/>
            <a:ext cx="3780892" cy="826330"/>
          </a:xfrm>
          <a:prstGeom prst="wedgeRoundRectCallout">
            <a:avLst>
              <a:gd name="adj1" fmla="val -60300"/>
              <a:gd name="adj2" fmla="val 1626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First let's create an </a:t>
            </a:r>
            <a:r>
              <a:rPr lang="en-US" sz="2000" dirty="0">
                <a:solidFill>
                  <a:srgbClr val="FFC1C1"/>
                </a:solidFill>
              </a:rPr>
              <a:t>empty tree</a:t>
            </a:r>
            <a:r>
              <a:rPr lang="en-US" sz="2000" dirty="0"/>
              <a:t>.</a:t>
            </a:r>
          </a:p>
        </p:txBody>
      </p:sp>
      <p:sp>
        <p:nvSpPr>
          <p:cNvPr id="167" name="Speech Bubble: Rectangle with Corners Rounded 166">
            <a:extLst>
              <a:ext uri="{FF2B5EF4-FFF2-40B4-BE49-F238E27FC236}">
                <a16:creationId xmlns:a16="http://schemas.microsoft.com/office/drawing/2014/main" id="{671374DD-04B2-43AC-96D6-D8C5D1C27F71}"/>
              </a:ext>
            </a:extLst>
          </p:cNvPr>
          <p:cNvSpPr/>
          <p:nvPr/>
        </p:nvSpPr>
        <p:spPr>
          <a:xfrm>
            <a:off x="7764113" y="2321330"/>
            <a:ext cx="3780892" cy="826330"/>
          </a:xfrm>
          <a:prstGeom prst="wedgeRoundRectCallout">
            <a:avLst>
              <a:gd name="adj1" fmla="val -60300"/>
              <a:gd name="adj2" fmla="val 1626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Next let's create a </a:t>
            </a:r>
            <a:r>
              <a:rPr lang="en-US" sz="2000" dirty="0">
                <a:solidFill>
                  <a:srgbClr val="FFC1C1"/>
                </a:solidFill>
              </a:rPr>
              <a:t>tree</a:t>
            </a:r>
            <a:r>
              <a:rPr lang="en-US" sz="2000" dirty="0"/>
              <a:t> with a </a:t>
            </a:r>
            <a:r>
              <a:rPr lang="en-US" sz="2000" dirty="0">
                <a:solidFill>
                  <a:srgbClr val="FFC1C1"/>
                </a:solidFill>
              </a:rPr>
              <a:t>single node</a:t>
            </a:r>
            <a:r>
              <a:rPr lang="en-US" sz="2000" dirty="0"/>
              <a:t>.</a:t>
            </a:r>
          </a:p>
        </p:txBody>
      </p:sp>
      <p:sp>
        <p:nvSpPr>
          <p:cNvPr id="170" name="Speech Bubble: Rectangle with Corners Rounded 169">
            <a:extLst>
              <a:ext uri="{FF2B5EF4-FFF2-40B4-BE49-F238E27FC236}">
                <a16:creationId xmlns:a16="http://schemas.microsoft.com/office/drawing/2014/main" id="{7D043AAF-5B54-4BC6-803E-B801C257E896}"/>
              </a:ext>
            </a:extLst>
          </p:cNvPr>
          <p:cNvSpPr/>
          <p:nvPr/>
        </p:nvSpPr>
        <p:spPr>
          <a:xfrm>
            <a:off x="7783136" y="2602154"/>
            <a:ext cx="3780892" cy="826330"/>
          </a:xfrm>
          <a:prstGeom prst="wedgeRoundRectCallout">
            <a:avLst>
              <a:gd name="adj1" fmla="val -60300"/>
              <a:gd name="adj2" fmla="val 1626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Finally, let's create a </a:t>
            </a:r>
            <a:r>
              <a:rPr lang="en-US" sz="2000" dirty="0">
                <a:solidFill>
                  <a:srgbClr val="FFC1C1"/>
                </a:solidFill>
              </a:rPr>
              <a:t>tree</a:t>
            </a:r>
            <a:r>
              <a:rPr lang="en-US" sz="2000" dirty="0"/>
              <a:t> with a </a:t>
            </a:r>
            <a:r>
              <a:rPr lang="en-US" sz="2000" dirty="0">
                <a:solidFill>
                  <a:srgbClr val="FFC1C1"/>
                </a:solidFill>
              </a:rPr>
              <a:t>three nodes</a:t>
            </a:r>
            <a:r>
              <a:rPr lang="en-US" sz="2000" dirty="0"/>
              <a:t>.</a:t>
            </a:r>
          </a:p>
        </p:txBody>
      </p:sp>
      <p:sp>
        <p:nvSpPr>
          <p:cNvPr id="148" name="Speech Bubble: Rectangle with Corners Rounded 147">
            <a:extLst>
              <a:ext uri="{FF2B5EF4-FFF2-40B4-BE49-F238E27FC236}">
                <a16:creationId xmlns:a16="http://schemas.microsoft.com/office/drawing/2014/main" id="{09358147-728C-49DB-8CC3-5D7FB1C7B9BA}"/>
              </a:ext>
            </a:extLst>
          </p:cNvPr>
          <p:cNvSpPr/>
          <p:nvPr/>
        </p:nvSpPr>
        <p:spPr>
          <a:xfrm>
            <a:off x="665018" y="2537250"/>
            <a:ext cx="2335276" cy="836162"/>
          </a:xfrm>
          <a:prstGeom prst="wedgeRoundRectCallout">
            <a:avLst>
              <a:gd name="adj1" fmla="val 33406"/>
              <a:gd name="adj2" fmla="val -1007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is the </a:t>
            </a:r>
            <a:r>
              <a:rPr lang="en-US" sz="2000" dirty="0">
                <a:solidFill>
                  <a:srgbClr val="FFC1C1"/>
                </a:solidFill>
              </a:rPr>
              <a:t>left child </a:t>
            </a:r>
            <a:r>
              <a:rPr lang="en-US" sz="2000" dirty="0">
                <a:solidFill>
                  <a:schemeClr val="bg1"/>
                </a:solidFill>
              </a:rPr>
              <a:t>of the node.</a:t>
            </a:r>
            <a:endParaRPr lang="en-US" sz="2000" dirty="0"/>
          </a:p>
        </p:txBody>
      </p:sp>
      <p:sp>
        <p:nvSpPr>
          <p:cNvPr id="149" name="Speech Bubble: Rectangle with Corners Rounded 148">
            <a:extLst>
              <a:ext uri="{FF2B5EF4-FFF2-40B4-BE49-F238E27FC236}">
                <a16:creationId xmlns:a16="http://schemas.microsoft.com/office/drawing/2014/main" id="{8838EE84-5B11-4524-9251-C82BEED91420}"/>
              </a:ext>
            </a:extLst>
          </p:cNvPr>
          <p:cNvSpPr/>
          <p:nvPr/>
        </p:nvSpPr>
        <p:spPr>
          <a:xfrm>
            <a:off x="3090996" y="2522546"/>
            <a:ext cx="2335276" cy="836162"/>
          </a:xfrm>
          <a:prstGeom prst="wedgeRoundRectCallout">
            <a:avLst>
              <a:gd name="adj1" fmla="val -44319"/>
              <a:gd name="adj2" fmla="val -947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is the </a:t>
            </a:r>
            <a:r>
              <a:rPr lang="en-US" sz="2000" dirty="0">
                <a:solidFill>
                  <a:srgbClr val="FFC1C1"/>
                </a:solidFill>
              </a:rPr>
              <a:t>right child </a:t>
            </a:r>
            <a:r>
              <a:rPr lang="en-US" sz="2000" dirty="0">
                <a:solidFill>
                  <a:schemeClr val="bg1"/>
                </a:solidFill>
              </a:rPr>
              <a:t>of the node.</a:t>
            </a:r>
            <a:endParaRPr lang="en-US" sz="2000" dirty="0"/>
          </a:p>
        </p:txBody>
      </p:sp>
    </p:spTree>
    <p:extLst>
      <p:ext uri="{BB962C8B-B14F-4D97-AF65-F5344CB8AC3E}">
        <p14:creationId xmlns:p14="http://schemas.microsoft.com/office/powerpoint/2010/main" val="43120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1"/>
                                        </p:tgtEl>
                                        <p:attrNameLst>
                                          <p:attrName>style.visibility</p:attrName>
                                        </p:attrNameLst>
                                      </p:cBhvr>
                                      <p:to>
                                        <p:strVal val="visible"/>
                                      </p:to>
                                    </p:set>
                                    <p:animEffect transition="in" filter="wipe(down)">
                                      <p:cBhvr>
                                        <p:cTn id="42" dur="500"/>
                                        <p:tgtEl>
                                          <p:spTgt spid="15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wipe(down)">
                                      <p:cBhvr>
                                        <p:cTn id="53" dur="500"/>
                                        <p:tgtEl>
                                          <p:spTgt spid="1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49"/>
                                        </p:tgtEl>
                                        <p:attrNameLst>
                                          <p:attrName>style.visibility</p:attrName>
                                        </p:attrNameLst>
                                      </p:cBhvr>
                                      <p:to>
                                        <p:strVal val="visible"/>
                                      </p:to>
                                    </p:set>
                                    <p:animEffect transition="in" filter="wipe(down)">
                                      <p:cBhvr>
                                        <p:cTn id="58" dur="500"/>
                                        <p:tgtEl>
                                          <p:spTgt spid="14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4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left)">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left)">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left)">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66"/>
                                        </p:tgtEl>
                                        <p:attrNameLst>
                                          <p:attrName>style.visibility</p:attrName>
                                        </p:attrNameLst>
                                      </p:cBhvr>
                                      <p:to>
                                        <p:strVal val="visible"/>
                                      </p:to>
                                    </p:set>
                                    <p:animEffect transition="in" filter="wipe(down)">
                                      <p:cBhvr>
                                        <p:cTn id="97" dur="500"/>
                                        <p:tgtEl>
                                          <p:spTgt spid="16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left)">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3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16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wipe(left)">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167"/>
                                        </p:tgtEl>
                                        <p:attrNameLst>
                                          <p:attrName>style.visibility</p:attrName>
                                        </p:attrNameLst>
                                      </p:cBhvr>
                                      <p:to>
                                        <p:strVal val="visible"/>
                                      </p:to>
                                    </p:set>
                                    <p:animEffect transition="in" filter="wipe(down)">
                                      <p:cBhvr>
                                        <p:cTn id="120" dur="500"/>
                                        <p:tgtEl>
                                          <p:spTgt spid="167"/>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1"/>
                                        </p:tgtEl>
                                        <p:attrNameLst>
                                          <p:attrName>style.visibility</p:attrName>
                                        </p:attrNameLst>
                                      </p:cBhvr>
                                      <p:to>
                                        <p:strVal val="visible"/>
                                      </p:to>
                                    </p:set>
                                    <p:animEffect transition="in" filter="wipe(left)">
                                      <p:cBhvr>
                                        <p:cTn id="125" dur="500"/>
                                        <p:tgtEl>
                                          <p:spTgt spid="31"/>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138"/>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1" nodeType="clickEffect">
                                  <p:stCondLst>
                                    <p:cond delay="0"/>
                                  </p:stCondLst>
                                  <p:childTnLst>
                                    <p:set>
                                      <p:cBhvr>
                                        <p:cTn id="133" dur="1" fill="hold">
                                          <p:stCondLst>
                                            <p:cond delay="0"/>
                                          </p:stCondLst>
                                        </p:cTn>
                                        <p:tgtEl>
                                          <p:spTgt spid="167"/>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wipe(left)">
                                      <p:cBhvr>
                                        <p:cTn id="138" dur="500"/>
                                        <p:tgtEl>
                                          <p:spTgt spid="34"/>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170"/>
                                        </p:tgtEl>
                                        <p:attrNameLst>
                                          <p:attrName>style.visibility</p:attrName>
                                        </p:attrNameLst>
                                      </p:cBhvr>
                                      <p:to>
                                        <p:strVal val="visible"/>
                                      </p:to>
                                    </p:set>
                                    <p:animEffect transition="in" filter="wipe(down)">
                                      <p:cBhvr>
                                        <p:cTn id="143" dur="500"/>
                                        <p:tgtEl>
                                          <p:spTgt spid="17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35">
                                            <p:txEl>
                                              <p:pRg st="0" end="0"/>
                                            </p:txEl>
                                          </p:spTgt>
                                        </p:tgtEl>
                                        <p:attrNameLst>
                                          <p:attrName>style.visibility</p:attrName>
                                        </p:attrNameLst>
                                      </p:cBhvr>
                                      <p:to>
                                        <p:strVal val="visible"/>
                                      </p:to>
                                    </p:set>
                                    <p:animEffect transition="in" filter="wipe(left)">
                                      <p:cBhvr>
                                        <p:cTn id="148" dur="500"/>
                                        <p:tgtEl>
                                          <p:spTgt spid="35">
                                            <p:txEl>
                                              <p:pRg st="0" end="0"/>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95"/>
                                        </p:tgtEl>
                                        <p:attrNameLst>
                                          <p:attrName>style.visibility</p:attrName>
                                        </p:attrNameLst>
                                      </p:cBhvr>
                                      <p:to>
                                        <p:strVal val="visible"/>
                                      </p:to>
                                    </p:set>
                                    <p:animEffect transition="in" filter="fade">
                                      <p:cBhvr>
                                        <p:cTn id="153" dur="500"/>
                                        <p:tgtEl>
                                          <p:spTgt spid="95"/>
                                        </p:tgtEl>
                                      </p:cBhvr>
                                    </p:animEffect>
                                  </p:childTnLst>
                                </p:cTn>
                              </p:par>
                              <p:par>
                                <p:cTn id="154" presetID="10" presetClass="entr" presetSubtype="0" fill="hold" nodeType="withEffect">
                                  <p:stCondLst>
                                    <p:cond delay="0"/>
                                  </p:stCondLst>
                                  <p:childTnLst>
                                    <p:set>
                                      <p:cBhvr>
                                        <p:cTn id="155" dur="1" fill="hold">
                                          <p:stCondLst>
                                            <p:cond delay="0"/>
                                          </p:stCondLst>
                                        </p:cTn>
                                        <p:tgtEl>
                                          <p:spTgt spid="5"/>
                                        </p:tgtEl>
                                        <p:attrNameLst>
                                          <p:attrName>style.visibility</p:attrName>
                                        </p:attrNameLst>
                                      </p:cBhvr>
                                      <p:to>
                                        <p:strVal val="visible"/>
                                      </p:to>
                                    </p:set>
                                    <p:animEffect transition="in" filter="fade">
                                      <p:cBhvr>
                                        <p:cTn id="156" dur="500"/>
                                        <p:tgtEl>
                                          <p:spTgt spid="5"/>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wipe(left)">
                                      <p:cBhvr>
                                        <p:cTn id="161" dur="500"/>
                                        <p:tgtEl>
                                          <p:spTgt spid="84"/>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85">
                                            <p:txEl>
                                              <p:pRg st="0" end="0"/>
                                            </p:txEl>
                                          </p:spTgt>
                                        </p:tgtEl>
                                        <p:attrNameLst>
                                          <p:attrName>style.visibility</p:attrName>
                                        </p:attrNameLst>
                                      </p:cBhvr>
                                      <p:to>
                                        <p:strVal val="visible"/>
                                      </p:to>
                                    </p:set>
                                    <p:animEffect transition="in" filter="wipe(left)">
                                      <p:cBhvr>
                                        <p:cTn id="166" dur="500"/>
                                        <p:tgtEl>
                                          <p:spTgt spid="85">
                                            <p:txEl>
                                              <p:pRg st="0" end="0"/>
                                            </p:txEl>
                                          </p:spTgt>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105"/>
                                        </p:tgtEl>
                                        <p:attrNameLst>
                                          <p:attrName>style.visibility</p:attrName>
                                        </p:attrNameLst>
                                      </p:cBhvr>
                                      <p:to>
                                        <p:strVal val="visible"/>
                                      </p:to>
                                    </p:set>
                                    <p:animEffect transition="in" filter="fade">
                                      <p:cBhvr>
                                        <p:cTn id="171" dur="500"/>
                                        <p:tgtEl>
                                          <p:spTgt spid="105"/>
                                        </p:tgtEl>
                                      </p:cBhvr>
                                    </p:animEffect>
                                  </p:childTnLst>
                                </p:cTn>
                              </p:par>
                              <p:par>
                                <p:cTn id="172" presetID="10" presetClass="entr" presetSubtype="0" fill="hold" nodeType="withEffect">
                                  <p:stCondLst>
                                    <p:cond delay="0"/>
                                  </p:stCondLst>
                                  <p:childTnLst>
                                    <p:set>
                                      <p:cBhvr>
                                        <p:cTn id="173" dur="1" fill="hold">
                                          <p:stCondLst>
                                            <p:cond delay="0"/>
                                          </p:stCondLst>
                                        </p:cTn>
                                        <p:tgtEl>
                                          <p:spTgt spid="162"/>
                                        </p:tgtEl>
                                        <p:attrNameLst>
                                          <p:attrName>style.visibility</p:attrName>
                                        </p:attrNameLst>
                                      </p:cBhvr>
                                      <p:to>
                                        <p:strVal val="visible"/>
                                      </p:to>
                                    </p:set>
                                    <p:animEffect transition="in" filter="fade">
                                      <p:cBhvr>
                                        <p:cTn id="174" dur="500"/>
                                        <p:tgtEl>
                                          <p:spTgt spid="16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146"/>
                                        </p:tgtEl>
                                        <p:attrNameLst>
                                          <p:attrName>style.visibility</p:attrName>
                                        </p:attrNameLst>
                                      </p:cBhvr>
                                      <p:to>
                                        <p:strVal val="visible"/>
                                      </p:to>
                                    </p:set>
                                    <p:animEffect transition="in" filter="wipe(left)">
                                      <p:cBhvr>
                                        <p:cTn id="179" dur="500"/>
                                        <p:tgtEl>
                                          <p:spTgt spid="146"/>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147">
                                            <p:txEl>
                                              <p:pRg st="0" end="0"/>
                                            </p:txEl>
                                          </p:spTgt>
                                        </p:tgtEl>
                                        <p:attrNameLst>
                                          <p:attrName>style.visibility</p:attrName>
                                        </p:attrNameLst>
                                      </p:cBhvr>
                                      <p:to>
                                        <p:strVal val="visible"/>
                                      </p:to>
                                    </p:set>
                                    <p:animEffect transition="in" filter="wipe(left)">
                                      <p:cBhvr>
                                        <p:cTn id="184" dur="500"/>
                                        <p:tgtEl>
                                          <p:spTgt spid="147">
                                            <p:txEl>
                                              <p:pRg st="0" end="0"/>
                                            </p:txEl>
                                          </p:spTgt>
                                        </p:tgtEl>
                                      </p:cBhvr>
                                    </p:animEffect>
                                  </p:childTnLst>
                                </p:cTn>
                              </p:par>
                            </p:childTnLst>
                          </p:cTn>
                        </p:par>
                        <p:par>
                          <p:cTn id="185" fill="hold">
                            <p:stCondLst>
                              <p:cond delay="500"/>
                            </p:stCondLst>
                            <p:childTnLst>
                              <p:par>
                                <p:cTn id="186" presetID="22" presetClass="entr" presetSubtype="8" fill="hold" grpId="0" nodeType="afterEffect">
                                  <p:stCondLst>
                                    <p:cond delay="0"/>
                                  </p:stCondLst>
                                  <p:childTnLst>
                                    <p:set>
                                      <p:cBhvr>
                                        <p:cTn id="187" dur="1" fill="hold">
                                          <p:stCondLst>
                                            <p:cond delay="0"/>
                                          </p:stCondLst>
                                        </p:cTn>
                                        <p:tgtEl>
                                          <p:spTgt spid="147">
                                            <p:txEl>
                                              <p:pRg st="1" end="1"/>
                                            </p:txEl>
                                          </p:spTgt>
                                        </p:tgtEl>
                                        <p:attrNameLst>
                                          <p:attrName>style.visibility</p:attrName>
                                        </p:attrNameLst>
                                      </p:cBhvr>
                                      <p:to>
                                        <p:strVal val="visible"/>
                                      </p:to>
                                    </p:set>
                                    <p:animEffect transition="in" filter="wipe(left)">
                                      <p:cBhvr>
                                        <p:cTn id="188" dur="500"/>
                                        <p:tgtEl>
                                          <p:spTgt spid="147">
                                            <p:txEl>
                                              <p:pRg st="1" end="1"/>
                                            </p:txEl>
                                          </p:spTgt>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145"/>
                                        </p:tgtEl>
                                        <p:attrNameLst>
                                          <p:attrName>style.visibility</p:attrName>
                                        </p:attrNameLst>
                                      </p:cBhvr>
                                      <p:to>
                                        <p:strVal val="visible"/>
                                      </p:to>
                                    </p:set>
                                    <p:animEffect transition="in" filter="fade">
                                      <p:cBhvr>
                                        <p:cTn id="193" dur="500"/>
                                        <p:tgtEl>
                                          <p:spTgt spid="145"/>
                                        </p:tgtEl>
                                      </p:cBhvr>
                                    </p:animEffect>
                                  </p:childTnLst>
                                </p:cTn>
                              </p:par>
                              <p:par>
                                <p:cTn id="194" presetID="10" presetClass="exit" presetSubtype="0" fill="hold" nodeType="withEffect">
                                  <p:stCondLst>
                                    <p:cond delay="0"/>
                                  </p:stCondLst>
                                  <p:childTnLst>
                                    <p:animEffect transition="out" filter="fade">
                                      <p:cBhvr>
                                        <p:cTn id="195" dur="500"/>
                                        <p:tgtEl>
                                          <p:spTgt spid="5"/>
                                        </p:tgtEl>
                                      </p:cBhvr>
                                    </p:animEffect>
                                    <p:set>
                                      <p:cBhvr>
                                        <p:cTn id="196" dur="1" fill="hold">
                                          <p:stCondLst>
                                            <p:cond delay="499"/>
                                          </p:stCondLst>
                                        </p:cTn>
                                        <p:tgtEl>
                                          <p:spTgt spid="5"/>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162"/>
                                        </p:tgtEl>
                                      </p:cBhvr>
                                    </p:animEffect>
                                    <p:set>
                                      <p:cBhvr>
                                        <p:cTn id="199" dur="1" fill="hold">
                                          <p:stCondLst>
                                            <p:cond delay="499"/>
                                          </p:stCondLst>
                                        </p:cTn>
                                        <p:tgtEl>
                                          <p:spTgt spid="162"/>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170"/>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86"/>
                                        </p:tgtEl>
                                        <p:attrNameLst>
                                          <p:attrName>style.visibility</p:attrName>
                                        </p:attrNameLst>
                                      </p:cBhvr>
                                      <p:to>
                                        <p:strVal val="visible"/>
                                      </p:to>
                                    </p:set>
                                    <p:animEffect transition="in" filter="wipe(left)">
                                      <p:cBhvr>
                                        <p:cTn id="208" dur="500"/>
                                        <p:tgtEl>
                                          <p:spTgt spid="86"/>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87">
                                            <p:txEl>
                                              <p:pRg st="0" end="0"/>
                                            </p:txEl>
                                          </p:spTgt>
                                        </p:tgtEl>
                                        <p:attrNameLst>
                                          <p:attrName>style.visibility</p:attrName>
                                        </p:attrNameLst>
                                      </p:cBhvr>
                                      <p:to>
                                        <p:strVal val="visible"/>
                                      </p:to>
                                    </p:set>
                                    <p:animEffect transition="in" filter="wipe(left)">
                                      <p:cBhvr>
                                        <p:cTn id="213" dur="500"/>
                                        <p:tgtEl>
                                          <p:spTgt spid="87">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88"/>
                                        </p:tgtEl>
                                        <p:attrNameLst>
                                          <p:attrName>style.visibility</p:attrName>
                                        </p:attrNameLst>
                                      </p:cBhvr>
                                      <p:to>
                                        <p:strVal val="visible"/>
                                      </p:to>
                                    </p:set>
                                    <p:animEffect transition="in" filter="wipe(left)">
                                      <p:cBhvr>
                                        <p:cTn id="218"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animBg="1"/>
      <p:bldP spid="10" grpId="1" animBg="1"/>
      <p:bldP spid="12" grpId="0" animBg="1"/>
      <p:bldP spid="12" grpId="1" animBg="1"/>
      <p:bldP spid="13" grpId="0"/>
      <p:bldP spid="22" grpId="0"/>
      <p:bldP spid="23" grpId="0"/>
      <p:bldP spid="25" grpId="0"/>
      <p:bldP spid="26" grpId="0"/>
      <p:bldP spid="27" grpId="0"/>
      <p:bldP spid="30" grpId="0"/>
      <p:bldP spid="31" grpId="0"/>
      <p:bldP spid="34" grpId="0"/>
      <p:bldP spid="35" grpId="0" uiExpand="1" build="p"/>
      <p:bldP spid="146" grpId="0"/>
      <p:bldP spid="147" grpId="0" uiExpand="1" build="p"/>
      <p:bldP spid="11" grpId="0" animBg="1"/>
      <p:bldP spid="11" grpId="1" animBg="1"/>
      <p:bldP spid="151" grpId="0" animBg="1"/>
      <p:bldP spid="151" grpId="1" animBg="1"/>
      <p:bldP spid="84" grpId="0"/>
      <p:bldP spid="85" grpId="0" uiExpand="1" build="p"/>
      <p:bldP spid="86" grpId="0"/>
      <p:bldP spid="87" grpId="0" uiExpand="1" build="p"/>
      <p:bldP spid="88" grpId="0"/>
      <p:bldP spid="166" grpId="0" animBg="1"/>
      <p:bldP spid="166" grpId="1" animBg="1"/>
      <p:bldP spid="167" grpId="0" animBg="1"/>
      <p:bldP spid="167" grpId="1" animBg="1"/>
      <p:bldP spid="170" grpId="0" animBg="1"/>
      <p:bldP spid="170" grpId="1" animBg="1"/>
      <p:bldP spid="148" grpId="0" animBg="1"/>
      <p:bldP spid="148" grpId="1" animBg="1"/>
      <p:bldP spid="149" grpId="0" animBg="1"/>
      <p:bldP spid="149"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0E4D6F08-A66C-47A5-9F7A-43F4A538C5F8}"/>
              </a:ext>
            </a:extLst>
          </p:cNvPr>
          <p:cNvSpPr txBox="1"/>
          <p:nvPr/>
        </p:nvSpPr>
        <p:spPr>
          <a:xfrm>
            <a:off x="6195802" y="2515625"/>
            <a:ext cx="5637736" cy="830997"/>
          </a:xfrm>
          <a:prstGeom prst="rect">
            <a:avLst/>
          </a:prstGeom>
          <a:noFill/>
        </p:spPr>
        <p:txBody>
          <a:bodyPr wrap="square" rtlCol="0">
            <a:spAutoFit/>
          </a:bodyPr>
          <a:lstStyle/>
          <a:p>
            <a:pPr algn="ctr"/>
            <a:r>
              <a:rPr lang="en-US" sz="2400" dirty="0">
                <a:latin typeface="Corbel" panose="020B0503020204020204" pitchFamily="34" charset="0"/>
              </a:rPr>
              <a:t>Our </a:t>
            </a:r>
            <a:r>
              <a:rPr lang="en-US" sz="2400" dirty="0">
                <a:solidFill>
                  <a:srgbClr val="FF0000"/>
                </a:solidFill>
                <a:latin typeface="Corbel" panose="020B0503020204020204" pitchFamily="34" charset="0"/>
              </a:rPr>
              <a:t>search</a:t>
            </a:r>
            <a:r>
              <a:rPr lang="en-US" sz="2400" dirty="0">
                <a:latin typeface="Corbel" panose="020B0503020204020204" pitchFamily="34" charset="0"/>
              </a:rPr>
              <a:t> function will return </a:t>
            </a:r>
            <a:r>
              <a:rPr lang="en-US" sz="2400" dirty="0">
                <a:solidFill>
                  <a:srgbClr val="FF0000"/>
                </a:solidFill>
                <a:latin typeface="Corbel" panose="020B0503020204020204" pitchFamily="34" charset="0"/>
              </a:rPr>
              <a:t>True</a:t>
            </a:r>
            <a:r>
              <a:rPr lang="en-US" sz="2400" dirty="0">
                <a:latin typeface="Corbel" panose="020B0503020204020204" pitchFamily="34" charset="0"/>
              </a:rPr>
              <a:t> if it finds a value, and </a:t>
            </a:r>
            <a:r>
              <a:rPr lang="en-US" sz="2400" dirty="0">
                <a:solidFill>
                  <a:srgbClr val="FF0000"/>
                </a:solidFill>
                <a:latin typeface="Corbel" panose="020B0503020204020204" pitchFamily="34" charset="0"/>
              </a:rPr>
              <a:t>False</a:t>
            </a:r>
            <a:r>
              <a:rPr lang="en-US" sz="2400" dirty="0">
                <a:latin typeface="Corbel" panose="020B0503020204020204" pitchFamily="34" charset="0"/>
              </a:rPr>
              <a:t> otherwise.</a:t>
            </a:r>
          </a:p>
        </p:txBody>
      </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Algebraic Data Types: Searching a Tree</a:t>
            </a:r>
          </a:p>
        </p:txBody>
      </p:sp>
      <p:sp>
        <p:nvSpPr>
          <p:cNvPr id="3" name="TextBox 2">
            <a:extLst>
              <a:ext uri="{FF2B5EF4-FFF2-40B4-BE49-F238E27FC236}">
                <a16:creationId xmlns:a16="http://schemas.microsoft.com/office/drawing/2014/main" id="{69F3659F-05BE-40E9-B287-9BD90CF90D35}"/>
              </a:ext>
            </a:extLst>
          </p:cNvPr>
          <p:cNvSpPr txBox="1"/>
          <p:nvPr/>
        </p:nvSpPr>
        <p:spPr>
          <a:xfrm>
            <a:off x="5974322" y="1021403"/>
            <a:ext cx="6160485" cy="461665"/>
          </a:xfrm>
          <a:prstGeom prst="rect">
            <a:avLst/>
          </a:prstGeom>
          <a:noFill/>
        </p:spPr>
        <p:txBody>
          <a:bodyPr wrap="square" rtlCol="0">
            <a:spAutoFit/>
          </a:bodyPr>
          <a:lstStyle/>
          <a:p>
            <a:pPr algn="ctr"/>
            <a:r>
              <a:rPr lang="en-US" sz="2400" dirty="0">
                <a:latin typeface="Corbel" panose="020B0503020204020204" pitchFamily="34" charset="0"/>
              </a:rPr>
              <a:t>Ok, now let's see how to </a:t>
            </a:r>
            <a:r>
              <a:rPr lang="en-US" sz="2400" dirty="0">
                <a:solidFill>
                  <a:srgbClr val="FF0000"/>
                </a:solidFill>
                <a:latin typeface="Corbel" panose="020B0503020204020204" pitchFamily="34" charset="0"/>
              </a:rPr>
              <a:t>search our tree</a:t>
            </a:r>
            <a:r>
              <a:rPr lang="en-US" sz="2400" dirty="0">
                <a:latin typeface="Corbel" panose="020B0503020204020204" pitchFamily="34" charset="0"/>
              </a:rPr>
              <a:t>.</a:t>
            </a:r>
          </a:p>
        </p:txBody>
      </p:sp>
      <p:sp>
        <p:nvSpPr>
          <p:cNvPr id="4" name="TextBox 3">
            <a:extLst>
              <a:ext uri="{FF2B5EF4-FFF2-40B4-BE49-F238E27FC236}">
                <a16:creationId xmlns:a16="http://schemas.microsoft.com/office/drawing/2014/main" id="{6C617851-C9BF-41F5-8F69-52C724AC254E}"/>
              </a:ext>
            </a:extLst>
          </p:cNvPr>
          <p:cNvSpPr txBox="1"/>
          <p:nvPr/>
        </p:nvSpPr>
        <p:spPr>
          <a:xfrm>
            <a:off x="6195802" y="1538231"/>
            <a:ext cx="5637736" cy="830997"/>
          </a:xfrm>
          <a:prstGeom prst="rect">
            <a:avLst/>
          </a:prstGeom>
          <a:noFill/>
        </p:spPr>
        <p:txBody>
          <a:bodyPr wrap="square" rtlCol="0">
            <a:spAutoFit/>
          </a:bodyPr>
          <a:lstStyle/>
          <a:p>
            <a:pPr algn="ctr"/>
            <a:r>
              <a:rPr lang="en-US" sz="2400" dirty="0">
                <a:latin typeface="Corbel" panose="020B0503020204020204" pitchFamily="34" charset="0"/>
              </a:rPr>
              <a:t>We'll use a classic </a:t>
            </a:r>
            <a:r>
              <a:rPr lang="en-US" sz="2400" dirty="0">
                <a:solidFill>
                  <a:srgbClr val="FF0000"/>
                </a:solidFill>
                <a:latin typeface="Corbel" panose="020B0503020204020204" pitchFamily="34" charset="0"/>
              </a:rPr>
              <a:t>recursive</a:t>
            </a:r>
            <a:r>
              <a:rPr lang="en-US" sz="2400" dirty="0">
                <a:latin typeface="Corbel" panose="020B0503020204020204" pitchFamily="34" charset="0"/>
              </a:rPr>
              <a:t> search function and </a:t>
            </a:r>
            <a:r>
              <a:rPr lang="en-US" sz="2400" dirty="0">
                <a:solidFill>
                  <a:srgbClr val="FF0000"/>
                </a:solidFill>
                <a:latin typeface="Corbel" panose="020B0503020204020204" pitchFamily="34" charset="0"/>
              </a:rPr>
              <a:t>pattern matching</a:t>
            </a:r>
            <a:r>
              <a:rPr lang="en-US" sz="2400" dirty="0">
                <a:latin typeface="Corbel" panose="020B0503020204020204" pitchFamily="34" charset="0"/>
              </a:rPr>
              <a:t>!</a:t>
            </a:r>
          </a:p>
        </p:txBody>
      </p:sp>
      <p:grpSp>
        <p:nvGrpSpPr>
          <p:cNvPr id="6" name="Group 5">
            <a:extLst>
              <a:ext uri="{FF2B5EF4-FFF2-40B4-BE49-F238E27FC236}">
                <a16:creationId xmlns:a16="http://schemas.microsoft.com/office/drawing/2014/main" id="{120BC4D8-BE47-400D-A847-EA6FEDC0A60F}"/>
              </a:ext>
            </a:extLst>
          </p:cNvPr>
          <p:cNvGrpSpPr/>
          <p:nvPr/>
        </p:nvGrpSpPr>
        <p:grpSpPr>
          <a:xfrm>
            <a:off x="192653" y="876384"/>
            <a:ext cx="5781669" cy="3378749"/>
            <a:chOff x="232757" y="1507374"/>
            <a:chExt cx="5781669" cy="3378749"/>
          </a:xfrm>
        </p:grpSpPr>
        <p:sp>
          <p:nvSpPr>
            <p:cNvPr id="7" name="Rectangle 6">
              <a:extLst>
                <a:ext uri="{FF2B5EF4-FFF2-40B4-BE49-F238E27FC236}">
                  <a16:creationId xmlns:a16="http://schemas.microsoft.com/office/drawing/2014/main" id="{DE392528-88D4-4041-BA4B-1BFFEB1B309D}"/>
                </a:ext>
              </a:extLst>
            </p:cNvPr>
            <p:cNvSpPr/>
            <p:nvPr/>
          </p:nvSpPr>
          <p:spPr>
            <a:xfrm>
              <a:off x="306933" y="1835743"/>
              <a:ext cx="5707493" cy="305038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0B556DD-7D9F-4CCF-99EF-33F6627EBB40}"/>
                </a:ext>
              </a:extLst>
            </p:cNvPr>
            <p:cNvSpPr txBox="1"/>
            <p:nvPr/>
          </p:nvSpPr>
          <p:spPr>
            <a:xfrm>
              <a:off x="232757" y="1507374"/>
              <a:ext cx="758541" cy="369332"/>
            </a:xfrm>
            <a:prstGeom prst="rect">
              <a:avLst/>
            </a:prstGeom>
            <a:noFill/>
          </p:spPr>
          <p:txBody>
            <a:bodyPr wrap="none" rtlCol="0">
              <a:spAutoFit/>
            </a:bodyPr>
            <a:lstStyle/>
            <a:p>
              <a:r>
                <a:rPr lang="en-US" dirty="0" err="1"/>
                <a:t>bst.hs</a:t>
              </a:r>
              <a:endParaRPr lang="en-US" dirty="0"/>
            </a:p>
          </p:txBody>
        </p:sp>
      </p:grpSp>
      <p:sp>
        <p:nvSpPr>
          <p:cNvPr id="9" name="TextBox 8">
            <a:extLst>
              <a:ext uri="{FF2B5EF4-FFF2-40B4-BE49-F238E27FC236}">
                <a16:creationId xmlns:a16="http://schemas.microsoft.com/office/drawing/2014/main" id="{7C3274BD-B05A-4C0A-A904-82FDEFFA557F}"/>
              </a:ext>
            </a:extLst>
          </p:cNvPr>
          <p:cNvSpPr txBox="1"/>
          <p:nvPr/>
        </p:nvSpPr>
        <p:spPr>
          <a:xfrm>
            <a:off x="263452" y="1181829"/>
            <a:ext cx="5493968" cy="1015663"/>
          </a:xfrm>
          <a:prstGeom prst="rect">
            <a:avLst/>
          </a:prstGeom>
          <a:noFill/>
        </p:spPr>
        <p:txBody>
          <a:bodyPr wrap="square" rtlCol="0">
            <a:spAutoFit/>
          </a:bodyPr>
          <a:lstStyle/>
          <a:p>
            <a:r>
              <a:rPr lang="en-US" sz="2000" dirty="0">
                <a:latin typeface="Consolas" panose="020B0609020204030204" pitchFamily="49" charset="0"/>
              </a:rPr>
              <a:t>data Tree =</a:t>
            </a:r>
          </a:p>
          <a:p>
            <a:r>
              <a:rPr lang="en-US" sz="2000" dirty="0">
                <a:latin typeface="Consolas" panose="020B0609020204030204" pitchFamily="49" charset="0"/>
              </a:rPr>
              <a:t>  Nil | </a:t>
            </a:r>
          </a:p>
          <a:p>
            <a:r>
              <a:rPr lang="en-US" sz="2000" dirty="0">
                <a:latin typeface="Consolas" panose="020B0609020204030204" pitchFamily="49" charset="0"/>
              </a:rPr>
              <a:t>  Node String Tree </a:t>
            </a:r>
            <a:r>
              <a:rPr lang="en-US" sz="2000" dirty="0" err="1">
                <a:latin typeface="Consolas" panose="020B0609020204030204" pitchFamily="49" charset="0"/>
              </a:rPr>
              <a:t>Tree</a:t>
            </a:r>
            <a:endParaRPr lang="en-US" sz="2000" dirty="0">
              <a:latin typeface="Consolas" panose="020B0609020204030204" pitchFamily="49" charset="0"/>
            </a:endParaRPr>
          </a:p>
        </p:txBody>
      </p:sp>
      <p:sp>
        <p:nvSpPr>
          <p:cNvPr id="14" name="TextBox 13">
            <a:extLst>
              <a:ext uri="{FF2B5EF4-FFF2-40B4-BE49-F238E27FC236}">
                <a16:creationId xmlns:a16="http://schemas.microsoft.com/office/drawing/2014/main" id="{25E02C78-ED1A-4C36-977D-48C057FD457C}"/>
              </a:ext>
            </a:extLst>
          </p:cNvPr>
          <p:cNvSpPr txBox="1"/>
          <p:nvPr/>
        </p:nvSpPr>
        <p:spPr>
          <a:xfrm>
            <a:off x="1645034" y="3604623"/>
            <a:ext cx="6096740" cy="369332"/>
          </a:xfrm>
          <a:prstGeom prst="rect">
            <a:avLst/>
          </a:prstGeom>
        </p:spPr>
        <p:txBody>
          <a:bodyPr wrap="square">
            <a:spAutoFit/>
          </a:bodyPr>
          <a:lstStyle/>
          <a:p>
            <a:endParaRPr lang="en-US" dirty="0">
              <a:latin typeface="Consolas" panose="020B0609020204030204" pitchFamily="49" charset="0"/>
            </a:endParaRPr>
          </a:p>
        </p:txBody>
      </p:sp>
      <p:sp>
        <p:nvSpPr>
          <p:cNvPr id="16" name="TextBox 15">
            <a:extLst>
              <a:ext uri="{FF2B5EF4-FFF2-40B4-BE49-F238E27FC236}">
                <a16:creationId xmlns:a16="http://schemas.microsoft.com/office/drawing/2014/main" id="{5C62AEB0-5404-4954-BACF-52870FEB0AC4}"/>
              </a:ext>
            </a:extLst>
          </p:cNvPr>
          <p:cNvSpPr txBox="1"/>
          <p:nvPr/>
        </p:nvSpPr>
        <p:spPr>
          <a:xfrm>
            <a:off x="263452" y="2460462"/>
            <a:ext cx="6096740" cy="1631216"/>
          </a:xfrm>
          <a:prstGeom prst="rect">
            <a:avLst/>
          </a:prstGeom>
          <a:noFill/>
        </p:spPr>
        <p:txBody>
          <a:bodyPr wrap="square">
            <a:spAutoFit/>
          </a:bodyPr>
          <a:lstStyle/>
          <a:p>
            <a:r>
              <a:rPr lang="en-US" sz="2000" dirty="0">
                <a:latin typeface="Consolas" panose="020B0609020204030204" pitchFamily="49" charset="0"/>
              </a:rPr>
              <a:t>search Nil </a:t>
            </a:r>
            <a:r>
              <a:rPr lang="en-US" sz="2000" dirty="0" err="1">
                <a:latin typeface="Consolas" panose="020B0609020204030204" pitchFamily="49" charset="0"/>
              </a:rPr>
              <a:t>val</a:t>
            </a:r>
            <a:r>
              <a:rPr lang="en-US" sz="2000" dirty="0">
                <a:latin typeface="Consolas" panose="020B0609020204030204" pitchFamily="49" charset="0"/>
              </a:rPr>
              <a:t> = False</a:t>
            </a:r>
          </a:p>
          <a:p>
            <a:r>
              <a:rPr lang="en-US" sz="2000" dirty="0">
                <a:latin typeface="Consolas" panose="020B0609020204030204" pitchFamily="49" charset="0"/>
              </a:rPr>
              <a:t>search (Node </a:t>
            </a:r>
            <a:r>
              <a:rPr lang="en-US" sz="2000" dirty="0" err="1">
                <a:latin typeface="Consolas" panose="020B0609020204030204" pitchFamily="49" charset="0"/>
              </a:rPr>
              <a:t>curval</a:t>
            </a:r>
            <a:r>
              <a:rPr lang="en-US" sz="2000" dirty="0">
                <a:latin typeface="Consolas" panose="020B0609020204030204" pitchFamily="49" charset="0"/>
              </a:rPr>
              <a:t> left right) </a:t>
            </a:r>
            <a:r>
              <a:rPr lang="en-US" sz="2000" dirty="0" err="1">
                <a:latin typeface="Consolas" panose="020B0609020204030204" pitchFamily="49" charset="0"/>
              </a:rPr>
              <a:t>val</a:t>
            </a:r>
            <a:endParaRPr lang="en-US" sz="2000" dirty="0">
              <a:latin typeface="Consolas" panose="020B0609020204030204" pitchFamily="49" charset="0"/>
            </a:endParaRPr>
          </a:p>
          <a:p>
            <a:r>
              <a:rPr lang="en-US" sz="2000" dirty="0">
                <a:latin typeface="Consolas" panose="020B0609020204030204" pitchFamily="49" charset="0"/>
              </a:rPr>
              <a:t> | </a:t>
            </a:r>
            <a:r>
              <a:rPr lang="en-US" sz="2000" dirty="0" err="1">
                <a:latin typeface="Consolas" panose="020B0609020204030204" pitchFamily="49" charset="0"/>
              </a:rPr>
              <a:t>val</a:t>
            </a:r>
            <a:r>
              <a:rPr lang="en-US" sz="2000" dirty="0">
                <a:latin typeface="Consolas" panose="020B0609020204030204" pitchFamily="49" charset="0"/>
              </a:rPr>
              <a:t> == </a:t>
            </a:r>
            <a:r>
              <a:rPr lang="en-US" sz="2000" dirty="0" err="1">
                <a:latin typeface="Consolas" panose="020B0609020204030204" pitchFamily="49" charset="0"/>
              </a:rPr>
              <a:t>curval</a:t>
            </a:r>
            <a:r>
              <a:rPr lang="en-US" sz="2000" dirty="0">
                <a:latin typeface="Consolas" panose="020B0609020204030204" pitchFamily="49" charset="0"/>
              </a:rPr>
              <a:t> = True</a:t>
            </a:r>
          </a:p>
          <a:p>
            <a:r>
              <a:rPr lang="en-US" sz="2000" dirty="0">
                <a:latin typeface="Consolas" panose="020B0609020204030204" pitchFamily="49" charset="0"/>
              </a:rPr>
              <a:t> | </a:t>
            </a:r>
            <a:r>
              <a:rPr lang="en-US" sz="2000" dirty="0" err="1">
                <a:latin typeface="Consolas" panose="020B0609020204030204" pitchFamily="49" charset="0"/>
              </a:rPr>
              <a:t>val</a:t>
            </a:r>
            <a:r>
              <a:rPr lang="en-US" sz="2000" dirty="0">
                <a:latin typeface="Consolas" panose="020B0609020204030204" pitchFamily="49" charset="0"/>
              </a:rPr>
              <a:t> &lt; </a:t>
            </a:r>
            <a:r>
              <a:rPr lang="en-US" sz="2000" dirty="0" err="1">
                <a:latin typeface="Consolas" panose="020B0609020204030204" pitchFamily="49" charset="0"/>
              </a:rPr>
              <a:t>curval</a:t>
            </a:r>
            <a:r>
              <a:rPr lang="en-US" sz="2000" dirty="0">
                <a:latin typeface="Consolas" panose="020B0609020204030204" pitchFamily="49" charset="0"/>
              </a:rPr>
              <a:t> = search left </a:t>
            </a:r>
            <a:r>
              <a:rPr lang="en-US" sz="2000" dirty="0" err="1">
                <a:latin typeface="Consolas" panose="020B0609020204030204" pitchFamily="49" charset="0"/>
              </a:rPr>
              <a:t>val</a:t>
            </a:r>
            <a:endParaRPr lang="en-US" sz="2000" dirty="0">
              <a:latin typeface="Consolas" panose="020B0609020204030204" pitchFamily="49" charset="0"/>
            </a:endParaRPr>
          </a:p>
          <a:p>
            <a:r>
              <a:rPr lang="en-US" sz="2000" dirty="0">
                <a:latin typeface="Consolas" panose="020B0609020204030204" pitchFamily="49" charset="0"/>
              </a:rPr>
              <a:t> | otherwise = search right </a:t>
            </a:r>
            <a:r>
              <a:rPr lang="en-US" sz="2000" dirty="0" err="1">
                <a:latin typeface="Consolas" panose="020B0609020204030204" pitchFamily="49" charset="0"/>
              </a:rPr>
              <a:t>val</a:t>
            </a:r>
            <a:endParaRPr lang="en-US" sz="2000" dirty="0">
              <a:latin typeface="Consolas" panose="020B0609020204030204" pitchFamily="49" charset="0"/>
            </a:endParaRPr>
          </a:p>
        </p:txBody>
      </p:sp>
      <p:grpSp>
        <p:nvGrpSpPr>
          <p:cNvPr id="5" name="Group 4">
            <a:extLst>
              <a:ext uri="{FF2B5EF4-FFF2-40B4-BE49-F238E27FC236}">
                <a16:creationId xmlns:a16="http://schemas.microsoft.com/office/drawing/2014/main" id="{F5F128A5-CCBE-4612-A78D-8B925E972CC6}"/>
              </a:ext>
            </a:extLst>
          </p:cNvPr>
          <p:cNvGrpSpPr/>
          <p:nvPr/>
        </p:nvGrpSpPr>
        <p:grpSpPr>
          <a:xfrm>
            <a:off x="184274" y="4461578"/>
            <a:ext cx="5607140" cy="2246889"/>
            <a:chOff x="184274" y="4461578"/>
            <a:chExt cx="5607140" cy="2246889"/>
          </a:xfrm>
        </p:grpSpPr>
        <p:grpSp>
          <p:nvGrpSpPr>
            <p:cNvPr id="139" name="Group 138">
              <a:extLst>
                <a:ext uri="{FF2B5EF4-FFF2-40B4-BE49-F238E27FC236}">
                  <a16:creationId xmlns:a16="http://schemas.microsoft.com/office/drawing/2014/main" id="{1E9AB6C9-DE5C-494E-ABE0-1A6478017695}"/>
                </a:ext>
              </a:extLst>
            </p:cNvPr>
            <p:cNvGrpSpPr/>
            <p:nvPr/>
          </p:nvGrpSpPr>
          <p:grpSpPr>
            <a:xfrm>
              <a:off x="184274" y="4461578"/>
              <a:ext cx="1963443" cy="892095"/>
              <a:chOff x="48075" y="4568217"/>
              <a:chExt cx="1963443" cy="892095"/>
            </a:xfrm>
          </p:grpSpPr>
          <p:grpSp>
            <p:nvGrpSpPr>
              <p:cNvPr id="41" name="Group 40">
                <a:extLst>
                  <a:ext uri="{FF2B5EF4-FFF2-40B4-BE49-F238E27FC236}">
                    <a16:creationId xmlns:a16="http://schemas.microsoft.com/office/drawing/2014/main" id="{23BA3D47-8C3E-4445-A4BE-B9E6758FEF61}"/>
                  </a:ext>
                </a:extLst>
              </p:cNvPr>
              <p:cNvGrpSpPr/>
              <p:nvPr/>
            </p:nvGrpSpPr>
            <p:grpSpPr>
              <a:xfrm>
                <a:off x="48075" y="4568217"/>
                <a:ext cx="1928243" cy="369332"/>
                <a:chOff x="48075" y="4568217"/>
                <a:chExt cx="1928243" cy="369332"/>
              </a:xfrm>
            </p:grpSpPr>
            <p:sp>
              <p:nvSpPr>
                <p:cNvPr id="39" name="Rectangle 38">
                  <a:extLst>
                    <a:ext uri="{FF2B5EF4-FFF2-40B4-BE49-F238E27FC236}">
                      <a16:creationId xmlns:a16="http://schemas.microsoft.com/office/drawing/2014/main" id="{21BFB671-F545-4391-B1B9-BA79C2A519B9}"/>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9AB9995A-8126-47B2-A2A2-229921191D55}"/>
                    </a:ext>
                  </a:extLst>
                </p:cNvPr>
                <p:cNvSpPr txBox="1"/>
                <p:nvPr/>
              </p:nvSpPr>
              <p:spPr>
                <a:xfrm>
                  <a:off x="48075" y="4568217"/>
                  <a:ext cx="1303562" cy="369332"/>
                </a:xfrm>
                <a:prstGeom prst="rect">
                  <a:avLst/>
                </a:prstGeom>
                <a:noFill/>
              </p:spPr>
              <p:txBody>
                <a:bodyPr wrap="none" rtlCol="0">
                  <a:spAutoFit/>
                </a:bodyPr>
                <a:lstStyle/>
                <a:p>
                  <a:r>
                    <a:rPr lang="en-US" dirty="0" err="1"/>
                    <a:t>empty_tree</a:t>
                  </a:r>
                  <a:endParaRPr lang="en-US" dirty="0"/>
                </a:p>
              </p:txBody>
            </p:sp>
          </p:grpSp>
          <p:grpSp>
            <p:nvGrpSpPr>
              <p:cNvPr id="53" name="Group 52">
                <a:extLst>
                  <a:ext uri="{FF2B5EF4-FFF2-40B4-BE49-F238E27FC236}">
                    <a16:creationId xmlns:a16="http://schemas.microsoft.com/office/drawing/2014/main" id="{EBC55DEA-E95E-4792-AA79-40C1D0BFD122}"/>
                  </a:ext>
                </a:extLst>
              </p:cNvPr>
              <p:cNvGrpSpPr/>
              <p:nvPr/>
            </p:nvGrpSpPr>
            <p:grpSpPr>
              <a:xfrm>
                <a:off x="1486700" y="5065578"/>
                <a:ext cx="524818" cy="394734"/>
                <a:chOff x="1532609" y="4933005"/>
                <a:chExt cx="374846" cy="394734"/>
              </a:xfrm>
            </p:grpSpPr>
            <p:sp>
              <p:nvSpPr>
                <p:cNvPr id="52" name="Rectangle 51">
                  <a:extLst>
                    <a:ext uri="{FF2B5EF4-FFF2-40B4-BE49-F238E27FC236}">
                      <a16:creationId xmlns:a16="http://schemas.microsoft.com/office/drawing/2014/main" id="{C6C5A24E-486C-4D25-B946-3DCE4C5686F9}"/>
                    </a:ext>
                  </a:extLst>
                </p:cNvPr>
                <p:cNvSpPr/>
                <p:nvPr/>
              </p:nvSpPr>
              <p:spPr>
                <a:xfrm>
                  <a:off x="1563733" y="4978215"/>
                  <a:ext cx="267121" cy="349524"/>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5F014475-7377-4865-BF62-E6650B6CE591}"/>
                    </a:ext>
                  </a:extLst>
                </p:cNvPr>
                <p:cNvSpPr txBox="1"/>
                <p:nvPr/>
              </p:nvSpPr>
              <p:spPr>
                <a:xfrm>
                  <a:off x="1532609" y="4933005"/>
                  <a:ext cx="374846" cy="369332"/>
                </a:xfrm>
                <a:prstGeom prst="rect">
                  <a:avLst/>
                </a:prstGeom>
                <a:noFill/>
              </p:spPr>
              <p:txBody>
                <a:bodyPr wrap="square" rtlCol="0">
                  <a:spAutoFit/>
                </a:bodyPr>
                <a:lstStyle/>
                <a:p>
                  <a:r>
                    <a:rPr lang="en-US" dirty="0"/>
                    <a:t>Nil</a:t>
                  </a:r>
                </a:p>
              </p:txBody>
            </p:sp>
          </p:grpSp>
          <p:cxnSp>
            <p:nvCxnSpPr>
              <p:cNvPr id="55" name="Straight Arrow Connector 54">
                <a:extLst>
                  <a:ext uri="{FF2B5EF4-FFF2-40B4-BE49-F238E27FC236}">
                    <a16:creationId xmlns:a16="http://schemas.microsoft.com/office/drawing/2014/main" id="{B5186D51-0199-400A-97AC-ABE216F8AC9E}"/>
                  </a:ext>
                </a:extLst>
              </p:cNvPr>
              <p:cNvCxnSpPr>
                <a:cxnSpLocks/>
              </p:cNvCxnSpPr>
              <p:nvPr/>
            </p:nvCxnSpPr>
            <p:spPr>
              <a:xfrm>
                <a:off x="1658734" y="4742679"/>
                <a:ext cx="59095" cy="3708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8E323ABA-116B-4BC5-B877-C7248F23B9A7}"/>
                </a:ext>
              </a:extLst>
            </p:cNvPr>
            <p:cNvGrpSpPr/>
            <p:nvPr/>
          </p:nvGrpSpPr>
          <p:grpSpPr>
            <a:xfrm>
              <a:off x="205848" y="5520043"/>
              <a:ext cx="2049755" cy="1188424"/>
              <a:chOff x="2130516" y="4550187"/>
              <a:chExt cx="2049755" cy="1188424"/>
            </a:xfrm>
          </p:grpSpPr>
          <p:grpSp>
            <p:nvGrpSpPr>
              <p:cNvPr id="49" name="Group 48">
                <a:extLst>
                  <a:ext uri="{FF2B5EF4-FFF2-40B4-BE49-F238E27FC236}">
                    <a16:creationId xmlns:a16="http://schemas.microsoft.com/office/drawing/2014/main" id="{C0D25927-51FE-43AF-BEA3-4D6A9C834ECC}"/>
                  </a:ext>
                </a:extLst>
              </p:cNvPr>
              <p:cNvGrpSpPr/>
              <p:nvPr/>
            </p:nvGrpSpPr>
            <p:grpSpPr>
              <a:xfrm>
                <a:off x="2130516" y="4550187"/>
                <a:ext cx="1928243" cy="369332"/>
                <a:chOff x="48075" y="4568217"/>
                <a:chExt cx="1928243" cy="369332"/>
              </a:xfrm>
            </p:grpSpPr>
            <p:sp>
              <p:nvSpPr>
                <p:cNvPr id="50" name="Rectangle 49">
                  <a:extLst>
                    <a:ext uri="{FF2B5EF4-FFF2-40B4-BE49-F238E27FC236}">
                      <a16:creationId xmlns:a16="http://schemas.microsoft.com/office/drawing/2014/main" id="{E39A141B-4895-4B1E-A1D1-39395FBC59F1}"/>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07CE37A5-9070-47BF-9C49-54D762259DF5}"/>
                    </a:ext>
                  </a:extLst>
                </p:cNvPr>
                <p:cNvSpPr txBox="1"/>
                <p:nvPr/>
              </p:nvSpPr>
              <p:spPr>
                <a:xfrm>
                  <a:off x="48075" y="4568217"/>
                  <a:ext cx="1141659" cy="369332"/>
                </a:xfrm>
                <a:prstGeom prst="rect">
                  <a:avLst/>
                </a:prstGeom>
                <a:noFill/>
              </p:spPr>
              <p:txBody>
                <a:bodyPr wrap="none" rtlCol="0">
                  <a:spAutoFit/>
                </a:bodyPr>
                <a:lstStyle/>
                <a:p>
                  <a:r>
                    <a:rPr lang="en-US" dirty="0" err="1"/>
                    <a:t>one_node</a:t>
                  </a:r>
                  <a:endParaRPr lang="en-US" dirty="0"/>
                </a:p>
              </p:txBody>
            </p:sp>
          </p:grpSp>
          <p:sp>
            <p:nvSpPr>
              <p:cNvPr id="60" name="Rectangle 59">
                <a:extLst>
                  <a:ext uri="{FF2B5EF4-FFF2-40B4-BE49-F238E27FC236}">
                    <a16:creationId xmlns:a16="http://schemas.microsoft.com/office/drawing/2014/main" id="{FE33ECA6-1F90-491E-BB40-73E06B716504}"/>
                  </a:ext>
                </a:extLst>
              </p:cNvPr>
              <p:cNvSpPr/>
              <p:nvPr/>
            </p:nvSpPr>
            <p:spPr>
              <a:xfrm>
                <a:off x="3059062" y="5092565"/>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9CF232EC-8F9B-4709-88A2-A3E2933B1A4F}"/>
                  </a:ext>
                </a:extLst>
              </p:cNvPr>
              <p:cNvCxnSpPr>
                <a:cxnSpLocks/>
              </p:cNvCxnSpPr>
              <p:nvPr/>
            </p:nvCxnSpPr>
            <p:spPr>
              <a:xfrm>
                <a:off x="3712706" y="4754922"/>
                <a:ext cx="59095" cy="3708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C5753F4-BC0F-4C01-A00A-6883E7B19EC3}"/>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E9A52E7A-E608-4ED4-B5DD-C4191DEBC789}"/>
                  </a:ext>
                </a:extLst>
              </p:cNvPr>
              <p:cNvSpPr txBox="1"/>
              <p:nvPr/>
            </p:nvSpPr>
            <p:spPr>
              <a:xfrm>
                <a:off x="3301794" y="5078279"/>
                <a:ext cx="846570" cy="369332"/>
              </a:xfrm>
              <a:prstGeom prst="rect">
                <a:avLst/>
              </a:prstGeom>
              <a:noFill/>
            </p:spPr>
            <p:txBody>
              <a:bodyPr wrap="none" rtlCol="0">
                <a:spAutoFit/>
              </a:bodyPr>
              <a:lstStyle/>
              <a:p>
                <a:r>
                  <a:rPr lang="en-US" dirty="0"/>
                  <a:t>"Lit"</a:t>
                </a:r>
              </a:p>
            </p:txBody>
          </p:sp>
          <p:sp>
            <p:nvSpPr>
              <p:cNvPr id="90" name="Rectangle 89">
                <a:extLst>
                  <a:ext uri="{FF2B5EF4-FFF2-40B4-BE49-F238E27FC236}">
                    <a16:creationId xmlns:a16="http://schemas.microsoft.com/office/drawing/2014/main" id="{1D24A887-98FB-414A-BF9F-ED9FA79FD8D6}"/>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DBF38660-FEF8-49BB-8AA6-DCE430F1EDAC}"/>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3122CA61-DCC7-4833-84A1-0DFBDF815A5C}"/>
                  </a:ext>
                </a:extLst>
              </p:cNvPr>
              <p:cNvSpPr txBox="1"/>
              <p:nvPr/>
            </p:nvSpPr>
            <p:spPr>
              <a:xfrm>
                <a:off x="3075660" y="5369279"/>
                <a:ext cx="617354" cy="369332"/>
              </a:xfrm>
              <a:prstGeom prst="rect">
                <a:avLst/>
              </a:prstGeom>
              <a:noFill/>
            </p:spPr>
            <p:txBody>
              <a:bodyPr wrap="square">
                <a:spAutoFit/>
              </a:bodyPr>
              <a:lstStyle/>
              <a:p>
                <a:pPr algn="ctr"/>
                <a:r>
                  <a:rPr lang="en-US" dirty="0"/>
                  <a:t>Nil</a:t>
                </a:r>
              </a:p>
            </p:txBody>
          </p:sp>
          <p:sp>
            <p:nvSpPr>
              <p:cNvPr id="97" name="TextBox 96">
                <a:extLst>
                  <a:ext uri="{FF2B5EF4-FFF2-40B4-BE49-F238E27FC236}">
                    <a16:creationId xmlns:a16="http://schemas.microsoft.com/office/drawing/2014/main" id="{CBBF63B5-AFD1-4804-B65B-049643821BD0}"/>
                  </a:ext>
                </a:extLst>
              </p:cNvPr>
              <p:cNvSpPr txBox="1"/>
              <p:nvPr/>
            </p:nvSpPr>
            <p:spPr>
              <a:xfrm>
                <a:off x="3562917" y="5361508"/>
                <a:ext cx="617354" cy="369332"/>
              </a:xfrm>
              <a:prstGeom prst="rect">
                <a:avLst/>
              </a:prstGeom>
              <a:noFill/>
            </p:spPr>
            <p:txBody>
              <a:bodyPr wrap="square">
                <a:spAutoFit/>
              </a:bodyPr>
              <a:lstStyle/>
              <a:p>
                <a:pPr algn="ctr"/>
                <a:r>
                  <a:rPr lang="en-US" dirty="0"/>
                  <a:t>Nil</a:t>
                </a:r>
              </a:p>
            </p:txBody>
          </p:sp>
        </p:grpSp>
        <p:grpSp>
          <p:nvGrpSpPr>
            <p:cNvPr id="145" name="Group 144">
              <a:extLst>
                <a:ext uri="{FF2B5EF4-FFF2-40B4-BE49-F238E27FC236}">
                  <a16:creationId xmlns:a16="http://schemas.microsoft.com/office/drawing/2014/main" id="{0F83EEBA-24E7-4F5A-8577-4475430E5A62}"/>
                </a:ext>
              </a:extLst>
            </p:cNvPr>
            <p:cNvGrpSpPr/>
            <p:nvPr/>
          </p:nvGrpSpPr>
          <p:grpSpPr>
            <a:xfrm>
              <a:off x="3476460" y="4542643"/>
              <a:ext cx="2314954" cy="2014228"/>
              <a:chOff x="3416257" y="4545820"/>
              <a:chExt cx="2314954" cy="2014228"/>
            </a:xfrm>
          </p:grpSpPr>
          <p:grpSp>
            <p:nvGrpSpPr>
              <p:cNvPr id="65" name="Group 64">
                <a:extLst>
                  <a:ext uri="{FF2B5EF4-FFF2-40B4-BE49-F238E27FC236}">
                    <a16:creationId xmlns:a16="http://schemas.microsoft.com/office/drawing/2014/main" id="{37E0467F-F24A-4C66-8FF0-0AF8D0E81CFB}"/>
                  </a:ext>
                </a:extLst>
              </p:cNvPr>
              <p:cNvGrpSpPr/>
              <p:nvPr/>
            </p:nvGrpSpPr>
            <p:grpSpPr>
              <a:xfrm>
                <a:off x="3585030" y="4545820"/>
                <a:ext cx="1228365" cy="369332"/>
                <a:chOff x="747953" y="4553538"/>
                <a:chExt cx="1228365" cy="369332"/>
              </a:xfrm>
            </p:grpSpPr>
            <p:sp>
              <p:nvSpPr>
                <p:cNvPr id="66" name="Rectangle 65">
                  <a:extLst>
                    <a:ext uri="{FF2B5EF4-FFF2-40B4-BE49-F238E27FC236}">
                      <a16:creationId xmlns:a16="http://schemas.microsoft.com/office/drawing/2014/main" id="{A37D189E-0585-49E9-8A98-CDAF290CA3CA}"/>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0500145-59AF-43E6-860D-C901F944121F}"/>
                    </a:ext>
                  </a:extLst>
                </p:cNvPr>
                <p:cNvSpPr txBox="1"/>
                <p:nvPr/>
              </p:nvSpPr>
              <p:spPr>
                <a:xfrm>
                  <a:off x="747953" y="4553538"/>
                  <a:ext cx="588623" cy="369332"/>
                </a:xfrm>
                <a:prstGeom prst="rect">
                  <a:avLst/>
                </a:prstGeom>
                <a:noFill/>
              </p:spPr>
              <p:txBody>
                <a:bodyPr wrap="none" rtlCol="0">
                  <a:spAutoFit/>
                </a:bodyPr>
                <a:lstStyle/>
                <a:p>
                  <a:r>
                    <a:rPr lang="en-US" dirty="0"/>
                    <a:t>root</a:t>
                  </a:r>
                </a:p>
              </p:txBody>
            </p:sp>
          </p:grpSp>
          <p:grpSp>
            <p:nvGrpSpPr>
              <p:cNvPr id="112" name="Group 111">
                <a:extLst>
                  <a:ext uri="{FF2B5EF4-FFF2-40B4-BE49-F238E27FC236}">
                    <a16:creationId xmlns:a16="http://schemas.microsoft.com/office/drawing/2014/main" id="{CFE3EFA5-BDA4-4AA1-B3EB-979A807F6179}"/>
                  </a:ext>
                </a:extLst>
              </p:cNvPr>
              <p:cNvGrpSpPr/>
              <p:nvPr/>
            </p:nvGrpSpPr>
            <p:grpSpPr>
              <a:xfrm>
                <a:off x="3960264" y="5069550"/>
                <a:ext cx="1121209" cy="668050"/>
                <a:chOff x="5348996" y="5055237"/>
                <a:chExt cx="1121209" cy="668050"/>
              </a:xfrm>
            </p:grpSpPr>
            <p:sp>
              <p:nvSpPr>
                <p:cNvPr id="98" name="Rectangle 97">
                  <a:extLst>
                    <a:ext uri="{FF2B5EF4-FFF2-40B4-BE49-F238E27FC236}">
                      <a16:creationId xmlns:a16="http://schemas.microsoft.com/office/drawing/2014/main" id="{2ECA1D03-9CD3-437E-958C-A3B2FBC383AB}"/>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AB5EDF-8127-45F1-8DA4-FD1AB904AF2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A3CDDACD-0538-4932-9D62-AE9B18977BB5}"/>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101" name="Rectangle 100">
                  <a:extLst>
                    <a:ext uri="{FF2B5EF4-FFF2-40B4-BE49-F238E27FC236}">
                      <a16:creationId xmlns:a16="http://schemas.microsoft.com/office/drawing/2014/main" id="{B358058F-B74F-401B-85EE-593CA1F5F9A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9CE191FA-46B8-47B2-BEEA-4019BCAFC25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ED6773C2-945D-4AF2-AE7F-1FA2BB0F8705}"/>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104" name="TextBox 103">
                  <a:extLst>
                    <a:ext uri="{FF2B5EF4-FFF2-40B4-BE49-F238E27FC236}">
                      <a16:creationId xmlns:a16="http://schemas.microsoft.com/office/drawing/2014/main" id="{354582C0-1B21-48BE-B9B5-E99E06F6DBA4}"/>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113" name="Group 112">
                <a:extLst>
                  <a:ext uri="{FF2B5EF4-FFF2-40B4-BE49-F238E27FC236}">
                    <a16:creationId xmlns:a16="http://schemas.microsoft.com/office/drawing/2014/main" id="{3B299390-601A-499B-B47C-F3CD7CBE5376}"/>
                  </a:ext>
                </a:extLst>
              </p:cNvPr>
              <p:cNvGrpSpPr/>
              <p:nvPr/>
            </p:nvGrpSpPr>
            <p:grpSpPr>
              <a:xfrm>
                <a:off x="3416257" y="5891998"/>
                <a:ext cx="1125450" cy="668050"/>
                <a:chOff x="5348996" y="5055237"/>
                <a:chExt cx="1125450" cy="668050"/>
              </a:xfrm>
            </p:grpSpPr>
            <p:sp>
              <p:nvSpPr>
                <p:cNvPr id="114" name="Rectangle 113">
                  <a:extLst>
                    <a:ext uri="{FF2B5EF4-FFF2-40B4-BE49-F238E27FC236}">
                      <a16:creationId xmlns:a16="http://schemas.microsoft.com/office/drawing/2014/main" id="{68FF42CA-3AC8-42BE-A641-45AF1A4FB5E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01055E0-95A8-4638-A26D-03755B74EAA6}"/>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B6D4B0F-A8B2-4F70-A58E-27E2D4624C18}"/>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117" name="Rectangle 116">
                  <a:extLst>
                    <a:ext uri="{FF2B5EF4-FFF2-40B4-BE49-F238E27FC236}">
                      <a16:creationId xmlns:a16="http://schemas.microsoft.com/office/drawing/2014/main" id="{4AAF8BDF-1D38-408B-B493-949A2B66F120}"/>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3549F97B-9E7C-4B6C-81EF-780D41B938C9}"/>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40CC34E0-FF2A-4C6D-A83B-4E989D3431F5}"/>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20" name="TextBox 119">
                  <a:extLst>
                    <a:ext uri="{FF2B5EF4-FFF2-40B4-BE49-F238E27FC236}">
                      <a16:creationId xmlns:a16="http://schemas.microsoft.com/office/drawing/2014/main" id="{1F3A738B-F730-435D-AEB3-A882373CD9F6}"/>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30" name="Group 129">
                <a:extLst>
                  <a:ext uri="{FF2B5EF4-FFF2-40B4-BE49-F238E27FC236}">
                    <a16:creationId xmlns:a16="http://schemas.microsoft.com/office/drawing/2014/main" id="{D017A963-38DC-4678-955D-DE3DB4A6A3F0}"/>
                  </a:ext>
                </a:extLst>
              </p:cNvPr>
              <p:cNvGrpSpPr/>
              <p:nvPr/>
            </p:nvGrpSpPr>
            <p:grpSpPr>
              <a:xfrm>
                <a:off x="4605761" y="5884840"/>
                <a:ext cx="1125450" cy="668050"/>
                <a:chOff x="5348996" y="5055237"/>
                <a:chExt cx="1125450" cy="668050"/>
              </a:xfrm>
            </p:grpSpPr>
            <p:sp>
              <p:nvSpPr>
                <p:cNvPr id="131" name="Rectangle 130">
                  <a:extLst>
                    <a:ext uri="{FF2B5EF4-FFF2-40B4-BE49-F238E27FC236}">
                      <a16:creationId xmlns:a16="http://schemas.microsoft.com/office/drawing/2014/main" id="{4B39FBAF-9379-4FE7-BA6F-85136AE267A9}"/>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5607B1D-864C-476E-AB5C-B7ABBCA68703}"/>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TextBox 132">
                  <a:extLst>
                    <a:ext uri="{FF2B5EF4-FFF2-40B4-BE49-F238E27FC236}">
                      <a16:creationId xmlns:a16="http://schemas.microsoft.com/office/drawing/2014/main" id="{156F2F51-B0D5-4033-8C46-10CF22847095}"/>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34" name="Rectangle 133">
                  <a:extLst>
                    <a:ext uri="{FF2B5EF4-FFF2-40B4-BE49-F238E27FC236}">
                      <a16:creationId xmlns:a16="http://schemas.microsoft.com/office/drawing/2014/main" id="{5C5D63DC-F3DC-4930-A2A9-308C326FDBE2}"/>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A24E7962-4060-4254-B3B7-804666AF1953}"/>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0E292E36-95AB-4654-9419-3EF1CE81CD4D}"/>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37" name="TextBox 136">
                  <a:extLst>
                    <a:ext uri="{FF2B5EF4-FFF2-40B4-BE49-F238E27FC236}">
                      <a16:creationId xmlns:a16="http://schemas.microsoft.com/office/drawing/2014/main" id="{97F4635F-FC33-4AF7-ADB4-83D3C9C5FCE4}"/>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140" name="Straight Arrow Connector 139">
                <a:extLst>
                  <a:ext uri="{FF2B5EF4-FFF2-40B4-BE49-F238E27FC236}">
                    <a16:creationId xmlns:a16="http://schemas.microsoft.com/office/drawing/2014/main" id="{D25747ED-4BF0-4E5E-A76A-B29AB93029F1}"/>
                  </a:ext>
                </a:extLst>
              </p:cNvPr>
              <p:cNvCxnSpPr>
                <a:cxnSpLocks/>
              </p:cNvCxnSpPr>
              <p:nvPr/>
            </p:nvCxnSpPr>
            <p:spPr>
              <a:xfrm>
                <a:off x="4467342" y="4765234"/>
                <a:ext cx="59095" cy="3708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E34D90E-39A2-4A8B-80FE-B021709F573F}"/>
                  </a:ext>
                </a:extLst>
              </p:cNvPr>
              <p:cNvCxnSpPr>
                <a:cxnSpLocks/>
                <a:endCxn id="116" idx="0"/>
              </p:cNvCxnSpPr>
              <p:nvPr/>
            </p:nvCxnSpPr>
            <p:spPr>
              <a:xfrm flipH="1">
                <a:off x="3982900" y="5565455"/>
                <a:ext cx="267320" cy="3265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C7E95C4-4B78-43A7-9068-483EF2748562}"/>
                  </a:ext>
                </a:extLst>
              </p:cNvPr>
              <p:cNvCxnSpPr>
                <a:cxnSpLocks/>
              </p:cNvCxnSpPr>
              <p:nvPr/>
            </p:nvCxnSpPr>
            <p:spPr>
              <a:xfrm>
                <a:off x="4800550" y="5557684"/>
                <a:ext cx="236443" cy="3632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 name="Speech Bubble: Rectangle with Corners Rounded 10">
            <a:extLst>
              <a:ext uri="{FF2B5EF4-FFF2-40B4-BE49-F238E27FC236}">
                <a16:creationId xmlns:a16="http://schemas.microsoft.com/office/drawing/2014/main" id="{E1E68C6B-FFD8-4395-ACE3-6B1029520512}"/>
              </a:ext>
            </a:extLst>
          </p:cNvPr>
          <p:cNvSpPr/>
          <p:nvPr/>
        </p:nvSpPr>
        <p:spPr>
          <a:xfrm>
            <a:off x="2307892" y="1374014"/>
            <a:ext cx="3737742" cy="1054214"/>
          </a:xfrm>
          <a:prstGeom prst="wedgeRoundRectCallout">
            <a:avLst>
              <a:gd name="adj1" fmla="val -71285"/>
              <a:gd name="adj2" fmla="val 601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first pattern processes the </a:t>
            </a:r>
            <a:r>
              <a:rPr lang="en-US" sz="2000" dirty="0">
                <a:solidFill>
                  <a:srgbClr val="FFC1C1"/>
                </a:solidFill>
              </a:rPr>
              <a:t>Nil</a:t>
            </a:r>
            <a:r>
              <a:rPr lang="en-US" sz="2000" dirty="0"/>
              <a:t> </a:t>
            </a:r>
            <a:r>
              <a:rPr lang="en-US" sz="2000" dirty="0">
                <a:solidFill>
                  <a:srgbClr val="FFC1C1"/>
                </a:solidFill>
              </a:rPr>
              <a:t>variant</a:t>
            </a:r>
            <a:r>
              <a:rPr lang="en-US" sz="2000" dirty="0"/>
              <a:t> of a tree. </a:t>
            </a:r>
            <a:endParaRPr lang="en-US" sz="2000" dirty="0">
              <a:solidFill>
                <a:schemeClr val="bg1"/>
              </a:solidFill>
            </a:endParaRPr>
          </a:p>
        </p:txBody>
      </p:sp>
      <p:sp>
        <p:nvSpPr>
          <p:cNvPr id="85" name="Speech Bubble: Rectangle with Corners Rounded 84">
            <a:extLst>
              <a:ext uri="{FF2B5EF4-FFF2-40B4-BE49-F238E27FC236}">
                <a16:creationId xmlns:a16="http://schemas.microsoft.com/office/drawing/2014/main" id="{489E4D7F-FDEA-4B3F-9651-870A8188629C}"/>
              </a:ext>
            </a:extLst>
          </p:cNvPr>
          <p:cNvSpPr/>
          <p:nvPr/>
        </p:nvSpPr>
        <p:spPr>
          <a:xfrm>
            <a:off x="2450364" y="910336"/>
            <a:ext cx="3377855" cy="1082572"/>
          </a:xfrm>
          <a:prstGeom prst="wedgeRoundRectCallout">
            <a:avLst>
              <a:gd name="adj1" fmla="val -65504"/>
              <a:gd name="adj2" fmla="val 1286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second pattern matches the </a:t>
            </a:r>
            <a:r>
              <a:rPr lang="en-US" sz="2000" dirty="0">
                <a:solidFill>
                  <a:srgbClr val="FFC1C1"/>
                </a:solidFill>
              </a:rPr>
              <a:t>Node variant</a:t>
            </a:r>
            <a:r>
              <a:rPr lang="en-US" sz="2000" dirty="0"/>
              <a:t>.</a:t>
            </a:r>
            <a:endParaRPr lang="en-US" sz="2000" dirty="0">
              <a:solidFill>
                <a:schemeClr val="bg1"/>
              </a:solidFill>
            </a:endParaRPr>
          </a:p>
        </p:txBody>
      </p:sp>
      <p:sp>
        <p:nvSpPr>
          <p:cNvPr id="93" name="Speech Bubble: Rectangle with Corners Rounded 92">
            <a:extLst>
              <a:ext uri="{FF2B5EF4-FFF2-40B4-BE49-F238E27FC236}">
                <a16:creationId xmlns:a16="http://schemas.microsoft.com/office/drawing/2014/main" id="{17BD518F-815A-48B1-9C50-E1D5C3C4E47A}"/>
              </a:ext>
            </a:extLst>
          </p:cNvPr>
          <p:cNvSpPr/>
          <p:nvPr/>
        </p:nvSpPr>
        <p:spPr>
          <a:xfrm>
            <a:off x="5107445" y="3638900"/>
            <a:ext cx="4148265" cy="1082572"/>
          </a:xfrm>
          <a:prstGeom prst="wedgeRoundRectCallout">
            <a:avLst>
              <a:gd name="adj1" fmla="val -107638"/>
              <a:gd name="adj2" fmla="val -1015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t>This syntax names each of the </a:t>
            </a:r>
            <a:r>
              <a:rPr lang="en-US" sz="2000" dirty="0">
                <a:solidFill>
                  <a:srgbClr val="FFC1C1"/>
                </a:solidFill>
              </a:rPr>
              <a:t>three fields </a:t>
            </a:r>
            <a:r>
              <a:rPr lang="en-US" sz="2000" dirty="0"/>
              <a:t>in a </a:t>
            </a:r>
            <a:r>
              <a:rPr lang="en-US" sz="2000" dirty="0">
                <a:solidFill>
                  <a:srgbClr val="FFC1C1"/>
                </a:solidFill>
              </a:rPr>
              <a:t>Node</a:t>
            </a:r>
            <a:r>
              <a:rPr lang="en-US" sz="2000" dirty="0"/>
              <a:t> so we can refer to them by name.</a:t>
            </a:r>
            <a:endParaRPr lang="en-US" sz="2000" dirty="0">
              <a:solidFill>
                <a:schemeClr val="bg1"/>
              </a:solidFill>
            </a:endParaRPr>
          </a:p>
        </p:txBody>
      </p:sp>
      <p:sp>
        <p:nvSpPr>
          <p:cNvPr id="94" name="TextBox 93">
            <a:extLst>
              <a:ext uri="{FF2B5EF4-FFF2-40B4-BE49-F238E27FC236}">
                <a16:creationId xmlns:a16="http://schemas.microsoft.com/office/drawing/2014/main" id="{C2CBEA40-7A60-429D-8B7E-1180006FEBC1}"/>
              </a:ext>
            </a:extLst>
          </p:cNvPr>
          <p:cNvSpPr txBox="1"/>
          <p:nvPr/>
        </p:nvSpPr>
        <p:spPr>
          <a:xfrm>
            <a:off x="2078190" y="2770372"/>
            <a:ext cx="2877268" cy="400110"/>
          </a:xfrm>
          <a:prstGeom prst="rect">
            <a:avLst/>
          </a:prstGeom>
          <a:noFill/>
        </p:spPr>
        <p:txBody>
          <a:bodyPr wrap="square">
            <a:spAutoFit/>
          </a:bodyPr>
          <a:lstStyle/>
          <a:p>
            <a:r>
              <a:rPr lang="en-US" sz="2000" dirty="0" err="1">
                <a:solidFill>
                  <a:srgbClr val="FF0000"/>
                </a:solidFill>
                <a:latin typeface="Consolas" panose="020B0609020204030204" pitchFamily="49" charset="0"/>
              </a:rPr>
              <a:t>curval</a:t>
            </a:r>
            <a:r>
              <a:rPr lang="en-US" sz="2000" dirty="0">
                <a:solidFill>
                  <a:srgbClr val="FF0000"/>
                </a:solidFill>
                <a:latin typeface="Consolas" panose="020B0609020204030204" pitchFamily="49" charset="0"/>
              </a:rPr>
              <a:t> left right</a:t>
            </a:r>
            <a:endParaRPr lang="en-US" sz="2000" dirty="0">
              <a:solidFill>
                <a:srgbClr val="FF0000"/>
              </a:solidFill>
            </a:endParaRPr>
          </a:p>
        </p:txBody>
      </p:sp>
      <p:sp>
        <p:nvSpPr>
          <p:cNvPr id="95" name="Speech Bubble: Rectangle with Corners Rounded 94">
            <a:extLst>
              <a:ext uri="{FF2B5EF4-FFF2-40B4-BE49-F238E27FC236}">
                <a16:creationId xmlns:a16="http://schemas.microsoft.com/office/drawing/2014/main" id="{15273466-1CB8-43EB-A3EA-03F2D62F5194}"/>
              </a:ext>
            </a:extLst>
          </p:cNvPr>
          <p:cNvSpPr/>
          <p:nvPr/>
        </p:nvSpPr>
        <p:spPr>
          <a:xfrm>
            <a:off x="2468657" y="3497831"/>
            <a:ext cx="3505665" cy="1276203"/>
          </a:xfrm>
          <a:prstGeom prst="wedgeRoundRectCallout">
            <a:avLst>
              <a:gd name="adj1" fmla="val -62100"/>
              <a:gd name="adj2" fmla="val -1073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is the value we're searching for in the tree.</a:t>
            </a:r>
            <a:endParaRPr lang="en-US" sz="2000" dirty="0">
              <a:solidFill>
                <a:schemeClr val="bg1"/>
              </a:solidFill>
            </a:endParaRPr>
          </a:p>
        </p:txBody>
      </p:sp>
      <p:sp>
        <p:nvSpPr>
          <p:cNvPr id="105" name="Speech Bubble: Rectangle with Corners Rounded 104">
            <a:extLst>
              <a:ext uri="{FF2B5EF4-FFF2-40B4-BE49-F238E27FC236}">
                <a16:creationId xmlns:a16="http://schemas.microsoft.com/office/drawing/2014/main" id="{9B943942-3754-41B5-BDF0-3881E67E2B4D}"/>
              </a:ext>
            </a:extLst>
          </p:cNvPr>
          <p:cNvSpPr/>
          <p:nvPr/>
        </p:nvSpPr>
        <p:spPr>
          <a:xfrm>
            <a:off x="5657691" y="2628899"/>
            <a:ext cx="4434047" cy="1551287"/>
          </a:xfrm>
          <a:prstGeom prst="wedgeRoundRectCallout">
            <a:avLst>
              <a:gd name="adj1" fmla="val -99391"/>
              <a:gd name="adj2" fmla="val -486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Obviously, if the tree we're searching is </a:t>
            </a:r>
            <a:r>
              <a:rPr lang="en-US" sz="2000" dirty="0">
                <a:solidFill>
                  <a:srgbClr val="FFC1C1"/>
                </a:solidFill>
              </a:rPr>
              <a:t>empty (Nil)</a:t>
            </a:r>
            <a:r>
              <a:rPr lang="en-US" sz="2000" dirty="0"/>
              <a:t>, then it doesn't contain our value, so we return </a:t>
            </a:r>
            <a:r>
              <a:rPr lang="en-US" sz="2000" dirty="0">
                <a:solidFill>
                  <a:srgbClr val="FFC1C1"/>
                </a:solidFill>
              </a:rPr>
              <a:t>False</a:t>
            </a:r>
            <a:r>
              <a:rPr lang="en-US" sz="2000" dirty="0"/>
              <a:t>.</a:t>
            </a:r>
            <a:endParaRPr lang="en-US" sz="2000" dirty="0">
              <a:solidFill>
                <a:schemeClr val="bg1"/>
              </a:solidFill>
            </a:endParaRPr>
          </a:p>
        </p:txBody>
      </p:sp>
      <p:sp>
        <p:nvSpPr>
          <p:cNvPr id="106" name="Speech Bubble: Rectangle with Corners Rounded 105">
            <a:extLst>
              <a:ext uri="{FF2B5EF4-FFF2-40B4-BE49-F238E27FC236}">
                <a16:creationId xmlns:a16="http://schemas.microsoft.com/office/drawing/2014/main" id="{C138FD59-EF29-47FB-B82C-3E7921A0418C}"/>
              </a:ext>
            </a:extLst>
          </p:cNvPr>
          <p:cNvSpPr/>
          <p:nvPr/>
        </p:nvSpPr>
        <p:spPr>
          <a:xfrm>
            <a:off x="6524568" y="2368399"/>
            <a:ext cx="3119795" cy="1328288"/>
          </a:xfrm>
          <a:prstGeom prst="wedgeRoundRectCallout">
            <a:avLst>
              <a:gd name="adj1" fmla="val -135655"/>
              <a:gd name="adj2" fmla="val 261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There are three cases we need to deal with!</a:t>
            </a:r>
            <a:endParaRPr lang="en-US" sz="2000" dirty="0">
              <a:solidFill>
                <a:schemeClr val="bg1"/>
              </a:solidFill>
            </a:endParaRPr>
          </a:p>
        </p:txBody>
      </p:sp>
      <p:sp>
        <p:nvSpPr>
          <p:cNvPr id="107" name="Speech Bubble: Rectangle with Corners Rounded 106">
            <a:extLst>
              <a:ext uri="{FF2B5EF4-FFF2-40B4-BE49-F238E27FC236}">
                <a16:creationId xmlns:a16="http://schemas.microsoft.com/office/drawing/2014/main" id="{7B8409F7-728C-4FB1-8454-DDDD17A04985}"/>
              </a:ext>
            </a:extLst>
          </p:cNvPr>
          <p:cNvSpPr/>
          <p:nvPr/>
        </p:nvSpPr>
        <p:spPr>
          <a:xfrm>
            <a:off x="3462760" y="4273562"/>
            <a:ext cx="3771324" cy="1768667"/>
          </a:xfrm>
          <a:prstGeom prst="wedgeRoundRectCallout">
            <a:avLst>
              <a:gd name="adj1" fmla="val -104139"/>
              <a:gd name="adj2" fmla="val -989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rPr>
              <a:t>Case 1: </a:t>
            </a:r>
          </a:p>
          <a:p>
            <a:pPr algn="ctr"/>
            <a:r>
              <a:rPr lang="en-US" sz="2000" dirty="0"/>
              <a:t>The value we're searching for (</a:t>
            </a:r>
            <a:r>
              <a:rPr lang="en-US" sz="2000" dirty="0" err="1">
                <a:solidFill>
                  <a:srgbClr val="FFC1C1"/>
                </a:solidFill>
              </a:rPr>
              <a:t>val</a:t>
            </a:r>
            <a:r>
              <a:rPr lang="en-US" sz="2000" dirty="0"/>
              <a:t>) is the same as the value (</a:t>
            </a:r>
            <a:r>
              <a:rPr lang="en-US" sz="2000" dirty="0" err="1">
                <a:solidFill>
                  <a:srgbClr val="FFC1C1"/>
                </a:solidFill>
              </a:rPr>
              <a:t>curval</a:t>
            </a:r>
            <a:r>
              <a:rPr lang="en-US" sz="2000" dirty="0"/>
              <a:t>) in the current node.</a:t>
            </a:r>
            <a:endParaRPr lang="en-US" sz="2000" dirty="0">
              <a:solidFill>
                <a:schemeClr val="bg1"/>
              </a:solidFill>
            </a:endParaRPr>
          </a:p>
        </p:txBody>
      </p:sp>
      <p:sp>
        <p:nvSpPr>
          <p:cNvPr id="108" name="Speech Bubble: Rectangle with Corners Rounded 107">
            <a:extLst>
              <a:ext uri="{FF2B5EF4-FFF2-40B4-BE49-F238E27FC236}">
                <a16:creationId xmlns:a16="http://schemas.microsoft.com/office/drawing/2014/main" id="{C58DD294-64AB-4F9F-9354-5C8ABDCDCF7C}"/>
              </a:ext>
            </a:extLst>
          </p:cNvPr>
          <p:cNvSpPr/>
          <p:nvPr/>
        </p:nvSpPr>
        <p:spPr>
          <a:xfrm>
            <a:off x="6330462" y="2243598"/>
            <a:ext cx="3119795" cy="1328288"/>
          </a:xfrm>
          <a:prstGeom prst="wedgeRoundRectCallout">
            <a:avLst>
              <a:gd name="adj1" fmla="val -135655"/>
              <a:gd name="adj2" fmla="val 261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 this case, we found our value and return </a:t>
            </a:r>
            <a:r>
              <a:rPr lang="en-US" sz="2000" dirty="0">
                <a:solidFill>
                  <a:srgbClr val="FFC1C1"/>
                </a:solidFill>
              </a:rPr>
              <a:t>True</a:t>
            </a:r>
            <a:r>
              <a:rPr lang="en-US" sz="2000" dirty="0"/>
              <a:t>!</a:t>
            </a:r>
            <a:endParaRPr lang="en-US" sz="2000" dirty="0">
              <a:solidFill>
                <a:schemeClr val="bg1"/>
              </a:solidFill>
            </a:endParaRPr>
          </a:p>
        </p:txBody>
      </p:sp>
      <p:cxnSp>
        <p:nvCxnSpPr>
          <p:cNvPr id="28" name="Straight Arrow Connector 27">
            <a:extLst>
              <a:ext uri="{FF2B5EF4-FFF2-40B4-BE49-F238E27FC236}">
                <a16:creationId xmlns:a16="http://schemas.microsoft.com/office/drawing/2014/main" id="{2A66DFC1-53A0-4D91-9082-768AC0B41D24}"/>
              </a:ext>
            </a:extLst>
          </p:cNvPr>
          <p:cNvCxnSpPr/>
          <p:nvPr/>
        </p:nvCxnSpPr>
        <p:spPr>
          <a:xfrm flipH="1" flipV="1">
            <a:off x="1824480" y="2118206"/>
            <a:ext cx="737072" cy="7142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8366795-AABD-4390-893D-343F5243AFC2}"/>
              </a:ext>
            </a:extLst>
          </p:cNvPr>
          <p:cNvCxnSpPr/>
          <p:nvPr/>
        </p:nvCxnSpPr>
        <p:spPr>
          <a:xfrm flipH="1" flipV="1">
            <a:off x="2667111" y="2118205"/>
            <a:ext cx="737072" cy="7142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6CD0D49-7EDD-45A3-860E-BF20F6B81A22}"/>
              </a:ext>
            </a:extLst>
          </p:cNvPr>
          <p:cNvCxnSpPr/>
          <p:nvPr/>
        </p:nvCxnSpPr>
        <p:spPr>
          <a:xfrm flipH="1" flipV="1">
            <a:off x="3391787" y="2095613"/>
            <a:ext cx="737072" cy="7142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Speech Bubble: Rectangle with Corners Rounded 76">
            <a:extLst>
              <a:ext uri="{FF2B5EF4-FFF2-40B4-BE49-F238E27FC236}">
                <a16:creationId xmlns:a16="http://schemas.microsoft.com/office/drawing/2014/main" id="{F7D212E9-C085-4152-BC0D-588DBD8CBA2A}"/>
              </a:ext>
            </a:extLst>
          </p:cNvPr>
          <p:cNvSpPr/>
          <p:nvPr/>
        </p:nvSpPr>
        <p:spPr>
          <a:xfrm>
            <a:off x="3449134" y="4575751"/>
            <a:ext cx="3771324" cy="1768667"/>
          </a:xfrm>
          <a:prstGeom prst="wedgeRoundRectCallout">
            <a:avLst>
              <a:gd name="adj1" fmla="val -104139"/>
              <a:gd name="adj2" fmla="val -989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rPr>
              <a:t>Case 2: </a:t>
            </a:r>
          </a:p>
          <a:p>
            <a:pPr algn="ctr"/>
            <a:r>
              <a:rPr lang="en-US" sz="2000" dirty="0"/>
              <a:t>The value we're searching for (</a:t>
            </a:r>
            <a:r>
              <a:rPr lang="en-US" sz="2000" dirty="0" err="1">
                <a:solidFill>
                  <a:srgbClr val="FFC1C1"/>
                </a:solidFill>
              </a:rPr>
              <a:t>val</a:t>
            </a:r>
            <a:r>
              <a:rPr lang="en-US" sz="2000" dirty="0"/>
              <a:t>) is </a:t>
            </a:r>
            <a:r>
              <a:rPr lang="en-US" sz="2000" dirty="0">
                <a:solidFill>
                  <a:srgbClr val="FFC1C1"/>
                </a:solidFill>
              </a:rPr>
              <a:t>less than </a:t>
            </a:r>
            <a:r>
              <a:rPr lang="en-US" sz="2000" dirty="0"/>
              <a:t>the value (</a:t>
            </a:r>
            <a:r>
              <a:rPr lang="en-US" sz="2000" dirty="0" err="1">
                <a:solidFill>
                  <a:srgbClr val="FFC1C1"/>
                </a:solidFill>
              </a:rPr>
              <a:t>curval</a:t>
            </a:r>
            <a:r>
              <a:rPr lang="en-US" sz="2000" dirty="0"/>
              <a:t>) in the current node...</a:t>
            </a:r>
            <a:endParaRPr lang="en-US" sz="2000" dirty="0">
              <a:solidFill>
                <a:schemeClr val="bg1"/>
              </a:solidFill>
            </a:endParaRPr>
          </a:p>
        </p:txBody>
      </p:sp>
      <p:sp>
        <p:nvSpPr>
          <p:cNvPr id="78" name="Speech Bubble: Rectangle with Corners Rounded 77">
            <a:extLst>
              <a:ext uri="{FF2B5EF4-FFF2-40B4-BE49-F238E27FC236}">
                <a16:creationId xmlns:a16="http://schemas.microsoft.com/office/drawing/2014/main" id="{9C8DDA8A-38C2-4D24-8468-7D868AAA6CF1}"/>
              </a:ext>
            </a:extLst>
          </p:cNvPr>
          <p:cNvSpPr/>
          <p:nvPr/>
        </p:nvSpPr>
        <p:spPr>
          <a:xfrm>
            <a:off x="3182477" y="824368"/>
            <a:ext cx="3119795" cy="1328288"/>
          </a:xfrm>
          <a:prstGeom prst="wedgeRoundRectCallout">
            <a:avLst>
              <a:gd name="adj1" fmla="val -43458"/>
              <a:gd name="adj2" fmla="val 1511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 this case, we return the result of searching the </a:t>
            </a:r>
            <a:r>
              <a:rPr lang="en-US" sz="2000" dirty="0">
                <a:solidFill>
                  <a:srgbClr val="FFC1C1"/>
                </a:solidFill>
              </a:rPr>
              <a:t>subtree to the left</a:t>
            </a:r>
            <a:r>
              <a:rPr lang="en-US" sz="2000" dirty="0"/>
              <a:t>!</a:t>
            </a:r>
            <a:endParaRPr lang="en-US" sz="2000" dirty="0">
              <a:solidFill>
                <a:schemeClr val="bg1"/>
              </a:solidFill>
            </a:endParaRPr>
          </a:p>
        </p:txBody>
      </p:sp>
      <p:sp>
        <p:nvSpPr>
          <p:cNvPr id="79" name="TextBox 78">
            <a:extLst>
              <a:ext uri="{FF2B5EF4-FFF2-40B4-BE49-F238E27FC236}">
                <a16:creationId xmlns:a16="http://schemas.microsoft.com/office/drawing/2014/main" id="{1B0E349E-AA2E-49C9-9FC9-B1EF696C9A09}"/>
              </a:ext>
            </a:extLst>
          </p:cNvPr>
          <p:cNvSpPr txBox="1"/>
          <p:nvPr/>
        </p:nvSpPr>
        <p:spPr>
          <a:xfrm>
            <a:off x="3687679" y="3374665"/>
            <a:ext cx="881033" cy="400110"/>
          </a:xfrm>
          <a:prstGeom prst="rect">
            <a:avLst/>
          </a:prstGeom>
          <a:noFill/>
        </p:spPr>
        <p:txBody>
          <a:bodyPr wrap="square">
            <a:spAutoFit/>
          </a:bodyPr>
          <a:lstStyle/>
          <a:p>
            <a:pPr algn="ctr"/>
            <a:r>
              <a:rPr lang="en-US" sz="2000" dirty="0">
                <a:solidFill>
                  <a:srgbClr val="FF0000"/>
                </a:solidFill>
                <a:latin typeface="Consolas" panose="020B0609020204030204" pitchFamily="49" charset="0"/>
              </a:rPr>
              <a:t>left</a:t>
            </a:r>
            <a:endParaRPr lang="en-US" sz="2000" dirty="0">
              <a:solidFill>
                <a:srgbClr val="FF0000"/>
              </a:solidFill>
            </a:endParaRPr>
          </a:p>
        </p:txBody>
      </p:sp>
      <p:sp>
        <p:nvSpPr>
          <p:cNvPr id="80" name="Speech Bubble: Rectangle with Corners Rounded 79">
            <a:extLst>
              <a:ext uri="{FF2B5EF4-FFF2-40B4-BE49-F238E27FC236}">
                <a16:creationId xmlns:a16="http://schemas.microsoft.com/office/drawing/2014/main" id="{EB04FA46-300F-43B7-A093-7E5A7A4612C5}"/>
              </a:ext>
            </a:extLst>
          </p:cNvPr>
          <p:cNvSpPr/>
          <p:nvPr/>
        </p:nvSpPr>
        <p:spPr>
          <a:xfrm>
            <a:off x="3601534" y="4728151"/>
            <a:ext cx="3771324" cy="1768667"/>
          </a:xfrm>
          <a:prstGeom prst="wedgeRoundRectCallout">
            <a:avLst>
              <a:gd name="adj1" fmla="val -104139"/>
              <a:gd name="adj2" fmla="val -989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rPr>
              <a:t>Case 2: </a:t>
            </a:r>
          </a:p>
          <a:p>
            <a:pPr algn="ctr"/>
            <a:r>
              <a:rPr lang="en-US" sz="2000" dirty="0"/>
              <a:t>The value we're searching for (</a:t>
            </a:r>
            <a:r>
              <a:rPr lang="en-US" sz="2000" dirty="0" err="1">
                <a:solidFill>
                  <a:srgbClr val="FFC1C1"/>
                </a:solidFill>
              </a:rPr>
              <a:t>val</a:t>
            </a:r>
            <a:r>
              <a:rPr lang="en-US" sz="2000" dirty="0"/>
              <a:t>) is </a:t>
            </a:r>
            <a:r>
              <a:rPr lang="en-US" sz="2000" dirty="0">
                <a:solidFill>
                  <a:srgbClr val="FFC1C1"/>
                </a:solidFill>
              </a:rPr>
              <a:t>less than </a:t>
            </a:r>
            <a:r>
              <a:rPr lang="en-US" sz="2000" dirty="0"/>
              <a:t>the value (</a:t>
            </a:r>
            <a:r>
              <a:rPr lang="en-US" sz="2000" dirty="0" err="1">
                <a:solidFill>
                  <a:srgbClr val="FFC1C1"/>
                </a:solidFill>
              </a:rPr>
              <a:t>curval</a:t>
            </a:r>
            <a:r>
              <a:rPr lang="en-US" sz="2000" dirty="0"/>
              <a:t>) in the current node...</a:t>
            </a:r>
            <a:endParaRPr lang="en-US" sz="2000" dirty="0">
              <a:solidFill>
                <a:schemeClr val="bg1"/>
              </a:solidFill>
            </a:endParaRPr>
          </a:p>
        </p:txBody>
      </p:sp>
      <p:sp>
        <p:nvSpPr>
          <p:cNvPr id="81" name="Speech Bubble: Rectangle with Corners Rounded 80">
            <a:extLst>
              <a:ext uri="{FF2B5EF4-FFF2-40B4-BE49-F238E27FC236}">
                <a16:creationId xmlns:a16="http://schemas.microsoft.com/office/drawing/2014/main" id="{4988F349-7CF8-4AE3-9FF4-25D6A2F65EB3}"/>
              </a:ext>
            </a:extLst>
          </p:cNvPr>
          <p:cNvSpPr/>
          <p:nvPr/>
        </p:nvSpPr>
        <p:spPr>
          <a:xfrm>
            <a:off x="3023889" y="1056058"/>
            <a:ext cx="3119795" cy="1328288"/>
          </a:xfrm>
          <a:prstGeom prst="wedgeRoundRectCallout">
            <a:avLst>
              <a:gd name="adj1" fmla="val -43458"/>
              <a:gd name="adj2" fmla="val 1511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 this case, we return the result of searching the </a:t>
            </a:r>
            <a:r>
              <a:rPr lang="en-US" sz="2000" dirty="0">
                <a:solidFill>
                  <a:srgbClr val="FFC1C1"/>
                </a:solidFill>
              </a:rPr>
              <a:t>subtree to the right</a:t>
            </a:r>
            <a:r>
              <a:rPr lang="en-US" sz="2000" dirty="0"/>
              <a:t>!</a:t>
            </a:r>
            <a:endParaRPr lang="en-US" sz="2000" dirty="0">
              <a:solidFill>
                <a:schemeClr val="bg1"/>
              </a:solidFill>
            </a:endParaRPr>
          </a:p>
        </p:txBody>
      </p:sp>
      <p:sp>
        <p:nvSpPr>
          <p:cNvPr id="82" name="Speech Bubble: Rectangle with Corners Rounded 81">
            <a:extLst>
              <a:ext uri="{FF2B5EF4-FFF2-40B4-BE49-F238E27FC236}">
                <a16:creationId xmlns:a16="http://schemas.microsoft.com/office/drawing/2014/main" id="{D6F44045-D754-4A21-BEF3-FB0C3C5A97D4}"/>
              </a:ext>
            </a:extLst>
          </p:cNvPr>
          <p:cNvSpPr/>
          <p:nvPr/>
        </p:nvSpPr>
        <p:spPr>
          <a:xfrm>
            <a:off x="3442946" y="4857744"/>
            <a:ext cx="3771324" cy="1768667"/>
          </a:xfrm>
          <a:prstGeom prst="wedgeRoundRectCallout">
            <a:avLst>
              <a:gd name="adj1" fmla="val -104139"/>
              <a:gd name="adj2" fmla="val -989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rPr>
              <a:t>Case 3: </a:t>
            </a:r>
          </a:p>
          <a:p>
            <a:pPr algn="ctr"/>
            <a:r>
              <a:rPr lang="en-US" sz="2000" dirty="0"/>
              <a:t>The value we're searching for (</a:t>
            </a:r>
            <a:r>
              <a:rPr lang="en-US" sz="2000" dirty="0" err="1">
                <a:solidFill>
                  <a:srgbClr val="FFC1C1"/>
                </a:solidFill>
              </a:rPr>
              <a:t>val</a:t>
            </a:r>
            <a:r>
              <a:rPr lang="en-US" sz="2000" dirty="0"/>
              <a:t>) is </a:t>
            </a:r>
            <a:r>
              <a:rPr lang="en-US" sz="2000" dirty="0">
                <a:solidFill>
                  <a:srgbClr val="FFC1C1"/>
                </a:solidFill>
              </a:rPr>
              <a:t>greater than </a:t>
            </a:r>
            <a:r>
              <a:rPr lang="en-US" sz="2000" dirty="0"/>
              <a:t>the value (</a:t>
            </a:r>
            <a:r>
              <a:rPr lang="en-US" sz="2000" dirty="0" err="1">
                <a:solidFill>
                  <a:srgbClr val="FFC1C1"/>
                </a:solidFill>
              </a:rPr>
              <a:t>curval</a:t>
            </a:r>
            <a:r>
              <a:rPr lang="en-US" sz="2000" dirty="0"/>
              <a:t>) in the current node...</a:t>
            </a:r>
            <a:endParaRPr lang="en-US" sz="2000" dirty="0">
              <a:solidFill>
                <a:schemeClr val="bg1"/>
              </a:solidFill>
            </a:endParaRPr>
          </a:p>
        </p:txBody>
      </p:sp>
      <p:sp>
        <p:nvSpPr>
          <p:cNvPr id="86" name="TextBox 85">
            <a:extLst>
              <a:ext uri="{FF2B5EF4-FFF2-40B4-BE49-F238E27FC236}">
                <a16:creationId xmlns:a16="http://schemas.microsoft.com/office/drawing/2014/main" id="{177FE868-D63F-4268-9B8D-6098854724A2}"/>
              </a:ext>
            </a:extLst>
          </p:cNvPr>
          <p:cNvSpPr txBox="1"/>
          <p:nvPr/>
        </p:nvSpPr>
        <p:spPr>
          <a:xfrm>
            <a:off x="3118548" y="3679462"/>
            <a:ext cx="1314976" cy="400110"/>
          </a:xfrm>
          <a:prstGeom prst="rect">
            <a:avLst/>
          </a:prstGeom>
          <a:noFill/>
        </p:spPr>
        <p:txBody>
          <a:bodyPr wrap="square">
            <a:spAutoFit/>
          </a:bodyPr>
          <a:lstStyle/>
          <a:p>
            <a:pPr algn="ctr"/>
            <a:r>
              <a:rPr lang="en-US" sz="2000" dirty="0">
                <a:solidFill>
                  <a:srgbClr val="FF0000"/>
                </a:solidFill>
                <a:latin typeface="Consolas" panose="020B0609020204030204" pitchFamily="49" charset="0"/>
              </a:rPr>
              <a:t>right</a:t>
            </a:r>
            <a:endParaRPr lang="en-US" sz="2000" dirty="0">
              <a:solidFill>
                <a:srgbClr val="FF0000"/>
              </a:solidFill>
            </a:endParaRPr>
          </a:p>
        </p:txBody>
      </p:sp>
    </p:spTree>
    <p:extLst>
      <p:ext uri="{BB962C8B-B14F-4D97-AF65-F5344CB8AC3E}">
        <p14:creationId xmlns:p14="http://schemas.microsoft.com/office/powerpoint/2010/main" val="213420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wipe(down)">
                                      <p:cBhvr>
                                        <p:cTn id="28" dur="500"/>
                                        <p:tgtEl>
                                          <p:spTgt spid="9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wipe(down)">
                                      <p:cBhvr>
                                        <p:cTn id="39" dur="500"/>
                                        <p:tgtEl>
                                          <p:spTgt spid="10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0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wipe(down)">
                                      <p:cBhvr>
                                        <p:cTn id="48" dur="500"/>
                                        <p:tgtEl>
                                          <p:spTgt spid="8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8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93"/>
                                        </p:tgtEl>
                                        <p:attrNameLst>
                                          <p:attrName>style.visibility</p:attrName>
                                        </p:attrNameLst>
                                      </p:cBhvr>
                                      <p:to>
                                        <p:strVal val="visible"/>
                                      </p:to>
                                    </p:set>
                                    <p:animEffect transition="in" filter="wipe(down)">
                                      <p:cBhvr>
                                        <p:cTn id="61" dur="500"/>
                                        <p:tgtEl>
                                          <p:spTgt spid="93"/>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left)">
                                      <p:cBhvr>
                                        <p:cTn id="65" dur="500"/>
                                        <p:tgtEl>
                                          <p:spTgt spid="94"/>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2" nodeType="clickEffect">
                                  <p:stCondLst>
                                    <p:cond delay="0"/>
                                  </p:stCondLst>
                                  <p:childTnLst>
                                    <p:animMotion origin="layout" path="M -2.29167E-6 -7.40741E-7 L 0.12422 -0.00301 " pathEditMode="relative" rAng="0" ptsTypes="AA">
                                      <p:cBhvr>
                                        <p:cTn id="69" dur="2000" fill="hold"/>
                                        <p:tgtEl>
                                          <p:spTgt spid="93"/>
                                        </p:tgtEl>
                                        <p:attrNameLst>
                                          <p:attrName>ppt_x</p:attrName>
                                          <p:attrName>ppt_y</p:attrName>
                                        </p:attrNameLst>
                                      </p:cBhvr>
                                      <p:rCtr x="6211" y="-162"/>
                                    </p:animMotion>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3" nodeType="clickEffect">
                                  <p:stCondLst>
                                    <p:cond delay="0"/>
                                  </p:stCondLst>
                                  <p:childTnLst>
                                    <p:animMotion origin="layout" path="M 0.12422 -0.00301 L 0.07279 -0.14005 " pathEditMode="relative" rAng="0" ptsTypes="AA">
                                      <p:cBhvr>
                                        <p:cTn id="73" dur="2000" fill="hold"/>
                                        <p:tgtEl>
                                          <p:spTgt spid="93"/>
                                        </p:tgtEl>
                                        <p:attrNameLst>
                                          <p:attrName>ppt_x</p:attrName>
                                          <p:attrName>ppt_y</p:attrName>
                                        </p:attrNameLst>
                                      </p:cBhvr>
                                      <p:rCtr x="-2578" y="-6852"/>
                                    </p:animMotion>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down)">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10"/>
                                        </p:tgtEl>
                                        <p:attrNameLst>
                                          <p:attrName>style.visibility</p:attrName>
                                        </p:attrNameLst>
                                      </p:cBhvr>
                                      <p:to>
                                        <p:strVal val="visible"/>
                                      </p:to>
                                    </p:set>
                                    <p:animEffect transition="in" filter="wipe(down)">
                                      <p:cBhvr>
                                        <p:cTn id="83" dur="500"/>
                                        <p:tgtEl>
                                          <p:spTgt spid="1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111"/>
                                        </p:tgtEl>
                                        <p:attrNameLst>
                                          <p:attrName>style.visibility</p:attrName>
                                        </p:attrNameLst>
                                      </p:cBhvr>
                                      <p:to>
                                        <p:strVal val="visible"/>
                                      </p:to>
                                    </p:set>
                                    <p:animEffect transition="in" filter="wipe(down)">
                                      <p:cBhvr>
                                        <p:cTn id="88" dur="500"/>
                                        <p:tgtEl>
                                          <p:spTgt spid="111"/>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28"/>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10"/>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1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9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93"/>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06"/>
                                        </p:tgtEl>
                                        <p:attrNameLst>
                                          <p:attrName>style.visibility</p:attrName>
                                        </p:attrNameLst>
                                      </p:cBhvr>
                                      <p:to>
                                        <p:strVal val="visible"/>
                                      </p:to>
                                    </p:set>
                                    <p:animEffect transition="in" filter="wipe(down)">
                                      <p:cBhvr>
                                        <p:cTn id="109" dur="500"/>
                                        <p:tgtEl>
                                          <p:spTgt spid="106"/>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106"/>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07"/>
                                        </p:tgtEl>
                                        <p:attrNameLst>
                                          <p:attrName>style.visibility</p:attrName>
                                        </p:attrNameLst>
                                      </p:cBhvr>
                                      <p:to>
                                        <p:strVal val="visible"/>
                                      </p:to>
                                    </p:set>
                                    <p:animEffect transition="in" filter="wipe(down)">
                                      <p:cBhvr>
                                        <p:cTn id="118" dur="500"/>
                                        <p:tgtEl>
                                          <p:spTgt spid="107"/>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108"/>
                                        </p:tgtEl>
                                        <p:attrNameLst>
                                          <p:attrName>style.visibility</p:attrName>
                                        </p:attrNameLst>
                                      </p:cBhvr>
                                      <p:to>
                                        <p:strVal val="visible"/>
                                      </p:to>
                                    </p:set>
                                    <p:animEffect transition="in" filter="wipe(down)">
                                      <p:cBhvr>
                                        <p:cTn id="127" dur="500"/>
                                        <p:tgtEl>
                                          <p:spTgt spid="108"/>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108"/>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107"/>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77"/>
                                        </p:tgtEl>
                                        <p:attrNameLst>
                                          <p:attrName>style.visibility</p:attrName>
                                        </p:attrNameLst>
                                      </p:cBhvr>
                                      <p:to>
                                        <p:strVal val="visible"/>
                                      </p:to>
                                    </p:set>
                                    <p:animEffect transition="in" filter="wipe(down)">
                                      <p:cBhvr>
                                        <p:cTn id="138" dur="500"/>
                                        <p:tgtEl>
                                          <p:spTgt spid="77"/>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wipe(down)">
                                      <p:cBhvr>
                                        <p:cTn id="147" dur="500"/>
                                        <p:tgtEl>
                                          <p:spTgt spid="78"/>
                                        </p:tgtEl>
                                      </p:cBhvr>
                                    </p:animEffect>
                                  </p:childTnLst>
                                </p:cTn>
                              </p:par>
                            </p:childTnLst>
                          </p:cTn>
                        </p:par>
                        <p:par>
                          <p:cTn id="148" fill="hold">
                            <p:stCondLst>
                              <p:cond delay="500"/>
                            </p:stCondLst>
                            <p:childTnLst>
                              <p:par>
                                <p:cTn id="149" presetID="22" presetClass="entr" presetSubtype="8" fill="hold" grpId="0"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left)">
                                      <p:cBhvr>
                                        <p:cTn id="151" dur="500"/>
                                        <p:tgtEl>
                                          <p:spTgt spid="79"/>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1" nodeType="clickEffect">
                                  <p:stCondLst>
                                    <p:cond delay="0"/>
                                  </p:stCondLst>
                                  <p:childTnLst>
                                    <p:set>
                                      <p:cBhvr>
                                        <p:cTn id="155" dur="1" fill="hold">
                                          <p:stCondLst>
                                            <p:cond delay="0"/>
                                          </p:stCondLst>
                                        </p:cTn>
                                        <p:tgtEl>
                                          <p:spTgt spid="79"/>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78"/>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77"/>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80"/>
                                        </p:tgtEl>
                                        <p:attrNameLst>
                                          <p:attrName>style.visibility</p:attrName>
                                        </p:attrNameLst>
                                      </p:cBhvr>
                                      <p:to>
                                        <p:strVal val="visible"/>
                                      </p:to>
                                    </p:set>
                                    <p:animEffect transition="in" filter="wipe(down)">
                                      <p:cBhvr>
                                        <p:cTn id="166" dur="500"/>
                                        <p:tgtEl>
                                          <p:spTgt spid="80"/>
                                        </p:tgtEl>
                                      </p:cBhvr>
                                    </p:animEffect>
                                  </p:childTnLst>
                                </p:cTn>
                              </p:par>
                              <p:par>
                                <p:cTn id="167" presetID="1" presetClass="exit" presetSubtype="0" fill="hold" grpId="1" nodeType="withEffect">
                                  <p:stCondLst>
                                    <p:cond delay="0"/>
                                  </p:stCondLst>
                                  <p:childTnLst>
                                    <p:set>
                                      <p:cBhvr>
                                        <p:cTn id="168" dur="1" fill="hold">
                                          <p:stCondLst>
                                            <p:cond delay="0"/>
                                          </p:stCondLst>
                                        </p:cTn>
                                        <p:tgtEl>
                                          <p:spTgt spid="80"/>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22" presetClass="entr" presetSubtype="4" fill="hold" grpId="0" nodeType="clickEffect">
                                  <p:stCondLst>
                                    <p:cond delay="0"/>
                                  </p:stCondLst>
                                  <p:childTnLst>
                                    <p:set>
                                      <p:cBhvr>
                                        <p:cTn id="172" dur="1" fill="hold">
                                          <p:stCondLst>
                                            <p:cond delay="0"/>
                                          </p:stCondLst>
                                        </p:cTn>
                                        <p:tgtEl>
                                          <p:spTgt spid="82"/>
                                        </p:tgtEl>
                                        <p:attrNameLst>
                                          <p:attrName>style.visibility</p:attrName>
                                        </p:attrNameLst>
                                      </p:cBhvr>
                                      <p:to>
                                        <p:strVal val="visible"/>
                                      </p:to>
                                    </p:set>
                                    <p:animEffect transition="in" filter="wipe(down)">
                                      <p:cBhvr>
                                        <p:cTn id="173" dur="500"/>
                                        <p:tgtEl>
                                          <p:spTgt spid="82"/>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grpId="0" nodeType="clickEffect">
                                  <p:stCondLst>
                                    <p:cond delay="0"/>
                                  </p:stCondLst>
                                  <p:childTnLst>
                                    <p:set>
                                      <p:cBhvr>
                                        <p:cTn id="181" dur="1" fill="hold">
                                          <p:stCondLst>
                                            <p:cond delay="0"/>
                                          </p:stCondLst>
                                        </p:cTn>
                                        <p:tgtEl>
                                          <p:spTgt spid="81"/>
                                        </p:tgtEl>
                                        <p:attrNameLst>
                                          <p:attrName>style.visibility</p:attrName>
                                        </p:attrNameLst>
                                      </p:cBhvr>
                                      <p:to>
                                        <p:strVal val="visible"/>
                                      </p:to>
                                    </p:set>
                                    <p:animEffect transition="in" filter="wipe(down)">
                                      <p:cBhvr>
                                        <p:cTn id="182" dur="500"/>
                                        <p:tgtEl>
                                          <p:spTgt spid="81"/>
                                        </p:tgtEl>
                                      </p:cBhvr>
                                    </p:animEffect>
                                  </p:childTnLst>
                                </p:cTn>
                              </p:par>
                            </p:childTnLst>
                          </p:cTn>
                        </p:par>
                        <p:par>
                          <p:cTn id="183" fill="hold">
                            <p:stCondLst>
                              <p:cond delay="500"/>
                            </p:stCondLst>
                            <p:childTnLst>
                              <p:par>
                                <p:cTn id="184" presetID="22" presetClass="entr" presetSubtype="8" fill="hold" grpId="0" nodeType="afterEffect">
                                  <p:stCondLst>
                                    <p:cond delay="0"/>
                                  </p:stCondLst>
                                  <p:childTnLst>
                                    <p:set>
                                      <p:cBhvr>
                                        <p:cTn id="185" dur="1" fill="hold">
                                          <p:stCondLst>
                                            <p:cond delay="0"/>
                                          </p:stCondLst>
                                        </p:cTn>
                                        <p:tgtEl>
                                          <p:spTgt spid="86"/>
                                        </p:tgtEl>
                                        <p:attrNameLst>
                                          <p:attrName>style.visibility</p:attrName>
                                        </p:attrNameLst>
                                      </p:cBhvr>
                                      <p:to>
                                        <p:strVal val="visible"/>
                                      </p:to>
                                    </p:set>
                                    <p:animEffect transition="in" filter="wipe(left)">
                                      <p:cBhvr>
                                        <p:cTn id="186" dur="500"/>
                                        <p:tgtEl>
                                          <p:spTgt spid="86"/>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grpId="1" nodeType="clickEffect">
                                  <p:stCondLst>
                                    <p:cond delay="0"/>
                                  </p:stCondLst>
                                  <p:childTnLst>
                                    <p:set>
                                      <p:cBhvr>
                                        <p:cTn id="190" dur="1" fill="hold">
                                          <p:stCondLst>
                                            <p:cond delay="0"/>
                                          </p:stCondLst>
                                        </p:cTn>
                                        <p:tgtEl>
                                          <p:spTgt spid="81"/>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86"/>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P spid="4" grpId="0"/>
      <p:bldP spid="16" grpId="0" uiExpand="1" build="p"/>
      <p:bldP spid="11" grpId="0" uiExpand="1" animBg="1"/>
      <p:bldP spid="11" grpId="1" animBg="1"/>
      <p:bldP spid="85" grpId="0" animBg="1"/>
      <p:bldP spid="85" grpId="1" animBg="1"/>
      <p:bldP spid="93" grpId="0" animBg="1"/>
      <p:bldP spid="93" grpId="1" animBg="1"/>
      <p:bldP spid="93" grpId="2" animBg="1"/>
      <p:bldP spid="93" grpId="3" animBg="1"/>
      <p:bldP spid="94" grpId="0"/>
      <p:bldP spid="94" grpId="1"/>
      <p:bldP spid="95" grpId="0" animBg="1"/>
      <p:bldP spid="95" grpId="1" animBg="1"/>
      <p:bldP spid="105" grpId="0" animBg="1"/>
      <p:bldP spid="105" grpId="1" animBg="1"/>
      <p:bldP spid="106" grpId="0" animBg="1"/>
      <p:bldP spid="106" grpId="1" animBg="1"/>
      <p:bldP spid="107" grpId="0" animBg="1"/>
      <p:bldP spid="107" grpId="1" animBg="1"/>
      <p:bldP spid="108" grpId="0" animBg="1"/>
      <p:bldP spid="108" grpId="1" animBg="1"/>
      <p:bldP spid="77" grpId="0" animBg="1"/>
      <p:bldP spid="77" grpId="1" animBg="1"/>
      <p:bldP spid="78" grpId="0" animBg="1"/>
      <p:bldP spid="78" grpId="1" animBg="1"/>
      <p:bldP spid="79" grpId="0"/>
      <p:bldP spid="79" grpId="1"/>
      <p:bldP spid="80" grpId="0" animBg="1"/>
      <p:bldP spid="80" grpId="1" animBg="1"/>
      <p:bldP spid="81" grpId="0" animBg="1"/>
      <p:bldP spid="81" grpId="1" animBg="1"/>
      <p:bldP spid="82" grpId="0" animBg="1"/>
      <p:bldP spid="82" grpId="1" animBg="1"/>
      <p:bldP spid="86" grpId="0"/>
      <p:bldP spid="86" grpId="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0E4D6F08-A66C-47A5-9F7A-43F4A538C5F8}"/>
              </a:ext>
            </a:extLst>
          </p:cNvPr>
          <p:cNvSpPr txBox="1"/>
          <p:nvPr/>
        </p:nvSpPr>
        <p:spPr>
          <a:xfrm>
            <a:off x="6262242" y="2570290"/>
            <a:ext cx="5637736" cy="830997"/>
          </a:xfrm>
          <a:prstGeom prst="rect">
            <a:avLst/>
          </a:prstGeom>
          <a:noFill/>
        </p:spPr>
        <p:txBody>
          <a:bodyPr wrap="square" rtlCol="0">
            <a:spAutoFit/>
          </a:bodyPr>
          <a:lstStyle/>
          <a:p>
            <a:pPr algn="ctr"/>
            <a:r>
              <a:rPr lang="en-US" sz="2400" dirty="0">
                <a:latin typeface="Corbel" panose="020B0503020204020204" pitchFamily="34" charset="0"/>
              </a:rPr>
              <a:t>Because in functional languages, we can't modify existing values/variables!</a:t>
            </a:r>
          </a:p>
        </p:txBody>
      </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Algebraic Data Types: Adding a New Node to a Tree</a:t>
            </a:r>
          </a:p>
        </p:txBody>
      </p:sp>
      <p:sp>
        <p:nvSpPr>
          <p:cNvPr id="3" name="TextBox 2">
            <a:extLst>
              <a:ext uri="{FF2B5EF4-FFF2-40B4-BE49-F238E27FC236}">
                <a16:creationId xmlns:a16="http://schemas.microsoft.com/office/drawing/2014/main" id="{69F3659F-05BE-40E9-B287-9BD90CF90D35}"/>
              </a:ext>
            </a:extLst>
          </p:cNvPr>
          <p:cNvSpPr txBox="1"/>
          <p:nvPr/>
        </p:nvSpPr>
        <p:spPr>
          <a:xfrm>
            <a:off x="6337699" y="1105374"/>
            <a:ext cx="5486822" cy="830997"/>
          </a:xfrm>
          <a:prstGeom prst="rect">
            <a:avLst/>
          </a:prstGeom>
          <a:noFill/>
        </p:spPr>
        <p:txBody>
          <a:bodyPr wrap="square" rtlCol="0">
            <a:spAutoFit/>
          </a:bodyPr>
          <a:lstStyle/>
          <a:p>
            <a:pPr algn="ctr"/>
            <a:r>
              <a:rPr lang="en-US" sz="2400" dirty="0">
                <a:latin typeface="Corbel" panose="020B0503020204020204" pitchFamily="34" charset="0"/>
              </a:rPr>
              <a:t>Ok, now let's see how to create a function that </a:t>
            </a:r>
            <a:r>
              <a:rPr lang="en-US" sz="2400" dirty="0">
                <a:solidFill>
                  <a:srgbClr val="FF0000"/>
                </a:solidFill>
                <a:latin typeface="Corbel" panose="020B0503020204020204" pitchFamily="34" charset="0"/>
              </a:rPr>
              <a:t>adds a new node to a tree</a:t>
            </a:r>
            <a:r>
              <a:rPr lang="en-US" sz="2400" dirty="0">
                <a:latin typeface="Corbel" panose="020B0503020204020204" pitchFamily="34" charset="0"/>
              </a:rPr>
              <a:t>.</a:t>
            </a:r>
          </a:p>
        </p:txBody>
      </p:sp>
      <p:sp>
        <p:nvSpPr>
          <p:cNvPr id="4" name="TextBox 3">
            <a:extLst>
              <a:ext uri="{FF2B5EF4-FFF2-40B4-BE49-F238E27FC236}">
                <a16:creationId xmlns:a16="http://schemas.microsoft.com/office/drawing/2014/main" id="{6C617851-C9BF-41F5-8F69-52C724AC254E}"/>
              </a:ext>
            </a:extLst>
          </p:cNvPr>
          <p:cNvSpPr txBox="1"/>
          <p:nvPr/>
        </p:nvSpPr>
        <p:spPr>
          <a:xfrm>
            <a:off x="6262242" y="2022498"/>
            <a:ext cx="5637736" cy="461665"/>
          </a:xfrm>
          <a:prstGeom prst="rect">
            <a:avLst/>
          </a:prstGeom>
          <a:noFill/>
        </p:spPr>
        <p:txBody>
          <a:bodyPr wrap="square" rtlCol="0">
            <a:spAutoFit/>
          </a:bodyPr>
          <a:lstStyle/>
          <a:p>
            <a:pPr algn="ctr"/>
            <a:r>
              <a:rPr lang="en-US" sz="2400" dirty="0">
                <a:latin typeface="Corbel" panose="020B0503020204020204" pitchFamily="34" charset="0"/>
              </a:rPr>
              <a:t>This isn't so easy… Why?</a:t>
            </a:r>
          </a:p>
        </p:txBody>
      </p:sp>
      <p:grpSp>
        <p:nvGrpSpPr>
          <p:cNvPr id="6" name="Group 5">
            <a:extLst>
              <a:ext uri="{FF2B5EF4-FFF2-40B4-BE49-F238E27FC236}">
                <a16:creationId xmlns:a16="http://schemas.microsoft.com/office/drawing/2014/main" id="{120BC4D8-BE47-400D-A847-EA6FEDC0A60F}"/>
              </a:ext>
            </a:extLst>
          </p:cNvPr>
          <p:cNvGrpSpPr/>
          <p:nvPr/>
        </p:nvGrpSpPr>
        <p:grpSpPr>
          <a:xfrm>
            <a:off x="192653" y="876384"/>
            <a:ext cx="6025892" cy="3378749"/>
            <a:chOff x="232757" y="1507374"/>
            <a:chExt cx="6025892" cy="3378749"/>
          </a:xfrm>
        </p:grpSpPr>
        <p:sp>
          <p:nvSpPr>
            <p:cNvPr id="7" name="Rectangle 6">
              <a:extLst>
                <a:ext uri="{FF2B5EF4-FFF2-40B4-BE49-F238E27FC236}">
                  <a16:creationId xmlns:a16="http://schemas.microsoft.com/office/drawing/2014/main" id="{DE392528-88D4-4041-BA4B-1BFFEB1B309D}"/>
                </a:ext>
              </a:extLst>
            </p:cNvPr>
            <p:cNvSpPr/>
            <p:nvPr/>
          </p:nvSpPr>
          <p:spPr>
            <a:xfrm>
              <a:off x="306933" y="1835743"/>
              <a:ext cx="5951716" cy="305038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0B556DD-7D9F-4CCF-99EF-33F6627EBB40}"/>
                </a:ext>
              </a:extLst>
            </p:cNvPr>
            <p:cNvSpPr txBox="1"/>
            <p:nvPr/>
          </p:nvSpPr>
          <p:spPr>
            <a:xfrm>
              <a:off x="232757" y="1507374"/>
              <a:ext cx="758541" cy="369332"/>
            </a:xfrm>
            <a:prstGeom prst="rect">
              <a:avLst/>
            </a:prstGeom>
            <a:noFill/>
          </p:spPr>
          <p:txBody>
            <a:bodyPr wrap="none" rtlCol="0">
              <a:spAutoFit/>
            </a:bodyPr>
            <a:lstStyle/>
            <a:p>
              <a:r>
                <a:rPr lang="en-US" dirty="0" err="1"/>
                <a:t>bst.hs</a:t>
              </a:r>
              <a:endParaRPr lang="en-US" dirty="0"/>
            </a:p>
          </p:txBody>
        </p:sp>
      </p:grpSp>
      <p:sp>
        <p:nvSpPr>
          <p:cNvPr id="9" name="TextBox 8">
            <a:extLst>
              <a:ext uri="{FF2B5EF4-FFF2-40B4-BE49-F238E27FC236}">
                <a16:creationId xmlns:a16="http://schemas.microsoft.com/office/drawing/2014/main" id="{7C3274BD-B05A-4C0A-A904-82FDEFFA557F}"/>
              </a:ext>
            </a:extLst>
          </p:cNvPr>
          <p:cNvSpPr txBox="1"/>
          <p:nvPr/>
        </p:nvSpPr>
        <p:spPr>
          <a:xfrm>
            <a:off x="263452" y="1181829"/>
            <a:ext cx="5493968" cy="1015663"/>
          </a:xfrm>
          <a:prstGeom prst="rect">
            <a:avLst/>
          </a:prstGeom>
          <a:noFill/>
        </p:spPr>
        <p:txBody>
          <a:bodyPr wrap="square" rtlCol="0">
            <a:spAutoFit/>
          </a:bodyPr>
          <a:lstStyle/>
          <a:p>
            <a:r>
              <a:rPr lang="en-US" sz="2000" dirty="0">
                <a:latin typeface="Consolas" panose="020B0609020204030204" pitchFamily="49" charset="0"/>
              </a:rPr>
              <a:t>data Tree =</a:t>
            </a:r>
          </a:p>
          <a:p>
            <a:r>
              <a:rPr lang="en-US" sz="2000" dirty="0">
                <a:latin typeface="Consolas" panose="020B0609020204030204" pitchFamily="49" charset="0"/>
              </a:rPr>
              <a:t>  Nil | </a:t>
            </a:r>
          </a:p>
          <a:p>
            <a:r>
              <a:rPr lang="en-US" sz="2000" dirty="0">
                <a:latin typeface="Consolas" panose="020B0609020204030204" pitchFamily="49" charset="0"/>
              </a:rPr>
              <a:t>  Node String Tree </a:t>
            </a:r>
            <a:r>
              <a:rPr lang="en-US" sz="2000" dirty="0" err="1">
                <a:latin typeface="Consolas" panose="020B0609020204030204" pitchFamily="49" charset="0"/>
              </a:rPr>
              <a:t>Tree</a:t>
            </a:r>
            <a:endParaRPr lang="en-US" sz="2000" dirty="0">
              <a:latin typeface="Consolas" panose="020B0609020204030204" pitchFamily="49" charset="0"/>
            </a:endParaRPr>
          </a:p>
        </p:txBody>
      </p:sp>
      <p:sp>
        <p:nvSpPr>
          <p:cNvPr id="14" name="TextBox 13">
            <a:extLst>
              <a:ext uri="{FF2B5EF4-FFF2-40B4-BE49-F238E27FC236}">
                <a16:creationId xmlns:a16="http://schemas.microsoft.com/office/drawing/2014/main" id="{25E02C78-ED1A-4C36-977D-48C057FD457C}"/>
              </a:ext>
            </a:extLst>
          </p:cNvPr>
          <p:cNvSpPr txBox="1"/>
          <p:nvPr/>
        </p:nvSpPr>
        <p:spPr>
          <a:xfrm>
            <a:off x="1645034" y="3604623"/>
            <a:ext cx="6096740" cy="369332"/>
          </a:xfrm>
          <a:prstGeom prst="rect">
            <a:avLst/>
          </a:prstGeom>
        </p:spPr>
        <p:txBody>
          <a:bodyPr wrap="square">
            <a:spAutoFit/>
          </a:bodyPr>
          <a:lstStyle/>
          <a:p>
            <a:endParaRPr lang="en-US" dirty="0">
              <a:latin typeface="Consolas" panose="020B0609020204030204" pitchFamily="49" charset="0"/>
            </a:endParaRPr>
          </a:p>
        </p:txBody>
      </p:sp>
      <p:sp>
        <p:nvSpPr>
          <p:cNvPr id="72" name="TextBox 71">
            <a:extLst>
              <a:ext uri="{FF2B5EF4-FFF2-40B4-BE49-F238E27FC236}">
                <a16:creationId xmlns:a16="http://schemas.microsoft.com/office/drawing/2014/main" id="{DDE4A2BD-CB81-4C6A-A5AD-287679633B14}"/>
              </a:ext>
            </a:extLst>
          </p:cNvPr>
          <p:cNvSpPr txBox="1"/>
          <p:nvPr/>
        </p:nvSpPr>
        <p:spPr>
          <a:xfrm>
            <a:off x="6262242" y="5129670"/>
            <a:ext cx="5637736" cy="830997"/>
          </a:xfrm>
          <a:prstGeom prst="rect">
            <a:avLst/>
          </a:prstGeom>
          <a:noFill/>
        </p:spPr>
        <p:txBody>
          <a:bodyPr wrap="square" rtlCol="0">
            <a:spAutoFit/>
          </a:bodyPr>
          <a:lstStyle/>
          <a:p>
            <a:pPr algn="ctr"/>
            <a:r>
              <a:rPr lang="en-US" sz="2400" dirty="0">
                <a:latin typeface="Corbel" panose="020B0503020204020204" pitchFamily="34" charset="0"/>
              </a:rPr>
              <a:t>Talk with your neighbor and let's see if we can come up with some ideas!</a:t>
            </a:r>
          </a:p>
        </p:txBody>
      </p:sp>
      <p:grpSp>
        <p:nvGrpSpPr>
          <p:cNvPr id="10" name="Group 9">
            <a:extLst>
              <a:ext uri="{FF2B5EF4-FFF2-40B4-BE49-F238E27FC236}">
                <a16:creationId xmlns:a16="http://schemas.microsoft.com/office/drawing/2014/main" id="{C05E5B52-5D78-40BC-9114-17E43E60C33C}"/>
              </a:ext>
            </a:extLst>
          </p:cNvPr>
          <p:cNvGrpSpPr/>
          <p:nvPr/>
        </p:nvGrpSpPr>
        <p:grpSpPr>
          <a:xfrm>
            <a:off x="6613684" y="4401000"/>
            <a:ext cx="5637736" cy="603149"/>
            <a:chOff x="6217680" y="3488529"/>
            <a:chExt cx="5637736" cy="603149"/>
          </a:xfrm>
        </p:grpSpPr>
        <p:sp>
          <p:nvSpPr>
            <p:cNvPr id="71" name="TextBox 70">
              <a:extLst>
                <a:ext uri="{FF2B5EF4-FFF2-40B4-BE49-F238E27FC236}">
                  <a16:creationId xmlns:a16="http://schemas.microsoft.com/office/drawing/2014/main" id="{7CF47098-5C08-444D-9309-C6246EAAE6CD}"/>
                </a:ext>
              </a:extLst>
            </p:cNvPr>
            <p:cNvSpPr txBox="1"/>
            <p:nvPr/>
          </p:nvSpPr>
          <p:spPr>
            <a:xfrm>
              <a:off x="6217680" y="3604623"/>
              <a:ext cx="5637736" cy="461665"/>
            </a:xfrm>
            <a:prstGeom prst="rect">
              <a:avLst/>
            </a:prstGeom>
            <a:noFill/>
          </p:spPr>
          <p:txBody>
            <a:bodyPr wrap="square" rtlCol="0">
              <a:spAutoFit/>
            </a:bodyPr>
            <a:lstStyle/>
            <a:p>
              <a:pPr algn="ctr"/>
              <a:r>
                <a:rPr lang="en-US" sz="2400" dirty="0">
                  <a:latin typeface="Corbel" panose="020B0503020204020204" pitchFamily="34" charset="0"/>
                </a:rPr>
                <a:t>So what's the strategy?!?</a:t>
              </a:r>
            </a:p>
          </p:txBody>
        </p:sp>
        <p:pic>
          <p:nvPicPr>
            <p:cNvPr id="73" name="Picture 72" descr="Shape&#10;&#10;Description automatically generated with low confidence">
              <a:extLst>
                <a:ext uri="{FF2B5EF4-FFF2-40B4-BE49-F238E27FC236}">
                  <a16:creationId xmlns:a16="http://schemas.microsoft.com/office/drawing/2014/main" id="{389834CD-546B-4601-83C3-F5183D02E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422" y="3488529"/>
              <a:ext cx="603149" cy="603149"/>
            </a:xfrm>
            <a:prstGeom prst="rect">
              <a:avLst/>
            </a:prstGeom>
            <a:ln>
              <a:noFill/>
            </a:ln>
            <a:effectLst>
              <a:outerShdw blurRad="292100" dist="139700" dir="2700000" algn="tl" rotWithShape="0">
                <a:srgbClr val="333333">
                  <a:alpha val="65000"/>
                </a:srgbClr>
              </a:outerShdw>
            </a:effectLst>
          </p:spPr>
        </p:pic>
      </p:grpSp>
      <p:sp>
        <p:nvSpPr>
          <p:cNvPr id="75" name="TextBox 74">
            <a:extLst>
              <a:ext uri="{FF2B5EF4-FFF2-40B4-BE49-F238E27FC236}">
                <a16:creationId xmlns:a16="http://schemas.microsoft.com/office/drawing/2014/main" id="{351858AF-26BB-4600-96AB-F5B8AA22161F}"/>
              </a:ext>
            </a:extLst>
          </p:cNvPr>
          <p:cNvSpPr txBox="1"/>
          <p:nvPr/>
        </p:nvSpPr>
        <p:spPr>
          <a:xfrm>
            <a:off x="6262242" y="3487414"/>
            <a:ext cx="5637736" cy="830997"/>
          </a:xfrm>
          <a:prstGeom prst="rect">
            <a:avLst/>
          </a:prstGeom>
          <a:noFill/>
        </p:spPr>
        <p:txBody>
          <a:bodyPr wrap="square" rtlCol="0">
            <a:spAutoFit/>
          </a:bodyPr>
          <a:lstStyle/>
          <a:p>
            <a:pPr algn="ctr"/>
            <a:r>
              <a:rPr lang="en-US" sz="2400" dirty="0">
                <a:latin typeface="Corbel" panose="020B0503020204020204" pitchFamily="34" charset="0"/>
              </a:rPr>
              <a:t>So we can't just find a node and change its left or right child to point to a new node!</a:t>
            </a:r>
          </a:p>
        </p:txBody>
      </p:sp>
      <p:grpSp>
        <p:nvGrpSpPr>
          <p:cNvPr id="20" name="Group 19">
            <a:extLst>
              <a:ext uri="{FF2B5EF4-FFF2-40B4-BE49-F238E27FC236}">
                <a16:creationId xmlns:a16="http://schemas.microsoft.com/office/drawing/2014/main" id="{9450C9B1-EAA3-47A5-9223-26338BC311DC}"/>
              </a:ext>
            </a:extLst>
          </p:cNvPr>
          <p:cNvGrpSpPr/>
          <p:nvPr/>
        </p:nvGrpSpPr>
        <p:grpSpPr>
          <a:xfrm>
            <a:off x="2222104" y="4226487"/>
            <a:ext cx="2314954" cy="1836742"/>
            <a:chOff x="2222104" y="4226487"/>
            <a:chExt cx="2314954" cy="1836742"/>
          </a:xfrm>
        </p:grpSpPr>
        <p:grpSp>
          <p:nvGrpSpPr>
            <p:cNvPr id="65" name="Group 64">
              <a:extLst>
                <a:ext uri="{FF2B5EF4-FFF2-40B4-BE49-F238E27FC236}">
                  <a16:creationId xmlns:a16="http://schemas.microsoft.com/office/drawing/2014/main" id="{37E0467F-F24A-4C66-8FF0-0AF8D0E81CFB}"/>
                </a:ext>
              </a:extLst>
            </p:cNvPr>
            <p:cNvGrpSpPr/>
            <p:nvPr/>
          </p:nvGrpSpPr>
          <p:grpSpPr>
            <a:xfrm>
              <a:off x="2390877" y="4226487"/>
              <a:ext cx="1228365" cy="369332"/>
              <a:chOff x="747953" y="4553538"/>
              <a:chExt cx="1228365" cy="369332"/>
            </a:xfrm>
          </p:grpSpPr>
          <p:sp>
            <p:nvSpPr>
              <p:cNvPr id="66" name="Rectangle 65">
                <a:extLst>
                  <a:ext uri="{FF2B5EF4-FFF2-40B4-BE49-F238E27FC236}">
                    <a16:creationId xmlns:a16="http://schemas.microsoft.com/office/drawing/2014/main" id="{A37D189E-0585-49E9-8A98-CDAF290CA3CA}"/>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0500145-59AF-43E6-860D-C901F944121F}"/>
                  </a:ext>
                </a:extLst>
              </p:cNvPr>
              <p:cNvSpPr txBox="1"/>
              <p:nvPr/>
            </p:nvSpPr>
            <p:spPr>
              <a:xfrm>
                <a:off x="747953" y="4553538"/>
                <a:ext cx="588623" cy="369332"/>
              </a:xfrm>
              <a:prstGeom prst="rect">
                <a:avLst/>
              </a:prstGeom>
              <a:noFill/>
            </p:spPr>
            <p:txBody>
              <a:bodyPr wrap="none" rtlCol="0">
                <a:spAutoFit/>
              </a:bodyPr>
              <a:lstStyle/>
              <a:p>
                <a:r>
                  <a:rPr lang="en-US" dirty="0"/>
                  <a:t>root</a:t>
                </a:r>
              </a:p>
            </p:txBody>
          </p:sp>
        </p:grpSp>
        <p:grpSp>
          <p:nvGrpSpPr>
            <p:cNvPr id="112" name="Group 111">
              <a:extLst>
                <a:ext uri="{FF2B5EF4-FFF2-40B4-BE49-F238E27FC236}">
                  <a16:creationId xmlns:a16="http://schemas.microsoft.com/office/drawing/2014/main" id="{CFE3EFA5-BDA4-4AA1-B3EB-979A807F6179}"/>
                </a:ext>
              </a:extLst>
            </p:cNvPr>
            <p:cNvGrpSpPr/>
            <p:nvPr/>
          </p:nvGrpSpPr>
          <p:grpSpPr>
            <a:xfrm>
              <a:off x="2766111" y="4682984"/>
              <a:ext cx="1121209" cy="668050"/>
              <a:chOff x="5348996" y="5055237"/>
              <a:chExt cx="1121209" cy="668050"/>
            </a:xfrm>
          </p:grpSpPr>
          <p:sp>
            <p:nvSpPr>
              <p:cNvPr id="98" name="Rectangle 97">
                <a:extLst>
                  <a:ext uri="{FF2B5EF4-FFF2-40B4-BE49-F238E27FC236}">
                    <a16:creationId xmlns:a16="http://schemas.microsoft.com/office/drawing/2014/main" id="{2ECA1D03-9CD3-437E-958C-A3B2FBC383AB}"/>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AB5EDF-8127-45F1-8DA4-FD1AB904AF2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A3CDDACD-0538-4932-9D62-AE9B18977BB5}"/>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101" name="Rectangle 100">
                <a:extLst>
                  <a:ext uri="{FF2B5EF4-FFF2-40B4-BE49-F238E27FC236}">
                    <a16:creationId xmlns:a16="http://schemas.microsoft.com/office/drawing/2014/main" id="{B358058F-B74F-401B-85EE-593CA1F5F9A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9CE191FA-46B8-47B2-BEEA-4019BCAFC25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ED6773C2-945D-4AF2-AE7F-1FA2BB0F8705}"/>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104" name="TextBox 103">
                <a:extLst>
                  <a:ext uri="{FF2B5EF4-FFF2-40B4-BE49-F238E27FC236}">
                    <a16:creationId xmlns:a16="http://schemas.microsoft.com/office/drawing/2014/main" id="{354582C0-1B21-48BE-B9B5-E99E06F6DBA4}"/>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113" name="Group 112">
              <a:extLst>
                <a:ext uri="{FF2B5EF4-FFF2-40B4-BE49-F238E27FC236}">
                  <a16:creationId xmlns:a16="http://schemas.microsoft.com/office/drawing/2014/main" id="{3B299390-601A-499B-B47C-F3CD7CBE5376}"/>
                </a:ext>
              </a:extLst>
            </p:cNvPr>
            <p:cNvGrpSpPr/>
            <p:nvPr/>
          </p:nvGrpSpPr>
          <p:grpSpPr>
            <a:xfrm>
              <a:off x="2222104" y="5402337"/>
              <a:ext cx="1125450" cy="660279"/>
              <a:chOff x="5348996" y="5055237"/>
              <a:chExt cx="1125450" cy="660279"/>
            </a:xfrm>
          </p:grpSpPr>
          <p:sp>
            <p:nvSpPr>
              <p:cNvPr id="114" name="Rectangle 113">
                <a:extLst>
                  <a:ext uri="{FF2B5EF4-FFF2-40B4-BE49-F238E27FC236}">
                    <a16:creationId xmlns:a16="http://schemas.microsoft.com/office/drawing/2014/main" id="{68FF42CA-3AC8-42BE-A641-45AF1A4FB5E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01055E0-95A8-4638-A26D-03755B74EAA6}"/>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B6D4B0F-A8B2-4F70-A58E-27E2D4624C18}"/>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117" name="Rectangle 116">
                <a:extLst>
                  <a:ext uri="{FF2B5EF4-FFF2-40B4-BE49-F238E27FC236}">
                    <a16:creationId xmlns:a16="http://schemas.microsoft.com/office/drawing/2014/main" id="{4AAF8BDF-1D38-408B-B493-949A2B66F120}"/>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3549F97B-9E7C-4B6C-81EF-780D41B938C9}"/>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TextBox 119">
                <a:extLst>
                  <a:ext uri="{FF2B5EF4-FFF2-40B4-BE49-F238E27FC236}">
                    <a16:creationId xmlns:a16="http://schemas.microsoft.com/office/drawing/2014/main" id="{1F3A738B-F730-435D-AEB3-A882373CD9F6}"/>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30" name="Group 129">
              <a:extLst>
                <a:ext uri="{FF2B5EF4-FFF2-40B4-BE49-F238E27FC236}">
                  <a16:creationId xmlns:a16="http://schemas.microsoft.com/office/drawing/2014/main" id="{D017A963-38DC-4678-955D-DE3DB4A6A3F0}"/>
                </a:ext>
              </a:extLst>
            </p:cNvPr>
            <p:cNvGrpSpPr/>
            <p:nvPr/>
          </p:nvGrpSpPr>
          <p:grpSpPr>
            <a:xfrm>
              <a:off x="3411608" y="5395179"/>
              <a:ext cx="1125450" cy="668050"/>
              <a:chOff x="5348996" y="5055237"/>
              <a:chExt cx="1125450" cy="668050"/>
            </a:xfrm>
          </p:grpSpPr>
          <p:sp>
            <p:nvSpPr>
              <p:cNvPr id="131" name="Rectangle 130">
                <a:extLst>
                  <a:ext uri="{FF2B5EF4-FFF2-40B4-BE49-F238E27FC236}">
                    <a16:creationId xmlns:a16="http://schemas.microsoft.com/office/drawing/2014/main" id="{4B39FBAF-9379-4FE7-BA6F-85136AE267A9}"/>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5607B1D-864C-476E-AB5C-B7ABBCA68703}"/>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TextBox 132">
                <a:extLst>
                  <a:ext uri="{FF2B5EF4-FFF2-40B4-BE49-F238E27FC236}">
                    <a16:creationId xmlns:a16="http://schemas.microsoft.com/office/drawing/2014/main" id="{156F2F51-B0D5-4033-8C46-10CF22847095}"/>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34" name="Rectangle 133">
                <a:extLst>
                  <a:ext uri="{FF2B5EF4-FFF2-40B4-BE49-F238E27FC236}">
                    <a16:creationId xmlns:a16="http://schemas.microsoft.com/office/drawing/2014/main" id="{5C5D63DC-F3DC-4930-A2A9-308C326FDBE2}"/>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A24E7962-4060-4254-B3B7-804666AF1953}"/>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0E292E36-95AB-4654-9419-3EF1CE81CD4D}"/>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37" name="TextBox 136">
                <a:extLst>
                  <a:ext uri="{FF2B5EF4-FFF2-40B4-BE49-F238E27FC236}">
                    <a16:creationId xmlns:a16="http://schemas.microsoft.com/office/drawing/2014/main" id="{97F4635F-FC33-4AF7-ADB4-83D3C9C5FCE4}"/>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140" name="Straight Arrow Connector 139">
              <a:extLst>
                <a:ext uri="{FF2B5EF4-FFF2-40B4-BE49-F238E27FC236}">
                  <a16:creationId xmlns:a16="http://schemas.microsoft.com/office/drawing/2014/main" id="{D25747ED-4BF0-4E5E-A76A-B29AB93029F1}"/>
                </a:ext>
              </a:extLst>
            </p:cNvPr>
            <p:cNvCxnSpPr>
              <a:cxnSpLocks/>
            </p:cNvCxnSpPr>
            <p:nvPr/>
          </p:nvCxnSpPr>
          <p:spPr>
            <a:xfrm>
              <a:off x="3287470" y="4436772"/>
              <a:ext cx="44814" cy="272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E34D90E-39A2-4A8B-80FE-B021709F573F}"/>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C7E95C4-4B78-43A7-9068-483EF2748562}"/>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DDFDA61-9B76-4CE2-A9A8-07F588E34929}"/>
              </a:ext>
            </a:extLst>
          </p:cNvPr>
          <p:cNvGrpSpPr/>
          <p:nvPr/>
        </p:nvGrpSpPr>
        <p:grpSpPr>
          <a:xfrm>
            <a:off x="1721313" y="5888368"/>
            <a:ext cx="1121209" cy="893269"/>
            <a:chOff x="1721313" y="5888368"/>
            <a:chExt cx="1121209" cy="893269"/>
          </a:xfrm>
        </p:grpSpPr>
        <p:grpSp>
          <p:nvGrpSpPr>
            <p:cNvPr id="78" name="Group 77">
              <a:extLst>
                <a:ext uri="{FF2B5EF4-FFF2-40B4-BE49-F238E27FC236}">
                  <a16:creationId xmlns:a16="http://schemas.microsoft.com/office/drawing/2014/main" id="{E136EBCC-4877-4513-9745-5710716E1929}"/>
                </a:ext>
              </a:extLst>
            </p:cNvPr>
            <p:cNvGrpSpPr/>
            <p:nvPr/>
          </p:nvGrpSpPr>
          <p:grpSpPr>
            <a:xfrm>
              <a:off x="1721313" y="6113587"/>
              <a:ext cx="1121209" cy="668050"/>
              <a:chOff x="5348996" y="5055237"/>
              <a:chExt cx="1121209" cy="668050"/>
            </a:xfrm>
          </p:grpSpPr>
          <p:sp>
            <p:nvSpPr>
              <p:cNvPr id="80" name="Rectangle 79">
                <a:extLst>
                  <a:ext uri="{FF2B5EF4-FFF2-40B4-BE49-F238E27FC236}">
                    <a16:creationId xmlns:a16="http://schemas.microsoft.com/office/drawing/2014/main" id="{786E826E-0F4C-43EE-93EC-387371287D8D}"/>
                  </a:ext>
                </a:extLst>
              </p:cNvPr>
              <p:cNvSpPr/>
              <p:nvPr/>
            </p:nvSpPr>
            <p:spPr>
              <a:xfrm>
                <a:off x="5348996" y="5077241"/>
                <a:ext cx="1076729"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D497261-1D2F-4284-AD1C-21E12FC25F7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C4A5F5F1-3A40-49CA-BEFF-0C12BAF79D76}"/>
                  </a:ext>
                </a:extLst>
              </p:cNvPr>
              <p:cNvSpPr txBox="1"/>
              <p:nvPr/>
            </p:nvSpPr>
            <p:spPr>
              <a:xfrm>
                <a:off x="5450960" y="5055237"/>
                <a:ext cx="892873" cy="369332"/>
              </a:xfrm>
              <a:prstGeom prst="rect">
                <a:avLst/>
              </a:prstGeom>
              <a:noFill/>
            </p:spPr>
            <p:txBody>
              <a:bodyPr wrap="none" rtlCol="0">
                <a:spAutoFit/>
              </a:bodyPr>
              <a:lstStyle/>
              <a:p>
                <a:r>
                  <a:rPr lang="en-US" dirty="0"/>
                  <a:t>"Alpha"</a:t>
                </a:r>
              </a:p>
            </p:txBody>
          </p:sp>
          <p:sp>
            <p:nvSpPr>
              <p:cNvPr id="87" name="Rectangle 86">
                <a:extLst>
                  <a:ext uri="{FF2B5EF4-FFF2-40B4-BE49-F238E27FC236}">
                    <a16:creationId xmlns:a16="http://schemas.microsoft.com/office/drawing/2014/main" id="{1A119D74-465C-4718-82BE-270468C681C7}"/>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D8FEA893-9F8D-41A5-BE9F-B465C416D473}"/>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69B93957-AC00-4FC1-AFC2-DE14DFB4240C}"/>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93" name="TextBox 92">
                <a:extLst>
                  <a:ext uri="{FF2B5EF4-FFF2-40B4-BE49-F238E27FC236}">
                    <a16:creationId xmlns:a16="http://schemas.microsoft.com/office/drawing/2014/main" id="{4748B506-78B1-437E-86F5-1873EAA816DF}"/>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95" name="Straight Arrow Connector 94">
              <a:extLst>
                <a:ext uri="{FF2B5EF4-FFF2-40B4-BE49-F238E27FC236}">
                  <a16:creationId xmlns:a16="http://schemas.microsoft.com/office/drawing/2014/main" id="{BB46FCA9-7A13-49A2-8561-05C19A646DAE}"/>
                </a:ext>
              </a:extLst>
            </p:cNvPr>
            <p:cNvCxnSpPr>
              <a:cxnSpLocks/>
            </p:cNvCxnSpPr>
            <p:nvPr/>
          </p:nvCxnSpPr>
          <p:spPr>
            <a:xfrm flipH="1">
              <a:off x="2357242" y="5888368"/>
              <a:ext cx="200015" cy="2535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5" name="TextBox 104">
            <a:extLst>
              <a:ext uri="{FF2B5EF4-FFF2-40B4-BE49-F238E27FC236}">
                <a16:creationId xmlns:a16="http://schemas.microsoft.com/office/drawing/2014/main" id="{CAF1D9DD-9968-4A3D-9CF8-CB1A13EC0627}"/>
              </a:ext>
            </a:extLst>
          </p:cNvPr>
          <p:cNvSpPr txBox="1"/>
          <p:nvPr/>
        </p:nvSpPr>
        <p:spPr>
          <a:xfrm>
            <a:off x="2229940" y="5703702"/>
            <a:ext cx="617354" cy="369332"/>
          </a:xfrm>
          <a:prstGeom prst="rect">
            <a:avLst/>
          </a:prstGeom>
          <a:noFill/>
        </p:spPr>
        <p:txBody>
          <a:bodyPr wrap="square">
            <a:spAutoFit/>
          </a:bodyPr>
          <a:lstStyle/>
          <a:p>
            <a:pPr algn="ctr"/>
            <a:r>
              <a:rPr lang="en-US" dirty="0"/>
              <a:t>Nil</a:t>
            </a:r>
          </a:p>
        </p:txBody>
      </p:sp>
      <p:sp>
        <p:nvSpPr>
          <p:cNvPr id="107" name="Speech Bubble: Rectangle with Corners Rounded 106">
            <a:extLst>
              <a:ext uri="{FF2B5EF4-FFF2-40B4-BE49-F238E27FC236}">
                <a16:creationId xmlns:a16="http://schemas.microsoft.com/office/drawing/2014/main" id="{A6C98FEA-D631-40A9-ACD6-72B7FAD45BFA}"/>
              </a:ext>
            </a:extLst>
          </p:cNvPr>
          <p:cNvSpPr/>
          <p:nvPr/>
        </p:nvSpPr>
        <p:spPr>
          <a:xfrm>
            <a:off x="29348" y="4432397"/>
            <a:ext cx="2147470" cy="1054695"/>
          </a:xfrm>
          <a:prstGeom prst="wedgeRoundRectCallout">
            <a:avLst>
              <a:gd name="adj1" fmla="val 62683"/>
              <a:gd name="adj2" fmla="val 936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would belong here, as the </a:t>
            </a:r>
            <a:r>
              <a:rPr lang="en-US" sz="2000" dirty="0">
                <a:solidFill>
                  <a:srgbClr val="FFC1C1"/>
                </a:solidFill>
                <a:latin typeface="Corbel" panose="020B0503020204020204" pitchFamily="34" charset="0"/>
              </a:rPr>
              <a:t>left child</a:t>
            </a:r>
            <a:r>
              <a:rPr lang="en-US" sz="2000" dirty="0">
                <a:latin typeface="Corbel" panose="020B0503020204020204" pitchFamily="34" charset="0"/>
              </a:rPr>
              <a:t> of </a:t>
            </a:r>
            <a:r>
              <a:rPr lang="en-US" sz="2000" dirty="0">
                <a:solidFill>
                  <a:srgbClr val="FFC1C1"/>
                </a:solidFill>
                <a:latin typeface="Corbel" panose="020B0503020204020204" pitchFamily="34" charset="0"/>
              </a:rPr>
              <a:t>Boomer</a:t>
            </a:r>
            <a:r>
              <a:rPr lang="en-US" sz="2000" dirty="0">
                <a:latin typeface="Corbel" panose="020B0503020204020204" pitchFamily="34" charset="0"/>
              </a:rPr>
              <a:t>.</a:t>
            </a:r>
          </a:p>
        </p:txBody>
      </p:sp>
      <p:sp>
        <p:nvSpPr>
          <p:cNvPr id="108" name="Speech Bubble: Rectangle with Corners Rounded 107">
            <a:extLst>
              <a:ext uri="{FF2B5EF4-FFF2-40B4-BE49-F238E27FC236}">
                <a16:creationId xmlns:a16="http://schemas.microsoft.com/office/drawing/2014/main" id="{AB5E5827-E00B-4E11-ACAA-55B14B2535B9}"/>
              </a:ext>
            </a:extLst>
          </p:cNvPr>
          <p:cNvSpPr/>
          <p:nvPr/>
        </p:nvSpPr>
        <p:spPr>
          <a:xfrm>
            <a:off x="4278253" y="4138853"/>
            <a:ext cx="3265779" cy="1054695"/>
          </a:xfrm>
          <a:prstGeom prst="wedgeRoundRectCallout">
            <a:avLst>
              <a:gd name="adj1" fmla="val -99879"/>
              <a:gd name="adj2" fmla="val 1072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a:t>
            </a:r>
            <a:r>
              <a:rPr lang="en-US" sz="2000" dirty="0">
                <a:solidFill>
                  <a:srgbClr val="FFC1C1"/>
                </a:solidFill>
                <a:latin typeface="Corbel" panose="020B0503020204020204" pitchFamily="34" charset="0"/>
              </a:rPr>
              <a:t>we're not allowed to modify </a:t>
            </a:r>
            <a:r>
              <a:rPr lang="en-US" sz="2000" dirty="0">
                <a:solidFill>
                  <a:schemeClr val="bg1"/>
                </a:solidFill>
                <a:latin typeface="Corbel" panose="020B0503020204020204" pitchFamily="34" charset="0"/>
              </a:rPr>
              <a:t>an </a:t>
            </a:r>
            <a:r>
              <a:rPr lang="en-US" sz="2000" dirty="0">
                <a:solidFill>
                  <a:srgbClr val="FFC1C1"/>
                </a:solidFill>
                <a:latin typeface="Corbel" panose="020B0503020204020204" pitchFamily="34" charset="0"/>
              </a:rPr>
              <a:t>existing node</a:t>
            </a:r>
            <a:r>
              <a:rPr lang="en-US" sz="2000" dirty="0">
                <a:latin typeface="Corbel" panose="020B0503020204020204" pitchFamily="34" charset="0"/>
              </a:rPr>
              <a:t>!</a:t>
            </a:r>
          </a:p>
        </p:txBody>
      </p:sp>
      <p:sp>
        <p:nvSpPr>
          <p:cNvPr id="60" name="Rectangle 59">
            <a:extLst>
              <a:ext uri="{FF2B5EF4-FFF2-40B4-BE49-F238E27FC236}">
                <a16:creationId xmlns:a16="http://schemas.microsoft.com/office/drawing/2014/main" id="{D6BE9FFA-9912-4777-B20F-FD4A44BC1953}"/>
              </a:ext>
            </a:extLst>
          </p:cNvPr>
          <p:cNvSpPr/>
          <p:nvPr/>
        </p:nvSpPr>
        <p:spPr>
          <a:xfrm>
            <a:off x="6685517" y="6110430"/>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61" name="Rectangle 60">
            <a:extLst>
              <a:ext uri="{FF2B5EF4-FFF2-40B4-BE49-F238E27FC236}">
                <a16:creationId xmlns:a16="http://schemas.microsoft.com/office/drawing/2014/main" id="{5ACB460B-494F-4BD8-A054-6B0577E54F02}"/>
              </a:ext>
            </a:extLst>
          </p:cNvPr>
          <p:cNvSpPr/>
          <p:nvPr/>
        </p:nvSpPr>
        <p:spPr>
          <a:xfrm>
            <a:off x="6684670" y="6119956"/>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6" name="Speech Bubble: Rectangle with Corners Rounded 105">
            <a:extLst>
              <a:ext uri="{FF2B5EF4-FFF2-40B4-BE49-F238E27FC236}">
                <a16:creationId xmlns:a16="http://schemas.microsoft.com/office/drawing/2014/main" id="{8BBF3BAD-8EDB-4F4D-AD24-E4A28D4D175C}"/>
              </a:ext>
            </a:extLst>
          </p:cNvPr>
          <p:cNvSpPr/>
          <p:nvPr/>
        </p:nvSpPr>
        <p:spPr>
          <a:xfrm>
            <a:off x="2665121" y="2280399"/>
            <a:ext cx="3529778" cy="1036862"/>
          </a:xfrm>
          <a:prstGeom prst="wedgeRoundRectCallout">
            <a:avLst>
              <a:gd name="adj1" fmla="val -36472"/>
              <a:gd name="adj2" fmla="val 1463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instance, let's say we want to add</a:t>
            </a:r>
            <a:r>
              <a:rPr lang="en-US" sz="2000" dirty="0">
                <a:solidFill>
                  <a:srgbClr val="FFC1C1"/>
                </a:solidFill>
                <a:latin typeface="Corbel" panose="020B0503020204020204" pitchFamily="34" charset="0"/>
              </a:rPr>
              <a:t> "Alpha" </a:t>
            </a:r>
            <a:r>
              <a:rPr lang="en-US" sz="2000" dirty="0">
                <a:latin typeface="Corbel" panose="020B0503020204020204" pitchFamily="34" charset="0"/>
              </a:rPr>
              <a:t>to this tree.</a:t>
            </a:r>
          </a:p>
        </p:txBody>
      </p:sp>
    </p:spTree>
    <p:extLst>
      <p:ext uri="{BB962C8B-B14F-4D97-AF65-F5344CB8AC3E}">
        <p14:creationId xmlns:p14="http://schemas.microsoft.com/office/powerpoint/2010/main" val="403974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down)">
                                      <p:cBhvr>
                                        <p:cTn id="25" dur="500"/>
                                        <p:tgtEl>
                                          <p:spTgt spid="10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wipe(down)">
                                      <p:cBhvr>
                                        <p:cTn id="30" dur="500"/>
                                        <p:tgtEl>
                                          <p:spTgt spid="10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par>
                                <p:cTn id="36" presetID="10" presetClass="exit" presetSubtype="0" fill="hold" grpId="1" nodeType="withEffect">
                                  <p:stCondLst>
                                    <p:cond delay="0"/>
                                  </p:stCondLst>
                                  <p:childTnLst>
                                    <p:animEffect transition="out" filter="fade">
                                      <p:cBhvr>
                                        <p:cTn id="37" dur="500"/>
                                        <p:tgtEl>
                                          <p:spTgt spid="105"/>
                                        </p:tgtEl>
                                      </p:cBhvr>
                                    </p:animEffect>
                                    <p:set>
                                      <p:cBhvr>
                                        <p:cTn id="38" dur="1" fill="hold">
                                          <p:stCondLst>
                                            <p:cond delay="499"/>
                                          </p:stCondLst>
                                        </p:cTn>
                                        <p:tgtEl>
                                          <p:spTgt spid="10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wipe(down)">
                                      <p:cBhvr>
                                        <p:cTn id="43" dur="500"/>
                                        <p:tgtEl>
                                          <p:spTgt spid="10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2" nodeType="clickEffect">
                                  <p:stCondLst>
                                    <p:cond delay="0"/>
                                  </p:stCondLst>
                                  <p:childTnLst>
                                    <p:set>
                                      <p:cBhvr>
                                        <p:cTn id="47" dur="1" fill="hold">
                                          <p:stCondLst>
                                            <p:cond delay="0"/>
                                          </p:stCondLst>
                                        </p:cTn>
                                        <p:tgtEl>
                                          <p:spTgt spid="105"/>
                                        </p:tgtEl>
                                        <p:attrNameLst>
                                          <p:attrName>style.visibility</p:attrName>
                                        </p:attrNameLst>
                                      </p:cBhvr>
                                      <p:to>
                                        <p:strVal val="visible"/>
                                      </p:to>
                                    </p:set>
                                    <p:animEffect transition="in" filter="fade">
                                      <p:cBhvr>
                                        <p:cTn id="48" dur="500"/>
                                        <p:tgtEl>
                                          <p:spTgt spid="105"/>
                                        </p:tgtEl>
                                      </p:cBhvr>
                                    </p:animEffect>
                                  </p:childTnLst>
                                </p:cTn>
                              </p:par>
                              <p:par>
                                <p:cTn id="49" presetID="10" presetClass="exit" presetSubtype="0" fill="hold" nodeType="withEffect">
                                  <p:stCondLst>
                                    <p:cond delay="0"/>
                                  </p:stCondLst>
                                  <p:childTnLst>
                                    <p:animEffect transition="out" filter="fad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08"/>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6"/>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0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0"/>
                                        </p:tgtEl>
                                        <p:attrNameLst>
                                          <p:attrName>style.visibility</p:attrName>
                                        </p:attrNameLst>
                                      </p:cBhvr>
                                      <p:to>
                                        <p:strVal val="visible"/>
                                      </p:to>
                                    </p:set>
                                  </p:childTnLst>
                                </p:cTn>
                              </p:par>
                              <p:par>
                                <p:cTn id="76" presetID="22" presetClass="entr" presetSubtype="8" fill="hold" grpId="0"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wipe(left)">
                                      <p:cBhvr>
                                        <p:cTn id="78" dur="59000"/>
                                        <p:tgtEl>
                                          <p:spTgt spid="6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60"/>
                                        </p:tgtEl>
                                      </p:cBhvr>
                                    </p:animEffect>
                                    <p:set>
                                      <p:cBhvr>
                                        <p:cTn id="83" dur="1" fill="hold">
                                          <p:stCondLst>
                                            <p:cond delay="499"/>
                                          </p:stCondLst>
                                        </p:cTn>
                                        <p:tgtEl>
                                          <p:spTgt spid="60"/>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61"/>
                                        </p:tgtEl>
                                      </p:cBhvr>
                                    </p:animEffect>
                                    <p:set>
                                      <p:cBhvr>
                                        <p:cTn id="86"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P spid="4" grpId="0"/>
      <p:bldP spid="72" grpId="0"/>
      <p:bldP spid="75" grpId="0"/>
      <p:bldP spid="105" grpId="0"/>
      <p:bldP spid="105" grpId="1"/>
      <p:bldP spid="105" grpId="2"/>
      <p:bldP spid="107" grpId="0" animBg="1"/>
      <p:bldP spid="107" grpId="1" animBg="1"/>
      <p:bldP spid="108" grpId="0" animBg="1"/>
      <p:bldP spid="108" grpId="1" animBg="1"/>
      <p:bldP spid="60" grpId="0" animBg="1"/>
      <p:bldP spid="60" grpId="1" animBg="1"/>
      <p:bldP spid="61" grpId="0" animBg="1"/>
      <p:bldP spid="61" grpId="1" animBg="1"/>
      <p:bldP spid="106" grpId="0" animBg="1"/>
      <p:bldP spid="106" grpId="1"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a:extLst>
              <a:ext uri="{FF2B5EF4-FFF2-40B4-BE49-F238E27FC236}">
                <a16:creationId xmlns:a16="http://schemas.microsoft.com/office/drawing/2014/main" id="{C2C6958A-8E50-4BEA-AF83-C29EE7FD9D95}"/>
              </a:ext>
            </a:extLst>
          </p:cNvPr>
          <p:cNvGrpSpPr/>
          <p:nvPr/>
        </p:nvGrpSpPr>
        <p:grpSpPr>
          <a:xfrm>
            <a:off x="934787" y="5182121"/>
            <a:ext cx="1130643" cy="750833"/>
            <a:chOff x="934133" y="5172238"/>
            <a:chExt cx="1130643" cy="750833"/>
          </a:xfrm>
        </p:grpSpPr>
        <p:grpSp>
          <p:nvGrpSpPr>
            <p:cNvPr id="167" name="Group 166">
              <a:extLst>
                <a:ext uri="{FF2B5EF4-FFF2-40B4-BE49-F238E27FC236}">
                  <a16:creationId xmlns:a16="http://schemas.microsoft.com/office/drawing/2014/main" id="{AD9FF7B4-C05F-4136-8345-61966E445407}"/>
                </a:ext>
              </a:extLst>
            </p:cNvPr>
            <p:cNvGrpSpPr/>
            <p:nvPr/>
          </p:nvGrpSpPr>
          <p:grpSpPr>
            <a:xfrm>
              <a:off x="934133" y="5172238"/>
              <a:ext cx="1130643" cy="660279"/>
              <a:chOff x="5339562" y="5055237"/>
              <a:chExt cx="1130643" cy="660279"/>
            </a:xfrm>
          </p:grpSpPr>
          <p:sp>
            <p:nvSpPr>
              <p:cNvPr id="169" name="Rectangle 168">
                <a:extLst>
                  <a:ext uri="{FF2B5EF4-FFF2-40B4-BE49-F238E27FC236}">
                    <a16:creationId xmlns:a16="http://schemas.microsoft.com/office/drawing/2014/main" id="{07119254-8560-4DF8-98CC-D4D0F75D8992}"/>
                  </a:ext>
                </a:extLst>
              </p:cNvPr>
              <p:cNvSpPr/>
              <p:nvPr/>
            </p:nvSpPr>
            <p:spPr>
              <a:xfrm>
                <a:off x="5348996" y="5077241"/>
                <a:ext cx="1076729"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3FF1F3A1-208B-484E-B0E6-8DBBD026AF6C}"/>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TextBox 170">
                <a:extLst>
                  <a:ext uri="{FF2B5EF4-FFF2-40B4-BE49-F238E27FC236}">
                    <a16:creationId xmlns:a16="http://schemas.microsoft.com/office/drawing/2014/main" id="{0965B9FD-CEBA-4B11-AA55-12AC5B0A06B8}"/>
                  </a:ext>
                </a:extLst>
              </p:cNvPr>
              <p:cNvSpPr txBox="1"/>
              <p:nvPr/>
            </p:nvSpPr>
            <p:spPr>
              <a:xfrm>
                <a:off x="5339562" y="5055237"/>
                <a:ext cx="1117614" cy="369332"/>
              </a:xfrm>
              <a:prstGeom prst="rect">
                <a:avLst/>
              </a:prstGeom>
              <a:noFill/>
            </p:spPr>
            <p:txBody>
              <a:bodyPr wrap="none" rtlCol="0">
                <a:spAutoFit/>
              </a:bodyPr>
              <a:lstStyle/>
              <a:p>
                <a:r>
                  <a:rPr lang="en-US" dirty="0"/>
                  <a:t>"Boomer"</a:t>
                </a:r>
              </a:p>
            </p:txBody>
          </p:sp>
          <p:sp>
            <p:nvSpPr>
              <p:cNvPr id="172" name="Rectangle 171">
                <a:extLst>
                  <a:ext uri="{FF2B5EF4-FFF2-40B4-BE49-F238E27FC236}">
                    <a16:creationId xmlns:a16="http://schemas.microsoft.com/office/drawing/2014/main" id="{9C38F13A-CAE8-4A71-A310-B1D526B8E4B4}"/>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C55119D7-0E0D-4F06-B955-646733652B17}"/>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3DF58C3A-F462-4C35-8B20-EE087B32C8FF}"/>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168" name="Straight Arrow Connector 167">
              <a:extLst>
                <a:ext uri="{FF2B5EF4-FFF2-40B4-BE49-F238E27FC236}">
                  <a16:creationId xmlns:a16="http://schemas.microsoft.com/office/drawing/2014/main" id="{354B1786-13AE-4BF5-A6A0-0D0E3574AAC9}"/>
                </a:ext>
              </a:extLst>
            </p:cNvPr>
            <p:cNvCxnSpPr>
              <a:cxnSpLocks/>
            </p:cNvCxnSpPr>
            <p:nvPr/>
          </p:nvCxnSpPr>
          <p:spPr>
            <a:xfrm flipH="1">
              <a:off x="980198" y="5669545"/>
              <a:ext cx="200015" cy="2535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C601B58-224E-434D-B9B3-8E924046C1AC}"/>
              </a:ext>
            </a:extLst>
          </p:cNvPr>
          <p:cNvGrpSpPr/>
          <p:nvPr/>
        </p:nvGrpSpPr>
        <p:grpSpPr>
          <a:xfrm>
            <a:off x="3399364" y="5398102"/>
            <a:ext cx="1130643" cy="661241"/>
            <a:chOff x="5085823" y="5137535"/>
            <a:chExt cx="1130643" cy="661241"/>
          </a:xfrm>
        </p:grpSpPr>
        <p:grpSp>
          <p:nvGrpSpPr>
            <p:cNvPr id="122" name="Group 121">
              <a:extLst>
                <a:ext uri="{FF2B5EF4-FFF2-40B4-BE49-F238E27FC236}">
                  <a16:creationId xmlns:a16="http://schemas.microsoft.com/office/drawing/2014/main" id="{BC72A2EF-4B37-40CB-94A9-52D3F3A9DDB0}"/>
                </a:ext>
              </a:extLst>
            </p:cNvPr>
            <p:cNvGrpSpPr/>
            <p:nvPr/>
          </p:nvGrpSpPr>
          <p:grpSpPr>
            <a:xfrm>
              <a:off x="5085823" y="5137535"/>
              <a:ext cx="1130643" cy="660279"/>
              <a:chOff x="5339562" y="5055237"/>
              <a:chExt cx="1130643" cy="660279"/>
            </a:xfrm>
          </p:grpSpPr>
          <p:sp>
            <p:nvSpPr>
              <p:cNvPr id="123" name="Rectangle 122">
                <a:extLst>
                  <a:ext uri="{FF2B5EF4-FFF2-40B4-BE49-F238E27FC236}">
                    <a16:creationId xmlns:a16="http://schemas.microsoft.com/office/drawing/2014/main" id="{71C9FD69-FBBE-4406-896C-E16CDDB8E105}"/>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852D60FD-B062-45D1-91AE-098ED197AD2B}"/>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72FE3C63-5F29-49B3-9E51-61A75A1012F9}"/>
                  </a:ext>
                </a:extLst>
              </p:cNvPr>
              <p:cNvSpPr txBox="1"/>
              <p:nvPr/>
            </p:nvSpPr>
            <p:spPr>
              <a:xfrm>
                <a:off x="5339562" y="5055237"/>
                <a:ext cx="1117614" cy="369332"/>
              </a:xfrm>
              <a:prstGeom prst="rect">
                <a:avLst/>
              </a:prstGeom>
              <a:noFill/>
            </p:spPr>
            <p:txBody>
              <a:bodyPr wrap="none" rtlCol="0">
                <a:spAutoFit/>
              </a:bodyPr>
              <a:lstStyle/>
              <a:p>
                <a:r>
                  <a:rPr lang="en-US" dirty="0"/>
                  <a:t>"Zoomer"</a:t>
                </a:r>
              </a:p>
            </p:txBody>
          </p:sp>
          <p:sp>
            <p:nvSpPr>
              <p:cNvPr id="126" name="Rectangle 125">
                <a:extLst>
                  <a:ext uri="{FF2B5EF4-FFF2-40B4-BE49-F238E27FC236}">
                    <a16:creationId xmlns:a16="http://schemas.microsoft.com/office/drawing/2014/main" id="{6B48BA45-2373-4E18-889B-B906CD1AF729}"/>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C2278F2B-49A3-427E-AE25-D192C43D88AA}"/>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TextBox 128">
                <a:extLst>
                  <a:ext uri="{FF2B5EF4-FFF2-40B4-BE49-F238E27FC236}">
                    <a16:creationId xmlns:a16="http://schemas.microsoft.com/office/drawing/2014/main" id="{DF05FF50-B4E4-4BA8-9652-88929D278E31}"/>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sp>
          <p:nvSpPr>
            <p:cNvPr id="175" name="TextBox 174">
              <a:extLst>
                <a:ext uri="{FF2B5EF4-FFF2-40B4-BE49-F238E27FC236}">
                  <a16:creationId xmlns:a16="http://schemas.microsoft.com/office/drawing/2014/main" id="{41851A8E-7C1F-4B1B-A1BA-A27E872D9A01}"/>
                </a:ext>
              </a:extLst>
            </p:cNvPr>
            <p:cNvSpPr txBox="1"/>
            <p:nvPr/>
          </p:nvSpPr>
          <p:spPr>
            <a:xfrm>
              <a:off x="5113840" y="5429444"/>
              <a:ext cx="617354" cy="369332"/>
            </a:xfrm>
            <a:prstGeom prst="rect">
              <a:avLst/>
            </a:prstGeom>
            <a:noFill/>
          </p:spPr>
          <p:txBody>
            <a:bodyPr wrap="square">
              <a:spAutoFit/>
            </a:bodyPr>
            <a:lstStyle/>
            <a:p>
              <a:pPr algn="ctr"/>
              <a:r>
                <a:rPr lang="en-US" dirty="0"/>
                <a:t>Nil</a:t>
              </a:r>
            </a:p>
          </p:txBody>
        </p:sp>
      </p:gr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Algebraic Data Types: Adding a New Node to a Tree</a:t>
            </a:r>
          </a:p>
        </p:txBody>
      </p:sp>
      <p:sp>
        <p:nvSpPr>
          <p:cNvPr id="3" name="TextBox 2">
            <a:extLst>
              <a:ext uri="{FF2B5EF4-FFF2-40B4-BE49-F238E27FC236}">
                <a16:creationId xmlns:a16="http://schemas.microsoft.com/office/drawing/2014/main" id="{69F3659F-05BE-40E9-B287-9BD90CF90D35}"/>
              </a:ext>
            </a:extLst>
          </p:cNvPr>
          <p:cNvSpPr txBox="1"/>
          <p:nvPr/>
        </p:nvSpPr>
        <p:spPr>
          <a:xfrm>
            <a:off x="6505102" y="1023701"/>
            <a:ext cx="5486822" cy="830997"/>
          </a:xfrm>
          <a:prstGeom prst="rect">
            <a:avLst/>
          </a:prstGeom>
          <a:noFill/>
        </p:spPr>
        <p:txBody>
          <a:bodyPr wrap="square" rtlCol="0">
            <a:spAutoFit/>
          </a:bodyPr>
          <a:lstStyle/>
          <a:p>
            <a:pPr algn="ctr"/>
            <a:r>
              <a:rPr lang="en-US" sz="2400" dirty="0">
                <a:latin typeface="Corbel" panose="020B0503020204020204" pitchFamily="34" charset="0"/>
              </a:rPr>
              <a:t>Well, we could create a new node to replace the node we need to change!</a:t>
            </a:r>
          </a:p>
        </p:txBody>
      </p:sp>
      <p:sp>
        <p:nvSpPr>
          <p:cNvPr id="4" name="TextBox 3">
            <a:extLst>
              <a:ext uri="{FF2B5EF4-FFF2-40B4-BE49-F238E27FC236}">
                <a16:creationId xmlns:a16="http://schemas.microsoft.com/office/drawing/2014/main" id="{6C617851-C9BF-41F5-8F69-52C724AC254E}"/>
              </a:ext>
            </a:extLst>
          </p:cNvPr>
          <p:cNvSpPr txBox="1"/>
          <p:nvPr/>
        </p:nvSpPr>
        <p:spPr>
          <a:xfrm>
            <a:off x="6429645" y="1976492"/>
            <a:ext cx="5637736" cy="461665"/>
          </a:xfrm>
          <a:prstGeom prst="rect">
            <a:avLst/>
          </a:prstGeom>
          <a:noFill/>
        </p:spPr>
        <p:txBody>
          <a:bodyPr wrap="square" rtlCol="0">
            <a:spAutoFit/>
          </a:bodyPr>
          <a:lstStyle/>
          <a:p>
            <a:pPr algn="ctr"/>
            <a:r>
              <a:rPr lang="en-US" sz="2400" dirty="0">
                <a:latin typeface="Corbel" panose="020B0503020204020204" pitchFamily="34" charset="0"/>
              </a:rPr>
              <a:t>Let's see…</a:t>
            </a:r>
          </a:p>
        </p:txBody>
      </p:sp>
      <p:grpSp>
        <p:nvGrpSpPr>
          <p:cNvPr id="6" name="Group 5">
            <a:extLst>
              <a:ext uri="{FF2B5EF4-FFF2-40B4-BE49-F238E27FC236}">
                <a16:creationId xmlns:a16="http://schemas.microsoft.com/office/drawing/2014/main" id="{120BC4D8-BE47-400D-A847-EA6FEDC0A60F}"/>
              </a:ext>
            </a:extLst>
          </p:cNvPr>
          <p:cNvGrpSpPr/>
          <p:nvPr/>
        </p:nvGrpSpPr>
        <p:grpSpPr>
          <a:xfrm>
            <a:off x="192653" y="876384"/>
            <a:ext cx="6025892" cy="3378749"/>
            <a:chOff x="232757" y="1507374"/>
            <a:chExt cx="6025892" cy="3378749"/>
          </a:xfrm>
        </p:grpSpPr>
        <p:sp>
          <p:nvSpPr>
            <p:cNvPr id="7" name="Rectangle 6">
              <a:extLst>
                <a:ext uri="{FF2B5EF4-FFF2-40B4-BE49-F238E27FC236}">
                  <a16:creationId xmlns:a16="http://schemas.microsoft.com/office/drawing/2014/main" id="{DE392528-88D4-4041-BA4B-1BFFEB1B309D}"/>
                </a:ext>
              </a:extLst>
            </p:cNvPr>
            <p:cNvSpPr/>
            <p:nvPr/>
          </p:nvSpPr>
          <p:spPr>
            <a:xfrm>
              <a:off x="306933" y="1835743"/>
              <a:ext cx="5951716" cy="305038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0B556DD-7D9F-4CCF-99EF-33F6627EBB40}"/>
                </a:ext>
              </a:extLst>
            </p:cNvPr>
            <p:cNvSpPr txBox="1"/>
            <p:nvPr/>
          </p:nvSpPr>
          <p:spPr>
            <a:xfrm>
              <a:off x="232757" y="1507374"/>
              <a:ext cx="758541" cy="369332"/>
            </a:xfrm>
            <a:prstGeom prst="rect">
              <a:avLst/>
            </a:prstGeom>
            <a:noFill/>
          </p:spPr>
          <p:txBody>
            <a:bodyPr wrap="none" rtlCol="0">
              <a:spAutoFit/>
            </a:bodyPr>
            <a:lstStyle/>
            <a:p>
              <a:r>
                <a:rPr lang="en-US" dirty="0" err="1"/>
                <a:t>bst.hs</a:t>
              </a:r>
              <a:endParaRPr lang="en-US" dirty="0"/>
            </a:p>
          </p:txBody>
        </p:sp>
      </p:grpSp>
      <p:sp>
        <p:nvSpPr>
          <p:cNvPr id="9" name="TextBox 8">
            <a:extLst>
              <a:ext uri="{FF2B5EF4-FFF2-40B4-BE49-F238E27FC236}">
                <a16:creationId xmlns:a16="http://schemas.microsoft.com/office/drawing/2014/main" id="{7C3274BD-B05A-4C0A-A904-82FDEFFA557F}"/>
              </a:ext>
            </a:extLst>
          </p:cNvPr>
          <p:cNvSpPr txBox="1"/>
          <p:nvPr/>
        </p:nvSpPr>
        <p:spPr>
          <a:xfrm>
            <a:off x="263452" y="1181829"/>
            <a:ext cx="5493968" cy="1015663"/>
          </a:xfrm>
          <a:prstGeom prst="rect">
            <a:avLst/>
          </a:prstGeom>
          <a:noFill/>
        </p:spPr>
        <p:txBody>
          <a:bodyPr wrap="square" rtlCol="0">
            <a:spAutoFit/>
          </a:bodyPr>
          <a:lstStyle/>
          <a:p>
            <a:r>
              <a:rPr lang="en-US" sz="2000" dirty="0">
                <a:latin typeface="Consolas" panose="020B0609020204030204" pitchFamily="49" charset="0"/>
              </a:rPr>
              <a:t>data Tree =</a:t>
            </a:r>
          </a:p>
          <a:p>
            <a:r>
              <a:rPr lang="en-US" sz="2000" dirty="0">
                <a:latin typeface="Consolas" panose="020B0609020204030204" pitchFamily="49" charset="0"/>
              </a:rPr>
              <a:t>  Nil | </a:t>
            </a:r>
          </a:p>
          <a:p>
            <a:r>
              <a:rPr lang="en-US" sz="2000" dirty="0">
                <a:latin typeface="Consolas" panose="020B0609020204030204" pitchFamily="49" charset="0"/>
              </a:rPr>
              <a:t>  Node String Tree </a:t>
            </a:r>
            <a:r>
              <a:rPr lang="en-US" sz="2000" dirty="0" err="1">
                <a:latin typeface="Consolas" panose="020B0609020204030204" pitchFamily="49" charset="0"/>
              </a:rPr>
              <a:t>Tree</a:t>
            </a:r>
            <a:endParaRPr lang="en-US" sz="2000" dirty="0">
              <a:latin typeface="Consolas" panose="020B0609020204030204" pitchFamily="49" charset="0"/>
            </a:endParaRPr>
          </a:p>
        </p:txBody>
      </p:sp>
      <p:sp>
        <p:nvSpPr>
          <p:cNvPr id="14" name="TextBox 13">
            <a:extLst>
              <a:ext uri="{FF2B5EF4-FFF2-40B4-BE49-F238E27FC236}">
                <a16:creationId xmlns:a16="http://schemas.microsoft.com/office/drawing/2014/main" id="{25E02C78-ED1A-4C36-977D-48C057FD457C}"/>
              </a:ext>
            </a:extLst>
          </p:cNvPr>
          <p:cNvSpPr txBox="1"/>
          <p:nvPr/>
        </p:nvSpPr>
        <p:spPr>
          <a:xfrm>
            <a:off x="1645034" y="3604623"/>
            <a:ext cx="6096740" cy="369332"/>
          </a:xfrm>
          <a:prstGeom prst="rect">
            <a:avLst/>
          </a:prstGeom>
        </p:spPr>
        <p:txBody>
          <a:bodyPr wrap="square">
            <a:spAutoFit/>
          </a:bodyPr>
          <a:lstStyle/>
          <a:p>
            <a:endParaRPr lang="en-US" dirty="0">
              <a:latin typeface="Consolas" panose="020B0609020204030204" pitchFamily="49" charset="0"/>
            </a:endParaRPr>
          </a:p>
        </p:txBody>
      </p:sp>
      <p:grpSp>
        <p:nvGrpSpPr>
          <p:cNvPr id="20" name="Group 19">
            <a:extLst>
              <a:ext uri="{FF2B5EF4-FFF2-40B4-BE49-F238E27FC236}">
                <a16:creationId xmlns:a16="http://schemas.microsoft.com/office/drawing/2014/main" id="{9450C9B1-EAA3-47A5-9223-26338BC311DC}"/>
              </a:ext>
            </a:extLst>
          </p:cNvPr>
          <p:cNvGrpSpPr/>
          <p:nvPr/>
        </p:nvGrpSpPr>
        <p:grpSpPr>
          <a:xfrm>
            <a:off x="2222104" y="4226487"/>
            <a:ext cx="2314954" cy="1836742"/>
            <a:chOff x="2222104" y="4226487"/>
            <a:chExt cx="2314954" cy="1836742"/>
          </a:xfrm>
        </p:grpSpPr>
        <p:grpSp>
          <p:nvGrpSpPr>
            <p:cNvPr id="65" name="Group 64">
              <a:extLst>
                <a:ext uri="{FF2B5EF4-FFF2-40B4-BE49-F238E27FC236}">
                  <a16:creationId xmlns:a16="http://schemas.microsoft.com/office/drawing/2014/main" id="{37E0467F-F24A-4C66-8FF0-0AF8D0E81CFB}"/>
                </a:ext>
              </a:extLst>
            </p:cNvPr>
            <p:cNvGrpSpPr/>
            <p:nvPr/>
          </p:nvGrpSpPr>
          <p:grpSpPr>
            <a:xfrm>
              <a:off x="2390877" y="4226487"/>
              <a:ext cx="1228365" cy="369332"/>
              <a:chOff x="747953" y="4553538"/>
              <a:chExt cx="1228365" cy="369332"/>
            </a:xfrm>
          </p:grpSpPr>
          <p:sp>
            <p:nvSpPr>
              <p:cNvPr id="66" name="Rectangle 65">
                <a:extLst>
                  <a:ext uri="{FF2B5EF4-FFF2-40B4-BE49-F238E27FC236}">
                    <a16:creationId xmlns:a16="http://schemas.microsoft.com/office/drawing/2014/main" id="{A37D189E-0585-49E9-8A98-CDAF290CA3CA}"/>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0500145-59AF-43E6-860D-C901F944121F}"/>
                  </a:ext>
                </a:extLst>
              </p:cNvPr>
              <p:cNvSpPr txBox="1"/>
              <p:nvPr/>
            </p:nvSpPr>
            <p:spPr>
              <a:xfrm>
                <a:off x="747953" y="4553538"/>
                <a:ext cx="588623" cy="369332"/>
              </a:xfrm>
              <a:prstGeom prst="rect">
                <a:avLst/>
              </a:prstGeom>
              <a:noFill/>
            </p:spPr>
            <p:txBody>
              <a:bodyPr wrap="none" rtlCol="0">
                <a:spAutoFit/>
              </a:bodyPr>
              <a:lstStyle/>
              <a:p>
                <a:r>
                  <a:rPr lang="en-US" dirty="0"/>
                  <a:t>root</a:t>
                </a:r>
              </a:p>
            </p:txBody>
          </p:sp>
        </p:grpSp>
        <p:grpSp>
          <p:nvGrpSpPr>
            <p:cNvPr id="112" name="Group 111">
              <a:extLst>
                <a:ext uri="{FF2B5EF4-FFF2-40B4-BE49-F238E27FC236}">
                  <a16:creationId xmlns:a16="http://schemas.microsoft.com/office/drawing/2014/main" id="{CFE3EFA5-BDA4-4AA1-B3EB-979A807F6179}"/>
                </a:ext>
              </a:extLst>
            </p:cNvPr>
            <p:cNvGrpSpPr/>
            <p:nvPr/>
          </p:nvGrpSpPr>
          <p:grpSpPr>
            <a:xfrm>
              <a:off x="2766111" y="4682984"/>
              <a:ext cx="1121209" cy="668050"/>
              <a:chOff x="5348996" y="5055237"/>
              <a:chExt cx="1121209" cy="668050"/>
            </a:xfrm>
          </p:grpSpPr>
          <p:sp>
            <p:nvSpPr>
              <p:cNvPr id="98" name="Rectangle 97">
                <a:extLst>
                  <a:ext uri="{FF2B5EF4-FFF2-40B4-BE49-F238E27FC236}">
                    <a16:creationId xmlns:a16="http://schemas.microsoft.com/office/drawing/2014/main" id="{2ECA1D03-9CD3-437E-958C-A3B2FBC383AB}"/>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AB5EDF-8127-45F1-8DA4-FD1AB904AF2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A3CDDACD-0538-4932-9D62-AE9B18977BB5}"/>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101" name="Rectangle 100">
                <a:extLst>
                  <a:ext uri="{FF2B5EF4-FFF2-40B4-BE49-F238E27FC236}">
                    <a16:creationId xmlns:a16="http://schemas.microsoft.com/office/drawing/2014/main" id="{B358058F-B74F-401B-85EE-593CA1F5F9A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9CE191FA-46B8-47B2-BEEA-4019BCAFC25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ED6773C2-945D-4AF2-AE7F-1FA2BB0F8705}"/>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104" name="TextBox 103">
                <a:extLst>
                  <a:ext uri="{FF2B5EF4-FFF2-40B4-BE49-F238E27FC236}">
                    <a16:creationId xmlns:a16="http://schemas.microsoft.com/office/drawing/2014/main" id="{354582C0-1B21-48BE-B9B5-E99E06F6DBA4}"/>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113" name="Group 112">
              <a:extLst>
                <a:ext uri="{FF2B5EF4-FFF2-40B4-BE49-F238E27FC236}">
                  <a16:creationId xmlns:a16="http://schemas.microsoft.com/office/drawing/2014/main" id="{3B299390-601A-499B-B47C-F3CD7CBE5376}"/>
                </a:ext>
              </a:extLst>
            </p:cNvPr>
            <p:cNvGrpSpPr/>
            <p:nvPr/>
          </p:nvGrpSpPr>
          <p:grpSpPr>
            <a:xfrm>
              <a:off x="2222104" y="5402337"/>
              <a:ext cx="1125450" cy="660279"/>
              <a:chOff x="5348996" y="5055237"/>
              <a:chExt cx="1125450" cy="660279"/>
            </a:xfrm>
          </p:grpSpPr>
          <p:sp>
            <p:nvSpPr>
              <p:cNvPr id="114" name="Rectangle 113">
                <a:extLst>
                  <a:ext uri="{FF2B5EF4-FFF2-40B4-BE49-F238E27FC236}">
                    <a16:creationId xmlns:a16="http://schemas.microsoft.com/office/drawing/2014/main" id="{68FF42CA-3AC8-42BE-A641-45AF1A4FB5E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01055E0-95A8-4638-A26D-03755B74EAA6}"/>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B6D4B0F-A8B2-4F70-A58E-27E2D4624C18}"/>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117" name="Rectangle 116">
                <a:extLst>
                  <a:ext uri="{FF2B5EF4-FFF2-40B4-BE49-F238E27FC236}">
                    <a16:creationId xmlns:a16="http://schemas.microsoft.com/office/drawing/2014/main" id="{4AAF8BDF-1D38-408B-B493-949A2B66F120}"/>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3549F97B-9E7C-4B6C-81EF-780D41B938C9}"/>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TextBox 119">
                <a:extLst>
                  <a:ext uri="{FF2B5EF4-FFF2-40B4-BE49-F238E27FC236}">
                    <a16:creationId xmlns:a16="http://schemas.microsoft.com/office/drawing/2014/main" id="{1F3A738B-F730-435D-AEB3-A882373CD9F6}"/>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30" name="Group 129">
              <a:extLst>
                <a:ext uri="{FF2B5EF4-FFF2-40B4-BE49-F238E27FC236}">
                  <a16:creationId xmlns:a16="http://schemas.microsoft.com/office/drawing/2014/main" id="{D017A963-38DC-4678-955D-DE3DB4A6A3F0}"/>
                </a:ext>
              </a:extLst>
            </p:cNvPr>
            <p:cNvGrpSpPr/>
            <p:nvPr/>
          </p:nvGrpSpPr>
          <p:grpSpPr>
            <a:xfrm>
              <a:off x="3411608" y="5395179"/>
              <a:ext cx="1125450" cy="668050"/>
              <a:chOff x="5348996" y="5055237"/>
              <a:chExt cx="1125450" cy="668050"/>
            </a:xfrm>
          </p:grpSpPr>
          <p:sp>
            <p:nvSpPr>
              <p:cNvPr id="131" name="Rectangle 130">
                <a:extLst>
                  <a:ext uri="{FF2B5EF4-FFF2-40B4-BE49-F238E27FC236}">
                    <a16:creationId xmlns:a16="http://schemas.microsoft.com/office/drawing/2014/main" id="{4B39FBAF-9379-4FE7-BA6F-85136AE267A9}"/>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5607B1D-864C-476E-AB5C-B7ABBCA68703}"/>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TextBox 132">
                <a:extLst>
                  <a:ext uri="{FF2B5EF4-FFF2-40B4-BE49-F238E27FC236}">
                    <a16:creationId xmlns:a16="http://schemas.microsoft.com/office/drawing/2014/main" id="{156F2F51-B0D5-4033-8C46-10CF22847095}"/>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34" name="Rectangle 133">
                <a:extLst>
                  <a:ext uri="{FF2B5EF4-FFF2-40B4-BE49-F238E27FC236}">
                    <a16:creationId xmlns:a16="http://schemas.microsoft.com/office/drawing/2014/main" id="{5C5D63DC-F3DC-4930-A2A9-308C326FDBE2}"/>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A24E7962-4060-4254-B3B7-804666AF1953}"/>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0E292E36-95AB-4654-9419-3EF1CE81CD4D}"/>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37" name="TextBox 136">
                <a:extLst>
                  <a:ext uri="{FF2B5EF4-FFF2-40B4-BE49-F238E27FC236}">
                    <a16:creationId xmlns:a16="http://schemas.microsoft.com/office/drawing/2014/main" id="{97F4635F-FC33-4AF7-ADB4-83D3C9C5FCE4}"/>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140" name="Straight Arrow Connector 139">
              <a:extLst>
                <a:ext uri="{FF2B5EF4-FFF2-40B4-BE49-F238E27FC236}">
                  <a16:creationId xmlns:a16="http://schemas.microsoft.com/office/drawing/2014/main" id="{D25747ED-4BF0-4E5E-A76A-B29AB93029F1}"/>
                </a:ext>
              </a:extLst>
            </p:cNvPr>
            <p:cNvCxnSpPr>
              <a:cxnSpLocks/>
            </p:cNvCxnSpPr>
            <p:nvPr/>
          </p:nvCxnSpPr>
          <p:spPr>
            <a:xfrm>
              <a:off x="3287470" y="4436772"/>
              <a:ext cx="44814" cy="272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E34D90E-39A2-4A8B-80FE-B021709F573F}"/>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C7E95C4-4B78-43A7-9068-483EF2748562}"/>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E136EBCC-4877-4513-9745-5710716E1929}"/>
              </a:ext>
            </a:extLst>
          </p:cNvPr>
          <p:cNvGrpSpPr/>
          <p:nvPr/>
        </p:nvGrpSpPr>
        <p:grpSpPr>
          <a:xfrm>
            <a:off x="1204499" y="6079983"/>
            <a:ext cx="1121209" cy="668050"/>
            <a:chOff x="5348996" y="5055237"/>
            <a:chExt cx="1121209" cy="668050"/>
          </a:xfrm>
        </p:grpSpPr>
        <p:sp>
          <p:nvSpPr>
            <p:cNvPr id="80" name="Rectangle 79">
              <a:extLst>
                <a:ext uri="{FF2B5EF4-FFF2-40B4-BE49-F238E27FC236}">
                  <a16:creationId xmlns:a16="http://schemas.microsoft.com/office/drawing/2014/main" id="{786E826E-0F4C-43EE-93EC-387371287D8D}"/>
                </a:ext>
              </a:extLst>
            </p:cNvPr>
            <p:cNvSpPr/>
            <p:nvPr/>
          </p:nvSpPr>
          <p:spPr>
            <a:xfrm>
              <a:off x="5348996" y="5077241"/>
              <a:ext cx="1076729"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9D497261-1D2F-4284-AD1C-21E12FC25F7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C4A5F5F1-3A40-49CA-BEFF-0C12BAF79D76}"/>
                </a:ext>
              </a:extLst>
            </p:cNvPr>
            <p:cNvSpPr txBox="1"/>
            <p:nvPr/>
          </p:nvSpPr>
          <p:spPr>
            <a:xfrm>
              <a:off x="5450960" y="5055237"/>
              <a:ext cx="892873" cy="369332"/>
            </a:xfrm>
            <a:prstGeom prst="rect">
              <a:avLst/>
            </a:prstGeom>
            <a:noFill/>
          </p:spPr>
          <p:txBody>
            <a:bodyPr wrap="none" rtlCol="0">
              <a:spAutoFit/>
            </a:bodyPr>
            <a:lstStyle/>
            <a:p>
              <a:r>
                <a:rPr lang="en-US" dirty="0"/>
                <a:t>"Alpha"</a:t>
              </a:r>
            </a:p>
          </p:txBody>
        </p:sp>
        <p:sp>
          <p:nvSpPr>
            <p:cNvPr id="87" name="Rectangle 86">
              <a:extLst>
                <a:ext uri="{FF2B5EF4-FFF2-40B4-BE49-F238E27FC236}">
                  <a16:creationId xmlns:a16="http://schemas.microsoft.com/office/drawing/2014/main" id="{1A119D74-465C-4718-82BE-270468C681C7}"/>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D8FEA893-9F8D-41A5-BE9F-B465C416D473}"/>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69B93957-AC00-4FC1-AFC2-DE14DFB4240C}"/>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93" name="TextBox 92">
              <a:extLst>
                <a:ext uri="{FF2B5EF4-FFF2-40B4-BE49-F238E27FC236}">
                  <a16:creationId xmlns:a16="http://schemas.microsoft.com/office/drawing/2014/main" id="{4748B506-78B1-437E-86F5-1873EAA816DF}"/>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sp>
        <p:nvSpPr>
          <p:cNvPr id="105" name="TextBox 104">
            <a:extLst>
              <a:ext uri="{FF2B5EF4-FFF2-40B4-BE49-F238E27FC236}">
                <a16:creationId xmlns:a16="http://schemas.microsoft.com/office/drawing/2014/main" id="{CAF1D9DD-9968-4A3D-9CF8-CB1A13EC0627}"/>
              </a:ext>
            </a:extLst>
          </p:cNvPr>
          <p:cNvSpPr txBox="1"/>
          <p:nvPr/>
        </p:nvSpPr>
        <p:spPr>
          <a:xfrm>
            <a:off x="2229940" y="5703702"/>
            <a:ext cx="617354" cy="369332"/>
          </a:xfrm>
          <a:prstGeom prst="rect">
            <a:avLst/>
          </a:prstGeom>
          <a:noFill/>
        </p:spPr>
        <p:txBody>
          <a:bodyPr wrap="square">
            <a:spAutoFit/>
          </a:bodyPr>
          <a:lstStyle/>
          <a:p>
            <a:pPr algn="ctr"/>
            <a:r>
              <a:rPr lang="en-US" dirty="0"/>
              <a:t>Nil</a:t>
            </a:r>
          </a:p>
        </p:txBody>
      </p:sp>
      <p:sp>
        <p:nvSpPr>
          <p:cNvPr id="107" name="Speech Bubble: Rectangle with Corners Rounded 106">
            <a:extLst>
              <a:ext uri="{FF2B5EF4-FFF2-40B4-BE49-F238E27FC236}">
                <a16:creationId xmlns:a16="http://schemas.microsoft.com/office/drawing/2014/main" id="{A6C98FEA-D631-40A9-ACD6-72B7FAD45BFA}"/>
              </a:ext>
            </a:extLst>
          </p:cNvPr>
          <p:cNvSpPr/>
          <p:nvPr/>
        </p:nvSpPr>
        <p:spPr>
          <a:xfrm>
            <a:off x="4506992" y="6053161"/>
            <a:ext cx="2114691" cy="771231"/>
          </a:xfrm>
          <a:prstGeom prst="wedgeRoundRectCallout">
            <a:avLst>
              <a:gd name="adj1" fmla="val -138950"/>
              <a:gd name="adj2" fmla="val -584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we want to add </a:t>
            </a:r>
            <a:r>
              <a:rPr lang="en-US" sz="2000" dirty="0">
                <a:solidFill>
                  <a:srgbClr val="FFC1C1"/>
                </a:solidFill>
                <a:latin typeface="Corbel" panose="020B0503020204020204" pitchFamily="34" charset="0"/>
              </a:rPr>
              <a:t>"Alpha" </a:t>
            </a:r>
            <a:r>
              <a:rPr lang="en-US" sz="2000" dirty="0">
                <a:latin typeface="Corbel" panose="020B0503020204020204" pitchFamily="34" charset="0"/>
              </a:rPr>
              <a:t>here…</a:t>
            </a:r>
          </a:p>
        </p:txBody>
      </p:sp>
      <p:sp>
        <p:nvSpPr>
          <p:cNvPr id="109" name="Speech Bubble: Rectangle with Corners Rounded 108">
            <a:extLst>
              <a:ext uri="{FF2B5EF4-FFF2-40B4-BE49-F238E27FC236}">
                <a16:creationId xmlns:a16="http://schemas.microsoft.com/office/drawing/2014/main" id="{17B93B00-9EE8-4B9E-9AE0-2A38A1901CB2}"/>
              </a:ext>
            </a:extLst>
          </p:cNvPr>
          <p:cNvSpPr/>
          <p:nvPr/>
        </p:nvSpPr>
        <p:spPr>
          <a:xfrm>
            <a:off x="163899" y="2913654"/>
            <a:ext cx="3405510" cy="1278031"/>
          </a:xfrm>
          <a:prstGeom prst="wedgeRoundRectCallout">
            <a:avLst>
              <a:gd name="adj1" fmla="val -21469"/>
              <a:gd name="adj2" fmla="val 1317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Instead, let's create a brand new </a:t>
            </a:r>
            <a:r>
              <a:rPr lang="en-US" sz="2000" dirty="0">
                <a:solidFill>
                  <a:srgbClr val="FFC1C1"/>
                </a:solidFill>
                <a:latin typeface="Corbel" panose="020B0503020204020204" pitchFamily="34" charset="0"/>
              </a:rPr>
              <a:t>"Boomer" </a:t>
            </a:r>
            <a:r>
              <a:rPr lang="en-US" sz="2000" dirty="0">
                <a:latin typeface="Corbel" panose="020B0503020204020204" pitchFamily="34" charset="0"/>
              </a:rPr>
              <a:t>node that's linked to our new node!</a:t>
            </a:r>
          </a:p>
        </p:txBody>
      </p:sp>
      <p:sp>
        <p:nvSpPr>
          <p:cNvPr id="144" name="TextBox 143">
            <a:extLst>
              <a:ext uri="{FF2B5EF4-FFF2-40B4-BE49-F238E27FC236}">
                <a16:creationId xmlns:a16="http://schemas.microsoft.com/office/drawing/2014/main" id="{27F8D71B-751E-4DA6-A2E7-8404A8F8BDF6}"/>
              </a:ext>
            </a:extLst>
          </p:cNvPr>
          <p:cNvSpPr txBox="1"/>
          <p:nvPr/>
        </p:nvSpPr>
        <p:spPr>
          <a:xfrm>
            <a:off x="6564111" y="2559951"/>
            <a:ext cx="5368804" cy="830997"/>
          </a:xfrm>
          <a:prstGeom prst="rect">
            <a:avLst/>
          </a:prstGeom>
          <a:noFill/>
        </p:spPr>
        <p:txBody>
          <a:bodyPr wrap="square" rtlCol="0">
            <a:spAutoFit/>
          </a:bodyPr>
          <a:lstStyle/>
          <a:p>
            <a:pPr algn="ctr"/>
            <a:r>
              <a:rPr lang="en-US" sz="2400" dirty="0">
                <a:latin typeface="Corbel" panose="020B0503020204020204" pitchFamily="34" charset="0"/>
              </a:rPr>
              <a:t>But wait! Now our new node (and its child) aren't part of our tree either!</a:t>
            </a:r>
          </a:p>
        </p:txBody>
      </p:sp>
      <p:sp>
        <p:nvSpPr>
          <p:cNvPr id="146" name="TextBox 145">
            <a:extLst>
              <a:ext uri="{FF2B5EF4-FFF2-40B4-BE49-F238E27FC236}">
                <a16:creationId xmlns:a16="http://schemas.microsoft.com/office/drawing/2014/main" id="{7B785B18-B354-47BA-97CC-4512359719A1}"/>
              </a:ext>
            </a:extLst>
          </p:cNvPr>
          <p:cNvSpPr txBox="1"/>
          <p:nvPr/>
        </p:nvSpPr>
        <p:spPr>
          <a:xfrm>
            <a:off x="6505102" y="3512742"/>
            <a:ext cx="5486822" cy="461665"/>
          </a:xfrm>
          <a:prstGeom prst="rect">
            <a:avLst/>
          </a:prstGeom>
          <a:noFill/>
        </p:spPr>
        <p:txBody>
          <a:bodyPr wrap="square" rtlCol="0">
            <a:spAutoFit/>
          </a:bodyPr>
          <a:lstStyle/>
          <a:p>
            <a:pPr algn="ctr"/>
            <a:r>
              <a:rPr lang="en-US" sz="2400" dirty="0">
                <a:latin typeface="Corbel" panose="020B0503020204020204" pitchFamily="34" charset="0"/>
              </a:rPr>
              <a:t>What can we do?</a:t>
            </a:r>
          </a:p>
        </p:txBody>
      </p:sp>
      <p:sp>
        <p:nvSpPr>
          <p:cNvPr id="147" name="TextBox 146">
            <a:extLst>
              <a:ext uri="{FF2B5EF4-FFF2-40B4-BE49-F238E27FC236}">
                <a16:creationId xmlns:a16="http://schemas.microsoft.com/office/drawing/2014/main" id="{57BE6C86-A89D-49A6-BF8E-5A82D7589529}"/>
              </a:ext>
            </a:extLst>
          </p:cNvPr>
          <p:cNvSpPr txBox="1"/>
          <p:nvPr/>
        </p:nvSpPr>
        <p:spPr>
          <a:xfrm>
            <a:off x="6505102" y="4096201"/>
            <a:ext cx="5486822" cy="830997"/>
          </a:xfrm>
          <a:prstGeom prst="rect">
            <a:avLst/>
          </a:prstGeom>
          <a:noFill/>
        </p:spPr>
        <p:txBody>
          <a:bodyPr wrap="square" rtlCol="0">
            <a:spAutoFit/>
          </a:bodyPr>
          <a:lstStyle/>
          <a:p>
            <a:pPr algn="ctr"/>
            <a:r>
              <a:rPr lang="en-US" sz="2400" dirty="0">
                <a:latin typeface="Corbel" panose="020B0503020204020204" pitchFamily="34" charset="0"/>
              </a:rPr>
              <a:t>Well, I guess we could create a new node to replace Boomer's parent too!</a:t>
            </a:r>
          </a:p>
        </p:txBody>
      </p:sp>
      <p:grpSp>
        <p:nvGrpSpPr>
          <p:cNvPr id="23" name="Group 22">
            <a:extLst>
              <a:ext uri="{FF2B5EF4-FFF2-40B4-BE49-F238E27FC236}">
                <a16:creationId xmlns:a16="http://schemas.microsoft.com/office/drawing/2014/main" id="{AECD02B7-5725-4F56-9E93-FAFAB0D2A681}"/>
              </a:ext>
            </a:extLst>
          </p:cNvPr>
          <p:cNvGrpSpPr/>
          <p:nvPr/>
        </p:nvGrpSpPr>
        <p:grpSpPr>
          <a:xfrm>
            <a:off x="1374696" y="4489345"/>
            <a:ext cx="2239266" cy="934996"/>
            <a:chOff x="1374696" y="4489345"/>
            <a:chExt cx="2239266" cy="934996"/>
          </a:xfrm>
        </p:grpSpPr>
        <p:grpSp>
          <p:nvGrpSpPr>
            <p:cNvPr id="149" name="Group 148">
              <a:extLst>
                <a:ext uri="{FF2B5EF4-FFF2-40B4-BE49-F238E27FC236}">
                  <a16:creationId xmlns:a16="http://schemas.microsoft.com/office/drawing/2014/main" id="{F526F2E9-4A20-41BC-A511-BF5820FC8BB3}"/>
                </a:ext>
              </a:extLst>
            </p:cNvPr>
            <p:cNvGrpSpPr/>
            <p:nvPr/>
          </p:nvGrpSpPr>
          <p:grpSpPr>
            <a:xfrm>
              <a:off x="1374696" y="4489345"/>
              <a:ext cx="1130643" cy="750833"/>
              <a:chOff x="934133" y="5172238"/>
              <a:chExt cx="1130643" cy="750833"/>
            </a:xfrm>
          </p:grpSpPr>
          <p:grpSp>
            <p:nvGrpSpPr>
              <p:cNvPr id="150" name="Group 149">
                <a:extLst>
                  <a:ext uri="{FF2B5EF4-FFF2-40B4-BE49-F238E27FC236}">
                    <a16:creationId xmlns:a16="http://schemas.microsoft.com/office/drawing/2014/main" id="{3E6A259C-63DC-4C9C-B9DF-FD0DCFBB8777}"/>
                  </a:ext>
                </a:extLst>
              </p:cNvPr>
              <p:cNvGrpSpPr/>
              <p:nvPr/>
            </p:nvGrpSpPr>
            <p:grpSpPr>
              <a:xfrm>
                <a:off x="934133" y="5172238"/>
                <a:ext cx="1130643" cy="660279"/>
                <a:chOff x="5339562" y="5055237"/>
                <a:chExt cx="1130643" cy="660279"/>
              </a:xfrm>
            </p:grpSpPr>
            <p:sp>
              <p:nvSpPr>
                <p:cNvPr id="152" name="Rectangle 151">
                  <a:extLst>
                    <a:ext uri="{FF2B5EF4-FFF2-40B4-BE49-F238E27FC236}">
                      <a16:creationId xmlns:a16="http://schemas.microsoft.com/office/drawing/2014/main" id="{6FC5E3C1-8A47-4200-8F41-B3C6F983775C}"/>
                    </a:ext>
                  </a:extLst>
                </p:cNvPr>
                <p:cNvSpPr/>
                <p:nvPr/>
              </p:nvSpPr>
              <p:spPr>
                <a:xfrm>
                  <a:off x="5348996" y="5077241"/>
                  <a:ext cx="1076729"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B489304B-9F23-4549-9533-7D2E7921CAF6}"/>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TextBox 153">
                  <a:extLst>
                    <a:ext uri="{FF2B5EF4-FFF2-40B4-BE49-F238E27FC236}">
                      <a16:creationId xmlns:a16="http://schemas.microsoft.com/office/drawing/2014/main" id="{9C71356B-21CF-4351-B052-59A5AEA51B72}"/>
                    </a:ext>
                  </a:extLst>
                </p:cNvPr>
                <p:cNvSpPr txBox="1"/>
                <p:nvPr/>
              </p:nvSpPr>
              <p:spPr>
                <a:xfrm>
                  <a:off x="533956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155" name="Rectangle 154">
                  <a:extLst>
                    <a:ext uri="{FF2B5EF4-FFF2-40B4-BE49-F238E27FC236}">
                      <a16:creationId xmlns:a16="http://schemas.microsoft.com/office/drawing/2014/main" id="{B9BF5CA9-8DF5-4374-81FE-4D44CF8D3A88}"/>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7AC6EBB8-8CA1-4D35-8590-CFF733A1C928}"/>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TextBox 156">
                  <a:extLst>
                    <a:ext uri="{FF2B5EF4-FFF2-40B4-BE49-F238E27FC236}">
                      <a16:creationId xmlns:a16="http://schemas.microsoft.com/office/drawing/2014/main" id="{70217B95-4478-4404-B7E2-9978E7C4B712}"/>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cxnSp>
            <p:nvCxnSpPr>
              <p:cNvPr id="151" name="Straight Arrow Connector 150">
                <a:extLst>
                  <a:ext uri="{FF2B5EF4-FFF2-40B4-BE49-F238E27FC236}">
                    <a16:creationId xmlns:a16="http://schemas.microsoft.com/office/drawing/2014/main" id="{A0703295-984B-4C91-A9AC-D4BF7BB2154E}"/>
                  </a:ext>
                </a:extLst>
              </p:cNvPr>
              <p:cNvCxnSpPr>
                <a:cxnSpLocks/>
              </p:cNvCxnSpPr>
              <p:nvPr/>
            </p:nvCxnSpPr>
            <p:spPr>
              <a:xfrm flipH="1">
                <a:off x="980198" y="5669545"/>
                <a:ext cx="200015" cy="2535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8" name="Straight Arrow Connector 157">
              <a:extLst>
                <a:ext uri="{FF2B5EF4-FFF2-40B4-BE49-F238E27FC236}">
                  <a16:creationId xmlns:a16="http://schemas.microsoft.com/office/drawing/2014/main" id="{B432D0B2-75F8-474F-AAC5-83CD46FA372E}"/>
                </a:ext>
              </a:extLst>
            </p:cNvPr>
            <p:cNvCxnSpPr>
              <a:cxnSpLocks/>
            </p:cNvCxnSpPr>
            <p:nvPr/>
          </p:nvCxnSpPr>
          <p:spPr>
            <a:xfrm>
              <a:off x="2232618" y="4990924"/>
              <a:ext cx="1381344" cy="433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9" name="TextBox 158">
            <a:extLst>
              <a:ext uri="{FF2B5EF4-FFF2-40B4-BE49-F238E27FC236}">
                <a16:creationId xmlns:a16="http://schemas.microsoft.com/office/drawing/2014/main" id="{9B4CCF39-F2A7-47ED-BDDA-9B71D243E9E4}"/>
              </a:ext>
            </a:extLst>
          </p:cNvPr>
          <p:cNvSpPr txBox="1"/>
          <p:nvPr/>
        </p:nvSpPr>
        <p:spPr>
          <a:xfrm>
            <a:off x="6505102" y="5048992"/>
            <a:ext cx="5486822" cy="461665"/>
          </a:xfrm>
          <a:prstGeom prst="rect">
            <a:avLst/>
          </a:prstGeom>
          <a:noFill/>
        </p:spPr>
        <p:txBody>
          <a:bodyPr wrap="square" rtlCol="0">
            <a:spAutoFit/>
          </a:bodyPr>
          <a:lstStyle/>
          <a:p>
            <a:pPr algn="ctr"/>
            <a:r>
              <a:rPr lang="en-US" sz="2400" dirty="0">
                <a:latin typeface="Corbel" panose="020B0503020204020204" pitchFamily="34" charset="0"/>
              </a:rPr>
              <a:t>We can do this all the way to the root!</a:t>
            </a:r>
          </a:p>
        </p:txBody>
      </p:sp>
      <p:grpSp>
        <p:nvGrpSpPr>
          <p:cNvPr id="24" name="Group 23">
            <a:extLst>
              <a:ext uri="{FF2B5EF4-FFF2-40B4-BE49-F238E27FC236}">
                <a16:creationId xmlns:a16="http://schemas.microsoft.com/office/drawing/2014/main" id="{1448F505-1485-41A7-AC90-ED39EAD190D4}"/>
              </a:ext>
            </a:extLst>
          </p:cNvPr>
          <p:cNvGrpSpPr/>
          <p:nvPr/>
        </p:nvGrpSpPr>
        <p:grpSpPr>
          <a:xfrm>
            <a:off x="530826" y="4052817"/>
            <a:ext cx="1687889" cy="482697"/>
            <a:chOff x="2083753" y="4378887"/>
            <a:chExt cx="1687889" cy="482697"/>
          </a:xfrm>
        </p:grpSpPr>
        <p:sp>
          <p:nvSpPr>
            <p:cNvPr id="160" name="Rectangle 159">
              <a:extLst>
                <a:ext uri="{FF2B5EF4-FFF2-40B4-BE49-F238E27FC236}">
                  <a16:creationId xmlns:a16="http://schemas.microsoft.com/office/drawing/2014/main" id="{F5DCF2D6-F0D6-43D0-B646-1BBD5B353C5B}"/>
                </a:ext>
              </a:extLst>
            </p:cNvPr>
            <p:cNvSpPr/>
            <p:nvPr/>
          </p:nvSpPr>
          <p:spPr>
            <a:xfrm>
              <a:off x="3108097" y="4477248"/>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Box 160">
              <a:extLst>
                <a:ext uri="{FF2B5EF4-FFF2-40B4-BE49-F238E27FC236}">
                  <a16:creationId xmlns:a16="http://schemas.microsoft.com/office/drawing/2014/main" id="{0F6885B9-491B-443D-B8C4-00D974E730DB}"/>
                </a:ext>
              </a:extLst>
            </p:cNvPr>
            <p:cNvSpPr txBox="1"/>
            <p:nvPr/>
          </p:nvSpPr>
          <p:spPr>
            <a:xfrm>
              <a:off x="2083753" y="4378887"/>
              <a:ext cx="1103187" cy="369332"/>
            </a:xfrm>
            <a:prstGeom prst="rect">
              <a:avLst/>
            </a:prstGeom>
            <a:noFill/>
          </p:spPr>
          <p:txBody>
            <a:bodyPr wrap="none" rtlCol="0">
              <a:spAutoFit/>
            </a:bodyPr>
            <a:lstStyle/>
            <a:p>
              <a:r>
                <a:rPr lang="en-US"/>
                <a:t>new_root</a:t>
              </a:r>
              <a:endParaRPr lang="en-US" dirty="0"/>
            </a:p>
          </p:txBody>
        </p:sp>
        <p:cxnSp>
          <p:nvCxnSpPr>
            <p:cNvPr id="162" name="Straight Arrow Connector 161">
              <a:extLst>
                <a:ext uri="{FF2B5EF4-FFF2-40B4-BE49-F238E27FC236}">
                  <a16:creationId xmlns:a16="http://schemas.microsoft.com/office/drawing/2014/main" id="{6B386B3F-3DAF-4017-8AD7-58D203D74A9F}"/>
                </a:ext>
              </a:extLst>
            </p:cNvPr>
            <p:cNvCxnSpPr>
              <a:cxnSpLocks/>
            </p:cNvCxnSpPr>
            <p:nvPr/>
          </p:nvCxnSpPr>
          <p:spPr>
            <a:xfrm>
              <a:off x="3439870" y="4589172"/>
              <a:ext cx="44814" cy="272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3" name="TextBox 162">
            <a:extLst>
              <a:ext uri="{FF2B5EF4-FFF2-40B4-BE49-F238E27FC236}">
                <a16:creationId xmlns:a16="http://schemas.microsoft.com/office/drawing/2014/main" id="{B365966B-5C4F-46CF-B4F0-CD471E6D40D8}"/>
              </a:ext>
            </a:extLst>
          </p:cNvPr>
          <p:cNvSpPr txBox="1"/>
          <p:nvPr/>
        </p:nvSpPr>
        <p:spPr>
          <a:xfrm>
            <a:off x="6505102" y="5632451"/>
            <a:ext cx="5486822" cy="461665"/>
          </a:xfrm>
          <a:prstGeom prst="rect">
            <a:avLst/>
          </a:prstGeom>
          <a:noFill/>
        </p:spPr>
        <p:txBody>
          <a:bodyPr wrap="square" rtlCol="0">
            <a:spAutoFit/>
          </a:bodyPr>
          <a:lstStyle/>
          <a:p>
            <a:pPr algn="ctr"/>
            <a:r>
              <a:rPr lang="en-US" sz="2400" dirty="0">
                <a:latin typeface="Corbel" panose="020B0503020204020204" pitchFamily="34" charset="0"/>
              </a:rPr>
              <a:t>Then we can forget our old tree!</a:t>
            </a:r>
          </a:p>
        </p:txBody>
      </p:sp>
      <p:sp>
        <p:nvSpPr>
          <p:cNvPr id="164" name="Speech Bubble: Rectangle with Corners Rounded 163">
            <a:extLst>
              <a:ext uri="{FF2B5EF4-FFF2-40B4-BE49-F238E27FC236}">
                <a16:creationId xmlns:a16="http://schemas.microsoft.com/office/drawing/2014/main" id="{681EE67C-3450-4E38-8D45-A15F1AFA908F}"/>
              </a:ext>
            </a:extLst>
          </p:cNvPr>
          <p:cNvSpPr/>
          <p:nvPr/>
        </p:nvSpPr>
        <p:spPr>
          <a:xfrm>
            <a:off x="3419444" y="2971838"/>
            <a:ext cx="3130289" cy="1098397"/>
          </a:xfrm>
          <a:prstGeom prst="wedgeRoundRectCallout">
            <a:avLst>
              <a:gd name="adj1" fmla="val -54762"/>
              <a:gd name="adj2" fmla="val 1416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original tree doesn't link up to our new nodes!</a:t>
            </a:r>
          </a:p>
        </p:txBody>
      </p:sp>
      <p:sp>
        <p:nvSpPr>
          <p:cNvPr id="148" name="Speech Bubble: Rectangle with Corners Rounded 147">
            <a:extLst>
              <a:ext uri="{FF2B5EF4-FFF2-40B4-BE49-F238E27FC236}">
                <a16:creationId xmlns:a16="http://schemas.microsoft.com/office/drawing/2014/main" id="{09222D43-0E6E-491F-8EDC-16E9102D36C6}"/>
              </a:ext>
            </a:extLst>
          </p:cNvPr>
          <p:cNvSpPr/>
          <p:nvPr/>
        </p:nvSpPr>
        <p:spPr>
          <a:xfrm>
            <a:off x="2991591" y="2431737"/>
            <a:ext cx="3307924" cy="1278031"/>
          </a:xfrm>
          <a:prstGeom prst="wedgeRoundRectCallout">
            <a:avLst>
              <a:gd name="adj1" fmla="val -27330"/>
              <a:gd name="adj2" fmla="val 1306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create a brand new </a:t>
            </a:r>
            <a:r>
              <a:rPr lang="en-US" sz="2000" dirty="0">
                <a:solidFill>
                  <a:srgbClr val="FFC1C1"/>
                </a:solidFill>
                <a:latin typeface="Corbel" panose="020B0503020204020204" pitchFamily="34" charset="0"/>
              </a:rPr>
              <a:t>"</a:t>
            </a:r>
            <a:r>
              <a:rPr lang="en-US" sz="2000" dirty="0" err="1">
                <a:solidFill>
                  <a:srgbClr val="FFC1C1"/>
                </a:solidFill>
                <a:latin typeface="Corbel" panose="020B0503020204020204" pitchFamily="34" charset="0"/>
              </a:rPr>
              <a:t>Cheugy</a:t>
            </a:r>
            <a:r>
              <a:rPr lang="en-US" sz="2000" dirty="0">
                <a:solidFill>
                  <a:srgbClr val="FFC1C1"/>
                </a:solidFill>
                <a:latin typeface="Corbel" panose="020B0503020204020204" pitchFamily="34" charset="0"/>
              </a:rPr>
              <a:t>" </a:t>
            </a:r>
            <a:r>
              <a:rPr lang="en-US" sz="2000" dirty="0">
                <a:latin typeface="Corbel" panose="020B0503020204020204" pitchFamily="34" charset="0"/>
              </a:rPr>
              <a:t>node as well!</a:t>
            </a:r>
          </a:p>
        </p:txBody>
      </p:sp>
      <p:sp>
        <p:nvSpPr>
          <p:cNvPr id="165" name="TextBox 164">
            <a:extLst>
              <a:ext uri="{FF2B5EF4-FFF2-40B4-BE49-F238E27FC236}">
                <a16:creationId xmlns:a16="http://schemas.microsoft.com/office/drawing/2014/main" id="{CC8F5EDE-5234-4F8B-954A-27C7AEFA03CC}"/>
              </a:ext>
            </a:extLst>
          </p:cNvPr>
          <p:cNvSpPr txBox="1"/>
          <p:nvPr/>
        </p:nvSpPr>
        <p:spPr>
          <a:xfrm>
            <a:off x="6505102" y="6215913"/>
            <a:ext cx="5486822" cy="461665"/>
          </a:xfrm>
          <a:prstGeom prst="rect">
            <a:avLst/>
          </a:prstGeom>
          <a:noFill/>
        </p:spPr>
        <p:txBody>
          <a:bodyPr wrap="square" rtlCol="0">
            <a:spAutoFit/>
          </a:bodyPr>
          <a:lstStyle/>
          <a:p>
            <a:pPr algn="ctr"/>
            <a:r>
              <a:rPr lang="en-US" sz="2400" dirty="0">
                <a:latin typeface="Corbel" panose="020B0503020204020204" pitchFamily="34" charset="0"/>
              </a:rPr>
              <a:t>This is our strategy!</a:t>
            </a:r>
          </a:p>
        </p:txBody>
      </p:sp>
      <p:sp>
        <p:nvSpPr>
          <p:cNvPr id="94" name="Speech Bubble: Rectangle with Corners Rounded 93">
            <a:extLst>
              <a:ext uri="{FF2B5EF4-FFF2-40B4-BE49-F238E27FC236}">
                <a16:creationId xmlns:a16="http://schemas.microsoft.com/office/drawing/2014/main" id="{0F87977F-34F1-45DE-93BB-9BCF54CF0273}"/>
              </a:ext>
            </a:extLst>
          </p:cNvPr>
          <p:cNvSpPr/>
          <p:nvPr/>
        </p:nvSpPr>
        <p:spPr>
          <a:xfrm>
            <a:off x="24862" y="2991977"/>
            <a:ext cx="2791798" cy="859584"/>
          </a:xfrm>
          <a:prstGeom prst="wedgeRoundRectCallout">
            <a:avLst>
              <a:gd name="adj1" fmla="val -4552"/>
              <a:gd name="adj2" fmla="val 2094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will link it to our new nodes…</a:t>
            </a:r>
          </a:p>
        </p:txBody>
      </p:sp>
      <p:sp>
        <p:nvSpPr>
          <p:cNvPr id="95" name="Speech Bubble: Rectangle with Corners Rounded 94">
            <a:extLst>
              <a:ext uri="{FF2B5EF4-FFF2-40B4-BE49-F238E27FC236}">
                <a16:creationId xmlns:a16="http://schemas.microsoft.com/office/drawing/2014/main" id="{64F36BC1-A0B7-4E4C-A907-81EE3FC64944}"/>
              </a:ext>
            </a:extLst>
          </p:cNvPr>
          <p:cNvSpPr/>
          <p:nvPr/>
        </p:nvSpPr>
        <p:spPr>
          <a:xfrm>
            <a:off x="4324915" y="4110230"/>
            <a:ext cx="2690743" cy="859584"/>
          </a:xfrm>
          <a:prstGeom prst="wedgeRoundRectCallout">
            <a:avLst>
              <a:gd name="adj1" fmla="val -63242"/>
              <a:gd name="adj2" fmla="val 1036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to the original right subtree as well.</a:t>
            </a:r>
          </a:p>
        </p:txBody>
      </p:sp>
    </p:spTree>
    <p:extLst>
      <p:ext uri="{BB962C8B-B14F-4D97-AF65-F5344CB8AC3E}">
        <p14:creationId xmlns:p14="http://schemas.microsoft.com/office/powerpoint/2010/main" val="205121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1.66667E-6 4.81481E-6 L -0.08099 -0.02686 " pathEditMode="relative" rAng="0" ptsTypes="AA">
                                      <p:cBhvr>
                                        <p:cTn id="22" dur="2000" fill="hold"/>
                                        <p:tgtEl>
                                          <p:spTgt spid="78"/>
                                        </p:tgtEl>
                                        <p:attrNameLst>
                                          <p:attrName>ppt_x</p:attrName>
                                          <p:attrName>ppt_y</p:attrName>
                                        </p:attrNameLst>
                                      </p:cBhvr>
                                      <p:rCtr x="-4049" y="-134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animEffect transition="in" filter="fade">
                                      <p:cBhvr>
                                        <p:cTn id="27" dur="500"/>
                                        <p:tgtEl>
                                          <p:spTgt spid="16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0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0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2" nodeType="clickEffect">
                                  <p:stCondLst>
                                    <p:cond delay="0"/>
                                  </p:stCondLst>
                                  <p:childTnLst>
                                    <p:animMotion origin="layout" path="M -4.16667E-6 4.07407E-6 L -0.10286 0.02754 " pathEditMode="relative" rAng="0" ptsTypes="AA">
                                      <p:cBhvr>
                                        <p:cTn id="47" dur="2000" fill="hold"/>
                                        <p:tgtEl>
                                          <p:spTgt spid="164"/>
                                        </p:tgtEl>
                                        <p:attrNameLst>
                                          <p:attrName>ppt_x</p:attrName>
                                          <p:attrName>ppt_y</p:attrName>
                                        </p:attrNameLst>
                                      </p:cBhvr>
                                      <p:rCtr x="-5143" y="1366"/>
                                    </p:animMotion>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6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4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4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4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9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9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48"/>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9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9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6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0"/>
                                        </p:tgtEl>
                                      </p:cBhvr>
                                    </p:animEffect>
                                    <p:set>
                                      <p:cBhvr>
                                        <p:cTn id="102" dur="1" fill="hold">
                                          <p:stCondLst>
                                            <p:cond delay="499"/>
                                          </p:stCondLst>
                                        </p:cTn>
                                        <p:tgtEl>
                                          <p:spTgt spid="20"/>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105"/>
                                        </p:tgtEl>
                                      </p:cBhvr>
                                    </p:animEffect>
                                    <p:set>
                                      <p:cBhvr>
                                        <p:cTn id="105" dur="1" fill="hold">
                                          <p:stCondLst>
                                            <p:cond delay="499"/>
                                          </p:stCondLst>
                                        </p:cTn>
                                        <p:tgtEl>
                                          <p:spTgt spid="105"/>
                                        </p:tgtEl>
                                        <p:attrNameLst>
                                          <p:attrName>style.visibility</p:attrName>
                                        </p:attrNameLst>
                                      </p:cBhvr>
                                      <p:to>
                                        <p:strVal val="hidden"/>
                                      </p:to>
                                    </p:set>
                                  </p:childTnLst>
                                </p:cTn>
                              </p:par>
                              <p:par>
                                <p:cTn id="106" presetID="1" presetClass="entr" presetSubtype="0" fill="hold" nodeType="withEffect">
                                  <p:stCondLst>
                                    <p:cond delay="0"/>
                                  </p:stCondLst>
                                  <p:childTnLst>
                                    <p:set>
                                      <p:cBhvr>
                                        <p:cTn id="107" dur="1" fill="hold">
                                          <p:stCondLst>
                                            <p:cond delay="0"/>
                                          </p:stCondLst>
                                        </p:cTn>
                                        <p:tgtEl>
                                          <p:spTgt spid="2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5" grpId="0"/>
      <p:bldP spid="107" grpId="0" animBg="1"/>
      <p:bldP spid="107" grpId="1" animBg="1"/>
      <p:bldP spid="109" grpId="0" animBg="1"/>
      <p:bldP spid="109" grpId="1" animBg="1"/>
      <p:bldP spid="144" grpId="0"/>
      <p:bldP spid="146" grpId="0"/>
      <p:bldP spid="147" grpId="0"/>
      <p:bldP spid="159" grpId="0"/>
      <p:bldP spid="163" grpId="0"/>
      <p:bldP spid="164" grpId="0" animBg="1"/>
      <p:bldP spid="164" grpId="1" animBg="1"/>
      <p:bldP spid="164" grpId="2" animBg="1"/>
      <p:bldP spid="148" grpId="0" animBg="1"/>
      <p:bldP spid="148" grpId="1" animBg="1"/>
      <p:bldP spid="165" grpId="0"/>
      <p:bldP spid="94" grpId="0" animBg="1"/>
      <p:bldP spid="94" grpId="1" animBg="1"/>
      <p:bldP spid="95" grpId="0" animBg="1"/>
      <p:bldP spid="95" grpId="1"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Algebraic Data Types: Adding a New Node to a Tree</a:t>
            </a:r>
          </a:p>
        </p:txBody>
      </p:sp>
      <p:sp>
        <p:nvSpPr>
          <p:cNvPr id="4" name="TextBox 3">
            <a:extLst>
              <a:ext uri="{FF2B5EF4-FFF2-40B4-BE49-F238E27FC236}">
                <a16:creationId xmlns:a16="http://schemas.microsoft.com/office/drawing/2014/main" id="{6C617851-C9BF-41F5-8F69-52C724AC254E}"/>
              </a:ext>
            </a:extLst>
          </p:cNvPr>
          <p:cNvSpPr txBox="1"/>
          <p:nvPr/>
        </p:nvSpPr>
        <p:spPr>
          <a:xfrm>
            <a:off x="1676399" y="859059"/>
            <a:ext cx="8839202" cy="461665"/>
          </a:xfrm>
          <a:prstGeom prst="rect">
            <a:avLst/>
          </a:prstGeom>
          <a:noFill/>
        </p:spPr>
        <p:txBody>
          <a:bodyPr wrap="square" rtlCol="0">
            <a:spAutoFit/>
          </a:bodyPr>
          <a:lstStyle/>
          <a:p>
            <a:pPr algn="ctr"/>
            <a:r>
              <a:rPr lang="en-US" sz="2400" dirty="0">
                <a:latin typeface="Corbel" panose="020B0503020204020204" pitchFamily="34" charset="0"/>
              </a:rPr>
              <a:t>Ok, let's see the pseudocode and its Haskell equivalent.</a:t>
            </a:r>
          </a:p>
        </p:txBody>
      </p:sp>
      <p:sp>
        <p:nvSpPr>
          <p:cNvPr id="7" name="Rectangle 6">
            <a:extLst>
              <a:ext uri="{FF2B5EF4-FFF2-40B4-BE49-F238E27FC236}">
                <a16:creationId xmlns:a16="http://schemas.microsoft.com/office/drawing/2014/main" id="{DE392528-88D4-4041-BA4B-1BFFEB1B309D}"/>
              </a:ext>
            </a:extLst>
          </p:cNvPr>
          <p:cNvSpPr/>
          <p:nvPr/>
        </p:nvSpPr>
        <p:spPr>
          <a:xfrm>
            <a:off x="6314673" y="1623336"/>
            <a:ext cx="5753802" cy="488620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51" name="Rectangle 50">
            <a:extLst>
              <a:ext uri="{FF2B5EF4-FFF2-40B4-BE49-F238E27FC236}">
                <a16:creationId xmlns:a16="http://schemas.microsoft.com/office/drawing/2014/main" id="{A8FCC460-FADD-44FF-9FE0-D1D65E054BA5}"/>
              </a:ext>
            </a:extLst>
          </p:cNvPr>
          <p:cNvSpPr/>
          <p:nvPr/>
        </p:nvSpPr>
        <p:spPr>
          <a:xfrm>
            <a:off x="117032" y="1619326"/>
            <a:ext cx="6081957" cy="48902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A6DD2F7-A074-4ED5-9CD7-B03D8027E89D}"/>
              </a:ext>
            </a:extLst>
          </p:cNvPr>
          <p:cNvSpPr txBox="1"/>
          <p:nvPr/>
        </p:nvSpPr>
        <p:spPr>
          <a:xfrm>
            <a:off x="123525" y="1619328"/>
            <a:ext cx="6075464" cy="4878259"/>
          </a:xfrm>
          <a:prstGeom prst="rect">
            <a:avLst/>
          </a:prstGeom>
          <a:noFill/>
        </p:spPr>
        <p:txBody>
          <a:bodyPr wrap="square" rtlCol="0">
            <a:spAutoFit/>
          </a:bodyPr>
          <a:lstStyle/>
          <a:p>
            <a:r>
              <a:rPr lang="en-US" dirty="0">
                <a:latin typeface="Consolas" panose="020B0609020204030204" pitchFamily="49" charset="0"/>
              </a:rPr>
              <a:t>insert(node, v) // Returns a new tree</a:t>
            </a:r>
          </a:p>
          <a:p>
            <a:r>
              <a:rPr lang="en-US" dirty="0">
                <a:latin typeface="Consolas" panose="020B0609020204030204" pitchFamily="49" charset="0"/>
              </a:rPr>
              <a:t> if </a:t>
            </a:r>
            <a:r>
              <a:rPr lang="en-US" dirty="0" err="1">
                <a:latin typeface="Consolas" panose="020B0609020204030204" pitchFamily="49" charset="0"/>
              </a:rPr>
              <a:t>isEmpty</a:t>
            </a:r>
            <a:r>
              <a:rPr lang="en-US" dirty="0">
                <a:latin typeface="Consolas" panose="020B0609020204030204" pitchFamily="49" charset="0"/>
              </a:rPr>
              <a:t>(node) then </a:t>
            </a:r>
          </a:p>
          <a:p>
            <a:r>
              <a:rPr lang="en-US" dirty="0">
                <a:latin typeface="Consolas" panose="020B0609020204030204" pitchFamily="49" charset="0"/>
              </a:rPr>
              <a:t>   return new Node(</a:t>
            </a:r>
            <a:r>
              <a:rPr lang="en-US" dirty="0" err="1">
                <a:latin typeface="Consolas" panose="020B0609020204030204" pitchFamily="49" charset="0"/>
              </a:rPr>
              <a:t>v,Nil,Nil</a:t>
            </a:r>
            <a:r>
              <a:rPr lang="en-US" dirty="0">
                <a:latin typeface="Consolas" panose="020B0609020204030204" pitchFamily="49" charset="0"/>
              </a:rPr>
              <a:t>)</a:t>
            </a:r>
          </a:p>
          <a:p>
            <a:endParaRPr lang="en-US" sz="1050" dirty="0">
              <a:latin typeface="Consolas" panose="020B0609020204030204" pitchFamily="49" charset="0"/>
            </a:endParaRP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orig_l_subtree</a:t>
            </a:r>
            <a:r>
              <a:rPr lang="en-US" dirty="0">
                <a:solidFill>
                  <a:srgbClr val="0070C0"/>
                </a:solidFill>
                <a:latin typeface="Consolas" panose="020B0609020204030204" pitchFamily="49" charset="0"/>
              </a:rPr>
              <a:t> = node-&gt;left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orig_r_subtree</a:t>
            </a:r>
            <a:r>
              <a:rPr lang="en-US" dirty="0">
                <a:solidFill>
                  <a:srgbClr val="0070C0"/>
                </a:solidFill>
                <a:latin typeface="Consolas" panose="020B0609020204030204" pitchFamily="49" charset="0"/>
              </a:rPr>
              <a:t> = node-&gt;right</a:t>
            </a:r>
          </a:p>
          <a:p>
            <a:endParaRPr lang="en-US" sz="1100" dirty="0">
              <a:latin typeface="Consolas" panose="020B0609020204030204" pitchFamily="49" charset="0"/>
            </a:endParaRPr>
          </a:p>
          <a:p>
            <a:r>
              <a:rPr lang="en-US" dirty="0">
                <a:latin typeface="Consolas" panose="020B0609020204030204" pitchFamily="49" charset="0"/>
              </a:rPr>
              <a:t> If v == node-&gt;</a:t>
            </a:r>
            <a:r>
              <a:rPr lang="en-US" dirty="0" err="1">
                <a:latin typeface="Consolas" panose="020B0609020204030204" pitchFamily="49" charset="0"/>
              </a:rPr>
              <a:t>val</a:t>
            </a:r>
            <a:r>
              <a:rPr lang="en-US" dirty="0">
                <a:latin typeface="Consolas" panose="020B0609020204030204" pitchFamily="49" charset="0"/>
              </a:rPr>
              <a:t> then</a:t>
            </a:r>
          </a:p>
          <a:p>
            <a:r>
              <a:rPr lang="en-US" dirty="0">
                <a:latin typeface="Consolas" panose="020B0609020204030204" pitchFamily="49" charset="0"/>
              </a:rPr>
              <a:t>   return new Node(node-&gt;</a:t>
            </a:r>
            <a:r>
              <a:rPr lang="en-US" dirty="0" err="1">
                <a:latin typeface="Consolas" panose="020B0609020204030204" pitchFamily="49" charset="0"/>
              </a:rPr>
              <a:t>val</a:t>
            </a:r>
            <a:r>
              <a:rPr lang="en-US" dirty="0">
                <a:latin typeface="Consolas" panose="020B0609020204030204" pitchFamily="49" charset="0"/>
              </a:rPr>
              <a:t>, </a:t>
            </a:r>
            <a:r>
              <a:rPr lang="en-US" dirty="0" err="1">
                <a:solidFill>
                  <a:srgbClr val="0070C0"/>
                </a:solidFill>
                <a:latin typeface="Consolas" panose="020B0609020204030204" pitchFamily="49" charset="0"/>
              </a:rPr>
              <a:t>orig_l_subtree</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70C0"/>
                </a:solidFill>
                <a:latin typeface="Consolas" panose="020B0609020204030204" pitchFamily="49" charset="0"/>
              </a:rPr>
              <a:t>orig_r_subtree</a:t>
            </a:r>
            <a:r>
              <a:rPr lang="en-US" dirty="0">
                <a:latin typeface="Consolas" panose="020B0609020204030204" pitchFamily="49" charset="0"/>
              </a:rPr>
              <a:t>)</a:t>
            </a:r>
          </a:p>
          <a:p>
            <a:r>
              <a:rPr lang="en-US" dirty="0">
                <a:latin typeface="Consolas" panose="020B0609020204030204" pitchFamily="49" charset="0"/>
              </a:rPr>
              <a:t> Else if v &lt; node-&gt;</a:t>
            </a:r>
            <a:r>
              <a:rPr lang="en-US" dirty="0" err="1">
                <a:latin typeface="Consolas" panose="020B0609020204030204" pitchFamily="49" charset="0"/>
              </a:rPr>
              <a:t>val</a:t>
            </a:r>
            <a:r>
              <a:rPr lang="en-US" dirty="0">
                <a:latin typeface="Consolas" panose="020B0609020204030204" pitchFamily="49" charset="0"/>
              </a:rPr>
              <a:t> then</a:t>
            </a:r>
          </a:p>
          <a:p>
            <a:r>
              <a:rPr lang="en-US" dirty="0">
                <a:latin typeface="Consolas" panose="020B0609020204030204" pitchFamily="49" charset="0"/>
              </a:rPr>
              <a:t>   </a:t>
            </a:r>
            <a:r>
              <a:rPr lang="en-US" dirty="0" err="1">
                <a:solidFill>
                  <a:srgbClr val="FF0000"/>
                </a:solidFill>
                <a:latin typeface="Consolas" panose="020B0609020204030204" pitchFamily="49" charset="0"/>
              </a:rPr>
              <a:t>new_l_subtree</a:t>
            </a:r>
            <a:r>
              <a:rPr lang="en-US" dirty="0">
                <a:solidFill>
                  <a:srgbClr val="FF0000"/>
                </a:solidFill>
                <a:latin typeface="Consolas" panose="020B0609020204030204" pitchFamily="49" charset="0"/>
              </a:rPr>
              <a:t> </a:t>
            </a:r>
            <a:r>
              <a:rPr lang="en-US" dirty="0">
                <a:latin typeface="Consolas" panose="020B0609020204030204" pitchFamily="49" charset="0"/>
              </a:rPr>
              <a:t>= insert(</a:t>
            </a:r>
            <a:r>
              <a:rPr lang="en-US" dirty="0" err="1">
                <a:solidFill>
                  <a:srgbClr val="0070C0"/>
                </a:solidFill>
                <a:latin typeface="Consolas" panose="020B0609020204030204" pitchFamily="49" charset="0"/>
              </a:rPr>
              <a:t>orig_l_subtree</a:t>
            </a:r>
            <a:r>
              <a:rPr lang="en-US" dirty="0">
                <a:solidFill>
                  <a:srgbClr val="0070C0"/>
                </a:solidFill>
                <a:latin typeface="Consolas" panose="020B0609020204030204" pitchFamily="49" charset="0"/>
              </a:rPr>
              <a:t> </a:t>
            </a:r>
            <a:r>
              <a:rPr lang="en-US" dirty="0">
                <a:latin typeface="Consolas" panose="020B0609020204030204" pitchFamily="49" charset="0"/>
              </a:rPr>
              <a:t>, v)</a:t>
            </a:r>
          </a:p>
          <a:p>
            <a:r>
              <a:rPr lang="en-US" dirty="0">
                <a:latin typeface="Consolas" panose="020B0609020204030204" pitchFamily="49" charset="0"/>
              </a:rPr>
              <a:t>   return new Node(node-&gt;</a:t>
            </a:r>
            <a:r>
              <a:rPr lang="en-US" dirty="0" err="1">
                <a:latin typeface="Consolas" panose="020B0609020204030204" pitchFamily="49" charset="0"/>
              </a:rPr>
              <a:t>val</a:t>
            </a:r>
            <a:r>
              <a:rPr lang="en-US" dirty="0">
                <a:latin typeface="Consolas" panose="020B0609020204030204" pitchFamily="49" charset="0"/>
              </a:rPr>
              <a:t>, </a:t>
            </a:r>
            <a:r>
              <a:rPr lang="en-US" dirty="0" err="1">
                <a:solidFill>
                  <a:srgbClr val="FF0000"/>
                </a:solidFill>
                <a:latin typeface="Consolas" panose="020B0609020204030204" pitchFamily="49" charset="0"/>
              </a:rPr>
              <a:t>new_l_subtree</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70C0"/>
                </a:solidFill>
                <a:latin typeface="Consolas" panose="020B0609020204030204" pitchFamily="49" charset="0"/>
              </a:rPr>
              <a:t>orig_r_subtree</a:t>
            </a:r>
            <a:r>
              <a:rPr lang="en-US" dirty="0">
                <a:latin typeface="Consolas" panose="020B0609020204030204" pitchFamily="49" charset="0"/>
              </a:rPr>
              <a:t>)</a:t>
            </a:r>
          </a:p>
          <a:p>
            <a:r>
              <a:rPr lang="en-US" dirty="0">
                <a:latin typeface="Consolas" panose="020B0609020204030204" pitchFamily="49" charset="0"/>
              </a:rPr>
              <a:t> Else if v &gt; node-&gt;</a:t>
            </a:r>
            <a:r>
              <a:rPr lang="en-US" dirty="0" err="1">
                <a:latin typeface="Consolas" panose="020B0609020204030204" pitchFamily="49" charset="0"/>
              </a:rPr>
              <a:t>val</a:t>
            </a:r>
            <a:r>
              <a:rPr lang="en-US" dirty="0">
                <a:latin typeface="Consolas" panose="020B0609020204030204" pitchFamily="49" charset="0"/>
              </a:rPr>
              <a:t> then</a:t>
            </a:r>
          </a:p>
          <a:p>
            <a:r>
              <a:rPr lang="en-US" dirty="0">
                <a:latin typeface="Consolas" panose="020B0609020204030204" pitchFamily="49" charset="0"/>
              </a:rPr>
              <a:t>   </a:t>
            </a:r>
            <a:r>
              <a:rPr lang="en-US" dirty="0" err="1">
                <a:solidFill>
                  <a:srgbClr val="FF0000"/>
                </a:solidFill>
                <a:latin typeface="Consolas" panose="020B0609020204030204" pitchFamily="49" charset="0"/>
              </a:rPr>
              <a:t>new_r_subtree</a:t>
            </a:r>
            <a:r>
              <a:rPr lang="en-US" dirty="0">
                <a:solidFill>
                  <a:srgbClr val="FF0000"/>
                </a:solidFill>
                <a:latin typeface="Consolas" panose="020B0609020204030204" pitchFamily="49" charset="0"/>
              </a:rPr>
              <a:t> </a:t>
            </a:r>
            <a:r>
              <a:rPr lang="en-US" dirty="0">
                <a:latin typeface="Consolas" panose="020B0609020204030204" pitchFamily="49" charset="0"/>
              </a:rPr>
              <a:t>= insert(</a:t>
            </a:r>
            <a:r>
              <a:rPr lang="en-US" dirty="0" err="1">
                <a:solidFill>
                  <a:srgbClr val="0070C0"/>
                </a:solidFill>
                <a:latin typeface="Consolas" panose="020B0609020204030204" pitchFamily="49" charset="0"/>
              </a:rPr>
              <a:t>orig_r_subtree</a:t>
            </a:r>
            <a:r>
              <a:rPr lang="en-US" dirty="0">
                <a:solidFill>
                  <a:srgbClr val="0070C0"/>
                </a:solidFill>
                <a:latin typeface="Consolas" panose="020B0609020204030204" pitchFamily="49" charset="0"/>
              </a:rPr>
              <a:t> </a:t>
            </a:r>
            <a:r>
              <a:rPr lang="en-US" dirty="0">
                <a:latin typeface="Consolas" panose="020B0609020204030204" pitchFamily="49" charset="0"/>
              </a:rPr>
              <a:t>, v)</a:t>
            </a:r>
          </a:p>
          <a:p>
            <a:r>
              <a:rPr lang="en-US" dirty="0">
                <a:latin typeface="Consolas" panose="020B0609020204030204" pitchFamily="49" charset="0"/>
              </a:rPr>
              <a:t>   return new Node(node-&gt;</a:t>
            </a:r>
            <a:r>
              <a:rPr lang="en-US" dirty="0" err="1">
                <a:latin typeface="Consolas" panose="020B0609020204030204" pitchFamily="49" charset="0"/>
              </a:rPr>
              <a:t>val</a:t>
            </a:r>
            <a:r>
              <a:rPr lang="en-US" dirty="0">
                <a:latin typeface="Consolas" panose="020B0609020204030204" pitchFamily="49" charset="0"/>
              </a:rPr>
              <a:t>, </a:t>
            </a:r>
            <a:r>
              <a:rPr lang="en-US" dirty="0" err="1">
                <a:solidFill>
                  <a:srgbClr val="0070C0"/>
                </a:solidFill>
                <a:latin typeface="Consolas" panose="020B0609020204030204" pitchFamily="49" charset="0"/>
              </a:rPr>
              <a:t>orig_l_subtree</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FF0000"/>
                </a:solidFill>
                <a:latin typeface="Consolas" panose="020B0609020204030204" pitchFamily="49" charset="0"/>
              </a:rPr>
              <a:t>new_r_subtree</a:t>
            </a:r>
            <a:r>
              <a:rPr lang="en-US" dirty="0">
                <a:latin typeface="Consolas" panose="020B0609020204030204" pitchFamily="49" charset="0"/>
              </a:rPr>
              <a:t>)</a:t>
            </a:r>
          </a:p>
        </p:txBody>
      </p:sp>
      <p:sp>
        <p:nvSpPr>
          <p:cNvPr id="77" name="TextBox 76">
            <a:extLst>
              <a:ext uri="{FF2B5EF4-FFF2-40B4-BE49-F238E27FC236}">
                <a16:creationId xmlns:a16="http://schemas.microsoft.com/office/drawing/2014/main" id="{83416457-FF8C-4D04-B79D-CB6E252CC769}"/>
              </a:ext>
            </a:extLst>
          </p:cNvPr>
          <p:cNvSpPr txBox="1"/>
          <p:nvPr/>
        </p:nvSpPr>
        <p:spPr>
          <a:xfrm>
            <a:off x="6419481" y="1648828"/>
            <a:ext cx="5990617" cy="4708981"/>
          </a:xfrm>
          <a:prstGeom prst="rect">
            <a:avLst/>
          </a:prstGeom>
          <a:noFill/>
        </p:spPr>
        <p:txBody>
          <a:bodyPr wrap="square">
            <a:spAutoFit/>
          </a:bodyPr>
          <a:lstStyle/>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Nil v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v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v</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v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endParaRPr lang="en-US" sz="1200" dirty="0">
              <a:solidFill>
                <a:srgbClr val="000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v &lt;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v)</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endParaRPr lang="en-US" sz="1200" dirty="0">
              <a:solidFill>
                <a:srgbClr val="000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v &gt;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v)</a:t>
            </a:r>
            <a:endParaRPr lang="en-US" sz="1800" dirty="0">
              <a:solidFill>
                <a:srgbClr val="FF0000"/>
              </a:solidFill>
              <a:latin typeface="Consolas" panose="020B0609020204030204" pitchFamily="49" charset="0"/>
            </a:endParaRPr>
          </a:p>
          <a:p>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sp>
        <p:nvSpPr>
          <p:cNvPr id="5" name="Arrow: Right 4">
            <a:extLst>
              <a:ext uri="{FF2B5EF4-FFF2-40B4-BE49-F238E27FC236}">
                <a16:creationId xmlns:a16="http://schemas.microsoft.com/office/drawing/2014/main" id="{1144EC0C-254A-4144-81EA-360A65E7B225}"/>
              </a:ext>
            </a:extLst>
          </p:cNvPr>
          <p:cNvSpPr/>
          <p:nvPr/>
        </p:nvSpPr>
        <p:spPr>
          <a:xfrm>
            <a:off x="3920246" y="1765936"/>
            <a:ext cx="2499235" cy="9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peech Bubble: Rectangle with Corners Rounded 57">
            <a:extLst>
              <a:ext uri="{FF2B5EF4-FFF2-40B4-BE49-F238E27FC236}">
                <a16:creationId xmlns:a16="http://schemas.microsoft.com/office/drawing/2014/main" id="{5CB30F81-ECA8-4CF0-8649-9BE3FF3624FE}"/>
              </a:ext>
            </a:extLst>
          </p:cNvPr>
          <p:cNvSpPr/>
          <p:nvPr/>
        </p:nvSpPr>
        <p:spPr>
          <a:xfrm>
            <a:off x="1474617" y="3699333"/>
            <a:ext cx="4050148" cy="1159759"/>
          </a:xfrm>
          <a:prstGeom prst="wedgeRoundRectCallout">
            <a:avLst>
              <a:gd name="adj1" fmla="val -63351"/>
              <a:gd name="adj2" fmla="val -901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Before we look at Case 2, let's keep track of the </a:t>
            </a:r>
            <a:r>
              <a:rPr lang="en-US" sz="2000" dirty="0">
                <a:solidFill>
                  <a:srgbClr val="C2FFF0"/>
                </a:solidFill>
                <a:latin typeface="Corbel" panose="020B0503020204020204" pitchFamily="34" charset="0"/>
              </a:rPr>
              <a:t>original left and right subtrees</a:t>
            </a:r>
            <a:r>
              <a:rPr lang="en-US" sz="2000" dirty="0">
                <a:latin typeface="Corbel" panose="020B0503020204020204" pitchFamily="34" charset="0"/>
              </a:rPr>
              <a:t> of our current node.</a:t>
            </a:r>
            <a:endParaRPr lang="en-US" sz="2000" dirty="0">
              <a:solidFill>
                <a:srgbClr val="FFC1C1"/>
              </a:solidFill>
              <a:latin typeface="Corbel" panose="020B0503020204020204" pitchFamily="34" charset="0"/>
            </a:endParaRPr>
          </a:p>
        </p:txBody>
      </p:sp>
      <p:sp>
        <p:nvSpPr>
          <p:cNvPr id="61" name="Speech Bubble: Rectangle with Corners Rounded 60">
            <a:extLst>
              <a:ext uri="{FF2B5EF4-FFF2-40B4-BE49-F238E27FC236}">
                <a16:creationId xmlns:a16="http://schemas.microsoft.com/office/drawing/2014/main" id="{0C294209-7887-4181-B5BC-556909342C54}"/>
              </a:ext>
            </a:extLst>
          </p:cNvPr>
          <p:cNvSpPr/>
          <p:nvPr/>
        </p:nvSpPr>
        <p:spPr>
          <a:xfrm>
            <a:off x="299596" y="5135355"/>
            <a:ext cx="4691124" cy="1479340"/>
          </a:xfrm>
          <a:prstGeom prst="wedgeRoundRectCallout">
            <a:avLst>
              <a:gd name="adj1" fmla="val 57589"/>
              <a:gd name="adj2" fmla="val -1148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node we create has the same value and points to the </a:t>
            </a:r>
            <a:r>
              <a:rPr lang="en-US" sz="2000" dirty="0">
                <a:solidFill>
                  <a:srgbClr val="C2FFF0"/>
                </a:solidFill>
                <a:latin typeface="Corbel" panose="020B0503020204020204" pitchFamily="34" charset="0"/>
              </a:rPr>
              <a:t>existing left and right subtrees</a:t>
            </a:r>
            <a:r>
              <a:rPr lang="en-US" sz="2000" dirty="0">
                <a:latin typeface="Corbel" panose="020B0503020204020204" pitchFamily="34" charset="0"/>
              </a:rPr>
              <a:t>. It's essentially a </a:t>
            </a:r>
            <a:r>
              <a:rPr lang="en-US" sz="2000" dirty="0">
                <a:solidFill>
                  <a:srgbClr val="FFC1C1"/>
                </a:solidFill>
                <a:latin typeface="Corbel" panose="020B0503020204020204" pitchFamily="34" charset="0"/>
              </a:rPr>
              <a:t>clone of the original node</a:t>
            </a:r>
            <a:r>
              <a:rPr lang="en-US" sz="2000" dirty="0">
                <a:latin typeface="Corbel" panose="020B0503020204020204" pitchFamily="34" charset="0"/>
              </a:rPr>
              <a:t>.</a:t>
            </a:r>
          </a:p>
        </p:txBody>
      </p:sp>
      <p:sp>
        <p:nvSpPr>
          <p:cNvPr id="62" name="Arrow: Right 61">
            <a:extLst>
              <a:ext uri="{FF2B5EF4-FFF2-40B4-BE49-F238E27FC236}">
                <a16:creationId xmlns:a16="http://schemas.microsoft.com/office/drawing/2014/main" id="{ECE8208A-62C2-4178-80A3-79D0B565FA01}"/>
              </a:ext>
            </a:extLst>
          </p:cNvPr>
          <p:cNvSpPr/>
          <p:nvPr/>
        </p:nvSpPr>
        <p:spPr>
          <a:xfrm>
            <a:off x="5881990" y="3289936"/>
            <a:ext cx="674453" cy="9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peech Bubble: Rectangle with Corners Rounded 53">
            <a:extLst>
              <a:ext uri="{FF2B5EF4-FFF2-40B4-BE49-F238E27FC236}">
                <a16:creationId xmlns:a16="http://schemas.microsoft.com/office/drawing/2014/main" id="{C3449A05-F4C8-4918-B638-5D7D4831E1D2}"/>
              </a:ext>
            </a:extLst>
          </p:cNvPr>
          <p:cNvSpPr/>
          <p:nvPr/>
        </p:nvSpPr>
        <p:spPr>
          <a:xfrm>
            <a:off x="2233925" y="145036"/>
            <a:ext cx="5664936" cy="1360009"/>
          </a:xfrm>
          <a:prstGeom prst="wedgeRoundRectCallout">
            <a:avLst>
              <a:gd name="adj1" fmla="val -49421"/>
              <a:gd name="adj2" fmla="val 843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Case 1: </a:t>
            </a:r>
          </a:p>
          <a:p>
            <a:pPr algn="ctr"/>
            <a:r>
              <a:rPr lang="en-US" sz="2000" dirty="0">
                <a:latin typeface="Corbel" panose="020B0503020204020204" pitchFamily="34" charset="0"/>
              </a:rPr>
              <a:t>We handle adding a new value </a:t>
            </a:r>
            <a:r>
              <a:rPr lang="en-US" sz="2000" dirty="0">
                <a:solidFill>
                  <a:srgbClr val="FFC1C1"/>
                </a:solidFill>
                <a:latin typeface="Corbel" panose="020B0503020204020204" pitchFamily="34" charset="0"/>
              </a:rPr>
              <a:t>v  </a:t>
            </a:r>
            <a:r>
              <a:rPr lang="en-US" sz="2000" dirty="0">
                <a:latin typeface="Corbel" panose="020B0503020204020204" pitchFamily="34" charset="0"/>
              </a:rPr>
              <a:t>to an </a:t>
            </a:r>
            <a:r>
              <a:rPr lang="en-US" sz="2000" dirty="0">
                <a:solidFill>
                  <a:srgbClr val="FFC1C1"/>
                </a:solidFill>
                <a:latin typeface="Corbel" panose="020B0503020204020204" pitchFamily="34" charset="0"/>
              </a:rPr>
              <a:t>empty tree</a:t>
            </a:r>
            <a:r>
              <a:rPr lang="en-US" sz="2000" dirty="0">
                <a:latin typeface="Corbel" panose="020B0503020204020204" pitchFamily="34" charset="0"/>
              </a:rPr>
              <a:t>. We simply </a:t>
            </a:r>
            <a:r>
              <a:rPr lang="en-US" sz="2000" dirty="0">
                <a:solidFill>
                  <a:srgbClr val="FFC1C1"/>
                </a:solidFill>
                <a:latin typeface="Corbel" panose="020B0503020204020204" pitchFamily="34" charset="0"/>
              </a:rPr>
              <a:t>return a new node </a:t>
            </a:r>
            <a:r>
              <a:rPr lang="en-US" sz="2000" dirty="0">
                <a:latin typeface="Corbel" panose="020B0503020204020204" pitchFamily="34" charset="0"/>
              </a:rPr>
              <a:t>with our value </a:t>
            </a:r>
            <a:r>
              <a:rPr lang="en-US" sz="2000" dirty="0">
                <a:solidFill>
                  <a:srgbClr val="FFC1C1"/>
                </a:solidFill>
                <a:latin typeface="Corbel" panose="020B0503020204020204" pitchFamily="34" charset="0"/>
              </a:rPr>
              <a:t>v</a:t>
            </a:r>
            <a:r>
              <a:rPr lang="en-US" sz="2000" dirty="0">
                <a:latin typeface="Corbel" panose="020B0503020204020204" pitchFamily="34" charset="0"/>
              </a:rPr>
              <a:t> and </a:t>
            </a:r>
            <a:r>
              <a:rPr lang="en-US" sz="2000" dirty="0">
                <a:solidFill>
                  <a:srgbClr val="FFC1C1"/>
                </a:solidFill>
                <a:latin typeface="Corbel" panose="020B0503020204020204" pitchFamily="34" charset="0"/>
              </a:rPr>
              <a:t>two Nil children</a:t>
            </a:r>
            <a:r>
              <a:rPr lang="en-US" sz="2000" dirty="0">
                <a:latin typeface="Corbel" panose="020B0503020204020204" pitchFamily="34" charset="0"/>
              </a:rPr>
              <a:t>.</a:t>
            </a:r>
            <a:endParaRPr lang="en-US" sz="2000" dirty="0">
              <a:solidFill>
                <a:srgbClr val="FFC1C1"/>
              </a:solidFill>
              <a:latin typeface="Corbel" panose="020B0503020204020204" pitchFamily="34" charset="0"/>
            </a:endParaRPr>
          </a:p>
        </p:txBody>
      </p:sp>
      <p:sp>
        <p:nvSpPr>
          <p:cNvPr id="68" name="Speech Bubble: Rectangle with Corners Rounded 67">
            <a:extLst>
              <a:ext uri="{FF2B5EF4-FFF2-40B4-BE49-F238E27FC236}">
                <a16:creationId xmlns:a16="http://schemas.microsoft.com/office/drawing/2014/main" id="{324C09AB-A023-4B3C-8144-3C5E5700DE94}"/>
              </a:ext>
            </a:extLst>
          </p:cNvPr>
          <p:cNvSpPr/>
          <p:nvPr/>
        </p:nvSpPr>
        <p:spPr>
          <a:xfrm>
            <a:off x="8031254" y="178227"/>
            <a:ext cx="3627346" cy="1479340"/>
          </a:xfrm>
          <a:prstGeom prst="wedgeRoundRectCallout">
            <a:avLst>
              <a:gd name="adj1" fmla="val -64528"/>
              <a:gd name="adj2" fmla="val 725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Similarly, this </a:t>
            </a:r>
            <a:r>
              <a:rPr lang="en-US" sz="2000" dirty="0">
                <a:solidFill>
                  <a:srgbClr val="FFC1C1"/>
                </a:solidFill>
                <a:latin typeface="Corbel" panose="020B0503020204020204" pitchFamily="34" charset="0"/>
              </a:rPr>
              <a:t>pattern</a:t>
            </a:r>
            <a:r>
              <a:rPr lang="en-US" sz="2000" dirty="0">
                <a:latin typeface="Corbel" panose="020B0503020204020204" pitchFamily="34" charset="0"/>
              </a:rPr>
              <a:t> matches the case where our </a:t>
            </a:r>
            <a:r>
              <a:rPr lang="en-US" sz="2000" dirty="0">
                <a:solidFill>
                  <a:srgbClr val="FFC1C1"/>
                </a:solidFill>
                <a:latin typeface="Corbel" panose="020B0503020204020204" pitchFamily="34" charset="0"/>
              </a:rPr>
              <a:t>root node is Nil </a:t>
            </a:r>
            <a:r>
              <a:rPr lang="en-US" sz="2000" dirty="0">
                <a:latin typeface="Corbel" panose="020B0503020204020204" pitchFamily="34" charset="0"/>
              </a:rPr>
              <a:t>–  i.e., our </a:t>
            </a:r>
            <a:r>
              <a:rPr lang="en-US" sz="2000" dirty="0">
                <a:solidFill>
                  <a:srgbClr val="FFC1C1"/>
                </a:solidFill>
                <a:latin typeface="Corbel" panose="020B0503020204020204" pitchFamily="34" charset="0"/>
              </a:rPr>
              <a:t>tree is empty</a:t>
            </a:r>
            <a:r>
              <a:rPr lang="en-US" sz="2000" dirty="0">
                <a:latin typeface="Corbel" panose="020B0503020204020204" pitchFamily="34" charset="0"/>
              </a:rPr>
              <a:t>.</a:t>
            </a:r>
          </a:p>
        </p:txBody>
      </p:sp>
      <p:sp>
        <p:nvSpPr>
          <p:cNvPr id="60" name="Speech Bubble: Rectangle with Corners Rounded 59">
            <a:extLst>
              <a:ext uri="{FF2B5EF4-FFF2-40B4-BE49-F238E27FC236}">
                <a16:creationId xmlns:a16="http://schemas.microsoft.com/office/drawing/2014/main" id="{2B62FFA1-D136-4797-9081-C473158EECDA}"/>
              </a:ext>
            </a:extLst>
          </p:cNvPr>
          <p:cNvSpPr/>
          <p:nvPr/>
        </p:nvSpPr>
        <p:spPr>
          <a:xfrm>
            <a:off x="6633706" y="389284"/>
            <a:ext cx="4691124" cy="1479340"/>
          </a:xfrm>
          <a:prstGeom prst="wedgeRoundRectCallout">
            <a:avLst>
              <a:gd name="adj1" fmla="val -148945"/>
              <a:gd name="adj2" fmla="val 1547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Case 2:</a:t>
            </a:r>
          </a:p>
          <a:p>
            <a:pPr algn="ctr"/>
            <a:r>
              <a:rPr lang="en-US" sz="2000" dirty="0">
                <a:latin typeface="Corbel" panose="020B0503020204020204" pitchFamily="34" charset="0"/>
              </a:rPr>
              <a:t>If we find the value we're trying to insert in the tree, we </a:t>
            </a:r>
            <a:r>
              <a:rPr lang="en-US" sz="2000" dirty="0">
                <a:solidFill>
                  <a:srgbClr val="FFC1C1"/>
                </a:solidFill>
                <a:latin typeface="Corbel" panose="020B0503020204020204" pitchFamily="34" charset="0"/>
              </a:rPr>
              <a:t>create an identical new node </a:t>
            </a:r>
            <a:r>
              <a:rPr lang="en-US" sz="2000" dirty="0">
                <a:latin typeface="Corbel" panose="020B0503020204020204" pitchFamily="34" charset="0"/>
              </a:rPr>
              <a:t>from scratch and </a:t>
            </a:r>
            <a:r>
              <a:rPr lang="en-US" sz="2000" dirty="0">
                <a:solidFill>
                  <a:srgbClr val="FFC1C1"/>
                </a:solidFill>
                <a:latin typeface="Corbel" panose="020B0503020204020204" pitchFamily="34" charset="0"/>
              </a:rPr>
              <a:t>return it</a:t>
            </a:r>
            <a:r>
              <a:rPr lang="en-US" sz="2000" dirty="0">
                <a:latin typeface="Corbel" panose="020B0503020204020204" pitchFamily="34" charset="0"/>
              </a:rPr>
              <a:t>.</a:t>
            </a:r>
          </a:p>
        </p:txBody>
      </p:sp>
      <p:sp>
        <p:nvSpPr>
          <p:cNvPr id="71" name="Speech Bubble: Rectangle with Corners Rounded 70">
            <a:extLst>
              <a:ext uri="{FF2B5EF4-FFF2-40B4-BE49-F238E27FC236}">
                <a16:creationId xmlns:a16="http://schemas.microsoft.com/office/drawing/2014/main" id="{758522E5-5182-48A4-9C75-F1BACA19A034}"/>
              </a:ext>
            </a:extLst>
          </p:cNvPr>
          <p:cNvSpPr/>
          <p:nvPr/>
        </p:nvSpPr>
        <p:spPr>
          <a:xfrm>
            <a:off x="1266324" y="1936914"/>
            <a:ext cx="4691124" cy="1479340"/>
          </a:xfrm>
          <a:prstGeom prst="wedgeRoundRectCallout">
            <a:avLst>
              <a:gd name="adj1" fmla="val -41324"/>
              <a:gd name="adj2" fmla="val 1067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Case 3:</a:t>
            </a:r>
          </a:p>
          <a:p>
            <a:pPr algn="ctr"/>
            <a:r>
              <a:rPr lang="en-US" sz="2000" dirty="0">
                <a:latin typeface="Corbel" panose="020B0503020204020204" pitchFamily="34" charset="0"/>
              </a:rPr>
              <a:t>If the value we're trying to insert is </a:t>
            </a:r>
            <a:r>
              <a:rPr lang="en-US" sz="2000" dirty="0">
                <a:solidFill>
                  <a:srgbClr val="FFC1C1"/>
                </a:solidFill>
                <a:latin typeface="Corbel" panose="020B0503020204020204" pitchFamily="34" charset="0"/>
              </a:rPr>
              <a:t>less than the current node</a:t>
            </a:r>
            <a:r>
              <a:rPr lang="en-US" sz="2000" dirty="0">
                <a:latin typeface="Corbel" panose="020B0503020204020204" pitchFamily="34" charset="0"/>
              </a:rPr>
              <a:t>, it belongs in the </a:t>
            </a:r>
            <a:r>
              <a:rPr lang="en-US" sz="2000" dirty="0">
                <a:solidFill>
                  <a:srgbClr val="FFC1C1"/>
                </a:solidFill>
                <a:latin typeface="Corbel" panose="020B0503020204020204" pitchFamily="34" charset="0"/>
              </a:rPr>
              <a:t>left subtree </a:t>
            </a:r>
            <a:r>
              <a:rPr lang="en-US" sz="2000" dirty="0">
                <a:latin typeface="Corbel" panose="020B0503020204020204" pitchFamily="34" charset="0"/>
              </a:rPr>
              <a:t>of the current node.</a:t>
            </a:r>
          </a:p>
        </p:txBody>
      </p:sp>
      <p:sp>
        <p:nvSpPr>
          <p:cNvPr id="72" name="Speech Bubble: Rectangle with Corners Rounded 71">
            <a:extLst>
              <a:ext uri="{FF2B5EF4-FFF2-40B4-BE49-F238E27FC236}">
                <a16:creationId xmlns:a16="http://schemas.microsoft.com/office/drawing/2014/main" id="{417E013F-6D88-4313-8F91-93387F28C8C0}"/>
              </a:ext>
            </a:extLst>
          </p:cNvPr>
          <p:cNvSpPr/>
          <p:nvPr/>
        </p:nvSpPr>
        <p:spPr>
          <a:xfrm>
            <a:off x="6265808" y="2638246"/>
            <a:ext cx="4691124" cy="1479340"/>
          </a:xfrm>
          <a:prstGeom prst="wedgeRoundRectCallout">
            <a:avLst>
              <a:gd name="adj1" fmla="val -113901"/>
              <a:gd name="adj2" fmla="val 771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we </a:t>
            </a:r>
            <a:r>
              <a:rPr lang="en-US" sz="2000" dirty="0">
                <a:solidFill>
                  <a:srgbClr val="FFC1C1"/>
                </a:solidFill>
                <a:latin typeface="Corbel" panose="020B0503020204020204" pitchFamily="34" charset="0"/>
              </a:rPr>
              <a:t>recursively insert </a:t>
            </a:r>
            <a:r>
              <a:rPr lang="en-US" sz="2000" dirty="0">
                <a:latin typeface="Corbel" panose="020B0503020204020204" pitchFamily="34" charset="0"/>
              </a:rPr>
              <a:t>the value into the </a:t>
            </a:r>
            <a:r>
              <a:rPr lang="en-US" sz="2000" dirty="0">
                <a:solidFill>
                  <a:srgbClr val="FFC1C1"/>
                </a:solidFill>
                <a:latin typeface="Corbel" panose="020B0503020204020204" pitchFamily="34" charset="0"/>
              </a:rPr>
              <a:t>left subtree</a:t>
            </a:r>
            <a:r>
              <a:rPr lang="en-US" sz="2000" dirty="0">
                <a:latin typeface="Corbel" panose="020B0503020204020204" pitchFamily="34" charset="0"/>
              </a:rPr>
              <a:t>.  This returns a fresh copy of the subtree that contains the value!</a:t>
            </a:r>
          </a:p>
        </p:txBody>
      </p:sp>
      <p:sp>
        <p:nvSpPr>
          <p:cNvPr id="73" name="Speech Bubble: Rectangle with Corners Rounded 72">
            <a:extLst>
              <a:ext uri="{FF2B5EF4-FFF2-40B4-BE49-F238E27FC236}">
                <a16:creationId xmlns:a16="http://schemas.microsoft.com/office/drawing/2014/main" id="{A698EADE-AC8B-4EEE-845D-03BAD37F1E04}"/>
              </a:ext>
            </a:extLst>
          </p:cNvPr>
          <p:cNvSpPr/>
          <p:nvPr/>
        </p:nvSpPr>
        <p:spPr>
          <a:xfrm>
            <a:off x="6284701" y="5093133"/>
            <a:ext cx="5456584" cy="1479340"/>
          </a:xfrm>
          <a:prstGeom prst="wedgeRoundRectCallout">
            <a:avLst>
              <a:gd name="adj1" fmla="val -59898"/>
              <a:gd name="adj2" fmla="val -622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then </a:t>
            </a:r>
            <a:r>
              <a:rPr lang="en-US" sz="2000" dirty="0">
                <a:solidFill>
                  <a:srgbClr val="FFC1C1"/>
                </a:solidFill>
                <a:latin typeface="Corbel" panose="020B0503020204020204" pitchFamily="34" charset="0"/>
              </a:rPr>
              <a:t>create a replacement node </a:t>
            </a:r>
            <a:r>
              <a:rPr lang="en-US" sz="2000" dirty="0">
                <a:latin typeface="Corbel" panose="020B0503020204020204" pitchFamily="34" charset="0"/>
              </a:rPr>
              <a:t>with the same value as our current node, but which points to this </a:t>
            </a:r>
            <a:r>
              <a:rPr lang="en-US" sz="2000" dirty="0">
                <a:solidFill>
                  <a:srgbClr val="FFC1C1"/>
                </a:solidFill>
                <a:latin typeface="Corbel" panose="020B0503020204020204" pitchFamily="34" charset="0"/>
              </a:rPr>
              <a:t>new left subtree</a:t>
            </a:r>
            <a:r>
              <a:rPr lang="en-US" sz="2000" dirty="0">
                <a:latin typeface="Corbel" panose="020B0503020204020204" pitchFamily="34" charset="0"/>
              </a:rPr>
              <a:t>, as well as the </a:t>
            </a:r>
            <a:r>
              <a:rPr lang="en-US" sz="2000" dirty="0">
                <a:solidFill>
                  <a:srgbClr val="C2FFF0"/>
                </a:solidFill>
                <a:latin typeface="Corbel" panose="020B0503020204020204" pitchFamily="34" charset="0"/>
              </a:rPr>
              <a:t>original right subtree</a:t>
            </a:r>
            <a:r>
              <a:rPr lang="en-US" sz="2000" dirty="0">
                <a:latin typeface="Corbel" panose="020B0503020204020204" pitchFamily="34" charset="0"/>
              </a:rPr>
              <a:t>.</a:t>
            </a:r>
          </a:p>
        </p:txBody>
      </p:sp>
      <p:sp>
        <p:nvSpPr>
          <p:cNvPr id="74" name="Speech Bubble: Rectangle with Corners Rounded 73">
            <a:extLst>
              <a:ext uri="{FF2B5EF4-FFF2-40B4-BE49-F238E27FC236}">
                <a16:creationId xmlns:a16="http://schemas.microsoft.com/office/drawing/2014/main" id="{BAE24471-04E4-4DD4-98EA-F8AAB042292C}"/>
              </a:ext>
            </a:extLst>
          </p:cNvPr>
          <p:cNvSpPr/>
          <p:nvPr/>
        </p:nvSpPr>
        <p:spPr>
          <a:xfrm>
            <a:off x="8330108" y="2702963"/>
            <a:ext cx="3627346" cy="1479340"/>
          </a:xfrm>
          <a:prstGeom prst="wedgeRoundRectCallout">
            <a:avLst>
              <a:gd name="adj1" fmla="val -86250"/>
              <a:gd name="adj2" fmla="val -635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this case, we return a new Node with the inserted value </a:t>
            </a:r>
            <a:r>
              <a:rPr lang="en-US" sz="2000" dirty="0">
                <a:solidFill>
                  <a:srgbClr val="FFC1C1"/>
                </a:solidFill>
                <a:latin typeface="Corbel" panose="020B0503020204020204" pitchFamily="34" charset="0"/>
              </a:rPr>
              <a:t>v</a:t>
            </a:r>
            <a:r>
              <a:rPr lang="en-US" sz="2000" dirty="0">
                <a:latin typeface="Corbel" panose="020B0503020204020204" pitchFamily="34" charset="0"/>
              </a:rPr>
              <a:t> and </a:t>
            </a:r>
            <a:r>
              <a:rPr lang="en-US" sz="2000" dirty="0">
                <a:solidFill>
                  <a:srgbClr val="FFC1C1"/>
                </a:solidFill>
                <a:latin typeface="Corbel" panose="020B0503020204020204" pitchFamily="34" charset="0"/>
              </a:rPr>
              <a:t>two Nil children</a:t>
            </a:r>
            <a:r>
              <a:rPr lang="en-US" sz="2000" dirty="0">
                <a:latin typeface="Corbel" panose="020B0503020204020204" pitchFamily="34" charset="0"/>
              </a:rPr>
              <a:t>.</a:t>
            </a:r>
            <a:endParaRPr lang="en-US" sz="2000" dirty="0">
              <a:latin typeface="Consolas" panose="020B0609020204030204" pitchFamily="49" charset="0"/>
            </a:endParaRPr>
          </a:p>
        </p:txBody>
      </p:sp>
      <p:sp>
        <p:nvSpPr>
          <p:cNvPr id="69" name="Speech Bubble: Rectangle with Corners Rounded 68">
            <a:extLst>
              <a:ext uri="{FF2B5EF4-FFF2-40B4-BE49-F238E27FC236}">
                <a16:creationId xmlns:a16="http://schemas.microsoft.com/office/drawing/2014/main" id="{3AF17EFA-5609-4ACE-8444-03E54238A66A}"/>
              </a:ext>
            </a:extLst>
          </p:cNvPr>
          <p:cNvSpPr/>
          <p:nvPr/>
        </p:nvSpPr>
        <p:spPr>
          <a:xfrm>
            <a:off x="7374116" y="4916525"/>
            <a:ext cx="4583338" cy="949248"/>
          </a:xfrm>
          <a:prstGeom prst="wedgeRoundRectCallout">
            <a:avLst>
              <a:gd name="adj1" fmla="val -47959"/>
              <a:gd name="adj2" fmla="val -1326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Similarly, we generate and return a </a:t>
            </a:r>
            <a:r>
              <a:rPr lang="en-US" sz="2000" dirty="0">
                <a:solidFill>
                  <a:srgbClr val="FFC1C1"/>
                </a:solidFill>
                <a:latin typeface="Corbel" panose="020B0503020204020204" pitchFamily="34" charset="0"/>
              </a:rPr>
              <a:t>clone</a:t>
            </a:r>
            <a:r>
              <a:rPr lang="en-US" sz="2000" dirty="0">
                <a:latin typeface="Corbel" panose="020B0503020204020204" pitchFamily="34" charset="0"/>
              </a:rPr>
              <a:t> of the </a:t>
            </a:r>
            <a:r>
              <a:rPr lang="en-US" sz="2000" dirty="0">
                <a:solidFill>
                  <a:srgbClr val="FFC1C1"/>
                </a:solidFill>
                <a:latin typeface="Corbel" panose="020B0503020204020204" pitchFamily="34" charset="0"/>
              </a:rPr>
              <a:t>original node </a:t>
            </a:r>
            <a:r>
              <a:rPr lang="en-US" sz="2000" dirty="0">
                <a:latin typeface="Corbel" panose="020B0503020204020204" pitchFamily="34" charset="0"/>
              </a:rPr>
              <a:t>from the tree. </a:t>
            </a:r>
          </a:p>
        </p:txBody>
      </p:sp>
      <p:sp>
        <p:nvSpPr>
          <p:cNvPr id="75" name="Arrow: Right 74">
            <a:extLst>
              <a:ext uri="{FF2B5EF4-FFF2-40B4-BE49-F238E27FC236}">
                <a16:creationId xmlns:a16="http://schemas.microsoft.com/office/drawing/2014/main" id="{EC64C3B4-517F-4421-826D-2F7354D98833}"/>
              </a:ext>
            </a:extLst>
          </p:cNvPr>
          <p:cNvSpPr/>
          <p:nvPr/>
        </p:nvSpPr>
        <p:spPr>
          <a:xfrm>
            <a:off x="5870067" y="4399472"/>
            <a:ext cx="871201" cy="9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peech Bubble: Rectangle with Corners Rounded 78">
            <a:extLst>
              <a:ext uri="{FF2B5EF4-FFF2-40B4-BE49-F238E27FC236}">
                <a16:creationId xmlns:a16="http://schemas.microsoft.com/office/drawing/2014/main" id="{E7BDB9DF-8D81-4D8D-96C6-7B902E4FE104}"/>
              </a:ext>
            </a:extLst>
          </p:cNvPr>
          <p:cNvSpPr/>
          <p:nvPr/>
        </p:nvSpPr>
        <p:spPr>
          <a:xfrm>
            <a:off x="6726337" y="3704675"/>
            <a:ext cx="4691124" cy="1479340"/>
          </a:xfrm>
          <a:prstGeom prst="wedgeRoundRectCallout">
            <a:avLst>
              <a:gd name="adj1" fmla="val -113901"/>
              <a:gd name="adj2" fmla="val 771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we </a:t>
            </a:r>
            <a:r>
              <a:rPr lang="en-US" sz="2000" dirty="0">
                <a:solidFill>
                  <a:srgbClr val="FFC1C1"/>
                </a:solidFill>
                <a:latin typeface="Corbel" panose="020B0503020204020204" pitchFamily="34" charset="0"/>
              </a:rPr>
              <a:t>recursively insert </a:t>
            </a:r>
            <a:r>
              <a:rPr lang="en-US" sz="2000" dirty="0">
                <a:latin typeface="Corbel" panose="020B0503020204020204" pitchFamily="34" charset="0"/>
              </a:rPr>
              <a:t>the value into the </a:t>
            </a:r>
            <a:r>
              <a:rPr lang="en-US" sz="2000" dirty="0">
                <a:solidFill>
                  <a:srgbClr val="FFC1C1"/>
                </a:solidFill>
                <a:latin typeface="Corbel" panose="020B0503020204020204" pitchFamily="34" charset="0"/>
              </a:rPr>
              <a:t>right subtree</a:t>
            </a:r>
            <a:r>
              <a:rPr lang="en-US" sz="2000" dirty="0">
                <a:latin typeface="Corbel" panose="020B0503020204020204" pitchFamily="34" charset="0"/>
              </a:rPr>
              <a:t>.  This returns a fresh copy of the subtree that contains the value!</a:t>
            </a:r>
          </a:p>
        </p:txBody>
      </p:sp>
      <p:sp>
        <p:nvSpPr>
          <p:cNvPr id="83" name="Speech Bubble: Rectangle with Corners Rounded 82">
            <a:extLst>
              <a:ext uri="{FF2B5EF4-FFF2-40B4-BE49-F238E27FC236}">
                <a16:creationId xmlns:a16="http://schemas.microsoft.com/office/drawing/2014/main" id="{AC81E0B6-BD54-47DF-90BD-BD53B1A1EBF0}"/>
              </a:ext>
            </a:extLst>
          </p:cNvPr>
          <p:cNvSpPr/>
          <p:nvPr/>
        </p:nvSpPr>
        <p:spPr>
          <a:xfrm>
            <a:off x="6676580" y="5259271"/>
            <a:ext cx="5456584" cy="1479340"/>
          </a:xfrm>
          <a:prstGeom prst="wedgeRoundRectCallout">
            <a:avLst>
              <a:gd name="adj1" fmla="val -67742"/>
              <a:gd name="adj2" fmla="val 74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then </a:t>
            </a:r>
            <a:r>
              <a:rPr lang="en-US" sz="2000" dirty="0">
                <a:solidFill>
                  <a:srgbClr val="FFC1C1"/>
                </a:solidFill>
                <a:latin typeface="Corbel" panose="020B0503020204020204" pitchFamily="34" charset="0"/>
              </a:rPr>
              <a:t>create a replacement node </a:t>
            </a:r>
            <a:r>
              <a:rPr lang="en-US" sz="2000" dirty="0">
                <a:latin typeface="Corbel" panose="020B0503020204020204" pitchFamily="34" charset="0"/>
              </a:rPr>
              <a:t>with the same value as our current node, but which points to the </a:t>
            </a:r>
            <a:r>
              <a:rPr lang="en-US" sz="2000" dirty="0">
                <a:solidFill>
                  <a:srgbClr val="C2FFF0"/>
                </a:solidFill>
                <a:latin typeface="Corbel" panose="020B0503020204020204" pitchFamily="34" charset="0"/>
              </a:rPr>
              <a:t>original left subtree  </a:t>
            </a:r>
            <a:r>
              <a:rPr lang="en-US" sz="2000" dirty="0">
                <a:latin typeface="Corbel" panose="020B0503020204020204" pitchFamily="34" charset="0"/>
              </a:rPr>
              <a:t>and the </a:t>
            </a:r>
            <a:r>
              <a:rPr lang="en-US" sz="2000" dirty="0">
                <a:solidFill>
                  <a:srgbClr val="FFC1C1"/>
                </a:solidFill>
                <a:latin typeface="Corbel" panose="020B0503020204020204" pitchFamily="34" charset="0"/>
              </a:rPr>
              <a:t>new right subtree</a:t>
            </a:r>
            <a:r>
              <a:rPr lang="en-US" sz="2000" dirty="0">
                <a:latin typeface="Corbel" panose="020B0503020204020204" pitchFamily="34" charset="0"/>
              </a:rPr>
              <a:t>.</a:t>
            </a:r>
          </a:p>
        </p:txBody>
      </p:sp>
      <p:sp>
        <p:nvSpPr>
          <p:cNvPr id="84" name="Speech Bubble: Rectangle with Corners Rounded 83">
            <a:extLst>
              <a:ext uri="{FF2B5EF4-FFF2-40B4-BE49-F238E27FC236}">
                <a16:creationId xmlns:a16="http://schemas.microsoft.com/office/drawing/2014/main" id="{FB4316AD-661E-4709-961D-1FC5DE44BA2E}"/>
              </a:ext>
            </a:extLst>
          </p:cNvPr>
          <p:cNvSpPr/>
          <p:nvPr/>
        </p:nvSpPr>
        <p:spPr>
          <a:xfrm>
            <a:off x="1205797" y="2995122"/>
            <a:ext cx="4691124" cy="1479340"/>
          </a:xfrm>
          <a:prstGeom prst="wedgeRoundRectCallout">
            <a:avLst>
              <a:gd name="adj1" fmla="val -41324"/>
              <a:gd name="adj2" fmla="val 1067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Case 4:</a:t>
            </a:r>
          </a:p>
          <a:p>
            <a:pPr algn="ctr"/>
            <a:r>
              <a:rPr lang="en-US" sz="2000" dirty="0">
                <a:latin typeface="Corbel" panose="020B0503020204020204" pitchFamily="34" charset="0"/>
              </a:rPr>
              <a:t>If the value we're trying to insert is </a:t>
            </a:r>
            <a:r>
              <a:rPr lang="en-US" sz="2000" dirty="0">
                <a:solidFill>
                  <a:srgbClr val="FFC1C1"/>
                </a:solidFill>
                <a:latin typeface="Corbel" panose="020B0503020204020204" pitchFamily="34" charset="0"/>
              </a:rPr>
              <a:t>greater than the current node</a:t>
            </a:r>
            <a:r>
              <a:rPr lang="en-US" sz="2000" dirty="0">
                <a:latin typeface="Corbel" panose="020B0503020204020204" pitchFamily="34" charset="0"/>
              </a:rPr>
              <a:t>, it belongs in the </a:t>
            </a:r>
            <a:r>
              <a:rPr lang="en-US" sz="2000" dirty="0">
                <a:solidFill>
                  <a:srgbClr val="FFC1C1"/>
                </a:solidFill>
                <a:latin typeface="Corbel" panose="020B0503020204020204" pitchFamily="34" charset="0"/>
              </a:rPr>
              <a:t>right subtree </a:t>
            </a:r>
            <a:r>
              <a:rPr lang="en-US" sz="2000" dirty="0">
                <a:latin typeface="Corbel" panose="020B0503020204020204" pitchFamily="34" charset="0"/>
              </a:rPr>
              <a:t>of the current node.</a:t>
            </a:r>
          </a:p>
        </p:txBody>
      </p:sp>
      <p:sp>
        <p:nvSpPr>
          <p:cNvPr id="85" name="Arrow: Right 84">
            <a:extLst>
              <a:ext uri="{FF2B5EF4-FFF2-40B4-BE49-F238E27FC236}">
                <a16:creationId xmlns:a16="http://schemas.microsoft.com/office/drawing/2014/main" id="{8C0971BC-3A9A-4882-94B0-8A79029FEDBB}"/>
              </a:ext>
            </a:extLst>
          </p:cNvPr>
          <p:cNvSpPr/>
          <p:nvPr/>
        </p:nvSpPr>
        <p:spPr>
          <a:xfrm>
            <a:off x="5874626" y="5520696"/>
            <a:ext cx="871201" cy="9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0FA831C9-468B-4CAC-BF5B-80B72990D1BE}"/>
              </a:ext>
            </a:extLst>
          </p:cNvPr>
          <p:cNvSpPr/>
          <p:nvPr/>
        </p:nvSpPr>
        <p:spPr>
          <a:xfrm>
            <a:off x="1165287" y="169202"/>
            <a:ext cx="5119414" cy="1159759"/>
          </a:xfrm>
          <a:prstGeom prst="wedgeRoundRectCallout">
            <a:avLst>
              <a:gd name="adj1" fmla="val -49421"/>
              <a:gd name="adj2" fmla="val 843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a:t>
            </a:r>
            <a:r>
              <a:rPr lang="en-US" sz="2000" dirty="0">
                <a:solidFill>
                  <a:srgbClr val="FFC1C1"/>
                </a:solidFill>
                <a:latin typeface="Corbel" panose="020B0503020204020204" pitchFamily="34" charset="0"/>
              </a:rPr>
              <a:t>insert() </a:t>
            </a:r>
            <a:r>
              <a:rPr lang="en-US" sz="2000" dirty="0">
                <a:latin typeface="Corbel" panose="020B0503020204020204" pitchFamily="34" charset="0"/>
              </a:rPr>
              <a:t>function is initially called with the </a:t>
            </a:r>
            <a:r>
              <a:rPr lang="en-US" sz="2000" dirty="0">
                <a:solidFill>
                  <a:srgbClr val="FFC1C1"/>
                </a:solidFill>
                <a:latin typeface="Corbel" panose="020B0503020204020204" pitchFamily="34" charset="0"/>
              </a:rPr>
              <a:t>root node </a:t>
            </a:r>
            <a:r>
              <a:rPr lang="en-US" sz="2000" dirty="0">
                <a:latin typeface="Corbel" panose="020B0503020204020204" pitchFamily="34" charset="0"/>
              </a:rPr>
              <a:t>of the input tree and a </a:t>
            </a:r>
            <a:r>
              <a:rPr lang="en-US" sz="2000" dirty="0">
                <a:solidFill>
                  <a:srgbClr val="FFC1C1"/>
                </a:solidFill>
                <a:latin typeface="Corbel" panose="020B0503020204020204" pitchFamily="34" charset="0"/>
              </a:rPr>
              <a:t>value v</a:t>
            </a:r>
            <a:r>
              <a:rPr lang="en-US" sz="2000" dirty="0">
                <a:latin typeface="Corbel" panose="020B0503020204020204" pitchFamily="34" charset="0"/>
              </a:rPr>
              <a:t>, and </a:t>
            </a:r>
            <a:r>
              <a:rPr lang="en-US" sz="2000" dirty="0">
                <a:solidFill>
                  <a:srgbClr val="FFC1C1"/>
                </a:solidFill>
                <a:latin typeface="Corbel" panose="020B0503020204020204" pitchFamily="34" charset="0"/>
              </a:rPr>
              <a:t>returns a new root of the updated tree.</a:t>
            </a:r>
          </a:p>
        </p:txBody>
      </p:sp>
    </p:spTree>
    <p:extLst>
      <p:ext uri="{BB962C8B-B14F-4D97-AF65-F5344CB8AC3E}">
        <p14:creationId xmlns:p14="http://schemas.microsoft.com/office/powerpoint/2010/main" val="87007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7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7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6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2">
                                            <p:txEl>
                                              <p:pRg st="4" end="4"/>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2">
                                            <p:txEl>
                                              <p:pRg st="5" end="5"/>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58"/>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2">
                                            <p:txEl>
                                              <p:pRg st="7" end="7"/>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2">
                                            <p:txEl>
                                              <p:pRg st="8" end="8"/>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2">
                                            <p:txEl>
                                              <p:pRg st="9" end="9"/>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6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61"/>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60"/>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wipe(left)">
                                      <p:cBhvr>
                                        <p:cTn id="100" dur="500"/>
                                        <p:tgtEl>
                                          <p:spTgt spid="62"/>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7">
                                            <p:txEl>
                                              <p:pRg st="5" end="5"/>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7">
                                            <p:txEl>
                                              <p:pRg st="7" end="7"/>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7">
                                            <p:txEl>
                                              <p:pRg st="8" end="8"/>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69"/>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6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2">
                                            <p:txEl>
                                              <p:pRg st="10" end="10"/>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72"/>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52">
                                            <p:txEl>
                                              <p:pRg st="11" end="11"/>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7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2">
                                            <p:txEl>
                                              <p:pRg st="12" end="12"/>
                                            </p:txEl>
                                          </p:spTgt>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2">
                                            <p:txEl>
                                              <p:pRg st="13" end="13"/>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71"/>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72"/>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73"/>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75"/>
                                        </p:tgtEl>
                                        <p:attrNameLst>
                                          <p:attrName>style.visibility</p:attrName>
                                        </p:attrNameLst>
                                      </p:cBhvr>
                                      <p:to>
                                        <p:strVal val="visible"/>
                                      </p:to>
                                    </p:set>
                                    <p:animEffect transition="in" filter="wipe(left)">
                                      <p:cBhvr>
                                        <p:cTn id="159" dur="500"/>
                                        <p:tgtEl>
                                          <p:spTgt spid="75"/>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77">
                                            <p:txEl>
                                              <p:pRg st="11" end="11"/>
                                            </p:txEl>
                                          </p:spTgt>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77">
                                            <p:txEl>
                                              <p:pRg st="12" end="12"/>
                                            </p:txEl>
                                          </p:spTgt>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75"/>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84"/>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52">
                                            <p:txEl>
                                              <p:pRg st="14" end="14"/>
                                            </p:txEl>
                                          </p:spTgt>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79"/>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52">
                                            <p:txEl>
                                              <p:pRg st="15" end="15"/>
                                            </p:txEl>
                                          </p:spTgt>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83"/>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52">
                                            <p:txEl>
                                              <p:pRg st="16" end="16"/>
                                            </p:txEl>
                                          </p:spTgt>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52">
                                            <p:txEl>
                                              <p:pRg st="17" end="17"/>
                                            </p:txEl>
                                          </p:spTgt>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grpId="1" nodeType="clickEffect">
                                  <p:stCondLst>
                                    <p:cond delay="0"/>
                                  </p:stCondLst>
                                  <p:childTnLst>
                                    <p:set>
                                      <p:cBhvr>
                                        <p:cTn id="201" dur="1" fill="hold">
                                          <p:stCondLst>
                                            <p:cond delay="0"/>
                                          </p:stCondLst>
                                        </p:cTn>
                                        <p:tgtEl>
                                          <p:spTgt spid="79"/>
                                        </p:tgtEl>
                                        <p:attrNameLst>
                                          <p:attrName>style.visibility</p:attrName>
                                        </p:attrNameLst>
                                      </p:cBhvr>
                                      <p:to>
                                        <p:strVal val="hidden"/>
                                      </p:to>
                                    </p:set>
                                  </p:childTnLst>
                                </p:cTn>
                              </p:par>
                              <p:par>
                                <p:cTn id="202" presetID="1" presetClass="exit" presetSubtype="0" fill="hold" grpId="1" nodeType="withEffect">
                                  <p:stCondLst>
                                    <p:cond delay="0"/>
                                  </p:stCondLst>
                                  <p:childTnLst>
                                    <p:set>
                                      <p:cBhvr>
                                        <p:cTn id="203" dur="1" fill="hold">
                                          <p:stCondLst>
                                            <p:cond delay="0"/>
                                          </p:stCondLst>
                                        </p:cTn>
                                        <p:tgtEl>
                                          <p:spTgt spid="83"/>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84"/>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85"/>
                                        </p:tgtEl>
                                        <p:attrNameLst>
                                          <p:attrName>style.visibility</p:attrName>
                                        </p:attrNameLst>
                                      </p:cBhvr>
                                      <p:to>
                                        <p:strVal val="visible"/>
                                      </p:to>
                                    </p:set>
                                    <p:animEffect transition="in" filter="wipe(left)">
                                      <p:cBhvr>
                                        <p:cTn id="210" dur="500"/>
                                        <p:tgtEl>
                                          <p:spTgt spid="85"/>
                                        </p:tgtEl>
                                      </p:cBhvr>
                                    </p:animEffec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77">
                                            <p:txEl>
                                              <p:pRg st="15" end="15"/>
                                            </p:txEl>
                                          </p:spTgt>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77">
                                            <p:txEl>
                                              <p:pRg st="16" end="16"/>
                                            </p:txEl>
                                          </p:spTgt>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77">
                                            <p:txEl>
                                              <p:pRg st="17" end="17"/>
                                            </p:txEl>
                                          </p:spTgt>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build="p"/>
      <p:bldP spid="77" grpId="0" uiExpand="1" build="p"/>
      <p:bldP spid="5" grpId="0" animBg="1"/>
      <p:bldP spid="5" grpId="1" animBg="1"/>
      <p:bldP spid="58" grpId="0" animBg="1"/>
      <p:bldP spid="58" grpId="1" animBg="1"/>
      <p:bldP spid="61" grpId="0" animBg="1"/>
      <p:bldP spid="61" grpId="1" animBg="1"/>
      <p:bldP spid="62" grpId="0" animBg="1"/>
      <p:bldP spid="62" grpId="1" animBg="1"/>
      <p:bldP spid="54" grpId="0" animBg="1"/>
      <p:bldP spid="54" grpId="1" animBg="1"/>
      <p:bldP spid="68" grpId="0" animBg="1"/>
      <p:bldP spid="68" grpId="1" animBg="1"/>
      <p:bldP spid="60" grpId="0" animBg="1"/>
      <p:bldP spid="60" grpId="1" animBg="1"/>
      <p:bldP spid="71" grpId="0" animBg="1"/>
      <p:bldP spid="71" grpId="1" animBg="1"/>
      <p:bldP spid="72" grpId="0" animBg="1"/>
      <p:bldP spid="72" grpId="1" animBg="1"/>
      <p:bldP spid="73" grpId="0" animBg="1"/>
      <p:bldP spid="73" grpId="1" animBg="1"/>
      <p:bldP spid="74" grpId="0" animBg="1"/>
      <p:bldP spid="74" grpId="1" animBg="1"/>
      <p:bldP spid="69" grpId="0" animBg="1"/>
      <p:bldP spid="69" grpId="1" animBg="1"/>
      <p:bldP spid="75" grpId="0" animBg="1"/>
      <p:bldP spid="75" grpId="1" animBg="1"/>
      <p:bldP spid="79" grpId="0" animBg="1"/>
      <p:bldP spid="79" grpId="1" animBg="1"/>
      <p:bldP spid="83" grpId="0" animBg="1"/>
      <p:bldP spid="83" grpId="1" animBg="1"/>
      <p:bldP spid="84" grpId="0" animBg="1"/>
      <p:bldP spid="84" grpId="1" animBg="1"/>
      <p:bldP spid="85" grpId="0" animBg="1"/>
      <p:bldP spid="85" grpId="1" animBg="1"/>
      <p:bldP spid="53" grpId="0" animBg="1"/>
      <p:bldP spid="5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8" name="Title 1">
            <a:extLst>
              <a:ext uri="{FF2B5EF4-FFF2-40B4-BE49-F238E27FC236}">
                <a16:creationId xmlns:a16="http://schemas.microsoft.com/office/drawing/2014/main" id="{8C7B27D7-B4F7-4A1D-8910-924265587BCF}"/>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latin typeface="Corbel" panose="020B0503020204020204" pitchFamily="34" charset="0"/>
              </a:rPr>
              <a:t>Using the Haskell Interpreter</a:t>
            </a:r>
          </a:p>
        </p:txBody>
      </p:sp>
      <p:sp>
        <p:nvSpPr>
          <p:cNvPr id="21" name="TextBox 20">
            <a:extLst>
              <a:ext uri="{FF2B5EF4-FFF2-40B4-BE49-F238E27FC236}">
                <a16:creationId xmlns:a16="http://schemas.microsoft.com/office/drawing/2014/main" id="{976BFED2-33DC-42B6-834A-DFABEBC696A0}"/>
              </a:ext>
            </a:extLst>
          </p:cNvPr>
          <p:cNvSpPr txBox="1"/>
          <p:nvPr/>
        </p:nvSpPr>
        <p:spPr>
          <a:xfrm>
            <a:off x="1162343" y="766364"/>
            <a:ext cx="10231797" cy="461665"/>
          </a:xfrm>
          <a:prstGeom prst="rect">
            <a:avLst/>
          </a:prstGeom>
          <a:noFill/>
          <a:ln>
            <a:noFill/>
          </a:ln>
        </p:spPr>
        <p:txBody>
          <a:bodyPr wrap="square" rtlCol="0">
            <a:spAutoFit/>
          </a:bodyPr>
          <a:lstStyle/>
          <a:p>
            <a:pPr algn="ctr"/>
            <a:r>
              <a:rPr lang="en-US" sz="2400" dirty="0">
                <a:latin typeface="Corbel" panose="020B0503020204020204" pitchFamily="34" charset="0"/>
              </a:rPr>
              <a:t>You can also define and run ad-hoc functions in the interpreter! Let's see how.</a:t>
            </a:r>
          </a:p>
        </p:txBody>
      </p:sp>
      <p:grpSp>
        <p:nvGrpSpPr>
          <p:cNvPr id="60" name="Group 59">
            <a:extLst>
              <a:ext uri="{FF2B5EF4-FFF2-40B4-BE49-F238E27FC236}">
                <a16:creationId xmlns:a16="http://schemas.microsoft.com/office/drawing/2014/main" id="{F4A7EBF6-722E-4386-A767-98D9EF79F7A3}"/>
              </a:ext>
            </a:extLst>
          </p:cNvPr>
          <p:cNvGrpSpPr/>
          <p:nvPr/>
        </p:nvGrpSpPr>
        <p:grpSpPr>
          <a:xfrm>
            <a:off x="2994298" y="1909364"/>
            <a:ext cx="5733038" cy="3715153"/>
            <a:chOff x="1748900" y="3880498"/>
            <a:chExt cx="4347101" cy="2877143"/>
          </a:xfrm>
        </p:grpSpPr>
        <p:grpSp>
          <p:nvGrpSpPr>
            <p:cNvPr id="61" name="Group 60">
              <a:extLst>
                <a:ext uri="{FF2B5EF4-FFF2-40B4-BE49-F238E27FC236}">
                  <a16:creationId xmlns:a16="http://schemas.microsoft.com/office/drawing/2014/main" id="{726B7AB3-E6BB-4022-A829-ECDE1E81B5B5}"/>
                </a:ext>
              </a:extLst>
            </p:cNvPr>
            <p:cNvGrpSpPr/>
            <p:nvPr/>
          </p:nvGrpSpPr>
          <p:grpSpPr>
            <a:xfrm>
              <a:off x="1748900" y="3880498"/>
              <a:ext cx="4347101" cy="2877143"/>
              <a:chOff x="3072962" y="1263460"/>
              <a:chExt cx="5994838" cy="4294379"/>
            </a:xfrm>
          </p:grpSpPr>
          <p:pic>
            <p:nvPicPr>
              <p:cNvPr id="63" name="Picture 62">
                <a:extLst>
                  <a:ext uri="{FF2B5EF4-FFF2-40B4-BE49-F238E27FC236}">
                    <a16:creationId xmlns:a16="http://schemas.microsoft.com/office/drawing/2014/main" id="{3F1119FA-543B-41EC-A5DB-89BA03ED2E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64" name="Rectangle 63">
                <a:extLst>
                  <a:ext uri="{FF2B5EF4-FFF2-40B4-BE49-F238E27FC236}">
                    <a16:creationId xmlns:a16="http://schemas.microsoft.com/office/drawing/2014/main" id="{4C5BEFE3-B3DF-4015-A155-B6DA11BCF8DE}"/>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2" name="TextBox 61">
              <a:extLst>
                <a:ext uri="{FF2B5EF4-FFF2-40B4-BE49-F238E27FC236}">
                  <a16:creationId xmlns:a16="http://schemas.microsoft.com/office/drawing/2014/main" id="{3480082D-3D4C-44DB-A847-F9BF3A06989D}"/>
                </a:ext>
              </a:extLst>
            </p:cNvPr>
            <p:cNvSpPr txBox="1"/>
            <p:nvPr/>
          </p:nvSpPr>
          <p:spPr>
            <a:xfrm>
              <a:off x="1812571" y="4067716"/>
              <a:ext cx="3406200" cy="400110"/>
            </a:xfrm>
            <a:prstGeom prst="rect">
              <a:avLst/>
            </a:prstGeom>
            <a:noFill/>
            <a:ln>
              <a:noFill/>
            </a:ln>
          </p:spPr>
          <p:txBody>
            <a:bodyPr wrap="square">
              <a:spAutoFit/>
            </a:bodyPr>
            <a:lstStyle/>
            <a:p>
              <a:r>
                <a:rPr lang="en-US" sz="2000" dirty="0" err="1">
                  <a:solidFill>
                    <a:schemeClr val="bg1"/>
                  </a:solidFill>
                  <a:latin typeface="Consolas" panose="020B0609020204030204" pitchFamily="49" charset="0"/>
                </a:rPr>
                <a:t>climberkip</a:t>
              </a:r>
              <a:r>
                <a:rPr lang="en-US" sz="2000" dirty="0">
                  <a:solidFill>
                    <a:schemeClr val="bg1"/>
                  </a:solidFill>
                  <a:latin typeface="Consolas" panose="020B0609020204030204" pitchFamily="49" charset="0"/>
                </a:rPr>
                <a:t>$</a:t>
              </a:r>
            </a:p>
          </p:txBody>
        </p:sp>
      </p:grpSp>
      <p:sp>
        <p:nvSpPr>
          <p:cNvPr id="65" name="TextBox 64">
            <a:extLst>
              <a:ext uri="{FF2B5EF4-FFF2-40B4-BE49-F238E27FC236}">
                <a16:creationId xmlns:a16="http://schemas.microsoft.com/office/drawing/2014/main" id="{15D77F23-E04D-49A5-AC07-6CB9CCE57CFF}"/>
              </a:ext>
            </a:extLst>
          </p:cNvPr>
          <p:cNvSpPr txBox="1"/>
          <p:nvPr/>
        </p:nvSpPr>
        <p:spPr>
          <a:xfrm>
            <a:off x="4708188" y="2153161"/>
            <a:ext cx="2943144" cy="369332"/>
          </a:xfrm>
          <a:prstGeom prst="rect">
            <a:avLst/>
          </a:prstGeom>
          <a:noFill/>
          <a:ln>
            <a:noFill/>
          </a:ln>
        </p:spPr>
        <p:txBody>
          <a:bodyPr wrap="square">
            <a:spAutoFit/>
          </a:bodyPr>
          <a:lstStyle/>
          <a:p>
            <a:r>
              <a:rPr lang="en-US" sz="1800" dirty="0" err="1">
                <a:solidFill>
                  <a:schemeClr val="accent1">
                    <a:lumMod val="20000"/>
                    <a:lumOff val="80000"/>
                  </a:schemeClr>
                </a:solidFill>
                <a:latin typeface="Consolas" panose="020B0609020204030204" pitchFamily="49" charset="0"/>
              </a:rPr>
              <a:t>ghci</a:t>
            </a:r>
            <a:endParaRPr lang="en-US" sz="1800" dirty="0">
              <a:solidFill>
                <a:schemeClr val="accent1">
                  <a:lumMod val="20000"/>
                  <a:lumOff val="80000"/>
                </a:schemeClr>
              </a:solidFill>
              <a:latin typeface="Consolas" panose="020B0609020204030204" pitchFamily="49" charset="0"/>
            </a:endParaRPr>
          </a:p>
        </p:txBody>
      </p:sp>
      <p:sp>
        <p:nvSpPr>
          <p:cNvPr id="66" name="TextBox 65">
            <a:extLst>
              <a:ext uri="{FF2B5EF4-FFF2-40B4-BE49-F238E27FC236}">
                <a16:creationId xmlns:a16="http://schemas.microsoft.com/office/drawing/2014/main" id="{24C11E07-BEFF-49B0-8ED8-5C60F4F49D1E}"/>
              </a:ext>
            </a:extLst>
          </p:cNvPr>
          <p:cNvSpPr txBox="1"/>
          <p:nvPr/>
        </p:nvSpPr>
        <p:spPr>
          <a:xfrm>
            <a:off x="3078268" y="2457240"/>
            <a:ext cx="5465162" cy="923330"/>
          </a:xfrm>
          <a:prstGeom prst="rect">
            <a:avLst/>
          </a:prstGeom>
          <a:noFill/>
          <a:ln>
            <a:noFill/>
          </a:ln>
        </p:spPr>
        <p:txBody>
          <a:bodyPr wrap="square">
            <a:spAutoFit/>
          </a:bodyPr>
          <a:lstStyle/>
          <a:p>
            <a:r>
              <a:rPr lang="en-US" sz="1800" dirty="0" err="1">
                <a:solidFill>
                  <a:schemeClr val="bg1"/>
                </a:solidFill>
                <a:latin typeface="Consolas" panose="020B0609020204030204" pitchFamily="49" charset="0"/>
              </a:rPr>
              <a:t>GHCi</a:t>
            </a:r>
            <a:r>
              <a:rPr lang="en-US" sz="1800" dirty="0">
                <a:solidFill>
                  <a:schemeClr val="bg1"/>
                </a:solidFill>
                <a:latin typeface="Consolas" panose="020B0609020204030204" pitchFamily="49" charset="0"/>
              </a:rPr>
              <a:t>, version 8.10.7:</a:t>
            </a:r>
          </a:p>
          <a:p>
            <a:r>
              <a:rPr lang="en-US" sz="1800" dirty="0">
                <a:solidFill>
                  <a:schemeClr val="bg1"/>
                </a:solidFill>
                <a:latin typeface="Consolas" panose="020B0609020204030204" pitchFamily="49" charset="0"/>
              </a:rPr>
              <a:t>https://www.haskell.org/ghc/  :? for help</a:t>
            </a:r>
          </a:p>
          <a:p>
            <a:r>
              <a:rPr lang="en-US" sz="1800" dirty="0">
                <a:solidFill>
                  <a:schemeClr val="bg1"/>
                </a:solidFill>
                <a:latin typeface="Consolas" panose="020B0609020204030204" pitchFamily="49" charset="0"/>
              </a:rPr>
              <a:t>Prelude&gt;</a:t>
            </a:r>
            <a:endParaRPr lang="en-US" dirty="0">
              <a:solidFill>
                <a:schemeClr val="bg1"/>
              </a:solidFill>
              <a:latin typeface="Consolas" panose="020B0609020204030204" pitchFamily="49" charset="0"/>
            </a:endParaRPr>
          </a:p>
        </p:txBody>
      </p:sp>
      <p:sp>
        <p:nvSpPr>
          <p:cNvPr id="31" name="TextBox 30">
            <a:extLst>
              <a:ext uri="{FF2B5EF4-FFF2-40B4-BE49-F238E27FC236}">
                <a16:creationId xmlns:a16="http://schemas.microsoft.com/office/drawing/2014/main" id="{43317880-271F-4BA3-92C4-2B94DCB71014}"/>
              </a:ext>
            </a:extLst>
          </p:cNvPr>
          <p:cNvSpPr txBox="1"/>
          <p:nvPr/>
        </p:nvSpPr>
        <p:spPr>
          <a:xfrm>
            <a:off x="3078267" y="3285531"/>
            <a:ext cx="2943144" cy="369332"/>
          </a:xfrm>
          <a:prstGeom prst="rect">
            <a:avLst/>
          </a:prstGeom>
          <a:noFill/>
          <a:ln>
            <a:noFill/>
          </a:ln>
        </p:spPr>
        <p:txBody>
          <a:bodyPr wrap="square">
            <a:spAutoFit/>
          </a:bodyPr>
          <a:lstStyle/>
          <a:p>
            <a:r>
              <a:rPr lang="en-US" dirty="0">
                <a:solidFill>
                  <a:schemeClr val="bg1"/>
                </a:solidFill>
                <a:latin typeface="Consolas" panose="020B0609020204030204" pitchFamily="49" charset="0"/>
              </a:rPr>
              <a:t>Prelude</a:t>
            </a:r>
            <a:r>
              <a:rPr lang="en-US" sz="1800" dirty="0">
                <a:solidFill>
                  <a:schemeClr val="bg1"/>
                </a:solidFill>
                <a:latin typeface="Consolas" panose="020B0609020204030204" pitchFamily="49" charset="0"/>
              </a:rPr>
              <a:t>&gt;</a:t>
            </a:r>
          </a:p>
        </p:txBody>
      </p:sp>
      <p:sp>
        <p:nvSpPr>
          <p:cNvPr id="32" name="TextBox 31">
            <a:extLst>
              <a:ext uri="{FF2B5EF4-FFF2-40B4-BE49-F238E27FC236}">
                <a16:creationId xmlns:a16="http://schemas.microsoft.com/office/drawing/2014/main" id="{CC480814-218B-40F8-81B0-EDA886B9EF36}"/>
              </a:ext>
            </a:extLst>
          </p:cNvPr>
          <p:cNvSpPr txBox="1"/>
          <p:nvPr/>
        </p:nvSpPr>
        <p:spPr>
          <a:xfrm>
            <a:off x="4153628" y="3011238"/>
            <a:ext cx="4171237"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quadratic x y = 2 * x^2 + y</a:t>
            </a:r>
            <a:endParaRPr lang="en-US" sz="1800" dirty="0">
              <a:solidFill>
                <a:schemeClr val="accent1">
                  <a:lumMod val="20000"/>
                  <a:lumOff val="80000"/>
                </a:schemeClr>
              </a:solidFill>
              <a:latin typeface="Consolas" panose="020B0609020204030204" pitchFamily="49" charset="0"/>
            </a:endParaRPr>
          </a:p>
        </p:txBody>
      </p:sp>
      <p:sp>
        <p:nvSpPr>
          <p:cNvPr id="34" name="Speech Bubble: Rectangle with Corners Rounded 33">
            <a:extLst>
              <a:ext uri="{FF2B5EF4-FFF2-40B4-BE49-F238E27FC236}">
                <a16:creationId xmlns:a16="http://schemas.microsoft.com/office/drawing/2014/main" id="{6CD44EDE-DA38-4C23-9F8E-B618DFC3D136}"/>
              </a:ext>
            </a:extLst>
          </p:cNvPr>
          <p:cNvSpPr/>
          <p:nvPr/>
        </p:nvSpPr>
        <p:spPr>
          <a:xfrm>
            <a:off x="5290928" y="3533380"/>
            <a:ext cx="3436408" cy="969163"/>
          </a:xfrm>
          <a:prstGeom prst="wedgeRoundRectCallout">
            <a:avLst>
              <a:gd name="adj1" fmla="val -55297"/>
              <a:gd name="adj2" fmla="val -758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define a new function that takes two inputs </a:t>
            </a:r>
            <a:r>
              <a:rPr lang="en-US" sz="2000" dirty="0">
                <a:solidFill>
                  <a:srgbClr val="FFC1C1"/>
                </a:solidFill>
                <a:latin typeface="Corbel" panose="020B0503020204020204" pitchFamily="34" charset="0"/>
              </a:rPr>
              <a:t>x</a:t>
            </a:r>
            <a:r>
              <a:rPr lang="en-US" sz="2000" dirty="0">
                <a:latin typeface="Corbel" panose="020B0503020204020204" pitchFamily="34" charset="0"/>
              </a:rPr>
              <a:t> and </a:t>
            </a:r>
            <a:r>
              <a:rPr lang="en-US" sz="2000" dirty="0">
                <a:solidFill>
                  <a:srgbClr val="FFC1C1"/>
                </a:solidFill>
                <a:latin typeface="Corbel" panose="020B0503020204020204" pitchFamily="34" charset="0"/>
              </a:rPr>
              <a:t>y</a:t>
            </a:r>
            <a:r>
              <a:rPr lang="en-US" sz="2000" dirty="0">
                <a:latin typeface="Corbel" panose="020B0503020204020204" pitchFamily="34" charset="0"/>
              </a:rPr>
              <a:t>, and returns </a:t>
            </a:r>
            <a:r>
              <a:rPr lang="en-US" sz="2000" dirty="0">
                <a:solidFill>
                  <a:srgbClr val="FFC1C1"/>
                </a:solidFill>
                <a:latin typeface="Corbel" panose="020B0503020204020204" pitchFamily="34" charset="0"/>
              </a:rPr>
              <a:t>2x</a:t>
            </a:r>
            <a:r>
              <a:rPr lang="en-US" sz="2000" baseline="30000" dirty="0">
                <a:solidFill>
                  <a:srgbClr val="FFC1C1"/>
                </a:solidFill>
                <a:latin typeface="Corbel" panose="020B0503020204020204" pitchFamily="34" charset="0"/>
              </a:rPr>
              <a:t>2</a:t>
            </a:r>
            <a:r>
              <a:rPr lang="en-US" sz="2000" dirty="0">
                <a:solidFill>
                  <a:srgbClr val="FFC1C1"/>
                </a:solidFill>
                <a:latin typeface="Corbel" panose="020B0503020204020204" pitchFamily="34" charset="0"/>
              </a:rPr>
              <a:t>+y</a:t>
            </a:r>
            <a:r>
              <a:rPr lang="en-US" sz="2000" dirty="0">
                <a:latin typeface="Corbel" panose="020B0503020204020204" pitchFamily="34" charset="0"/>
              </a:rPr>
              <a:t>.</a:t>
            </a:r>
          </a:p>
        </p:txBody>
      </p:sp>
      <p:sp>
        <p:nvSpPr>
          <p:cNvPr id="40" name="TextBox 39">
            <a:extLst>
              <a:ext uri="{FF2B5EF4-FFF2-40B4-BE49-F238E27FC236}">
                <a16:creationId xmlns:a16="http://schemas.microsoft.com/office/drawing/2014/main" id="{FC97FAEF-D5B4-46D5-8132-595AFDCDD13C}"/>
              </a:ext>
            </a:extLst>
          </p:cNvPr>
          <p:cNvSpPr txBox="1"/>
          <p:nvPr/>
        </p:nvSpPr>
        <p:spPr>
          <a:xfrm>
            <a:off x="4145485" y="3285531"/>
            <a:ext cx="2943144"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quadratic 3 1</a:t>
            </a:r>
            <a:endParaRPr lang="en-US" sz="1800" dirty="0">
              <a:solidFill>
                <a:schemeClr val="accent1">
                  <a:lumMod val="20000"/>
                  <a:lumOff val="80000"/>
                </a:schemeClr>
              </a:solidFill>
              <a:latin typeface="Consolas" panose="020B0609020204030204" pitchFamily="49" charset="0"/>
            </a:endParaRPr>
          </a:p>
        </p:txBody>
      </p:sp>
      <p:sp>
        <p:nvSpPr>
          <p:cNvPr id="41" name="Speech Bubble: Rectangle with Corners Rounded 40">
            <a:extLst>
              <a:ext uri="{FF2B5EF4-FFF2-40B4-BE49-F238E27FC236}">
                <a16:creationId xmlns:a16="http://schemas.microsoft.com/office/drawing/2014/main" id="{DEA4E6D5-3883-4829-A67E-3F097819B686}"/>
              </a:ext>
            </a:extLst>
          </p:cNvPr>
          <p:cNvSpPr/>
          <p:nvPr/>
        </p:nvSpPr>
        <p:spPr>
          <a:xfrm>
            <a:off x="5067653" y="1983061"/>
            <a:ext cx="3304096" cy="969163"/>
          </a:xfrm>
          <a:prstGeom prst="wedgeRoundRectCallout">
            <a:avLst>
              <a:gd name="adj1" fmla="val -61777"/>
              <a:gd name="adj2" fmla="val 917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 can interactively call our function and pass it values of </a:t>
            </a:r>
            <a:r>
              <a:rPr lang="en-US" sz="2000" dirty="0">
                <a:solidFill>
                  <a:srgbClr val="FFC1C1"/>
                </a:solidFill>
                <a:latin typeface="Corbel" panose="020B0503020204020204" pitchFamily="34" charset="0"/>
              </a:rPr>
              <a:t>3</a:t>
            </a:r>
            <a:r>
              <a:rPr lang="en-US" sz="2000" dirty="0">
                <a:latin typeface="Corbel" panose="020B0503020204020204" pitchFamily="34" charset="0"/>
              </a:rPr>
              <a:t> and </a:t>
            </a:r>
            <a:r>
              <a:rPr lang="en-US" sz="2000" dirty="0">
                <a:solidFill>
                  <a:srgbClr val="FFC1C1"/>
                </a:solidFill>
                <a:latin typeface="Corbel" panose="020B0503020204020204" pitchFamily="34" charset="0"/>
              </a:rPr>
              <a:t>1</a:t>
            </a:r>
            <a:r>
              <a:rPr lang="en-US" sz="2000" dirty="0">
                <a:latin typeface="Corbel" panose="020B0503020204020204" pitchFamily="34" charset="0"/>
              </a:rPr>
              <a:t>.</a:t>
            </a:r>
          </a:p>
        </p:txBody>
      </p:sp>
      <p:sp>
        <p:nvSpPr>
          <p:cNvPr id="42" name="TextBox 41">
            <a:extLst>
              <a:ext uri="{FF2B5EF4-FFF2-40B4-BE49-F238E27FC236}">
                <a16:creationId xmlns:a16="http://schemas.microsoft.com/office/drawing/2014/main" id="{FBCE56F8-16DA-43D4-B4EC-BB6C0A635CDF}"/>
              </a:ext>
            </a:extLst>
          </p:cNvPr>
          <p:cNvSpPr txBox="1"/>
          <p:nvPr/>
        </p:nvSpPr>
        <p:spPr>
          <a:xfrm>
            <a:off x="3056677" y="3544433"/>
            <a:ext cx="2943144" cy="369332"/>
          </a:xfrm>
          <a:prstGeom prst="rect">
            <a:avLst/>
          </a:prstGeom>
          <a:noFill/>
          <a:ln>
            <a:noFill/>
          </a:ln>
        </p:spPr>
        <p:txBody>
          <a:bodyPr wrap="square">
            <a:spAutoFit/>
          </a:bodyPr>
          <a:lstStyle/>
          <a:p>
            <a:r>
              <a:rPr lang="en-US" sz="1800" dirty="0">
                <a:solidFill>
                  <a:srgbClr val="FFD1D1"/>
                </a:solidFill>
                <a:latin typeface="Consolas" panose="020B0609020204030204" pitchFamily="49" charset="0"/>
              </a:rPr>
              <a:t>19</a:t>
            </a:r>
          </a:p>
        </p:txBody>
      </p:sp>
      <p:sp>
        <p:nvSpPr>
          <p:cNvPr id="19" name="Speech Bubble: Rectangle with Corners Rounded 18">
            <a:extLst>
              <a:ext uri="{FF2B5EF4-FFF2-40B4-BE49-F238E27FC236}">
                <a16:creationId xmlns:a16="http://schemas.microsoft.com/office/drawing/2014/main" id="{4C52B732-CDD8-4995-BF62-CE911127F448}"/>
              </a:ext>
            </a:extLst>
          </p:cNvPr>
          <p:cNvSpPr/>
          <p:nvPr/>
        </p:nvSpPr>
        <p:spPr>
          <a:xfrm>
            <a:off x="6473431" y="109538"/>
            <a:ext cx="5262210" cy="2182545"/>
          </a:xfrm>
          <a:prstGeom prst="wedgeRoundRectCallout">
            <a:avLst>
              <a:gd name="adj1" fmla="val -92005"/>
              <a:gd name="adj2" fmla="val 869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err="1">
                <a:latin typeface="Corbel" panose="020B0503020204020204" pitchFamily="34" charset="0"/>
              </a:rPr>
              <a:t>GHCi</a:t>
            </a:r>
            <a:r>
              <a:rPr lang="en-US" sz="2000" dirty="0">
                <a:latin typeface="Corbel" panose="020B0503020204020204" pitchFamily="34" charset="0"/>
              </a:rPr>
              <a:t> interpreter uses the REPL paradigm:</a:t>
            </a:r>
          </a:p>
          <a:p>
            <a:pPr algn="ctr"/>
            <a:r>
              <a:rPr lang="en-US" sz="2000" dirty="0">
                <a:solidFill>
                  <a:srgbClr val="FFC000"/>
                </a:solidFill>
                <a:latin typeface="Corbel" panose="020B0503020204020204" pitchFamily="34" charset="0"/>
              </a:rPr>
              <a:t>R</a:t>
            </a:r>
            <a:r>
              <a:rPr lang="en-US" sz="2000" dirty="0">
                <a:latin typeface="Corbel" panose="020B0503020204020204" pitchFamily="34" charset="0"/>
              </a:rPr>
              <a:t>ead </a:t>
            </a:r>
            <a:r>
              <a:rPr lang="en-US" sz="2000" dirty="0">
                <a:solidFill>
                  <a:srgbClr val="FFC000"/>
                </a:solidFill>
                <a:latin typeface="Corbel" panose="020B0503020204020204" pitchFamily="34" charset="0"/>
              </a:rPr>
              <a:t>E</a:t>
            </a:r>
            <a:r>
              <a:rPr lang="en-US" sz="2000" dirty="0">
                <a:latin typeface="Corbel" panose="020B0503020204020204" pitchFamily="34" charset="0"/>
              </a:rPr>
              <a:t>valuate </a:t>
            </a:r>
            <a:r>
              <a:rPr lang="en-US" sz="2000" dirty="0">
                <a:solidFill>
                  <a:srgbClr val="FFC000"/>
                </a:solidFill>
                <a:latin typeface="Corbel" panose="020B0503020204020204" pitchFamily="34" charset="0"/>
              </a:rPr>
              <a:t>P</a:t>
            </a:r>
            <a:r>
              <a:rPr lang="en-US" sz="2000" dirty="0">
                <a:latin typeface="Corbel" panose="020B0503020204020204" pitchFamily="34" charset="0"/>
              </a:rPr>
              <a:t>rint </a:t>
            </a:r>
            <a:r>
              <a:rPr lang="en-US" sz="2000" dirty="0">
                <a:solidFill>
                  <a:srgbClr val="FFC000"/>
                </a:solidFill>
                <a:latin typeface="Corbel" panose="020B0503020204020204" pitchFamily="34" charset="0"/>
              </a:rPr>
              <a:t>L</a:t>
            </a:r>
            <a:r>
              <a:rPr lang="en-US" sz="2000" dirty="0">
                <a:latin typeface="Corbel" panose="020B0503020204020204" pitchFamily="34" charset="0"/>
              </a:rPr>
              <a:t>oop</a:t>
            </a:r>
          </a:p>
          <a:p>
            <a:pPr algn="ctr"/>
            <a:endParaRPr lang="en-US" sz="2000" dirty="0">
              <a:latin typeface="Corbel" panose="020B0503020204020204" pitchFamily="34" charset="0"/>
            </a:endParaRPr>
          </a:p>
          <a:p>
            <a:pPr algn="ctr"/>
            <a:r>
              <a:rPr lang="en-US" sz="2000" dirty="0">
                <a:latin typeface="Corbel" panose="020B0503020204020204" pitchFamily="34" charset="0"/>
              </a:rPr>
              <a:t>The interpreter </a:t>
            </a:r>
            <a:r>
              <a:rPr lang="en-US" sz="2000" dirty="0">
                <a:solidFill>
                  <a:srgbClr val="FFC000"/>
                </a:solidFill>
                <a:latin typeface="Corbel" panose="020B0503020204020204" pitchFamily="34" charset="0"/>
              </a:rPr>
              <a:t>reads</a:t>
            </a:r>
            <a:r>
              <a:rPr lang="en-US" sz="2000" dirty="0">
                <a:latin typeface="Corbel" panose="020B0503020204020204" pitchFamily="34" charset="0"/>
              </a:rPr>
              <a:t> commands from the user, </a:t>
            </a:r>
            <a:r>
              <a:rPr lang="en-US" sz="2000" dirty="0">
                <a:solidFill>
                  <a:srgbClr val="FFC000"/>
                </a:solidFill>
                <a:latin typeface="Corbel" panose="020B0503020204020204" pitchFamily="34" charset="0"/>
              </a:rPr>
              <a:t>evaluates</a:t>
            </a:r>
            <a:r>
              <a:rPr lang="en-US" sz="2000" dirty="0">
                <a:latin typeface="Corbel" panose="020B0503020204020204" pitchFamily="34" charset="0"/>
              </a:rPr>
              <a:t> them, </a:t>
            </a:r>
            <a:r>
              <a:rPr lang="en-US" sz="2000" dirty="0">
                <a:solidFill>
                  <a:srgbClr val="FFC000"/>
                </a:solidFill>
                <a:latin typeface="Corbel" panose="020B0503020204020204" pitchFamily="34" charset="0"/>
              </a:rPr>
              <a:t>prints</a:t>
            </a:r>
            <a:r>
              <a:rPr lang="en-US" sz="2000" dirty="0">
                <a:latin typeface="Corbel" panose="020B0503020204020204" pitchFamily="34" charset="0"/>
              </a:rPr>
              <a:t> the results, then </a:t>
            </a:r>
            <a:r>
              <a:rPr lang="en-US" sz="2000" dirty="0">
                <a:solidFill>
                  <a:srgbClr val="FFC000"/>
                </a:solidFill>
                <a:latin typeface="Corbel" panose="020B0503020204020204" pitchFamily="34" charset="0"/>
              </a:rPr>
              <a:t>loops</a:t>
            </a:r>
            <a:r>
              <a:rPr lang="en-US" sz="2000" dirty="0">
                <a:latin typeface="Corbel" panose="020B0503020204020204" pitchFamily="34" charset="0"/>
              </a:rPr>
              <a:t> (waiting for the next command).</a:t>
            </a:r>
          </a:p>
        </p:txBody>
      </p:sp>
    </p:spTree>
    <p:extLst>
      <p:ext uri="{BB962C8B-B14F-4D97-AF65-F5344CB8AC3E}">
        <p14:creationId xmlns:p14="http://schemas.microsoft.com/office/powerpoint/2010/main" val="6060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1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6">
                                            <p:txEl>
                                              <p:pRg st="1" end="1"/>
                                            </p:txEl>
                                          </p:spTgt>
                                        </p:tgtEl>
                                        <p:attrNameLst>
                                          <p:attrName>style.visibility</p:attrName>
                                        </p:attrNameLst>
                                      </p:cBhvr>
                                      <p:to>
                                        <p:strVal val="visible"/>
                                      </p:to>
                                    </p:set>
                                    <p:animEffect transition="in" filter="wipe(left)">
                                      <p:cBhvr>
                                        <p:cTn id="20" dur="500"/>
                                        <p:tgtEl>
                                          <p:spTgt spid="66">
                                            <p:txEl>
                                              <p:pRg st="1" end="1"/>
                                            </p:txEl>
                                          </p:spTgt>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6">
                                            <p:txEl>
                                              <p:pRg st="2" end="2"/>
                                            </p:txEl>
                                          </p:spTgt>
                                        </p:tgtEl>
                                        <p:attrNameLst>
                                          <p:attrName>style.visibility</p:attrName>
                                        </p:attrNameLst>
                                      </p:cBhvr>
                                      <p:to>
                                        <p:strVal val="visible"/>
                                      </p:to>
                                    </p:set>
                                    <p:animEffect transition="in" filter="wipe(left)">
                                      <p:cBhvr>
                                        <p:cTn id="24" dur="500"/>
                                        <p:tgtEl>
                                          <p:spTgt spid="6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1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down)">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4"/>
                                        </p:tgtEl>
                                        <p:attrNameLst>
                                          <p:attrName>style.visibility</p:attrName>
                                        </p:attrNameLst>
                                      </p:cBhvr>
                                      <p:to>
                                        <p:strVal val="hidden"/>
                                      </p:to>
                                    </p:set>
                                  </p:childTnLst>
                                </p:cTn>
                              </p:par>
                            </p:childTnLst>
                          </p:cTn>
                        </p:par>
                        <p:par>
                          <p:cTn id="39" fill="hold">
                            <p:stCondLst>
                              <p:cond delay="0"/>
                            </p:stCondLst>
                            <p:childTnLst>
                              <p:par>
                                <p:cTn id="40" presetID="2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1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1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down)">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1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5" grpId="0"/>
      <p:bldP spid="66" grpId="0" uiExpand="1" build="p"/>
      <p:bldP spid="31" grpId="0"/>
      <p:bldP spid="32" grpId="0"/>
      <p:bldP spid="34" grpId="0" animBg="1"/>
      <p:bldP spid="34" grpId="1" animBg="1"/>
      <p:bldP spid="40" grpId="0"/>
      <p:bldP spid="41" grpId="0" animBg="1"/>
      <p:bldP spid="41" grpId="1" animBg="1"/>
      <p:bldP spid="42" grpId="0"/>
      <p:bldP spid="19" grpId="0" animBg="1"/>
      <p:bldP spid="19" grpId="1"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0823-AB5C-419D-85AB-FC4EE94E4135}"/>
              </a:ext>
            </a:extLst>
          </p:cNvPr>
          <p:cNvSpPr>
            <a:spLocks noGrp="1"/>
          </p:cNvSpPr>
          <p:nvPr>
            <p:ph type="title"/>
          </p:nvPr>
        </p:nvSpPr>
        <p:spPr/>
        <p:txBody>
          <a:bodyPr/>
          <a:lstStyle/>
          <a:p>
            <a:r>
              <a:rPr lang="en-US" dirty="0"/>
              <a:t>So What's the Big O?</a:t>
            </a:r>
          </a:p>
        </p:txBody>
      </p:sp>
      <p:pic>
        <p:nvPicPr>
          <p:cNvPr id="9" name="Picture 8" descr="Timeline&#10;&#10;Description automatically generated">
            <a:extLst>
              <a:ext uri="{FF2B5EF4-FFF2-40B4-BE49-F238E27FC236}">
                <a16:creationId xmlns:a16="http://schemas.microsoft.com/office/drawing/2014/main" id="{42EE80E7-9AC1-42D3-9BAF-67EC82825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584" y="1404366"/>
            <a:ext cx="8976360" cy="4488180"/>
          </a:xfrm>
          <a:prstGeom prst="rect">
            <a:avLst/>
          </a:prstGeom>
        </p:spPr>
      </p:pic>
      <p:sp>
        <p:nvSpPr>
          <p:cNvPr id="10" name="TextBox 9">
            <a:extLst>
              <a:ext uri="{FF2B5EF4-FFF2-40B4-BE49-F238E27FC236}">
                <a16:creationId xmlns:a16="http://schemas.microsoft.com/office/drawing/2014/main" id="{0E9AF1A2-FA52-4DDB-B41F-3BCAB094B0D4}"/>
              </a:ext>
            </a:extLst>
          </p:cNvPr>
          <p:cNvSpPr txBox="1"/>
          <p:nvPr/>
        </p:nvSpPr>
        <p:spPr>
          <a:xfrm>
            <a:off x="978407" y="1334597"/>
            <a:ext cx="4259630" cy="830997"/>
          </a:xfrm>
          <a:prstGeom prst="rect">
            <a:avLst/>
          </a:prstGeom>
          <a:noFill/>
        </p:spPr>
        <p:txBody>
          <a:bodyPr wrap="square" rtlCol="0">
            <a:spAutoFit/>
          </a:bodyPr>
          <a:lstStyle/>
          <a:p>
            <a:pPr algn="ctr"/>
            <a:r>
              <a:rPr lang="en-US" sz="2400" dirty="0">
                <a:latin typeface="Corbel" panose="020B0503020204020204" pitchFamily="34" charset="0"/>
              </a:rPr>
              <a:t>Does immutability really impact Big-O like Sarcastic Bot thinks?</a:t>
            </a:r>
          </a:p>
        </p:txBody>
      </p:sp>
      <p:sp>
        <p:nvSpPr>
          <p:cNvPr id="11" name="TextBox 10">
            <a:extLst>
              <a:ext uri="{FF2B5EF4-FFF2-40B4-BE49-F238E27FC236}">
                <a16:creationId xmlns:a16="http://schemas.microsoft.com/office/drawing/2014/main" id="{9FFA66CA-1E3D-40C0-A8BB-E84A8109D719}"/>
              </a:ext>
            </a:extLst>
          </p:cNvPr>
          <p:cNvSpPr txBox="1"/>
          <p:nvPr/>
        </p:nvSpPr>
        <p:spPr>
          <a:xfrm>
            <a:off x="260685" y="2316911"/>
            <a:ext cx="5695075" cy="461665"/>
          </a:xfrm>
          <a:prstGeom prst="rect">
            <a:avLst/>
          </a:prstGeom>
          <a:noFill/>
        </p:spPr>
        <p:txBody>
          <a:bodyPr wrap="square" rtlCol="0">
            <a:spAutoFit/>
          </a:bodyPr>
          <a:lstStyle/>
          <a:p>
            <a:pPr algn="ctr"/>
            <a:r>
              <a:rPr lang="en-US" sz="2400" dirty="0">
                <a:latin typeface="Corbel" panose="020B0503020204020204" pitchFamily="34" charset="0"/>
              </a:rPr>
              <a:t>Not quite!</a:t>
            </a:r>
          </a:p>
        </p:txBody>
      </p:sp>
      <p:grpSp>
        <p:nvGrpSpPr>
          <p:cNvPr id="14" name="Group 13">
            <a:extLst>
              <a:ext uri="{FF2B5EF4-FFF2-40B4-BE49-F238E27FC236}">
                <a16:creationId xmlns:a16="http://schemas.microsoft.com/office/drawing/2014/main" id="{9C327EE5-3107-4975-AE86-A7326B968FAB}"/>
              </a:ext>
            </a:extLst>
          </p:cNvPr>
          <p:cNvGrpSpPr/>
          <p:nvPr/>
        </p:nvGrpSpPr>
        <p:grpSpPr>
          <a:xfrm>
            <a:off x="0" y="0"/>
            <a:ext cx="3518407" cy="2077717"/>
            <a:chOff x="9223510" y="4771299"/>
            <a:chExt cx="3518407" cy="2077717"/>
          </a:xfrm>
        </p:grpSpPr>
        <p:grpSp>
          <p:nvGrpSpPr>
            <p:cNvPr id="15" name="Group 14">
              <a:extLst>
                <a:ext uri="{FF2B5EF4-FFF2-40B4-BE49-F238E27FC236}">
                  <a16:creationId xmlns:a16="http://schemas.microsoft.com/office/drawing/2014/main" id="{7CD4AD43-593E-44A9-8905-E30F0C9ECDA1}"/>
                </a:ext>
              </a:extLst>
            </p:cNvPr>
            <p:cNvGrpSpPr/>
            <p:nvPr/>
          </p:nvGrpSpPr>
          <p:grpSpPr>
            <a:xfrm>
              <a:off x="9223510" y="4771299"/>
              <a:ext cx="3518407" cy="2077717"/>
              <a:chOff x="9462051" y="4393761"/>
              <a:chExt cx="3518407" cy="2077717"/>
            </a:xfrm>
          </p:grpSpPr>
          <p:sp>
            <p:nvSpPr>
              <p:cNvPr id="18" name="Rectangle: Rounded Corners 17">
                <a:extLst>
                  <a:ext uri="{FF2B5EF4-FFF2-40B4-BE49-F238E27FC236}">
                    <a16:creationId xmlns:a16="http://schemas.microsoft.com/office/drawing/2014/main" id="{8D25BB4C-EBD3-4B72-A4AA-05D36FE04765}"/>
                  </a:ext>
                </a:extLst>
              </p:cNvPr>
              <p:cNvSpPr/>
              <p:nvPr/>
            </p:nvSpPr>
            <p:spPr>
              <a:xfrm>
                <a:off x="9462051" y="4426226"/>
                <a:ext cx="3518407"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EED2853-AFAB-4844-8B68-7E0DDB2AB59F}"/>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16" name="Picture 45" descr="spinhead">
              <a:extLst>
                <a:ext uri="{FF2B5EF4-FFF2-40B4-BE49-F238E27FC236}">
                  <a16:creationId xmlns:a16="http://schemas.microsoft.com/office/drawing/2014/main" id="{A94CF00C-45AF-4D32-B631-BF4D62BB0B5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CCB8D81-830D-4792-A0CB-2522B166E224}"/>
                </a:ext>
              </a:extLst>
            </p:cNvPr>
            <p:cNvSpPr txBox="1"/>
            <p:nvPr/>
          </p:nvSpPr>
          <p:spPr>
            <a:xfrm>
              <a:off x="10046764" y="5171409"/>
              <a:ext cx="2662067" cy="163121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"Very un-lit. You have to basically rebuild the tree to add just a single node. LAME! "</a:t>
              </a:r>
            </a:p>
          </p:txBody>
        </p:sp>
      </p:grpSp>
      <p:sp>
        <p:nvSpPr>
          <p:cNvPr id="27" name="TextBox 26">
            <a:extLst>
              <a:ext uri="{FF2B5EF4-FFF2-40B4-BE49-F238E27FC236}">
                <a16:creationId xmlns:a16="http://schemas.microsoft.com/office/drawing/2014/main" id="{3CB560E2-249A-4486-ADB6-9CA637537ACD}"/>
              </a:ext>
            </a:extLst>
          </p:cNvPr>
          <p:cNvSpPr txBox="1"/>
          <p:nvPr/>
        </p:nvSpPr>
        <p:spPr>
          <a:xfrm>
            <a:off x="260684" y="2929893"/>
            <a:ext cx="5695076" cy="1200329"/>
          </a:xfrm>
          <a:prstGeom prst="rect">
            <a:avLst/>
          </a:prstGeom>
          <a:noFill/>
        </p:spPr>
        <p:txBody>
          <a:bodyPr wrap="square" rtlCol="0">
            <a:spAutoFit/>
          </a:bodyPr>
          <a:lstStyle/>
          <a:p>
            <a:pPr algn="ctr"/>
            <a:r>
              <a:rPr lang="en-US" sz="2400" dirty="0">
                <a:latin typeface="Corbel" panose="020B0503020204020204" pitchFamily="34" charset="0"/>
              </a:rPr>
              <a:t>To add a new node, we just need to generate replacement nodes for the nodes between our new node and the root!</a:t>
            </a:r>
          </a:p>
        </p:txBody>
      </p:sp>
      <p:sp>
        <p:nvSpPr>
          <p:cNvPr id="28" name="Speech Bubble: Rectangle with Corners Rounded 27">
            <a:extLst>
              <a:ext uri="{FF2B5EF4-FFF2-40B4-BE49-F238E27FC236}">
                <a16:creationId xmlns:a16="http://schemas.microsoft.com/office/drawing/2014/main" id="{05CC1FB5-A2D1-4FD5-879E-1066D50F8AEF}"/>
              </a:ext>
            </a:extLst>
          </p:cNvPr>
          <p:cNvSpPr/>
          <p:nvPr/>
        </p:nvSpPr>
        <p:spPr>
          <a:xfrm>
            <a:off x="2301077" y="5858837"/>
            <a:ext cx="4419376" cy="859584"/>
          </a:xfrm>
          <a:prstGeom prst="wedgeRoundRectCallout">
            <a:avLst>
              <a:gd name="adj1" fmla="val 78247"/>
              <a:gd name="adj2" fmla="val -336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example, if we add a node here, what nodes need to be regenerated?</a:t>
            </a:r>
          </a:p>
        </p:txBody>
      </p:sp>
      <p:grpSp>
        <p:nvGrpSpPr>
          <p:cNvPr id="6" name="Group 5">
            <a:extLst>
              <a:ext uri="{FF2B5EF4-FFF2-40B4-BE49-F238E27FC236}">
                <a16:creationId xmlns:a16="http://schemas.microsoft.com/office/drawing/2014/main" id="{0D5CE5A2-4277-4B61-AFAB-88AFA4A30DB4}"/>
              </a:ext>
            </a:extLst>
          </p:cNvPr>
          <p:cNvGrpSpPr/>
          <p:nvPr/>
        </p:nvGrpSpPr>
        <p:grpSpPr>
          <a:xfrm>
            <a:off x="7816990" y="4065946"/>
            <a:ext cx="524503" cy="461665"/>
            <a:chOff x="7306808" y="4055884"/>
            <a:chExt cx="524503" cy="461665"/>
          </a:xfrm>
        </p:grpSpPr>
        <p:sp>
          <p:nvSpPr>
            <p:cNvPr id="4" name="Oval 3">
              <a:extLst>
                <a:ext uri="{FF2B5EF4-FFF2-40B4-BE49-F238E27FC236}">
                  <a16:creationId xmlns:a16="http://schemas.microsoft.com/office/drawing/2014/main" id="{24D521D7-3EE6-4D4C-AE20-18FDCD3BF77F}"/>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43562B6-472F-4DD5-91F9-189917510AD5}"/>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12</a:t>
              </a:r>
            </a:p>
          </p:txBody>
        </p:sp>
      </p:grpSp>
      <p:cxnSp>
        <p:nvCxnSpPr>
          <p:cNvPr id="34" name="Straight Connector 33">
            <a:extLst>
              <a:ext uri="{FF2B5EF4-FFF2-40B4-BE49-F238E27FC236}">
                <a16:creationId xmlns:a16="http://schemas.microsoft.com/office/drawing/2014/main" id="{32659660-8A24-4FA3-A887-63DC000BE98D}"/>
              </a:ext>
            </a:extLst>
          </p:cNvPr>
          <p:cNvCxnSpPr>
            <a:cxnSpLocks/>
          </p:cNvCxnSpPr>
          <p:nvPr/>
        </p:nvCxnSpPr>
        <p:spPr>
          <a:xfrm>
            <a:off x="8238744" y="4480560"/>
            <a:ext cx="452628" cy="5394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898911B-654B-42AB-B4B2-0A4FDA3D48A0}"/>
              </a:ext>
            </a:extLst>
          </p:cNvPr>
          <p:cNvGrpSpPr/>
          <p:nvPr/>
        </p:nvGrpSpPr>
        <p:grpSpPr>
          <a:xfrm>
            <a:off x="7237870" y="3179287"/>
            <a:ext cx="524503" cy="461665"/>
            <a:chOff x="7306808" y="4055884"/>
            <a:chExt cx="524503" cy="461665"/>
          </a:xfrm>
        </p:grpSpPr>
        <p:sp>
          <p:nvSpPr>
            <p:cNvPr id="36" name="Oval 35">
              <a:extLst>
                <a:ext uri="{FF2B5EF4-FFF2-40B4-BE49-F238E27FC236}">
                  <a16:creationId xmlns:a16="http://schemas.microsoft.com/office/drawing/2014/main" id="{715C6C6C-E293-49E2-B8FC-5F2F4971E593}"/>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91549F5C-D42F-479E-B3A7-FB18F6B03F88}"/>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10</a:t>
              </a:r>
            </a:p>
          </p:txBody>
        </p:sp>
      </p:grpSp>
      <p:cxnSp>
        <p:nvCxnSpPr>
          <p:cNvPr id="38" name="Straight Connector 37">
            <a:extLst>
              <a:ext uri="{FF2B5EF4-FFF2-40B4-BE49-F238E27FC236}">
                <a16:creationId xmlns:a16="http://schemas.microsoft.com/office/drawing/2014/main" id="{1CEA049D-B60F-402C-A077-6204399D32FC}"/>
              </a:ext>
            </a:extLst>
          </p:cNvPr>
          <p:cNvCxnSpPr>
            <a:cxnSpLocks/>
          </p:cNvCxnSpPr>
          <p:nvPr/>
        </p:nvCxnSpPr>
        <p:spPr>
          <a:xfrm>
            <a:off x="7635240" y="3584448"/>
            <a:ext cx="374218" cy="525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7E97816-21EA-4B86-BA9F-D98B00153C93}"/>
              </a:ext>
            </a:extLst>
          </p:cNvPr>
          <p:cNvCxnSpPr>
            <a:cxnSpLocks/>
          </p:cNvCxnSpPr>
          <p:nvPr/>
        </p:nvCxnSpPr>
        <p:spPr>
          <a:xfrm flipH="1">
            <a:off x="6611112" y="3603699"/>
            <a:ext cx="759619" cy="6299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E8FD01A2-439A-4D0A-8D5E-C295010D7A22}"/>
              </a:ext>
            </a:extLst>
          </p:cNvPr>
          <p:cNvGrpSpPr/>
          <p:nvPr/>
        </p:nvGrpSpPr>
        <p:grpSpPr>
          <a:xfrm>
            <a:off x="9021833" y="1425977"/>
            <a:ext cx="524503" cy="461665"/>
            <a:chOff x="7306808" y="4055884"/>
            <a:chExt cx="524503" cy="461665"/>
          </a:xfrm>
        </p:grpSpPr>
        <p:sp>
          <p:nvSpPr>
            <p:cNvPr id="43" name="Oval 42">
              <a:extLst>
                <a:ext uri="{FF2B5EF4-FFF2-40B4-BE49-F238E27FC236}">
                  <a16:creationId xmlns:a16="http://schemas.microsoft.com/office/drawing/2014/main" id="{79AD9B14-876D-4F5D-8C4D-7EB657896C93}"/>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E47A5E8A-D8A6-4515-A353-8DDBD745A61E}"/>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25</a:t>
              </a:r>
            </a:p>
          </p:txBody>
        </p:sp>
      </p:grpSp>
      <p:cxnSp>
        <p:nvCxnSpPr>
          <p:cNvPr id="45" name="Straight Connector 44">
            <a:extLst>
              <a:ext uri="{FF2B5EF4-FFF2-40B4-BE49-F238E27FC236}">
                <a16:creationId xmlns:a16="http://schemas.microsoft.com/office/drawing/2014/main" id="{96F5771D-9987-4D76-87C2-56A07B15422E}"/>
              </a:ext>
            </a:extLst>
          </p:cNvPr>
          <p:cNvCxnSpPr>
            <a:cxnSpLocks/>
          </p:cNvCxnSpPr>
          <p:nvPr/>
        </p:nvCxnSpPr>
        <p:spPr>
          <a:xfrm flipH="1">
            <a:off x="7671816" y="2849745"/>
            <a:ext cx="507751" cy="4055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F0E3C24-B052-4CD9-A14C-9483DD15883B}"/>
              </a:ext>
            </a:extLst>
          </p:cNvPr>
          <p:cNvCxnSpPr>
            <a:cxnSpLocks/>
          </p:cNvCxnSpPr>
          <p:nvPr/>
        </p:nvCxnSpPr>
        <p:spPr>
          <a:xfrm>
            <a:off x="8343900" y="2743200"/>
            <a:ext cx="141732" cy="489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DC2CCAB4-F98A-4AB4-9996-EBFA7962C0F5}"/>
              </a:ext>
            </a:extLst>
          </p:cNvPr>
          <p:cNvGrpSpPr/>
          <p:nvPr/>
        </p:nvGrpSpPr>
        <p:grpSpPr>
          <a:xfrm>
            <a:off x="8091636" y="2480674"/>
            <a:ext cx="524503" cy="461665"/>
            <a:chOff x="7306808" y="4055884"/>
            <a:chExt cx="524503" cy="461665"/>
          </a:xfrm>
        </p:grpSpPr>
        <p:sp>
          <p:nvSpPr>
            <p:cNvPr id="52" name="Oval 51">
              <a:extLst>
                <a:ext uri="{FF2B5EF4-FFF2-40B4-BE49-F238E27FC236}">
                  <a16:creationId xmlns:a16="http://schemas.microsoft.com/office/drawing/2014/main" id="{64CC881D-E01B-4404-BFFC-8EA087D9FCD0}"/>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1E3980EC-6186-4323-8180-0C0BE4A2EDC6}"/>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20</a:t>
              </a:r>
            </a:p>
          </p:txBody>
        </p:sp>
      </p:grpSp>
      <p:cxnSp>
        <p:nvCxnSpPr>
          <p:cNvPr id="55" name="Straight Connector 54">
            <a:extLst>
              <a:ext uri="{FF2B5EF4-FFF2-40B4-BE49-F238E27FC236}">
                <a16:creationId xmlns:a16="http://schemas.microsoft.com/office/drawing/2014/main" id="{C4B45698-E6E2-44BF-B800-A938F3A85CAD}"/>
              </a:ext>
            </a:extLst>
          </p:cNvPr>
          <p:cNvCxnSpPr>
            <a:cxnSpLocks/>
          </p:cNvCxnSpPr>
          <p:nvPr/>
        </p:nvCxnSpPr>
        <p:spPr>
          <a:xfrm flipH="1">
            <a:off x="8476488" y="1835107"/>
            <a:ext cx="684667" cy="706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093F85-C363-4B17-B8C6-EC1700842840}"/>
              </a:ext>
            </a:extLst>
          </p:cNvPr>
          <p:cNvCxnSpPr>
            <a:cxnSpLocks/>
          </p:cNvCxnSpPr>
          <p:nvPr/>
        </p:nvCxnSpPr>
        <p:spPr>
          <a:xfrm>
            <a:off x="9438132" y="1844040"/>
            <a:ext cx="332232" cy="5151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B87317E2-00B8-4AAE-9AD0-47DE74428688}"/>
              </a:ext>
            </a:extLst>
          </p:cNvPr>
          <p:cNvGrpSpPr/>
          <p:nvPr/>
        </p:nvGrpSpPr>
        <p:grpSpPr>
          <a:xfrm>
            <a:off x="8401074" y="5002138"/>
            <a:ext cx="524503" cy="461665"/>
            <a:chOff x="7306808" y="4055884"/>
            <a:chExt cx="524503" cy="461665"/>
          </a:xfrm>
        </p:grpSpPr>
        <p:sp>
          <p:nvSpPr>
            <p:cNvPr id="60" name="Oval 59">
              <a:extLst>
                <a:ext uri="{FF2B5EF4-FFF2-40B4-BE49-F238E27FC236}">
                  <a16:creationId xmlns:a16="http://schemas.microsoft.com/office/drawing/2014/main" id="{0B722CB8-B41A-48D8-9844-74075E4F0715}"/>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A53F3DA-14DB-46D1-AC50-F3FE9DB23BD8}"/>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15</a:t>
              </a:r>
            </a:p>
          </p:txBody>
        </p:sp>
      </p:grpSp>
      <p:cxnSp>
        <p:nvCxnSpPr>
          <p:cNvPr id="64" name="Straight Connector 63">
            <a:extLst>
              <a:ext uri="{FF2B5EF4-FFF2-40B4-BE49-F238E27FC236}">
                <a16:creationId xmlns:a16="http://schemas.microsoft.com/office/drawing/2014/main" id="{68442564-377F-4CC9-8153-4C6C920FCB04}"/>
              </a:ext>
            </a:extLst>
          </p:cNvPr>
          <p:cNvCxnSpPr>
            <a:cxnSpLocks/>
          </p:cNvCxnSpPr>
          <p:nvPr/>
        </p:nvCxnSpPr>
        <p:spPr>
          <a:xfrm flipV="1">
            <a:off x="8238744" y="5426965"/>
            <a:ext cx="306324" cy="3840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E99C981-3448-4458-9893-7397D986F83E}"/>
              </a:ext>
            </a:extLst>
          </p:cNvPr>
          <p:cNvGrpSpPr/>
          <p:nvPr/>
        </p:nvGrpSpPr>
        <p:grpSpPr>
          <a:xfrm>
            <a:off x="7976492" y="5789179"/>
            <a:ext cx="524503" cy="461665"/>
            <a:chOff x="7306808" y="4055884"/>
            <a:chExt cx="524503" cy="461665"/>
          </a:xfrm>
        </p:grpSpPr>
        <p:sp>
          <p:nvSpPr>
            <p:cNvPr id="68" name="Oval 67">
              <a:extLst>
                <a:ext uri="{FF2B5EF4-FFF2-40B4-BE49-F238E27FC236}">
                  <a16:creationId xmlns:a16="http://schemas.microsoft.com/office/drawing/2014/main" id="{1855968F-EBB0-4E89-9AE9-2D90D54E6CAA}"/>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70F50908-E903-4755-9B30-4EA8D8304EE9}"/>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13</a:t>
              </a:r>
            </a:p>
          </p:txBody>
        </p:sp>
      </p:grpSp>
      <p:sp>
        <p:nvSpPr>
          <p:cNvPr id="72" name="TextBox 71">
            <a:extLst>
              <a:ext uri="{FF2B5EF4-FFF2-40B4-BE49-F238E27FC236}">
                <a16:creationId xmlns:a16="http://schemas.microsoft.com/office/drawing/2014/main" id="{D7E2ED5B-1A58-416B-8EE6-C5D73BFC1922}"/>
              </a:ext>
            </a:extLst>
          </p:cNvPr>
          <p:cNvSpPr txBox="1"/>
          <p:nvPr/>
        </p:nvSpPr>
        <p:spPr>
          <a:xfrm>
            <a:off x="688013" y="4650870"/>
            <a:ext cx="4840418" cy="830997"/>
          </a:xfrm>
          <a:prstGeom prst="rect">
            <a:avLst/>
          </a:prstGeom>
          <a:noFill/>
        </p:spPr>
        <p:txBody>
          <a:bodyPr wrap="square" rtlCol="0">
            <a:spAutoFit/>
          </a:bodyPr>
          <a:lstStyle/>
          <a:p>
            <a:pPr algn="ctr"/>
            <a:r>
              <a:rPr lang="en-US" sz="2400" dirty="0">
                <a:latin typeface="Corbel" panose="020B0503020204020204" pitchFamily="34" charset="0"/>
              </a:rPr>
              <a:t>If a tree is </a:t>
            </a:r>
            <a:r>
              <a:rPr lang="en-US" sz="2400" dirty="0">
                <a:solidFill>
                  <a:srgbClr val="FF0000"/>
                </a:solidFill>
                <a:latin typeface="Corbel" panose="020B0503020204020204" pitchFamily="34" charset="0"/>
              </a:rPr>
              <a:t>balanced</a:t>
            </a:r>
            <a:r>
              <a:rPr lang="en-US" sz="2400" dirty="0">
                <a:latin typeface="Corbel" panose="020B0503020204020204" pitchFamily="34" charset="0"/>
              </a:rPr>
              <a:t> with </a:t>
            </a:r>
            <a:r>
              <a:rPr lang="en-US" sz="2400" dirty="0">
                <a:solidFill>
                  <a:srgbClr val="FF0000"/>
                </a:solidFill>
                <a:latin typeface="Corbel" panose="020B0503020204020204" pitchFamily="34" charset="0"/>
              </a:rPr>
              <a:t>n nodes</a:t>
            </a:r>
            <a:r>
              <a:rPr lang="en-US" sz="2400" dirty="0">
                <a:latin typeface="Corbel" panose="020B0503020204020204" pitchFamily="34" charset="0"/>
              </a:rPr>
              <a:t>, we need to create just </a:t>
            </a:r>
            <a:r>
              <a:rPr lang="en-US" sz="2400" dirty="0">
                <a:solidFill>
                  <a:srgbClr val="FF0000"/>
                </a:solidFill>
                <a:latin typeface="Corbel" panose="020B0503020204020204" pitchFamily="34" charset="0"/>
              </a:rPr>
              <a:t>log</a:t>
            </a:r>
            <a:r>
              <a:rPr lang="en-US" sz="2400" baseline="-25000" dirty="0">
                <a:solidFill>
                  <a:srgbClr val="FF0000"/>
                </a:solidFill>
                <a:latin typeface="Corbel" panose="020B0503020204020204" pitchFamily="34" charset="0"/>
              </a:rPr>
              <a:t>2</a:t>
            </a:r>
            <a:r>
              <a:rPr lang="en-US" sz="2400" dirty="0">
                <a:solidFill>
                  <a:srgbClr val="FF0000"/>
                </a:solidFill>
                <a:latin typeface="Corbel" panose="020B0503020204020204" pitchFamily="34" charset="0"/>
              </a:rPr>
              <a:t>n new nodes!</a:t>
            </a:r>
            <a:endParaRPr lang="en-US" sz="2400" dirty="0">
              <a:latin typeface="Corbel" panose="020B0503020204020204" pitchFamily="34" charset="0"/>
            </a:endParaRPr>
          </a:p>
        </p:txBody>
      </p:sp>
      <p:sp>
        <p:nvSpPr>
          <p:cNvPr id="73" name="TextBox 72">
            <a:extLst>
              <a:ext uri="{FF2B5EF4-FFF2-40B4-BE49-F238E27FC236}">
                <a16:creationId xmlns:a16="http://schemas.microsoft.com/office/drawing/2014/main" id="{BFEEA365-9EA4-4A1A-A3F8-AF01DB1F21BB}"/>
              </a:ext>
            </a:extLst>
          </p:cNvPr>
          <p:cNvSpPr txBox="1"/>
          <p:nvPr/>
        </p:nvSpPr>
        <p:spPr>
          <a:xfrm>
            <a:off x="688013" y="5633182"/>
            <a:ext cx="4840418" cy="830997"/>
          </a:xfrm>
          <a:prstGeom prst="rect">
            <a:avLst/>
          </a:prstGeom>
          <a:noFill/>
        </p:spPr>
        <p:txBody>
          <a:bodyPr wrap="square" rtlCol="0">
            <a:spAutoFit/>
          </a:bodyPr>
          <a:lstStyle/>
          <a:p>
            <a:pPr algn="ctr"/>
            <a:r>
              <a:rPr lang="en-US" sz="2400" dirty="0">
                <a:latin typeface="Corbel" panose="020B0503020204020204" pitchFamily="34" charset="0"/>
              </a:rPr>
              <a:t>Virtually all of the nodes can be reused from the original tree!</a:t>
            </a:r>
          </a:p>
        </p:txBody>
      </p:sp>
      <p:grpSp>
        <p:nvGrpSpPr>
          <p:cNvPr id="76" name="Group 75">
            <a:extLst>
              <a:ext uri="{FF2B5EF4-FFF2-40B4-BE49-F238E27FC236}">
                <a16:creationId xmlns:a16="http://schemas.microsoft.com/office/drawing/2014/main" id="{AF3C27A3-BEAB-4EEE-A11B-E8B83A3358EB}"/>
              </a:ext>
            </a:extLst>
          </p:cNvPr>
          <p:cNvGrpSpPr/>
          <p:nvPr/>
        </p:nvGrpSpPr>
        <p:grpSpPr>
          <a:xfrm rot="1975644">
            <a:off x="4807142" y="4561146"/>
            <a:ext cx="944810" cy="461665"/>
            <a:chOff x="6260464" y="1252612"/>
            <a:chExt cx="944810" cy="461665"/>
          </a:xfrm>
        </p:grpSpPr>
        <p:sp>
          <p:nvSpPr>
            <p:cNvPr id="74" name="Arrow: Right 73">
              <a:extLst>
                <a:ext uri="{FF2B5EF4-FFF2-40B4-BE49-F238E27FC236}">
                  <a16:creationId xmlns:a16="http://schemas.microsoft.com/office/drawing/2014/main" id="{B6DA9641-622F-461E-A53E-78F70E6591EE}"/>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5C4C6DAE-DB49-416D-BD00-FAA3F8ADA738}"/>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grpSp>
        <p:nvGrpSpPr>
          <p:cNvPr id="77" name="Group 76">
            <a:extLst>
              <a:ext uri="{FF2B5EF4-FFF2-40B4-BE49-F238E27FC236}">
                <a16:creationId xmlns:a16="http://schemas.microsoft.com/office/drawing/2014/main" id="{7B2F2845-D677-41A7-A39B-B501CDFBD552}"/>
              </a:ext>
            </a:extLst>
          </p:cNvPr>
          <p:cNvGrpSpPr/>
          <p:nvPr/>
        </p:nvGrpSpPr>
        <p:grpSpPr>
          <a:xfrm rot="1975644">
            <a:off x="5906188" y="4650869"/>
            <a:ext cx="944810" cy="461665"/>
            <a:chOff x="6260464" y="1252612"/>
            <a:chExt cx="944810" cy="461665"/>
          </a:xfrm>
        </p:grpSpPr>
        <p:sp>
          <p:nvSpPr>
            <p:cNvPr id="78" name="Arrow: Right 77">
              <a:extLst>
                <a:ext uri="{FF2B5EF4-FFF2-40B4-BE49-F238E27FC236}">
                  <a16:creationId xmlns:a16="http://schemas.microsoft.com/office/drawing/2014/main" id="{5E72F7EF-9613-4E7D-9A03-BA627677AC8C}"/>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7695C78A-42A1-4F8C-8BD6-13C11027260D}"/>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grpSp>
        <p:nvGrpSpPr>
          <p:cNvPr id="80" name="Group 79">
            <a:extLst>
              <a:ext uri="{FF2B5EF4-FFF2-40B4-BE49-F238E27FC236}">
                <a16:creationId xmlns:a16="http://schemas.microsoft.com/office/drawing/2014/main" id="{AE0DDB18-39C6-4631-8326-7996FB86515A}"/>
              </a:ext>
            </a:extLst>
          </p:cNvPr>
          <p:cNvGrpSpPr/>
          <p:nvPr/>
        </p:nvGrpSpPr>
        <p:grpSpPr>
          <a:xfrm rot="1975644">
            <a:off x="5371898" y="3697915"/>
            <a:ext cx="944810" cy="461665"/>
            <a:chOff x="6260464" y="1252612"/>
            <a:chExt cx="944810" cy="461665"/>
          </a:xfrm>
        </p:grpSpPr>
        <p:sp>
          <p:nvSpPr>
            <p:cNvPr id="81" name="Arrow: Right 80">
              <a:extLst>
                <a:ext uri="{FF2B5EF4-FFF2-40B4-BE49-F238E27FC236}">
                  <a16:creationId xmlns:a16="http://schemas.microsoft.com/office/drawing/2014/main" id="{476E7F02-F224-4FA1-8ED6-7E6413BF4FB9}"/>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036B05B3-54EC-40E9-A72F-D4AE9A8D7E9C}"/>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grpSp>
        <p:nvGrpSpPr>
          <p:cNvPr id="83" name="Group 82">
            <a:extLst>
              <a:ext uri="{FF2B5EF4-FFF2-40B4-BE49-F238E27FC236}">
                <a16:creationId xmlns:a16="http://schemas.microsoft.com/office/drawing/2014/main" id="{19C3DCC4-0AFB-4EC6-A000-528D43795E79}"/>
              </a:ext>
            </a:extLst>
          </p:cNvPr>
          <p:cNvGrpSpPr/>
          <p:nvPr/>
        </p:nvGrpSpPr>
        <p:grpSpPr>
          <a:xfrm rot="1975644">
            <a:off x="7267335" y="2812941"/>
            <a:ext cx="944810" cy="461665"/>
            <a:chOff x="6260464" y="1252612"/>
            <a:chExt cx="944810" cy="461665"/>
          </a:xfrm>
        </p:grpSpPr>
        <p:sp>
          <p:nvSpPr>
            <p:cNvPr id="84" name="Arrow: Right 83">
              <a:extLst>
                <a:ext uri="{FF2B5EF4-FFF2-40B4-BE49-F238E27FC236}">
                  <a16:creationId xmlns:a16="http://schemas.microsoft.com/office/drawing/2014/main" id="{8970145E-315D-4583-8508-594119C1BCB3}"/>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876FB903-2CF3-4C58-9EFB-796904C85AB3}"/>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grpSp>
        <p:nvGrpSpPr>
          <p:cNvPr id="86" name="Group 85">
            <a:extLst>
              <a:ext uri="{FF2B5EF4-FFF2-40B4-BE49-F238E27FC236}">
                <a16:creationId xmlns:a16="http://schemas.microsoft.com/office/drawing/2014/main" id="{69F1C88D-5022-4CCB-B8A4-6A05BBC30C6D}"/>
              </a:ext>
            </a:extLst>
          </p:cNvPr>
          <p:cNvGrpSpPr/>
          <p:nvPr/>
        </p:nvGrpSpPr>
        <p:grpSpPr>
          <a:xfrm rot="1975644">
            <a:off x="7727185" y="3679961"/>
            <a:ext cx="944810" cy="461665"/>
            <a:chOff x="6260464" y="1252612"/>
            <a:chExt cx="944810" cy="461665"/>
          </a:xfrm>
        </p:grpSpPr>
        <p:sp>
          <p:nvSpPr>
            <p:cNvPr id="87" name="Arrow: Right 86">
              <a:extLst>
                <a:ext uri="{FF2B5EF4-FFF2-40B4-BE49-F238E27FC236}">
                  <a16:creationId xmlns:a16="http://schemas.microsoft.com/office/drawing/2014/main" id="{8F2664F3-2BEC-4793-A0AE-E4EE94BF37F5}"/>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843EAC2B-56EF-4317-BE33-DA3F300D082A}"/>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grpSp>
        <p:nvGrpSpPr>
          <p:cNvPr id="89" name="Group 88">
            <a:extLst>
              <a:ext uri="{FF2B5EF4-FFF2-40B4-BE49-F238E27FC236}">
                <a16:creationId xmlns:a16="http://schemas.microsoft.com/office/drawing/2014/main" id="{11313265-109E-4BB3-BB40-71FFB261F305}"/>
              </a:ext>
            </a:extLst>
          </p:cNvPr>
          <p:cNvGrpSpPr/>
          <p:nvPr/>
        </p:nvGrpSpPr>
        <p:grpSpPr>
          <a:xfrm rot="1975644">
            <a:off x="8157256" y="2789685"/>
            <a:ext cx="944810" cy="461665"/>
            <a:chOff x="6260464" y="1252612"/>
            <a:chExt cx="944810" cy="461665"/>
          </a:xfrm>
        </p:grpSpPr>
        <p:sp>
          <p:nvSpPr>
            <p:cNvPr id="90" name="Arrow: Right 89">
              <a:extLst>
                <a:ext uri="{FF2B5EF4-FFF2-40B4-BE49-F238E27FC236}">
                  <a16:creationId xmlns:a16="http://schemas.microsoft.com/office/drawing/2014/main" id="{9C0542E7-FC9F-443C-BB11-F3D5DE9CF6AF}"/>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139412CC-1C7B-4221-8991-A97B85380F22}"/>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grpSp>
        <p:nvGrpSpPr>
          <p:cNvPr id="92" name="Group 91">
            <a:extLst>
              <a:ext uri="{FF2B5EF4-FFF2-40B4-BE49-F238E27FC236}">
                <a16:creationId xmlns:a16="http://schemas.microsoft.com/office/drawing/2014/main" id="{F6F5608E-4625-4C48-B3EF-D8724537E5E6}"/>
              </a:ext>
            </a:extLst>
          </p:cNvPr>
          <p:cNvGrpSpPr/>
          <p:nvPr/>
        </p:nvGrpSpPr>
        <p:grpSpPr>
          <a:xfrm rot="1975644">
            <a:off x="8682752" y="2007375"/>
            <a:ext cx="944810" cy="461665"/>
            <a:chOff x="6260464" y="1252612"/>
            <a:chExt cx="944810" cy="461665"/>
          </a:xfrm>
        </p:grpSpPr>
        <p:sp>
          <p:nvSpPr>
            <p:cNvPr id="93" name="Arrow: Right 92">
              <a:extLst>
                <a:ext uri="{FF2B5EF4-FFF2-40B4-BE49-F238E27FC236}">
                  <a16:creationId xmlns:a16="http://schemas.microsoft.com/office/drawing/2014/main" id="{BD914138-09EA-426A-865D-842D51C7CD03}"/>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extBox 93">
              <a:extLst>
                <a:ext uri="{FF2B5EF4-FFF2-40B4-BE49-F238E27FC236}">
                  <a16:creationId xmlns:a16="http://schemas.microsoft.com/office/drawing/2014/main" id="{FB8EDA4C-DA15-453A-B51A-C275B51326B9}"/>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grpSp>
        <p:nvGrpSpPr>
          <p:cNvPr id="95" name="Group 94">
            <a:extLst>
              <a:ext uri="{FF2B5EF4-FFF2-40B4-BE49-F238E27FC236}">
                <a16:creationId xmlns:a16="http://schemas.microsoft.com/office/drawing/2014/main" id="{CB5A5A5B-C9B9-45AC-A87F-5BD3346A9560}"/>
              </a:ext>
            </a:extLst>
          </p:cNvPr>
          <p:cNvGrpSpPr/>
          <p:nvPr/>
        </p:nvGrpSpPr>
        <p:grpSpPr>
          <a:xfrm rot="1975644">
            <a:off x="9271079" y="2784534"/>
            <a:ext cx="944810" cy="461665"/>
            <a:chOff x="6260464" y="1252612"/>
            <a:chExt cx="944810" cy="461665"/>
          </a:xfrm>
        </p:grpSpPr>
        <p:sp>
          <p:nvSpPr>
            <p:cNvPr id="96" name="Arrow: Right 95">
              <a:extLst>
                <a:ext uri="{FF2B5EF4-FFF2-40B4-BE49-F238E27FC236}">
                  <a16:creationId xmlns:a16="http://schemas.microsoft.com/office/drawing/2014/main" id="{BE29BE97-D918-4C5A-ABC6-1811699C447E}"/>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C2927469-9B2E-4EF4-AEC7-A482DABE8AB0}"/>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grpSp>
        <p:nvGrpSpPr>
          <p:cNvPr id="98" name="Group 97">
            <a:extLst>
              <a:ext uri="{FF2B5EF4-FFF2-40B4-BE49-F238E27FC236}">
                <a16:creationId xmlns:a16="http://schemas.microsoft.com/office/drawing/2014/main" id="{72DC681F-3450-4E17-9CF1-374557007F39}"/>
              </a:ext>
            </a:extLst>
          </p:cNvPr>
          <p:cNvGrpSpPr/>
          <p:nvPr/>
        </p:nvGrpSpPr>
        <p:grpSpPr>
          <a:xfrm rot="1975644">
            <a:off x="8750026" y="3701743"/>
            <a:ext cx="944810" cy="461665"/>
            <a:chOff x="6260464" y="1252612"/>
            <a:chExt cx="944810" cy="461665"/>
          </a:xfrm>
        </p:grpSpPr>
        <p:sp>
          <p:nvSpPr>
            <p:cNvPr id="99" name="Arrow: Right 98">
              <a:extLst>
                <a:ext uri="{FF2B5EF4-FFF2-40B4-BE49-F238E27FC236}">
                  <a16:creationId xmlns:a16="http://schemas.microsoft.com/office/drawing/2014/main" id="{C7816552-2962-4D4E-84DC-B14FCB039CB5}"/>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457B926D-07CC-4FAE-9034-9698DFE2B6B7}"/>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grpSp>
        <p:nvGrpSpPr>
          <p:cNvPr id="101" name="Group 100">
            <a:extLst>
              <a:ext uri="{FF2B5EF4-FFF2-40B4-BE49-F238E27FC236}">
                <a16:creationId xmlns:a16="http://schemas.microsoft.com/office/drawing/2014/main" id="{08A498AF-EF64-4445-B17A-C05C8C438F6E}"/>
              </a:ext>
            </a:extLst>
          </p:cNvPr>
          <p:cNvGrpSpPr/>
          <p:nvPr/>
        </p:nvGrpSpPr>
        <p:grpSpPr>
          <a:xfrm rot="1975644">
            <a:off x="9927231" y="3684425"/>
            <a:ext cx="944810" cy="461665"/>
            <a:chOff x="6260464" y="1252612"/>
            <a:chExt cx="944810" cy="461665"/>
          </a:xfrm>
        </p:grpSpPr>
        <p:sp>
          <p:nvSpPr>
            <p:cNvPr id="102" name="Arrow: Right 101">
              <a:extLst>
                <a:ext uri="{FF2B5EF4-FFF2-40B4-BE49-F238E27FC236}">
                  <a16:creationId xmlns:a16="http://schemas.microsoft.com/office/drawing/2014/main" id="{5BB856A7-649C-4D4D-ABD3-DB2AE1182768}"/>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357F2FF4-A6E1-4D29-BDDE-3A165521CFB2}"/>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grpSp>
        <p:nvGrpSpPr>
          <p:cNvPr id="104" name="Group 103">
            <a:extLst>
              <a:ext uri="{FF2B5EF4-FFF2-40B4-BE49-F238E27FC236}">
                <a16:creationId xmlns:a16="http://schemas.microsoft.com/office/drawing/2014/main" id="{1FC1E3AA-2F36-41F0-B9E0-3D5889D96B7B}"/>
              </a:ext>
            </a:extLst>
          </p:cNvPr>
          <p:cNvGrpSpPr/>
          <p:nvPr/>
        </p:nvGrpSpPr>
        <p:grpSpPr>
          <a:xfrm rot="1975644">
            <a:off x="9305656" y="4685503"/>
            <a:ext cx="944810" cy="461665"/>
            <a:chOff x="6260464" y="1252612"/>
            <a:chExt cx="944810" cy="461665"/>
          </a:xfrm>
        </p:grpSpPr>
        <p:sp>
          <p:nvSpPr>
            <p:cNvPr id="105" name="Arrow: Right 104">
              <a:extLst>
                <a:ext uri="{FF2B5EF4-FFF2-40B4-BE49-F238E27FC236}">
                  <a16:creationId xmlns:a16="http://schemas.microsoft.com/office/drawing/2014/main" id="{570480CC-1A73-419B-BCE0-79505CDCE695}"/>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a:extLst>
                <a:ext uri="{FF2B5EF4-FFF2-40B4-BE49-F238E27FC236}">
                  <a16:creationId xmlns:a16="http://schemas.microsoft.com/office/drawing/2014/main" id="{CDADF46D-688B-44D3-8C1F-9D7CB4001A63}"/>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grpSp>
        <p:nvGrpSpPr>
          <p:cNvPr id="107" name="Group 106">
            <a:extLst>
              <a:ext uri="{FF2B5EF4-FFF2-40B4-BE49-F238E27FC236}">
                <a16:creationId xmlns:a16="http://schemas.microsoft.com/office/drawing/2014/main" id="{769414F1-A7F0-4AAC-92BC-48BB32CB180B}"/>
              </a:ext>
            </a:extLst>
          </p:cNvPr>
          <p:cNvGrpSpPr/>
          <p:nvPr/>
        </p:nvGrpSpPr>
        <p:grpSpPr>
          <a:xfrm rot="1975644">
            <a:off x="10467119" y="4655273"/>
            <a:ext cx="944810" cy="461665"/>
            <a:chOff x="6260464" y="1252612"/>
            <a:chExt cx="944810" cy="461665"/>
          </a:xfrm>
        </p:grpSpPr>
        <p:sp>
          <p:nvSpPr>
            <p:cNvPr id="108" name="Arrow: Right 107">
              <a:extLst>
                <a:ext uri="{FF2B5EF4-FFF2-40B4-BE49-F238E27FC236}">
                  <a16:creationId xmlns:a16="http://schemas.microsoft.com/office/drawing/2014/main" id="{0714C961-322A-4DE7-97C9-91966668C605}"/>
                </a:ext>
              </a:extLst>
            </p:cNvPr>
            <p:cNvSpPr/>
            <p:nvPr/>
          </p:nvSpPr>
          <p:spPr>
            <a:xfrm>
              <a:off x="6340612" y="1252612"/>
              <a:ext cx="86466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a:extLst>
                <a:ext uri="{FF2B5EF4-FFF2-40B4-BE49-F238E27FC236}">
                  <a16:creationId xmlns:a16="http://schemas.microsoft.com/office/drawing/2014/main" id="{B69EA417-9CD5-4096-87A7-607973863D3C}"/>
                </a:ext>
              </a:extLst>
            </p:cNvPr>
            <p:cNvSpPr txBox="1"/>
            <p:nvPr/>
          </p:nvSpPr>
          <p:spPr>
            <a:xfrm>
              <a:off x="6260464" y="1298778"/>
              <a:ext cx="944810" cy="369332"/>
            </a:xfrm>
            <a:prstGeom prst="rect">
              <a:avLst/>
            </a:prstGeom>
            <a:noFill/>
          </p:spPr>
          <p:txBody>
            <a:bodyPr wrap="none" rtlCol="0">
              <a:spAutoFit/>
            </a:bodyPr>
            <a:lstStyle/>
            <a:p>
              <a:r>
                <a:rPr lang="en-US" dirty="0">
                  <a:solidFill>
                    <a:schemeClr val="bg1"/>
                  </a:solidFill>
                </a:rPr>
                <a:t>Reused!</a:t>
              </a:r>
            </a:p>
          </p:txBody>
        </p:sp>
      </p:grpSp>
      <p:sp>
        <p:nvSpPr>
          <p:cNvPr id="110" name="Rectangle 109">
            <a:extLst>
              <a:ext uri="{FF2B5EF4-FFF2-40B4-BE49-F238E27FC236}">
                <a16:creationId xmlns:a16="http://schemas.microsoft.com/office/drawing/2014/main" id="{8F3549F7-0878-4A17-85E3-D97E8DAA09A5}"/>
              </a:ext>
            </a:extLst>
          </p:cNvPr>
          <p:cNvSpPr/>
          <p:nvPr/>
        </p:nvSpPr>
        <p:spPr>
          <a:xfrm>
            <a:off x="915184" y="2348734"/>
            <a:ext cx="4373276"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11" name="Rectangle 110">
            <a:extLst>
              <a:ext uri="{FF2B5EF4-FFF2-40B4-BE49-F238E27FC236}">
                <a16:creationId xmlns:a16="http://schemas.microsoft.com/office/drawing/2014/main" id="{F20D6348-D8EF-4062-ACCA-3763566A8DC4}"/>
              </a:ext>
            </a:extLst>
          </p:cNvPr>
          <p:cNvSpPr/>
          <p:nvPr/>
        </p:nvSpPr>
        <p:spPr>
          <a:xfrm>
            <a:off x="914399" y="2358260"/>
            <a:ext cx="4374907"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2" name="Group 111">
            <a:extLst>
              <a:ext uri="{FF2B5EF4-FFF2-40B4-BE49-F238E27FC236}">
                <a16:creationId xmlns:a16="http://schemas.microsoft.com/office/drawing/2014/main" id="{741EB03D-7CAB-455A-B399-5F434E0E7D38}"/>
              </a:ext>
            </a:extLst>
          </p:cNvPr>
          <p:cNvGrpSpPr/>
          <p:nvPr/>
        </p:nvGrpSpPr>
        <p:grpSpPr>
          <a:xfrm>
            <a:off x="8673594" y="4801080"/>
            <a:ext cx="3518406" cy="2056920"/>
            <a:chOff x="8153102" y="1855454"/>
            <a:chExt cx="3518406" cy="2056920"/>
          </a:xfrm>
        </p:grpSpPr>
        <p:grpSp>
          <p:nvGrpSpPr>
            <p:cNvPr id="113" name="Group 112">
              <a:extLst>
                <a:ext uri="{FF2B5EF4-FFF2-40B4-BE49-F238E27FC236}">
                  <a16:creationId xmlns:a16="http://schemas.microsoft.com/office/drawing/2014/main" id="{7985061D-56E7-4F78-B69A-DCE82DA9881F}"/>
                </a:ext>
              </a:extLst>
            </p:cNvPr>
            <p:cNvGrpSpPr/>
            <p:nvPr/>
          </p:nvGrpSpPr>
          <p:grpSpPr>
            <a:xfrm>
              <a:off x="8153102" y="1855454"/>
              <a:ext cx="3518406" cy="2056920"/>
              <a:chOff x="9223511" y="4792096"/>
              <a:chExt cx="3518406" cy="2056920"/>
            </a:xfrm>
          </p:grpSpPr>
          <p:grpSp>
            <p:nvGrpSpPr>
              <p:cNvPr id="115" name="Group 114">
                <a:extLst>
                  <a:ext uri="{FF2B5EF4-FFF2-40B4-BE49-F238E27FC236}">
                    <a16:creationId xmlns:a16="http://schemas.microsoft.com/office/drawing/2014/main" id="{8EF26F7E-04AE-4777-B7F3-5716FF9388A9}"/>
                  </a:ext>
                </a:extLst>
              </p:cNvPr>
              <p:cNvGrpSpPr/>
              <p:nvPr/>
            </p:nvGrpSpPr>
            <p:grpSpPr>
              <a:xfrm>
                <a:off x="9223511" y="4792096"/>
                <a:ext cx="3518406" cy="2056920"/>
                <a:chOff x="9462052" y="4414558"/>
                <a:chExt cx="3518406" cy="2056920"/>
              </a:xfrm>
            </p:grpSpPr>
            <p:sp>
              <p:nvSpPr>
                <p:cNvPr id="117" name="Rectangle: Rounded Corners 116">
                  <a:extLst>
                    <a:ext uri="{FF2B5EF4-FFF2-40B4-BE49-F238E27FC236}">
                      <a16:creationId xmlns:a16="http://schemas.microsoft.com/office/drawing/2014/main" id="{437E8A85-5D0A-462C-B71E-E27B90F66B9E}"/>
                    </a:ext>
                  </a:extLst>
                </p:cNvPr>
                <p:cNvSpPr/>
                <p:nvPr/>
              </p:nvSpPr>
              <p:spPr>
                <a:xfrm>
                  <a:off x="9462052" y="4426226"/>
                  <a:ext cx="3518406"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6DDB7F9B-5BCC-475A-AE70-87271B0292AA}"/>
                    </a:ext>
                  </a:extLst>
                </p:cNvPr>
                <p:cNvSpPr txBox="1"/>
                <p:nvPr/>
              </p:nvSpPr>
              <p:spPr>
                <a:xfrm>
                  <a:off x="9528475"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116" name="TextBox 115">
                <a:extLst>
                  <a:ext uri="{FF2B5EF4-FFF2-40B4-BE49-F238E27FC236}">
                    <a16:creationId xmlns:a16="http://schemas.microsoft.com/office/drawing/2014/main" id="{BE93A7B5-54B2-43D6-A23A-2268DBDD340B}"/>
                  </a:ext>
                </a:extLst>
              </p:cNvPr>
              <p:cNvSpPr txBox="1"/>
              <p:nvPr/>
            </p:nvSpPr>
            <p:spPr>
              <a:xfrm>
                <a:off x="10000338" y="5243519"/>
                <a:ext cx="2741579" cy="1015663"/>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"Are you sure?</a:t>
                </a:r>
                <a:br>
                  <a:rPr lang="en-US" sz="2000" dirty="0">
                    <a:solidFill>
                      <a:schemeClr val="accent1">
                        <a:lumMod val="75000"/>
                      </a:schemeClr>
                    </a:solidFill>
                    <a:latin typeface="Comic Sans MS" panose="030F0702030302020204" pitchFamily="66" charset="0"/>
                  </a:rPr>
                </a:br>
                <a:r>
                  <a:rPr lang="en-US" sz="2000" dirty="0">
                    <a:solidFill>
                      <a:schemeClr val="accent1">
                        <a:lumMod val="75000"/>
                      </a:schemeClr>
                    </a:solidFill>
                    <a:latin typeface="Comic Sans MS" panose="030F0702030302020204" pitchFamily="66" charset="0"/>
                  </a:rPr>
                  <a:t>Let's ask the class what they think."</a:t>
                </a:r>
              </a:p>
            </p:txBody>
          </p:sp>
        </p:grpSp>
        <p:pic>
          <p:nvPicPr>
            <p:cNvPr id="114" name="Picture 113">
              <a:extLst>
                <a:ext uri="{FF2B5EF4-FFF2-40B4-BE49-F238E27FC236}">
                  <a16:creationId xmlns:a16="http://schemas.microsoft.com/office/drawing/2014/main" id="{2AC0F2A7-DEB7-40E7-A933-009DA9A735CD}"/>
                </a:ext>
              </a:extLst>
            </p:cNvPr>
            <p:cNvPicPr>
              <a:picLocks noChangeAspect="1"/>
            </p:cNvPicPr>
            <p:nvPr/>
          </p:nvPicPr>
          <p:blipFill rotWithShape="1">
            <a:blip r:embed="rId4"/>
            <a:srcRect l="23761" r="21167"/>
            <a:stretch/>
          </p:blipFill>
          <p:spPr>
            <a:xfrm>
              <a:off x="8253994"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66452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additive="base">
                                        <p:cTn id="13" dur="500" fill="hold"/>
                                        <p:tgtEl>
                                          <p:spTgt spid="112"/>
                                        </p:tgtEl>
                                        <p:attrNameLst>
                                          <p:attrName>ppt_x</p:attrName>
                                        </p:attrNameLst>
                                      </p:cBhvr>
                                      <p:tavLst>
                                        <p:tav tm="0">
                                          <p:val>
                                            <p:strVal val="1+#ppt_w/2"/>
                                          </p:val>
                                        </p:tav>
                                        <p:tav tm="100000">
                                          <p:val>
                                            <p:strVal val="#ppt_x"/>
                                          </p:val>
                                        </p:tav>
                                      </p:tavLst>
                                    </p:anim>
                                    <p:anim calcmode="lin" valueType="num">
                                      <p:cBhvr additive="base">
                                        <p:cTn id="14" dur="500" fill="hold"/>
                                        <p:tgtEl>
                                          <p:spTgt spid="1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nodeType="clickEffect">
                                  <p:stCondLst>
                                    <p:cond delay="0"/>
                                  </p:stCondLst>
                                  <p:childTnLst>
                                    <p:anim calcmode="lin" valueType="num">
                                      <p:cBhvr additive="base">
                                        <p:cTn id="18" dur="500"/>
                                        <p:tgtEl>
                                          <p:spTgt spid="112"/>
                                        </p:tgtEl>
                                        <p:attrNameLst>
                                          <p:attrName>ppt_x</p:attrName>
                                        </p:attrNameLst>
                                      </p:cBhvr>
                                      <p:tavLst>
                                        <p:tav tm="0">
                                          <p:val>
                                            <p:strVal val="ppt_x"/>
                                          </p:val>
                                        </p:tav>
                                        <p:tav tm="100000">
                                          <p:val>
                                            <p:strVal val="1+ppt_w/2"/>
                                          </p:val>
                                        </p:tav>
                                      </p:tavLst>
                                    </p:anim>
                                    <p:anim calcmode="lin" valueType="num">
                                      <p:cBhvr additive="base">
                                        <p:cTn id="19" dur="500"/>
                                        <p:tgtEl>
                                          <p:spTgt spid="112"/>
                                        </p:tgtEl>
                                        <p:attrNameLst>
                                          <p:attrName>ppt_y</p:attrName>
                                        </p:attrNameLst>
                                      </p:cBhvr>
                                      <p:tavLst>
                                        <p:tav tm="0">
                                          <p:val>
                                            <p:strVal val="ppt_y"/>
                                          </p:val>
                                        </p:tav>
                                        <p:tav tm="100000">
                                          <p:val>
                                            <p:strVal val="ppt_y"/>
                                          </p:val>
                                        </p:tav>
                                      </p:tavLst>
                                    </p:anim>
                                    <p:set>
                                      <p:cBhvr>
                                        <p:cTn id="20" dur="1" fill="hold">
                                          <p:stCondLst>
                                            <p:cond delay="499"/>
                                          </p:stCondLst>
                                        </p:cTn>
                                        <p:tgtEl>
                                          <p:spTgt spid="112"/>
                                        </p:tgtEl>
                                        <p:attrNameLst>
                                          <p:attrName>style.visibility</p:attrName>
                                        </p:attrNameLst>
                                      </p:cBhvr>
                                      <p:to>
                                        <p:strVal val="hidden"/>
                                      </p:to>
                                    </p:set>
                                  </p:childTnLst>
                                </p:cTn>
                              </p:par>
                              <p:par>
                                <p:cTn id="21" presetID="2" presetClass="exit" presetSubtype="8" fill="hold" nodeType="withEffect">
                                  <p:stCondLst>
                                    <p:cond delay="0"/>
                                  </p:stCondLst>
                                  <p:childTnLst>
                                    <p:anim calcmode="lin" valueType="num">
                                      <p:cBhvr additive="base">
                                        <p:cTn id="22" dur="500"/>
                                        <p:tgtEl>
                                          <p:spTgt spid="14"/>
                                        </p:tgtEl>
                                        <p:attrNameLst>
                                          <p:attrName>ppt_x</p:attrName>
                                        </p:attrNameLst>
                                      </p:cBhvr>
                                      <p:tavLst>
                                        <p:tav tm="0">
                                          <p:val>
                                            <p:strVal val="ppt_x"/>
                                          </p:val>
                                        </p:tav>
                                        <p:tav tm="100000">
                                          <p:val>
                                            <p:strVal val="0-ppt_w/2"/>
                                          </p:val>
                                        </p:tav>
                                      </p:tavLst>
                                    </p:anim>
                                    <p:anim calcmode="lin" valueType="num">
                                      <p:cBhvr additive="base">
                                        <p:cTn id="23" dur="500"/>
                                        <p:tgtEl>
                                          <p:spTgt spid="14"/>
                                        </p:tgtEl>
                                        <p:attrNameLst>
                                          <p:attrName>ppt_y</p:attrName>
                                        </p:attrNameLst>
                                      </p:cBhvr>
                                      <p:tavLst>
                                        <p:tav tm="0">
                                          <p:val>
                                            <p:strVal val="ppt_y"/>
                                          </p:val>
                                        </p:tav>
                                        <p:tav tm="100000">
                                          <p:val>
                                            <p:strVal val="ppt_y"/>
                                          </p:val>
                                        </p:tav>
                                      </p:tavLst>
                                    </p:anim>
                                    <p:set>
                                      <p:cBhvr>
                                        <p:cTn id="24" dur="1" fill="hold">
                                          <p:stCondLst>
                                            <p:cond delay="499"/>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0"/>
                                        </p:tgtEl>
                                        <p:attrNameLst>
                                          <p:attrName>style.visibility</p:attrName>
                                        </p:attrNameLst>
                                      </p:cBhvr>
                                      <p:to>
                                        <p:strVal val="visible"/>
                                      </p:to>
                                    </p:set>
                                  </p:childTnLst>
                                </p:cTn>
                              </p:par>
                              <p:par>
                                <p:cTn id="49" presetID="22" presetClass="entr" presetSubtype="8" fill="hold" grpId="0" nodeType="withEffect">
                                  <p:stCondLst>
                                    <p:cond delay="0"/>
                                  </p:stCondLst>
                                  <p:childTnLst>
                                    <p:set>
                                      <p:cBhvr>
                                        <p:cTn id="50" dur="1" fill="hold">
                                          <p:stCondLst>
                                            <p:cond delay="0"/>
                                          </p:stCondLst>
                                        </p:cTn>
                                        <p:tgtEl>
                                          <p:spTgt spid="111"/>
                                        </p:tgtEl>
                                        <p:attrNameLst>
                                          <p:attrName>style.visibility</p:attrName>
                                        </p:attrNameLst>
                                      </p:cBhvr>
                                      <p:to>
                                        <p:strVal val="visible"/>
                                      </p:to>
                                    </p:set>
                                    <p:animEffect transition="in" filter="wipe(left)">
                                      <p:cBhvr>
                                        <p:cTn id="51" dur="59000"/>
                                        <p:tgtEl>
                                          <p:spTgt spid="1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10"/>
                                        </p:tgtEl>
                                      </p:cBhvr>
                                    </p:animEffect>
                                    <p:set>
                                      <p:cBhvr>
                                        <p:cTn id="56" dur="1" fill="hold">
                                          <p:stCondLst>
                                            <p:cond delay="499"/>
                                          </p:stCondLst>
                                        </p:cTn>
                                        <p:tgtEl>
                                          <p:spTgt spid="110"/>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11"/>
                                        </p:tgtEl>
                                      </p:cBhvr>
                                    </p:animEffect>
                                    <p:set>
                                      <p:cBhvr>
                                        <p:cTn id="59" dur="1" fill="hold">
                                          <p:stCondLst>
                                            <p:cond delay="499"/>
                                          </p:stCondLst>
                                        </p:cTn>
                                        <p:tgtEl>
                                          <p:spTgt spid="11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wipe(up)">
                                      <p:cBhvr>
                                        <p:cTn id="76" dur="500"/>
                                        <p:tgtEl>
                                          <p:spTgt spid="64"/>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up)">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3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up)">
                                      <p:cBhvr>
                                        <p:cTn id="94" dur="500"/>
                                        <p:tgtEl>
                                          <p:spTgt spid="4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wipe(up)">
                                      <p:cBhvr>
                                        <p:cTn id="99" dur="500"/>
                                        <p:tgtEl>
                                          <p:spTgt spid="38"/>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5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wipe(up)">
                                      <p:cBhvr>
                                        <p:cTn id="108" dur="500"/>
                                        <p:tgtEl>
                                          <p:spTgt spid="4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48"/>
                                        </p:tgtEl>
                                        <p:attrNameLst>
                                          <p:attrName>style.visibility</p:attrName>
                                        </p:attrNameLst>
                                      </p:cBhvr>
                                      <p:to>
                                        <p:strVal val="visible"/>
                                      </p:to>
                                    </p:set>
                                    <p:animEffect transition="in" filter="wipe(up)">
                                      <p:cBhvr>
                                        <p:cTn id="113" dur="500"/>
                                        <p:tgtEl>
                                          <p:spTgt spid="4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4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55"/>
                                        </p:tgtEl>
                                        <p:attrNameLst>
                                          <p:attrName>style.visibility</p:attrName>
                                        </p:attrNameLst>
                                      </p:cBhvr>
                                      <p:to>
                                        <p:strVal val="visible"/>
                                      </p:to>
                                    </p:set>
                                    <p:animEffect transition="in" filter="wipe(up)">
                                      <p:cBhvr>
                                        <p:cTn id="122" dur="500"/>
                                        <p:tgtEl>
                                          <p:spTgt spid="55"/>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wipe(up)">
                                      <p:cBhvr>
                                        <p:cTn id="127" dur="500"/>
                                        <p:tgtEl>
                                          <p:spTgt spid="57"/>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72"/>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73"/>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76"/>
                                        </p:tgtEl>
                                        <p:attrNameLst>
                                          <p:attrName>style.visibility</p:attrName>
                                        </p:attrNameLst>
                                      </p:cBhvr>
                                      <p:to>
                                        <p:strVal val="visible"/>
                                      </p:to>
                                    </p:set>
                                    <p:animEffect transition="in" filter="wipe(left)">
                                      <p:cBhvr>
                                        <p:cTn id="140" dur="500"/>
                                        <p:tgtEl>
                                          <p:spTgt spid="76"/>
                                        </p:tgtEl>
                                      </p:cBhvr>
                                    </p:animEffect>
                                  </p:childTnLst>
                                </p:cTn>
                              </p:par>
                            </p:childTnLst>
                          </p:cTn>
                        </p:par>
                        <p:par>
                          <p:cTn id="141" fill="hold">
                            <p:stCondLst>
                              <p:cond delay="500"/>
                            </p:stCondLst>
                            <p:childTnLst>
                              <p:par>
                                <p:cTn id="142" presetID="22" presetClass="entr" presetSubtype="8" fill="hold" nodeType="afterEffect">
                                  <p:stCondLst>
                                    <p:cond delay="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500"/>
                                        <p:tgtEl>
                                          <p:spTgt spid="80"/>
                                        </p:tgtEl>
                                      </p:cBhvr>
                                    </p:animEffect>
                                  </p:childTnLst>
                                </p:cTn>
                              </p:par>
                            </p:childTnLst>
                          </p:cTn>
                        </p:par>
                        <p:par>
                          <p:cTn id="145" fill="hold">
                            <p:stCondLst>
                              <p:cond delay="1000"/>
                            </p:stCondLst>
                            <p:childTnLst>
                              <p:par>
                                <p:cTn id="146" presetID="22" presetClass="entr" presetSubtype="8" fill="hold" nodeType="after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wipe(left)">
                                      <p:cBhvr>
                                        <p:cTn id="148" dur="500"/>
                                        <p:tgtEl>
                                          <p:spTgt spid="77"/>
                                        </p:tgtEl>
                                      </p:cBhvr>
                                    </p:animEffect>
                                  </p:childTnLst>
                                </p:cTn>
                              </p:par>
                            </p:childTnLst>
                          </p:cTn>
                        </p:par>
                        <p:par>
                          <p:cTn id="149" fill="hold">
                            <p:stCondLst>
                              <p:cond delay="1500"/>
                            </p:stCondLst>
                            <p:childTnLst>
                              <p:par>
                                <p:cTn id="150" presetID="22" presetClass="entr" presetSubtype="8" fill="hold" nodeType="afterEffect">
                                  <p:stCondLst>
                                    <p:cond delay="0"/>
                                  </p:stCondLst>
                                  <p:childTnLst>
                                    <p:set>
                                      <p:cBhvr>
                                        <p:cTn id="151" dur="1" fill="hold">
                                          <p:stCondLst>
                                            <p:cond delay="0"/>
                                          </p:stCondLst>
                                        </p:cTn>
                                        <p:tgtEl>
                                          <p:spTgt spid="86"/>
                                        </p:tgtEl>
                                        <p:attrNameLst>
                                          <p:attrName>style.visibility</p:attrName>
                                        </p:attrNameLst>
                                      </p:cBhvr>
                                      <p:to>
                                        <p:strVal val="visible"/>
                                      </p:to>
                                    </p:set>
                                    <p:animEffect transition="in" filter="wipe(left)">
                                      <p:cBhvr>
                                        <p:cTn id="152" dur="500"/>
                                        <p:tgtEl>
                                          <p:spTgt spid="86"/>
                                        </p:tgtEl>
                                      </p:cBhvr>
                                    </p:animEffect>
                                  </p:childTnLst>
                                </p:cTn>
                              </p:par>
                            </p:childTnLst>
                          </p:cTn>
                        </p:par>
                        <p:par>
                          <p:cTn id="153" fill="hold">
                            <p:stCondLst>
                              <p:cond delay="2000"/>
                            </p:stCondLst>
                            <p:childTnLst>
                              <p:par>
                                <p:cTn id="154" presetID="22" presetClass="entr" presetSubtype="8" fill="hold" nodeType="afterEffect">
                                  <p:stCondLst>
                                    <p:cond delay="0"/>
                                  </p:stCondLst>
                                  <p:childTnLst>
                                    <p:set>
                                      <p:cBhvr>
                                        <p:cTn id="155" dur="1" fill="hold">
                                          <p:stCondLst>
                                            <p:cond delay="0"/>
                                          </p:stCondLst>
                                        </p:cTn>
                                        <p:tgtEl>
                                          <p:spTgt spid="83"/>
                                        </p:tgtEl>
                                        <p:attrNameLst>
                                          <p:attrName>style.visibility</p:attrName>
                                        </p:attrNameLst>
                                      </p:cBhvr>
                                      <p:to>
                                        <p:strVal val="visible"/>
                                      </p:to>
                                    </p:set>
                                    <p:animEffect transition="in" filter="wipe(left)">
                                      <p:cBhvr>
                                        <p:cTn id="156" dur="500"/>
                                        <p:tgtEl>
                                          <p:spTgt spid="83"/>
                                        </p:tgtEl>
                                      </p:cBhvr>
                                    </p:animEffect>
                                  </p:childTnLst>
                                </p:cTn>
                              </p:par>
                            </p:childTnLst>
                          </p:cTn>
                        </p:par>
                        <p:par>
                          <p:cTn id="157" fill="hold">
                            <p:stCondLst>
                              <p:cond delay="2500"/>
                            </p:stCondLst>
                            <p:childTnLst>
                              <p:par>
                                <p:cTn id="158" presetID="22" presetClass="entr" presetSubtype="8" fill="hold" nodeType="afterEffect">
                                  <p:stCondLst>
                                    <p:cond delay="0"/>
                                  </p:stCondLst>
                                  <p:childTnLst>
                                    <p:set>
                                      <p:cBhvr>
                                        <p:cTn id="159" dur="1" fill="hold">
                                          <p:stCondLst>
                                            <p:cond delay="0"/>
                                          </p:stCondLst>
                                        </p:cTn>
                                        <p:tgtEl>
                                          <p:spTgt spid="92"/>
                                        </p:tgtEl>
                                        <p:attrNameLst>
                                          <p:attrName>style.visibility</p:attrName>
                                        </p:attrNameLst>
                                      </p:cBhvr>
                                      <p:to>
                                        <p:strVal val="visible"/>
                                      </p:to>
                                    </p:set>
                                    <p:animEffect transition="in" filter="wipe(left)">
                                      <p:cBhvr>
                                        <p:cTn id="160" dur="500"/>
                                        <p:tgtEl>
                                          <p:spTgt spid="92"/>
                                        </p:tgtEl>
                                      </p:cBhvr>
                                    </p:animEffect>
                                  </p:childTnLst>
                                </p:cTn>
                              </p:par>
                            </p:childTnLst>
                          </p:cTn>
                        </p:par>
                        <p:par>
                          <p:cTn id="161" fill="hold">
                            <p:stCondLst>
                              <p:cond delay="3000"/>
                            </p:stCondLst>
                            <p:childTnLst>
                              <p:par>
                                <p:cTn id="162" presetID="22" presetClass="entr" presetSubtype="8" fill="hold" nodeType="afterEffect">
                                  <p:stCondLst>
                                    <p:cond delay="0"/>
                                  </p:stCondLst>
                                  <p:childTnLst>
                                    <p:set>
                                      <p:cBhvr>
                                        <p:cTn id="163" dur="1" fill="hold">
                                          <p:stCondLst>
                                            <p:cond delay="0"/>
                                          </p:stCondLst>
                                        </p:cTn>
                                        <p:tgtEl>
                                          <p:spTgt spid="89"/>
                                        </p:tgtEl>
                                        <p:attrNameLst>
                                          <p:attrName>style.visibility</p:attrName>
                                        </p:attrNameLst>
                                      </p:cBhvr>
                                      <p:to>
                                        <p:strVal val="visible"/>
                                      </p:to>
                                    </p:set>
                                    <p:animEffect transition="in" filter="wipe(left)">
                                      <p:cBhvr>
                                        <p:cTn id="164" dur="500"/>
                                        <p:tgtEl>
                                          <p:spTgt spid="89"/>
                                        </p:tgtEl>
                                      </p:cBhvr>
                                    </p:animEffect>
                                  </p:childTnLst>
                                </p:cTn>
                              </p:par>
                            </p:childTnLst>
                          </p:cTn>
                        </p:par>
                        <p:par>
                          <p:cTn id="165" fill="hold">
                            <p:stCondLst>
                              <p:cond delay="3500"/>
                            </p:stCondLst>
                            <p:childTnLst>
                              <p:par>
                                <p:cTn id="166" presetID="22" presetClass="entr" presetSubtype="8" fill="hold" nodeType="afterEffect">
                                  <p:stCondLst>
                                    <p:cond delay="0"/>
                                  </p:stCondLst>
                                  <p:childTnLst>
                                    <p:set>
                                      <p:cBhvr>
                                        <p:cTn id="167" dur="1" fill="hold">
                                          <p:stCondLst>
                                            <p:cond delay="0"/>
                                          </p:stCondLst>
                                        </p:cTn>
                                        <p:tgtEl>
                                          <p:spTgt spid="95"/>
                                        </p:tgtEl>
                                        <p:attrNameLst>
                                          <p:attrName>style.visibility</p:attrName>
                                        </p:attrNameLst>
                                      </p:cBhvr>
                                      <p:to>
                                        <p:strVal val="visible"/>
                                      </p:to>
                                    </p:set>
                                    <p:animEffect transition="in" filter="wipe(left)">
                                      <p:cBhvr>
                                        <p:cTn id="168" dur="500"/>
                                        <p:tgtEl>
                                          <p:spTgt spid="95"/>
                                        </p:tgtEl>
                                      </p:cBhvr>
                                    </p:animEffect>
                                  </p:childTnLst>
                                </p:cTn>
                              </p:par>
                            </p:childTnLst>
                          </p:cTn>
                        </p:par>
                        <p:par>
                          <p:cTn id="169" fill="hold">
                            <p:stCondLst>
                              <p:cond delay="4000"/>
                            </p:stCondLst>
                            <p:childTnLst>
                              <p:par>
                                <p:cTn id="170" presetID="22" presetClass="entr" presetSubtype="8" fill="hold" nodeType="afterEffect">
                                  <p:stCondLst>
                                    <p:cond delay="0"/>
                                  </p:stCondLst>
                                  <p:childTnLst>
                                    <p:set>
                                      <p:cBhvr>
                                        <p:cTn id="171" dur="1" fill="hold">
                                          <p:stCondLst>
                                            <p:cond delay="0"/>
                                          </p:stCondLst>
                                        </p:cTn>
                                        <p:tgtEl>
                                          <p:spTgt spid="98"/>
                                        </p:tgtEl>
                                        <p:attrNameLst>
                                          <p:attrName>style.visibility</p:attrName>
                                        </p:attrNameLst>
                                      </p:cBhvr>
                                      <p:to>
                                        <p:strVal val="visible"/>
                                      </p:to>
                                    </p:set>
                                    <p:animEffect transition="in" filter="wipe(left)">
                                      <p:cBhvr>
                                        <p:cTn id="172" dur="500"/>
                                        <p:tgtEl>
                                          <p:spTgt spid="98"/>
                                        </p:tgtEl>
                                      </p:cBhvr>
                                    </p:animEffect>
                                  </p:childTnLst>
                                </p:cTn>
                              </p:par>
                            </p:childTnLst>
                          </p:cTn>
                        </p:par>
                        <p:par>
                          <p:cTn id="173" fill="hold">
                            <p:stCondLst>
                              <p:cond delay="4500"/>
                            </p:stCondLst>
                            <p:childTnLst>
                              <p:par>
                                <p:cTn id="174" presetID="22" presetClass="entr" presetSubtype="8" fill="hold" nodeType="afterEffect">
                                  <p:stCondLst>
                                    <p:cond delay="0"/>
                                  </p:stCondLst>
                                  <p:childTnLst>
                                    <p:set>
                                      <p:cBhvr>
                                        <p:cTn id="175" dur="1" fill="hold">
                                          <p:stCondLst>
                                            <p:cond delay="0"/>
                                          </p:stCondLst>
                                        </p:cTn>
                                        <p:tgtEl>
                                          <p:spTgt spid="101"/>
                                        </p:tgtEl>
                                        <p:attrNameLst>
                                          <p:attrName>style.visibility</p:attrName>
                                        </p:attrNameLst>
                                      </p:cBhvr>
                                      <p:to>
                                        <p:strVal val="visible"/>
                                      </p:to>
                                    </p:set>
                                    <p:animEffect transition="in" filter="wipe(left)">
                                      <p:cBhvr>
                                        <p:cTn id="176" dur="500"/>
                                        <p:tgtEl>
                                          <p:spTgt spid="101"/>
                                        </p:tgtEl>
                                      </p:cBhvr>
                                    </p:animEffect>
                                  </p:childTnLst>
                                </p:cTn>
                              </p:par>
                            </p:childTnLst>
                          </p:cTn>
                        </p:par>
                        <p:par>
                          <p:cTn id="177" fill="hold">
                            <p:stCondLst>
                              <p:cond delay="5000"/>
                            </p:stCondLst>
                            <p:childTnLst>
                              <p:par>
                                <p:cTn id="178" presetID="22" presetClass="entr" presetSubtype="8" fill="hold" nodeType="afterEffect">
                                  <p:stCondLst>
                                    <p:cond delay="0"/>
                                  </p:stCondLst>
                                  <p:childTnLst>
                                    <p:set>
                                      <p:cBhvr>
                                        <p:cTn id="179" dur="1" fill="hold">
                                          <p:stCondLst>
                                            <p:cond delay="0"/>
                                          </p:stCondLst>
                                        </p:cTn>
                                        <p:tgtEl>
                                          <p:spTgt spid="104"/>
                                        </p:tgtEl>
                                        <p:attrNameLst>
                                          <p:attrName>style.visibility</p:attrName>
                                        </p:attrNameLst>
                                      </p:cBhvr>
                                      <p:to>
                                        <p:strVal val="visible"/>
                                      </p:to>
                                    </p:set>
                                    <p:animEffect transition="in" filter="wipe(left)">
                                      <p:cBhvr>
                                        <p:cTn id="180" dur="500"/>
                                        <p:tgtEl>
                                          <p:spTgt spid="104"/>
                                        </p:tgtEl>
                                      </p:cBhvr>
                                    </p:animEffect>
                                  </p:childTnLst>
                                </p:cTn>
                              </p:par>
                            </p:childTnLst>
                          </p:cTn>
                        </p:par>
                        <p:par>
                          <p:cTn id="181" fill="hold">
                            <p:stCondLst>
                              <p:cond delay="5500"/>
                            </p:stCondLst>
                            <p:childTnLst>
                              <p:par>
                                <p:cTn id="182" presetID="22" presetClass="entr" presetSubtype="8" fill="hold" nodeType="afterEffect">
                                  <p:stCondLst>
                                    <p:cond delay="0"/>
                                  </p:stCondLst>
                                  <p:childTnLst>
                                    <p:set>
                                      <p:cBhvr>
                                        <p:cTn id="183" dur="1" fill="hold">
                                          <p:stCondLst>
                                            <p:cond delay="0"/>
                                          </p:stCondLst>
                                        </p:cTn>
                                        <p:tgtEl>
                                          <p:spTgt spid="107"/>
                                        </p:tgtEl>
                                        <p:attrNameLst>
                                          <p:attrName>style.visibility</p:attrName>
                                        </p:attrNameLst>
                                      </p:cBhvr>
                                      <p:to>
                                        <p:strVal val="visible"/>
                                      </p:to>
                                    </p:set>
                                    <p:animEffect transition="in" filter="wipe(left)">
                                      <p:cBhvr>
                                        <p:cTn id="18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7" grpId="0"/>
      <p:bldP spid="28" grpId="0" animBg="1"/>
      <p:bldP spid="28" grpId="1" animBg="1"/>
      <p:bldP spid="72" grpId="0"/>
      <p:bldP spid="73" grpId="0"/>
      <p:bldP spid="110" grpId="0" animBg="1"/>
      <p:bldP spid="110" grpId="1" animBg="1"/>
      <p:bldP spid="111" grpId="0" animBg="1"/>
      <p:bldP spid="111" grpId="1"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Timeline&#10;&#10;Description automatically generated">
            <a:extLst>
              <a:ext uri="{FF2B5EF4-FFF2-40B4-BE49-F238E27FC236}">
                <a16:creationId xmlns:a16="http://schemas.microsoft.com/office/drawing/2014/main" id="{4709A62C-32ED-4D3E-B6A1-6FB956172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2413" y="1388657"/>
            <a:ext cx="8976360" cy="4488180"/>
          </a:xfrm>
          <a:prstGeom prst="rect">
            <a:avLst/>
          </a:prstGeom>
        </p:spPr>
      </p:pic>
      <p:grpSp>
        <p:nvGrpSpPr>
          <p:cNvPr id="101" name="Group 100">
            <a:extLst>
              <a:ext uri="{FF2B5EF4-FFF2-40B4-BE49-F238E27FC236}">
                <a16:creationId xmlns:a16="http://schemas.microsoft.com/office/drawing/2014/main" id="{9FAA0241-F449-40AE-8121-BAB9D76CD662}"/>
              </a:ext>
            </a:extLst>
          </p:cNvPr>
          <p:cNvGrpSpPr/>
          <p:nvPr/>
        </p:nvGrpSpPr>
        <p:grpSpPr>
          <a:xfrm>
            <a:off x="7002323" y="2221263"/>
            <a:ext cx="1164459" cy="1106913"/>
            <a:chOff x="8095292" y="2249179"/>
            <a:chExt cx="1164459" cy="1106913"/>
          </a:xfrm>
        </p:grpSpPr>
        <p:sp>
          <p:nvSpPr>
            <p:cNvPr id="102" name="Rectangle 101">
              <a:extLst>
                <a:ext uri="{FF2B5EF4-FFF2-40B4-BE49-F238E27FC236}">
                  <a16:creationId xmlns:a16="http://schemas.microsoft.com/office/drawing/2014/main" id="{C30B324B-D9C4-4F13-B4EB-1E1DB10DF111}"/>
                </a:ext>
              </a:extLst>
            </p:cNvPr>
            <p:cNvSpPr/>
            <p:nvPr/>
          </p:nvSpPr>
          <p:spPr>
            <a:xfrm rot="2910440">
              <a:off x="8248549" y="2593240"/>
              <a:ext cx="343764" cy="650278"/>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FFE633AF-7116-4BA7-AC69-04010C949DEA}"/>
                </a:ext>
              </a:extLst>
            </p:cNvPr>
            <p:cNvSpPr/>
            <p:nvPr/>
          </p:nvSpPr>
          <p:spPr>
            <a:xfrm rot="8391398">
              <a:off x="8800350" y="2249179"/>
              <a:ext cx="459401" cy="110691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D12F84D9-EA44-4911-B315-A7C143273F52}"/>
              </a:ext>
            </a:extLst>
          </p:cNvPr>
          <p:cNvSpPr/>
          <p:nvPr/>
        </p:nvSpPr>
        <p:spPr>
          <a:xfrm rot="19230805">
            <a:off x="7966010" y="4924098"/>
            <a:ext cx="704087" cy="66312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D5C1F38-8B7A-4A81-BA80-75DE2DFB818F}"/>
              </a:ext>
            </a:extLst>
          </p:cNvPr>
          <p:cNvSpPr/>
          <p:nvPr/>
        </p:nvSpPr>
        <p:spPr>
          <a:xfrm rot="19314397">
            <a:off x="7391746" y="4079443"/>
            <a:ext cx="704087" cy="1090988"/>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9ACD6442-F48F-4807-A32F-6141EE6039BC}"/>
              </a:ext>
            </a:extLst>
          </p:cNvPr>
          <p:cNvGrpSpPr/>
          <p:nvPr/>
        </p:nvGrpSpPr>
        <p:grpSpPr>
          <a:xfrm>
            <a:off x="6492040" y="3082928"/>
            <a:ext cx="1009678" cy="1095869"/>
            <a:chOff x="6557615" y="1302870"/>
            <a:chExt cx="1849544" cy="2852088"/>
          </a:xfrm>
        </p:grpSpPr>
        <p:sp>
          <p:nvSpPr>
            <p:cNvPr id="94" name="Rectangle 93">
              <a:extLst>
                <a:ext uri="{FF2B5EF4-FFF2-40B4-BE49-F238E27FC236}">
                  <a16:creationId xmlns:a16="http://schemas.microsoft.com/office/drawing/2014/main" id="{AC1E86D0-0F24-4DD7-94FF-96FCC925CBD2}"/>
                </a:ext>
              </a:extLst>
            </p:cNvPr>
            <p:cNvSpPr/>
            <p:nvPr/>
          </p:nvSpPr>
          <p:spPr>
            <a:xfrm rot="1978975">
              <a:off x="6557615" y="2371040"/>
              <a:ext cx="759057" cy="171649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F688BD0F-19F3-4FBE-90F1-B0DA2B047F77}"/>
                </a:ext>
              </a:extLst>
            </p:cNvPr>
            <p:cNvSpPr/>
            <p:nvPr/>
          </p:nvSpPr>
          <p:spPr>
            <a:xfrm rot="18958891" flipH="1">
              <a:off x="7521674" y="1302870"/>
              <a:ext cx="885485" cy="2852088"/>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03893EB4-2BC6-4D0E-8C85-239BBDF2EA1B}"/>
              </a:ext>
            </a:extLst>
          </p:cNvPr>
          <p:cNvSpPr/>
          <p:nvPr/>
        </p:nvSpPr>
        <p:spPr>
          <a:xfrm rot="18656632">
            <a:off x="8102729" y="1467332"/>
            <a:ext cx="1597292" cy="1444978"/>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70823-AB5C-419D-85AB-FC4EE94E4135}"/>
              </a:ext>
            </a:extLst>
          </p:cNvPr>
          <p:cNvSpPr>
            <a:spLocks noGrp="1"/>
          </p:cNvSpPr>
          <p:nvPr>
            <p:ph type="title"/>
          </p:nvPr>
        </p:nvSpPr>
        <p:spPr/>
        <p:txBody>
          <a:bodyPr/>
          <a:lstStyle/>
          <a:p>
            <a:r>
              <a:rPr lang="en-US" dirty="0"/>
              <a:t>But What Happens to the Old Nodes?</a:t>
            </a:r>
          </a:p>
        </p:txBody>
      </p:sp>
      <p:sp>
        <p:nvSpPr>
          <p:cNvPr id="10" name="TextBox 9">
            <a:extLst>
              <a:ext uri="{FF2B5EF4-FFF2-40B4-BE49-F238E27FC236}">
                <a16:creationId xmlns:a16="http://schemas.microsoft.com/office/drawing/2014/main" id="{0E9AF1A2-FA52-4DDB-B41F-3BCAB094B0D4}"/>
              </a:ext>
            </a:extLst>
          </p:cNvPr>
          <p:cNvSpPr txBox="1"/>
          <p:nvPr/>
        </p:nvSpPr>
        <p:spPr>
          <a:xfrm>
            <a:off x="-202643" y="1503760"/>
            <a:ext cx="6475428" cy="461665"/>
          </a:xfrm>
          <a:prstGeom prst="rect">
            <a:avLst/>
          </a:prstGeom>
          <a:noFill/>
        </p:spPr>
        <p:txBody>
          <a:bodyPr wrap="square" rtlCol="0">
            <a:spAutoFit/>
          </a:bodyPr>
          <a:lstStyle/>
          <a:p>
            <a:pPr algn="ctr"/>
            <a:r>
              <a:rPr lang="en-US" sz="2400" dirty="0">
                <a:latin typeface="Corbel" panose="020B0503020204020204" pitchFamily="34" charset="0"/>
              </a:rPr>
              <a:t>This is where </a:t>
            </a:r>
            <a:r>
              <a:rPr lang="en-US" sz="2400" dirty="0">
                <a:solidFill>
                  <a:srgbClr val="FF0000"/>
                </a:solidFill>
                <a:latin typeface="Corbel" panose="020B0503020204020204" pitchFamily="34" charset="0"/>
              </a:rPr>
              <a:t>"Garbage Collection"</a:t>
            </a:r>
            <a:r>
              <a:rPr lang="en-US" sz="2400" dirty="0">
                <a:latin typeface="Corbel" panose="020B0503020204020204" pitchFamily="34" charset="0"/>
              </a:rPr>
              <a:t> comes in!</a:t>
            </a:r>
          </a:p>
        </p:txBody>
      </p:sp>
      <p:sp>
        <p:nvSpPr>
          <p:cNvPr id="11" name="TextBox 10">
            <a:extLst>
              <a:ext uri="{FF2B5EF4-FFF2-40B4-BE49-F238E27FC236}">
                <a16:creationId xmlns:a16="http://schemas.microsoft.com/office/drawing/2014/main" id="{9FFA66CA-1E3D-40C0-A8BB-E84A8109D719}"/>
              </a:ext>
            </a:extLst>
          </p:cNvPr>
          <p:cNvSpPr txBox="1"/>
          <p:nvPr/>
        </p:nvSpPr>
        <p:spPr>
          <a:xfrm>
            <a:off x="-166065" y="2340003"/>
            <a:ext cx="6402274"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Garbage Collection </a:t>
            </a:r>
            <a:r>
              <a:rPr lang="en-US" sz="2400" dirty="0">
                <a:latin typeface="Corbel" panose="020B0503020204020204" pitchFamily="34" charset="0"/>
              </a:rPr>
              <a:t>is a language feature that automatically </a:t>
            </a:r>
            <a:r>
              <a:rPr lang="en-US" sz="2400" dirty="0">
                <a:solidFill>
                  <a:srgbClr val="FF0000"/>
                </a:solidFill>
                <a:latin typeface="Corbel" panose="020B0503020204020204" pitchFamily="34" charset="0"/>
              </a:rPr>
              <a:t>reclaims unused variables</a:t>
            </a:r>
            <a:r>
              <a:rPr lang="en-US" sz="2400" dirty="0">
                <a:latin typeface="Corbel" panose="020B0503020204020204" pitchFamily="34" charset="0"/>
              </a:rPr>
              <a:t>.</a:t>
            </a:r>
          </a:p>
        </p:txBody>
      </p:sp>
      <p:sp>
        <p:nvSpPr>
          <p:cNvPr id="29" name="Rectangle 28" hidden="1">
            <a:extLst>
              <a:ext uri="{FF2B5EF4-FFF2-40B4-BE49-F238E27FC236}">
                <a16:creationId xmlns:a16="http://schemas.microsoft.com/office/drawing/2014/main" id="{426EB262-4A89-485E-BBEB-AD571D677F8C}"/>
              </a:ext>
            </a:extLst>
          </p:cNvPr>
          <p:cNvSpPr/>
          <p:nvPr/>
        </p:nvSpPr>
        <p:spPr>
          <a:xfrm rot="19979958">
            <a:off x="7329573" y="4976483"/>
            <a:ext cx="805759" cy="635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CC2139C3-13ED-4BB7-B38A-9B3EFF0B3E6F}"/>
              </a:ext>
            </a:extLst>
          </p:cNvPr>
          <p:cNvGrpSpPr/>
          <p:nvPr/>
        </p:nvGrpSpPr>
        <p:grpSpPr>
          <a:xfrm>
            <a:off x="7816990" y="4065946"/>
            <a:ext cx="524503" cy="461665"/>
            <a:chOff x="7306808" y="4055884"/>
            <a:chExt cx="524503" cy="461665"/>
          </a:xfrm>
        </p:grpSpPr>
        <p:sp>
          <p:nvSpPr>
            <p:cNvPr id="62" name="Oval 61">
              <a:extLst>
                <a:ext uri="{FF2B5EF4-FFF2-40B4-BE49-F238E27FC236}">
                  <a16:creationId xmlns:a16="http://schemas.microsoft.com/office/drawing/2014/main" id="{83B7D22A-0240-477F-BDAA-D65915246BA8}"/>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1E2FADA2-5945-4ED7-8CB6-2CF651FEA49B}"/>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12</a:t>
              </a:r>
            </a:p>
          </p:txBody>
        </p:sp>
      </p:grpSp>
      <p:cxnSp>
        <p:nvCxnSpPr>
          <p:cNvPr id="65" name="Straight Connector 64">
            <a:extLst>
              <a:ext uri="{FF2B5EF4-FFF2-40B4-BE49-F238E27FC236}">
                <a16:creationId xmlns:a16="http://schemas.microsoft.com/office/drawing/2014/main" id="{012FA3CD-25E3-4A69-BD1A-E4969C58EAB0}"/>
              </a:ext>
            </a:extLst>
          </p:cNvPr>
          <p:cNvCxnSpPr>
            <a:cxnSpLocks/>
          </p:cNvCxnSpPr>
          <p:nvPr/>
        </p:nvCxnSpPr>
        <p:spPr>
          <a:xfrm>
            <a:off x="8238744" y="4480560"/>
            <a:ext cx="452628" cy="5394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CF20D448-DDA4-4DBF-ABA2-3BBFD3D7895C}"/>
              </a:ext>
            </a:extLst>
          </p:cNvPr>
          <p:cNvGrpSpPr/>
          <p:nvPr/>
        </p:nvGrpSpPr>
        <p:grpSpPr>
          <a:xfrm>
            <a:off x="7237870" y="3179287"/>
            <a:ext cx="524503" cy="461665"/>
            <a:chOff x="7306808" y="4055884"/>
            <a:chExt cx="524503" cy="461665"/>
          </a:xfrm>
        </p:grpSpPr>
        <p:sp>
          <p:nvSpPr>
            <p:cNvPr id="70" name="Oval 69">
              <a:extLst>
                <a:ext uri="{FF2B5EF4-FFF2-40B4-BE49-F238E27FC236}">
                  <a16:creationId xmlns:a16="http://schemas.microsoft.com/office/drawing/2014/main" id="{88DA76E0-A438-46AD-8D9E-7164A144D7DD}"/>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AD05631F-923F-418D-AD10-36037D973385}"/>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10</a:t>
              </a:r>
            </a:p>
          </p:txBody>
        </p:sp>
      </p:grpSp>
      <p:cxnSp>
        <p:nvCxnSpPr>
          <p:cNvPr id="74" name="Straight Connector 73">
            <a:extLst>
              <a:ext uri="{FF2B5EF4-FFF2-40B4-BE49-F238E27FC236}">
                <a16:creationId xmlns:a16="http://schemas.microsoft.com/office/drawing/2014/main" id="{982472DB-D57D-4450-B69D-E52E31E6E1B3}"/>
              </a:ext>
            </a:extLst>
          </p:cNvPr>
          <p:cNvCxnSpPr>
            <a:cxnSpLocks/>
          </p:cNvCxnSpPr>
          <p:nvPr/>
        </p:nvCxnSpPr>
        <p:spPr>
          <a:xfrm>
            <a:off x="7635240" y="3584448"/>
            <a:ext cx="374218" cy="525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81BD0F0-E5FD-4A22-9168-17ADDC301462}"/>
              </a:ext>
            </a:extLst>
          </p:cNvPr>
          <p:cNvCxnSpPr>
            <a:cxnSpLocks/>
          </p:cNvCxnSpPr>
          <p:nvPr/>
        </p:nvCxnSpPr>
        <p:spPr>
          <a:xfrm flipH="1">
            <a:off x="6473952" y="3603699"/>
            <a:ext cx="896780" cy="5019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18E4B2F-B1A6-4352-9BED-D2630F55214A}"/>
              </a:ext>
            </a:extLst>
          </p:cNvPr>
          <p:cNvGrpSpPr/>
          <p:nvPr/>
        </p:nvGrpSpPr>
        <p:grpSpPr>
          <a:xfrm>
            <a:off x="9021833" y="1425977"/>
            <a:ext cx="524503" cy="461665"/>
            <a:chOff x="7306808" y="4055884"/>
            <a:chExt cx="524503" cy="461665"/>
          </a:xfrm>
        </p:grpSpPr>
        <p:sp>
          <p:nvSpPr>
            <p:cNvPr id="77" name="Oval 76">
              <a:extLst>
                <a:ext uri="{FF2B5EF4-FFF2-40B4-BE49-F238E27FC236}">
                  <a16:creationId xmlns:a16="http://schemas.microsoft.com/office/drawing/2014/main" id="{69025008-FECA-459C-AB1B-CFE8B4CE7FDA}"/>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0F697ABA-068F-4B29-A5DB-DB5EFEDDEFD6}"/>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25</a:t>
              </a:r>
            </a:p>
          </p:txBody>
        </p:sp>
      </p:grpSp>
      <p:cxnSp>
        <p:nvCxnSpPr>
          <p:cNvPr id="79" name="Straight Connector 78">
            <a:extLst>
              <a:ext uri="{FF2B5EF4-FFF2-40B4-BE49-F238E27FC236}">
                <a16:creationId xmlns:a16="http://schemas.microsoft.com/office/drawing/2014/main" id="{A2A2DB71-149C-4FD7-8713-75B70C653DC4}"/>
              </a:ext>
            </a:extLst>
          </p:cNvPr>
          <p:cNvCxnSpPr>
            <a:cxnSpLocks/>
          </p:cNvCxnSpPr>
          <p:nvPr/>
        </p:nvCxnSpPr>
        <p:spPr>
          <a:xfrm flipH="1">
            <a:off x="7671816" y="2849745"/>
            <a:ext cx="507751" cy="4055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65F77BF-E0AE-4C39-AEBF-42961244FEF7}"/>
              </a:ext>
            </a:extLst>
          </p:cNvPr>
          <p:cNvCxnSpPr>
            <a:cxnSpLocks/>
          </p:cNvCxnSpPr>
          <p:nvPr/>
        </p:nvCxnSpPr>
        <p:spPr>
          <a:xfrm flipH="1">
            <a:off x="8339328" y="2743200"/>
            <a:ext cx="4572" cy="4343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2EAC5300-6A74-48A9-8ED3-ABEEFA3F240A}"/>
              </a:ext>
            </a:extLst>
          </p:cNvPr>
          <p:cNvGrpSpPr/>
          <p:nvPr/>
        </p:nvGrpSpPr>
        <p:grpSpPr>
          <a:xfrm>
            <a:off x="8091636" y="2480674"/>
            <a:ext cx="524503" cy="461665"/>
            <a:chOff x="7306808" y="4055884"/>
            <a:chExt cx="524503" cy="461665"/>
          </a:xfrm>
        </p:grpSpPr>
        <p:sp>
          <p:nvSpPr>
            <p:cNvPr id="82" name="Oval 81">
              <a:extLst>
                <a:ext uri="{FF2B5EF4-FFF2-40B4-BE49-F238E27FC236}">
                  <a16:creationId xmlns:a16="http://schemas.microsoft.com/office/drawing/2014/main" id="{30DA79B2-6EA5-49A5-9F62-B74B5504FD57}"/>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300F71C0-7B03-41D9-8731-685AA0042CD8}"/>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20</a:t>
              </a:r>
            </a:p>
          </p:txBody>
        </p:sp>
      </p:grpSp>
      <p:cxnSp>
        <p:nvCxnSpPr>
          <p:cNvPr id="84" name="Straight Connector 83">
            <a:extLst>
              <a:ext uri="{FF2B5EF4-FFF2-40B4-BE49-F238E27FC236}">
                <a16:creationId xmlns:a16="http://schemas.microsoft.com/office/drawing/2014/main" id="{46B85119-48E0-4FF1-8E91-9E8CE601B43E}"/>
              </a:ext>
            </a:extLst>
          </p:cNvPr>
          <p:cNvCxnSpPr>
            <a:cxnSpLocks/>
          </p:cNvCxnSpPr>
          <p:nvPr/>
        </p:nvCxnSpPr>
        <p:spPr>
          <a:xfrm flipH="1">
            <a:off x="8476488" y="1835107"/>
            <a:ext cx="684667" cy="706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02A16C-4F81-4F80-AFA9-A659A1B31211}"/>
              </a:ext>
            </a:extLst>
          </p:cNvPr>
          <p:cNvCxnSpPr>
            <a:cxnSpLocks/>
          </p:cNvCxnSpPr>
          <p:nvPr/>
        </p:nvCxnSpPr>
        <p:spPr>
          <a:xfrm>
            <a:off x="9438132" y="1844040"/>
            <a:ext cx="254508" cy="5562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47239BC0-4F52-462B-8841-F9DE60B655D1}"/>
              </a:ext>
            </a:extLst>
          </p:cNvPr>
          <p:cNvGrpSpPr/>
          <p:nvPr/>
        </p:nvGrpSpPr>
        <p:grpSpPr>
          <a:xfrm>
            <a:off x="8401074" y="5002138"/>
            <a:ext cx="524503" cy="461665"/>
            <a:chOff x="7306808" y="4055884"/>
            <a:chExt cx="524503" cy="461665"/>
          </a:xfrm>
        </p:grpSpPr>
        <p:sp>
          <p:nvSpPr>
            <p:cNvPr id="87" name="Oval 86">
              <a:extLst>
                <a:ext uri="{FF2B5EF4-FFF2-40B4-BE49-F238E27FC236}">
                  <a16:creationId xmlns:a16="http://schemas.microsoft.com/office/drawing/2014/main" id="{BD143BF7-AF06-4470-96A0-8A510E9AB9CE}"/>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6D3C7632-7B87-4BD9-99C4-1245505FF345}"/>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15</a:t>
              </a:r>
            </a:p>
          </p:txBody>
        </p:sp>
      </p:grpSp>
      <p:cxnSp>
        <p:nvCxnSpPr>
          <p:cNvPr id="89" name="Straight Connector 88">
            <a:extLst>
              <a:ext uri="{FF2B5EF4-FFF2-40B4-BE49-F238E27FC236}">
                <a16:creationId xmlns:a16="http://schemas.microsoft.com/office/drawing/2014/main" id="{1FB7A9B7-61CB-4D95-B928-06C1FB4FCA0E}"/>
              </a:ext>
            </a:extLst>
          </p:cNvPr>
          <p:cNvCxnSpPr>
            <a:cxnSpLocks/>
          </p:cNvCxnSpPr>
          <p:nvPr/>
        </p:nvCxnSpPr>
        <p:spPr>
          <a:xfrm flipV="1">
            <a:off x="8238744" y="5426965"/>
            <a:ext cx="306324" cy="3840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18181863-961F-4792-8C96-D71AAE310048}"/>
              </a:ext>
            </a:extLst>
          </p:cNvPr>
          <p:cNvGrpSpPr/>
          <p:nvPr/>
        </p:nvGrpSpPr>
        <p:grpSpPr>
          <a:xfrm>
            <a:off x="7976492" y="5789179"/>
            <a:ext cx="524503" cy="461665"/>
            <a:chOff x="7306808" y="4055884"/>
            <a:chExt cx="524503" cy="461665"/>
          </a:xfrm>
        </p:grpSpPr>
        <p:sp>
          <p:nvSpPr>
            <p:cNvPr id="91" name="Oval 90">
              <a:extLst>
                <a:ext uri="{FF2B5EF4-FFF2-40B4-BE49-F238E27FC236}">
                  <a16:creationId xmlns:a16="http://schemas.microsoft.com/office/drawing/2014/main" id="{A2178863-6357-4A35-90FC-829E3E7FEF76}"/>
                </a:ext>
              </a:extLst>
            </p:cNvPr>
            <p:cNvSpPr/>
            <p:nvPr/>
          </p:nvSpPr>
          <p:spPr>
            <a:xfrm>
              <a:off x="7362122" y="4084213"/>
              <a:ext cx="434340" cy="425131"/>
            </a:xfrm>
            <a:prstGeom prst="ellipse">
              <a:avLst/>
            </a:prstGeom>
            <a:solidFill>
              <a:srgbClr val="C2FF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C19C7C7B-1909-45DE-B49A-9AA3FD355570}"/>
                </a:ext>
              </a:extLst>
            </p:cNvPr>
            <p:cNvSpPr txBox="1"/>
            <p:nvPr/>
          </p:nvSpPr>
          <p:spPr>
            <a:xfrm>
              <a:off x="7306808" y="4055884"/>
              <a:ext cx="524503" cy="461665"/>
            </a:xfrm>
            <a:prstGeom prst="rect">
              <a:avLst/>
            </a:prstGeom>
            <a:noFill/>
          </p:spPr>
          <p:txBody>
            <a:bodyPr wrap="none" rtlCol="0">
              <a:spAutoFit/>
            </a:bodyPr>
            <a:lstStyle/>
            <a:p>
              <a:r>
                <a:rPr lang="en-US" sz="2400" b="1" dirty="0">
                  <a:solidFill>
                    <a:srgbClr val="C3004E"/>
                  </a:solidFill>
                  <a:latin typeface="Consolas" panose="020B0609020204030204" pitchFamily="49" charset="0"/>
                  <a:cs typeface="Times New Roman" panose="02020603050405020304" pitchFamily="18" charset="0"/>
                </a:rPr>
                <a:t>13</a:t>
              </a:r>
            </a:p>
          </p:txBody>
        </p:sp>
      </p:grpSp>
      <p:sp>
        <p:nvSpPr>
          <p:cNvPr id="99" name="TextBox 98">
            <a:extLst>
              <a:ext uri="{FF2B5EF4-FFF2-40B4-BE49-F238E27FC236}">
                <a16:creationId xmlns:a16="http://schemas.microsoft.com/office/drawing/2014/main" id="{29602D96-9B18-4E3A-8B62-2EB582FDC8C6}"/>
              </a:ext>
            </a:extLst>
          </p:cNvPr>
          <p:cNvSpPr txBox="1"/>
          <p:nvPr/>
        </p:nvSpPr>
        <p:spPr>
          <a:xfrm>
            <a:off x="583913" y="3545578"/>
            <a:ext cx="4840418" cy="830997"/>
          </a:xfrm>
          <a:prstGeom prst="rect">
            <a:avLst/>
          </a:prstGeom>
          <a:noFill/>
        </p:spPr>
        <p:txBody>
          <a:bodyPr wrap="square" rtlCol="0">
            <a:spAutoFit/>
          </a:bodyPr>
          <a:lstStyle/>
          <a:p>
            <a:pPr algn="ctr"/>
            <a:r>
              <a:rPr lang="en-US" sz="2400" dirty="0">
                <a:latin typeface="Corbel" panose="020B0503020204020204" pitchFamily="34" charset="0"/>
              </a:rPr>
              <a:t>All </a:t>
            </a:r>
            <a:r>
              <a:rPr lang="en-US" sz="2400" dirty="0">
                <a:solidFill>
                  <a:srgbClr val="FF0000"/>
                </a:solidFill>
                <a:latin typeface="Corbel" panose="020B0503020204020204" pitchFamily="34" charset="0"/>
              </a:rPr>
              <a:t>functional languages </a:t>
            </a:r>
            <a:r>
              <a:rPr lang="en-US" sz="2400" dirty="0">
                <a:latin typeface="Corbel" panose="020B0503020204020204" pitchFamily="34" charset="0"/>
              </a:rPr>
              <a:t>have </a:t>
            </a:r>
            <a:r>
              <a:rPr lang="en-US" sz="2400" dirty="0">
                <a:solidFill>
                  <a:srgbClr val="FF0000"/>
                </a:solidFill>
                <a:latin typeface="Corbel" panose="020B0503020204020204" pitchFamily="34" charset="0"/>
              </a:rPr>
              <a:t>built-in Garbage Collection</a:t>
            </a:r>
            <a:r>
              <a:rPr lang="en-US" sz="2400" dirty="0">
                <a:latin typeface="Corbel" panose="020B0503020204020204" pitchFamily="34" charset="0"/>
              </a:rPr>
              <a:t>.</a:t>
            </a:r>
          </a:p>
        </p:txBody>
      </p:sp>
      <p:sp>
        <p:nvSpPr>
          <p:cNvPr id="100" name="TextBox 99">
            <a:extLst>
              <a:ext uri="{FF2B5EF4-FFF2-40B4-BE49-F238E27FC236}">
                <a16:creationId xmlns:a16="http://schemas.microsoft.com/office/drawing/2014/main" id="{30CDE28A-4EFC-4EF9-AF2F-B89AD6636281}"/>
              </a:ext>
            </a:extLst>
          </p:cNvPr>
          <p:cNvSpPr txBox="1"/>
          <p:nvPr/>
        </p:nvSpPr>
        <p:spPr>
          <a:xfrm>
            <a:off x="404210" y="4751154"/>
            <a:ext cx="5100876" cy="1200329"/>
          </a:xfrm>
          <a:prstGeom prst="rect">
            <a:avLst/>
          </a:prstGeom>
          <a:noFill/>
        </p:spPr>
        <p:txBody>
          <a:bodyPr wrap="square" rtlCol="0">
            <a:spAutoFit/>
          </a:bodyPr>
          <a:lstStyle/>
          <a:p>
            <a:pPr algn="ctr"/>
            <a:r>
              <a:rPr lang="en-US" sz="2400" dirty="0">
                <a:latin typeface="Corbel" panose="020B0503020204020204" pitchFamily="34" charset="0"/>
              </a:rPr>
              <a:t>We'll learn more about GC later in the course, but the important thing is that </a:t>
            </a:r>
            <a:r>
              <a:rPr lang="en-US" sz="2400" dirty="0">
                <a:solidFill>
                  <a:srgbClr val="FF0000"/>
                </a:solidFill>
                <a:latin typeface="Corbel" panose="020B0503020204020204" pitchFamily="34" charset="0"/>
              </a:rPr>
              <a:t>GC doesn't impact Big-O</a:t>
            </a:r>
            <a:r>
              <a:rPr lang="en-US" sz="2400" dirty="0">
                <a:latin typeface="Corbel" panose="020B0503020204020204" pitchFamily="34" charset="0"/>
              </a:rPr>
              <a:t>!</a:t>
            </a:r>
          </a:p>
        </p:txBody>
      </p:sp>
    </p:spTree>
    <p:extLst>
      <p:ext uri="{BB962C8B-B14F-4D97-AF65-F5344CB8AC3E}">
        <p14:creationId xmlns:p14="http://schemas.microsoft.com/office/powerpoint/2010/main" val="298407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1" fill="hold" grpId="0" nodeType="clickEffect">
                                  <p:stCondLst>
                                    <p:cond delay="0"/>
                                  </p:stCondLst>
                                  <p:childTnLst>
                                    <p:animEffect transition="out" filter="wipe(up)">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wipe(up)">
                                      <p:cBhvr>
                                        <p:cTn id="29" dur="500"/>
                                        <p:tgtEl>
                                          <p:spTgt spid="9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up)">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01"/>
                                        </p:tgtEl>
                                        <p:attrNameLst>
                                          <p:attrName>style.visibility</p:attrName>
                                        </p:attrNameLst>
                                      </p:cBhvr>
                                      <p:to>
                                        <p:strVal val="visible"/>
                                      </p:to>
                                    </p:set>
                                    <p:animEffect transition="in" filter="wipe(up)">
                                      <p:cBhvr>
                                        <p:cTn id="39" dur="500"/>
                                        <p:tgtEl>
                                          <p:spTgt spid="10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wipe(up)">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3" grpId="0" animBg="1"/>
      <p:bldP spid="98" grpId="0" animBg="1"/>
      <p:bldP spid="2" grpId="0"/>
      <p:bldP spid="10" grpId="0"/>
      <p:bldP spid="11" grpId="0"/>
      <p:bldP spid="29" grpId="0" animBg="1"/>
      <p:bldP spid="99" grpId="0"/>
      <p:bldP spid="10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Are Hash Tables Efficient in Functional  Languages?</a:t>
            </a:r>
          </a:p>
        </p:txBody>
      </p:sp>
      <p:pic>
        <p:nvPicPr>
          <p:cNvPr id="4" name="Picture 3" descr="Shape&#10;&#10;Description automatically generated with low confidence">
            <a:extLst>
              <a:ext uri="{FF2B5EF4-FFF2-40B4-BE49-F238E27FC236}">
                <a16:creationId xmlns:a16="http://schemas.microsoft.com/office/drawing/2014/main" id="{0AADBA62-EBB8-4E3E-99C5-9B6A1967F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564" y="131595"/>
            <a:ext cx="603149" cy="60314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6938F7A-CEB7-42CD-9E7D-AA06EEF30105}"/>
              </a:ext>
            </a:extLst>
          </p:cNvPr>
          <p:cNvSpPr txBox="1"/>
          <p:nvPr/>
        </p:nvSpPr>
        <p:spPr>
          <a:xfrm>
            <a:off x="2729749" y="3460599"/>
            <a:ext cx="6475428" cy="830997"/>
          </a:xfrm>
          <a:prstGeom prst="rect">
            <a:avLst/>
          </a:prstGeom>
          <a:noFill/>
        </p:spPr>
        <p:txBody>
          <a:bodyPr wrap="square" rtlCol="0">
            <a:spAutoFit/>
          </a:bodyPr>
          <a:lstStyle/>
          <a:p>
            <a:pPr algn="ctr"/>
            <a:r>
              <a:rPr lang="en-US" sz="2400" dirty="0">
                <a:latin typeface="Corbel" panose="020B0503020204020204" pitchFamily="34" charset="0"/>
              </a:rPr>
              <a:t>Take a minute to discuss with your neighbor and come up with an answer (or two)!</a:t>
            </a:r>
          </a:p>
        </p:txBody>
      </p:sp>
      <p:pic>
        <p:nvPicPr>
          <p:cNvPr id="8" name="Picture 7">
            <a:extLst>
              <a:ext uri="{FF2B5EF4-FFF2-40B4-BE49-F238E27FC236}">
                <a16:creationId xmlns:a16="http://schemas.microsoft.com/office/drawing/2014/main" id="{35BF179D-3B7F-4E4E-A5F6-F0CDD36D61BC}"/>
              </a:ext>
            </a:extLst>
          </p:cNvPr>
          <p:cNvPicPr>
            <a:picLocks noChangeAspect="1"/>
          </p:cNvPicPr>
          <p:nvPr/>
        </p:nvPicPr>
        <p:blipFill>
          <a:blip r:embed="rId3"/>
          <a:stretch>
            <a:fillRect/>
          </a:stretch>
        </p:blipFill>
        <p:spPr>
          <a:xfrm>
            <a:off x="3948112" y="1017289"/>
            <a:ext cx="4295775" cy="2152650"/>
          </a:xfrm>
          <a:prstGeom prst="rect">
            <a:avLst/>
          </a:prstGeom>
        </p:spPr>
      </p:pic>
      <p:sp>
        <p:nvSpPr>
          <p:cNvPr id="9" name="TextBox 8">
            <a:extLst>
              <a:ext uri="{FF2B5EF4-FFF2-40B4-BE49-F238E27FC236}">
                <a16:creationId xmlns:a16="http://schemas.microsoft.com/office/drawing/2014/main" id="{792E06EA-5324-4E0F-A7CC-441C957E82C4}"/>
              </a:ext>
            </a:extLst>
          </p:cNvPr>
          <p:cNvSpPr txBox="1"/>
          <p:nvPr/>
        </p:nvSpPr>
        <p:spPr>
          <a:xfrm>
            <a:off x="2467963" y="4331122"/>
            <a:ext cx="6999000" cy="830997"/>
          </a:xfrm>
          <a:prstGeom prst="rect">
            <a:avLst/>
          </a:prstGeom>
          <a:noFill/>
        </p:spPr>
        <p:txBody>
          <a:bodyPr wrap="square" rtlCol="0">
            <a:spAutoFit/>
          </a:bodyPr>
          <a:lstStyle/>
          <a:p>
            <a:pPr algn="ctr"/>
            <a:r>
              <a:rPr lang="en-US" sz="2400" dirty="0">
                <a:latin typeface="Corbel" panose="020B0503020204020204" pitchFamily="34" charset="0"/>
              </a:rPr>
              <a:t>As you guessed, you </a:t>
            </a:r>
            <a:r>
              <a:rPr lang="en-US" sz="2400" dirty="0">
                <a:solidFill>
                  <a:srgbClr val="FF0000"/>
                </a:solidFill>
                <a:latin typeface="Corbel" panose="020B0503020204020204" pitchFamily="34" charset="0"/>
              </a:rPr>
              <a:t>must regenerate the full array </a:t>
            </a:r>
            <a:r>
              <a:rPr lang="en-US" sz="2400" dirty="0">
                <a:latin typeface="Corbel" panose="020B0503020204020204" pitchFamily="34" charset="0"/>
              </a:rPr>
              <a:t>of n buckets </a:t>
            </a:r>
            <a:r>
              <a:rPr lang="en-US" sz="2400" dirty="0">
                <a:solidFill>
                  <a:srgbClr val="FF0000"/>
                </a:solidFill>
                <a:latin typeface="Corbel" panose="020B0503020204020204" pitchFamily="34" charset="0"/>
              </a:rPr>
              <a:t>every time you add a new item</a:t>
            </a:r>
            <a:r>
              <a:rPr lang="en-US" sz="2400" dirty="0">
                <a:latin typeface="Corbel" panose="020B0503020204020204" pitchFamily="34" charset="0"/>
              </a:rPr>
              <a:t>.</a:t>
            </a:r>
          </a:p>
        </p:txBody>
      </p:sp>
      <p:sp>
        <p:nvSpPr>
          <p:cNvPr id="11" name="Speech Bubble: Rectangle with Corners Rounded 10">
            <a:extLst>
              <a:ext uri="{FF2B5EF4-FFF2-40B4-BE49-F238E27FC236}">
                <a16:creationId xmlns:a16="http://schemas.microsoft.com/office/drawing/2014/main" id="{3D44D4CA-31D9-497B-859E-A0DC63919C37}"/>
              </a:ext>
            </a:extLst>
          </p:cNvPr>
          <p:cNvSpPr/>
          <p:nvPr/>
        </p:nvSpPr>
        <p:spPr>
          <a:xfrm>
            <a:off x="7604014" y="157705"/>
            <a:ext cx="2690743" cy="859584"/>
          </a:xfrm>
          <a:prstGeom prst="wedgeRoundRectCallout">
            <a:avLst>
              <a:gd name="adj1" fmla="val -72283"/>
              <a:gd name="adj2" fmla="val 881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To add a value here…</a:t>
            </a:r>
          </a:p>
        </p:txBody>
      </p:sp>
      <p:sp>
        <p:nvSpPr>
          <p:cNvPr id="13" name="Speech Bubble: Rectangle with Corners Rounded 12">
            <a:extLst>
              <a:ext uri="{FF2B5EF4-FFF2-40B4-BE49-F238E27FC236}">
                <a16:creationId xmlns:a16="http://schemas.microsoft.com/office/drawing/2014/main" id="{7C5F2BAA-49F8-44E8-83F6-FD6E8F468705}"/>
              </a:ext>
            </a:extLst>
          </p:cNvPr>
          <p:cNvSpPr/>
          <p:nvPr/>
        </p:nvSpPr>
        <p:spPr>
          <a:xfrm>
            <a:off x="162963" y="3002874"/>
            <a:ext cx="3113542" cy="978046"/>
          </a:xfrm>
          <a:prstGeom prst="wedgeRoundRectCallout">
            <a:avLst>
              <a:gd name="adj1" fmla="val 84416"/>
              <a:gd name="adj2" fmla="val -426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then regenerate the entire array (just to change a single item)!</a:t>
            </a:r>
          </a:p>
        </p:txBody>
      </p:sp>
      <p:sp>
        <p:nvSpPr>
          <p:cNvPr id="15" name="TextBox 14">
            <a:extLst>
              <a:ext uri="{FF2B5EF4-FFF2-40B4-BE49-F238E27FC236}">
                <a16:creationId xmlns:a16="http://schemas.microsoft.com/office/drawing/2014/main" id="{BC2B364D-98FF-486B-8577-47EA4BDE3B74}"/>
              </a:ext>
            </a:extLst>
          </p:cNvPr>
          <p:cNvSpPr txBox="1"/>
          <p:nvPr/>
        </p:nvSpPr>
        <p:spPr>
          <a:xfrm>
            <a:off x="2225070" y="5271917"/>
            <a:ext cx="7484786" cy="830997"/>
          </a:xfrm>
          <a:prstGeom prst="rect">
            <a:avLst/>
          </a:prstGeom>
          <a:noFill/>
        </p:spPr>
        <p:txBody>
          <a:bodyPr wrap="square" rtlCol="0">
            <a:spAutoFit/>
          </a:bodyPr>
          <a:lstStyle/>
          <a:p>
            <a:pPr algn="ctr"/>
            <a:r>
              <a:rPr lang="en-US" sz="2400" dirty="0">
                <a:latin typeface="Corbel" panose="020B0503020204020204" pitchFamily="34" charset="0"/>
              </a:rPr>
              <a:t>This makes </a:t>
            </a:r>
            <a:r>
              <a:rPr lang="en-US" sz="2400" dirty="0">
                <a:solidFill>
                  <a:srgbClr val="FF0000"/>
                </a:solidFill>
                <a:latin typeface="Corbel" panose="020B0503020204020204" pitchFamily="34" charset="0"/>
              </a:rPr>
              <a:t>hash table insertion </a:t>
            </a:r>
            <a:r>
              <a:rPr lang="en-US" sz="2400" dirty="0">
                <a:latin typeface="Corbel" panose="020B0503020204020204" pitchFamily="34" charset="0"/>
              </a:rPr>
              <a:t>completely and utterly inefficient (</a:t>
            </a:r>
            <a:r>
              <a:rPr lang="en-US" sz="2400" dirty="0">
                <a:solidFill>
                  <a:srgbClr val="FF0000"/>
                </a:solidFill>
                <a:latin typeface="Corbel" panose="020B0503020204020204" pitchFamily="34" charset="0"/>
              </a:rPr>
              <a:t>O(buckets)</a:t>
            </a:r>
            <a:r>
              <a:rPr lang="en-US" sz="2400" dirty="0">
                <a:latin typeface="Corbel" panose="020B0503020204020204" pitchFamily="34" charset="0"/>
              </a:rPr>
              <a:t>) in purely functional languages!</a:t>
            </a:r>
          </a:p>
        </p:txBody>
      </p:sp>
      <p:grpSp>
        <p:nvGrpSpPr>
          <p:cNvPr id="18" name="Group 17">
            <a:extLst>
              <a:ext uri="{FF2B5EF4-FFF2-40B4-BE49-F238E27FC236}">
                <a16:creationId xmlns:a16="http://schemas.microsoft.com/office/drawing/2014/main" id="{29689D02-4274-46C2-80CE-1C83C1A2CC65}"/>
              </a:ext>
            </a:extLst>
          </p:cNvPr>
          <p:cNvGrpSpPr/>
          <p:nvPr/>
        </p:nvGrpSpPr>
        <p:grpSpPr>
          <a:xfrm>
            <a:off x="6491335" y="1305763"/>
            <a:ext cx="457200" cy="467066"/>
            <a:chOff x="7749766" y="1993826"/>
            <a:chExt cx="457200" cy="467066"/>
          </a:xfrm>
          <a:solidFill>
            <a:schemeClr val="bg1">
              <a:lumMod val="85000"/>
            </a:schemeClr>
          </a:solidFill>
        </p:grpSpPr>
        <p:sp>
          <p:nvSpPr>
            <p:cNvPr id="16" name="Rectangle 15">
              <a:extLst>
                <a:ext uri="{FF2B5EF4-FFF2-40B4-BE49-F238E27FC236}">
                  <a16:creationId xmlns:a16="http://schemas.microsoft.com/office/drawing/2014/main" id="{A3ACA0B6-C756-40EA-9CDF-63629ACE7A82}"/>
                </a:ext>
              </a:extLst>
            </p:cNvPr>
            <p:cNvSpPr/>
            <p:nvPr/>
          </p:nvSpPr>
          <p:spPr>
            <a:xfrm>
              <a:off x="7749766" y="1993826"/>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a:t>
              </a:r>
            </a:p>
          </p:txBody>
        </p:sp>
        <p:sp>
          <p:nvSpPr>
            <p:cNvPr id="17" name="Rectangle 16">
              <a:extLst>
                <a:ext uri="{FF2B5EF4-FFF2-40B4-BE49-F238E27FC236}">
                  <a16:creationId xmlns:a16="http://schemas.microsoft.com/office/drawing/2014/main" id="{B25E390B-EB44-470E-B067-E7A9E324A3A4}"/>
                </a:ext>
              </a:extLst>
            </p:cNvPr>
            <p:cNvSpPr/>
            <p:nvPr/>
          </p:nvSpPr>
          <p:spPr>
            <a:xfrm>
              <a:off x="7749766" y="2223039"/>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40</a:t>
              </a:r>
              <a:endParaRPr lang="en-US" dirty="0">
                <a:solidFill>
                  <a:schemeClr val="tx1"/>
                </a:solidFill>
              </a:endParaRPr>
            </a:p>
          </p:txBody>
        </p:sp>
      </p:grpSp>
      <p:grpSp>
        <p:nvGrpSpPr>
          <p:cNvPr id="26" name="Group 25">
            <a:extLst>
              <a:ext uri="{FF2B5EF4-FFF2-40B4-BE49-F238E27FC236}">
                <a16:creationId xmlns:a16="http://schemas.microsoft.com/office/drawing/2014/main" id="{729568B5-52C5-4066-8CB1-C9F61AD29A04}"/>
              </a:ext>
            </a:extLst>
          </p:cNvPr>
          <p:cNvGrpSpPr/>
          <p:nvPr/>
        </p:nvGrpSpPr>
        <p:grpSpPr>
          <a:xfrm>
            <a:off x="5472407" y="717257"/>
            <a:ext cx="1018928" cy="707433"/>
            <a:chOff x="5472407" y="717257"/>
            <a:chExt cx="1018928" cy="707433"/>
          </a:xfrm>
        </p:grpSpPr>
        <p:grpSp>
          <p:nvGrpSpPr>
            <p:cNvPr id="20" name="Group 19">
              <a:extLst>
                <a:ext uri="{FF2B5EF4-FFF2-40B4-BE49-F238E27FC236}">
                  <a16:creationId xmlns:a16="http://schemas.microsoft.com/office/drawing/2014/main" id="{4D711DEB-0F55-4651-8729-C1E62BD4551C}"/>
                </a:ext>
              </a:extLst>
            </p:cNvPr>
            <p:cNvGrpSpPr/>
            <p:nvPr/>
          </p:nvGrpSpPr>
          <p:grpSpPr>
            <a:xfrm>
              <a:off x="5472407" y="717257"/>
              <a:ext cx="457200" cy="467066"/>
              <a:chOff x="7749766" y="1993826"/>
              <a:chExt cx="457200" cy="467066"/>
            </a:xfrm>
            <a:solidFill>
              <a:schemeClr val="bg1">
                <a:lumMod val="85000"/>
              </a:schemeClr>
            </a:solidFill>
          </p:grpSpPr>
          <p:sp>
            <p:nvSpPr>
              <p:cNvPr id="21" name="Rectangle 20">
                <a:extLst>
                  <a:ext uri="{FF2B5EF4-FFF2-40B4-BE49-F238E27FC236}">
                    <a16:creationId xmlns:a16="http://schemas.microsoft.com/office/drawing/2014/main" id="{6BDD6230-308E-4F29-99FD-6E977C2F14A3}"/>
                  </a:ext>
                </a:extLst>
              </p:cNvPr>
              <p:cNvSpPr/>
              <p:nvPr/>
            </p:nvSpPr>
            <p:spPr>
              <a:xfrm>
                <a:off x="7749766" y="1993826"/>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1" dirty="0">
                  <a:solidFill>
                    <a:schemeClr val="tx1"/>
                  </a:solidFill>
                </a:endParaRPr>
              </a:p>
            </p:txBody>
          </p:sp>
          <p:sp>
            <p:nvSpPr>
              <p:cNvPr id="22" name="Rectangle 21">
                <a:extLst>
                  <a:ext uri="{FF2B5EF4-FFF2-40B4-BE49-F238E27FC236}">
                    <a16:creationId xmlns:a16="http://schemas.microsoft.com/office/drawing/2014/main" id="{FEB0A344-B7F1-46F9-9AF4-B5997049355D}"/>
                  </a:ext>
                </a:extLst>
              </p:cNvPr>
              <p:cNvSpPr/>
              <p:nvPr/>
            </p:nvSpPr>
            <p:spPr>
              <a:xfrm>
                <a:off x="7749766" y="2223039"/>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16</a:t>
                </a:r>
                <a:endParaRPr lang="en-US" dirty="0">
                  <a:solidFill>
                    <a:schemeClr val="tx1"/>
                  </a:solidFill>
                </a:endParaRPr>
              </a:p>
            </p:txBody>
          </p:sp>
        </p:grpSp>
        <p:cxnSp>
          <p:nvCxnSpPr>
            <p:cNvPr id="24" name="Straight Arrow Connector 23">
              <a:extLst>
                <a:ext uri="{FF2B5EF4-FFF2-40B4-BE49-F238E27FC236}">
                  <a16:creationId xmlns:a16="http://schemas.microsoft.com/office/drawing/2014/main" id="{E241ECD5-FBD8-485A-AE18-43D1A19B42B1}"/>
                </a:ext>
              </a:extLst>
            </p:cNvPr>
            <p:cNvCxnSpPr>
              <a:cxnSpLocks/>
              <a:endCxn id="16" idx="1"/>
            </p:cNvCxnSpPr>
            <p:nvPr/>
          </p:nvCxnSpPr>
          <p:spPr>
            <a:xfrm>
              <a:off x="5694630" y="837446"/>
              <a:ext cx="796705" cy="5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4979D8ED-7CE1-4DE5-BB66-E2B16D59B060}"/>
              </a:ext>
            </a:extLst>
          </p:cNvPr>
          <p:cNvGrpSpPr/>
          <p:nvPr/>
        </p:nvGrpSpPr>
        <p:grpSpPr>
          <a:xfrm>
            <a:off x="3072268" y="814815"/>
            <a:ext cx="2409605" cy="2152650"/>
            <a:chOff x="1358265" y="900535"/>
            <a:chExt cx="2409605" cy="2152650"/>
          </a:xfrm>
        </p:grpSpPr>
        <p:grpSp>
          <p:nvGrpSpPr>
            <p:cNvPr id="31" name="Group 30">
              <a:extLst>
                <a:ext uri="{FF2B5EF4-FFF2-40B4-BE49-F238E27FC236}">
                  <a16:creationId xmlns:a16="http://schemas.microsoft.com/office/drawing/2014/main" id="{6F6FF83C-125C-41E7-8371-7B36A689B22E}"/>
                </a:ext>
              </a:extLst>
            </p:cNvPr>
            <p:cNvGrpSpPr/>
            <p:nvPr/>
          </p:nvGrpSpPr>
          <p:grpSpPr>
            <a:xfrm>
              <a:off x="1358265" y="900535"/>
              <a:ext cx="928688" cy="2152650"/>
              <a:chOff x="450055" y="2280530"/>
              <a:chExt cx="928688" cy="2152650"/>
            </a:xfrm>
          </p:grpSpPr>
          <p:pic>
            <p:nvPicPr>
              <p:cNvPr id="27" name="Picture 26">
                <a:extLst>
                  <a:ext uri="{FF2B5EF4-FFF2-40B4-BE49-F238E27FC236}">
                    <a16:creationId xmlns:a16="http://schemas.microsoft.com/office/drawing/2014/main" id="{FFC66FD6-D269-4D66-8CF8-45FDB768CEB7}"/>
                  </a:ext>
                </a:extLst>
              </p:cNvPr>
              <p:cNvPicPr>
                <a:picLocks noChangeAspect="1"/>
              </p:cNvPicPr>
              <p:nvPr/>
            </p:nvPicPr>
            <p:blipFill rotWithShape="1">
              <a:blip r:embed="rId3"/>
              <a:srcRect r="78381"/>
              <a:stretch/>
            </p:blipFill>
            <p:spPr>
              <a:xfrm>
                <a:off x="450055" y="2280530"/>
                <a:ext cx="928688" cy="2152650"/>
              </a:xfrm>
              <a:prstGeom prst="rect">
                <a:avLst/>
              </a:prstGeom>
            </p:spPr>
          </p:pic>
          <p:sp>
            <p:nvSpPr>
              <p:cNvPr id="28" name="Rectangle 27">
                <a:extLst>
                  <a:ext uri="{FF2B5EF4-FFF2-40B4-BE49-F238E27FC236}">
                    <a16:creationId xmlns:a16="http://schemas.microsoft.com/office/drawing/2014/main" id="{314AAC17-4F74-447A-BCEB-76A9737F6E18}"/>
                  </a:ext>
                </a:extLst>
              </p:cNvPr>
              <p:cNvSpPr/>
              <p:nvPr/>
            </p:nvSpPr>
            <p:spPr>
              <a:xfrm>
                <a:off x="1090944" y="2630032"/>
                <a:ext cx="285184" cy="113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835AEB20-37EF-46DC-A4FD-14A85E41CC62}"/>
                  </a:ext>
                </a:extLst>
              </p:cNvPr>
              <p:cNvCxnSpPr/>
              <p:nvPr/>
            </p:nvCxnSpPr>
            <p:spPr>
              <a:xfrm>
                <a:off x="1294646" y="2589292"/>
                <a:ext cx="0" cy="1810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E5D2AC44-EA5C-433B-92D9-B32F6325E56F}"/>
                </a:ext>
              </a:extLst>
            </p:cNvPr>
            <p:cNvSpPr/>
            <p:nvPr/>
          </p:nvSpPr>
          <p:spPr>
            <a:xfrm>
              <a:off x="2005158" y="1936588"/>
              <a:ext cx="285184" cy="113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9536DE7-BDB6-45A8-9A85-FCE141841051}"/>
                </a:ext>
              </a:extLst>
            </p:cNvPr>
            <p:cNvSpPr/>
            <p:nvPr/>
          </p:nvSpPr>
          <p:spPr>
            <a:xfrm>
              <a:off x="2005342" y="2623139"/>
              <a:ext cx="285184" cy="113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425DAD7C-E3D7-4906-996A-88E35AD9C393}"/>
                </a:ext>
              </a:extLst>
            </p:cNvPr>
            <p:cNvCxnSpPr/>
            <p:nvPr/>
          </p:nvCxnSpPr>
          <p:spPr>
            <a:xfrm>
              <a:off x="2209044" y="2582399"/>
              <a:ext cx="0" cy="1810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45FBEA-B19B-44A2-98D9-1ECA190C0E06}"/>
                </a:ext>
              </a:extLst>
            </p:cNvPr>
            <p:cNvCxnSpPr/>
            <p:nvPr/>
          </p:nvCxnSpPr>
          <p:spPr>
            <a:xfrm>
              <a:off x="2208860" y="1895848"/>
              <a:ext cx="0" cy="1810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3769F8A-7B78-4EA7-959A-2096D15E370B}"/>
                </a:ext>
              </a:extLst>
            </p:cNvPr>
            <p:cNvGrpSpPr/>
            <p:nvPr/>
          </p:nvGrpSpPr>
          <p:grpSpPr>
            <a:xfrm>
              <a:off x="1748270" y="905059"/>
              <a:ext cx="2019600" cy="2110686"/>
              <a:chOff x="1733148" y="905059"/>
              <a:chExt cx="2019600" cy="2110686"/>
            </a:xfrm>
          </p:grpSpPr>
          <p:cxnSp>
            <p:nvCxnSpPr>
              <p:cNvPr id="46" name="Straight Arrow Connector 45">
                <a:extLst>
                  <a:ext uri="{FF2B5EF4-FFF2-40B4-BE49-F238E27FC236}">
                    <a16:creationId xmlns:a16="http://schemas.microsoft.com/office/drawing/2014/main" id="{7CF7172E-47D5-421F-B570-A1439AB58518}"/>
                  </a:ext>
                </a:extLst>
              </p:cNvPr>
              <p:cNvCxnSpPr>
                <a:cxnSpLocks/>
              </p:cNvCxnSpPr>
              <p:nvPr/>
            </p:nvCxnSpPr>
            <p:spPr>
              <a:xfrm>
                <a:off x="1964602" y="1991763"/>
                <a:ext cx="1788146" cy="203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2B254C6-CB47-49E3-B26D-BBB42148F5A7}"/>
                  </a:ext>
                </a:extLst>
              </p:cNvPr>
              <p:cNvCxnSpPr>
                <a:cxnSpLocks/>
              </p:cNvCxnSpPr>
              <p:nvPr/>
            </p:nvCxnSpPr>
            <p:spPr>
              <a:xfrm>
                <a:off x="1950223" y="2681919"/>
                <a:ext cx="1793472" cy="2058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7957A6A-925B-4374-828C-E6D13E67BBFA}"/>
                  </a:ext>
                </a:extLst>
              </p:cNvPr>
              <p:cNvSpPr/>
              <p:nvPr/>
            </p:nvSpPr>
            <p:spPr>
              <a:xfrm>
                <a:off x="1733148" y="1189009"/>
                <a:ext cx="457200" cy="1826736"/>
              </a:xfrm>
              <a:prstGeom prst="rect">
                <a:avLst/>
              </a:prstGeom>
              <a:solidFill>
                <a:srgbClr val="FBE5D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887ED1B4-7C80-48E7-B487-98B8B0F36E57}"/>
                  </a:ext>
                </a:extLst>
              </p:cNvPr>
              <p:cNvCxnSpPr>
                <a:cxnSpLocks/>
              </p:cNvCxnSpPr>
              <p:nvPr/>
            </p:nvCxnSpPr>
            <p:spPr>
              <a:xfrm flipV="1">
                <a:off x="1953450" y="905059"/>
                <a:ext cx="1790245" cy="384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sp>
        <p:nvSpPr>
          <p:cNvPr id="12" name="Speech Bubble: Rectangle with Corners Rounded 11">
            <a:extLst>
              <a:ext uri="{FF2B5EF4-FFF2-40B4-BE49-F238E27FC236}">
                <a16:creationId xmlns:a16="http://schemas.microsoft.com/office/drawing/2014/main" id="{02160F78-CA1A-4558-964E-8340B7BE4B10}"/>
              </a:ext>
            </a:extLst>
          </p:cNvPr>
          <p:cNvSpPr/>
          <p:nvPr/>
        </p:nvSpPr>
        <p:spPr>
          <a:xfrm>
            <a:off x="2080748" y="25250"/>
            <a:ext cx="2690743" cy="859584"/>
          </a:xfrm>
          <a:prstGeom prst="wedgeRoundRectCallout">
            <a:avLst>
              <a:gd name="adj1" fmla="val 77444"/>
              <a:gd name="adj2" fmla="val 1002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We'd need to regenerate this node…</a:t>
            </a:r>
          </a:p>
        </p:txBody>
      </p:sp>
      <p:grpSp>
        <p:nvGrpSpPr>
          <p:cNvPr id="60" name="Group 59">
            <a:extLst>
              <a:ext uri="{FF2B5EF4-FFF2-40B4-BE49-F238E27FC236}">
                <a16:creationId xmlns:a16="http://schemas.microsoft.com/office/drawing/2014/main" id="{02492CC3-59BA-4DE0-82B9-E9D0CDF1C59B}"/>
              </a:ext>
            </a:extLst>
          </p:cNvPr>
          <p:cNvGrpSpPr/>
          <p:nvPr/>
        </p:nvGrpSpPr>
        <p:grpSpPr>
          <a:xfrm>
            <a:off x="0" y="0"/>
            <a:ext cx="3518407" cy="2077717"/>
            <a:chOff x="9223510" y="4771299"/>
            <a:chExt cx="3518407" cy="2077717"/>
          </a:xfrm>
        </p:grpSpPr>
        <p:grpSp>
          <p:nvGrpSpPr>
            <p:cNvPr id="61" name="Group 60">
              <a:extLst>
                <a:ext uri="{FF2B5EF4-FFF2-40B4-BE49-F238E27FC236}">
                  <a16:creationId xmlns:a16="http://schemas.microsoft.com/office/drawing/2014/main" id="{10AE2E9B-F81B-44EA-824D-6C04D3D08C81}"/>
                </a:ext>
              </a:extLst>
            </p:cNvPr>
            <p:cNvGrpSpPr/>
            <p:nvPr/>
          </p:nvGrpSpPr>
          <p:grpSpPr>
            <a:xfrm>
              <a:off x="9223510" y="4771299"/>
              <a:ext cx="3518407" cy="2077717"/>
              <a:chOff x="9462051" y="4393761"/>
              <a:chExt cx="3518407" cy="2077717"/>
            </a:xfrm>
          </p:grpSpPr>
          <p:sp>
            <p:nvSpPr>
              <p:cNvPr id="64" name="Rectangle: Rounded Corners 63">
                <a:extLst>
                  <a:ext uri="{FF2B5EF4-FFF2-40B4-BE49-F238E27FC236}">
                    <a16:creationId xmlns:a16="http://schemas.microsoft.com/office/drawing/2014/main" id="{EE278D18-8FC7-45AC-9F74-7E3106784782}"/>
                  </a:ext>
                </a:extLst>
              </p:cNvPr>
              <p:cNvSpPr/>
              <p:nvPr/>
            </p:nvSpPr>
            <p:spPr>
              <a:xfrm>
                <a:off x="9462051" y="4426226"/>
                <a:ext cx="3518407"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8E52211-75D3-4188-BBBB-8ABB4CB99F81}"/>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62" name="Picture 45" descr="spinhead">
              <a:extLst>
                <a:ext uri="{FF2B5EF4-FFF2-40B4-BE49-F238E27FC236}">
                  <a16:creationId xmlns:a16="http://schemas.microsoft.com/office/drawing/2014/main" id="{A32A5323-4035-41CE-B2BA-7AF2D313564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59F44804-F7D0-4F2D-949F-FA0E9945EFEB}"/>
                </a:ext>
              </a:extLst>
            </p:cNvPr>
            <p:cNvSpPr txBox="1"/>
            <p:nvPr/>
          </p:nvSpPr>
          <p:spPr>
            <a:xfrm>
              <a:off x="10046764" y="5171409"/>
              <a:ext cx="2662067" cy="400110"/>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"Told you!"</a:t>
              </a:r>
            </a:p>
          </p:txBody>
        </p:sp>
      </p:grpSp>
      <p:grpSp>
        <p:nvGrpSpPr>
          <p:cNvPr id="66" name="Group 65">
            <a:extLst>
              <a:ext uri="{FF2B5EF4-FFF2-40B4-BE49-F238E27FC236}">
                <a16:creationId xmlns:a16="http://schemas.microsoft.com/office/drawing/2014/main" id="{4DC93D1F-46CF-4A84-ABB3-D43C2E2763CA}"/>
              </a:ext>
            </a:extLst>
          </p:cNvPr>
          <p:cNvGrpSpPr/>
          <p:nvPr/>
        </p:nvGrpSpPr>
        <p:grpSpPr>
          <a:xfrm>
            <a:off x="8673594" y="4801080"/>
            <a:ext cx="3518406" cy="2056920"/>
            <a:chOff x="8153102" y="1855454"/>
            <a:chExt cx="3518406" cy="2056920"/>
          </a:xfrm>
        </p:grpSpPr>
        <p:grpSp>
          <p:nvGrpSpPr>
            <p:cNvPr id="67" name="Group 66">
              <a:extLst>
                <a:ext uri="{FF2B5EF4-FFF2-40B4-BE49-F238E27FC236}">
                  <a16:creationId xmlns:a16="http://schemas.microsoft.com/office/drawing/2014/main" id="{DEBC7A06-949E-4291-AB8A-F39E70157F40}"/>
                </a:ext>
              </a:extLst>
            </p:cNvPr>
            <p:cNvGrpSpPr/>
            <p:nvPr/>
          </p:nvGrpSpPr>
          <p:grpSpPr>
            <a:xfrm>
              <a:off x="8153102" y="1855454"/>
              <a:ext cx="3518406" cy="2056920"/>
              <a:chOff x="9223511" y="4792096"/>
              <a:chExt cx="3518406" cy="2056920"/>
            </a:xfrm>
          </p:grpSpPr>
          <p:grpSp>
            <p:nvGrpSpPr>
              <p:cNvPr id="69" name="Group 68">
                <a:extLst>
                  <a:ext uri="{FF2B5EF4-FFF2-40B4-BE49-F238E27FC236}">
                    <a16:creationId xmlns:a16="http://schemas.microsoft.com/office/drawing/2014/main" id="{95C2725B-DDAE-4A06-A8D9-30EE03993D98}"/>
                  </a:ext>
                </a:extLst>
              </p:cNvPr>
              <p:cNvGrpSpPr/>
              <p:nvPr/>
            </p:nvGrpSpPr>
            <p:grpSpPr>
              <a:xfrm>
                <a:off x="9223511" y="4792096"/>
                <a:ext cx="3518406" cy="2056920"/>
                <a:chOff x="9462052" y="4414558"/>
                <a:chExt cx="3518406" cy="2056920"/>
              </a:xfrm>
            </p:grpSpPr>
            <p:sp>
              <p:nvSpPr>
                <p:cNvPr id="71" name="Rectangle: Rounded Corners 70">
                  <a:extLst>
                    <a:ext uri="{FF2B5EF4-FFF2-40B4-BE49-F238E27FC236}">
                      <a16:creationId xmlns:a16="http://schemas.microsoft.com/office/drawing/2014/main" id="{8F94B292-DA79-43EB-973B-58E735A5CED9}"/>
                    </a:ext>
                  </a:extLst>
                </p:cNvPr>
                <p:cNvSpPr/>
                <p:nvPr/>
              </p:nvSpPr>
              <p:spPr>
                <a:xfrm>
                  <a:off x="9462052" y="4426226"/>
                  <a:ext cx="3518406"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01CAF630-C952-4819-87D2-D0AD58CE2F8E}"/>
                    </a:ext>
                  </a:extLst>
                </p:cNvPr>
                <p:cNvSpPr txBox="1"/>
                <p:nvPr/>
              </p:nvSpPr>
              <p:spPr>
                <a:xfrm>
                  <a:off x="9528475"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70" name="TextBox 69">
                <a:extLst>
                  <a:ext uri="{FF2B5EF4-FFF2-40B4-BE49-F238E27FC236}">
                    <a16:creationId xmlns:a16="http://schemas.microsoft.com/office/drawing/2014/main" id="{FD7BA5E1-23B3-4627-8E50-826776B557E4}"/>
                  </a:ext>
                </a:extLst>
              </p:cNvPr>
              <p:cNvSpPr txBox="1"/>
              <p:nvPr/>
            </p:nvSpPr>
            <p:spPr>
              <a:xfrm>
                <a:off x="10000338" y="5243519"/>
                <a:ext cx="2741579" cy="400110"/>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a:t>
                </a:r>
              </a:p>
            </p:txBody>
          </p:sp>
        </p:grpSp>
        <p:pic>
          <p:nvPicPr>
            <p:cNvPr id="68" name="Picture 67">
              <a:extLst>
                <a:ext uri="{FF2B5EF4-FFF2-40B4-BE49-F238E27FC236}">
                  <a16:creationId xmlns:a16="http://schemas.microsoft.com/office/drawing/2014/main" id="{D7C2691D-F88A-4EDF-8725-16ABF9B20544}"/>
                </a:ext>
              </a:extLst>
            </p:cNvPr>
            <p:cNvPicPr>
              <a:picLocks noChangeAspect="1"/>
            </p:cNvPicPr>
            <p:nvPr/>
          </p:nvPicPr>
          <p:blipFill rotWithShape="1">
            <a:blip r:embed="rId5"/>
            <a:srcRect l="23761" r="21167"/>
            <a:stretch/>
          </p:blipFill>
          <p:spPr>
            <a:xfrm>
              <a:off x="8253994"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48" name="TextBox 47">
            <a:extLst>
              <a:ext uri="{FF2B5EF4-FFF2-40B4-BE49-F238E27FC236}">
                <a16:creationId xmlns:a16="http://schemas.microsoft.com/office/drawing/2014/main" id="{29947714-D96F-4829-9B76-60B94B68567D}"/>
              </a:ext>
            </a:extLst>
          </p:cNvPr>
          <p:cNvSpPr txBox="1"/>
          <p:nvPr/>
        </p:nvSpPr>
        <p:spPr>
          <a:xfrm>
            <a:off x="2225070" y="6238041"/>
            <a:ext cx="7484786" cy="461665"/>
          </a:xfrm>
          <a:prstGeom prst="rect">
            <a:avLst/>
          </a:prstGeom>
          <a:noFill/>
        </p:spPr>
        <p:txBody>
          <a:bodyPr wrap="square" rtlCol="0">
            <a:spAutoFit/>
          </a:bodyPr>
          <a:lstStyle/>
          <a:p>
            <a:pPr algn="ctr"/>
            <a:r>
              <a:rPr lang="en-US" sz="2400" dirty="0">
                <a:latin typeface="Corbel" panose="020B0503020204020204" pitchFamily="34" charset="0"/>
              </a:rPr>
              <a:t>(However </a:t>
            </a:r>
            <a:r>
              <a:rPr lang="en-US" sz="2400" dirty="0">
                <a:solidFill>
                  <a:srgbClr val="FF0000"/>
                </a:solidFill>
                <a:latin typeface="Corbel" panose="020B0503020204020204" pitchFamily="34" charset="0"/>
              </a:rPr>
              <a:t>searches</a:t>
            </a:r>
            <a:r>
              <a:rPr lang="en-US" sz="2400" dirty="0">
                <a:latin typeface="Corbel" panose="020B0503020204020204" pitchFamily="34" charset="0"/>
              </a:rPr>
              <a:t> are still </a:t>
            </a:r>
            <a:r>
              <a:rPr lang="en-US" sz="2400" dirty="0">
                <a:solidFill>
                  <a:srgbClr val="FF0000"/>
                </a:solidFill>
                <a:latin typeface="Corbel" panose="020B0503020204020204" pitchFamily="34" charset="0"/>
              </a:rPr>
              <a:t>O(1)</a:t>
            </a:r>
            <a:r>
              <a:rPr lang="en-US" sz="2400" dirty="0">
                <a:latin typeface="Corbel" panose="020B0503020204020204" pitchFamily="34" charset="0"/>
              </a:rPr>
              <a:t>!)</a:t>
            </a:r>
          </a:p>
        </p:txBody>
      </p:sp>
      <p:sp>
        <p:nvSpPr>
          <p:cNvPr id="50" name="Rectangle 49">
            <a:extLst>
              <a:ext uri="{FF2B5EF4-FFF2-40B4-BE49-F238E27FC236}">
                <a16:creationId xmlns:a16="http://schemas.microsoft.com/office/drawing/2014/main" id="{5515C27F-ED79-402C-84BC-C4B5EBD663F4}"/>
              </a:ext>
            </a:extLst>
          </p:cNvPr>
          <p:cNvSpPr/>
          <p:nvPr/>
        </p:nvSpPr>
        <p:spPr>
          <a:xfrm>
            <a:off x="3714004" y="4420997"/>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53" name="Rectangle 52">
            <a:extLst>
              <a:ext uri="{FF2B5EF4-FFF2-40B4-BE49-F238E27FC236}">
                <a16:creationId xmlns:a16="http://schemas.microsoft.com/office/drawing/2014/main" id="{71741123-05E6-47B6-A813-34CD88E4D817}"/>
              </a:ext>
            </a:extLst>
          </p:cNvPr>
          <p:cNvSpPr/>
          <p:nvPr/>
        </p:nvSpPr>
        <p:spPr>
          <a:xfrm>
            <a:off x="3713157" y="4430523"/>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82599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left)">
                                      <p:cBhvr>
                                        <p:cTn id="13" dur="590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left)">
                                      <p:cBhvr>
                                        <p:cTn id="51" dur="500"/>
                                        <p:tgtEl>
                                          <p:spTgt spid="5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1"/>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60"/>
                                        </p:tgtEl>
                                        <p:attrNameLst>
                                          <p:attrName>style.visibility</p:attrName>
                                        </p:attrNameLst>
                                      </p:cBhvr>
                                      <p:to>
                                        <p:strVal val="visible"/>
                                      </p:to>
                                    </p:set>
                                    <p:anim calcmode="lin" valueType="num">
                                      <p:cBhvr additive="base">
                                        <p:cTn id="72" dur="500" fill="hold"/>
                                        <p:tgtEl>
                                          <p:spTgt spid="60"/>
                                        </p:tgtEl>
                                        <p:attrNameLst>
                                          <p:attrName>ppt_x</p:attrName>
                                        </p:attrNameLst>
                                      </p:cBhvr>
                                      <p:tavLst>
                                        <p:tav tm="0">
                                          <p:val>
                                            <p:strVal val="0-#ppt_w/2"/>
                                          </p:val>
                                        </p:tav>
                                        <p:tav tm="100000">
                                          <p:val>
                                            <p:strVal val="#ppt_x"/>
                                          </p:val>
                                        </p:tav>
                                      </p:tavLst>
                                    </p:anim>
                                    <p:anim calcmode="lin" valueType="num">
                                      <p:cBhvr additive="base">
                                        <p:cTn id="73"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nodeType="clickEffect">
                                  <p:stCondLst>
                                    <p:cond delay="0"/>
                                  </p:stCondLst>
                                  <p:childTnLst>
                                    <p:set>
                                      <p:cBhvr>
                                        <p:cTn id="77" dur="1" fill="hold">
                                          <p:stCondLst>
                                            <p:cond delay="0"/>
                                          </p:stCondLst>
                                        </p:cTn>
                                        <p:tgtEl>
                                          <p:spTgt spid="66"/>
                                        </p:tgtEl>
                                        <p:attrNameLst>
                                          <p:attrName>style.visibility</p:attrName>
                                        </p:attrNameLst>
                                      </p:cBhvr>
                                      <p:to>
                                        <p:strVal val="visible"/>
                                      </p:to>
                                    </p:set>
                                    <p:anim calcmode="lin" valueType="num">
                                      <p:cBhvr additive="base">
                                        <p:cTn id="78" dur="500" fill="hold"/>
                                        <p:tgtEl>
                                          <p:spTgt spid="66"/>
                                        </p:tgtEl>
                                        <p:attrNameLst>
                                          <p:attrName>ppt_x</p:attrName>
                                        </p:attrNameLst>
                                      </p:cBhvr>
                                      <p:tavLst>
                                        <p:tav tm="0">
                                          <p:val>
                                            <p:strVal val="1+#ppt_w/2"/>
                                          </p:val>
                                        </p:tav>
                                        <p:tav tm="100000">
                                          <p:val>
                                            <p:strVal val="#ppt_x"/>
                                          </p:val>
                                        </p:tav>
                                      </p:tavLst>
                                    </p:anim>
                                    <p:anim calcmode="lin" valueType="num">
                                      <p:cBhvr additive="base">
                                        <p:cTn id="79"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xit" presetSubtype="2" fill="hold" nodeType="clickEffect">
                                  <p:stCondLst>
                                    <p:cond delay="0"/>
                                  </p:stCondLst>
                                  <p:childTnLst>
                                    <p:anim calcmode="lin" valueType="num">
                                      <p:cBhvr additive="base">
                                        <p:cTn id="83" dur="500"/>
                                        <p:tgtEl>
                                          <p:spTgt spid="66"/>
                                        </p:tgtEl>
                                        <p:attrNameLst>
                                          <p:attrName>ppt_x</p:attrName>
                                        </p:attrNameLst>
                                      </p:cBhvr>
                                      <p:tavLst>
                                        <p:tav tm="0">
                                          <p:val>
                                            <p:strVal val="ppt_x"/>
                                          </p:val>
                                        </p:tav>
                                        <p:tav tm="100000">
                                          <p:val>
                                            <p:strVal val="1+ppt_w/2"/>
                                          </p:val>
                                        </p:tav>
                                      </p:tavLst>
                                    </p:anim>
                                    <p:anim calcmode="lin" valueType="num">
                                      <p:cBhvr additive="base">
                                        <p:cTn id="84" dur="500"/>
                                        <p:tgtEl>
                                          <p:spTgt spid="66"/>
                                        </p:tgtEl>
                                        <p:attrNameLst>
                                          <p:attrName>ppt_y</p:attrName>
                                        </p:attrNameLst>
                                      </p:cBhvr>
                                      <p:tavLst>
                                        <p:tav tm="0">
                                          <p:val>
                                            <p:strVal val="ppt_y"/>
                                          </p:val>
                                        </p:tav>
                                        <p:tav tm="100000">
                                          <p:val>
                                            <p:strVal val="ppt_y"/>
                                          </p:val>
                                        </p:tav>
                                      </p:tavLst>
                                    </p:anim>
                                    <p:set>
                                      <p:cBhvr>
                                        <p:cTn id="85" dur="1" fill="hold">
                                          <p:stCondLst>
                                            <p:cond delay="499"/>
                                          </p:stCondLst>
                                        </p:cTn>
                                        <p:tgtEl>
                                          <p:spTgt spid="66"/>
                                        </p:tgtEl>
                                        <p:attrNameLst>
                                          <p:attrName>style.visibility</p:attrName>
                                        </p:attrNameLst>
                                      </p:cBhvr>
                                      <p:to>
                                        <p:strVal val="hidden"/>
                                      </p:to>
                                    </p:set>
                                  </p:childTnLst>
                                </p:cTn>
                              </p:par>
                              <p:par>
                                <p:cTn id="86" presetID="2" presetClass="exit" presetSubtype="8" fill="hold" nodeType="withEffect">
                                  <p:stCondLst>
                                    <p:cond delay="0"/>
                                  </p:stCondLst>
                                  <p:childTnLst>
                                    <p:anim calcmode="lin" valueType="num">
                                      <p:cBhvr additive="base">
                                        <p:cTn id="87" dur="500"/>
                                        <p:tgtEl>
                                          <p:spTgt spid="60"/>
                                        </p:tgtEl>
                                        <p:attrNameLst>
                                          <p:attrName>ppt_x</p:attrName>
                                        </p:attrNameLst>
                                      </p:cBhvr>
                                      <p:tavLst>
                                        <p:tav tm="0">
                                          <p:val>
                                            <p:strVal val="ppt_x"/>
                                          </p:val>
                                        </p:tav>
                                        <p:tav tm="100000">
                                          <p:val>
                                            <p:strVal val="0-ppt_w/2"/>
                                          </p:val>
                                        </p:tav>
                                      </p:tavLst>
                                    </p:anim>
                                    <p:anim calcmode="lin" valueType="num">
                                      <p:cBhvr additive="base">
                                        <p:cTn id="88" dur="500"/>
                                        <p:tgtEl>
                                          <p:spTgt spid="60"/>
                                        </p:tgtEl>
                                        <p:attrNameLst>
                                          <p:attrName>ppt_y</p:attrName>
                                        </p:attrNameLst>
                                      </p:cBhvr>
                                      <p:tavLst>
                                        <p:tav tm="0">
                                          <p:val>
                                            <p:strVal val="ppt_y"/>
                                          </p:val>
                                        </p:tav>
                                        <p:tav tm="100000">
                                          <p:val>
                                            <p:strVal val="ppt_y"/>
                                          </p:val>
                                        </p:tav>
                                      </p:tavLst>
                                    </p:anim>
                                    <p:set>
                                      <p:cBhvr>
                                        <p:cTn id="89"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animBg="1"/>
      <p:bldP spid="11" grpId="1" animBg="1"/>
      <p:bldP spid="13" grpId="0" animBg="1"/>
      <p:bldP spid="13" grpId="1" animBg="1"/>
      <p:bldP spid="15" grpId="0"/>
      <p:bldP spid="12" grpId="0" animBg="1"/>
      <p:bldP spid="12" grpId="1" animBg="1"/>
      <p:bldP spid="48" grpId="0"/>
      <p:bldP spid="50" grpId="0" animBg="1"/>
      <p:bldP spid="50" grpId="1" animBg="1"/>
      <p:bldP spid="53" grpId="0" animBg="1"/>
      <p:bldP spid="53"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Are Linked Lists Efficient in Functional Languages?</a:t>
            </a:r>
          </a:p>
        </p:txBody>
      </p:sp>
      <p:pic>
        <p:nvPicPr>
          <p:cNvPr id="4" name="Picture 3" descr="Shape&#10;&#10;Description automatically generated with low confidence">
            <a:extLst>
              <a:ext uri="{FF2B5EF4-FFF2-40B4-BE49-F238E27FC236}">
                <a16:creationId xmlns:a16="http://schemas.microsoft.com/office/drawing/2014/main" id="{0AADBA62-EBB8-4E3E-99C5-9B6A1967F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564" y="131595"/>
            <a:ext cx="603149" cy="60314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6938F7A-CEB7-42CD-9E7D-AA06EEF30105}"/>
              </a:ext>
            </a:extLst>
          </p:cNvPr>
          <p:cNvSpPr txBox="1"/>
          <p:nvPr/>
        </p:nvSpPr>
        <p:spPr>
          <a:xfrm>
            <a:off x="2778862" y="995039"/>
            <a:ext cx="6475428" cy="830997"/>
          </a:xfrm>
          <a:prstGeom prst="rect">
            <a:avLst/>
          </a:prstGeom>
          <a:noFill/>
        </p:spPr>
        <p:txBody>
          <a:bodyPr wrap="square" rtlCol="0">
            <a:spAutoFit/>
          </a:bodyPr>
          <a:lstStyle/>
          <a:p>
            <a:pPr algn="ctr"/>
            <a:r>
              <a:rPr lang="en-US" sz="2400" dirty="0">
                <a:latin typeface="Corbel" panose="020B0503020204020204" pitchFamily="34" charset="0"/>
              </a:rPr>
              <a:t>Take a minute to discuss with your neighbor and come up with an answer (or two)!</a:t>
            </a:r>
          </a:p>
        </p:txBody>
      </p:sp>
      <p:sp>
        <p:nvSpPr>
          <p:cNvPr id="9" name="TextBox 8">
            <a:extLst>
              <a:ext uri="{FF2B5EF4-FFF2-40B4-BE49-F238E27FC236}">
                <a16:creationId xmlns:a16="http://schemas.microsoft.com/office/drawing/2014/main" id="{792E06EA-5324-4E0F-A7CC-441C957E82C4}"/>
              </a:ext>
            </a:extLst>
          </p:cNvPr>
          <p:cNvSpPr txBox="1"/>
          <p:nvPr/>
        </p:nvSpPr>
        <p:spPr>
          <a:xfrm>
            <a:off x="2517076" y="1917756"/>
            <a:ext cx="6999000" cy="461665"/>
          </a:xfrm>
          <a:prstGeom prst="rect">
            <a:avLst/>
          </a:prstGeom>
          <a:noFill/>
        </p:spPr>
        <p:txBody>
          <a:bodyPr wrap="square" rtlCol="0">
            <a:spAutoFit/>
          </a:bodyPr>
          <a:lstStyle/>
          <a:p>
            <a:pPr algn="ctr"/>
            <a:r>
              <a:rPr lang="en-US" sz="2400" dirty="0">
                <a:latin typeface="Corbel" panose="020B0503020204020204" pitchFamily="34" charset="0"/>
              </a:rPr>
              <a:t>Right! The answer is – </a:t>
            </a:r>
            <a:r>
              <a:rPr lang="en-US" sz="2400" dirty="0">
                <a:solidFill>
                  <a:srgbClr val="FF0000"/>
                </a:solidFill>
                <a:latin typeface="Corbel" panose="020B0503020204020204" pitchFamily="34" charset="0"/>
              </a:rPr>
              <a:t>it depends</a:t>
            </a:r>
            <a:r>
              <a:rPr lang="en-US" sz="2400" dirty="0">
                <a:latin typeface="Corbel" panose="020B0503020204020204" pitchFamily="34" charset="0"/>
              </a:rPr>
              <a:t>!</a:t>
            </a:r>
          </a:p>
        </p:txBody>
      </p:sp>
      <p:grpSp>
        <p:nvGrpSpPr>
          <p:cNvPr id="14" name="Group 13">
            <a:extLst>
              <a:ext uri="{FF2B5EF4-FFF2-40B4-BE49-F238E27FC236}">
                <a16:creationId xmlns:a16="http://schemas.microsoft.com/office/drawing/2014/main" id="{7BC26C0C-5E35-49E1-9BF6-70DAE9FED967}"/>
              </a:ext>
            </a:extLst>
          </p:cNvPr>
          <p:cNvGrpSpPr/>
          <p:nvPr/>
        </p:nvGrpSpPr>
        <p:grpSpPr>
          <a:xfrm>
            <a:off x="4105334" y="3890375"/>
            <a:ext cx="4211454" cy="471386"/>
            <a:chOff x="5802859" y="3899550"/>
            <a:chExt cx="4211454" cy="471386"/>
          </a:xfrm>
        </p:grpSpPr>
        <p:grpSp>
          <p:nvGrpSpPr>
            <p:cNvPr id="48" name="Group 47">
              <a:extLst>
                <a:ext uri="{FF2B5EF4-FFF2-40B4-BE49-F238E27FC236}">
                  <a16:creationId xmlns:a16="http://schemas.microsoft.com/office/drawing/2014/main" id="{55307311-4E5C-4E15-83A7-EDEE103C7441}"/>
                </a:ext>
              </a:extLst>
            </p:cNvPr>
            <p:cNvGrpSpPr/>
            <p:nvPr/>
          </p:nvGrpSpPr>
          <p:grpSpPr>
            <a:xfrm>
              <a:off x="6554710" y="3903870"/>
              <a:ext cx="457200" cy="467066"/>
              <a:chOff x="7749766" y="1993826"/>
              <a:chExt cx="457200" cy="467066"/>
            </a:xfrm>
            <a:solidFill>
              <a:schemeClr val="accent6">
                <a:lumMod val="20000"/>
                <a:lumOff val="80000"/>
              </a:schemeClr>
            </a:solidFill>
          </p:grpSpPr>
          <p:sp>
            <p:nvSpPr>
              <p:cNvPr id="50" name="Rectangle 49">
                <a:extLst>
                  <a:ext uri="{FF2B5EF4-FFF2-40B4-BE49-F238E27FC236}">
                    <a16:creationId xmlns:a16="http://schemas.microsoft.com/office/drawing/2014/main" id="{435E40E8-F381-4E38-AE7D-B96AE9F1CE57}"/>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40</a:t>
                </a:r>
              </a:p>
            </p:txBody>
          </p:sp>
          <p:sp>
            <p:nvSpPr>
              <p:cNvPr id="53" name="Rectangle 52">
                <a:extLst>
                  <a:ext uri="{FF2B5EF4-FFF2-40B4-BE49-F238E27FC236}">
                    <a16:creationId xmlns:a16="http://schemas.microsoft.com/office/drawing/2014/main" id="{8DDF00B6-938B-494B-8C18-69DB50F8D912}"/>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6" name="Group 55">
              <a:extLst>
                <a:ext uri="{FF2B5EF4-FFF2-40B4-BE49-F238E27FC236}">
                  <a16:creationId xmlns:a16="http://schemas.microsoft.com/office/drawing/2014/main" id="{22502F7A-F12E-4176-8A5C-319A3DCE8F72}"/>
                </a:ext>
              </a:extLst>
            </p:cNvPr>
            <p:cNvGrpSpPr/>
            <p:nvPr/>
          </p:nvGrpSpPr>
          <p:grpSpPr>
            <a:xfrm>
              <a:off x="5802859" y="3899550"/>
              <a:ext cx="457200" cy="467066"/>
              <a:chOff x="7749766" y="1993826"/>
              <a:chExt cx="457200" cy="467066"/>
            </a:xfrm>
            <a:solidFill>
              <a:schemeClr val="accent6">
                <a:lumMod val="20000"/>
                <a:lumOff val="80000"/>
              </a:schemeClr>
            </a:solidFill>
          </p:grpSpPr>
          <p:sp>
            <p:nvSpPr>
              <p:cNvPr id="58" name="Rectangle 57">
                <a:extLst>
                  <a:ext uri="{FF2B5EF4-FFF2-40B4-BE49-F238E27FC236}">
                    <a16:creationId xmlns:a16="http://schemas.microsoft.com/office/drawing/2014/main" id="{8147B4BB-C7B6-4326-BD99-FABB46F66363}"/>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21</a:t>
                </a:r>
                <a:endParaRPr lang="en-US" sz="1200" i="1" dirty="0">
                  <a:solidFill>
                    <a:schemeClr val="tx1"/>
                  </a:solidFill>
                </a:endParaRPr>
              </a:p>
            </p:txBody>
          </p:sp>
          <p:sp>
            <p:nvSpPr>
              <p:cNvPr id="59" name="Rectangle 58">
                <a:extLst>
                  <a:ext uri="{FF2B5EF4-FFF2-40B4-BE49-F238E27FC236}">
                    <a16:creationId xmlns:a16="http://schemas.microsoft.com/office/drawing/2014/main" id="{447E2F60-4FEA-48F3-859E-3ACAF79CF841}"/>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57" name="Straight Arrow Connector 56">
              <a:extLst>
                <a:ext uri="{FF2B5EF4-FFF2-40B4-BE49-F238E27FC236}">
                  <a16:creationId xmlns:a16="http://schemas.microsoft.com/office/drawing/2014/main" id="{B00072C1-852A-4968-ACD1-E0C52A54D742}"/>
                </a:ext>
              </a:extLst>
            </p:cNvPr>
            <p:cNvCxnSpPr>
              <a:cxnSpLocks/>
              <a:endCxn id="53" idx="1"/>
            </p:cNvCxnSpPr>
            <p:nvPr/>
          </p:nvCxnSpPr>
          <p:spPr>
            <a:xfrm>
              <a:off x="6031459" y="4252010"/>
              <a:ext cx="5232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3ECA44C4-9BAA-4592-AF92-4B2111DFFD64}"/>
                </a:ext>
              </a:extLst>
            </p:cNvPr>
            <p:cNvGrpSpPr/>
            <p:nvPr/>
          </p:nvGrpSpPr>
          <p:grpSpPr>
            <a:xfrm>
              <a:off x="7306561" y="3903870"/>
              <a:ext cx="457200" cy="467066"/>
              <a:chOff x="7749766" y="1993826"/>
              <a:chExt cx="457200" cy="467066"/>
            </a:xfrm>
            <a:solidFill>
              <a:schemeClr val="accent6">
                <a:lumMod val="20000"/>
                <a:lumOff val="80000"/>
              </a:schemeClr>
            </a:solidFill>
          </p:grpSpPr>
          <p:sp>
            <p:nvSpPr>
              <p:cNvPr id="75" name="Rectangle 74">
                <a:extLst>
                  <a:ext uri="{FF2B5EF4-FFF2-40B4-BE49-F238E27FC236}">
                    <a16:creationId xmlns:a16="http://schemas.microsoft.com/office/drawing/2014/main" id="{2EE47A42-AF0F-43A9-A768-B4A1A99F91DF}"/>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-8</a:t>
                </a:r>
              </a:p>
            </p:txBody>
          </p:sp>
          <p:sp>
            <p:nvSpPr>
              <p:cNvPr id="76" name="Rectangle 75">
                <a:extLst>
                  <a:ext uri="{FF2B5EF4-FFF2-40B4-BE49-F238E27FC236}">
                    <a16:creationId xmlns:a16="http://schemas.microsoft.com/office/drawing/2014/main" id="{8699D58A-4DD9-4D85-B305-570D3674882C}"/>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77" name="Straight Arrow Connector 76">
              <a:extLst>
                <a:ext uri="{FF2B5EF4-FFF2-40B4-BE49-F238E27FC236}">
                  <a16:creationId xmlns:a16="http://schemas.microsoft.com/office/drawing/2014/main" id="{6704D39B-1CAB-43C3-A757-A8234124B3E5}"/>
                </a:ext>
              </a:extLst>
            </p:cNvPr>
            <p:cNvCxnSpPr>
              <a:cxnSpLocks/>
              <a:endCxn id="76" idx="1"/>
            </p:cNvCxnSpPr>
            <p:nvPr/>
          </p:nvCxnSpPr>
          <p:spPr>
            <a:xfrm>
              <a:off x="6783310" y="4252010"/>
              <a:ext cx="5232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5327D77F-58EA-4E77-9CF7-B7423394C028}"/>
                </a:ext>
              </a:extLst>
            </p:cNvPr>
            <p:cNvGrpSpPr/>
            <p:nvPr/>
          </p:nvGrpSpPr>
          <p:grpSpPr>
            <a:xfrm>
              <a:off x="8805262" y="3903870"/>
              <a:ext cx="457200" cy="467066"/>
              <a:chOff x="7749766" y="1993826"/>
              <a:chExt cx="457200" cy="467066"/>
            </a:xfrm>
            <a:solidFill>
              <a:schemeClr val="accent6">
                <a:lumMod val="20000"/>
                <a:lumOff val="80000"/>
              </a:schemeClr>
            </a:solidFill>
          </p:grpSpPr>
          <p:sp>
            <p:nvSpPr>
              <p:cNvPr id="79" name="Rectangle 78">
                <a:extLst>
                  <a:ext uri="{FF2B5EF4-FFF2-40B4-BE49-F238E27FC236}">
                    <a16:creationId xmlns:a16="http://schemas.microsoft.com/office/drawing/2014/main" id="{2164090C-599F-45DD-88DC-B403B6E2F6C0}"/>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19</a:t>
                </a:r>
              </a:p>
            </p:txBody>
          </p:sp>
          <p:sp>
            <p:nvSpPr>
              <p:cNvPr id="80" name="Rectangle 79">
                <a:extLst>
                  <a:ext uri="{FF2B5EF4-FFF2-40B4-BE49-F238E27FC236}">
                    <a16:creationId xmlns:a16="http://schemas.microsoft.com/office/drawing/2014/main" id="{50430001-6AE2-404A-ACAA-8C7D65983BA9}"/>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81" name="Group 80">
              <a:extLst>
                <a:ext uri="{FF2B5EF4-FFF2-40B4-BE49-F238E27FC236}">
                  <a16:creationId xmlns:a16="http://schemas.microsoft.com/office/drawing/2014/main" id="{226743DB-918A-4A78-987B-29F3E28D7B40}"/>
                </a:ext>
              </a:extLst>
            </p:cNvPr>
            <p:cNvGrpSpPr/>
            <p:nvPr/>
          </p:nvGrpSpPr>
          <p:grpSpPr>
            <a:xfrm>
              <a:off x="8053411" y="3899550"/>
              <a:ext cx="457200" cy="467066"/>
              <a:chOff x="7749766" y="1993826"/>
              <a:chExt cx="457200" cy="467066"/>
            </a:xfrm>
            <a:solidFill>
              <a:schemeClr val="accent6">
                <a:lumMod val="20000"/>
                <a:lumOff val="80000"/>
              </a:schemeClr>
            </a:solidFill>
          </p:grpSpPr>
          <p:sp>
            <p:nvSpPr>
              <p:cNvPr id="82" name="Rectangle 81">
                <a:extLst>
                  <a:ext uri="{FF2B5EF4-FFF2-40B4-BE49-F238E27FC236}">
                    <a16:creationId xmlns:a16="http://schemas.microsoft.com/office/drawing/2014/main" id="{52839D0E-CE67-4D6F-AF94-0BB535FB047E}"/>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16</a:t>
                </a:r>
                <a:endParaRPr lang="en-US" sz="1200" i="1" dirty="0">
                  <a:solidFill>
                    <a:schemeClr val="tx1"/>
                  </a:solidFill>
                </a:endParaRPr>
              </a:p>
            </p:txBody>
          </p:sp>
          <p:sp>
            <p:nvSpPr>
              <p:cNvPr id="83" name="Rectangle 82">
                <a:extLst>
                  <a:ext uri="{FF2B5EF4-FFF2-40B4-BE49-F238E27FC236}">
                    <a16:creationId xmlns:a16="http://schemas.microsoft.com/office/drawing/2014/main" id="{577F2A04-C1D9-4E2D-BF45-A50F29758790}"/>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84" name="Straight Arrow Connector 83">
              <a:extLst>
                <a:ext uri="{FF2B5EF4-FFF2-40B4-BE49-F238E27FC236}">
                  <a16:creationId xmlns:a16="http://schemas.microsoft.com/office/drawing/2014/main" id="{515A1575-BD8D-4378-B853-752195009CAD}"/>
                </a:ext>
              </a:extLst>
            </p:cNvPr>
            <p:cNvCxnSpPr>
              <a:cxnSpLocks/>
              <a:endCxn id="80" idx="1"/>
            </p:cNvCxnSpPr>
            <p:nvPr/>
          </p:nvCxnSpPr>
          <p:spPr>
            <a:xfrm>
              <a:off x="8282011" y="4252010"/>
              <a:ext cx="5232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ECE5D89-E57E-4B82-B2C0-77CF2E2CE5A4}"/>
                </a:ext>
              </a:extLst>
            </p:cNvPr>
            <p:cNvGrpSpPr/>
            <p:nvPr/>
          </p:nvGrpSpPr>
          <p:grpSpPr>
            <a:xfrm>
              <a:off x="9557113" y="3903870"/>
              <a:ext cx="457200" cy="467066"/>
              <a:chOff x="7749766" y="1993826"/>
              <a:chExt cx="457200" cy="467066"/>
            </a:xfrm>
            <a:solidFill>
              <a:schemeClr val="accent6">
                <a:lumMod val="20000"/>
                <a:lumOff val="80000"/>
              </a:schemeClr>
            </a:solidFill>
          </p:grpSpPr>
          <p:sp>
            <p:nvSpPr>
              <p:cNvPr id="86" name="Rectangle 85">
                <a:extLst>
                  <a:ext uri="{FF2B5EF4-FFF2-40B4-BE49-F238E27FC236}">
                    <a16:creationId xmlns:a16="http://schemas.microsoft.com/office/drawing/2014/main" id="{2D68672B-C0E9-40F2-A4C7-0D47ECFD541F}"/>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-7</a:t>
                </a:r>
              </a:p>
            </p:txBody>
          </p:sp>
          <p:sp>
            <p:nvSpPr>
              <p:cNvPr id="87" name="Rectangle 86">
                <a:extLst>
                  <a:ext uri="{FF2B5EF4-FFF2-40B4-BE49-F238E27FC236}">
                    <a16:creationId xmlns:a16="http://schemas.microsoft.com/office/drawing/2014/main" id="{6994914B-E4E3-4EF3-8268-114673B776C3}"/>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grpSp>
        <p:cxnSp>
          <p:nvCxnSpPr>
            <p:cNvPr id="88" name="Straight Arrow Connector 87">
              <a:extLst>
                <a:ext uri="{FF2B5EF4-FFF2-40B4-BE49-F238E27FC236}">
                  <a16:creationId xmlns:a16="http://schemas.microsoft.com/office/drawing/2014/main" id="{85C94547-43D3-4B1D-95DD-BF92812603B9}"/>
                </a:ext>
              </a:extLst>
            </p:cNvPr>
            <p:cNvCxnSpPr>
              <a:cxnSpLocks/>
              <a:endCxn id="87" idx="1"/>
            </p:cNvCxnSpPr>
            <p:nvPr/>
          </p:nvCxnSpPr>
          <p:spPr>
            <a:xfrm>
              <a:off x="9033862" y="4252010"/>
              <a:ext cx="5232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1066532-A7D1-40A2-9906-76BDFF543D7E}"/>
                </a:ext>
              </a:extLst>
            </p:cNvPr>
            <p:cNvCxnSpPr>
              <a:cxnSpLocks/>
            </p:cNvCxnSpPr>
            <p:nvPr/>
          </p:nvCxnSpPr>
          <p:spPr>
            <a:xfrm>
              <a:off x="7547169" y="4252010"/>
              <a:ext cx="5232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C78D31A-458B-48B3-82EA-28B0022EFC8F}"/>
              </a:ext>
            </a:extLst>
          </p:cNvPr>
          <p:cNvGrpSpPr/>
          <p:nvPr/>
        </p:nvGrpSpPr>
        <p:grpSpPr>
          <a:xfrm>
            <a:off x="2435006" y="3776085"/>
            <a:ext cx="938165" cy="369332"/>
            <a:chOff x="2701328" y="3789805"/>
            <a:chExt cx="938165" cy="369332"/>
          </a:xfrm>
        </p:grpSpPr>
        <p:sp>
          <p:nvSpPr>
            <p:cNvPr id="23" name="Rectangle 22">
              <a:extLst>
                <a:ext uri="{FF2B5EF4-FFF2-40B4-BE49-F238E27FC236}">
                  <a16:creationId xmlns:a16="http://schemas.microsoft.com/office/drawing/2014/main" id="{E19C8653-9A68-4341-8953-FD1E1AAC70FA}"/>
                </a:ext>
              </a:extLst>
            </p:cNvPr>
            <p:cNvSpPr/>
            <p:nvPr/>
          </p:nvSpPr>
          <p:spPr>
            <a:xfrm>
              <a:off x="3114392" y="3890375"/>
              <a:ext cx="525101" cy="1791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27745BA-5455-40E2-B80D-209AD4B69F7E}"/>
                </a:ext>
              </a:extLst>
            </p:cNvPr>
            <p:cNvSpPr txBox="1"/>
            <p:nvPr/>
          </p:nvSpPr>
          <p:spPr>
            <a:xfrm>
              <a:off x="2701328" y="3789805"/>
              <a:ext cx="797836" cy="369332"/>
            </a:xfrm>
            <a:prstGeom prst="rect">
              <a:avLst/>
            </a:prstGeom>
            <a:noFill/>
          </p:spPr>
          <p:txBody>
            <a:bodyPr wrap="square">
              <a:spAutoFit/>
            </a:bodyPr>
            <a:lstStyle/>
            <a:p>
              <a:r>
                <a:rPr lang="en-US" sz="1800" dirty="0" err="1">
                  <a:latin typeface="Corbel" panose="020B0503020204020204" pitchFamily="34" charset="0"/>
                </a:rPr>
                <a:t>lst</a:t>
              </a:r>
              <a:endParaRPr lang="en-US" dirty="0"/>
            </a:p>
          </p:txBody>
        </p:sp>
      </p:grpSp>
      <p:sp>
        <p:nvSpPr>
          <p:cNvPr id="92" name="TextBox 91">
            <a:extLst>
              <a:ext uri="{FF2B5EF4-FFF2-40B4-BE49-F238E27FC236}">
                <a16:creationId xmlns:a16="http://schemas.microsoft.com/office/drawing/2014/main" id="{EE981B34-F82E-444E-97F4-B7849948B739}"/>
              </a:ext>
            </a:extLst>
          </p:cNvPr>
          <p:cNvSpPr txBox="1"/>
          <p:nvPr/>
        </p:nvSpPr>
        <p:spPr>
          <a:xfrm>
            <a:off x="1507615" y="2681755"/>
            <a:ext cx="9017922" cy="461665"/>
          </a:xfrm>
          <a:prstGeom prst="rect">
            <a:avLst/>
          </a:prstGeom>
          <a:noFill/>
        </p:spPr>
        <p:txBody>
          <a:bodyPr wrap="square" rtlCol="0">
            <a:spAutoFit/>
          </a:bodyPr>
          <a:lstStyle/>
          <a:p>
            <a:pPr algn="ctr"/>
            <a:r>
              <a:rPr lang="en-US" sz="2400" dirty="0">
                <a:latin typeface="Corbel" panose="020B0503020204020204" pitchFamily="34" charset="0"/>
              </a:rPr>
              <a:t>Adding onto the front (e.g., </a:t>
            </a:r>
            <a:r>
              <a:rPr lang="en-US" sz="2400" dirty="0">
                <a:solidFill>
                  <a:srgbClr val="FF0000"/>
                </a:solidFill>
                <a:latin typeface="Corbel" panose="020B0503020204020204" pitchFamily="34" charset="0"/>
              </a:rPr>
              <a:t>8 : </a:t>
            </a:r>
            <a:r>
              <a:rPr lang="en-US" sz="2400" dirty="0" err="1">
                <a:solidFill>
                  <a:srgbClr val="FF0000"/>
                </a:solidFill>
                <a:latin typeface="Corbel" panose="020B0503020204020204" pitchFamily="34" charset="0"/>
              </a:rPr>
              <a:t>lst</a:t>
            </a:r>
            <a:r>
              <a:rPr lang="en-US" sz="2400" dirty="0">
                <a:latin typeface="Corbel" panose="020B0503020204020204" pitchFamily="34" charset="0"/>
              </a:rPr>
              <a:t>) of a linked requires just one change!</a:t>
            </a:r>
          </a:p>
        </p:txBody>
      </p:sp>
      <p:grpSp>
        <p:nvGrpSpPr>
          <p:cNvPr id="93" name="Group 92">
            <a:extLst>
              <a:ext uri="{FF2B5EF4-FFF2-40B4-BE49-F238E27FC236}">
                <a16:creationId xmlns:a16="http://schemas.microsoft.com/office/drawing/2014/main" id="{B8C2DA5D-D63C-412A-9C76-3002EEF456CD}"/>
              </a:ext>
            </a:extLst>
          </p:cNvPr>
          <p:cNvGrpSpPr/>
          <p:nvPr/>
        </p:nvGrpSpPr>
        <p:grpSpPr>
          <a:xfrm>
            <a:off x="4042977" y="5794757"/>
            <a:ext cx="4211454" cy="471386"/>
            <a:chOff x="5802859" y="3899550"/>
            <a:chExt cx="4211454" cy="471386"/>
          </a:xfrm>
        </p:grpSpPr>
        <p:grpSp>
          <p:nvGrpSpPr>
            <p:cNvPr id="94" name="Group 93">
              <a:extLst>
                <a:ext uri="{FF2B5EF4-FFF2-40B4-BE49-F238E27FC236}">
                  <a16:creationId xmlns:a16="http://schemas.microsoft.com/office/drawing/2014/main" id="{2BE8734C-F26B-424B-8EA8-911C27FE2782}"/>
                </a:ext>
              </a:extLst>
            </p:cNvPr>
            <p:cNvGrpSpPr/>
            <p:nvPr/>
          </p:nvGrpSpPr>
          <p:grpSpPr>
            <a:xfrm>
              <a:off x="6554710" y="3903870"/>
              <a:ext cx="457200" cy="467066"/>
              <a:chOff x="7749766" y="1993826"/>
              <a:chExt cx="457200" cy="467066"/>
            </a:xfrm>
            <a:solidFill>
              <a:schemeClr val="accent6">
                <a:lumMod val="20000"/>
                <a:lumOff val="80000"/>
              </a:schemeClr>
            </a:solidFill>
          </p:grpSpPr>
          <p:sp>
            <p:nvSpPr>
              <p:cNvPr id="115" name="Rectangle 114">
                <a:extLst>
                  <a:ext uri="{FF2B5EF4-FFF2-40B4-BE49-F238E27FC236}">
                    <a16:creationId xmlns:a16="http://schemas.microsoft.com/office/drawing/2014/main" id="{1063A8BA-015C-40A9-AD85-5B783AD19524}"/>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40</a:t>
                </a:r>
              </a:p>
            </p:txBody>
          </p:sp>
          <p:sp>
            <p:nvSpPr>
              <p:cNvPr id="116" name="Rectangle 115">
                <a:extLst>
                  <a:ext uri="{FF2B5EF4-FFF2-40B4-BE49-F238E27FC236}">
                    <a16:creationId xmlns:a16="http://schemas.microsoft.com/office/drawing/2014/main" id="{855D4D25-B19D-4669-8BD7-B4C1BDBACF14}"/>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95" name="Group 94">
              <a:extLst>
                <a:ext uri="{FF2B5EF4-FFF2-40B4-BE49-F238E27FC236}">
                  <a16:creationId xmlns:a16="http://schemas.microsoft.com/office/drawing/2014/main" id="{9CA0D0D2-EB4A-4037-8C4F-7BA714C492DE}"/>
                </a:ext>
              </a:extLst>
            </p:cNvPr>
            <p:cNvGrpSpPr/>
            <p:nvPr/>
          </p:nvGrpSpPr>
          <p:grpSpPr>
            <a:xfrm>
              <a:off x="5802859" y="3899550"/>
              <a:ext cx="457200" cy="467066"/>
              <a:chOff x="7749766" y="1993826"/>
              <a:chExt cx="457200" cy="467066"/>
            </a:xfrm>
            <a:solidFill>
              <a:schemeClr val="accent6">
                <a:lumMod val="20000"/>
                <a:lumOff val="80000"/>
              </a:schemeClr>
            </a:solidFill>
          </p:grpSpPr>
          <p:sp>
            <p:nvSpPr>
              <p:cNvPr id="113" name="Rectangle 112">
                <a:extLst>
                  <a:ext uri="{FF2B5EF4-FFF2-40B4-BE49-F238E27FC236}">
                    <a16:creationId xmlns:a16="http://schemas.microsoft.com/office/drawing/2014/main" id="{CB0BD9BE-CB9E-40C7-9872-8D7C1ED3419B}"/>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21</a:t>
                </a:r>
                <a:endParaRPr lang="en-US" sz="1200" i="1" dirty="0">
                  <a:solidFill>
                    <a:schemeClr val="tx1"/>
                  </a:solidFill>
                </a:endParaRPr>
              </a:p>
            </p:txBody>
          </p:sp>
          <p:sp>
            <p:nvSpPr>
              <p:cNvPr id="114" name="Rectangle 113">
                <a:extLst>
                  <a:ext uri="{FF2B5EF4-FFF2-40B4-BE49-F238E27FC236}">
                    <a16:creationId xmlns:a16="http://schemas.microsoft.com/office/drawing/2014/main" id="{85675DCE-9357-42B9-99BE-4AF2873CCB98}"/>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96" name="Straight Arrow Connector 95">
              <a:extLst>
                <a:ext uri="{FF2B5EF4-FFF2-40B4-BE49-F238E27FC236}">
                  <a16:creationId xmlns:a16="http://schemas.microsoft.com/office/drawing/2014/main" id="{FDE9E3B9-4C75-4F9E-810A-B5F3779C08D3}"/>
                </a:ext>
              </a:extLst>
            </p:cNvPr>
            <p:cNvCxnSpPr>
              <a:cxnSpLocks/>
              <a:endCxn id="116" idx="1"/>
            </p:cNvCxnSpPr>
            <p:nvPr/>
          </p:nvCxnSpPr>
          <p:spPr>
            <a:xfrm>
              <a:off x="6031459" y="4252010"/>
              <a:ext cx="5232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02B9DEF4-E2BF-4BBB-B79C-775BEC6EA1F7}"/>
                </a:ext>
              </a:extLst>
            </p:cNvPr>
            <p:cNvGrpSpPr/>
            <p:nvPr/>
          </p:nvGrpSpPr>
          <p:grpSpPr>
            <a:xfrm>
              <a:off x="7306561" y="3903870"/>
              <a:ext cx="457200" cy="467066"/>
              <a:chOff x="7749766" y="1993826"/>
              <a:chExt cx="457200" cy="467066"/>
            </a:xfrm>
            <a:solidFill>
              <a:schemeClr val="accent6">
                <a:lumMod val="20000"/>
                <a:lumOff val="80000"/>
              </a:schemeClr>
            </a:solidFill>
          </p:grpSpPr>
          <p:sp>
            <p:nvSpPr>
              <p:cNvPr id="111" name="Rectangle 110">
                <a:extLst>
                  <a:ext uri="{FF2B5EF4-FFF2-40B4-BE49-F238E27FC236}">
                    <a16:creationId xmlns:a16="http://schemas.microsoft.com/office/drawing/2014/main" id="{E21F9AD4-C8F1-4E42-8370-8E0B4D634152}"/>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-8</a:t>
                </a:r>
              </a:p>
            </p:txBody>
          </p:sp>
          <p:sp>
            <p:nvSpPr>
              <p:cNvPr id="112" name="Rectangle 111">
                <a:extLst>
                  <a:ext uri="{FF2B5EF4-FFF2-40B4-BE49-F238E27FC236}">
                    <a16:creationId xmlns:a16="http://schemas.microsoft.com/office/drawing/2014/main" id="{1989C53D-2F29-4491-A08F-C26199776012}"/>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98" name="Straight Arrow Connector 97">
              <a:extLst>
                <a:ext uri="{FF2B5EF4-FFF2-40B4-BE49-F238E27FC236}">
                  <a16:creationId xmlns:a16="http://schemas.microsoft.com/office/drawing/2014/main" id="{C131904B-7BFD-4323-B5A5-A22651A1A8B9}"/>
                </a:ext>
              </a:extLst>
            </p:cNvPr>
            <p:cNvCxnSpPr>
              <a:cxnSpLocks/>
              <a:endCxn id="112" idx="1"/>
            </p:cNvCxnSpPr>
            <p:nvPr/>
          </p:nvCxnSpPr>
          <p:spPr>
            <a:xfrm>
              <a:off x="6783310" y="4252010"/>
              <a:ext cx="5232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9FEFF1F-8C30-4F50-B191-2870FDCA9663}"/>
                </a:ext>
              </a:extLst>
            </p:cNvPr>
            <p:cNvGrpSpPr/>
            <p:nvPr/>
          </p:nvGrpSpPr>
          <p:grpSpPr>
            <a:xfrm>
              <a:off x="8805262" y="3903870"/>
              <a:ext cx="457200" cy="467066"/>
              <a:chOff x="7749766" y="1993826"/>
              <a:chExt cx="457200" cy="467066"/>
            </a:xfrm>
            <a:solidFill>
              <a:schemeClr val="accent6">
                <a:lumMod val="20000"/>
                <a:lumOff val="80000"/>
              </a:schemeClr>
            </a:solidFill>
          </p:grpSpPr>
          <p:sp>
            <p:nvSpPr>
              <p:cNvPr id="109" name="Rectangle 108">
                <a:extLst>
                  <a:ext uri="{FF2B5EF4-FFF2-40B4-BE49-F238E27FC236}">
                    <a16:creationId xmlns:a16="http://schemas.microsoft.com/office/drawing/2014/main" id="{125A8C5A-5A4F-4899-B2E9-C20F56AB24A3}"/>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19</a:t>
                </a:r>
              </a:p>
            </p:txBody>
          </p:sp>
          <p:sp>
            <p:nvSpPr>
              <p:cNvPr id="110" name="Rectangle 109">
                <a:extLst>
                  <a:ext uri="{FF2B5EF4-FFF2-40B4-BE49-F238E27FC236}">
                    <a16:creationId xmlns:a16="http://schemas.microsoft.com/office/drawing/2014/main" id="{C747A751-44A5-4D62-9649-B0D509CFE03B}"/>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00" name="Group 99">
              <a:extLst>
                <a:ext uri="{FF2B5EF4-FFF2-40B4-BE49-F238E27FC236}">
                  <a16:creationId xmlns:a16="http://schemas.microsoft.com/office/drawing/2014/main" id="{BC7BD0A0-83D9-46FC-AFAC-450815F446C5}"/>
                </a:ext>
              </a:extLst>
            </p:cNvPr>
            <p:cNvGrpSpPr/>
            <p:nvPr/>
          </p:nvGrpSpPr>
          <p:grpSpPr>
            <a:xfrm>
              <a:off x="8053411" y="3899550"/>
              <a:ext cx="457200" cy="467066"/>
              <a:chOff x="7749766" y="1993826"/>
              <a:chExt cx="457200" cy="467066"/>
            </a:xfrm>
            <a:solidFill>
              <a:schemeClr val="accent6">
                <a:lumMod val="20000"/>
                <a:lumOff val="80000"/>
              </a:schemeClr>
            </a:solidFill>
          </p:grpSpPr>
          <p:sp>
            <p:nvSpPr>
              <p:cNvPr id="107" name="Rectangle 106">
                <a:extLst>
                  <a:ext uri="{FF2B5EF4-FFF2-40B4-BE49-F238E27FC236}">
                    <a16:creationId xmlns:a16="http://schemas.microsoft.com/office/drawing/2014/main" id="{FFB91238-F964-4949-976B-4D06EACAFFD8}"/>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16</a:t>
                </a:r>
                <a:endParaRPr lang="en-US" sz="1200" i="1" dirty="0">
                  <a:solidFill>
                    <a:schemeClr val="tx1"/>
                  </a:solidFill>
                </a:endParaRPr>
              </a:p>
            </p:txBody>
          </p:sp>
          <p:sp>
            <p:nvSpPr>
              <p:cNvPr id="108" name="Rectangle 107">
                <a:extLst>
                  <a:ext uri="{FF2B5EF4-FFF2-40B4-BE49-F238E27FC236}">
                    <a16:creationId xmlns:a16="http://schemas.microsoft.com/office/drawing/2014/main" id="{8775F1CA-087F-4678-94B4-C74BC48B9582}"/>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101" name="Straight Arrow Connector 100">
              <a:extLst>
                <a:ext uri="{FF2B5EF4-FFF2-40B4-BE49-F238E27FC236}">
                  <a16:creationId xmlns:a16="http://schemas.microsoft.com/office/drawing/2014/main" id="{B48C7165-3A74-4943-8D9A-536C461D2B39}"/>
                </a:ext>
              </a:extLst>
            </p:cNvPr>
            <p:cNvCxnSpPr>
              <a:cxnSpLocks/>
              <a:endCxn id="110" idx="1"/>
            </p:cNvCxnSpPr>
            <p:nvPr/>
          </p:nvCxnSpPr>
          <p:spPr>
            <a:xfrm>
              <a:off x="8282011" y="4252010"/>
              <a:ext cx="5232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E98EED3C-6039-492D-A700-137333726B7C}"/>
                </a:ext>
              </a:extLst>
            </p:cNvPr>
            <p:cNvGrpSpPr/>
            <p:nvPr/>
          </p:nvGrpSpPr>
          <p:grpSpPr>
            <a:xfrm>
              <a:off x="9557113" y="3903870"/>
              <a:ext cx="457200" cy="467066"/>
              <a:chOff x="7749766" y="1993826"/>
              <a:chExt cx="457200" cy="467066"/>
            </a:xfrm>
            <a:solidFill>
              <a:schemeClr val="accent6">
                <a:lumMod val="20000"/>
                <a:lumOff val="80000"/>
              </a:schemeClr>
            </a:solidFill>
          </p:grpSpPr>
          <p:sp>
            <p:nvSpPr>
              <p:cNvPr id="105" name="Rectangle 104">
                <a:extLst>
                  <a:ext uri="{FF2B5EF4-FFF2-40B4-BE49-F238E27FC236}">
                    <a16:creationId xmlns:a16="http://schemas.microsoft.com/office/drawing/2014/main" id="{AD2E07BA-2AC6-42B4-A3F7-DAD24A3BEC53}"/>
                  </a:ext>
                </a:extLst>
              </p:cNvPr>
              <p:cNvSpPr/>
              <p:nvPr/>
            </p:nvSpPr>
            <p:spPr>
              <a:xfrm>
                <a:off x="7749766" y="1993826"/>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-7</a:t>
                </a:r>
              </a:p>
            </p:txBody>
          </p:sp>
          <p:sp>
            <p:nvSpPr>
              <p:cNvPr id="106" name="Rectangle 105">
                <a:extLst>
                  <a:ext uri="{FF2B5EF4-FFF2-40B4-BE49-F238E27FC236}">
                    <a16:creationId xmlns:a16="http://schemas.microsoft.com/office/drawing/2014/main" id="{027DCFFE-5B0E-47BE-9A8C-58530F434062}"/>
                  </a:ext>
                </a:extLst>
              </p:cNvPr>
              <p:cNvSpPr/>
              <p:nvPr/>
            </p:nvSpPr>
            <p:spPr>
              <a:xfrm>
                <a:off x="7749766" y="2223039"/>
                <a:ext cx="457200" cy="2378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103" name="Straight Arrow Connector 102">
              <a:extLst>
                <a:ext uri="{FF2B5EF4-FFF2-40B4-BE49-F238E27FC236}">
                  <a16:creationId xmlns:a16="http://schemas.microsoft.com/office/drawing/2014/main" id="{ED873F37-4F5B-4EC8-A432-159A67E72BEE}"/>
                </a:ext>
              </a:extLst>
            </p:cNvPr>
            <p:cNvCxnSpPr>
              <a:cxnSpLocks/>
              <a:endCxn id="106" idx="1"/>
            </p:cNvCxnSpPr>
            <p:nvPr/>
          </p:nvCxnSpPr>
          <p:spPr>
            <a:xfrm>
              <a:off x="9033862" y="4252010"/>
              <a:ext cx="5232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FCC34C2-AC19-4B58-823D-3CACB91CCEC5}"/>
                </a:ext>
              </a:extLst>
            </p:cNvPr>
            <p:cNvCxnSpPr>
              <a:cxnSpLocks/>
            </p:cNvCxnSpPr>
            <p:nvPr/>
          </p:nvCxnSpPr>
          <p:spPr>
            <a:xfrm>
              <a:off x="7547169" y="4252010"/>
              <a:ext cx="5232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7613D2BB-10CA-4D66-939B-1C5E769DFC37}"/>
              </a:ext>
            </a:extLst>
          </p:cNvPr>
          <p:cNvGrpSpPr/>
          <p:nvPr/>
        </p:nvGrpSpPr>
        <p:grpSpPr>
          <a:xfrm>
            <a:off x="3467488" y="3268276"/>
            <a:ext cx="457200" cy="467066"/>
            <a:chOff x="7749766" y="1993826"/>
            <a:chExt cx="457200" cy="467066"/>
          </a:xfrm>
          <a:solidFill>
            <a:schemeClr val="bg1">
              <a:lumMod val="85000"/>
            </a:schemeClr>
          </a:solidFill>
        </p:grpSpPr>
        <p:sp>
          <p:nvSpPr>
            <p:cNvPr id="121" name="Rectangle 120">
              <a:extLst>
                <a:ext uri="{FF2B5EF4-FFF2-40B4-BE49-F238E27FC236}">
                  <a16:creationId xmlns:a16="http://schemas.microsoft.com/office/drawing/2014/main" id="{2DB8FEB3-ED51-4583-A54D-4A2C396C2B3D}"/>
                </a:ext>
              </a:extLst>
            </p:cNvPr>
            <p:cNvSpPr/>
            <p:nvPr/>
          </p:nvSpPr>
          <p:spPr>
            <a:xfrm>
              <a:off x="7749766" y="1993826"/>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FF0000"/>
                  </a:solidFill>
                </a:rPr>
                <a:t>8</a:t>
              </a:r>
            </a:p>
          </p:txBody>
        </p:sp>
        <p:sp>
          <p:nvSpPr>
            <p:cNvPr id="122" name="Rectangle 121">
              <a:extLst>
                <a:ext uri="{FF2B5EF4-FFF2-40B4-BE49-F238E27FC236}">
                  <a16:creationId xmlns:a16="http://schemas.microsoft.com/office/drawing/2014/main" id="{05142843-099C-4EE6-BDE7-D81B56ACA0EF}"/>
                </a:ext>
              </a:extLst>
            </p:cNvPr>
            <p:cNvSpPr/>
            <p:nvPr/>
          </p:nvSpPr>
          <p:spPr>
            <a:xfrm>
              <a:off x="7749766" y="2223039"/>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125" name="Straight Arrow Connector 124">
            <a:extLst>
              <a:ext uri="{FF2B5EF4-FFF2-40B4-BE49-F238E27FC236}">
                <a16:creationId xmlns:a16="http://schemas.microsoft.com/office/drawing/2014/main" id="{77B629AA-D962-4D6E-BF64-D3703CA2BAB2}"/>
              </a:ext>
            </a:extLst>
          </p:cNvPr>
          <p:cNvCxnSpPr>
            <a:cxnSpLocks/>
          </p:cNvCxnSpPr>
          <p:nvPr/>
        </p:nvCxnSpPr>
        <p:spPr>
          <a:xfrm flipV="1">
            <a:off x="3090506" y="3933728"/>
            <a:ext cx="1028820" cy="47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B2AC775-D65A-480A-ABD0-9AD3BDC029BE}"/>
              </a:ext>
            </a:extLst>
          </p:cNvPr>
          <p:cNvCxnSpPr>
            <a:cxnSpLocks/>
          </p:cNvCxnSpPr>
          <p:nvPr/>
        </p:nvCxnSpPr>
        <p:spPr>
          <a:xfrm>
            <a:off x="3696088" y="3616415"/>
            <a:ext cx="491140" cy="2675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6D0474BF-92E8-4E04-A3CB-365CAA9303DB}"/>
              </a:ext>
            </a:extLst>
          </p:cNvPr>
          <p:cNvSpPr txBox="1"/>
          <p:nvPr/>
        </p:nvSpPr>
        <p:spPr>
          <a:xfrm>
            <a:off x="1507615" y="4612221"/>
            <a:ext cx="9017922" cy="461665"/>
          </a:xfrm>
          <a:prstGeom prst="rect">
            <a:avLst/>
          </a:prstGeom>
          <a:noFill/>
        </p:spPr>
        <p:txBody>
          <a:bodyPr wrap="square" rtlCol="0">
            <a:spAutoFit/>
          </a:bodyPr>
          <a:lstStyle/>
          <a:p>
            <a:pPr algn="ctr"/>
            <a:r>
              <a:rPr lang="en-US" sz="2400" dirty="0">
                <a:latin typeface="Corbel" panose="020B0503020204020204" pitchFamily="34" charset="0"/>
              </a:rPr>
              <a:t>But adding in the middle or at the end (e.g., </a:t>
            </a:r>
            <a:r>
              <a:rPr lang="en-US" sz="2400" dirty="0" err="1">
                <a:solidFill>
                  <a:srgbClr val="FF0000"/>
                </a:solidFill>
                <a:latin typeface="Corbel" panose="020B0503020204020204" pitchFamily="34" charset="0"/>
              </a:rPr>
              <a:t>lst</a:t>
            </a:r>
            <a:r>
              <a:rPr lang="en-US" sz="2400" dirty="0">
                <a:solidFill>
                  <a:srgbClr val="FF0000"/>
                </a:solidFill>
                <a:latin typeface="Corbel" panose="020B0503020204020204" pitchFamily="34" charset="0"/>
              </a:rPr>
              <a:t> ++ [8]</a:t>
            </a:r>
            <a:r>
              <a:rPr lang="en-US" sz="2400" dirty="0">
                <a:latin typeface="Corbel" panose="020B0503020204020204" pitchFamily="34" charset="0"/>
              </a:rPr>
              <a:t>) is O(N)!</a:t>
            </a:r>
          </a:p>
        </p:txBody>
      </p:sp>
      <p:grpSp>
        <p:nvGrpSpPr>
          <p:cNvPr id="129" name="Group 128">
            <a:extLst>
              <a:ext uri="{FF2B5EF4-FFF2-40B4-BE49-F238E27FC236}">
                <a16:creationId xmlns:a16="http://schemas.microsoft.com/office/drawing/2014/main" id="{ECFFD6ED-E955-4B2B-9DF1-D3913C7E0719}"/>
              </a:ext>
            </a:extLst>
          </p:cNvPr>
          <p:cNvGrpSpPr/>
          <p:nvPr/>
        </p:nvGrpSpPr>
        <p:grpSpPr>
          <a:xfrm>
            <a:off x="8599294" y="5502097"/>
            <a:ext cx="457200" cy="467066"/>
            <a:chOff x="7749766" y="1993826"/>
            <a:chExt cx="457200" cy="467066"/>
          </a:xfrm>
          <a:solidFill>
            <a:schemeClr val="bg1">
              <a:lumMod val="85000"/>
            </a:schemeClr>
          </a:solidFill>
        </p:grpSpPr>
        <p:sp>
          <p:nvSpPr>
            <p:cNvPr id="130" name="Rectangle 129">
              <a:extLst>
                <a:ext uri="{FF2B5EF4-FFF2-40B4-BE49-F238E27FC236}">
                  <a16:creationId xmlns:a16="http://schemas.microsoft.com/office/drawing/2014/main" id="{AE6FDFA1-4F8C-49A4-AED1-DD0DEBB64EB8}"/>
                </a:ext>
              </a:extLst>
            </p:cNvPr>
            <p:cNvSpPr/>
            <p:nvPr/>
          </p:nvSpPr>
          <p:spPr>
            <a:xfrm>
              <a:off x="7749766" y="1993826"/>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FF0000"/>
                  </a:solidFill>
                </a:rPr>
                <a:t>8</a:t>
              </a:r>
            </a:p>
          </p:txBody>
        </p:sp>
        <p:sp>
          <p:nvSpPr>
            <p:cNvPr id="131" name="Rectangle 130">
              <a:extLst>
                <a:ext uri="{FF2B5EF4-FFF2-40B4-BE49-F238E27FC236}">
                  <a16:creationId xmlns:a16="http://schemas.microsoft.com/office/drawing/2014/main" id="{4A20CF01-9370-402F-A4B9-88E8D0FF729B}"/>
                </a:ext>
              </a:extLst>
            </p:cNvPr>
            <p:cNvSpPr/>
            <p:nvPr/>
          </p:nvSpPr>
          <p:spPr>
            <a:xfrm>
              <a:off x="7749766" y="2223039"/>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grpSp>
      <p:grpSp>
        <p:nvGrpSpPr>
          <p:cNvPr id="132" name="Group 131">
            <a:extLst>
              <a:ext uri="{FF2B5EF4-FFF2-40B4-BE49-F238E27FC236}">
                <a16:creationId xmlns:a16="http://schemas.microsoft.com/office/drawing/2014/main" id="{DE01A13A-140C-4D01-8BD3-C76DDB82A0B8}"/>
              </a:ext>
            </a:extLst>
          </p:cNvPr>
          <p:cNvGrpSpPr/>
          <p:nvPr/>
        </p:nvGrpSpPr>
        <p:grpSpPr>
          <a:xfrm>
            <a:off x="7797231" y="5225663"/>
            <a:ext cx="457200" cy="467066"/>
            <a:chOff x="7749766" y="1993826"/>
            <a:chExt cx="457200" cy="467066"/>
          </a:xfrm>
          <a:solidFill>
            <a:schemeClr val="bg1">
              <a:lumMod val="85000"/>
            </a:schemeClr>
          </a:solidFill>
        </p:grpSpPr>
        <p:sp>
          <p:nvSpPr>
            <p:cNvPr id="133" name="Rectangle 132">
              <a:extLst>
                <a:ext uri="{FF2B5EF4-FFF2-40B4-BE49-F238E27FC236}">
                  <a16:creationId xmlns:a16="http://schemas.microsoft.com/office/drawing/2014/main" id="{07AEDADF-CEAF-41A2-9638-3F64B8F8BB16}"/>
                </a:ext>
              </a:extLst>
            </p:cNvPr>
            <p:cNvSpPr/>
            <p:nvPr/>
          </p:nvSpPr>
          <p:spPr>
            <a:xfrm>
              <a:off x="7749766" y="1993826"/>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FF0000"/>
                  </a:solidFill>
                </a:rPr>
                <a:t>-7</a:t>
              </a:r>
            </a:p>
          </p:txBody>
        </p:sp>
        <p:sp>
          <p:nvSpPr>
            <p:cNvPr id="134" name="Rectangle 133">
              <a:extLst>
                <a:ext uri="{FF2B5EF4-FFF2-40B4-BE49-F238E27FC236}">
                  <a16:creationId xmlns:a16="http://schemas.microsoft.com/office/drawing/2014/main" id="{537DBDBB-4143-431D-9664-C3DCB4D76F1B}"/>
                </a:ext>
              </a:extLst>
            </p:cNvPr>
            <p:cNvSpPr/>
            <p:nvPr/>
          </p:nvSpPr>
          <p:spPr>
            <a:xfrm>
              <a:off x="7749766" y="2223039"/>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135" name="Straight Arrow Connector 134">
            <a:extLst>
              <a:ext uri="{FF2B5EF4-FFF2-40B4-BE49-F238E27FC236}">
                <a16:creationId xmlns:a16="http://schemas.microsoft.com/office/drawing/2014/main" id="{ED784493-B9EE-40C6-851D-E7FC9B18BEF3}"/>
              </a:ext>
            </a:extLst>
          </p:cNvPr>
          <p:cNvCxnSpPr>
            <a:cxnSpLocks/>
          </p:cNvCxnSpPr>
          <p:nvPr/>
        </p:nvCxnSpPr>
        <p:spPr>
          <a:xfrm flipV="1">
            <a:off x="8025831" y="5499980"/>
            <a:ext cx="597595" cy="738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0B57426C-EE22-4E9E-A1AE-C4C15D492066}"/>
              </a:ext>
            </a:extLst>
          </p:cNvPr>
          <p:cNvGrpSpPr/>
          <p:nvPr/>
        </p:nvGrpSpPr>
        <p:grpSpPr>
          <a:xfrm>
            <a:off x="7045380" y="5227718"/>
            <a:ext cx="743132" cy="467066"/>
            <a:chOff x="7045380" y="5060229"/>
            <a:chExt cx="743132" cy="467066"/>
          </a:xfrm>
        </p:grpSpPr>
        <p:grpSp>
          <p:nvGrpSpPr>
            <p:cNvPr id="136" name="Group 135">
              <a:extLst>
                <a:ext uri="{FF2B5EF4-FFF2-40B4-BE49-F238E27FC236}">
                  <a16:creationId xmlns:a16="http://schemas.microsoft.com/office/drawing/2014/main" id="{D2C06CB4-F5F0-4D2F-ABD9-D081F930D889}"/>
                </a:ext>
              </a:extLst>
            </p:cNvPr>
            <p:cNvGrpSpPr/>
            <p:nvPr/>
          </p:nvGrpSpPr>
          <p:grpSpPr>
            <a:xfrm>
              <a:off x="7045380" y="5060229"/>
              <a:ext cx="457200" cy="467066"/>
              <a:chOff x="7749766" y="1993826"/>
              <a:chExt cx="457200" cy="467066"/>
            </a:xfrm>
            <a:solidFill>
              <a:schemeClr val="bg1">
                <a:lumMod val="85000"/>
              </a:schemeClr>
            </a:solidFill>
          </p:grpSpPr>
          <p:sp>
            <p:nvSpPr>
              <p:cNvPr id="137" name="Rectangle 136">
                <a:extLst>
                  <a:ext uri="{FF2B5EF4-FFF2-40B4-BE49-F238E27FC236}">
                    <a16:creationId xmlns:a16="http://schemas.microsoft.com/office/drawing/2014/main" id="{E4030FD6-187E-402A-844D-EDF97749830C}"/>
                  </a:ext>
                </a:extLst>
              </p:cNvPr>
              <p:cNvSpPr/>
              <p:nvPr/>
            </p:nvSpPr>
            <p:spPr>
              <a:xfrm>
                <a:off x="7749766" y="1993826"/>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FF0000"/>
                    </a:solidFill>
                  </a:rPr>
                  <a:t>19</a:t>
                </a:r>
              </a:p>
            </p:txBody>
          </p:sp>
          <p:sp>
            <p:nvSpPr>
              <p:cNvPr id="138" name="Rectangle 137">
                <a:extLst>
                  <a:ext uri="{FF2B5EF4-FFF2-40B4-BE49-F238E27FC236}">
                    <a16:creationId xmlns:a16="http://schemas.microsoft.com/office/drawing/2014/main" id="{031C5786-B6D2-493D-983C-F4D13DD0A618}"/>
                  </a:ext>
                </a:extLst>
              </p:cNvPr>
              <p:cNvSpPr/>
              <p:nvPr/>
            </p:nvSpPr>
            <p:spPr>
              <a:xfrm>
                <a:off x="7749766" y="2223039"/>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139" name="Straight Arrow Connector 138">
              <a:extLst>
                <a:ext uri="{FF2B5EF4-FFF2-40B4-BE49-F238E27FC236}">
                  <a16:creationId xmlns:a16="http://schemas.microsoft.com/office/drawing/2014/main" id="{1A46E018-8EA0-4754-88F5-EA04E5168FB4}"/>
                </a:ext>
              </a:extLst>
            </p:cNvPr>
            <p:cNvCxnSpPr>
              <a:cxnSpLocks/>
            </p:cNvCxnSpPr>
            <p:nvPr/>
          </p:nvCxnSpPr>
          <p:spPr>
            <a:xfrm flipV="1">
              <a:off x="7265261" y="5402949"/>
              <a:ext cx="523251" cy="2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DB1EB97-1728-4D53-9F65-5BE4D824C461}"/>
              </a:ext>
            </a:extLst>
          </p:cNvPr>
          <p:cNvGrpSpPr/>
          <p:nvPr/>
        </p:nvGrpSpPr>
        <p:grpSpPr>
          <a:xfrm>
            <a:off x="6292032" y="5220868"/>
            <a:ext cx="751851" cy="467066"/>
            <a:chOff x="7045380" y="5060229"/>
            <a:chExt cx="751851" cy="467066"/>
          </a:xfrm>
        </p:grpSpPr>
        <p:grpSp>
          <p:nvGrpSpPr>
            <p:cNvPr id="141" name="Group 140">
              <a:extLst>
                <a:ext uri="{FF2B5EF4-FFF2-40B4-BE49-F238E27FC236}">
                  <a16:creationId xmlns:a16="http://schemas.microsoft.com/office/drawing/2014/main" id="{BB1F18C1-063E-4927-A9FB-9668155A2A66}"/>
                </a:ext>
              </a:extLst>
            </p:cNvPr>
            <p:cNvGrpSpPr/>
            <p:nvPr/>
          </p:nvGrpSpPr>
          <p:grpSpPr>
            <a:xfrm>
              <a:off x="7045380" y="5060229"/>
              <a:ext cx="457200" cy="467066"/>
              <a:chOff x="7749766" y="1993826"/>
              <a:chExt cx="457200" cy="467066"/>
            </a:xfrm>
            <a:solidFill>
              <a:schemeClr val="bg1">
                <a:lumMod val="85000"/>
              </a:schemeClr>
            </a:solidFill>
          </p:grpSpPr>
          <p:sp>
            <p:nvSpPr>
              <p:cNvPr id="143" name="Rectangle 142">
                <a:extLst>
                  <a:ext uri="{FF2B5EF4-FFF2-40B4-BE49-F238E27FC236}">
                    <a16:creationId xmlns:a16="http://schemas.microsoft.com/office/drawing/2014/main" id="{B365062F-5FF5-435A-966F-37016BAA25B3}"/>
                  </a:ext>
                </a:extLst>
              </p:cNvPr>
              <p:cNvSpPr/>
              <p:nvPr/>
            </p:nvSpPr>
            <p:spPr>
              <a:xfrm>
                <a:off x="7749766" y="1993826"/>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FF0000"/>
                    </a:solidFill>
                  </a:rPr>
                  <a:t>16</a:t>
                </a:r>
              </a:p>
            </p:txBody>
          </p:sp>
          <p:sp>
            <p:nvSpPr>
              <p:cNvPr id="144" name="Rectangle 143">
                <a:extLst>
                  <a:ext uri="{FF2B5EF4-FFF2-40B4-BE49-F238E27FC236}">
                    <a16:creationId xmlns:a16="http://schemas.microsoft.com/office/drawing/2014/main" id="{8F49C8C1-FB84-44B8-8808-045D548FAB67}"/>
                  </a:ext>
                </a:extLst>
              </p:cNvPr>
              <p:cNvSpPr/>
              <p:nvPr/>
            </p:nvSpPr>
            <p:spPr>
              <a:xfrm>
                <a:off x="7749766" y="2223039"/>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142" name="Straight Arrow Connector 141">
              <a:extLst>
                <a:ext uri="{FF2B5EF4-FFF2-40B4-BE49-F238E27FC236}">
                  <a16:creationId xmlns:a16="http://schemas.microsoft.com/office/drawing/2014/main" id="{0E63EA10-8E41-4D34-9387-E3F5EB9353DE}"/>
                </a:ext>
              </a:extLst>
            </p:cNvPr>
            <p:cNvCxnSpPr>
              <a:cxnSpLocks/>
            </p:cNvCxnSpPr>
            <p:nvPr/>
          </p:nvCxnSpPr>
          <p:spPr>
            <a:xfrm flipV="1">
              <a:off x="7273980" y="5406314"/>
              <a:ext cx="523251" cy="2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62F3BC7E-A069-4F68-BCCB-4FC88525EC6E}"/>
              </a:ext>
            </a:extLst>
          </p:cNvPr>
          <p:cNvGrpSpPr/>
          <p:nvPr/>
        </p:nvGrpSpPr>
        <p:grpSpPr>
          <a:xfrm>
            <a:off x="2362552" y="5670178"/>
            <a:ext cx="938165" cy="369332"/>
            <a:chOff x="2701328" y="3789805"/>
            <a:chExt cx="938165" cy="369332"/>
          </a:xfrm>
        </p:grpSpPr>
        <p:sp>
          <p:nvSpPr>
            <p:cNvPr id="146" name="Rectangle 145">
              <a:extLst>
                <a:ext uri="{FF2B5EF4-FFF2-40B4-BE49-F238E27FC236}">
                  <a16:creationId xmlns:a16="http://schemas.microsoft.com/office/drawing/2014/main" id="{CF48AC79-BC3E-4070-B52F-ECFC34020F9A}"/>
                </a:ext>
              </a:extLst>
            </p:cNvPr>
            <p:cNvSpPr/>
            <p:nvPr/>
          </p:nvSpPr>
          <p:spPr>
            <a:xfrm>
              <a:off x="3114392" y="3890375"/>
              <a:ext cx="525101" cy="1791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BA7F4FA0-8514-48E1-82D5-9BE3BF2F96BC}"/>
                </a:ext>
              </a:extLst>
            </p:cNvPr>
            <p:cNvSpPr txBox="1"/>
            <p:nvPr/>
          </p:nvSpPr>
          <p:spPr>
            <a:xfrm>
              <a:off x="2701328" y="3789805"/>
              <a:ext cx="797836" cy="369332"/>
            </a:xfrm>
            <a:prstGeom prst="rect">
              <a:avLst/>
            </a:prstGeom>
            <a:noFill/>
          </p:spPr>
          <p:txBody>
            <a:bodyPr wrap="square">
              <a:spAutoFit/>
            </a:bodyPr>
            <a:lstStyle/>
            <a:p>
              <a:r>
                <a:rPr lang="en-US" sz="1800" dirty="0" err="1">
                  <a:latin typeface="Corbel" panose="020B0503020204020204" pitchFamily="34" charset="0"/>
                </a:rPr>
                <a:t>lst</a:t>
              </a:r>
              <a:endParaRPr lang="en-US" dirty="0"/>
            </a:p>
          </p:txBody>
        </p:sp>
      </p:grpSp>
      <p:cxnSp>
        <p:nvCxnSpPr>
          <p:cNvPr id="148" name="Straight Arrow Connector 147">
            <a:extLst>
              <a:ext uri="{FF2B5EF4-FFF2-40B4-BE49-F238E27FC236}">
                <a16:creationId xmlns:a16="http://schemas.microsoft.com/office/drawing/2014/main" id="{9A9CD95F-9378-437C-AF48-3561A4CA126A}"/>
              </a:ext>
            </a:extLst>
          </p:cNvPr>
          <p:cNvCxnSpPr>
            <a:cxnSpLocks/>
          </p:cNvCxnSpPr>
          <p:nvPr/>
        </p:nvCxnSpPr>
        <p:spPr>
          <a:xfrm>
            <a:off x="3039091" y="5854844"/>
            <a:ext cx="1016835" cy="137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4643436F-8DC7-4331-B5FF-7F34FB54B475}"/>
              </a:ext>
            </a:extLst>
          </p:cNvPr>
          <p:cNvGrpSpPr/>
          <p:nvPr/>
        </p:nvGrpSpPr>
        <p:grpSpPr>
          <a:xfrm>
            <a:off x="5545965" y="5220126"/>
            <a:ext cx="751851" cy="467066"/>
            <a:chOff x="7045380" y="5060229"/>
            <a:chExt cx="751851" cy="467066"/>
          </a:xfrm>
        </p:grpSpPr>
        <p:grpSp>
          <p:nvGrpSpPr>
            <p:cNvPr id="150" name="Group 149">
              <a:extLst>
                <a:ext uri="{FF2B5EF4-FFF2-40B4-BE49-F238E27FC236}">
                  <a16:creationId xmlns:a16="http://schemas.microsoft.com/office/drawing/2014/main" id="{375C27B3-F18B-4501-9355-152BA753AFB8}"/>
                </a:ext>
              </a:extLst>
            </p:cNvPr>
            <p:cNvGrpSpPr/>
            <p:nvPr/>
          </p:nvGrpSpPr>
          <p:grpSpPr>
            <a:xfrm>
              <a:off x="7045380" y="5060229"/>
              <a:ext cx="457200" cy="467066"/>
              <a:chOff x="7749766" y="1993826"/>
              <a:chExt cx="457200" cy="467066"/>
            </a:xfrm>
            <a:solidFill>
              <a:schemeClr val="bg1">
                <a:lumMod val="85000"/>
              </a:schemeClr>
            </a:solidFill>
          </p:grpSpPr>
          <p:sp>
            <p:nvSpPr>
              <p:cNvPr id="152" name="Rectangle 151">
                <a:extLst>
                  <a:ext uri="{FF2B5EF4-FFF2-40B4-BE49-F238E27FC236}">
                    <a16:creationId xmlns:a16="http://schemas.microsoft.com/office/drawing/2014/main" id="{06FC21D2-6E35-4D89-B6C3-588A6B86DE7D}"/>
                  </a:ext>
                </a:extLst>
              </p:cNvPr>
              <p:cNvSpPr/>
              <p:nvPr/>
            </p:nvSpPr>
            <p:spPr>
              <a:xfrm>
                <a:off x="7749766" y="1993826"/>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FF0000"/>
                    </a:solidFill>
                  </a:rPr>
                  <a:t>-8</a:t>
                </a:r>
              </a:p>
            </p:txBody>
          </p:sp>
          <p:sp>
            <p:nvSpPr>
              <p:cNvPr id="153" name="Rectangle 152">
                <a:extLst>
                  <a:ext uri="{FF2B5EF4-FFF2-40B4-BE49-F238E27FC236}">
                    <a16:creationId xmlns:a16="http://schemas.microsoft.com/office/drawing/2014/main" id="{11463FD2-B682-43C2-A726-0978B74588F7}"/>
                  </a:ext>
                </a:extLst>
              </p:cNvPr>
              <p:cNvSpPr/>
              <p:nvPr/>
            </p:nvSpPr>
            <p:spPr>
              <a:xfrm>
                <a:off x="7749766" y="2223039"/>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151" name="Straight Arrow Connector 150">
              <a:extLst>
                <a:ext uri="{FF2B5EF4-FFF2-40B4-BE49-F238E27FC236}">
                  <a16:creationId xmlns:a16="http://schemas.microsoft.com/office/drawing/2014/main" id="{DE23E37A-FD32-4F67-9980-1E07D44346E7}"/>
                </a:ext>
              </a:extLst>
            </p:cNvPr>
            <p:cNvCxnSpPr>
              <a:cxnSpLocks/>
            </p:cNvCxnSpPr>
            <p:nvPr/>
          </p:nvCxnSpPr>
          <p:spPr>
            <a:xfrm flipV="1">
              <a:off x="7273980" y="5406314"/>
              <a:ext cx="523251" cy="2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94FE73F2-0C57-4FED-A951-4CB33EB9DB45}"/>
              </a:ext>
            </a:extLst>
          </p:cNvPr>
          <p:cNvGrpSpPr/>
          <p:nvPr/>
        </p:nvGrpSpPr>
        <p:grpSpPr>
          <a:xfrm>
            <a:off x="4802833" y="5223398"/>
            <a:ext cx="751851" cy="467066"/>
            <a:chOff x="7045380" y="5060229"/>
            <a:chExt cx="751851" cy="467066"/>
          </a:xfrm>
        </p:grpSpPr>
        <p:grpSp>
          <p:nvGrpSpPr>
            <p:cNvPr id="155" name="Group 154">
              <a:extLst>
                <a:ext uri="{FF2B5EF4-FFF2-40B4-BE49-F238E27FC236}">
                  <a16:creationId xmlns:a16="http://schemas.microsoft.com/office/drawing/2014/main" id="{56A6971F-A35F-4CE0-A2E6-17C08B7420D3}"/>
                </a:ext>
              </a:extLst>
            </p:cNvPr>
            <p:cNvGrpSpPr/>
            <p:nvPr/>
          </p:nvGrpSpPr>
          <p:grpSpPr>
            <a:xfrm>
              <a:off x="7045380" y="5060229"/>
              <a:ext cx="457200" cy="467066"/>
              <a:chOff x="7749766" y="1993826"/>
              <a:chExt cx="457200" cy="467066"/>
            </a:xfrm>
            <a:solidFill>
              <a:schemeClr val="bg1">
                <a:lumMod val="85000"/>
              </a:schemeClr>
            </a:solidFill>
          </p:grpSpPr>
          <p:sp>
            <p:nvSpPr>
              <p:cNvPr id="157" name="Rectangle 156">
                <a:extLst>
                  <a:ext uri="{FF2B5EF4-FFF2-40B4-BE49-F238E27FC236}">
                    <a16:creationId xmlns:a16="http://schemas.microsoft.com/office/drawing/2014/main" id="{3CE06327-4299-4F6B-B59F-8FBC7DB65E4D}"/>
                  </a:ext>
                </a:extLst>
              </p:cNvPr>
              <p:cNvSpPr/>
              <p:nvPr/>
            </p:nvSpPr>
            <p:spPr>
              <a:xfrm>
                <a:off x="7749766" y="1993826"/>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FF0000"/>
                    </a:solidFill>
                  </a:rPr>
                  <a:t>40</a:t>
                </a:r>
              </a:p>
            </p:txBody>
          </p:sp>
          <p:sp>
            <p:nvSpPr>
              <p:cNvPr id="158" name="Rectangle 157">
                <a:extLst>
                  <a:ext uri="{FF2B5EF4-FFF2-40B4-BE49-F238E27FC236}">
                    <a16:creationId xmlns:a16="http://schemas.microsoft.com/office/drawing/2014/main" id="{38274F14-3629-4E76-8448-43360A9834B1}"/>
                  </a:ext>
                </a:extLst>
              </p:cNvPr>
              <p:cNvSpPr/>
              <p:nvPr/>
            </p:nvSpPr>
            <p:spPr>
              <a:xfrm>
                <a:off x="7749766" y="2223039"/>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156" name="Straight Arrow Connector 155">
              <a:extLst>
                <a:ext uri="{FF2B5EF4-FFF2-40B4-BE49-F238E27FC236}">
                  <a16:creationId xmlns:a16="http://schemas.microsoft.com/office/drawing/2014/main" id="{A902C0AB-5295-40D1-A2E5-85BB9A943720}"/>
                </a:ext>
              </a:extLst>
            </p:cNvPr>
            <p:cNvCxnSpPr>
              <a:cxnSpLocks/>
            </p:cNvCxnSpPr>
            <p:nvPr/>
          </p:nvCxnSpPr>
          <p:spPr>
            <a:xfrm flipV="1">
              <a:off x="7273980" y="5406314"/>
              <a:ext cx="523251" cy="2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5ABA7863-18E1-4914-8651-5427593B9CEB}"/>
              </a:ext>
            </a:extLst>
          </p:cNvPr>
          <p:cNvGrpSpPr/>
          <p:nvPr/>
        </p:nvGrpSpPr>
        <p:grpSpPr>
          <a:xfrm>
            <a:off x="4057912" y="5216074"/>
            <a:ext cx="751851" cy="467066"/>
            <a:chOff x="7045380" y="5060229"/>
            <a:chExt cx="751851" cy="467066"/>
          </a:xfrm>
        </p:grpSpPr>
        <p:grpSp>
          <p:nvGrpSpPr>
            <p:cNvPr id="160" name="Group 159">
              <a:extLst>
                <a:ext uri="{FF2B5EF4-FFF2-40B4-BE49-F238E27FC236}">
                  <a16:creationId xmlns:a16="http://schemas.microsoft.com/office/drawing/2014/main" id="{9ADD87EC-6C22-44DB-8393-6157E4A99B05}"/>
                </a:ext>
              </a:extLst>
            </p:cNvPr>
            <p:cNvGrpSpPr/>
            <p:nvPr/>
          </p:nvGrpSpPr>
          <p:grpSpPr>
            <a:xfrm>
              <a:off x="7045380" y="5060229"/>
              <a:ext cx="457200" cy="467066"/>
              <a:chOff x="7749766" y="1993826"/>
              <a:chExt cx="457200" cy="467066"/>
            </a:xfrm>
            <a:solidFill>
              <a:schemeClr val="bg1">
                <a:lumMod val="85000"/>
              </a:schemeClr>
            </a:solidFill>
          </p:grpSpPr>
          <p:sp>
            <p:nvSpPr>
              <p:cNvPr id="162" name="Rectangle 161">
                <a:extLst>
                  <a:ext uri="{FF2B5EF4-FFF2-40B4-BE49-F238E27FC236}">
                    <a16:creationId xmlns:a16="http://schemas.microsoft.com/office/drawing/2014/main" id="{3C1DBEA6-81DF-4886-ACEF-FB51F0A198B7}"/>
                  </a:ext>
                </a:extLst>
              </p:cNvPr>
              <p:cNvSpPr/>
              <p:nvPr/>
            </p:nvSpPr>
            <p:spPr>
              <a:xfrm>
                <a:off x="7749766" y="1993826"/>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FF0000"/>
                    </a:solidFill>
                  </a:rPr>
                  <a:t>21</a:t>
                </a:r>
              </a:p>
            </p:txBody>
          </p:sp>
          <p:sp>
            <p:nvSpPr>
              <p:cNvPr id="163" name="Rectangle 162">
                <a:extLst>
                  <a:ext uri="{FF2B5EF4-FFF2-40B4-BE49-F238E27FC236}">
                    <a16:creationId xmlns:a16="http://schemas.microsoft.com/office/drawing/2014/main" id="{E31D2F59-5919-4877-8337-3DA9A71CE4F2}"/>
                  </a:ext>
                </a:extLst>
              </p:cNvPr>
              <p:cNvSpPr/>
              <p:nvPr/>
            </p:nvSpPr>
            <p:spPr>
              <a:xfrm>
                <a:off x="7749766" y="2223039"/>
                <a:ext cx="457200" cy="2378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161" name="Straight Arrow Connector 160">
              <a:extLst>
                <a:ext uri="{FF2B5EF4-FFF2-40B4-BE49-F238E27FC236}">
                  <a16:creationId xmlns:a16="http://schemas.microsoft.com/office/drawing/2014/main" id="{FC88FBE8-1C12-4B89-9555-22F7078860BB}"/>
                </a:ext>
              </a:extLst>
            </p:cNvPr>
            <p:cNvCxnSpPr>
              <a:cxnSpLocks/>
            </p:cNvCxnSpPr>
            <p:nvPr/>
          </p:nvCxnSpPr>
          <p:spPr>
            <a:xfrm flipV="1">
              <a:off x="7273980" y="5406314"/>
              <a:ext cx="523251" cy="2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ADECF09F-76EE-4808-BB6D-184A62246AED}"/>
              </a:ext>
            </a:extLst>
          </p:cNvPr>
          <p:cNvGrpSpPr/>
          <p:nvPr/>
        </p:nvGrpSpPr>
        <p:grpSpPr>
          <a:xfrm>
            <a:off x="2337453" y="3371095"/>
            <a:ext cx="938165" cy="369332"/>
            <a:chOff x="2701328" y="3789805"/>
            <a:chExt cx="938165" cy="369332"/>
          </a:xfrm>
        </p:grpSpPr>
        <p:sp>
          <p:nvSpPr>
            <p:cNvPr id="167" name="Rectangle 166">
              <a:extLst>
                <a:ext uri="{FF2B5EF4-FFF2-40B4-BE49-F238E27FC236}">
                  <a16:creationId xmlns:a16="http://schemas.microsoft.com/office/drawing/2014/main" id="{1D8359D1-3523-458A-96E3-0CCFBB2E5604}"/>
                </a:ext>
              </a:extLst>
            </p:cNvPr>
            <p:cNvSpPr/>
            <p:nvPr/>
          </p:nvSpPr>
          <p:spPr>
            <a:xfrm>
              <a:off x="3114392" y="3890375"/>
              <a:ext cx="525101" cy="1791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41225E2B-49D6-4C95-9E9B-4800D09ADD8C}"/>
                </a:ext>
              </a:extLst>
            </p:cNvPr>
            <p:cNvSpPr txBox="1"/>
            <p:nvPr/>
          </p:nvSpPr>
          <p:spPr>
            <a:xfrm>
              <a:off x="2701328" y="3789805"/>
              <a:ext cx="797836" cy="369332"/>
            </a:xfrm>
            <a:prstGeom prst="rect">
              <a:avLst/>
            </a:prstGeom>
            <a:noFill/>
          </p:spPr>
          <p:txBody>
            <a:bodyPr wrap="square">
              <a:spAutoFit/>
            </a:bodyPr>
            <a:lstStyle/>
            <a:p>
              <a:r>
                <a:rPr lang="en-US" sz="1800" dirty="0" err="1">
                  <a:latin typeface="Corbel" panose="020B0503020204020204" pitchFamily="34" charset="0"/>
                </a:rPr>
                <a:t>lst</a:t>
              </a:r>
              <a:endParaRPr lang="en-US" dirty="0"/>
            </a:p>
          </p:txBody>
        </p:sp>
      </p:grpSp>
      <p:cxnSp>
        <p:nvCxnSpPr>
          <p:cNvPr id="127" name="Straight Arrow Connector 126">
            <a:extLst>
              <a:ext uri="{FF2B5EF4-FFF2-40B4-BE49-F238E27FC236}">
                <a16:creationId xmlns:a16="http://schemas.microsoft.com/office/drawing/2014/main" id="{44969AF1-5052-4B32-AB86-CC2D8C83034B}"/>
              </a:ext>
            </a:extLst>
          </p:cNvPr>
          <p:cNvCxnSpPr>
            <a:cxnSpLocks/>
          </p:cNvCxnSpPr>
          <p:nvPr/>
        </p:nvCxnSpPr>
        <p:spPr>
          <a:xfrm flipV="1">
            <a:off x="2992170" y="3259245"/>
            <a:ext cx="466254" cy="3032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54E3958-35AC-46F7-98BB-45E56C44DF77}"/>
              </a:ext>
            </a:extLst>
          </p:cNvPr>
          <p:cNvGrpSpPr/>
          <p:nvPr/>
        </p:nvGrpSpPr>
        <p:grpSpPr>
          <a:xfrm>
            <a:off x="2358157" y="5247447"/>
            <a:ext cx="938165" cy="369332"/>
            <a:chOff x="2701328" y="3789805"/>
            <a:chExt cx="938165" cy="369332"/>
          </a:xfrm>
        </p:grpSpPr>
        <p:sp>
          <p:nvSpPr>
            <p:cNvPr id="171" name="Rectangle 170">
              <a:extLst>
                <a:ext uri="{FF2B5EF4-FFF2-40B4-BE49-F238E27FC236}">
                  <a16:creationId xmlns:a16="http://schemas.microsoft.com/office/drawing/2014/main" id="{AD3185DB-FE78-4D52-B8EC-BDF64CE785DB}"/>
                </a:ext>
              </a:extLst>
            </p:cNvPr>
            <p:cNvSpPr/>
            <p:nvPr/>
          </p:nvSpPr>
          <p:spPr>
            <a:xfrm>
              <a:off x="3114392" y="3890375"/>
              <a:ext cx="525101" cy="1791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7B950051-DE0E-4AB3-90EA-28C926D179C2}"/>
                </a:ext>
              </a:extLst>
            </p:cNvPr>
            <p:cNvSpPr txBox="1"/>
            <p:nvPr/>
          </p:nvSpPr>
          <p:spPr>
            <a:xfrm>
              <a:off x="2701328" y="3789805"/>
              <a:ext cx="797836" cy="369332"/>
            </a:xfrm>
            <a:prstGeom prst="rect">
              <a:avLst/>
            </a:prstGeom>
            <a:noFill/>
          </p:spPr>
          <p:txBody>
            <a:bodyPr wrap="square">
              <a:spAutoFit/>
            </a:bodyPr>
            <a:lstStyle/>
            <a:p>
              <a:r>
                <a:rPr lang="en-US" sz="1800" dirty="0" err="1">
                  <a:latin typeface="Corbel" panose="020B0503020204020204" pitchFamily="34" charset="0"/>
                </a:rPr>
                <a:t>lst</a:t>
              </a:r>
              <a:endParaRPr lang="en-US" dirty="0"/>
            </a:p>
          </p:txBody>
        </p:sp>
      </p:grpSp>
      <p:cxnSp>
        <p:nvCxnSpPr>
          <p:cNvPr id="173" name="Straight Arrow Connector 172">
            <a:extLst>
              <a:ext uri="{FF2B5EF4-FFF2-40B4-BE49-F238E27FC236}">
                <a16:creationId xmlns:a16="http://schemas.microsoft.com/office/drawing/2014/main" id="{090BB357-9EDA-4618-9B50-457CF1640108}"/>
              </a:ext>
            </a:extLst>
          </p:cNvPr>
          <p:cNvCxnSpPr>
            <a:cxnSpLocks/>
          </p:cNvCxnSpPr>
          <p:nvPr/>
        </p:nvCxnSpPr>
        <p:spPr>
          <a:xfrm flipV="1">
            <a:off x="3075929" y="5228376"/>
            <a:ext cx="1002657" cy="2235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E17B67D6-E302-4452-BCA7-B0C4DE049393}"/>
              </a:ext>
            </a:extLst>
          </p:cNvPr>
          <p:cNvSpPr/>
          <p:nvPr/>
        </p:nvSpPr>
        <p:spPr>
          <a:xfrm>
            <a:off x="2338406" y="3863842"/>
            <a:ext cx="1760710" cy="27336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177">
            <a:extLst>
              <a:ext uri="{FF2B5EF4-FFF2-40B4-BE49-F238E27FC236}">
                <a16:creationId xmlns:a16="http://schemas.microsoft.com/office/drawing/2014/main" id="{3381C511-5C89-42FD-97F2-2A125412D5DA}"/>
              </a:ext>
            </a:extLst>
          </p:cNvPr>
          <p:cNvSpPr/>
          <p:nvPr/>
        </p:nvSpPr>
        <p:spPr>
          <a:xfrm>
            <a:off x="2282266" y="5737507"/>
            <a:ext cx="6105769" cy="1079752"/>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Speech Bubble: Rectangle with Corners Rounded 178">
            <a:extLst>
              <a:ext uri="{FF2B5EF4-FFF2-40B4-BE49-F238E27FC236}">
                <a16:creationId xmlns:a16="http://schemas.microsoft.com/office/drawing/2014/main" id="{2678BD9F-6BBC-4131-ABBC-A821FF365D38}"/>
              </a:ext>
            </a:extLst>
          </p:cNvPr>
          <p:cNvSpPr/>
          <p:nvPr/>
        </p:nvSpPr>
        <p:spPr>
          <a:xfrm>
            <a:off x="51745" y="2981098"/>
            <a:ext cx="1855498" cy="859584"/>
          </a:xfrm>
          <a:prstGeom prst="wedgeRoundRectCallout">
            <a:avLst>
              <a:gd name="adj1" fmla="val 85813"/>
              <a:gd name="adj2" fmla="val 493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Garbage collection…</a:t>
            </a:r>
          </a:p>
        </p:txBody>
      </p:sp>
      <p:sp>
        <p:nvSpPr>
          <p:cNvPr id="180" name="Speech Bubble: Rectangle with Corners Rounded 179">
            <a:extLst>
              <a:ext uri="{FF2B5EF4-FFF2-40B4-BE49-F238E27FC236}">
                <a16:creationId xmlns:a16="http://schemas.microsoft.com/office/drawing/2014/main" id="{A5B503BF-4C04-4970-B47D-8D1FE97866D7}"/>
              </a:ext>
            </a:extLst>
          </p:cNvPr>
          <p:cNvSpPr/>
          <p:nvPr/>
        </p:nvSpPr>
        <p:spPr>
          <a:xfrm>
            <a:off x="11668" y="4887212"/>
            <a:ext cx="1855498" cy="859584"/>
          </a:xfrm>
          <a:prstGeom prst="wedgeRoundRectCallout">
            <a:avLst>
              <a:gd name="adj1" fmla="val 85813"/>
              <a:gd name="adj2" fmla="val 493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Garbage collection…</a:t>
            </a:r>
          </a:p>
        </p:txBody>
      </p:sp>
      <p:sp>
        <p:nvSpPr>
          <p:cNvPr id="181" name="TextBox 180">
            <a:extLst>
              <a:ext uri="{FF2B5EF4-FFF2-40B4-BE49-F238E27FC236}">
                <a16:creationId xmlns:a16="http://schemas.microsoft.com/office/drawing/2014/main" id="{2261EBB1-2CCE-4E2A-B324-2B334413AA12}"/>
              </a:ext>
            </a:extLst>
          </p:cNvPr>
          <p:cNvSpPr txBox="1"/>
          <p:nvPr/>
        </p:nvSpPr>
        <p:spPr>
          <a:xfrm>
            <a:off x="1507615" y="6314129"/>
            <a:ext cx="9017922" cy="461665"/>
          </a:xfrm>
          <a:prstGeom prst="rect">
            <a:avLst/>
          </a:prstGeom>
          <a:noFill/>
        </p:spPr>
        <p:txBody>
          <a:bodyPr wrap="square" rtlCol="0">
            <a:spAutoFit/>
          </a:bodyPr>
          <a:lstStyle/>
          <a:p>
            <a:pPr algn="ctr"/>
            <a:r>
              <a:rPr lang="en-US" sz="2400" dirty="0">
                <a:latin typeface="Corbel" panose="020B0503020204020204" pitchFamily="34" charset="0"/>
              </a:rPr>
              <a:t>Moral: Carefully design your list-building algorithms! </a:t>
            </a:r>
          </a:p>
        </p:txBody>
      </p:sp>
      <p:sp>
        <p:nvSpPr>
          <p:cNvPr id="117" name="Rectangle 116">
            <a:extLst>
              <a:ext uri="{FF2B5EF4-FFF2-40B4-BE49-F238E27FC236}">
                <a16:creationId xmlns:a16="http://schemas.microsoft.com/office/drawing/2014/main" id="{AA93A1B0-CE31-43C7-9CBB-D41780570EC8}"/>
              </a:ext>
            </a:extLst>
          </p:cNvPr>
          <p:cNvSpPr/>
          <p:nvPr/>
        </p:nvSpPr>
        <p:spPr>
          <a:xfrm>
            <a:off x="3794835" y="1967805"/>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18" name="Rectangle 117">
            <a:extLst>
              <a:ext uri="{FF2B5EF4-FFF2-40B4-BE49-F238E27FC236}">
                <a16:creationId xmlns:a16="http://schemas.microsoft.com/office/drawing/2014/main" id="{5CA17496-56CF-4448-B8A0-33FB2B39C52F}"/>
              </a:ext>
            </a:extLst>
          </p:cNvPr>
          <p:cNvSpPr/>
          <p:nvPr/>
        </p:nvSpPr>
        <p:spPr>
          <a:xfrm>
            <a:off x="3793988" y="1977331"/>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60687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wipe(left)">
                                      <p:cBhvr>
                                        <p:cTn id="13" dur="59000"/>
                                        <p:tgtEl>
                                          <p:spTgt spid="1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18"/>
                                        </p:tgtEl>
                                      </p:cBhvr>
                                    </p:animEffect>
                                    <p:set>
                                      <p:cBhvr>
                                        <p:cTn id="21" dur="1" fill="hold">
                                          <p:stCondLst>
                                            <p:cond delay="499"/>
                                          </p:stCondLst>
                                        </p:cTn>
                                        <p:tgtEl>
                                          <p:spTgt spid="11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wipe(up)">
                                      <p:cBhvr>
                                        <p:cTn id="46" dur="500"/>
                                        <p:tgtEl>
                                          <p:spTgt spid="12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27"/>
                                        </p:tgtEl>
                                        <p:attrNameLst>
                                          <p:attrName>style.visibility</p:attrName>
                                        </p:attrNameLst>
                                      </p:cBhvr>
                                      <p:to>
                                        <p:strVal val="visible"/>
                                      </p:to>
                                    </p:set>
                                    <p:animEffect transition="in" filter="wipe(left)">
                                      <p:cBhvr>
                                        <p:cTn id="55" dur="500"/>
                                        <p:tgtEl>
                                          <p:spTgt spid="1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7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5"/>
                                        </p:tgtEl>
                                        <p:attrNameLst>
                                          <p:attrName>style.visibility</p:attrName>
                                        </p:attrNameLst>
                                      </p:cBhvr>
                                      <p:to>
                                        <p:strVal val="visible"/>
                                      </p:to>
                                    </p:set>
                                    <p:animEffect transition="in" filter="fade">
                                      <p:cBhvr>
                                        <p:cTn id="64" dur="500"/>
                                        <p:tgtEl>
                                          <p:spTgt spid="17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7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3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135"/>
                                        </p:tgtEl>
                                        <p:attrNameLst>
                                          <p:attrName>style.visibility</p:attrName>
                                        </p:attrNameLst>
                                      </p:cBhvr>
                                      <p:to>
                                        <p:strVal val="visible"/>
                                      </p:to>
                                    </p:set>
                                    <p:animEffect transition="in" filter="wipe(left)">
                                      <p:cBhvr>
                                        <p:cTn id="93" dur="500"/>
                                        <p:tgtEl>
                                          <p:spTgt spid="13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41"/>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140"/>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49"/>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54"/>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159"/>
                                        </p:tgtEl>
                                        <p:attrNameLst>
                                          <p:attrName>style.visibility</p:attrName>
                                        </p:attrNameLst>
                                      </p:cBhvr>
                                      <p:to>
                                        <p:strVal val="visible"/>
                                      </p:to>
                                    </p:set>
                                  </p:childTnLst>
                                </p:cTn>
                              </p:par>
                              <p:par>
                                <p:cTn id="112" presetID="22" presetClass="entr" presetSubtype="8" fill="hold" nodeType="withEffect">
                                  <p:stCondLst>
                                    <p:cond delay="0"/>
                                  </p:stCondLst>
                                  <p:childTnLst>
                                    <p:set>
                                      <p:cBhvr>
                                        <p:cTn id="113" dur="1" fill="hold">
                                          <p:stCondLst>
                                            <p:cond delay="0"/>
                                          </p:stCondLst>
                                        </p:cTn>
                                        <p:tgtEl>
                                          <p:spTgt spid="173"/>
                                        </p:tgtEl>
                                        <p:attrNameLst>
                                          <p:attrName>style.visibility</p:attrName>
                                        </p:attrNameLst>
                                      </p:cBhvr>
                                      <p:to>
                                        <p:strVal val="visible"/>
                                      </p:to>
                                    </p:set>
                                    <p:animEffect transition="in" filter="wipe(left)">
                                      <p:cBhvr>
                                        <p:cTn id="114" dur="500"/>
                                        <p:tgtEl>
                                          <p:spTgt spid="173"/>
                                        </p:tgtEl>
                                      </p:cBhvr>
                                    </p:animEffect>
                                  </p:childTnLst>
                                </p:cTn>
                              </p:par>
                              <p:par>
                                <p:cTn id="115" presetID="1" presetClass="entr" presetSubtype="0" fill="hold" nodeType="withEffect">
                                  <p:stCondLst>
                                    <p:cond delay="0"/>
                                  </p:stCondLst>
                                  <p:childTnLst>
                                    <p:set>
                                      <p:cBhvr>
                                        <p:cTn id="116" dur="1" fill="hold">
                                          <p:stCondLst>
                                            <p:cond delay="0"/>
                                          </p:stCondLst>
                                        </p:cTn>
                                        <p:tgtEl>
                                          <p:spTgt spid="17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8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78"/>
                                        </p:tgtEl>
                                        <p:attrNameLst>
                                          <p:attrName>style.visibility</p:attrName>
                                        </p:attrNameLst>
                                      </p:cBhvr>
                                      <p:to>
                                        <p:strVal val="visible"/>
                                      </p:to>
                                    </p:set>
                                    <p:animEffect transition="in" filter="fade">
                                      <p:cBhvr>
                                        <p:cTn id="125" dur="500"/>
                                        <p:tgtEl>
                                          <p:spTgt spid="178"/>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180"/>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92" grpId="0"/>
      <p:bldP spid="128" grpId="0"/>
      <p:bldP spid="175" grpId="0" animBg="1"/>
      <p:bldP spid="178" grpId="0" animBg="1"/>
      <p:bldP spid="179" grpId="0" animBg="1"/>
      <p:bldP spid="179" grpId="1" animBg="1"/>
      <p:bldP spid="180" grpId="0" animBg="1"/>
      <p:bldP spid="180" grpId="1" animBg="1"/>
      <p:bldP spid="181" grpId="0"/>
      <p:bldP spid="117" grpId="0" animBg="1"/>
      <p:bldP spid="117" grpId="1" animBg="1"/>
      <p:bldP spid="118" grpId="0" animBg="1"/>
      <p:bldP spid="118" grpId="1"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88233D-091B-4799-B5FB-0895814A8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38" y="-285750"/>
            <a:ext cx="3781425" cy="3781425"/>
          </a:xfrm>
          <a:prstGeom prst="rect">
            <a:avLst/>
          </a:prstGeom>
        </p:spPr>
      </p:pic>
      <p:sp>
        <p:nvSpPr>
          <p:cNvPr id="7" name="TextBox 6">
            <a:extLst>
              <a:ext uri="{FF2B5EF4-FFF2-40B4-BE49-F238E27FC236}">
                <a16:creationId xmlns:a16="http://schemas.microsoft.com/office/drawing/2014/main" id="{D5B9F505-26F9-4B90-8B7F-E8157A2E23F9}"/>
              </a:ext>
            </a:extLst>
          </p:cNvPr>
          <p:cNvSpPr txBox="1"/>
          <p:nvPr/>
        </p:nvSpPr>
        <p:spPr>
          <a:xfrm>
            <a:off x="3167440" y="1257179"/>
            <a:ext cx="8235400" cy="830997"/>
          </a:xfrm>
          <a:prstGeom prst="rect">
            <a:avLst/>
          </a:prstGeom>
          <a:noFill/>
        </p:spPr>
        <p:txBody>
          <a:bodyPr wrap="square" rtlCol="0">
            <a:spAutoFit/>
          </a:bodyPr>
          <a:lstStyle/>
          <a:p>
            <a:pPr algn="ctr"/>
            <a:r>
              <a:rPr lang="en-US" sz="2400" dirty="0"/>
              <a:t>Many languages now provide </a:t>
            </a:r>
            <a:r>
              <a:rPr lang="en-US" sz="2400" dirty="0">
                <a:solidFill>
                  <a:srgbClr val="FF0000"/>
                </a:solidFill>
              </a:rPr>
              <a:t>immutable</a:t>
            </a:r>
            <a:r>
              <a:rPr lang="en-US" sz="2400" dirty="0"/>
              <a:t> data structures – it helps </a:t>
            </a:r>
            <a:r>
              <a:rPr lang="en-US" sz="2400" dirty="0">
                <a:solidFill>
                  <a:srgbClr val="FF0000"/>
                </a:solidFill>
              </a:rPr>
              <a:t>simplify code</a:t>
            </a:r>
            <a:r>
              <a:rPr lang="en-US" sz="2400" dirty="0"/>
              <a:t>, </a:t>
            </a:r>
            <a:r>
              <a:rPr lang="en-US" sz="2400" dirty="0">
                <a:solidFill>
                  <a:srgbClr val="FF0000"/>
                </a:solidFill>
              </a:rPr>
              <a:t>reduce bugs</a:t>
            </a:r>
            <a:r>
              <a:rPr lang="en-US" sz="2400" dirty="0"/>
              <a:t>, and ease </a:t>
            </a:r>
            <a:r>
              <a:rPr lang="en-US" sz="2400" dirty="0">
                <a:solidFill>
                  <a:srgbClr val="FF0000"/>
                </a:solidFill>
              </a:rPr>
              <a:t>multi-processing</a:t>
            </a:r>
            <a:r>
              <a:rPr lang="en-US" sz="2400" dirty="0"/>
              <a:t>.</a:t>
            </a:r>
          </a:p>
        </p:txBody>
      </p:sp>
      <p:grpSp>
        <p:nvGrpSpPr>
          <p:cNvPr id="2" name="Group 1">
            <a:extLst>
              <a:ext uri="{FF2B5EF4-FFF2-40B4-BE49-F238E27FC236}">
                <a16:creationId xmlns:a16="http://schemas.microsoft.com/office/drawing/2014/main" id="{33AD55B9-CB4A-49C7-8C18-118230489A2B}"/>
              </a:ext>
            </a:extLst>
          </p:cNvPr>
          <p:cNvGrpSpPr/>
          <p:nvPr/>
        </p:nvGrpSpPr>
        <p:grpSpPr>
          <a:xfrm>
            <a:off x="2372094" y="218420"/>
            <a:ext cx="9896106" cy="1176665"/>
            <a:chOff x="2372094" y="218420"/>
            <a:chExt cx="9896106" cy="1176665"/>
          </a:xfrm>
        </p:grpSpPr>
        <p:pic>
          <p:nvPicPr>
            <p:cNvPr id="15" name="Picture 14">
              <a:extLst>
                <a:ext uri="{FF2B5EF4-FFF2-40B4-BE49-F238E27FC236}">
                  <a16:creationId xmlns:a16="http://schemas.microsoft.com/office/drawing/2014/main" id="{6F82CE91-DBDB-4019-B52C-C1E09867CF51}"/>
                </a:ext>
              </a:extLst>
            </p:cNvPr>
            <p:cNvPicPr>
              <a:picLocks noChangeAspect="1"/>
            </p:cNvPicPr>
            <p:nvPr/>
          </p:nvPicPr>
          <p:blipFill rotWithShape="1">
            <a:blip r:embed="rId4"/>
            <a:srcRect l="52003" t="53571" r="2996" b="23214"/>
            <a:stretch/>
          </p:blipFill>
          <p:spPr>
            <a:xfrm>
              <a:off x="2372094" y="218420"/>
              <a:ext cx="1695450" cy="941917"/>
            </a:xfrm>
            <a:prstGeom prst="rect">
              <a:avLst/>
            </a:prstGeom>
          </p:spPr>
        </p:pic>
        <p:sp>
          <p:nvSpPr>
            <p:cNvPr id="8" name="Title 1">
              <a:extLst>
                <a:ext uri="{FF2B5EF4-FFF2-40B4-BE49-F238E27FC236}">
                  <a16:creationId xmlns:a16="http://schemas.microsoft.com/office/drawing/2014/main" id="{44BC18D6-6EA6-4973-A63B-059FD072ED4A}"/>
                </a:ext>
              </a:extLst>
            </p:cNvPr>
            <p:cNvSpPr txBox="1">
              <a:spLocks/>
            </p:cNvSpPr>
            <p:nvPr/>
          </p:nvSpPr>
          <p:spPr>
            <a:xfrm>
              <a:off x="3333750" y="252085"/>
              <a:ext cx="893445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sz="4000" kern="0" dirty="0">
                  <a:solidFill>
                    <a:schemeClr val="tx1"/>
                  </a:solidFill>
                  <a:latin typeface="Corbel" panose="020B0503020204020204" pitchFamily="34" charset="0"/>
                </a:rPr>
                <a:t>Influencer Alert: </a:t>
              </a:r>
              <a:r>
                <a:rPr lang="en-US" sz="4000" kern="0" dirty="0">
                  <a:solidFill>
                    <a:srgbClr val="FF0000"/>
                  </a:solidFill>
                  <a:latin typeface="Corbel" panose="020B0503020204020204" pitchFamily="34" charset="0"/>
                </a:rPr>
                <a:t>Immutability </a:t>
              </a:r>
            </a:p>
          </p:txBody>
        </p:sp>
      </p:grpSp>
      <p:sp>
        <p:nvSpPr>
          <p:cNvPr id="30" name="Rectangle 29">
            <a:extLst>
              <a:ext uri="{FF2B5EF4-FFF2-40B4-BE49-F238E27FC236}">
                <a16:creationId xmlns:a16="http://schemas.microsoft.com/office/drawing/2014/main" id="{A43D8801-D783-4319-906F-390315BD1193}"/>
              </a:ext>
            </a:extLst>
          </p:cNvPr>
          <p:cNvSpPr/>
          <p:nvPr/>
        </p:nvSpPr>
        <p:spPr>
          <a:xfrm>
            <a:off x="251188" y="3406251"/>
            <a:ext cx="6922562" cy="2399886"/>
          </a:xfrm>
          <a:prstGeom prst="rect">
            <a:avLst/>
          </a:prstGeom>
          <a:solidFill>
            <a:srgbClr val="FBC1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Java Guava immutability example</a:t>
            </a:r>
          </a:p>
          <a:p>
            <a:r>
              <a:rPr lang="en-US" sz="2000" dirty="0">
                <a:solidFill>
                  <a:schemeClr val="tx1"/>
                </a:solidFill>
                <a:latin typeface="Consolas" panose="020B0609020204030204" pitchFamily="49" charset="0"/>
              </a:rPr>
              <a:t>Set&lt;Integer&gt; </a:t>
            </a:r>
            <a:r>
              <a:rPr lang="en-US" sz="2000" dirty="0" err="1">
                <a:solidFill>
                  <a:schemeClr val="tx1"/>
                </a:solidFill>
                <a:latin typeface="Consolas" panose="020B0609020204030204" pitchFamily="49" charset="0"/>
              </a:rPr>
              <a:t>oldSet</a:t>
            </a:r>
            <a:r>
              <a:rPr lang="en-US" sz="2000" dirty="0">
                <a:solidFill>
                  <a:schemeClr val="tx1"/>
                </a:solidFill>
                <a:latin typeface="Consolas" panose="020B0609020204030204" pitchFamily="49" charset="0"/>
              </a:rPr>
              <a:t> = </a:t>
            </a:r>
            <a:r>
              <a:rPr lang="en-US" sz="2000" dirty="0" err="1">
                <a:solidFill>
                  <a:srgbClr val="FF0000"/>
                </a:solidFill>
                <a:latin typeface="Consolas" panose="020B0609020204030204" pitchFamily="49" charset="0"/>
              </a:rPr>
              <a:t>ImmutableSet.of</a:t>
            </a:r>
            <a:r>
              <a:rPr lang="en-US" sz="2000" dirty="0">
                <a:solidFill>
                  <a:schemeClr val="tx1"/>
                </a:solidFill>
                <a:latin typeface="Consolas" panose="020B0609020204030204" pitchFamily="49" charset="0"/>
              </a:rPr>
              <a:t>(1,2,3,4);</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 Generate a whole new set, with 5 added to it  </a:t>
            </a:r>
          </a:p>
          <a:p>
            <a:r>
              <a:rPr lang="en-US" sz="2000" dirty="0">
                <a:solidFill>
                  <a:schemeClr val="tx1"/>
                </a:solidFill>
                <a:latin typeface="Consolas" panose="020B0609020204030204" pitchFamily="49" charset="0"/>
              </a:rPr>
              <a:t>Set&lt;Integer&gt; </a:t>
            </a:r>
            <a:r>
              <a:rPr lang="en-US" sz="2000" dirty="0" err="1">
                <a:solidFill>
                  <a:schemeClr val="tx1"/>
                </a:solidFill>
                <a:latin typeface="Consolas" panose="020B0609020204030204" pitchFamily="49" charset="0"/>
              </a:rPr>
              <a:t>newSet</a:t>
            </a:r>
            <a:r>
              <a:rPr lang="en-US" sz="2000" dirty="0">
                <a:solidFill>
                  <a:schemeClr val="tx1"/>
                </a:solidFill>
                <a:latin typeface="Consolas" panose="020B0609020204030204" pitchFamily="49" charset="0"/>
              </a:rPr>
              <a:t> = new </a:t>
            </a:r>
            <a:r>
              <a:rPr lang="en-US" sz="2000" dirty="0" err="1">
                <a:solidFill>
                  <a:srgbClr val="FF0000"/>
                </a:solidFill>
                <a:latin typeface="Consolas" panose="020B0609020204030204" pitchFamily="49" charset="0"/>
              </a:rPr>
              <a:t>ImmutableSet.Builder</a:t>
            </a:r>
            <a:r>
              <a:rPr lang="en-US" sz="2000" dirty="0">
                <a:solidFill>
                  <a:schemeClr val="tx1"/>
                </a:solidFill>
                <a:latin typeface="Consolas" panose="020B0609020204030204" pitchFamily="49" charset="0"/>
              </a:rPr>
              <a:t>&lt;Integer&gt;().</a:t>
            </a:r>
            <a:r>
              <a:rPr lang="en-US" sz="2000" dirty="0" err="1">
                <a:solidFill>
                  <a:schemeClr val="tx1"/>
                </a:solidFill>
                <a:latin typeface="Consolas" panose="020B0609020204030204" pitchFamily="49" charset="0"/>
              </a:rPr>
              <a:t>addAll</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oldSet</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.add(5)</a:t>
            </a:r>
          </a:p>
          <a:p>
            <a:r>
              <a:rPr lang="en-US" sz="2000" dirty="0">
                <a:solidFill>
                  <a:schemeClr val="tx1"/>
                </a:solidFill>
                <a:latin typeface="Consolas" panose="020B0609020204030204" pitchFamily="49" charset="0"/>
              </a:rPr>
              <a:t>                               .build();</a:t>
            </a:r>
          </a:p>
        </p:txBody>
      </p:sp>
      <p:sp>
        <p:nvSpPr>
          <p:cNvPr id="31" name="TextBox 30">
            <a:extLst>
              <a:ext uri="{FF2B5EF4-FFF2-40B4-BE49-F238E27FC236}">
                <a16:creationId xmlns:a16="http://schemas.microsoft.com/office/drawing/2014/main" id="{974D425D-68A3-4954-B1F1-0AAB351A9776}"/>
              </a:ext>
            </a:extLst>
          </p:cNvPr>
          <p:cNvSpPr txBox="1"/>
          <p:nvPr/>
        </p:nvSpPr>
        <p:spPr>
          <a:xfrm>
            <a:off x="2994496" y="2262273"/>
            <a:ext cx="8581288" cy="830997"/>
          </a:xfrm>
          <a:prstGeom prst="rect">
            <a:avLst/>
          </a:prstGeom>
          <a:noFill/>
        </p:spPr>
        <p:txBody>
          <a:bodyPr wrap="square" rtlCol="0">
            <a:spAutoFit/>
          </a:bodyPr>
          <a:lstStyle/>
          <a:p>
            <a:pPr algn="ctr"/>
            <a:r>
              <a:rPr lang="en-US" sz="2400" dirty="0"/>
              <a:t>Examples include </a:t>
            </a:r>
            <a:r>
              <a:rPr lang="en-US" sz="2400" dirty="0" err="1">
                <a:solidFill>
                  <a:srgbClr val="FF0000"/>
                </a:solidFill>
              </a:rPr>
              <a:t>google's</a:t>
            </a:r>
            <a:r>
              <a:rPr lang="en-US" sz="2400" dirty="0">
                <a:solidFill>
                  <a:srgbClr val="FF0000"/>
                </a:solidFill>
              </a:rPr>
              <a:t> Guava library </a:t>
            </a:r>
            <a:r>
              <a:rPr lang="en-US" sz="2400" dirty="0"/>
              <a:t>for Java, and </a:t>
            </a:r>
            <a:r>
              <a:rPr lang="en-US" sz="2400" dirty="0">
                <a:solidFill>
                  <a:srgbClr val="FF0000"/>
                </a:solidFill>
              </a:rPr>
              <a:t>immutable.js </a:t>
            </a:r>
            <a:r>
              <a:rPr lang="en-US" sz="2400" dirty="0"/>
              <a:t>for JavaScript.</a:t>
            </a:r>
          </a:p>
        </p:txBody>
      </p:sp>
      <p:sp>
        <p:nvSpPr>
          <p:cNvPr id="32" name="Rectangle 31">
            <a:extLst>
              <a:ext uri="{FF2B5EF4-FFF2-40B4-BE49-F238E27FC236}">
                <a16:creationId xmlns:a16="http://schemas.microsoft.com/office/drawing/2014/main" id="{FFE96A25-567E-4E7A-BEE9-CD5FD2368D99}"/>
              </a:ext>
            </a:extLst>
          </p:cNvPr>
          <p:cNvSpPr/>
          <p:nvPr/>
        </p:nvSpPr>
        <p:spPr>
          <a:xfrm>
            <a:off x="5212288" y="4316508"/>
            <a:ext cx="6922562" cy="2399886"/>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JavaScript immutable.js example</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Create a new immutable set of 1-4</a:t>
            </a:r>
          </a:p>
          <a:p>
            <a:r>
              <a:rPr lang="nn-NO" sz="2000" dirty="0">
                <a:solidFill>
                  <a:schemeClr val="tx1"/>
                </a:solidFill>
                <a:latin typeface="Consolas" panose="020B0609020204030204" pitchFamily="49" charset="0"/>
              </a:rPr>
              <a:t>const oldSet = </a:t>
            </a:r>
            <a:r>
              <a:rPr lang="nn-NO" sz="2000" dirty="0">
                <a:solidFill>
                  <a:srgbClr val="FF0000"/>
                </a:solidFill>
                <a:latin typeface="Consolas" panose="020B0609020204030204" pitchFamily="49" charset="0"/>
              </a:rPr>
              <a:t>Immutable.Set</a:t>
            </a:r>
            <a:r>
              <a:rPr lang="nn-NO" sz="2000" dirty="0">
                <a:solidFill>
                  <a:schemeClr val="tx1"/>
                </a:solidFill>
                <a:latin typeface="Consolas" panose="020B0609020204030204" pitchFamily="49" charset="0"/>
              </a:rPr>
              <a:t>([1,2,3,4]);</a:t>
            </a:r>
          </a:p>
          <a:p>
            <a:endParaRPr lang="nn-NO" sz="2000" b="1" dirty="0">
              <a:solidFill>
                <a:schemeClr val="tx1"/>
              </a:solidFill>
              <a:latin typeface="Consolas" panose="020B0609020204030204" pitchFamily="49" charset="0"/>
            </a:endParaRPr>
          </a:p>
          <a:p>
            <a:r>
              <a:rPr lang="nn-NO" sz="2000" dirty="0">
                <a:solidFill>
                  <a:schemeClr val="tx1"/>
                </a:solidFill>
                <a:latin typeface="Consolas" panose="020B0609020204030204" pitchFamily="49" charset="0"/>
              </a:rPr>
              <a:t>// add returns a new set &amp; doesn't change orig.</a:t>
            </a:r>
          </a:p>
          <a:p>
            <a:r>
              <a:rPr lang="nn-NO" sz="2000" dirty="0">
                <a:solidFill>
                  <a:schemeClr val="tx1"/>
                </a:solidFill>
                <a:latin typeface="Consolas" panose="020B0609020204030204" pitchFamily="49" charset="0"/>
              </a:rPr>
              <a:t>const newSet = oldSet.</a:t>
            </a:r>
            <a:r>
              <a:rPr lang="nn-NO" sz="2000" dirty="0">
                <a:solidFill>
                  <a:srgbClr val="FF0000"/>
                </a:solidFill>
                <a:latin typeface="Consolas" panose="020B0609020204030204" pitchFamily="49" charset="0"/>
              </a:rPr>
              <a:t>add</a:t>
            </a:r>
            <a:r>
              <a:rPr lang="nn-NO" sz="2000" dirty="0">
                <a:solidFill>
                  <a:schemeClr val="tx1"/>
                </a:solidFill>
                <a:latin typeface="Consolas" panose="020B0609020204030204" pitchFamily="49" charset="0"/>
              </a:rPr>
              <a:t>(5)</a:t>
            </a:r>
            <a:endParaRPr lang="en-US" sz="2000" dirty="0">
              <a:solidFill>
                <a:schemeClr val="tx1"/>
              </a:solidFill>
              <a:latin typeface="Consolas" panose="020B0609020204030204" pitchFamily="49" charset="0"/>
            </a:endParaRPr>
          </a:p>
        </p:txBody>
      </p:sp>
      <p:sp>
        <p:nvSpPr>
          <p:cNvPr id="33" name="Speech Bubble: Rectangle with Corners Rounded 32">
            <a:extLst>
              <a:ext uri="{FF2B5EF4-FFF2-40B4-BE49-F238E27FC236}">
                <a16:creationId xmlns:a16="http://schemas.microsoft.com/office/drawing/2014/main" id="{F18BD518-B3D8-41AE-921B-038D7597A9FB}"/>
              </a:ext>
            </a:extLst>
          </p:cNvPr>
          <p:cNvSpPr/>
          <p:nvPr/>
        </p:nvSpPr>
        <p:spPr>
          <a:xfrm>
            <a:off x="4647442" y="2088176"/>
            <a:ext cx="2693393" cy="1021214"/>
          </a:xfrm>
          <a:prstGeom prst="wedgeRoundRectCallout">
            <a:avLst>
              <a:gd name="adj1" fmla="val -44041"/>
              <a:gd name="adj2" fmla="val 1083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creates a new immutable set.</a:t>
            </a:r>
          </a:p>
        </p:txBody>
      </p:sp>
      <p:sp>
        <p:nvSpPr>
          <p:cNvPr id="37" name="Speech Bubble: Rectangle with Corners Rounded 36">
            <a:extLst>
              <a:ext uri="{FF2B5EF4-FFF2-40B4-BE49-F238E27FC236}">
                <a16:creationId xmlns:a16="http://schemas.microsoft.com/office/drawing/2014/main" id="{3365B1DF-07CF-49E2-A80D-9F98EB48FAC7}"/>
              </a:ext>
            </a:extLst>
          </p:cNvPr>
          <p:cNvSpPr/>
          <p:nvPr/>
        </p:nvSpPr>
        <p:spPr>
          <a:xfrm>
            <a:off x="2180467" y="5815709"/>
            <a:ext cx="2693393" cy="1021214"/>
          </a:xfrm>
          <a:prstGeom prst="wedgeRoundRectCallout">
            <a:avLst>
              <a:gd name="adj1" fmla="val -41566"/>
              <a:gd name="adj2" fmla="val -1108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builds an updated set from our initial set plus a new value.</a:t>
            </a:r>
          </a:p>
        </p:txBody>
      </p:sp>
      <p:sp>
        <p:nvSpPr>
          <p:cNvPr id="38" name="Speech Bubble: Rectangle with Corners Rounded 37">
            <a:extLst>
              <a:ext uri="{FF2B5EF4-FFF2-40B4-BE49-F238E27FC236}">
                <a16:creationId xmlns:a16="http://schemas.microsoft.com/office/drawing/2014/main" id="{759CA661-BE13-4DB3-A249-D914F661944E}"/>
              </a:ext>
            </a:extLst>
          </p:cNvPr>
          <p:cNvSpPr/>
          <p:nvPr/>
        </p:nvSpPr>
        <p:spPr>
          <a:xfrm>
            <a:off x="8673569" y="3760985"/>
            <a:ext cx="2693393" cy="1021214"/>
          </a:xfrm>
          <a:prstGeom prst="wedgeRoundRectCallout">
            <a:avLst>
              <a:gd name="adj1" fmla="val -44041"/>
              <a:gd name="adj2" fmla="val 1083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creates a new immutable set.</a:t>
            </a:r>
          </a:p>
        </p:txBody>
      </p:sp>
      <p:sp>
        <p:nvSpPr>
          <p:cNvPr id="39" name="Speech Bubble: Rectangle with Corners Rounded 38">
            <a:extLst>
              <a:ext uri="{FF2B5EF4-FFF2-40B4-BE49-F238E27FC236}">
                <a16:creationId xmlns:a16="http://schemas.microsoft.com/office/drawing/2014/main" id="{D0814177-8CF7-46EF-AF19-8C060B6896F6}"/>
              </a:ext>
            </a:extLst>
          </p:cNvPr>
          <p:cNvSpPr/>
          <p:nvPr/>
        </p:nvSpPr>
        <p:spPr>
          <a:xfrm>
            <a:off x="9422407" y="5066749"/>
            <a:ext cx="2693393" cy="1021214"/>
          </a:xfrm>
          <a:prstGeom prst="wedgeRoundRectCallout">
            <a:avLst>
              <a:gd name="adj1" fmla="val -82589"/>
              <a:gd name="adj2" fmla="val 757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generates a new set from our initial set plus a new value.</a:t>
            </a:r>
          </a:p>
        </p:txBody>
      </p:sp>
    </p:spTree>
    <p:extLst>
      <p:ext uri="{BB962C8B-B14F-4D97-AF65-F5344CB8AC3E}">
        <p14:creationId xmlns:p14="http://schemas.microsoft.com/office/powerpoint/2010/main" val="300426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animBg="1"/>
      <p:bldP spid="31" grpId="0"/>
      <p:bldP spid="32" grpId="0" animBg="1"/>
      <p:bldP spid="33" grpId="0" animBg="1"/>
      <p:bldP spid="33" grpId="1" animBg="1"/>
      <p:bldP spid="37" grpId="0" animBg="1"/>
      <p:bldP spid="37" grpId="1" animBg="1"/>
      <p:bldP spid="38" grpId="0" animBg="1"/>
      <p:bldP spid="38" grpId="1" animBg="1"/>
      <p:bldP spid="39" grpId="0" animBg="1"/>
      <p:bldP spid="39" grpId="1"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7B56C5F-0698-4531-9DA0-396D3BC51ACA}"/>
              </a:ext>
            </a:extLst>
          </p:cNvPr>
          <p:cNvGrpSpPr/>
          <p:nvPr/>
        </p:nvGrpSpPr>
        <p:grpSpPr>
          <a:xfrm>
            <a:off x="4286619" y="1993742"/>
            <a:ext cx="6591300" cy="4267412"/>
            <a:chOff x="3990975" y="2723938"/>
            <a:chExt cx="5743575" cy="3753062"/>
          </a:xfrm>
        </p:grpSpPr>
        <p:pic>
          <p:nvPicPr>
            <p:cNvPr id="4" name="Picture 3">
              <a:extLst>
                <a:ext uri="{FF2B5EF4-FFF2-40B4-BE49-F238E27FC236}">
                  <a16:creationId xmlns:a16="http://schemas.microsoft.com/office/drawing/2014/main" id="{47CE4DB9-733E-4F56-A23E-EF3DDF6D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774" y="2905125"/>
              <a:ext cx="4543425" cy="3301908"/>
            </a:xfrm>
            <a:prstGeom prst="rect">
              <a:avLst/>
            </a:prstGeom>
          </p:spPr>
        </p:pic>
        <p:sp>
          <p:nvSpPr>
            <p:cNvPr id="5" name="Rectangle 4">
              <a:extLst>
                <a:ext uri="{FF2B5EF4-FFF2-40B4-BE49-F238E27FC236}">
                  <a16:creationId xmlns:a16="http://schemas.microsoft.com/office/drawing/2014/main" id="{FC615526-8FCA-4FA5-9A68-782BA103EA08}"/>
                </a:ext>
              </a:extLst>
            </p:cNvPr>
            <p:cNvSpPr/>
            <p:nvPr/>
          </p:nvSpPr>
          <p:spPr>
            <a:xfrm>
              <a:off x="3990975" y="2723938"/>
              <a:ext cx="5495925" cy="457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C05E0D-5B60-4377-B669-309E6A7DA28B}"/>
                </a:ext>
              </a:extLst>
            </p:cNvPr>
            <p:cNvSpPr/>
            <p:nvPr/>
          </p:nvSpPr>
          <p:spPr>
            <a:xfrm>
              <a:off x="8096250" y="2876338"/>
              <a:ext cx="1638300" cy="3600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388233D-091B-4799-B5FB-0895814A8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38" y="-285750"/>
            <a:ext cx="3781425" cy="3781425"/>
          </a:xfrm>
          <a:prstGeom prst="rect">
            <a:avLst/>
          </a:prstGeom>
        </p:spPr>
      </p:pic>
      <p:sp>
        <p:nvSpPr>
          <p:cNvPr id="7" name="TextBox 6">
            <a:extLst>
              <a:ext uri="{FF2B5EF4-FFF2-40B4-BE49-F238E27FC236}">
                <a16:creationId xmlns:a16="http://schemas.microsoft.com/office/drawing/2014/main" id="{D5B9F505-26F9-4B90-8B7F-E8157A2E23F9}"/>
              </a:ext>
            </a:extLst>
          </p:cNvPr>
          <p:cNvSpPr txBox="1"/>
          <p:nvPr/>
        </p:nvSpPr>
        <p:spPr>
          <a:xfrm>
            <a:off x="2988250" y="1449914"/>
            <a:ext cx="7670594" cy="830997"/>
          </a:xfrm>
          <a:prstGeom prst="rect">
            <a:avLst/>
          </a:prstGeom>
          <a:noFill/>
        </p:spPr>
        <p:txBody>
          <a:bodyPr wrap="square" rtlCol="0">
            <a:spAutoFit/>
          </a:bodyPr>
          <a:lstStyle/>
          <a:p>
            <a:pPr algn="ctr"/>
            <a:r>
              <a:rPr lang="en-US" sz="2400" dirty="0"/>
              <a:t>Most modern languages like </a:t>
            </a:r>
            <a:r>
              <a:rPr lang="en-US" sz="2400" dirty="0">
                <a:solidFill>
                  <a:srgbClr val="FF0000"/>
                </a:solidFill>
              </a:rPr>
              <a:t>Java</a:t>
            </a:r>
            <a:r>
              <a:rPr lang="en-US" sz="2400" dirty="0"/>
              <a:t>, </a:t>
            </a:r>
            <a:r>
              <a:rPr lang="en-US" sz="2400" dirty="0">
                <a:solidFill>
                  <a:srgbClr val="FF0000"/>
                </a:solidFill>
              </a:rPr>
              <a:t>JavaScript</a:t>
            </a:r>
            <a:r>
              <a:rPr lang="en-US" sz="2400" dirty="0"/>
              <a:t>, </a:t>
            </a:r>
            <a:r>
              <a:rPr lang="en-US" sz="2400" dirty="0">
                <a:solidFill>
                  <a:srgbClr val="FF0000"/>
                </a:solidFill>
              </a:rPr>
              <a:t>C#</a:t>
            </a:r>
            <a:r>
              <a:rPr lang="en-US" sz="2400" dirty="0"/>
              <a:t>, </a:t>
            </a:r>
            <a:r>
              <a:rPr lang="en-US" sz="2400" dirty="0">
                <a:solidFill>
                  <a:srgbClr val="FF0000"/>
                </a:solidFill>
              </a:rPr>
              <a:t>Go</a:t>
            </a:r>
            <a:r>
              <a:rPr lang="en-US" sz="2400" dirty="0"/>
              <a:t>, etc. are fundamentally based upon </a:t>
            </a:r>
            <a:r>
              <a:rPr lang="en-US" sz="2400" dirty="0">
                <a:solidFill>
                  <a:srgbClr val="FF0000"/>
                </a:solidFill>
              </a:rPr>
              <a:t>garbage collection</a:t>
            </a:r>
            <a:r>
              <a:rPr lang="en-US" sz="2400" dirty="0"/>
              <a:t>!</a:t>
            </a:r>
          </a:p>
        </p:txBody>
      </p:sp>
      <p:grpSp>
        <p:nvGrpSpPr>
          <p:cNvPr id="2" name="Group 1">
            <a:extLst>
              <a:ext uri="{FF2B5EF4-FFF2-40B4-BE49-F238E27FC236}">
                <a16:creationId xmlns:a16="http://schemas.microsoft.com/office/drawing/2014/main" id="{33AD55B9-CB4A-49C7-8C18-118230489A2B}"/>
              </a:ext>
            </a:extLst>
          </p:cNvPr>
          <p:cNvGrpSpPr/>
          <p:nvPr/>
        </p:nvGrpSpPr>
        <p:grpSpPr>
          <a:xfrm>
            <a:off x="2372094" y="218420"/>
            <a:ext cx="10000881" cy="1198762"/>
            <a:chOff x="2372094" y="218420"/>
            <a:chExt cx="10000881" cy="1198762"/>
          </a:xfrm>
        </p:grpSpPr>
        <p:pic>
          <p:nvPicPr>
            <p:cNvPr id="15" name="Picture 14">
              <a:extLst>
                <a:ext uri="{FF2B5EF4-FFF2-40B4-BE49-F238E27FC236}">
                  <a16:creationId xmlns:a16="http://schemas.microsoft.com/office/drawing/2014/main" id="{6F82CE91-DBDB-4019-B52C-C1E09867CF51}"/>
                </a:ext>
              </a:extLst>
            </p:cNvPr>
            <p:cNvPicPr>
              <a:picLocks noChangeAspect="1"/>
            </p:cNvPicPr>
            <p:nvPr/>
          </p:nvPicPr>
          <p:blipFill rotWithShape="1">
            <a:blip r:embed="rId5"/>
            <a:srcRect l="52003" t="53571" r="2996" b="23214"/>
            <a:stretch/>
          </p:blipFill>
          <p:spPr>
            <a:xfrm>
              <a:off x="2372094" y="218420"/>
              <a:ext cx="1695450" cy="941917"/>
            </a:xfrm>
            <a:prstGeom prst="rect">
              <a:avLst/>
            </a:prstGeom>
          </p:spPr>
        </p:pic>
        <p:sp>
          <p:nvSpPr>
            <p:cNvPr id="8" name="Title 1">
              <a:extLst>
                <a:ext uri="{FF2B5EF4-FFF2-40B4-BE49-F238E27FC236}">
                  <a16:creationId xmlns:a16="http://schemas.microsoft.com/office/drawing/2014/main" id="{44BC18D6-6EA6-4973-A63B-059FD072ED4A}"/>
                </a:ext>
              </a:extLst>
            </p:cNvPr>
            <p:cNvSpPr txBox="1">
              <a:spLocks/>
            </p:cNvSpPr>
            <p:nvPr/>
          </p:nvSpPr>
          <p:spPr>
            <a:xfrm>
              <a:off x="3438525" y="274182"/>
              <a:ext cx="893445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sz="4000" kern="0" dirty="0">
                  <a:solidFill>
                    <a:schemeClr val="tx1"/>
                  </a:solidFill>
                  <a:latin typeface="Corbel" panose="020B0503020204020204" pitchFamily="34" charset="0"/>
                </a:rPr>
                <a:t>Influencer Alert: </a:t>
              </a:r>
              <a:r>
                <a:rPr lang="en-US" sz="4000" kern="0" dirty="0">
                  <a:solidFill>
                    <a:srgbClr val="FF0000"/>
                  </a:solidFill>
                  <a:latin typeface="Corbel" panose="020B0503020204020204" pitchFamily="34" charset="0"/>
                </a:rPr>
                <a:t>Garbage Collection</a:t>
              </a:r>
            </a:p>
          </p:txBody>
        </p:sp>
      </p:grpSp>
      <p:sp>
        <p:nvSpPr>
          <p:cNvPr id="31" name="TextBox 30">
            <a:extLst>
              <a:ext uri="{FF2B5EF4-FFF2-40B4-BE49-F238E27FC236}">
                <a16:creationId xmlns:a16="http://schemas.microsoft.com/office/drawing/2014/main" id="{974D425D-68A3-4954-B1F1-0AAB351A9776}"/>
              </a:ext>
            </a:extLst>
          </p:cNvPr>
          <p:cNvSpPr txBox="1"/>
          <p:nvPr/>
        </p:nvSpPr>
        <p:spPr>
          <a:xfrm>
            <a:off x="2532903" y="6203607"/>
            <a:ext cx="8581288" cy="461665"/>
          </a:xfrm>
          <a:prstGeom prst="rect">
            <a:avLst/>
          </a:prstGeom>
          <a:noFill/>
        </p:spPr>
        <p:txBody>
          <a:bodyPr wrap="square" rtlCol="0">
            <a:spAutoFit/>
          </a:bodyPr>
          <a:lstStyle/>
          <a:p>
            <a:pPr algn="ctr"/>
            <a:r>
              <a:rPr lang="en-US" sz="2400" dirty="0"/>
              <a:t>(We'll do a deep dive into garbage collection later in the course.)</a:t>
            </a:r>
          </a:p>
        </p:txBody>
      </p:sp>
    </p:spTree>
    <p:extLst>
      <p:ext uri="{BB962C8B-B14F-4D97-AF65-F5344CB8AC3E}">
        <p14:creationId xmlns:p14="http://schemas.microsoft.com/office/powerpoint/2010/main" val="169490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1"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Functional Programming… </a:t>
            </a:r>
            <a:r>
              <a:rPr lang="en-US"/>
              <a:t>In Summary</a:t>
            </a:r>
            <a:endParaRPr lang="en-US" dirty="0"/>
          </a:p>
        </p:txBody>
      </p:sp>
      <p:grpSp>
        <p:nvGrpSpPr>
          <p:cNvPr id="6" name="Group 5">
            <a:extLst>
              <a:ext uri="{FF2B5EF4-FFF2-40B4-BE49-F238E27FC236}">
                <a16:creationId xmlns:a16="http://schemas.microsoft.com/office/drawing/2014/main" id="{25ADCC83-AC92-41F3-8887-96DAD8ECED29}"/>
              </a:ext>
            </a:extLst>
          </p:cNvPr>
          <p:cNvGrpSpPr/>
          <p:nvPr/>
        </p:nvGrpSpPr>
        <p:grpSpPr>
          <a:xfrm>
            <a:off x="914400" y="5336452"/>
            <a:ext cx="9881858" cy="1249944"/>
            <a:chOff x="914400" y="5336452"/>
            <a:chExt cx="9881858" cy="1249944"/>
          </a:xfrm>
        </p:grpSpPr>
        <p:pic>
          <p:nvPicPr>
            <p:cNvPr id="4" name="Picture 3">
              <a:extLst>
                <a:ext uri="{FF2B5EF4-FFF2-40B4-BE49-F238E27FC236}">
                  <a16:creationId xmlns:a16="http://schemas.microsoft.com/office/drawing/2014/main" id="{B0C6ABC8-9490-41D7-A48A-86A18025ECE3}"/>
                </a:ext>
              </a:extLst>
            </p:cNvPr>
            <p:cNvPicPr>
              <a:picLocks noChangeAspect="1"/>
            </p:cNvPicPr>
            <p:nvPr/>
          </p:nvPicPr>
          <p:blipFill>
            <a:blip r:embed="rId2"/>
            <a:stretch>
              <a:fillRect/>
            </a:stretch>
          </p:blipFill>
          <p:spPr>
            <a:xfrm>
              <a:off x="9129666" y="5336452"/>
              <a:ext cx="1666592" cy="1249944"/>
            </a:xfrm>
            <a:prstGeom prst="rect">
              <a:avLst/>
            </a:prstGeom>
          </p:spPr>
        </p:pic>
        <p:sp>
          <p:nvSpPr>
            <p:cNvPr id="5" name="TextBox 4">
              <a:extLst>
                <a:ext uri="{FF2B5EF4-FFF2-40B4-BE49-F238E27FC236}">
                  <a16:creationId xmlns:a16="http://schemas.microsoft.com/office/drawing/2014/main" id="{5DD58D3D-BC49-42E4-AA6A-5C81669E683C}"/>
                </a:ext>
              </a:extLst>
            </p:cNvPr>
            <p:cNvSpPr txBox="1"/>
            <p:nvPr/>
          </p:nvSpPr>
          <p:spPr>
            <a:xfrm>
              <a:off x="914400" y="5582139"/>
              <a:ext cx="8088268" cy="830997"/>
            </a:xfrm>
            <a:prstGeom prst="rect">
              <a:avLst/>
            </a:prstGeom>
            <a:noFill/>
          </p:spPr>
          <p:txBody>
            <a:bodyPr wrap="square" rtlCol="0">
              <a:spAutoFit/>
            </a:bodyPr>
            <a:lstStyle/>
            <a:p>
              <a:pPr algn="ctr"/>
              <a:r>
                <a:rPr lang="en-US" sz="2400" dirty="0"/>
                <a:t>While there are no purely functional languages in mainstream use, the paradigm has influenced every major language! </a:t>
              </a:r>
            </a:p>
          </p:txBody>
        </p:sp>
      </p:grpSp>
      <p:sp>
        <p:nvSpPr>
          <p:cNvPr id="13" name="Rectangle 12">
            <a:extLst>
              <a:ext uri="{FF2B5EF4-FFF2-40B4-BE49-F238E27FC236}">
                <a16:creationId xmlns:a16="http://schemas.microsoft.com/office/drawing/2014/main" id="{D307A364-41AD-4CBE-90AB-A3B62081A3B5}"/>
              </a:ext>
            </a:extLst>
          </p:cNvPr>
          <p:cNvSpPr/>
          <p:nvPr/>
        </p:nvSpPr>
        <p:spPr>
          <a:xfrm>
            <a:off x="7918600" y="3264734"/>
            <a:ext cx="3437126" cy="1651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Functions are just like any other data and can be </a:t>
            </a:r>
            <a:r>
              <a:rPr lang="en-US" sz="2400" dirty="0">
                <a:solidFill>
                  <a:srgbClr val="FFC1C1"/>
                </a:solidFill>
              </a:rPr>
              <a:t>stored in variables </a:t>
            </a:r>
            <a:r>
              <a:rPr lang="en-US" sz="2400" dirty="0"/>
              <a:t>and </a:t>
            </a:r>
            <a:r>
              <a:rPr lang="en-US" sz="2400" dirty="0">
                <a:solidFill>
                  <a:srgbClr val="FFC1C1"/>
                </a:solidFill>
              </a:rPr>
              <a:t>passed as arguments</a:t>
            </a:r>
            <a:r>
              <a:rPr lang="en-US" sz="2400" dirty="0"/>
              <a:t>. </a:t>
            </a:r>
          </a:p>
        </p:txBody>
      </p:sp>
      <p:sp>
        <p:nvSpPr>
          <p:cNvPr id="14" name="Rectangle 13">
            <a:extLst>
              <a:ext uri="{FF2B5EF4-FFF2-40B4-BE49-F238E27FC236}">
                <a16:creationId xmlns:a16="http://schemas.microsoft.com/office/drawing/2014/main" id="{44B5CE68-B8F4-4135-9D4E-ACF1F53E5B12}"/>
              </a:ext>
            </a:extLst>
          </p:cNvPr>
          <p:cNvSpPr/>
          <p:nvPr/>
        </p:nvSpPr>
        <p:spPr>
          <a:xfrm>
            <a:off x="461728" y="1437041"/>
            <a:ext cx="3437126" cy="1651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function must take an </a:t>
            </a:r>
            <a:r>
              <a:rPr lang="en-US" sz="2400" dirty="0">
                <a:solidFill>
                  <a:srgbClr val="FFD1D1"/>
                </a:solidFill>
              </a:rPr>
              <a:t>argument</a:t>
            </a:r>
            <a:r>
              <a:rPr lang="en-US" sz="2400" dirty="0"/>
              <a:t>.</a:t>
            </a:r>
          </a:p>
        </p:txBody>
      </p:sp>
      <p:sp>
        <p:nvSpPr>
          <p:cNvPr id="15" name="Rectangle 14">
            <a:extLst>
              <a:ext uri="{FF2B5EF4-FFF2-40B4-BE49-F238E27FC236}">
                <a16:creationId xmlns:a16="http://schemas.microsoft.com/office/drawing/2014/main" id="{89DEB0B5-C428-46BE-BD66-735E6EC95FD6}"/>
              </a:ext>
            </a:extLst>
          </p:cNvPr>
          <p:cNvSpPr/>
          <p:nvPr/>
        </p:nvSpPr>
        <p:spPr>
          <a:xfrm>
            <a:off x="4236696" y="1437041"/>
            <a:ext cx="3437126" cy="1651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function must </a:t>
            </a:r>
            <a:r>
              <a:rPr lang="en-US" sz="2400" dirty="0">
                <a:solidFill>
                  <a:srgbClr val="FFD1D1"/>
                </a:solidFill>
              </a:rPr>
              <a:t>return a value</a:t>
            </a:r>
            <a:r>
              <a:rPr lang="en-US" sz="2400" dirty="0"/>
              <a:t>.</a:t>
            </a:r>
          </a:p>
        </p:txBody>
      </p:sp>
      <p:sp>
        <p:nvSpPr>
          <p:cNvPr id="16" name="Rectangle 15">
            <a:extLst>
              <a:ext uri="{FF2B5EF4-FFF2-40B4-BE49-F238E27FC236}">
                <a16:creationId xmlns:a16="http://schemas.microsoft.com/office/drawing/2014/main" id="{48257722-A9DC-4EC8-93DA-C787A7AB81CA}"/>
              </a:ext>
            </a:extLst>
          </p:cNvPr>
          <p:cNvSpPr/>
          <p:nvPr/>
        </p:nvSpPr>
        <p:spPr>
          <a:xfrm>
            <a:off x="461728" y="3264734"/>
            <a:ext cx="3437126" cy="1651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Calling the same function with the same input always returns the same result.</a:t>
            </a:r>
          </a:p>
        </p:txBody>
      </p:sp>
      <p:sp>
        <p:nvSpPr>
          <p:cNvPr id="17" name="Rectangle 16">
            <a:extLst>
              <a:ext uri="{FF2B5EF4-FFF2-40B4-BE49-F238E27FC236}">
                <a16:creationId xmlns:a16="http://schemas.microsoft.com/office/drawing/2014/main" id="{5A9D413B-D385-425A-AC64-4A420127C266}"/>
              </a:ext>
            </a:extLst>
          </p:cNvPr>
          <p:cNvSpPr/>
          <p:nvPr/>
        </p:nvSpPr>
        <p:spPr>
          <a:xfrm>
            <a:off x="4236696" y="3264734"/>
            <a:ext cx="3437126" cy="1651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 variables are "</a:t>
            </a:r>
            <a:r>
              <a:rPr lang="en-US" sz="2400" dirty="0">
                <a:solidFill>
                  <a:srgbClr val="FFD1D1"/>
                </a:solidFill>
              </a:rPr>
              <a:t>immutable</a:t>
            </a:r>
            <a:r>
              <a:rPr lang="en-US" sz="2400" dirty="0"/>
              <a:t>" and can never be modified!</a:t>
            </a:r>
          </a:p>
        </p:txBody>
      </p:sp>
      <p:sp>
        <p:nvSpPr>
          <p:cNvPr id="18" name="Rectangle 17">
            <a:extLst>
              <a:ext uri="{FF2B5EF4-FFF2-40B4-BE49-F238E27FC236}">
                <a16:creationId xmlns:a16="http://schemas.microsoft.com/office/drawing/2014/main" id="{32357EA7-03C9-4BDF-A647-D8B418B3D36E}"/>
              </a:ext>
            </a:extLst>
          </p:cNvPr>
          <p:cNvSpPr/>
          <p:nvPr/>
        </p:nvSpPr>
        <p:spPr>
          <a:xfrm>
            <a:off x="7918600" y="1437041"/>
            <a:ext cx="3437126" cy="1651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Functions are "pure" and have no </a:t>
            </a:r>
            <a:r>
              <a:rPr lang="en-US" sz="2400" dirty="0">
                <a:solidFill>
                  <a:srgbClr val="FFD1D1"/>
                </a:solidFill>
              </a:rPr>
              <a:t>side effects</a:t>
            </a:r>
            <a:endParaRPr lang="en-US" sz="2400" dirty="0"/>
          </a:p>
        </p:txBody>
      </p:sp>
    </p:spTree>
    <p:extLst>
      <p:ext uri="{BB962C8B-B14F-4D97-AF65-F5344CB8AC3E}">
        <p14:creationId xmlns:p14="http://schemas.microsoft.com/office/powerpoint/2010/main" val="42923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092F-B8CA-441D-BD94-CE67A010FD15}"/>
              </a:ext>
            </a:extLst>
          </p:cNvPr>
          <p:cNvSpPr>
            <a:spLocks noGrp="1"/>
          </p:cNvSpPr>
          <p:nvPr>
            <p:ph type="title"/>
          </p:nvPr>
        </p:nvSpPr>
        <p:spPr/>
        <p:txBody>
          <a:bodyPr/>
          <a:lstStyle/>
          <a:p>
            <a:r>
              <a:rPr lang="en-US" dirty="0"/>
              <a:t>Slide Graveyard - Appendix</a:t>
            </a:r>
          </a:p>
        </p:txBody>
      </p:sp>
      <p:sp>
        <p:nvSpPr>
          <p:cNvPr id="3" name="Text Placeholder 2">
            <a:extLst>
              <a:ext uri="{FF2B5EF4-FFF2-40B4-BE49-F238E27FC236}">
                <a16:creationId xmlns:a16="http://schemas.microsoft.com/office/drawing/2014/main" id="{7C24AA33-3088-4F15-B821-E006C5075D69}"/>
              </a:ext>
            </a:extLst>
          </p:cNvPr>
          <p:cNvSpPr>
            <a:spLocks noGrp="1"/>
          </p:cNvSpPr>
          <p:nvPr>
            <p:ph type="body" sz="half" idx="1"/>
          </p:nvPr>
        </p:nvSpPr>
        <p:spPr/>
        <p:txBody>
          <a:bodyPr/>
          <a:lstStyle/>
          <a:p>
            <a:endParaRPr lang="en-US"/>
          </a:p>
        </p:txBody>
      </p:sp>
      <p:sp>
        <p:nvSpPr>
          <p:cNvPr id="4" name="Online Image Placeholder 3">
            <a:extLst>
              <a:ext uri="{FF2B5EF4-FFF2-40B4-BE49-F238E27FC236}">
                <a16:creationId xmlns:a16="http://schemas.microsoft.com/office/drawing/2014/main" id="{DB85EBF5-211A-4078-9D53-45C92396A4EA}"/>
              </a:ext>
            </a:extLst>
          </p:cNvPr>
          <p:cNvSpPr>
            <a:spLocks noGrp="1"/>
          </p:cNvSpPr>
          <p:nvPr>
            <p:ph type="clipArt" sz="half" idx="2"/>
          </p:nvPr>
        </p:nvSpPr>
        <p:spPr/>
      </p:sp>
    </p:spTree>
    <p:extLst>
      <p:ext uri="{BB962C8B-B14F-4D97-AF65-F5344CB8AC3E}">
        <p14:creationId xmlns:p14="http://schemas.microsoft.com/office/powerpoint/2010/main" val="875438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4EE0CE3-E47D-4815-9EB2-3F04A9F38FA8}"/>
              </a:ext>
            </a:extLst>
          </p:cNvPr>
          <p:cNvGrpSpPr/>
          <p:nvPr/>
        </p:nvGrpSpPr>
        <p:grpSpPr>
          <a:xfrm>
            <a:off x="4512019" y="4618646"/>
            <a:ext cx="1650993" cy="381593"/>
            <a:chOff x="4687868" y="4623828"/>
            <a:chExt cx="1650993" cy="381593"/>
          </a:xfrm>
        </p:grpSpPr>
        <p:grpSp>
          <p:nvGrpSpPr>
            <p:cNvPr id="21" name="Group 20">
              <a:extLst>
                <a:ext uri="{FF2B5EF4-FFF2-40B4-BE49-F238E27FC236}">
                  <a16:creationId xmlns:a16="http://schemas.microsoft.com/office/drawing/2014/main" id="{91139C3E-A312-4DCF-933E-D6C3DF30220F}"/>
                </a:ext>
              </a:extLst>
            </p:cNvPr>
            <p:cNvGrpSpPr/>
            <p:nvPr/>
          </p:nvGrpSpPr>
          <p:grpSpPr>
            <a:xfrm>
              <a:off x="4867387" y="4636089"/>
              <a:ext cx="1471474" cy="369332"/>
              <a:chOff x="4428654" y="4702504"/>
              <a:chExt cx="1471474" cy="369332"/>
            </a:xfrm>
          </p:grpSpPr>
          <p:sp>
            <p:nvSpPr>
              <p:cNvPr id="219" name="Rectangle 218">
                <a:extLst>
                  <a:ext uri="{FF2B5EF4-FFF2-40B4-BE49-F238E27FC236}">
                    <a16:creationId xmlns:a16="http://schemas.microsoft.com/office/drawing/2014/main" id="{387299D9-1D6F-451A-983B-3AC58C885CCF}"/>
                  </a:ext>
                </a:extLst>
              </p:cNvPr>
              <p:cNvSpPr/>
              <p:nvPr/>
            </p:nvSpPr>
            <p:spPr>
              <a:xfrm>
                <a:off x="4648839" y="4742510"/>
                <a:ext cx="1022336" cy="27303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TextBox 156">
                <a:extLst>
                  <a:ext uri="{FF2B5EF4-FFF2-40B4-BE49-F238E27FC236}">
                    <a16:creationId xmlns:a16="http://schemas.microsoft.com/office/drawing/2014/main" id="{94332C8E-88B4-417D-AE8B-D909CE6975D7}"/>
                  </a:ext>
                </a:extLst>
              </p:cNvPr>
              <p:cNvSpPr txBox="1"/>
              <p:nvPr/>
            </p:nvSpPr>
            <p:spPr>
              <a:xfrm>
                <a:off x="4428654" y="4702504"/>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"Zoomer"</a:t>
                </a:r>
                <a:endParaRPr lang="en-US" dirty="0">
                  <a:solidFill>
                    <a:srgbClr val="FF0000"/>
                  </a:solidFill>
                </a:endParaRPr>
              </a:p>
            </p:txBody>
          </p:sp>
        </p:grpSp>
        <p:sp>
          <p:nvSpPr>
            <p:cNvPr id="22" name="TextBox 21">
              <a:extLst>
                <a:ext uri="{FF2B5EF4-FFF2-40B4-BE49-F238E27FC236}">
                  <a16:creationId xmlns:a16="http://schemas.microsoft.com/office/drawing/2014/main" id="{DF54842E-6830-4626-BD6A-E4F4E3BD0D96}"/>
                </a:ext>
              </a:extLst>
            </p:cNvPr>
            <p:cNvSpPr txBox="1"/>
            <p:nvPr/>
          </p:nvSpPr>
          <p:spPr>
            <a:xfrm>
              <a:off x="4687868" y="4623828"/>
              <a:ext cx="458780" cy="369332"/>
            </a:xfrm>
            <a:prstGeom prst="rect">
              <a:avLst/>
            </a:prstGeom>
            <a:noFill/>
          </p:spPr>
          <p:txBody>
            <a:bodyPr wrap="none" rtlCol="0">
              <a:spAutoFit/>
            </a:bodyPr>
            <a:lstStyle/>
            <a:p>
              <a:r>
                <a:rPr lang="en-US"/>
                <a:t>val</a:t>
              </a:r>
              <a:endParaRPr lang="en-US" dirty="0"/>
            </a:p>
          </p:txBody>
        </p:sp>
      </p:grpSp>
      <p:grpSp>
        <p:nvGrpSpPr>
          <p:cNvPr id="13" name="Group 12">
            <a:extLst>
              <a:ext uri="{FF2B5EF4-FFF2-40B4-BE49-F238E27FC236}">
                <a16:creationId xmlns:a16="http://schemas.microsoft.com/office/drawing/2014/main" id="{24671513-FE6E-460F-BDEE-C959279F1DDF}"/>
              </a:ext>
            </a:extLst>
          </p:cNvPr>
          <p:cNvGrpSpPr/>
          <p:nvPr/>
        </p:nvGrpSpPr>
        <p:grpSpPr>
          <a:xfrm>
            <a:off x="6415806" y="2502670"/>
            <a:ext cx="5629894" cy="4180726"/>
            <a:chOff x="6393612" y="2484915"/>
            <a:chExt cx="5629894" cy="4180726"/>
          </a:xfrm>
        </p:grpSpPr>
        <p:grpSp>
          <p:nvGrpSpPr>
            <p:cNvPr id="88" name="Group 87">
              <a:extLst>
                <a:ext uri="{FF2B5EF4-FFF2-40B4-BE49-F238E27FC236}">
                  <a16:creationId xmlns:a16="http://schemas.microsoft.com/office/drawing/2014/main" id="{FA1AA9FE-B11C-4E2C-9AB8-05F75E0802C5}"/>
                </a:ext>
              </a:extLst>
            </p:cNvPr>
            <p:cNvGrpSpPr/>
            <p:nvPr/>
          </p:nvGrpSpPr>
          <p:grpSpPr>
            <a:xfrm>
              <a:off x="6413272" y="2484915"/>
              <a:ext cx="5610234" cy="4180726"/>
              <a:chOff x="6095118" y="1978967"/>
              <a:chExt cx="5733038" cy="5446850"/>
            </a:xfrm>
          </p:grpSpPr>
          <p:grpSp>
            <p:nvGrpSpPr>
              <p:cNvPr id="92" name="Group 91">
                <a:extLst>
                  <a:ext uri="{FF2B5EF4-FFF2-40B4-BE49-F238E27FC236}">
                    <a16:creationId xmlns:a16="http://schemas.microsoft.com/office/drawing/2014/main" id="{387D1A84-4ABF-4E2F-A7B0-388902F47606}"/>
                  </a:ext>
                </a:extLst>
              </p:cNvPr>
              <p:cNvGrpSpPr/>
              <p:nvPr/>
            </p:nvGrpSpPr>
            <p:grpSpPr>
              <a:xfrm>
                <a:off x="6095118" y="1978967"/>
                <a:ext cx="5733038" cy="5446850"/>
                <a:chOff x="3072962" y="1263460"/>
                <a:chExt cx="5994838" cy="6296063"/>
              </a:xfrm>
            </p:grpSpPr>
            <p:pic>
              <p:nvPicPr>
                <p:cNvPr id="121" name="Picture 120">
                  <a:extLst>
                    <a:ext uri="{FF2B5EF4-FFF2-40B4-BE49-F238E27FC236}">
                      <a16:creationId xmlns:a16="http://schemas.microsoft.com/office/drawing/2014/main" id="{5433BA29-F858-432A-B11B-BB8A2B957D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6296063"/>
                </a:xfrm>
                <a:prstGeom prst="rect">
                  <a:avLst/>
                </a:prstGeom>
              </p:spPr>
            </p:pic>
            <p:sp>
              <p:nvSpPr>
                <p:cNvPr id="122" name="Rectangle 121">
                  <a:extLst>
                    <a:ext uri="{FF2B5EF4-FFF2-40B4-BE49-F238E27FC236}">
                      <a16:creationId xmlns:a16="http://schemas.microsoft.com/office/drawing/2014/main" id="{D9FD0A38-16C4-4DE8-B7A2-7F8981A850C5}"/>
                    </a:ext>
                  </a:extLst>
                </p:cNvPr>
                <p:cNvSpPr/>
                <p:nvPr/>
              </p:nvSpPr>
              <p:spPr>
                <a:xfrm>
                  <a:off x="3166947" y="1701941"/>
                  <a:ext cx="3015290" cy="303314"/>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09" name="Rectangle 108">
                <a:extLst>
                  <a:ext uri="{FF2B5EF4-FFF2-40B4-BE49-F238E27FC236}">
                    <a16:creationId xmlns:a16="http://schemas.microsoft.com/office/drawing/2014/main" id="{C4CF289D-7319-4E1A-88D3-E920C8830471}"/>
                  </a:ext>
                </a:extLst>
              </p:cNvPr>
              <p:cNvSpPr/>
              <p:nvPr/>
            </p:nvSpPr>
            <p:spPr>
              <a:xfrm>
                <a:off x="8878957" y="2053236"/>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12B1A4A5-FAAE-4352-93B9-7144CAAA6825}"/>
                </a:ext>
              </a:extLst>
            </p:cNvPr>
            <p:cNvGrpSpPr/>
            <p:nvPr/>
          </p:nvGrpSpPr>
          <p:grpSpPr>
            <a:xfrm>
              <a:off x="6393612" y="2740838"/>
              <a:ext cx="1770373" cy="679108"/>
              <a:chOff x="6301612" y="2723545"/>
              <a:chExt cx="1770373" cy="679108"/>
            </a:xfrm>
          </p:grpSpPr>
          <p:sp>
            <p:nvSpPr>
              <p:cNvPr id="123" name="TextBox 122">
                <a:extLst>
                  <a:ext uri="{FF2B5EF4-FFF2-40B4-BE49-F238E27FC236}">
                    <a16:creationId xmlns:a16="http://schemas.microsoft.com/office/drawing/2014/main" id="{14CA3985-F93B-47DE-ABBD-A7D878890F79}"/>
                  </a:ext>
                </a:extLst>
              </p:cNvPr>
              <p:cNvSpPr txBox="1"/>
              <p:nvPr/>
            </p:nvSpPr>
            <p:spPr>
              <a:xfrm>
                <a:off x="6329040" y="2723545"/>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a:t>
                </a:r>
              </a:p>
            </p:txBody>
          </p:sp>
          <p:sp>
            <p:nvSpPr>
              <p:cNvPr id="150" name="TextBox 149">
                <a:extLst>
                  <a:ext uri="{FF2B5EF4-FFF2-40B4-BE49-F238E27FC236}">
                    <a16:creationId xmlns:a16="http://schemas.microsoft.com/office/drawing/2014/main" id="{6AB7CE68-0C6D-400D-B019-350C3CE8805F}"/>
                  </a:ext>
                </a:extLst>
              </p:cNvPr>
              <p:cNvSpPr txBox="1"/>
              <p:nvPr/>
            </p:nvSpPr>
            <p:spPr>
              <a:xfrm>
                <a:off x="6301612" y="3033321"/>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grpSp>
      </p:gr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36594" y="-58445"/>
            <a:ext cx="10363200" cy="1143000"/>
          </a:xfrm>
        </p:spPr>
        <p:txBody>
          <a:bodyPr/>
          <a:lstStyle/>
          <a:p>
            <a:r>
              <a:rPr lang="en-US" dirty="0"/>
              <a:t>Algebraic Data Types: Searching a Tree</a:t>
            </a:r>
          </a:p>
        </p:txBody>
      </p:sp>
      <p:sp>
        <p:nvSpPr>
          <p:cNvPr id="3" name="TextBox 2">
            <a:extLst>
              <a:ext uri="{FF2B5EF4-FFF2-40B4-BE49-F238E27FC236}">
                <a16:creationId xmlns:a16="http://schemas.microsoft.com/office/drawing/2014/main" id="{69F3659F-05BE-40E9-B287-9BD90CF90D35}"/>
              </a:ext>
            </a:extLst>
          </p:cNvPr>
          <p:cNvSpPr txBox="1"/>
          <p:nvPr/>
        </p:nvSpPr>
        <p:spPr>
          <a:xfrm>
            <a:off x="5996516" y="1039158"/>
            <a:ext cx="6160485" cy="461665"/>
          </a:xfrm>
          <a:prstGeom prst="rect">
            <a:avLst/>
          </a:prstGeom>
          <a:noFill/>
        </p:spPr>
        <p:txBody>
          <a:bodyPr wrap="square" rtlCol="0">
            <a:spAutoFit/>
          </a:bodyPr>
          <a:lstStyle/>
          <a:p>
            <a:pPr algn="ctr"/>
            <a:r>
              <a:rPr lang="en-US" sz="2400" dirty="0">
                <a:latin typeface="Corbel" panose="020B0503020204020204" pitchFamily="34" charset="0"/>
              </a:rPr>
              <a:t>Let's see our function in action!</a:t>
            </a:r>
          </a:p>
        </p:txBody>
      </p:sp>
      <p:sp>
        <p:nvSpPr>
          <p:cNvPr id="14" name="TextBox 13">
            <a:extLst>
              <a:ext uri="{FF2B5EF4-FFF2-40B4-BE49-F238E27FC236}">
                <a16:creationId xmlns:a16="http://schemas.microsoft.com/office/drawing/2014/main" id="{25E02C78-ED1A-4C36-977D-48C057FD457C}"/>
              </a:ext>
            </a:extLst>
          </p:cNvPr>
          <p:cNvSpPr txBox="1"/>
          <p:nvPr/>
        </p:nvSpPr>
        <p:spPr>
          <a:xfrm>
            <a:off x="1667228" y="3622378"/>
            <a:ext cx="6096740" cy="369332"/>
          </a:xfrm>
          <a:prstGeom prst="rect">
            <a:avLst/>
          </a:prstGeom>
        </p:spPr>
        <p:txBody>
          <a:bodyPr wrap="square">
            <a:spAutoFit/>
          </a:bodyPr>
          <a:lstStyle/>
          <a:p>
            <a:endParaRPr lang="en-US" dirty="0">
              <a:latin typeface="Consolas" panose="020B0609020204030204" pitchFamily="49" charset="0"/>
            </a:endParaRPr>
          </a:p>
        </p:txBody>
      </p:sp>
      <p:grpSp>
        <p:nvGrpSpPr>
          <p:cNvPr id="10" name="Group 9">
            <a:extLst>
              <a:ext uri="{FF2B5EF4-FFF2-40B4-BE49-F238E27FC236}">
                <a16:creationId xmlns:a16="http://schemas.microsoft.com/office/drawing/2014/main" id="{A267F65F-AAC6-4F9F-9F45-2CE357F6835E}"/>
              </a:ext>
            </a:extLst>
          </p:cNvPr>
          <p:cNvGrpSpPr/>
          <p:nvPr/>
        </p:nvGrpSpPr>
        <p:grpSpPr>
          <a:xfrm>
            <a:off x="211104" y="5052180"/>
            <a:ext cx="5715352" cy="1631216"/>
            <a:chOff x="263452" y="2460462"/>
            <a:chExt cx="5715352" cy="1631216"/>
          </a:xfrm>
        </p:grpSpPr>
        <p:sp>
          <p:nvSpPr>
            <p:cNvPr id="7" name="Rectangle 6">
              <a:extLst>
                <a:ext uri="{FF2B5EF4-FFF2-40B4-BE49-F238E27FC236}">
                  <a16:creationId xmlns:a16="http://schemas.microsoft.com/office/drawing/2014/main" id="{DE392528-88D4-4041-BA4B-1BFFEB1B309D}"/>
                </a:ext>
              </a:extLst>
            </p:cNvPr>
            <p:cNvSpPr/>
            <p:nvPr/>
          </p:nvSpPr>
          <p:spPr>
            <a:xfrm>
              <a:off x="271311" y="2485167"/>
              <a:ext cx="5707493" cy="157495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5C62AEB0-5404-4954-BACF-52870FEB0AC4}"/>
                </a:ext>
              </a:extLst>
            </p:cNvPr>
            <p:cNvSpPr txBox="1"/>
            <p:nvPr/>
          </p:nvSpPr>
          <p:spPr>
            <a:xfrm>
              <a:off x="263452" y="2460462"/>
              <a:ext cx="5689024" cy="1631216"/>
            </a:xfrm>
            <a:prstGeom prst="rect">
              <a:avLst/>
            </a:prstGeom>
            <a:noFill/>
          </p:spPr>
          <p:txBody>
            <a:bodyPr wrap="square">
              <a:spAutoFit/>
            </a:bodyPr>
            <a:lstStyle/>
            <a:p>
              <a:r>
                <a:rPr lang="en-US" sz="2000" dirty="0">
                  <a:latin typeface="Consolas" panose="020B0609020204030204" pitchFamily="49" charset="0"/>
                </a:rPr>
                <a:t>search Nil </a:t>
              </a:r>
              <a:r>
                <a:rPr lang="en-US" sz="2000" dirty="0" err="1">
                  <a:latin typeface="Consolas" panose="020B0609020204030204" pitchFamily="49" charset="0"/>
                </a:rPr>
                <a:t>val</a:t>
              </a:r>
              <a:r>
                <a:rPr lang="en-US" sz="2000" dirty="0">
                  <a:latin typeface="Consolas" panose="020B0609020204030204" pitchFamily="49" charset="0"/>
                </a:rPr>
                <a:t> = False</a:t>
              </a:r>
            </a:p>
            <a:p>
              <a:r>
                <a:rPr lang="en-US" sz="2000" dirty="0">
                  <a:latin typeface="Consolas" panose="020B0609020204030204" pitchFamily="49" charset="0"/>
                </a:rPr>
                <a:t>search (Node </a:t>
              </a:r>
              <a:r>
                <a:rPr lang="en-US" sz="2000" dirty="0" err="1">
                  <a:latin typeface="Consolas" panose="020B0609020204030204" pitchFamily="49" charset="0"/>
                </a:rPr>
                <a:t>curval</a:t>
              </a:r>
              <a:r>
                <a:rPr lang="en-US" sz="2000" dirty="0">
                  <a:latin typeface="Consolas" panose="020B0609020204030204" pitchFamily="49" charset="0"/>
                </a:rPr>
                <a:t> left right) </a:t>
              </a:r>
              <a:r>
                <a:rPr lang="en-US" sz="2000" dirty="0" err="1">
                  <a:latin typeface="Consolas" panose="020B0609020204030204" pitchFamily="49" charset="0"/>
                </a:rPr>
                <a:t>val</a:t>
              </a:r>
              <a:endParaRPr lang="en-US" sz="2000" dirty="0">
                <a:latin typeface="Consolas" panose="020B0609020204030204" pitchFamily="49" charset="0"/>
              </a:endParaRPr>
            </a:p>
            <a:p>
              <a:r>
                <a:rPr lang="en-US" sz="2000" dirty="0">
                  <a:latin typeface="Consolas" panose="020B0609020204030204" pitchFamily="49" charset="0"/>
                </a:rPr>
                <a:t> | </a:t>
              </a:r>
              <a:r>
                <a:rPr lang="en-US" sz="2000" dirty="0" err="1">
                  <a:latin typeface="Consolas" panose="020B0609020204030204" pitchFamily="49" charset="0"/>
                </a:rPr>
                <a:t>val</a:t>
              </a:r>
              <a:r>
                <a:rPr lang="en-US" sz="2000" dirty="0">
                  <a:latin typeface="Consolas" panose="020B0609020204030204" pitchFamily="49" charset="0"/>
                </a:rPr>
                <a:t> == </a:t>
              </a:r>
              <a:r>
                <a:rPr lang="en-US" sz="2000" dirty="0" err="1">
                  <a:latin typeface="Consolas" panose="020B0609020204030204" pitchFamily="49" charset="0"/>
                </a:rPr>
                <a:t>curval</a:t>
              </a:r>
              <a:r>
                <a:rPr lang="en-US" sz="2000" dirty="0">
                  <a:latin typeface="Consolas" panose="020B0609020204030204" pitchFamily="49" charset="0"/>
                </a:rPr>
                <a:t> = True</a:t>
              </a:r>
            </a:p>
            <a:p>
              <a:r>
                <a:rPr lang="en-US" sz="2000" dirty="0">
                  <a:latin typeface="Consolas" panose="020B0609020204030204" pitchFamily="49" charset="0"/>
                </a:rPr>
                <a:t> | </a:t>
              </a:r>
              <a:r>
                <a:rPr lang="en-US" sz="2000" dirty="0" err="1">
                  <a:latin typeface="Consolas" panose="020B0609020204030204" pitchFamily="49" charset="0"/>
                </a:rPr>
                <a:t>val</a:t>
              </a:r>
              <a:r>
                <a:rPr lang="en-US" sz="2000" dirty="0">
                  <a:latin typeface="Consolas" panose="020B0609020204030204" pitchFamily="49" charset="0"/>
                </a:rPr>
                <a:t> &lt; </a:t>
              </a:r>
              <a:r>
                <a:rPr lang="en-US" sz="2000" dirty="0" err="1">
                  <a:latin typeface="Consolas" panose="020B0609020204030204" pitchFamily="49" charset="0"/>
                </a:rPr>
                <a:t>curval</a:t>
              </a:r>
              <a:r>
                <a:rPr lang="en-US" sz="2000" dirty="0">
                  <a:latin typeface="Consolas" panose="020B0609020204030204" pitchFamily="49" charset="0"/>
                </a:rPr>
                <a:t> = search left </a:t>
              </a:r>
              <a:r>
                <a:rPr lang="en-US" sz="2000" dirty="0" err="1">
                  <a:latin typeface="Consolas" panose="020B0609020204030204" pitchFamily="49" charset="0"/>
                </a:rPr>
                <a:t>val</a:t>
              </a:r>
              <a:endParaRPr lang="en-US" sz="2000" dirty="0">
                <a:latin typeface="Consolas" panose="020B0609020204030204" pitchFamily="49" charset="0"/>
              </a:endParaRPr>
            </a:p>
            <a:p>
              <a:r>
                <a:rPr lang="en-US" sz="2000" dirty="0">
                  <a:latin typeface="Consolas" panose="020B0609020204030204" pitchFamily="49" charset="0"/>
                </a:rPr>
                <a:t> | </a:t>
              </a:r>
              <a:r>
                <a:rPr lang="en-US" sz="2000" dirty="0" err="1">
                  <a:latin typeface="Consolas" panose="020B0609020204030204" pitchFamily="49" charset="0"/>
                </a:rPr>
                <a:t>val</a:t>
              </a:r>
              <a:r>
                <a:rPr lang="en-US" sz="2000" dirty="0">
                  <a:latin typeface="Consolas" panose="020B0609020204030204" pitchFamily="49" charset="0"/>
                </a:rPr>
                <a:t> &gt; </a:t>
              </a:r>
              <a:r>
                <a:rPr lang="en-US" sz="2000" dirty="0" err="1">
                  <a:latin typeface="Consolas" panose="020B0609020204030204" pitchFamily="49" charset="0"/>
                </a:rPr>
                <a:t>curval</a:t>
              </a:r>
              <a:r>
                <a:rPr lang="en-US" sz="2000" dirty="0">
                  <a:latin typeface="Consolas" panose="020B0609020204030204" pitchFamily="49" charset="0"/>
                </a:rPr>
                <a:t> = search right </a:t>
              </a:r>
              <a:r>
                <a:rPr lang="en-US" sz="2000" dirty="0" err="1">
                  <a:latin typeface="Consolas" panose="020B0609020204030204" pitchFamily="49" charset="0"/>
                </a:rPr>
                <a:t>val</a:t>
              </a:r>
              <a:endParaRPr lang="en-US" sz="2000" dirty="0">
                <a:latin typeface="Consolas" panose="020B0609020204030204" pitchFamily="49" charset="0"/>
              </a:endParaRPr>
            </a:p>
          </p:txBody>
        </p:sp>
      </p:grpSp>
      <p:grpSp>
        <p:nvGrpSpPr>
          <p:cNvPr id="145" name="Group 144">
            <a:extLst>
              <a:ext uri="{FF2B5EF4-FFF2-40B4-BE49-F238E27FC236}">
                <a16:creationId xmlns:a16="http://schemas.microsoft.com/office/drawing/2014/main" id="{0F83EEBA-24E7-4F5A-8577-4475430E5A62}"/>
              </a:ext>
            </a:extLst>
          </p:cNvPr>
          <p:cNvGrpSpPr/>
          <p:nvPr/>
        </p:nvGrpSpPr>
        <p:grpSpPr>
          <a:xfrm>
            <a:off x="2101997" y="3549330"/>
            <a:ext cx="2314954" cy="1490498"/>
            <a:chOff x="3416257" y="5069550"/>
            <a:chExt cx="2314954" cy="1490498"/>
          </a:xfrm>
        </p:grpSpPr>
        <p:grpSp>
          <p:nvGrpSpPr>
            <p:cNvPr id="112" name="Group 111">
              <a:extLst>
                <a:ext uri="{FF2B5EF4-FFF2-40B4-BE49-F238E27FC236}">
                  <a16:creationId xmlns:a16="http://schemas.microsoft.com/office/drawing/2014/main" id="{CFE3EFA5-BDA4-4AA1-B3EB-979A807F6179}"/>
                </a:ext>
              </a:extLst>
            </p:cNvPr>
            <p:cNvGrpSpPr/>
            <p:nvPr/>
          </p:nvGrpSpPr>
          <p:grpSpPr>
            <a:xfrm>
              <a:off x="3960264" y="5069550"/>
              <a:ext cx="1121209" cy="668050"/>
              <a:chOff x="5348996" y="5055237"/>
              <a:chExt cx="1121209" cy="668050"/>
            </a:xfrm>
          </p:grpSpPr>
          <p:sp>
            <p:nvSpPr>
              <p:cNvPr id="98" name="Rectangle 97">
                <a:extLst>
                  <a:ext uri="{FF2B5EF4-FFF2-40B4-BE49-F238E27FC236}">
                    <a16:creationId xmlns:a16="http://schemas.microsoft.com/office/drawing/2014/main" id="{2ECA1D03-9CD3-437E-958C-A3B2FBC383AB}"/>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AB5EDF-8127-45F1-8DA4-FD1AB904AF2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A3CDDACD-0538-4932-9D62-AE9B18977BB5}"/>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101" name="Rectangle 100">
                <a:extLst>
                  <a:ext uri="{FF2B5EF4-FFF2-40B4-BE49-F238E27FC236}">
                    <a16:creationId xmlns:a16="http://schemas.microsoft.com/office/drawing/2014/main" id="{B358058F-B74F-401B-85EE-593CA1F5F9A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9CE191FA-46B8-47B2-BEEA-4019BCAFC25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ED6773C2-945D-4AF2-AE7F-1FA2BB0F8705}"/>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104" name="TextBox 103">
                <a:extLst>
                  <a:ext uri="{FF2B5EF4-FFF2-40B4-BE49-F238E27FC236}">
                    <a16:creationId xmlns:a16="http://schemas.microsoft.com/office/drawing/2014/main" id="{354582C0-1B21-48BE-B9B5-E99E06F6DBA4}"/>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113" name="Group 112">
              <a:extLst>
                <a:ext uri="{FF2B5EF4-FFF2-40B4-BE49-F238E27FC236}">
                  <a16:creationId xmlns:a16="http://schemas.microsoft.com/office/drawing/2014/main" id="{3B299390-601A-499B-B47C-F3CD7CBE5376}"/>
                </a:ext>
              </a:extLst>
            </p:cNvPr>
            <p:cNvGrpSpPr/>
            <p:nvPr/>
          </p:nvGrpSpPr>
          <p:grpSpPr>
            <a:xfrm>
              <a:off x="3416257" y="5891998"/>
              <a:ext cx="1125450" cy="668050"/>
              <a:chOff x="5348996" y="5055237"/>
              <a:chExt cx="1125450" cy="668050"/>
            </a:xfrm>
          </p:grpSpPr>
          <p:sp>
            <p:nvSpPr>
              <p:cNvPr id="114" name="Rectangle 113">
                <a:extLst>
                  <a:ext uri="{FF2B5EF4-FFF2-40B4-BE49-F238E27FC236}">
                    <a16:creationId xmlns:a16="http://schemas.microsoft.com/office/drawing/2014/main" id="{68FF42CA-3AC8-42BE-A641-45AF1A4FB5E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01055E0-95A8-4638-A26D-03755B74EAA6}"/>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B6D4B0F-A8B2-4F70-A58E-27E2D4624C18}"/>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117" name="Rectangle 116">
                <a:extLst>
                  <a:ext uri="{FF2B5EF4-FFF2-40B4-BE49-F238E27FC236}">
                    <a16:creationId xmlns:a16="http://schemas.microsoft.com/office/drawing/2014/main" id="{4AAF8BDF-1D38-408B-B493-949A2B66F120}"/>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3549F97B-9E7C-4B6C-81EF-780D41B938C9}"/>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40CC34E0-FF2A-4C6D-A83B-4E989D3431F5}"/>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20" name="TextBox 119">
                <a:extLst>
                  <a:ext uri="{FF2B5EF4-FFF2-40B4-BE49-F238E27FC236}">
                    <a16:creationId xmlns:a16="http://schemas.microsoft.com/office/drawing/2014/main" id="{1F3A738B-F730-435D-AEB3-A882373CD9F6}"/>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30" name="Group 129">
              <a:extLst>
                <a:ext uri="{FF2B5EF4-FFF2-40B4-BE49-F238E27FC236}">
                  <a16:creationId xmlns:a16="http://schemas.microsoft.com/office/drawing/2014/main" id="{D017A963-38DC-4678-955D-DE3DB4A6A3F0}"/>
                </a:ext>
              </a:extLst>
            </p:cNvPr>
            <p:cNvGrpSpPr/>
            <p:nvPr/>
          </p:nvGrpSpPr>
          <p:grpSpPr>
            <a:xfrm>
              <a:off x="4605761" y="5884840"/>
              <a:ext cx="1125450" cy="668050"/>
              <a:chOff x="5348996" y="5055237"/>
              <a:chExt cx="1125450" cy="668050"/>
            </a:xfrm>
          </p:grpSpPr>
          <p:sp>
            <p:nvSpPr>
              <p:cNvPr id="131" name="Rectangle 130">
                <a:extLst>
                  <a:ext uri="{FF2B5EF4-FFF2-40B4-BE49-F238E27FC236}">
                    <a16:creationId xmlns:a16="http://schemas.microsoft.com/office/drawing/2014/main" id="{4B39FBAF-9379-4FE7-BA6F-85136AE267A9}"/>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5607B1D-864C-476E-AB5C-B7ABBCA68703}"/>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TextBox 132">
                <a:extLst>
                  <a:ext uri="{FF2B5EF4-FFF2-40B4-BE49-F238E27FC236}">
                    <a16:creationId xmlns:a16="http://schemas.microsoft.com/office/drawing/2014/main" id="{156F2F51-B0D5-4033-8C46-10CF22847095}"/>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34" name="Rectangle 133">
                <a:extLst>
                  <a:ext uri="{FF2B5EF4-FFF2-40B4-BE49-F238E27FC236}">
                    <a16:creationId xmlns:a16="http://schemas.microsoft.com/office/drawing/2014/main" id="{5C5D63DC-F3DC-4930-A2A9-308C326FDBE2}"/>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A24E7962-4060-4254-B3B7-804666AF1953}"/>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0E292E36-95AB-4654-9419-3EF1CE81CD4D}"/>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37" name="TextBox 136">
                <a:extLst>
                  <a:ext uri="{FF2B5EF4-FFF2-40B4-BE49-F238E27FC236}">
                    <a16:creationId xmlns:a16="http://schemas.microsoft.com/office/drawing/2014/main" id="{97F4635F-FC33-4AF7-ADB4-83D3C9C5FCE4}"/>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141" name="Straight Arrow Connector 140">
              <a:extLst>
                <a:ext uri="{FF2B5EF4-FFF2-40B4-BE49-F238E27FC236}">
                  <a16:creationId xmlns:a16="http://schemas.microsoft.com/office/drawing/2014/main" id="{6E34D90E-39A2-4A8B-80FE-B021709F573F}"/>
                </a:ext>
              </a:extLst>
            </p:cNvPr>
            <p:cNvCxnSpPr>
              <a:cxnSpLocks/>
              <a:endCxn id="116" idx="0"/>
            </p:cNvCxnSpPr>
            <p:nvPr/>
          </p:nvCxnSpPr>
          <p:spPr>
            <a:xfrm flipH="1">
              <a:off x="3982900" y="5565455"/>
              <a:ext cx="267320" cy="3265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C7E95C4-4B78-43A7-9068-483EF2748562}"/>
                </a:ext>
              </a:extLst>
            </p:cNvPr>
            <p:cNvCxnSpPr>
              <a:cxnSpLocks/>
            </p:cNvCxnSpPr>
            <p:nvPr/>
          </p:nvCxnSpPr>
          <p:spPr>
            <a:xfrm>
              <a:off x="4800550" y="5557684"/>
              <a:ext cx="236443" cy="3632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50436F4F-F018-4388-87B7-E0B001F179B4}"/>
              </a:ext>
            </a:extLst>
          </p:cNvPr>
          <p:cNvSpPr txBox="1"/>
          <p:nvPr/>
        </p:nvSpPr>
        <p:spPr>
          <a:xfrm>
            <a:off x="7001789" y="3064651"/>
            <a:ext cx="411014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search root "Zoomer"</a:t>
            </a:r>
          </a:p>
        </p:txBody>
      </p:sp>
      <p:cxnSp>
        <p:nvCxnSpPr>
          <p:cNvPr id="154" name="Straight Arrow Connector 153">
            <a:extLst>
              <a:ext uri="{FF2B5EF4-FFF2-40B4-BE49-F238E27FC236}">
                <a16:creationId xmlns:a16="http://schemas.microsoft.com/office/drawing/2014/main" id="{DA0FD531-5AA9-4070-9E4D-DEB2D3E5605A}"/>
              </a:ext>
            </a:extLst>
          </p:cNvPr>
          <p:cNvCxnSpPr/>
          <p:nvPr/>
        </p:nvCxnSpPr>
        <p:spPr>
          <a:xfrm>
            <a:off x="6842548" y="3277736"/>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8A1D868B-2C6D-4940-B3E9-EF130A842CC8}"/>
              </a:ext>
            </a:extLst>
          </p:cNvPr>
          <p:cNvCxnSpPr/>
          <p:nvPr/>
        </p:nvCxnSpPr>
        <p:spPr>
          <a:xfrm>
            <a:off x="57049" y="5564885"/>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911A1747-D332-4DE3-9E97-DF1C5343981F}"/>
              </a:ext>
            </a:extLst>
          </p:cNvPr>
          <p:cNvSpPr txBox="1"/>
          <p:nvPr/>
        </p:nvSpPr>
        <p:spPr>
          <a:xfrm>
            <a:off x="1450446" y="3553632"/>
            <a:ext cx="1471474" cy="369332"/>
          </a:xfrm>
          <a:prstGeom prst="rect">
            <a:avLst/>
          </a:prstGeom>
          <a:noFill/>
        </p:spPr>
        <p:txBody>
          <a:bodyPr wrap="square">
            <a:spAutoFit/>
          </a:bodyPr>
          <a:lstStyle/>
          <a:p>
            <a:pPr algn="ctr"/>
            <a:r>
              <a:rPr lang="en-US" dirty="0" err="1">
                <a:solidFill>
                  <a:srgbClr val="FF0000"/>
                </a:solidFill>
                <a:latin typeface="Consolas" panose="020B0609020204030204" pitchFamily="49" charset="0"/>
              </a:rPr>
              <a:t>curval</a:t>
            </a:r>
            <a:r>
              <a:rPr lang="en-US" dirty="0">
                <a:solidFill>
                  <a:srgbClr val="FF0000"/>
                </a:solidFill>
                <a:latin typeface="Consolas" panose="020B0609020204030204" pitchFamily="49" charset="0"/>
              </a:rPr>
              <a: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59" name="TextBox 158">
            <a:extLst>
              <a:ext uri="{FF2B5EF4-FFF2-40B4-BE49-F238E27FC236}">
                <a16:creationId xmlns:a16="http://schemas.microsoft.com/office/drawing/2014/main" id="{87E5C91F-AB72-41FF-A687-7889B20D597F}"/>
              </a:ext>
            </a:extLst>
          </p:cNvPr>
          <p:cNvSpPr txBox="1"/>
          <p:nvPr/>
        </p:nvSpPr>
        <p:spPr>
          <a:xfrm>
            <a:off x="1587496" y="3852949"/>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left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60" name="TextBox 159">
            <a:extLst>
              <a:ext uri="{FF2B5EF4-FFF2-40B4-BE49-F238E27FC236}">
                <a16:creationId xmlns:a16="http://schemas.microsoft.com/office/drawing/2014/main" id="{3FAAA2C0-B438-42B7-98D5-75C268796349}"/>
              </a:ext>
            </a:extLst>
          </p:cNvPr>
          <p:cNvSpPr txBox="1"/>
          <p:nvPr/>
        </p:nvSpPr>
        <p:spPr>
          <a:xfrm>
            <a:off x="3412814" y="3836511"/>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sym typeface="Wingdings" panose="05000000000000000000" pitchFamily="2" charset="2"/>
              </a:rPr>
              <a:t> </a:t>
            </a:r>
            <a:r>
              <a:rPr lang="en-US" dirty="0">
                <a:solidFill>
                  <a:srgbClr val="FF0000"/>
                </a:solidFill>
                <a:latin typeface="Consolas" panose="020B0609020204030204" pitchFamily="49" charset="0"/>
              </a:rPr>
              <a:t>right</a:t>
            </a:r>
            <a:endParaRPr lang="en-US" dirty="0">
              <a:solidFill>
                <a:srgbClr val="FF0000"/>
              </a:solidFill>
            </a:endParaRPr>
          </a:p>
        </p:txBody>
      </p:sp>
      <p:cxnSp>
        <p:nvCxnSpPr>
          <p:cNvPr id="161" name="Straight Arrow Connector 160">
            <a:extLst>
              <a:ext uri="{FF2B5EF4-FFF2-40B4-BE49-F238E27FC236}">
                <a16:creationId xmlns:a16="http://schemas.microsoft.com/office/drawing/2014/main" id="{E8433DCE-92FE-4342-BCF9-98CAD69AED02}"/>
              </a:ext>
            </a:extLst>
          </p:cNvPr>
          <p:cNvCxnSpPr/>
          <p:nvPr/>
        </p:nvCxnSpPr>
        <p:spPr>
          <a:xfrm>
            <a:off x="418075" y="5873306"/>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3" name="Speech Bubble: Rectangle with Corners Rounded 162">
            <a:extLst>
              <a:ext uri="{FF2B5EF4-FFF2-40B4-BE49-F238E27FC236}">
                <a16:creationId xmlns:a16="http://schemas.microsoft.com/office/drawing/2014/main" id="{17006F63-303D-4E2F-8AF3-81E2DF14AC92}"/>
              </a:ext>
            </a:extLst>
          </p:cNvPr>
          <p:cNvSpPr/>
          <p:nvPr/>
        </p:nvSpPr>
        <p:spPr>
          <a:xfrm>
            <a:off x="1196266" y="4277654"/>
            <a:ext cx="3113638" cy="821919"/>
          </a:xfrm>
          <a:prstGeom prst="wedgeRoundRectCallout">
            <a:avLst>
              <a:gd name="adj1" fmla="val -43173"/>
              <a:gd name="adj2" fmla="val 1344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rPr>
              <a:t>"Zoomer" </a:t>
            </a:r>
            <a:r>
              <a:rPr lang="en-US" sz="2000" dirty="0"/>
              <a:t>== </a:t>
            </a:r>
            <a:r>
              <a:rPr lang="en-US" sz="2000" dirty="0">
                <a:solidFill>
                  <a:srgbClr val="FFC1C1"/>
                </a:solidFill>
              </a:rPr>
              <a:t>"</a:t>
            </a:r>
            <a:r>
              <a:rPr lang="en-US" sz="2000" dirty="0" err="1">
                <a:solidFill>
                  <a:srgbClr val="FFC1C1"/>
                </a:solidFill>
              </a:rPr>
              <a:t>Cheugy</a:t>
            </a:r>
            <a:r>
              <a:rPr lang="en-US" sz="2000" dirty="0">
                <a:solidFill>
                  <a:srgbClr val="FFC1C1"/>
                </a:solidFill>
              </a:rPr>
              <a:t>"</a:t>
            </a:r>
            <a:r>
              <a:rPr lang="en-US" sz="2000" dirty="0"/>
              <a:t>?</a:t>
            </a:r>
            <a:endParaRPr lang="en-US" sz="2000" dirty="0">
              <a:solidFill>
                <a:schemeClr val="bg1"/>
              </a:solidFill>
            </a:endParaRPr>
          </a:p>
        </p:txBody>
      </p:sp>
      <p:cxnSp>
        <p:nvCxnSpPr>
          <p:cNvPr id="164" name="Straight Arrow Connector 163">
            <a:extLst>
              <a:ext uri="{FF2B5EF4-FFF2-40B4-BE49-F238E27FC236}">
                <a16:creationId xmlns:a16="http://schemas.microsoft.com/office/drawing/2014/main" id="{880B4484-FE94-4438-B61F-2182B5C6C295}"/>
              </a:ext>
            </a:extLst>
          </p:cNvPr>
          <p:cNvCxnSpPr/>
          <p:nvPr/>
        </p:nvCxnSpPr>
        <p:spPr>
          <a:xfrm>
            <a:off x="409203" y="6178205"/>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5" name="Speech Bubble: Rectangle with Corners Rounded 164">
            <a:extLst>
              <a:ext uri="{FF2B5EF4-FFF2-40B4-BE49-F238E27FC236}">
                <a16:creationId xmlns:a16="http://schemas.microsoft.com/office/drawing/2014/main" id="{51321C26-BBCF-420E-9552-1B8B1F2D7524}"/>
              </a:ext>
            </a:extLst>
          </p:cNvPr>
          <p:cNvSpPr/>
          <p:nvPr/>
        </p:nvSpPr>
        <p:spPr>
          <a:xfrm>
            <a:off x="1187394" y="4582553"/>
            <a:ext cx="3113638" cy="821919"/>
          </a:xfrm>
          <a:prstGeom prst="wedgeRoundRectCallout">
            <a:avLst>
              <a:gd name="adj1" fmla="val -43173"/>
              <a:gd name="adj2" fmla="val 1344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rPr>
              <a:t>"Zoomer" </a:t>
            </a:r>
            <a:r>
              <a:rPr lang="en-US" sz="2000" dirty="0"/>
              <a:t>&lt; </a:t>
            </a:r>
            <a:r>
              <a:rPr lang="en-US" sz="2000" dirty="0">
                <a:solidFill>
                  <a:srgbClr val="FFC1C1"/>
                </a:solidFill>
              </a:rPr>
              <a:t>"</a:t>
            </a:r>
            <a:r>
              <a:rPr lang="en-US" sz="2000" dirty="0" err="1">
                <a:solidFill>
                  <a:srgbClr val="FFC1C1"/>
                </a:solidFill>
              </a:rPr>
              <a:t>Cheugy</a:t>
            </a:r>
            <a:r>
              <a:rPr lang="en-US" sz="2000" dirty="0">
                <a:solidFill>
                  <a:srgbClr val="FFC1C1"/>
                </a:solidFill>
              </a:rPr>
              <a:t>"</a:t>
            </a:r>
            <a:r>
              <a:rPr lang="en-US" sz="2000" dirty="0"/>
              <a:t>?</a:t>
            </a:r>
            <a:endParaRPr lang="en-US" sz="2000" dirty="0">
              <a:solidFill>
                <a:schemeClr val="bg1"/>
              </a:solidFill>
            </a:endParaRPr>
          </a:p>
        </p:txBody>
      </p:sp>
      <p:cxnSp>
        <p:nvCxnSpPr>
          <p:cNvPr id="166" name="Straight Arrow Connector 165">
            <a:extLst>
              <a:ext uri="{FF2B5EF4-FFF2-40B4-BE49-F238E27FC236}">
                <a16:creationId xmlns:a16="http://schemas.microsoft.com/office/drawing/2014/main" id="{2EE31285-8C2F-4DE2-A630-DBCFE4BB39C6}"/>
              </a:ext>
            </a:extLst>
          </p:cNvPr>
          <p:cNvCxnSpPr/>
          <p:nvPr/>
        </p:nvCxnSpPr>
        <p:spPr>
          <a:xfrm>
            <a:off x="408455" y="645289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7" name="Speech Bubble: Rectangle with Corners Rounded 166">
            <a:extLst>
              <a:ext uri="{FF2B5EF4-FFF2-40B4-BE49-F238E27FC236}">
                <a16:creationId xmlns:a16="http://schemas.microsoft.com/office/drawing/2014/main" id="{F29E1E8E-B284-415B-B2DF-9F8585D3C3DE}"/>
              </a:ext>
            </a:extLst>
          </p:cNvPr>
          <p:cNvSpPr/>
          <p:nvPr/>
        </p:nvSpPr>
        <p:spPr>
          <a:xfrm>
            <a:off x="1186646" y="4857238"/>
            <a:ext cx="3113638" cy="821919"/>
          </a:xfrm>
          <a:prstGeom prst="wedgeRoundRectCallout">
            <a:avLst>
              <a:gd name="adj1" fmla="val -43173"/>
              <a:gd name="adj2" fmla="val 1344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rPr>
              <a:t>"Zoomer" </a:t>
            </a:r>
            <a:r>
              <a:rPr lang="en-US" sz="2000" dirty="0"/>
              <a:t>&gt; </a:t>
            </a:r>
            <a:r>
              <a:rPr lang="en-US" sz="2000" dirty="0">
                <a:solidFill>
                  <a:srgbClr val="FFC1C1"/>
                </a:solidFill>
              </a:rPr>
              <a:t>"</a:t>
            </a:r>
            <a:r>
              <a:rPr lang="en-US" sz="2000" dirty="0" err="1">
                <a:solidFill>
                  <a:srgbClr val="FFC1C1"/>
                </a:solidFill>
              </a:rPr>
              <a:t>Cheugy</a:t>
            </a:r>
            <a:r>
              <a:rPr lang="en-US" sz="2000" dirty="0">
                <a:solidFill>
                  <a:srgbClr val="FFC1C1"/>
                </a:solidFill>
              </a:rPr>
              <a:t>"</a:t>
            </a:r>
            <a:r>
              <a:rPr lang="en-US" sz="2000" dirty="0"/>
              <a:t>?</a:t>
            </a:r>
            <a:endParaRPr lang="en-US" sz="2000" dirty="0">
              <a:solidFill>
                <a:schemeClr val="bg1"/>
              </a:solidFill>
            </a:endParaRPr>
          </a:p>
        </p:txBody>
      </p:sp>
      <p:cxnSp>
        <p:nvCxnSpPr>
          <p:cNvPr id="168" name="Straight Arrow Connector 167">
            <a:extLst>
              <a:ext uri="{FF2B5EF4-FFF2-40B4-BE49-F238E27FC236}">
                <a16:creationId xmlns:a16="http://schemas.microsoft.com/office/drawing/2014/main" id="{526C07F9-0206-4B99-AA5E-A91497DCB2D1}"/>
              </a:ext>
            </a:extLst>
          </p:cNvPr>
          <p:cNvCxnSpPr>
            <a:cxnSpLocks/>
          </p:cNvCxnSpPr>
          <p:nvPr/>
        </p:nvCxnSpPr>
        <p:spPr>
          <a:xfrm>
            <a:off x="2653710" y="6233174"/>
            <a:ext cx="179510" cy="182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1FE6210C-51B8-4A05-9FB4-CEBB803CC2C3}"/>
              </a:ext>
            </a:extLst>
          </p:cNvPr>
          <p:cNvGrpSpPr/>
          <p:nvPr/>
        </p:nvGrpSpPr>
        <p:grpSpPr>
          <a:xfrm>
            <a:off x="211597" y="3434492"/>
            <a:ext cx="6096740" cy="1631216"/>
            <a:chOff x="263452" y="2460462"/>
            <a:chExt cx="6096740" cy="1631216"/>
          </a:xfrm>
        </p:grpSpPr>
        <p:sp>
          <p:nvSpPr>
            <p:cNvPr id="170" name="Rectangle 169">
              <a:extLst>
                <a:ext uri="{FF2B5EF4-FFF2-40B4-BE49-F238E27FC236}">
                  <a16:creationId xmlns:a16="http://schemas.microsoft.com/office/drawing/2014/main" id="{CBC01E80-DAC0-4293-A729-D7E6AFE6A599}"/>
                </a:ext>
              </a:extLst>
            </p:cNvPr>
            <p:cNvSpPr/>
            <p:nvPr/>
          </p:nvSpPr>
          <p:spPr>
            <a:xfrm>
              <a:off x="271311" y="2485167"/>
              <a:ext cx="5707493" cy="157495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71" name="TextBox 170">
              <a:extLst>
                <a:ext uri="{FF2B5EF4-FFF2-40B4-BE49-F238E27FC236}">
                  <a16:creationId xmlns:a16="http://schemas.microsoft.com/office/drawing/2014/main" id="{5C702155-7B8F-42B9-9E1B-6D1D94C5DAF0}"/>
                </a:ext>
              </a:extLst>
            </p:cNvPr>
            <p:cNvSpPr txBox="1"/>
            <p:nvPr/>
          </p:nvSpPr>
          <p:spPr>
            <a:xfrm>
              <a:off x="263452" y="2460462"/>
              <a:ext cx="6096740" cy="1631216"/>
            </a:xfrm>
            <a:prstGeom prst="rect">
              <a:avLst/>
            </a:prstGeom>
            <a:noFill/>
          </p:spPr>
          <p:txBody>
            <a:bodyPr wrap="square">
              <a:spAutoFit/>
            </a:bodyPr>
            <a:lstStyle/>
            <a:p>
              <a:r>
                <a:rPr lang="en-US" sz="2000" dirty="0">
                  <a:latin typeface="Consolas" panose="020B0609020204030204" pitchFamily="49" charset="0"/>
                </a:rPr>
                <a:t>search Nil </a:t>
              </a:r>
              <a:r>
                <a:rPr lang="en-US" sz="2000" dirty="0" err="1">
                  <a:latin typeface="Consolas" panose="020B0609020204030204" pitchFamily="49" charset="0"/>
                </a:rPr>
                <a:t>val</a:t>
              </a:r>
              <a:r>
                <a:rPr lang="en-US" sz="2000" dirty="0">
                  <a:latin typeface="Consolas" panose="020B0609020204030204" pitchFamily="49" charset="0"/>
                </a:rPr>
                <a:t> = False</a:t>
              </a:r>
            </a:p>
            <a:p>
              <a:r>
                <a:rPr lang="en-US" sz="2000" dirty="0">
                  <a:latin typeface="Consolas" panose="020B0609020204030204" pitchFamily="49" charset="0"/>
                </a:rPr>
                <a:t>search (Node </a:t>
              </a:r>
              <a:r>
                <a:rPr lang="en-US" sz="2000" dirty="0" err="1">
                  <a:latin typeface="Consolas" panose="020B0609020204030204" pitchFamily="49" charset="0"/>
                </a:rPr>
                <a:t>curval</a:t>
              </a:r>
              <a:r>
                <a:rPr lang="en-US" sz="2000" dirty="0">
                  <a:latin typeface="Consolas" panose="020B0609020204030204" pitchFamily="49" charset="0"/>
                </a:rPr>
                <a:t> left right) </a:t>
              </a:r>
              <a:r>
                <a:rPr lang="en-US" sz="2000" dirty="0" err="1">
                  <a:latin typeface="Consolas" panose="020B0609020204030204" pitchFamily="49" charset="0"/>
                </a:rPr>
                <a:t>val</a:t>
              </a:r>
              <a:endParaRPr lang="en-US" sz="2000" dirty="0">
                <a:latin typeface="Consolas" panose="020B0609020204030204" pitchFamily="49" charset="0"/>
              </a:endParaRPr>
            </a:p>
            <a:p>
              <a:r>
                <a:rPr lang="en-US" sz="2000" dirty="0">
                  <a:latin typeface="Consolas" panose="020B0609020204030204" pitchFamily="49" charset="0"/>
                </a:rPr>
                <a:t> | </a:t>
              </a:r>
              <a:r>
                <a:rPr lang="en-US" sz="2000" dirty="0" err="1">
                  <a:latin typeface="Consolas" panose="020B0609020204030204" pitchFamily="49" charset="0"/>
                </a:rPr>
                <a:t>val</a:t>
              </a:r>
              <a:r>
                <a:rPr lang="en-US" sz="2000" dirty="0">
                  <a:latin typeface="Consolas" panose="020B0609020204030204" pitchFamily="49" charset="0"/>
                </a:rPr>
                <a:t> == </a:t>
              </a:r>
              <a:r>
                <a:rPr lang="en-US" sz="2000" dirty="0" err="1">
                  <a:latin typeface="Consolas" panose="020B0609020204030204" pitchFamily="49" charset="0"/>
                </a:rPr>
                <a:t>curval</a:t>
              </a:r>
              <a:r>
                <a:rPr lang="en-US" sz="2000" dirty="0">
                  <a:latin typeface="Consolas" panose="020B0609020204030204" pitchFamily="49" charset="0"/>
                </a:rPr>
                <a:t> = True</a:t>
              </a:r>
            </a:p>
            <a:p>
              <a:r>
                <a:rPr lang="en-US" sz="2000" dirty="0">
                  <a:latin typeface="Consolas" panose="020B0609020204030204" pitchFamily="49" charset="0"/>
                </a:rPr>
                <a:t> | </a:t>
              </a:r>
              <a:r>
                <a:rPr lang="en-US" sz="2000" dirty="0" err="1">
                  <a:latin typeface="Consolas" panose="020B0609020204030204" pitchFamily="49" charset="0"/>
                </a:rPr>
                <a:t>val</a:t>
              </a:r>
              <a:r>
                <a:rPr lang="en-US" sz="2000" dirty="0">
                  <a:latin typeface="Consolas" panose="020B0609020204030204" pitchFamily="49" charset="0"/>
                </a:rPr>
                <a:t> &lt; </a:t>
              </a:r>
              <a:r>
                <a:rPr lang="en-US" sz="2000" dirty="0" err="1">
                  <a:latin typeface="Consolas" panose="020B0609020204030204" pitchFamily="49" charset="0"/>
                </a:rPr>
                <a:t>curval</a:t>
              </a:r>
              <a:r>
                <a:rPr lang="en-US" sz="2000" dirty="0">
                  <a:latin typeface="Consolas" panose="020B0609020204030204" pitchFamily="49" charset="0"/>
                </a:rPr>
                <a:t> = search left </a:t>
              </a:r>
              <a:r>
                <a:rPr lang="en-US" sz="2000" dirty="0" err="1">
                  <a:latin typeface="Consolas" panose="020B0609020204030204" pitchFamily="49" charset="0"/>
                </a:rPr>
                <a:t>val</a:t>
              </a:r>
              <a:endParaRPr lang="en-US" sz="2000" dirty="0">
                <a:latin typeface="Consolas" panose="020B0609020204030204" pitchFamily="49" charset="0"/>
              </a:endParaRPr>
            </a:p>
            <a:p>
              <a:r>
                <a:rPr lang="en-US" sz="2000" dirty="0">
                  <a:latin typeface="Consolas" panose="020B0609020204030204" pitchFamily="49" charset="0"/>
                </a:rPr>
                <a:t> | </a:t>
              </a:r>
              <a:r>
                <a:rPr lang="en-US" sz="2000" dirty="0" err="1">
                  <a:latin typeface="Consolas" panose="020B0609020204030204" pitchFamily="49" charset="0"/>
                </a:rPr>
                <a:t>val</a:t>
              </a:r>
              <a:r>
                <a:rPr lang="en-US" sz="2000" dirty="0">
                  <a:latin typeface="Consolas" panose="020B0609020204030204" pitchFamily="49" charset="0"/>
                </a:rPr>
                <a:t> &gt; </a:t>
              </a:r>
              <a:r>
                <a:rPr lang="en-US" sz="2000" dirty="0" err="1">
                  <a:latin typeface="Consolas" panose="020B0609020204030204" pitchFamily="49" charset="0"/>
                </a:rPr>
                <a:t>curval</a:t>
              </a:r>
              <a:r>
                <a:rPr lang="en-US" sz="2000" dirty="0">
                  <a:latin typeface="Consolas" panose="020B0609020204030204" pitchFamily="49" charset="0"/>
                </a:rPr>
                <a:t> = search right </a:t>
              </a:r>
              <a:r>
                <a:rPr lang="en-US" sz="2000" dirty="0" err="1">
                  <a:latin typeface="Consolas" panose="020B0609020204030204" pitchFamily="49" charset="0"/>
                </a:rPr>
                <a:t>val</a:t>
              </a:r>
              <a:endParaRPr lang="en-US" sz="2000" dirty="0">
                <a:latin typeface="Consolas" panose="020B0609020204030204" pitchFamily="49" charset="0"/>
              </a:endParaRPr>
            </a:p>
          </p:txBody>
        </p:sp>
      </p:grpSp>
      <p:grpSp>
        <p:nvGrpSpPr>
          <p:cNvPr id="179" name="Group 178">
            <a:extLst>
              <a:ext uri="{FF2B5EF4-FFF2-40B4-BE49-F238E27FC236}">
                <a16:creationId xmlns:a16="http://schemas.microsoft.com/office/drawing/2014/main" id="{D52BA0E0-6925-4181-9EE3-3A549DC30945}"/>
              </a:ext>
            </a:extLst>
          </p:cNvPr>
          <p:cNvGrpSpPr/>
          <p:nvPr/>
        </p:nvGrpSpPr>
        <p:grpSpPr>
          <a:xfrm>
            <a:off x="3291637" y="4361776"/>
            <a:ext cx="1125450" cy="668050"/>
            <a:chOff x="5348996" y="5055237"/>
            <a:chExt cx="1125450" cy="668050"/>
          </a:xfrm>
          <a:effectLst>
            <a:glow rad="228600">
              <a:schemeClr val="accent2">
                <a:satMod val="175000"/>
                <a:alpha val="40000"/>
              </a:schemeClr>
            </a:glow>
          </a:effectLst>
        </p:grpSpPr>
        <p:sp>
          <p:nvSpPr>
            <p:cNvPr id="182" name="Rectangle 181">
              <a:extLst>
                <a:ext uri="{FF2B5EF4-FFF2-40B4-BE49-F238E27FC236}">
                  <a16:creationId xmlns:a16="http://schemas.microsoft.com/office/drawing/2014/main" id="{FCC3833A-95D5-4559-8B4F-AA28B8C9F805}"/>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EFA38C78-8E1C-4F18-A446-98F051B2CE0E}"/>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TextBox 183">
              <a:extLst>
                <a:ext uri="{FF2B5EF4-FFF2-40B4-BE49-F238E27FC236}">
                  <a16:creationId xmlns:a16="http://schemas.microsoft.com/office/drawing/2014/main" id="{15A5291A-6F33-4C14-AAC7-1112F932BDBD}"/>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85" name="Rectangle 184">
              <a:extLst>
                <a:ext uri="{FF2B5EF4-FFF2-40B4-BE49-F238E27FC236}">
                  <a16:creationId xmlns:a16="http://schemas.microsoft.com/office/drawing/2014/main" id="{DACB1F5A-F976-4EB6-B85C-13B8427C8E3D}"/>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21105030-B19F-4EDE-87B7-54D72FF467EB}"/>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TextBox 186">
              <a:extLst>
                <a:ext uri="{FF2B5EF4-FFF2-40B4-BE49-F238E27FC236}">
                  <a16:creationId xmlns:a16="http://schemas.microsoft.com/office/drawing/2014/main" id="{06617602-A835-48BE-9178-F51CA9621C8F}"/>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88" name="TextBox 187">
              <a:extLst>
                <a:ext uri="{FF2B5EF4-FFF2-40B4-BE49-F238E27FC236}">
                  <a16:creationId xmlns:a16="http://schemas.microsoft.com/office/drawing/2014/main" id="{C7129454-ED91-4C7F-9E8C-43E8690C6890}"/>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sp>
        <p:nvSpPr>
          <p:cNvPr id="203" name="TextBox 202">
            <a:extLst>
              <a:ext uri="{FF2B5EF4-FFF2-40B4-BE49-F238E27FC236}">
                <a16:creationId xmlns:a16="http://schemas.microsoft.com/office/drawing/2014/main" id="{F4EF2B84-104F-4FBC-A360-6BF511074D0C}"/>
              </a:ext>
            </a:extLst>
          </p:cNvPr>
          <p:cNvSpPr txBox="1"/>
          <p:nvPr/>
        </p:nvSpPr>
        <p:spPr>
          <a:xfrm>
            <a:off x="3544541" y="6275743"/>
            <a:ext cx="1200150" cy="400110"/>
          </a:xfrm>
          <a:prstGeom prst="rect">
            <a:avLst/>
          </a:prstGeom>
          <a:noFill/>
        </p:spPr>
        <p:txBody>
          <a:bodyPr wrap="square">
            <a:spAutoFit/>
          </a:bodyPr>
          <a:lstStyle/>
          <a:p>
            <a:pPr algn="ctr"/>
            <a:r>
              <a:rPr lang="en-US" sz="2000" dirty="0">
                <a:solidFill>
                  <a:srgbClr val="FF0000"/>
                </a:solidFill>
                <a:latin typeface="Consolas" panose="020B0609020204030204" pitchFamily="49" charset="0"/>
              </a:rPr>
              <a:t>right</a:t>
            </a:r>
            <a:endParaRPr lang="en-US" sz="2000" dirty="0">
              <a:solidFill>
                <a:srgbClr val="FF0000"/>
              </a:solidFill>
            </a:endParaRPr>
          </a:p>
        </p:txBody>
      </p:sp>
      <p:grpSp>
        <p:nvGrpSpPr>
          <p:cNvPr id="204" name="Group 203">
            <a:extLst>
              <a:ext uri="{FF2B5EF4-FFF2-40B4-BE49-F238E27FC236}">
                <a16:creationId xmlns:a16="http://schemas.microsoft.com/office/drawing/2014/main" id="{C200B97B-7580-482F-9CF8-4D830FA14538}"/>
              </a:ext>
            </a:extLst>
          </p:cNvPr>
          <p:cNvGrpSpPr/>
          <p:nvPr/>
        </p:nvGrpSpPr>
        <p:grpSpPr>
          <a:xfrm>
            <a:off x="3293692" y="4361776"/>
            <a:ext cx="1125450" cy="668050"/>
            <a:chOff x="5348996" y="5055237"/>
            <a:chExt cx="1125450" cy="668050"/>
          </a:xfrm>
          <a:effectLst/>
        </p:grpSpPr>
        <p:sp>
          <p:nvSpPr>
            <p:cNvPr id="205" name="Rectangle 204">
              <a:extLst>
                <a:ext uri="{FF2B5EF4-FFF2-40B4-BE49-F238E27FC236}">
                  <a16:creationId xmlns:a16="http://schemas.microsoft.com/office/drawing/2014/main" id="{EE17E3D2-7C3A-4BE9-AC8F-708828338679}"/>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8BDEF8DF-15E6-485A-B83E-EE133CDF96F3}"/>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TextBox 206">
              <a:extLst>
                <a:ext uri="{FF2B5EF4-FFF2-40B4-BE49-F238E27FC236}">
                  <a16:creationId xmlns:a16="http://schemas.microsoft.com/office/drawing/2014/main" id="{A24203C7-F36F-4670-A54B-729EC059DB81}"/>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208" name="Rectangle 207">
              <a:extLst>
                <a:ext uri="{FF2B5EF4-FFF2-40B4-BE49-F238E27FC236}">
                  <a16:creationId xmlns:a16="http://schemas.microsoft.com/office/drawing/2014/main" id="{40376682-141B-42CA-80E4-B9A62A4C71D1}"/>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208">
              <a:extLst>
                <a:ext uri="{FF2B5EF4-FFF2-40B4-BE49-F238E27FC236}">
                  <a16:creationId xmlns:a16="http://schemas.microsoft.com/office/drawing/2014/main" id="{BE52731F-064D-46AE-9FC2-56948B8196E9}"/>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TextBox 209">
              <a:extLst>
                <a:ext uri="{FF2B5EF4-FFF2-40B4-BE49-F238E27FC236}">
                  <a16:creationId xmlns:a16="http://schemas.microsoft.com/office/drawing/2014/main" id="{B790AD06-46B0-40BB-A3D3-7E0665B69716}"/>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211" name="TextBox 210">
              <a:extLst>
                <a:ext uri="{FF2B5EF4-FFF2-40B4-BE49-F238E27FC236}">
                  <a16:creationId xmlns:a16="http://schemas.microsoft.com/office/drawing/2014/main" id="{1B2D523B-4601-412B-8F7D-29957606D60B}"/>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213" name="Straight Arrow Connector 212">
            <a:extLst>
              <a:ext uri="{FF2B5EF4-FFF2-40B4-BE49-F238E27FC236}">
                <a16:creationId xmlns:a16="http://schemas.microsoft.com/office/drawing/2014/main" id="{94F08168-2ACB-43B5-AB64-EA8E01FF9CF3}"/>
              </a:ext>
            </a:extLst>
          </p:cNvPr>
          <p:cNvCxnSpPr/>
          <p:nvPr/>
        </p:nvCxnSpPr>
        <p:spPr>
          <a:xfrm>
            <a:off x="57049" y="395012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8113752-D465-4358-AEBD-B9353366C966}"/>
              </a:ext>
            </a:extLst>
          </p:cNvPr>
          <p:cNvSpPr/>
          <p:nvPr/>
        </p:nvSpPr>
        <p:spPr>
          <a:xfrm>
            <a:off x="137397" y="5071836"/>
            <a:ext cx="5930626" cy="164542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21B45B13-DB6F-44B8-80DD-D648840A2315}"/>
              </a:ext>
            </a:extLst>
          </p:cNvPr>
          <p:cNvSpPr txBox="1"/>
          <p:nvPr/>
        </p:nvSpPr>
        <p:spPr>
          <a:xfrm>
            <a:off x="1435398" y="2598600"/>
            <a:ext cx="1471474" cy="369332"/>
          </a:xfrm>
          <a:prstGeom prst="rect">
            <a:avLst/>
          </a:prstGeom>
          <a:noFill/>
        </p:spPr>
        <p:txBody>
          <a:bodyPr wrap="square">
            <a:spAutoFit/>
          </a:bodyPr>
          <a:lstStyle/>
          <a:p>
            <a:pPr algn="ctr"/>
            <a:r>
              <a:rPr lang="en-US" dirty="0" err="1">
                <a:solidFill>
                  <a:srgbClr val="FF0000"/>
                </a:solidFill>
                <a:latin typeface="Consolas" panose="020B0609020204030204" pitchFamily="49" charset="0"/>
              </a:rPr>
              <a:t>curval</a:t>
            </a:r>
            <a:r>
              <a:rPr lang="en-US" dirty="0">
                <a:solidFill>
                  <a:srgbClr val="FF0000"/>
                </a:solidFill>
                <a:latin typeface="Consolas" panose="020B0609020204030204" pitchFamily="49" charset="0"/>
              </a:rPr>
              <a: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215" name="TextBox 214">
            <a:extLst>
              <a:ext uri="{FF2B5EF4-FFF2-40B4-BE49-F238E27FC236}">
                <a16:creationId xmlns:a16="http://schemas.microsoft.com/office/drawing/2014/main" id="{DCBBFC20-5B03-45B3-B9A3-A6AED060E984}"/>
              </a:ext>
            </a:extLst>
          </p:cNvPr>
          <p:cNvSpPr txBox="1"/>
          <p:nvPr/>
        </p:nvSpPr>
        <p:spPr>
          <a:xfrm>
            <a:off x="1572448" y="2897917"/>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left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216" name="TextBox 215">
            <a:extLst>
              <a:ext uri="{FF2B5EF4-FFF2-40B4-BE49-F238E27FC236}">
                <a16:creationId xmlns:a16="http://schemas.microsoft.com/office/drawing/2014/main" id="{823FDC4C-9F19-4F8B-A4A1-9C9BF1564BEE}"/>
              </a:ext>
            </a:extLst>
          </p:cNvPr>
          <p:cNvSpPr txBox="1"/>
          <p:nvPr/>
        </p:nvSpPr>
        <p:spPr>
          <a:xfrm>
            <a:off x="3397766" y="2881479"/>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sym typeface="Wingdings" panose="05000000000000000000" pitchFamily="2" charset="2"/>
              </a:rPr>
              <a:t> </a:t>
            </a:r>
            <a:r>
              <a:rPr lang="en-US" dirty="0">
                <a:solidFill>
                  <a:srgbClr val="FF0000"/>
                </a:solidFill>
                <a:latin typeface="Consolas" panose="020B0609020204030204" pitchFamily="49" charset="0"/>
              </a:rPr>
              <a:t>right</a:t>
            </a:r>
            <a:endParaRPr lang="en-US" dirty="0">
              <a:solidFill>
                <a:srgbClr val="FF0000"/>
              </a:solidFill>
            </a:endParaRPr>
          </a:p>
        </p:txBody>
      </p:sp>
      <p:grpSp>
        <p:nvGrpSpPr>
          <p:cNvPr id="220" name="Group 219">
            <a:extLst>
              <a:ext uri="{FF2B5EF4-FFF2-40B4-BE49-F238E27FC236}">
                <a16:creationId xmlns:a16="http://schemas.microsoft.com/office/drawing/2014/main" id="{DA0E84B9-FD65-4210-B25D-7669C89BF211}"/>
              </a:ext>
            </a:extLst>
          </p:cNvPr>
          <p:cNvGrpSpPr/>
          <p:nvPr/>
        </p:nvGrpSpPr>
        <p:grpSpPr>
          <a:xfrm>
            <a:off x="4512019" y="4618577"/>
            <a:ext cx="1650993" cy="381593"/>
            <a:chOff x="4687868" y="4623828"/>
            <a:chExt cx="1650993" cy="381593"/>
          </a:xfrm>
        </p:grpSpPr>
        <p:grpSp>
          <p:nvGrpSpPr>
            <p:cNvPr id="221" name="Group 220">
              <a:extLst>
                <a:ext uri="{FF2B5EF4-FFF2-40B4-BE49-F238E27FC236}">
                  <a16:creationId xmlns:a16="http://schemas.microsoft.com/office/drawing/2014/main" id="{889FFD38-AD5A-4D52-BDBB-49E4A2B39E9C}"/>
                </a:ext>
              </a:extLst>
            </p:cNvPr>
            <p:cNvGrpSpPr/>
            <p:nvPr/>
          </p:nvGrpSpPr>
          <p:grpSpPr>
            <a:xfrm>
              <a:off x="4867387" y="4636089"/>
              <a:ext cx="1471474" cy="369332"/>
              <a:chOff x="4428654" y="4702504"/>
              <a:chExt cx="1471474" cy="369332"/>
            </a:xfrm>
          </p:grpSpPr>
          <p:sp>
            <p:nvSpPr>
              <p:cNvPr id="223" name="Rectangle 222">
                <a:extLst>
                  <a:ext uri="{FF2B5EF4-FFF2-40B4-BE49-F238E27FC236}">
                    <a16:creationId xmlns:a16="http://schemas.microsoft.com/office/drawing/2014/main" id="{EF08D7FD-99BB-4464-843F-7DBEFCDCE121}"/>
                  </a:ext>
                </a:extLst>
              </p:cNvPr>
              <p:cNvSpPr/>
              <p:nvPr/>
            </p:nvSpPr>
            <p:spPr>
              <a:xfrm>
                <a:off x="4648839" y="4742510"/>
                <a:ext cx="1022336" cy="27303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TextBox 223">
                <a:extLst>
                  <a:ext uri="{FF2B5EF4-FFF2-40B4-BE49-F238E27FC236}">
                    <a16:creationId xmlns:a16="http://schemas.microsoft.com/office/drawing/2014/main" id="{20A0ED3B-1525-43D4-AD94-9B47D19A9A60}"/>
                  </a:ext>
                </a:extLst>
              </p:cNvPr>
              <p:cNvSpPr txBox="1"/>
              <p:nvPr/>
            </p:nvSpPr>
            <p:spPr>
              <a:xfrm>
                <a:off x="4428654" y="4702504"/>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"Zoomer"</a:t>
                </a:r>
                <a:endParaRPr lang="en-US" dirty="0">
                  <a:solidFill>
                    <a:srgbClr val="FF0000"/>
                  </a:solidFill>
                </a:endParaRPr>
              </a:p>
            </p:txBody>
          </p:sp>
        </p:grpSp>
        <p:sp>
          <p:nvSpPr>
            <p:cNvPr id="222" name="TextBox 221">
              <a:extLst>
                <a:ext uri="{FF2B5EF4-FFF2-40B4-BE49-F238E27FC236}">
                  <a16:creationId xmlns:a16="http://schemas.microsoft.com/office/drawing/2014/main" id="{0B8605A6-5AD4-4583-950E-8CB27EF79CBB}"/>
                </a:ext>
              </a:extLst>
            </p:cNvPr>
            <p:cNvSpPr txBox="1"/>
            <p:nvPr/>
          </p:nvSpPr>
          <p:spPr>
            <a:xfrm>
              <a:off x="4687868" y="4623828"/>
              <a:ext cx="458780" cy="369332"/>
            </a:xfrm>
            <a:prstGeom prst="rect">
              <a:avLst/>
            </a:prstGeom>
            <a:noFill/>
          </p:spPr>
          <p:txBody>
            <a:bodyPr wrap="none" rtlCol="0">
              <a:spAutoFit/>
            </a:bodyPr>
            <a:lstStyle/>
            <a:p>
              <a:r>
                <a:rPr lang="en-US" dirty="0" err="1"/>
                <a:t>val</a:t>
              </a:r>
              <a:endParaRPr lang="en-US" dirty="0"/>
            </a:p>
          </p:txBody>
        </p:sp>
      </p:grpSp>
      <p:cxnSp>
        <p:nvCxnSpPr>
          <p:cNvPr id="225" name="Straight Arrow Connector 224">
            <a:extLst>
              <a:ext uri="{FF2B5EF4-FFF2-40B4-BE49-F238E27FC236}">
                <a16:creationId xmlns:a16="http://schemas.microsoft.com/office/drawing/2014/main" id="{875392D1-C240-4FED-BEA3-A64A29083984}"/>
              </a:ext>
            </a:extLst>
          </p:cNvPr>
          <p:cNvCxnSpPr/>
          <p:nvPr/>
        </p:nvCxnSpPr>
        <p:spPr>
          <a:xfrm>
            <a:off x="403700" y="425413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6" name="Speech Bubble: Rectangle with Corners Rounded 225">
            <a:extLst>
              <a:ext uri="{FF2B5EF4-FFF2-40B4-BE49-F238E27FC236}">
                <a16:creationId xmlns:a16="http://schemas.microsoft.com/office/drawing/2014/main" id="{B9C22159-572A-4D84-A13A-F7E58226033A}"/>
              </a:ext>
            </a:extLst>
          </p:cNvPr>
          <p:cNvSpPr/>
          <p:nvPr/>
        </p:nvSpPr>
        <p:spPr>
          <a:xfrm>
            <a:off x="218963" y="971889"/>
            <a:ext cx="2903688" cy="821919"/>
          </a:xfrm>
          <a:prstGeom prst="wedgeRoundRectCallout">
            <a:avLst>
              <a:gd name="adj1" fmla="val -8256"/>
              <a:gd name="adj2" fmla="val 3379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rPr>
              <a:t>"Zoomer" </a:t>
            </a:r>
            <a:r>
              <a:rPr lang="en-US" sz="2000" dirty="0"/>
              <a:t>== </a:t>
            </a:r>
            <a:r>
              <a:rPr lang="en-US" sz="2000" dirty="0">
                <a:solidFill>
                  <a:srgbClr val="FFC1C1"/>
                </a:solidFill>
              </a:rPr>
              <a:t>"Zoomer"</a:t>
            </a:r>
            <a:r>
              <a:rPr lang="en-US" sz="2000" dirty="0"/>
              <a:t>?</a:t>
            </a:r>
            <a:endParaRPr lang="en-US" sz="2000" dirty="0">
              <a:solidFill>
                <a:schemeClr val="bg1"/>
              </a:solidFill>
            </a:endParaRPr>
          </a:p>
        </p:txBody>
      </p:sp>
      <p:cxnSp>
        <p:nvCxnSpPr>
          <p:cNvPr id="227" name="Straight Arrow Connector 226">
            <a:extLst>
              <a:ext uri="{FF2B5EF4-FFF2-40B4-BE49-F238E27FC236}">
                <a16:creationId xmlns:a16="http://schemas.microsoft.com/office/drawing/2014/main" id="{93761990-828A-4AD8-B531-ED3858FB47F9}"/>
              </a:ext>
            </a:extLst>
          </p:cNvPr>
          <p:cNvCxnSpPr>
            <a:cxnSpLocks/>
          </p:cNvCxnSpPr>
          <p:nvPr/>
        </p:nvCxnSpPr>
        <p:spPr>
          <a:xfrm>
            <a:off x="2835528" y="4033847"/>
            <a:ext cx="155611" cy="1454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63FA633-9363-4FD7-B4E9-E951F7580599}"/>
              </a:ext>
            </a:extLst>
          </p:cNvPr>
          <p:cNvSpPr/>
          <p:nvPr/>
        </p:nvSpPr>
        <p:spPr>
          <a:xfrm>
            <a:off x="2815326" y="6342597"/>
            <a:ext cx="2292048" cy="2772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E27E12CE-E4E8-45DD-B675-E8164ED79A22}"/>
              </a:ext>
            </a:extLst>
          </p:cNvPr>
          <p:cNvSpPr txBox="1"/>
          <p:nvPr/>
        </p:nvSpPr>
        <p:spPr>
          <a:xfrm>
            <a:off x="2635578" y="4049944"/>
            <a:ext cx="1200150" cy="400110"/>
          </a:xfrm>
          <a:prstGeom prst="rect">
            <a:avLst/>
          </a:prstGeom>
          <a:noFill/>
        </p:spPr>
        <p:txBody>
          <a:bodyPr wrap="square">
            <a:spAutoFit/>
          </a:bodyPr>
          <a:lstStyle/>
          <a:p>
            <a:pPr algn="ctr"/>
            <a:r>
              <a:rPr lang="en-US" sz="2000" dirty="0">
                <a:solidFill>
                  <a:srgbClr val="FF0000"/>
                </a:solidFill>
                <a:latin typeface="Consolas" panose="020B0609020204030204" pitchFamily="49" charset="0"/>
              </a:rPr>
              <a:t>True</a:t>
            </a:r>
            <a:endParaRPr lang="en-US" sz="2000" dirty="0">
              <a:solidFill>
                <a:srgbClr val="FF0000"/>
              </a:solidFill>
            </a:endParaRPr>
          </a:p>
        </p:txBody>
      </p:sp>
      <p:sp>
        <p:nvSpPr>
          <p:cNvPr id="111" name="Speech Bubble: Rectangle with Corners Rounded 110">
            <a:extLst>
              <a:ext uri="{FF2B5EF4-FFF2-40B4-BE49-F238E27FC236}">
                <a16:creationId xmlns:a16="http://schemas.microsoft.com/office/drawing/2014/main" id="{AD589DFF-CA61-4838-88E6-8A34620B9DB7}"/>
              </a:ext>
            </a:extLst>
          </p:cNvPr>
          <p:cNvSpPr/>
          <p:nvPr/>
        </p:nvSpPr>
        <p:spPr>
          <a:xfrm>
            <a:off x="8888011" y="3695588"/>
            <a:ext cx="2903688" cy="821919"/>
          </a:xfrm>
          <a:prstGeom prst="wedgeRoundRectCallout">
            <a:avLst>
              <a:gd name="adj1" fmla="val -92286"/>
              <a:gd name="adj2" fmla="val -851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Let's see if our tree holds </a:t>
            </a:r>
            <a:r>
              <a:rPr lang="en-US" sz="2000" dirty="0">
                <a:solidFill>
                  <a:srgbClr val="FFC1C1"/>
                </a:solidFill>
              </a:rPr>
              <a:t>"Zoomer"</a:t>
            </a:r>
            <a:r>
              <a:rPr lang="en-US" sz="2000" dirty="0">
                <a:solidFill>
                  <a:schemeClr val="bg1"/>
                </a:solidFill>
              </a:rPr>
              <a:t>…</a:t>
            </a:r>
          </a:p>
        </p:txBody>
      </p:sp>
    </p:spTree>
    <p:extLst>
      <p:ext uri="{BB962C8B-B14F-4D97-AF65-F5344CB8AC3E}">
        <p14:creationId xmlns:p14="http://schemas.microsoft.com/office/powerpoint/2010/main" val="101101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down)">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wipe(left)">
                                      <p:cBhvr>
                                        <p:cTn id="16" dur="500"/>
                                        <p:tgtEl>
                                          <p:spTgt spid="15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5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5"/>
                                        </p:tgtEl>
                                        <p:attrNameLst>
                                          <p:attrName>style.visibility</p:attrName>
                                        </p:attrNameLst>
                                      </p:cBhvr>
                                      <p:to>
                                        <p:strVal val="visible"/>
                                      </p:to>
                                    </p:set>
                                    <p:animEffect transition="in" filter="fade">
                                      <p:cBhvr>
                                        <p:cTn id="37" dur="500"/>
                                        <p:tgtEl>
                                          <p:spTgt spid="14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6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5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63"/>
                                        </p:tgtEl>
                                        <p:attrNameLst>
                                          <p:attrName>style.visibility</p:attrName>
                                        </p:attrNameLst>
                                      </p:cBhvr>
                                      <p:to>
                                        <p:strVal val="visible"/>
                                      </p:to>
                                    </p:set>
                                    <p:animEffect transition="in" filter="wipe(down)">
                                      <p:cBhvr>
                                        <p:cTn id="66" dur="500"/>
                                        <p:tgtEl>
                                          <p:spTgt spid="163"/>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6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6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65"/>
                                        </p:tgtEl>
                                        <p:attrNameLst>
                                          <p:attrName>style.visibility</p:attrName>
                                        </p:attrNameLst>
                                      </p:cBhvr>
                                      <p:to>
                                        <p:strVal val="visible"/>
                                      </p:to>
                                    </p:set>
                                    <p:animEffect transition="in" filter="wipe(down)">
                                      <p:cBhvr>
                                        <p:cTn id="83" dur="500"/>
                                        <p:tgtEl>
                                          <p:spTgt spid="165"/>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6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16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16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67"/>
                                        </p:tgtEl>
                                        <p:attrNameLst>
                                          <p:attrName>style.visibility</p:attrName>
                                        </p:attrNameLst>
                                      </p:cBhvr>
                                      <p:to>
                                        <p:strVal val="visible"/>
                                      </p:to>
                                    </p:set>
                                    <p:animEffect transition="in" filter="wipe(down)">
                                      <p:cBhvr>
                                        <p:cTn id="100" dur="500"/>
                                        <p:tgtEl>
                                          <p:spTgt spid="16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67"/>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6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6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03"/>
                                        </p:tgtEl>
                                        <p:attrNameLst>
                                          <p:attrName>style.visibility</p:attrName>
                                        </p:attrNameLst>
                                      </p:cBhvr>
                                      <p:to>
                                        <p:strVal val="visible"/>
                                      </p:to>
                                    </p:set>
                                    <p:animEffect transition="in" filter="fade">
                                      <p:cBhvr>
                                        <p:cTn id="117" dur="1700"/>
                                        <p:tgtEl>
                                          <p:spTgt spid="203"/>
                                        </p:tgtEl>
                                      </p:cBhvr>
                                    </p:animEffect>
                                  </p:childTnLst>
                                </p:cTn>
                              </p:par>
                              <p:par>
                                <p:cTn id="118" presetID="10" presetClass="entr" presetSubtype="0" fill="hold" nodeType="withEffect">
                                  <p:stCondLst>
                                    <p:cond delay="0"/>
                                  </p:stCondLst>
                                  <p:childTnLst>
                                    <p:set>
                                      <p:cBhvr>
                                        <p:cTn id="119" dur="1" fill="hold">
                                          <p:stCondLst>
                                            <p:cond delay="0"/>
                                          </p:stCondLst>
                                        </p:cTn>
                                        <p:tgtEl>
                                          <p:spTgt spid="179"/>
                                        </p:tgtEl>
                                        <p:attrNameLst>
                                          <p:attrName>style.visibility</p:attrName>
                                        </p:attrNameLst>
                                      </p:cBhvr>
                                      <p:to>
                                        <p:strVal val="visible"/>
                                      </p:to>
                                    </p:set>
                                    <p:animEffect transition="in" filter="fade">
                                      <p:cBhvr>
                                        <p:cTn id="120" dur="500"/>
                                        <p:tgtEl>
                                          <p:spTgt spid="179"/>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grpId="1" nodeType="clickEffect">
                                  <p:stCondLst>
                                    <p:cond delay="0"/>
                                  </p:stCondLst>
                                  <p:childTnLst>
                                    <p:animEffect transition="out" filter="fade">
                                      <p:cBhvr>
                                        <p:cTn id="124" dur="500"/>
                                        <p:tgtEl>
                                          <p:spTgt spid="203"/>
                                        </p:tgtEl>
                                      </p:cBhvr>
                                    </p:animEffect>
                                    <p:set>
                                      <p:cBhvr>
                                        <p:cTn id="125" dur="1" fill="hold">
                                          <p:stCondLst>
                                            <p:cond delay="499"/>
                                          </p:stCondLst>
                                        </p:cTn>
                                        <p:tgtEl>
                                          <p:spTgt spid="203"/>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204"/>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nodeType="clickEffect">
                                  <p:stCondLst>
                                    <p:cond delay="0"/>
                                  </p:stCondLst>
                                  <p:childTnLst>
                                    <p:animMotion origin="layout" path="M 3.95833E-6 -2.22222E-6 L -0.05365 -0.25856 " pathEditMode="relative" rAng="0" ptsTypes="AA">
                                      <p:cBhvr>
                                        <p:cTn id="133" dur="2000" fill="hold"/>
                                        <p:tgtEl>
                                          <p:spTgt spid="204"/>
                                        </p:tgtEl>
                                        <p:attrNameLst>
                                          <p:attrName>ppt_x</p:attrName>
                                          <p:attrName>ppt_y</p:attrName>
                                        </p:attrNameLst>
                                      </p:cBhvr>
                                      <p:rCtr x="-2682" y="-12940"/>
                                    </p:animMotion>
                                  </p:childTnLst>
                                </p:cTn>
                              </p:par>
                              <p:par>
                                <p:cTn id="134" presetID="10" presetClass="exit" presetSubtype="0" fill="hold" nodeType="withEffect">
                                  <p:stCondLst>
                                    <p:cond delay="0"/>
                                  </p:stCondLst>
                                  <p:childTnLst>
                                    <p:animEffect transition="out" filter="fade">
                                      <p:cBhvr>
                                        <p:cTn id="135" dur="500"/>
                                        <p:tgtEl>
                                          <p:spTgt spid="179"/>
                                        </p:tgtEl>
                                      </p:cBhvr>
                                    </p:animEffect>
                                    <p:set>
                                      <p:cBhvr>
                                        <p:cTn id="136" dur="1" fill="hold">
                                          <p:stCondLst>
                                            <p:cond delay="499"/>
                                          </p:stCondLst>
                                        </p:cTn>
                                        <p:tgtEl>
                                          <p:spTgt spid="179"/>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22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42" presetClass="path" presetSubtype="0" accel="50000" decel="50000" fill="hold" nodeType="clickEffect">
                                  <p:stCondLst>
                                    <p:cond delay="0"/>
                                  </p:stCondLst>
                                  <p:childTnLst>
                                    <p:animMotion origin="layout" path="M -4.16667E-7 2.59259E-6 L -4.16667E-7 -0.22477 " pathEditMode="relative" rAng="0" ptsTypes="AA">
                                      <p:cBhvr>
                                        <p:cTn id="144" dur="2000" fill="hold"/>
                                        <p:tgtEl>
                                          <p:spTgt spid="220"/>
                                        </p:tgtEl>
                                        <p:attrNameLst>
                                          <p:attrName>ppt_x</p:attrName>
                                          <p:attrName>ppt_y</p:attrName>
                                        </p:attrNameLst>
                                      </p:cBhvr>
                                      <p:rCtr x="0" y="-11250"/>
                                    </p:animMotion>
                                  </p:childTnLst>
                                </p:cTn>
                              </p:par>
                            </p:childTnLst>
                          </p:cTn>
                        </p:par>
                      </p:childTnLst>
                    </p:cTn>
                  </p:par>
                  <p:par>
                    <p:cTn id="145" fill="hold">
                      <p:stCondLst>
                        <p:cond delay="indefinite"/>
                      </p:stCondLst>
                      <p:childTnLst>
                        <p:par>
                          <p:cTn id="146" fill="hold">
                            <p:stCondLst>
                              <p:cond delay="0"/>
                            </p:stCondLst>
                            <p:childTnLst>
                              <p:par>
                                <p:cTn id="147" presetID="7" presetClass="emph" presetSubtype="2" fill="hold" nodeType="clickEffect">
                                  <p:stCondLst>
                                    <p:cond delay="0"/>
                                  </p:stCondLst>
                                  <p:childTnLst>
                                    <p:animClr clrSpc="rgb" dir="cw">
                                      <p:cBhvr>
                                        <p:cTn id="148" dur="2000" fill="hold"/>
                                        <p:tgtEl>
                                          <p:spTgt spid="168"/>
                                        </p:tgtEl>
                                        <p:attrNameLst>
                                          <p:attrName>stroke.color</p:attrName>
                                        </p:attrNameLst>
                                      </p:cBhvr>
                                      <p:to>
                                        <a:srgbClr val="595959"/>
                                      </p:to>
                                    </p:animClr>
                                    <p:set>
                                      <p:cBhvr>
                                        <p:cTn id="149" dur="2000" fill="hold"/>
                                        <p:tgtEl>
                                          <p:spTgt spid="168"/>
                                        </p:tgtEl>
                                        <p:attrNameLst>
                                          <p:attrName>stroke.on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169"/>
                                        </p:tgtEl>
                                        <p:attrNameLst>
                                          <p:attrName>style.visibility</p:attrName>
                                        </p:attrNameLst>
                                      </p:cBhvr>
                                      <p:to>
                                        <p:strVal val="visible"/>
                                      </p:to>
                                    </p:set>
                                    <p:animEffect transition="in" filter="wipe(down)">
                                      <p:cBhvr>
                                        <p:cTn id="154" dur="500"/>
                                        <p:tgtEl>
                                          <p:spTgt spid="169"/>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13"/>
                                        </p:tgtEl>
                                        <p:attrNameLst>
                                          <p:attrName>style.visibility</p:attrName>
                                        </p:attrNameLst>
                                      </p:cBhvr>
                                      <p:to>
                                        <p:strVal val="visible"/>
                                      </p:to>
                                    </p:set>
                                  </p:childTnLst>
                                </p:cTn>
                              </p:par>
                              <p:par>
                                <p:cTn id="159" presetID="10" presetClass="entr" presetSubtype="0" fill="hold" grpId="0" nodeType="withEffect">
                                  <p:stCondLst>
                                    <p:cond delay="0"/>
                                  </p:stCondLst>
                                  <p:childTnLst>
                                    <p:set>
                                      <p:cBhvr>
                                        <p:cTn id="160" dur="1" fill="hold">
                                          <p:stCondLst>
                                            <p:cond delay="0"/>
                                          </p:stCondLst>
                                        </p:cTn>
                                        <p:tgtEl>
                                          <p:spTgt spid="20"/>
                                        </p:tgtEl>
                                        <p:attrNameLst>
                                          <p:attrName>style.visibility</p:attrName>
                                        </p:attrNameLst>
                                      </p:cBhvr>
                                      <p:to>
                                        <p:strVal val="visible"/>
                                      </p:to>
                                    </p:set>
                                    <p:animEffect transition="in" filter="fade">
                                      <p:cBhvr>
                                        <p:cTn id="161" dur="500"/>
                                        <p:tgtEl>
                                          <p:spTgt spid="20"/>
                                        </p:tgtEl>
                                      </p:cBhvr>
                                    </p:animEffec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214"/>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215"/>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216"/>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nodeType="clickEffect">
                                  <p:stCondLst>
                                    <p:cond delay="0"/>
                                  </p:stCondLst>
                                  <p:childTnLst>
                                    <p:set>
                                      <p:cBhvr>
                                        <p:cTn id="177" dur="1" fill="hold">
                                          <p:stCondLst>
                                            <p:cond delay="0"/>
                                          </p:stCondLst>
                                        </p:cTn>
                                        <p:tgtEl>
                                          <p:spTgt spid="213"/>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225"/>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226"/>
                                        </p:tgtEl>
                                        <p:attrNameLst>
                                          <p:attrName>style.visibility</p:attrName>
                                        </p:attrNameLst>
                                      </p:cBhvr>
                                      <p:to>
                                        <p:strVal val="visible"/>
                                      </p:to>
                                    </p:set>
                                    <p:animEffect transition="in" filter="wipe(down)">
                                      <p:cBhvr>
                                        <p:cTn id="186" dur="500"/>
                                        <p:tgtEl>
                                          <p:spTgt spid="226"/>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grpId="1" nodeType="clickEffect">
                                  <p:stCondLst>
                                    <p:cond delay="0"/>
                                  </p:stCondLst>
                                  <p:childTnLst>
                                    <p:set>
                                      <p:cBhvr>
                                        <p:cTn id="190" dur="1" fill="hold">
                                          <p:stCondLst>
                                            <p:cond delay="0"/>
                                          </p:stCondLst>
                                        </p:cTn>
                                        <p:tgtEl>
                                          <p:spTgt spid="226"/>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nodeType="clickEffect">
                                  <p:stCondLst>
                                    <p:cond delay="0"/>
                                  </p:stCondLst>
                                  <p:childTnLst>
                                    <p:set>
                                      <p:cBhvr>
                                        <p:cTn id="194" dur="1" fill="hold">
                                          <p:stCondLst>
                                            <p:cond delay="0"/>
                                          </p:stCondLst>
                                        </p:cTn>
                                        <p:tgtEl>
                                          <p:spTgt spid="225"/>
                                        </p:tgtEl>
                                        <p:attrNameLst>
                                          <p:attrName>style.visibility</p:attrName>
                                        </p:attrNameLst>
                                      </p:cBhvr>
                                      <p:to>
                                        <p:strVal val="hidden"/>
                                      </p:to>
                                    </p:set>
                                  </p:childTnLst>
                                </p:cTn>
                              </p:par>
                              <p:par>
                                <p:cTn id="195" presetID="1" presetClass="entr" presetSubtype="0" fill="hold" nodeType="withEffect">
                                  <p:stCondLst>
                                    <p:cond delay="0"/>
                                  </p:stCondLst>
                                  <p:childTnLst>
                                    <p:set>
                                      <p:cBhvr>
                                        <p:cTn id="196" dur="1" fill="hold">
                                          <p:stCondLst>
                                            <p:cond delay="0"/>
                                          </p:stCondLst>
                                        </p:cTn>
                                        <p:tgtEl>
                                          <p:spTgt spid="227"/>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0" presetClass="exit" presetSubtype="0" fill="hold" grpId="1" nodeType="clickEffect">
                                  <p:stCondLst>
                                    <p:cond delay="0"/>
                                  </p:stCondLst>
                                  <p:childTnLst>
                                    <p:animEffect transition="out" filter="fade">
                                      <p:cBhvr>
                                        <p:cTn id="200" dur="500"/>
                                        <p:tgtEl>
                                          <p:spTgt spid="20"/>
                                        </p:tgtEl>
                                      </p:cBhvr>
                                    </p:animEffect>
                                    <p:set>
                                      <p:cBhvr>
                                        <p:cTn id="201" dur="1" fill="hold">
                                          <p:stCondLst>
                                            <p:cond delay="499"/>
                                          </p:stCondLst>
                                        </p:cTn>
                                        <p:tgtEl>
                                          <p:spTgt spid="20"/>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grpId="0" nodeType="clickEffect">
                                  <p:stCondLst>
                                    <p:cond delay="0"/>
                                  </p:stCondLst>
                                  <p:childTnLst>
                                    <p:set>
                                      <p:cBhvr>
                                        <p:cTn id="205" dur="1" fill="hold">
                                          <p:stCondLst>
                                            <p:cond delay="0"/>
                                          </p:stCondLst>
                                        </p:cTn>
                                        <p:tgtEl>
                                          <p:spTgt spid="107"/>
                                        </p:tgtEl>
                                        <p:attrNameLst>
                                          <p:attrName>style.visibility</p:attrName>
                                        </p:attrNameLst>
                                      </p:cBhvr>
                                      <p:to>
                                        <p:strVal val="visible"/>
                                      </p:to>
                                    </p:set>
                                    <p:animEffect transition="in" filter="fade">
                                      <p:cBhvr>
                                        <p:cTn id="206" dur="1700"/>
                                        <p:tgtEl>
                                          <p:spTgt spid="107"/>
                                        </p:tgtEl>
                                      </p:cBhvr>
                                    </p:animEffect>
                                  </p:childTnLst>
                                </p:cTn>
                              </p:par>
                            </p:childTnLst>
                          </p:cTn>
                        </p:par>
                      </p:childTnLst>
                    </p:cTn>
                  </p:par>
                  <p:par>
                    <p:cTn id="207" fill="hold">
                      <p:stCondLst>
                        <p:cond delay="indefinite"/>
                      </p:stCondLst>
                      <p:childTnLst>
                        <p:par>
                          <p:cTn id="208" fill="hold">
                            <p:stCondLst>
                              <p:cond delay="0"/>
                            </p:stCondLst>
                            <p:childTnLst>
                              <p:par>
                                <p:cTn id="209" presetID="42" presetClass="path" presetSubtype="0" accel="50000" decel="50000" fill="hold" grpId="1" nodeType="clickEffect">
                                  <p:stCondLst>
                                    <p:cond delay="0"/>
                                  </p:stCondLst>
                                  <p:childTnLst>
                                    <p:animMotion origin="layout" path="M -4.58333E-6 4.07407E-6 L 0.0556 0.32476 " pathEditMode="relative" rAng="0" ptsTypes="AA">
                                      <p:cBhvr>
                                        <p:cTn id="210" dur="2000" fill="hold"/>
                                        <p:tgtEl>
                                          <p:spTgt spid="107"/>
                                        </p:tgtEl>
                                        <p:attrNameLst>
                                          <p:attrName>ppt_x</p:attrName>
                                          <p:attrName>ppt_y</p:attrName>
                                        </p:attrNameLst>
                                      </p:cBhvr>
                                      <p:rCtr x="2773" y="16227"/>
                                    </p:animMotion>
                                  </p:childTnLst>
                                </p:cTn>
                              </p:par>
                              <p:par>
                                <p:cTn id="211" presetID="10" presetClass="entr" presetSubtype="0" fill="hold" grpId="0" nodeType="withEffect">
                                  <p:stCondLst>
                                    <p:cond delay="0"/>
                                  </p:stCondLst>
                                  <p:childTnLst>
                                    <p:set>
                                      <p:cBhvr>
                                        <p:cTn id="212" dur="1" fill="hold">
                                          <p:stCondLst>
                                            <p:cond delay="0"/>
                                          </p:stCondLst>
                                        </p:cTn>
                                        <p:tgtEl>
                                          <p:spTgt spid="6"/>
                                        </p:tgtEl>
                                        <p:attrNameLst>
                                          <p:attrName>style.visibility</p:attrName>
                                        </p:attrNameLst>
                                      </p:cBhvr>
                                      <p:to>
                                        <p:strVal val="visible"/>
                                      </p:to>
                                    </p:set>
                                    <p:animEffect transition="in" filter="fade">
                                      <p:cBhvr>
                                        <p:cTn id="213" dur="500"/>
                                        <p:tgtEl>
                                          <p:spTgt spid="6"/>
                                        </p:tgtEl>
                                      </p:cBhvr>
                                    </p:animEffect>
                                  </p:childTnLst>
                                </p:cTn>
                              </p:par>
                              <p:par>
                                <p:cTn id="214" presetID="10" presetClass="exit" presetSubtype="0" fill="hold" nodeType="withEffect">
                                  <p:stCondLst>
                                    <p:cond delay="0"/>
                                  </p:stCondLst>
                                  <p:childTnLst>
                                    <p:animEffect transition="out" filter="fade">
                                      <p:cBhvr>
                                        <p:cTn id="215" dur="500"/>
                                        <p:tgtEl>
                                          <p:spTgt spid="169"/>
                                        </p:tgtEl>
                                      </p:cBhvr>
                                    </p:animEffect>
                                    <p:set>
                                      <p:cBhvr>
                                        <p:cTn id="216" dur="1" fill="hold">
                                          <p:stCondLst>
                                            <p:cond delay="499"/>
                                          </p:stCondLst>
                                        </p:cTn>
                                        <p:tgtEl>
                                          <p:spTgt spid="169"/>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04"/>
                                        </p:tgtEl>
                                      </p:cBhvr>
                                    </p:animEffect>
                                    <p:set>
                                      <p:cBhvr>
                                        <p:cTn id="219" dur="1" fill="hold">
                                          <p:stCondLst>
                                            <p:cond delay="499"/>
                                          </p:stCondLst>
                                        </p:cTn>
                                        <p:tgtEl>
                                          <p:spTgt spid="20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20"/>
                                        </p:tgtEl>
                                      </p:cBhvr>
                                    </p:animEffect>
                                    <p:set>
                                      <p:cBhvr>
                                        <p:cTn id="222" dur="1" fill="hold">
                                          <p:stCondLst>
                                            <p:cond delay="499"/>
                                          </p:stCondLst>
                                        </p:cTn>
                                        <p:tgtEl>
                                          <p:spTgt spid="220"/>
                                        </p:tgtEl>
                                        <p:attrNameLst>
                                          <p:attrName>style.visibility</p:attrName>
                                        </p:attrNameLst>
                                      </p:cBhvr>
                                      <p:to>
                                        <p:strVal val="hidden"/>
                                      </p:to>
                                    </p:set>
                                  </p:childTnLst>
                                </p:cTn>
                              </p:par>
                              <p:par>
                                <p:cTn id="223" presetID="10" presetClass="exit" presetSubtype="0" fill="hold" grpId="1" nodeType="withEffect">
                                  <p:stCondLst>
                                    <p:cond delay="0"/>
                                  </p:stCondLst>
                                  <p:childTnLst>
                                    <p:animEffect transition="out" filter="fade">
                                      <p:cBhvr>
                                        <p:cTn id="224" dur="500"/>
                                        <p:tgtEl>
                                          <p:spTgt spid="214"/>
                                        </p:tgtEl>
                                      </p:cBhvr>
                                    </p:animEffect>
                                    <p:set>
                                      <p:cBhvr>
                                        <p:cTn id="225" dur="1" fill="hold">
                                          <p:stCondLst>
                                            <p:cond delay="499"/>
                                          </p:stCondLst>
                                        </p:cTn>
                                        <p:tgtEl>
                                          <p:spTgt spid="214"/>
                                        </p:tgtEl>
                                        <p:attrNameLst>
                                          <p:attrName>style.visibility</p:attrName>
                                        </p:attrNameLst>
                                      </p:cBhvr>
                                      <p:to>
                                        <p:strVal val="hidden"/>
                                      </p:to>
                                    </p:set>
                                  </p:childTnLst>
                                </p:cTn>
                              </p:par>
                              <p:par>
                                <p:cTn id="226" presetID="10" presetClass="exit" presetSubtype="0" fill="hold" grpId="1" nodeType="withEffect">
                                  <p:stCondLst>
                                    <p:cond delay="0"/>
                                  </p:stCondLst>
                                  <p:childTnLst>
                                    <p:animEffect transition="out" filter="fade">
                                      <p:cBhvr>
                                        <p:cTn id="227" dur="500"/>
                                        <p:tgtEl>
                                          <p:spTgt spid="215"/>
                                        </p:tgtEl>
                                      </p:cBhvr>
                                    </p:animEffect>
                                    <p:set>
                                      <p:cBhvr>
                                        <p:cTn id="228" dur="1" fill="hold">
                                          <p:stCondLst>
                                            <p:cond delay="499"/>
                                          </p:stCondLst>
                                        </p:cTn>
                                        <p:tgtEl>
                                          <p:spTgt spid="215"/>
                                        </p:tgtEl>
                                        <p:attrNameLst>
                                          <p:attrName>style.visibility</p:attrName>
                                        </p:attrNameLst>
                                      </p:cBhvr>
                                      <p:to>
                                        <p:strVal val="hidden"/>
                                      </p:to>
                                    </p:set>
                                  </p:childTnLst>
                                </p:cTn>
                              </p:par>
                              <p:par>
                                <p:cTn id="229" presetID="10" presetClass="exit" presetSubtype="0" fill="hold" grpId="1" nodeType="withEffect">
                                  <p:stCondLst>
                                    <p:cond delay="0"/>
                                  </p:stCondLst>
                                  <p:childTnLst>
                                    <p:animEffect transition="out" filter="fade">
                                      <p:cBhvr>
                                        <p:cTn id="230" dur="500"/>
                                        <p:tgtEl>
                                          <p:spTgt spid="216"/>
                                        </p:tgtEl>
                                      </p:cBhvr>
                                    </p:animEffect>
                                    <p:set>
                                      <p:cBhvr>
                                        <p:cTn id="231" dur="1" fill="hold">
                                          <p:stCondLst>
                                            <p:cond delay="499"/>
                                          </p:stCondLst>
                                        </p:cTn>
                                        <p:tgtEl>
                                          <p:spTgt spid="216"/>
                                        </p:tgtEl>
                                        <p:attrNameLst>
                                          <p:attrName>style.visibility</p:attrName>
                                        </p:attrNameLst>
                                      </p:cBhvr>
                                      <p:to>
                                        <p:strVal val="hidden"/>
                                      </p:to>
                                    </p:set>
                                  </p:childTnLst>
                                </p:cTn>
                              </p:par>
                              <p:par>
                                <p:cTn id="232" presetID="1" presetClass="exit" presetSubtype="0" fill="hold" nodeType="withEffect">
                                  <p:stCondLst>
                                    <p:cond delay="0"/>
                                  </p:stCondLst>
                                  <p:childTnLst>
                                    <p:set>
                                      <p:cBhvr>
                                        <p:cTn id="233" dur="1" fill="hold">
                                          <p:stCondLst>
                                            <p:cond delay="0"/>
                                          </p:stCondLst>
                                        </p:cTn>
                                        <p:tgtEl>
                                          <p:spTgt spid="227"/>
                                        </p:tgtEl>
                                        <p:attrNameLst>
                                          <p:attrName>style.visibility</p:attrName>
                                        </p:attrNameLst>
                                      </p:cBhvr>
                                      <p:to>
                                        <p:strVal val="hidden"/>
                                      </p:to>
                                    </p:set>
                                  </p:childTnLst>
                                </p:cTn>
                              </p:par>
                              <p:par>
                                <p:cTn id="234" presetID="10" presetClass="exit" presetSubtype="0" fill="hold" nodeType="withEffect">
                                  <p:stCondLst>
                                    <p:cond delay="0"/>
                                  </p:stCondLst>
                                  <p:childTnLst>
                                    <p:animEffect transition="out" filter="fade">
                                      <p:cBhvr>
                                        <p:cTn id="235" dur="500"/>
                                        <p:tgtEl>
                                          <p:spTgt spid="145"/>
                                        </p:tgtEl>
                                      </p:cBhvr>
                                    </p:animEffect>
                                    <p:set>
                                      <p:cBhvr>
                                        <p:cTn id="236" dur="1" fill="hold">
                                          <p:stCondLst>
                                            <p:cond delay="499"/>
                                          </p:stCondLst>
                                        </p:cTn>
                                        <p:tgtEl>
                                          <p:spTgt spid="145"/>
                                        </p:tgtEl>
                                        <p:attrNameLst>
                                          <p:attrName>style.visibility</p:attrName>
                                        </p:attrNameLst>
                                      </p:cBhvr>
                                      <p:to>
                                        <p:strVal val="hidden"/>
                                      </p:to>
                                    </p:set>
                                  </p:childTnLst>
                                </p:cTn>
                              </p:par>
                              <p:par>
                                <p:cTn id="237" presetID="10" presetClass="exit" presetSubtype="0" fill="hold" grpId="1" nodeType="withEffect">
                                  <p:stCondLst>
                                    <p:cond delay="0"/>
                                  </p:stCondLst>
                                  <p:childTnLst>
                                    <p:animEffect transition="out" filter="fade">
                                      <p:cBhvr>
                                        <p:cTn id="238" dur="500"/>
                                        <p:tgtEl>
                                          <p:spTgt spid="158"/>
                                        </p:tgtEl>
                                      </p:cBhvr>
                                    </p:animEffect>
                                    <p:set>
                                      <p:cBhvr>
                                        <p:cTn id="239" dur="1" fill="hold">
                                          <p:stCondLst>
                                            <p:cond delay="499"/>
                                          </p:stCondLst>
                                        </p:cTn>
                                        <p:tgtEl>
                                          <p:spTgt spid="158"/>
                                        </p:tgtEl>
                                        <p:attrNameLst>
                                          <p:attrName>style.visibility</p:attrName>
                                        </p:attrNameLst>
                                      </p:cBhvr>
                                      <p:to>
                                        <p:strVal val="hidden"/>
                                      </p:to>
                                    </p:set>
                                  </p:childTnLst>
                                </p:cTn>
                              </p:par>
                              <p:par>
                                <p:cTn id="240" presetID="10" presetClass="exit" presetSubtype="0" fill="hold" grpId="1" nodeType="withEffect">
                                  <p:stCondLst>
                                    <p:cond delay="0"/>
                                  </p:stCondLst>
                                  <p:childTnLst>
                                    <p:animEffect transition="out" filter="fade">
                                      <p:cBhvr>
                                        <p:cTn id="241" dur="500"/>
                                        <p:tgtEl>
                                          <p:spTgt spid="159"/>
                                        </p:tgtEl>
                                      </p:cBhvr>
                                    </p:animEffect>
                                    <p:set>
                                      <p:cBhvr>
                                        <p:cTn id="242" dur="1" fill="hold">
                                          <p:stCondLst>
                                            <p:cond delay="499"/>
                                          </p:stCondLst>
                                        </p:cTn>
                                        <p:tgtEl>
                                          <p:spTgt spid="159"/>
                                        </p:tgtEl>
                                        <p:attrNameLst>
                                          <p:attrName>style.visibility</p:attrName>
                                        </p:attrNameLst>
                                      </p:cBhvr>
                                      <p:to>
                                        <p:strVal val="hidden"/>
                                      </p:to>
                                    </p:set>
                                  </p:childTnLst>
                                </p:cTn>
                              </p:par>
                              <p:par>
                                <p:cTn id="243" presetID="10" presetClass="exit" presetSubtype="0" fill="hold" grpId="1" nodeType="withEffect">
                                  <p:stCondLst>
                                    <p:cond delay="0"/>
                                  </p:stCondLst>
                                  <p:childTnLst>
                                    <p:animEffect transition="out" filter="fade">
                                      <p:cBhvr>
                                        <p:cTn id="244" dur="500"/>
                                        <p:tgtEl>
                                          <p:spTgt spid="160"/>
                                        </p:tgtEl>
                                      </p:cBhvr>
                                    </p:animEffect>
                                    <p:set>
                                      <p:cBhvr>
                                        <p:cTn id="245" dur="1" fill="hold">
                                          <p:stCondLst>
                                            <p:cond delay="499"/>
                                          </p:stCondLst>
                                        </p:cTn>
                                        <p:tgtEl>
                                          <p:spTgt spid="160"/>
                                        </p:tgtEl>
                                        <p:attrNameLst>
                                          <p:attrName>style.visibility</p:attrName>
                                        </p:attrNameLst>
                                      </p:cBhvr>
                                      <p:to>
                                        <p:strVal val="hidden"/>
                                      </p:to>
                                    </p:set>
                                  </p:childTnLst>
                                </p:cTn>
                              </p:par>
                              <p:par>
                                <p:cTn id="246" presetID="10" presetClass="exit" presetSubtype="0" fill="hold" nodeType="withEffect">
                                  <p:stCondLst>
                                    <p:cond delay="0"/>
                                  </p:stCondLst>
                                  <p:childTnLst>
                                    <p:animEffect transition="out" filter="fade">
                                      <p:cBhvr>
                                        <p:cTn id="247" dur="500"/>
                                        <p:tgtEl>
                                          <p:spTgt spid="23"/>
                                        </p:tgtEl>
                                      </p:cBhvr>
                                    </p:animEffect>
                                    <p:set>
                                      <p:cBhvr>
                                        <p:cTn id="248" dur="1" fill="hold">
                                          <p:stCondLst>
                                            <p:cond delay="499"/>
                                          </p:stCondLst>
                                        </p:cTn>
                                        <p:tgtEl>
                                          <p:spTgt spid="23"/>
                                        </p:tgtEl>
                                        <p:attrNameLst>
                                          <p:attrName>style.visibility</p:attrName>
                                        </p:attrNameLst>
                                      </p:cBhvr>
                                      <p:to>
                                        <p:strVal val="hidden"/>
                                      </p:to>
                                    </p:set>
                                  </p:childTnLst>
                                </p:cTn>
                              </p:par>
                              <p:par>
                                <p:cTn id="249" presetID="10" presetClass="exit" presetSubtype="0" fill="hold" nodeType="withEffect">
                                  <p:stCondLst>
                                    <p:cond delay="0"/>
                                  </p:stCondLst>
                                  <p:childTnLst>
                                    <p:animEffect transition="out" filter="fade">
                                      <p:cBhvr>
                                        <p:cTn id="250" dur="500"/>
                                        <p:tgtEl>
                                          <p:spTgt spid="220"/>
                                        </p:tgtEl>
                                      </p:cBhvr>
                                    </p:animEffect>
                                    <p:set>
                                      <p:cBhvr>
                                        <p:cTn id="251" dur="1" fill="hold">
                                          <p:stCondLst>
                                            <p:cond delay="499"/>
                                          </p:stCondLst>
                                        </p:cTn>
                                        <p:tgtEl>
                                          <p:spTgt spid="220"/>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42" presetClass="path" presetSubtype="0" accel="50000" decel="50000" fill="hold" grpId="2" nodeType="clickEffect">
                                  <p:stCondLst>
                                    <p:cond delay="0"/>
                                  </p:stCondLst>
                                  <p:childTnLst>
                                    <p:animMotion origin="layout" path="M 0.0556 0.32476 L 0.29037 -0.10579 " pathEditMode="relative" rAng="0" ptsTypes="AA">
                                      <p:cBhvr>
                                        <p:cTn id="255" dur="2000" fill="hold"/>
                                        <p:tgtEl>
                                          <p:spTgt spid="107"/>
                                        </p:tgtEl>
                                        <p:attrNameLst>
                                          <p:attrName>ppt_x</p:attrName>
                                          <p:attrName>ppt_y</p:attrName>
                                        </p:attrNameLst>
                                      </p:cBhvr>
                                      <p:rCtr x="11732" y="-21528"/>
                                    </p:animMotion>
                                  </p:childTnLst>
                                </p:cTn>
                              </p:par>
                              <p:par>
                                <p:cTn id="256" presetID="10" presetClass="exit" presetSubtype="0" fill="hold" grpId="1" nodeType="withEffect">
                                  <p:stCondLst>
                                    <p:cond delay="0"/>
                                  </p:stCondLst>
                                  <p:childTnLst>
                                    <p:animEffect transition="out" filter="fade">
                                      <p:cBhvr>
                                        <p:cTn id="257" dur="500"/>
                                        <p:tgtEl>
                                          <p:spTgt spid="6"/>
                                        </p:tgtEl>
                                      </p:cBhvr>
                                    </p:animEffect>
                                    <p:set>
                                      <p:cBhvr>
                                        <p:cTn id="258" dur="1" fill="hold">
                                          <p:stCondLst>
                                            <p:cond delay="499"/>
                                          </p:stCondLst>
                                        </p:cTn>
                                        <p:tgtEl>
                                          <p:spTgt spid="6"/>
                                        </p:tgtEl>
                                        <p:attrNameLst>
                                          <p:attrName>style.visibility</p:attrName>
                                        </p:attrNameLst>
                                      </p:cBhvr>
                                      <p:to>
                                        <p:strVal val="hidden"/>
                                      </p:to>
                                    </p:set>
                                  </p:childTnLst>
                                </p:cTn>
                              </p:par>
                              <p:par>
                                <p:cTn id="259" presetID="1" presetClass="exit" presetSubtype="0" fill="hold" nodeType="withEffect">
                                  <p:stCondLst>
                                    <p:cond delay="0"/>
                                  </p:stCondLst>
                                  <p:childTnLst>
                                    <p:set>
                                      <p:cBhvr>
                                        <p:cTn id="260" dur="1" fill="hold">
                                          <p:stCondLst>
                                            <p:cond delay="0"/>
                                          </p:stCondLst>
                                        </p:cTn>
                                        <p:tgtEl>
                                          <p:spTgt spid="1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3" grpId="0"/>
      <p:bldP spid="158" grpId="0"/>
      <p:bldP spid="158" grpId="1"/>
      <p:bldP spid="159" grpId="0"/>
      <p:bldP spid="159" grpId="1"/>
      <p:bldP spid="160" grpId="0"/>
      <p:bldP spid="160" grpId="1"/>
      <p:bldP spid="163" grpId="0" animBg="1"/>
      <p:bldP spid="163" grpId="1" animBg="1"/>
      <p:bldP spid="165" grpId="0" animBg="1"/>
      <p:bldP spid="165" grpId="1" animBg="1"/>
      <p:bldP spid="167" grpId="0" animBg="1"/>
      <p:bldP spid="167" grpId="1" animBg="1"/>
      <p:bldP spid="203" grpId="0"/>
      <p:bldP spid="203" grpId="1"/>
      <p:bldP spid="20" grpId="0" animBg="1"/>
      <p:bldP spid="20" grpId="1" animBg="1"/>
      <p:bldP spid="214" grpId="0"/>
      <p:bldP spid="214" grpId="1"/>
      <p:bldP spid="215" grpId="0"/>
      <p:bldP spid="215" grpId="1"/>
      <p:bldP spid="216" grpId="0"/>
      <p:bldP spid="216" grpId="1"/>
      <p:bldP spid="226" grpId="0" animBg="1"/>
      <p:bldP spid="226" grpId="1" animBg="1"/>
      <p:bldP spid="6" grpId="0" animBg="1"/>
      <p:bldP spid="6" grpId="1" animBg="1"/>
      <p:bldP spid="107" grpId="0"/>
      <p:bldP spid="107" grpId="1"/>
      <p:bldP spid="107" grpId="2"/>
      <p:bldP spid="111" grpId="0" animBg="1"/>
      <p:bldP spid="111" grpId="1"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222117"/>
            <a:ext cx="10363200" cy="1143000"/>
          </a:xfrm>
        </p:spPr>
        <p:txBody>
          <a:bodyPr/>
          <a:lstStyle/>
          <a:p>
            <a:r>
              <a:rPr lang="en-US" dirty="0"/>
              <a:t>Algebraic Data Types: Adding a Node to a Tree</a:t>
            </a:r>
          </a:p>
        </p:txBody>
      </p:sp>
      <p:grpSp>
        <p:nvGrpSpPr>
          <p:cNvPr id="7" name="Group 6">
            <a:extLst>
              <a:ext uri="{FF2B5EF4-FFF2-40B4-BE49-F238E27FC236}">
                <a16:creationId xmlns:a16="http://schemas.microsoft.com/office/drawing/2014/main" id="{56256DE6-4593-456E-9E06-AB34442CB16F}"/>
              </a:ext>
            </a:extLst>
          </p:cNvPr>
          <p:cNvGrpSpPr/>
          <p:nvPr/>
        </p:nvGrpSpPr>
        <p:grpSpPr>
          <a:xfrm>
            <a:off x="213234" y="4202355"/>
            <a:ext cx="5990617" cy="2609630"/>
            <a:chOff x="213234" y="4066163"/>
            <a:chExt cx="5990617" cy="2609630"/>
          </a:xfrm>
        </p:grpSpPr>
        <p:sp>
          <p:nvSpPr>
            <p:cNvPr id="6" name="Rectangle 5">
              <a:extLst>
                <a:ext uri="{FF2B5EF4-FFF2-40B4-BE49-F238E27FC236}">
                  <a16:creationId xmlns:a16="http://schemas.microsoft.com/office/drawing/2014/main" id="{8B73E2CC-8D0F-4047-91B4-D34A4D43FD98}"/>
                </a:ext>
              </a:extLst>
            </p:cNvPr>
            <p:cNvSpPr/>
            <p:nvPr/>
          </p:nvSpPr>
          <p:spPr>
            <a:xfrm>
              <a:off x="213234" y="4066163"/>
              <a:ext cx="5370443" cy="260963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00E688B2-C708-4E73-ACB6-458AB2B07BDE}"/>
                </a:ext>
              </a:extLst>
            </p:cNvPr>
            <p:cNvSpPr txBox="1"/>
            <p:nvPr/>
          </p:nvSpPr>
          <p:spPr>
            <a:xfrm>
              <a:off x="213234" y="4090470"/>
              <a:ext cx="5990617" cy="2585323"/>
            </a:xfrm>
            <a:prstGeom prst="rect">
              <a:avLst/>
            </a:prstGeom>
            <a:noFill/>
          </p:spPr>
          <p:txBody>
            <a:bodyPr wrap="square">
              <a:spAutoFit/>
            </a:bodyPr>
            <a:lstStyle/>
            <a:p>
              <a:r>
                <a:rPr lang="en-US" sz="1800" dirty="0">
                  <a:solidFill>
                    <a:srgbClr val="000000"/>
                  </a:solidFill>
                  <a:latin typeface="Consolas" panose="020B0609020204030204" pitchFamily="49" charset="0"/>
                </a:rPr>
                <a:t>insert Nil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val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&lt;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&gt;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grpSp>
      <p:grpSp>
        <p:nvGrpSpPr>
          <p:cNvPr id="9" name="Group 8">
            <a:extLst>
              <a:ext uri="{FF2B5EF4-FFF2-40B4-BE49-F238E27FC236}">
                <a16:creationId xmlns:a16="http://schemas.microsoft.com/office/drawing/2014/main" id="{3AD12613-4119-4CD7-8732-90C36AFD53CF}"/>
              </a:ext>
            </a:extLst>
          </p:cNvPr>
          <p:cNvGrpSpPr/>
          <p:nvPr/>
        </p:nvGrpSpPr>
        <p:grpSpPr>
          <a:xfrm>
            <a:off x="6435466" y="2502670"/>
            <a:ext cx="5610234" cy="4180726"/>
            <a:chOff x="6095118" y="1978967"/>
            <a:chExt cx="5733038" cy="5446850"/>
          </a:xfrm>
        </p:grpSpPr>
        <p:grpSp>
          <p:nvGrpSpPr>
            <p:cNvPr id="13" name="Group 12">
              <a:extLst>
                <a:ext uri="{FF2B5EF4-FFF2-40B4-BE49-F238E27FC236}">
                  <a16:creationId xmlns:a16="http://schemas.microsoft.com/office/drawing/2014/main" id="{2C43BD1C-BAC2-4F3A-BB73-AB954A5229A3}"/>
                </a:ext>
              </a:extLst>
            </p:cNvPr>
            <p:cNvGrpSpPr/>
            <p:nvPr/>
          </p:nvGrpSpPr>
          <p:grpSpPr>
            <a:xfrm>
              <a:off x="6095118" y="1978967"/>
              <a:ext cx="5733038" cy="5446850"/>
              <a:chOff x="3072962" y="1263460"/>
              <a:chExt cx="5994838" cy="6296063"/>
            </a:xfrm>
          </p:grpSpPr>
          <p:pic>
            <p:nvPicPr>
              <p:cNvPr id="15" name="Picture 14">
                <a:extLst>
                  <a:ext uri="{FF2B5EF4-FFF2-40B4-BE49-F238E27FC236}">
                    <a16:creationId xmlns:a16="http://schemas.microsoft.com/office/drawing/2014/main" id="{6D98472A-B5A9-4478-867A-62125BBCBD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6296063"/>
              </a:xfrm>
              <a:prstGeom prst="rect">
                <a:avLst/>
              </a:prstGeom>
            </p:spPr>
          </p:pic>
          <p:sp>
            <p:nvSpPr>
              <p:cNvPr id="16" name="Rectangle 15">
                <a:extLst>
                  <a:ext uri="{FF2B5EF4-FFF2-40B4-BE49-F238E27FC236}">
                    <a16:creationId xmlns:a16="http://schemas.microsoft.com/office/drawing/2014/main" id="{96E46716-AC36-4CA3-9A71-2C5BEBE506E5}"/>
                  </a:ext>
                </a:extLst>
              </p:cNvPr>
              <p:cNvSpPr/>
              <p:nvPr/>
            </p:nvSpPr>
            <p:spPr>
              <a:xfrm>
                <a:off x="3166947" y="1701941"/>
                <a:ext cx="3015290" cy="303314"/>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4" name="Rectangle 13">
              <a:extLst>
                <a:ext uri="{FF2B5EF4-FFF2-40B4-BE49-F238E27FC236}">
                  <a16:creationId xmlns:a16="http://schemas.microsoft.com/office/drawing/2014/main" id="{59652EDF-4AD2-45B8-A841-7D68C1BF5D8E}"/>
                </a:ext>
              </a:extLst>
            </p:cNvPr>
            <p:cNvSpPr/>
            <p:nvPr/>
          </p:nvSpPr>
          <p:spPr>
            <a:xfrm>
              <a:off x="8878957" y="2053236"/>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BD34672B-74FA-4F4B-B039-B4866EC95743}"/>
              </a:ext>
            </a:extLst>
          </p:cNvPr>
          <p:cNvSpPr txBox="1"/>
          <p:nvPr/>
        </p:nvSpPr>
        <p:spPr>
          <a:xfrm>
            <a:off x="3218216" y="710039"/>
            <a:ext cx="6160485" cy="461665"/>
          </a:xfrm>
          <a:prstGeom prst="rect">
            <a:avLst/>
          </a:prstGeom>
          <a:noFill/>
        </p:spPr>
        <p:txBody>
          <a:bodyPr wrap="square" rtlCol="0">
            <a:spAutoFit/>
          </a:bodyPr>
          <a:lstStyle/>
          <a:p>
            <a:pPr algn="ctr"/>
            <a:r>
              <a:rPr lang="en-US" sz="2400" dirty="0">
                <a:latin typeface="Corbel" panose="020B0503020204020204" pitchFamily="34" charset="0"/>
              </a:rPr>
              <a:t>Let's see our function in action!</a:t>
            </a:r>
          </a:p>
        </p:txBody>
      </p:sp>
      <p:sp>
        <p:nvSpPr>
          <p:cNvPr id="18" name="TextBox 17">
            <a:extLst>
              <a:ext uri="{FF2B5EF4-FFF2-40B4-BE49-F238E27FC236}">
                <a16:creationId xmlns:a16="http://schemas.microsoft.com/office/drawing/2014/main" id="{13BD7C21-A428-49C0-9CAB-6D922A1A0091}"/>
              </a:ext>
            </a:extLst>
          </p:cNvPr>
          <p:cNvSpPr txBox="1"/>
          <p:nvPr/>
        </p:nvSpPr>
        <p:spPr>
          <a:xfrm>
            <a:off x="7001789" y="2733912"/>
            <a:ext cx="411014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 Nil</a:t>
            </a:r>
          </a:p>
        </p:txBody>
      </p:sp>
      <p:sp>
        <p:nvSpPr>
          <p:cNvPr id="21" name="TextBox 20">
            <a:extLst>
              <a:ext uri="{FF2B5EF4-FFF2-40B4-BE49-F238E27FC236}">
                <a16:creationId xmlns:a16="http://schemas.microsoft.com/office/drawing/2014/main" id="{9FCD86D2-97DB-4DA2-9694-D8C8A49914C8}"/>
              </a:ext>
            </a:extLst>
          </p:cNvPr>
          <p:cNvSpPr txBox="1"/>
          <p:nvPr/>
        </p:nvSpPr>
        <p:spPr>
          <a:xfrm>
            <a:off x="6415806" y="273763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22" name="TextBox 21">
            <a:extLst>
              <a:ext uri="{FF2B5EF4-FFF2-40B4-BE49-F238E27FC236}">
                <a16:creationId xmlns:a16="http://schemas.microsoft.com/office/drawing/2014/main" id="{3CA0B253-E51C-4B82-826F-41EC79599053}"/>
              </a:ext>
            </a:extLst>
          </p:cNvPr>
          <p:cNvSpPr txBox="1"/>
          <p:nvPr/>
        </p:nvSpPr>
        <p:spPr>
          <a:xfrm>
            <a:off x="6992061" y="307095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tree1 = insert </a:t>
            </a:r>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Cheugy</a:t>
            </a:r>
            <a:r>
              <a:rPr lang="en-US" dirty="0">
                <a:solidFill>
                  <a:srgbClr val="C2FFF0"/>
                </a:solidFill>
                <a:latin typeface="Consolas" panose="020B0609020204030204" pitchFamily="49" charset="0"/>
              </a:rPr>
              <a:t>"</a:t>
            </a:r>
          </a:p>
        </p:txBody>
      </p:sp>
      <p:sp>
        <p:nvSpPr>
          <p:cNvPr id="23" name="TextBox 22">
            <a:extLst>
              <a:ext uri="{FF2B5EF4-FFF2-40B4-BE49-F238E27FC236}">
                <a16:creationId xmlns:a16="http://schemas.microsoft.com/office/drawing/2014/main" id="{CAE676B6-7D43-4111-9E83-6D2608B6EC1E}"/>
              </a:ext>
            </a:extLst>
          </p:cNvPr>
          <p:cNvSpPr txBox="1"/>
          <p:nvPr/>
        </p:nvSpPr>
        <p:spPr>
          <a:xfrm>
            <a:off x="6406078" y="305522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grpSp>
        <p:nvGrpSpPr>
          <p:cNvPr id="25" name="Group 24">
            <a:extLst>
              <a:ext uri="{FF2B5EF4-FFF2-40B4-BE49-F238E27FC236}">
                <a16:creationId xmlns:a16="http://schemas.microsoft.com/office/drawing/2014/main" id="{988211C5-A4E4-48FF-855B-11B2D8B7F05D}"/>
              </a:ext>
            </a:extLst>
          </p:cNvPr>
          <p:cNvGrpSpPr/>
          <p:nvPr/>
        </p:nvGrpSpPr>
        <p:grpSpPr>
          <a:xfrm>
            <a:off x="5583677" y="1256749"/>
            <a:ext cx="1963443" cy="892095"/>
            <a:chOff x="48075" y="4568217"/>
            <a:chExt cx="1963443" cy="892095"/>
          </a:xfrm>
        </p:grpSpPr>
        <p:grpSp>
          <p:nvGrpSpPr>
            <p:cNvPr id="26" name="Group 25">
              <a:extLst>
                <a:ext uri="{FF2B5EF4-FFF2-40B4-BE49-F238E27FC236}">
                  <a16:creationId xmlns:a16="http://schemas.microsoft.com/office/drawing/2014/main" id="{42B13280-485E-4B03-8169-CC04066A7C80}"/>
                </a:ext>
              </a:extLst>
            </p:cNvPr>
            <p:cNvGrpSpPr/>
            <p:nvPr/>
          </p:nvGrpSpPr>
          <p:grpSpPr>
            <a:xfrm>
              <a:off x="48075" y="4568217"/>
              <a:ext cx="1928243" cy="369332"/>
              <a:chOff x="48075" y="4568217"/>
              <a:chExt cx="1928243" cy="369332"/>
            </a:xfrm>
          </p:grpSpPr>
          <p:sp>
            <p:nvSpPr>
              <p:cNvPr id="31" name="Rectangle 30">
                <a:extLst>
                  <a:ext uri="{FF2B5EF4-FFF2-40B4-BE49-F238E27FC236}">
                    <a16:creationId xmlns:a16="http://schemas.microsoft.com/office/drawing/2014/main" id="{DAD819F9-B079-42F0-804D-691B36F9DE24}"/>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3EE7A374-C976-4A84-AADD-BBC0C92F0DB2}"/>
                  </a:ext>
                </a:extLst>
              </p:cNvPr>
              <p:cNvSpPr txBox="1"/>
              <p:nvPr/>
            </p:nvSpPr>
            <p:spPr>
              <a:xfrm>
                <a:off x="48075" y="4568217"/>
                <a:ext cx="1303562" cy="369332"/>
              </a:xfrm>
              <a:prstGeom prst="rect">
                <a:avLst/>
              </a:prstGeom>
              <a:noFill/>
            </p:spPr>
            <p:txBody>
              <a:bodyPr wrap="none" rtlCol="0">
                <a:spAutoFit/>
              </a:bodyPr>
              <a:lstStyle/>
              <a:p>
                <a:r>
                  <a:rPr lang="en-US" dirty="0" err="1"/>
                  <a:t>empty_tree</a:t>
                </a:r>
                <a:endParaRPr lang="en-US" dirty="0"/>
              </a:p>
            </p:txBody>
          </p:sp>
        </p:grpSp>
        <p:grpSp>
          <p:nvGrpSpPr>
            <p:cNvPr id="27" name="Group 26">
              <a:extLst>
                <a:ext uri="{FF2B5EF4-FFF2-40B4-BE49-F238E27FC236}">
                  <a16:creationId xmlns:a16="http://schemas.microsoft.com/office/drawing/2014/main" id="{702EFC88-F79B-4EDC-8138-1B827122075B}"/>
                </a:ext>
              </a:extLst>
            </p:cNvPr>
            <p:cNvGrpSpPr/>
            <p:nvPr/>
          </p:nvGrpSpPr>
          <p:grpSpPr>
            <a:xfrm>
              <a:off x="1486700" y="5065578"/>
              <a:ext cx="524818" cy="394734"/>
              <a:chOff x="1532609" y="4933005"/>
              <a:chExt cx="374846" cy="394734"/>
            </a:xfrm>
          </p:grpSpPr>
          <p:sp>
            <p:nvSpPr>
              <p:cNvPr id="29" name="Rectangle 28">
                <a:extLst>
                  <a:ext uri="{FF2B5EF4-FFF2-40B4-BE49-F238E27FC236}">
                    <a16:creationId xmlns:a16="http://schemas.microsoft.com/office/drawing/2014/main" id="{49EB6B56-B69D-4E33-92F6-C4AF01658388}"/>
                  </a:ext>
                </a:extLst>
              </p:cNvPr>
              <p:cNvSpPr/>
              <p:nvPr/>
            </p:nvSpPr>
            <p:spPr>
              <a:xfrm>
                <a:off x="1563733" y="4978215"/>
                <a:ext cx="267121" cy="349524"/>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D28C199-6F90-47FE-80A1-A5E7149808A5}"/>
                  </a:ext>
                </a:extLst>
              </p:cNvPr>
              <p:cNvSpPr txBox="1"/>
              <p:nvPr/>
            </p:nvSpPr>
            <p:spPr>
              <a:xfrm>
                <a:off x="1532609" y="4933005"/>
                <a:ext cx="374846" cy="369332"/>
              </a:xfrm>
              <a:prstGeom prst="rect">
                <a:avLst/>
              </a:prstGeom>
              <a:noFill/>
            </p:spPr>
            <p:txBody>
              <a:bodyPr wrap="square" rtlCol="0">
                <a:spAutoFit/>
              </a:bodyPr>
              <a:lstStyle/>
              <a:p>
                <a:r>
                  <a:rPr lang="en-US" dirty="0"/>
                  <a:t>Nil</a:t>
                </a:r>
              </a:p>
            </p:txBody>
          </p:sp>
        </p:grpSp>
        <p:cxnSp>
          <p:nvCxnSpPr>
            <p:cNvPr id="28" name="Straight Arrow Connector 27">
              <a:extLst>
                <a:ext uri="{FF2B5EF4-FFF2-40B4-BE49-F238E27FC236}">
                  <a16:creationId xmlns:a16="http://schemas.microsoft.com/office/drawing/2014/main" id="{5562ECD1-CC0F-4CE4-843D-512F02E2A166}"/>
                </a:ext>
              </a:extLst>
            </p:cNvPr>
            <p:cNvCxnSpPr>
              <a:cxnSpLocks/>
            </p:cNvCxnSpPr>
            <p:nvPr/>
          </p:nvCxnSpPr>
          <p:spPr>
            <a:xfrm>
              <a:off x="1658734" y="4742679"/>
              <a:ext cx="59095" cy="3708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755E49CE-ECFD-4BF3-8C0C-9D9C0AD515F7}"/>
              </a:ext>
            </a:extLst>
          </p:cNvPr>
          <p:cNvCxnSpPr/>
          <p:nvPr/>
        </p:nvCxnSpPr>
        <p:spPr>
          <a:xfrm>
            <a:off x="6847914" y="324985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3AFF3F-184B-4F66-979E-1084F60A3A4D}"/>
              </a:ext>
            </a:extLst>
          </p:cNvPr>
          <p:cNvCxnSpPr/>
          <p:nvPr/>
        </p:nvCxnSpPr>
        <p:spPr>
          <a:xfrm>
            <a:off x="6844669" y="2935325"/>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1A151D6-3D16-4223-B1E1-D1559B3589B6}"/>
              </a:ext>
            </a:extLst>
          </p:cNvPr>
          <p:cNvCxnSpPr/>
          <p:nvPr/>
        </p:nvCxnSpPr>
        <p:spPr>
          <a:xfrm>
            <a:off x="54765" y="4394479"/>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732653E-16FC-4420-B59F-51A4609B7E6E}"/>
              </a:ext>
            </a:extLst>
          </p:cNvPr>
          <p:cNvCxnSpPr/>
          <p:nvPr/>
        </p:nvCxnSpPr>
        <p:spPr>
          <a:xfrm>
            <a:off x="275258" y="469279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11B35C21-CDE6-4785-8C4F-F755C2B3CA4A}"/>
              </a:ext>
            </a:extLst>
          </p:cNvPr>
          <p:cNvGrpSpPr/>
          <p:nvPr/>
        </p:nvGrpSpPr>
        <p:grpSpPr>
          <a:xfrm>
            <a:off x="7761989" y="1235201"/>
            <a:ext cx="1887154" cy="1188280"/>
            <a:chOff x="2975516" y="4550331"/>
            <a:chExt cx="1204755" cy="1188280"/>
          </a:xfrm>
        </p:grpSpPr>
        <p:grpSp>
          <p:nvGrpSpPr>
            <p:cNvPr id="36" name="Group 35">
              <a:extLst>
                <a:ext uri="{FF2B5EF4-FFF2-40B4-BE49-F238E27FC236}">
                  <a16:creationId xmlns:a16="http://schemas.microsoft.com/office/drawing/2014/main" id="{C917E4E2-589D-471A-A3BB-99E278EBCFF7}"/>
                </a:ext>
              </a:extLst>
            </p:cNvPr>
            <p:cNvGrpSpPr/>
            <p:nvPr/>
          </p:nvGrpSpPr>
          <p:grpSpPr>
            <a:xfrm>
              <a:off x="2975516" y="4550331"/>
              <a:ext cx="1083243" cy="369332"/>
              <a:chOff x="893075" y="4568361"/>
              <a:chExt cx="1083243" cy="369332"/>
            </a:xfrm>
          </p:grpSpPr>
          <p:sp>
            <p:nvSpPr>
              <p:cNvPr id="45" name="Rectangle 44">
                <a:extLst>
                  <a:ext uri="{FF2B5EF4-FFF2-40B4-BE49-F238E27FC236}">
                    <a16:creationId xmlns:a16="http://schemas.microsoft.com/office/drawing/2014/main" id="{735AAC38-8747-4F89-B11E-9973C58ED36A}"/>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F6E86A0F-1C7F-4449-AF47-9B283B54937F}"/>
                  </a:ext>
                </a:extLst>
              </p:cNvPr>
              <p:cNvSpPr txBox="1"/>
              <p:nvPr/>
            </p:nvSpPr>
            <p:spPr>
              <a:xfrm>
                <a:off x="893075" y="4568361"/>
                <a:ext cx="676788" cy="369332"/>
              </a:xfrm>
              <a:prstGeom prst="rect">
                <a:avLst/>
              </a:prstGeom>
              <a:noFill/>
            </p:spPr>
            <p:txBody>
              <a:bodyPr wrap="none" rtlCol="0">
                <a:spAutoFit/>
              </a:bodyPr>
              <a:lstStyle/>
              <a:p>
                <a:r>
                  <a:rPr lang="en-US" dirty="0"/>
                  <a:t>tree1</a:t>
                </a:r>
              </a:p>
            </p:txBody>
          </p:sp>
        </p:grpSp>
        <p:sp>
          <p:nvSpPr>
            <p:cNvPr id="37" name="Rectangle 36">
              <a:extLst>
                <a:ext uri="{FF2B5EF4-FFF2-40B4-BE49-F238E27FC236}">
                  <a16:creationId xmlns:a16="http://schemas.microsoft.com/office/drawing/2014/main" id="{5B988DE9-34A3-4469-98C9-1FE79980CBE2}"/>
                </a:ext>
              </a:extLst>
            </p:cNvPr>
            <p:cNvSpPr/>
            <p:nvPr/>
          </p:nvSpPr>
          <p:spPr>
            <a:xfrm>
              <a:off x="3132938" y="5092565"/>
              <a:ext cx="966245"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493FEDE1-6ED5-480D-8945-A00890CC3915}"/>
                </a:ext>
              </a:extLst>
            </p:cNvPr>
            <p:cNvCxnSpPr>
              <a:cxnSpLocks/>
            </p:cNvCxnSpPr>
            <p:nvPr/>
          </p:nvCxnSpPr>
          <p:spPr>
            <a:xfrm>
              <a:off x="3712706" y="4754922"/>
              <a:ext cx="59095" cy="3708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817E77F-1D06-4B03-84A2-818B779C565C}"/>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0C7002C-2A6E-4524-8B3A-70B62ED13B69}"/>
                </a:ext>
              </a:extLst>
            </p:cNvPr>
            <p:cNvSpPr txBox="1"/>
            <p:nvPr/>
          </p:nvSpPr>
          <p:spPr>
            <a:xfrm>
              <a:off x="3267123" y="5058823"/>
              <a:ext cx="688922" cy="369332"/>
            </a:xfrm>
            <a:prstGeom prst="rect">
              <a:avLst/>
            </a:prstGeom>
            <a:noFill/>
          </p:spPr>
          <p:txBody>
            <a:bodyPr wrap="none" rtlCol="0">
              <a:spAutoFit/>
            </a:bodyPr>
            <a:lstStyle/>
            <a:p>
              <a:pPr algn="ctr"/>
              <a:r>
                <a:rPr lang="en-US" dirty="0"/>
                <a:t>"</a:t>
              </a:r>
              <a:r>
                <a:rPr lang="en-US" dirty="0" err="1"/>
                <a:t>Cheugy</a:t>
              </a:r>
              <a:r>
                <a:rPr lang="en-US" dirty="0"/>
                <a:t>"</a:t>
              </a:r>
            </a:p>
          </p:txBody>
        </p:sp>
        <p:sp>
          <p:nvSpPr>
            <p:cNvPr id="41" name="Rectangle 40">
              <a:extLst>
                <a:ext uri="{FF2B5EF4-FFF2-40B4-BE49-F238E27FC236}">
                  <a16:creationId xmlns:a16="http://schemas.microsoft.com/office/drawing/2014/main" id="{39535232-AD0E-415E-88F0-688F34114666}"/>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9B7DFD10-8E71-49CA-8F8C-714052DFCA4E}"/>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73CBFA7-3589-4517-8492-C33683071206}"/>
                </a:ext>
              </a:extLst>
            </p:cNvPr>
            <p:cNvSpPr txBox="1"/>
            <p:nvPr/>
          </p:nvSpPr>
          <p:spPr>
            <a:xfrm>
              <a:off x="3075660" y="5369279"/>
              <a:ext cx="617354" cy="369332"/>
            </a:xfrm>
            <a:prstGeom prst="rect">
              <a:avLst/>
            </a:prstGeom>
            <a:noFill/>
          </p:spPr>
          <p:txBody>
            <a:bodyPr wrap="square">
              <a:spAutoFit/>
            </a:bodyPr>
            <a:lstStyle/>
            <a:p>
              <a:pPr algn="ctr"/>
              <a:r>
                <a:rPr lang="en-US" dirty="0"/>
                <a:t>Nil</a:t>
              </a:r>
            </a:p>
          </p:txBody>
        </p:sp>
        <p:sp>
          <p:nvSpPr>
            <p:cNvPr id="44" name="TextBox 43">
              <a:extLst>
                <a:ext uri="{FF2B5EF4-FFF2-40B4-BE49-F238E27FC236}">
                  <a16:creationId xmlns:a16="http://schemas.microsoft.com/office/drawing/2014/main" id="{4EFC49B4-CCE7-4A73-BA4E-CEF4F515D130}"/>
                </a:ext>
              </a:extLst>
            </p:cNvPr>
            <p:cNvSpPr txBox="1"/>
            <p:nvPr/>
          </p:nvSpPr>
          <p:spPr>
            <a:xfrm>
              <a:off x="3562917" y="5361508"/>
              <a:ext cx="617354" cy="369332"/>
            </a:xfrm>
            <a:prstGeom prst="rect">
              <a:avLst/>
            </a:prstGeom>
            <a:noFill/>
          </p:spPr>
          <p:txBody>
            <a:bodyPr wrap="square">
              <a:spAutoFit/>
            </a:bodyPr>
            <a:lstStyle/>
            <a:p>
              <a:pPr algn="ctr"/>
              <a:r>
                <a:rPr lang="en-US" dirty="0"/>
                <a:t>Nil</a:t>
              </a:r>
            </a:p>
          </p:txBody>
        </p:sp>
      </p:grpSp>
      <p:sp>
        <p:nvSpPr>
          <p:cNvPr id="48" name="TextBox 47">
            <a:extLst>
              <a:ext uri="{FF2B5EF4-FFF2-40B4-BE49-F238E27FC236}">
                <a16:creationId xmlns:a16="http://schemas.microsoft.com/office/drawing/2014/main" id="{6C0E1FC0-8080-44FC-A865-2C656EF2E57D}"/>
              </a:ext>
            </a:extLst>
          </p:cNvPr>
          <p:cNvSpPr txBox="1"/>
          <p:nvPr/>
        </p:nvSpPr>
        <p:spPr>
          <a:xfrm>
            <a:off x="6437310" y="3459354"/>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t>
            </a:r>
          </a:p>
        </p:txBody>
      </p:sp>
      <p:cxnSp>
        <p:nvCxnSpPr>
          <p:cNvPr id="49" name="Straight Arrow Connector 48">
            <a:extLst>
              <a:ext uri="{FF2B5EF4-FFF2-40B4-BE49-F238E27FC236}">
                <a16:creationId xmlns:a16="http://schemas.microsoft.com/office/drawing/2014/main" id="{1A834D73-091E-4142-A336-99778AEF2A4E}"/>
              </a:ext>
            </a:extLst>
          </p:cNvPr>
          <p:cNvCxnSpPr/>
          <p:nvPr/>
        </p:nvCxnSpPr>
        <p:spPr>
          <a:xfrm>
            <a:off x="6192919" y="366490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34D88BF1-C403-4A1D-95C1-779229D35BFC}"/>
              </a:ext>
            </a:extLst>
          </p:cNvPr>
          <p:cNvSpPr txBox="1"/>
          <p:nvPr/>
        </p:nvSpPr>
        <p:spPr>
          <a:xfrm>
            <a:off x="6415805" y="3811228"/>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81" name="TextBox 80">
            <a:extLst>
              <a:ext uri="{FF2B5EF4-FFF2-40B4-BE49-F238E27FC236}">
                <a16:creationId xmlns:a16="http://schemas.microsoft.com/office/drawing/2014/main" id="{C1260150-AB4D-47D3-8198-C538F0FD1051}"/>
              </a:ext>
            </a:extLst>
          </p:cNvPr>
          <p:cNvSpPr txBox="1"/>
          <p:nvPr/>
        </p:nvSpPr>
        <p:spPr>
          <a:xfrm>
            <a:off x="6983828" y="381689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tree4 = insert tree3 "Gamma"</a:t>
            </a:r>
          </a:p>
        </p:txBody>
      </p:sp>
      <p:grpSp>
        <p:nvGrpSpPr>
          <p:cNvPr id="122" name="Group 121">
            <a:extLst>
              <a:ext uri="{FF2B5EF4-FFF2-40B4-BE49-F238E27FC236}">
                <a16:creationId xmlns:a16="http://schemas.microsoft.com/office/drawing/2014/main" id="{8B1C64AB-0B4F-4699-BF6D-B26E07A65A08}"/>
              </a:ext>
            </a:extLst>
          </p:cNvPr>
          <p:cNvGrpSpPr/>
          <p:nvPr/>
        </p:nvGrpSpPr>
        <p:grpSpPr>
          <a:xfrm>
            <a:off x="2458367" y="3818751"/>
            <a:ext cx="1730286" cy="679788"/>
            <a:chOff x="3075660" y="5058823"/>
            <a:chExt cx="1104611" cy="679788"/>
          </a:xfrm>
        </p:grpSpPr>
        <p:sp>
          <p:nvSpPr>
            <p:cNvPr id="124" name="Rectangle 123">
              <a:extLst>
                <a:ext uri="{FF2B5EF4-FFF2-40B4-BE49-F238E27FC236}">
                  <a16:creationId xmlns:a16="http://schemas.microsoft.com/office/drawing/2014/main" id="{CA98C40F-B6F8-4B4C-BBDC-658D7D32BB66}"/>
                </a:ext>
              </a:extLst>
            </p:cNvPr>
            <p:cNvSpPr/>
            <p:nvPr/>
          </p:nvSpPr>
          <p:spPr>
            <a:xfrm>
              <a:off x="3132938" y="5092565"/>
              <a:ext cx="966245"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B4FC6529-88BE-49D9-AA9E-572890DC9EA0}"/>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8EEDFAFC-3C57-4CD6-9573-1063DA962712}"/>
                </a:ext>
              </a:extLst>
            </p:cNvPr>
            <p:cNvSpPr txBox="1"/>
            <p:nvPr/>
          </p:nvSpPr>
          <p:spPr>
            <a:xfrm>
              <a:off x="3267123" y="5058823"/>
              <a:ext cx="688922" cy="369332"/>
            </a:xfrm>
            <a:prstGeom prst="rect">
              <a:avLst/>
            </a:prstGeom>
            <a:noFill/>
          </p:spPr>
          <p:txBody>
            <a:bodyPr wrap="none" rtlCol="0">
              <a:spAutoFit/>
            </a:bodyPr>
            <a:lstStyle/>
            <a:p>
              <a:pPr algn="ctr"/>
              <a:r>
                <a:rPr lang="en-US" dirty="0"/>
                <a:t>"</a:t>
              </a:r>
              <a:r>
                <a:rPr lang="en-US" dirty="0" err="1"/>
                <a:t>Cheugy</a:t>
              </a:r>
              <a:r>
                <a:rPr lang="en-US" dirty="0"/>
                <a:t>"</a:t>
              </a:r>
            </a:p>
          </p:txBody>
        </p:sp>
        <p:sp>
          <p:nvSpPr>
            <p:cNvPr id="128" name="Rectangle 127">
              <a:extLst>
                <a:ext uri="{FF2B5EF4-FFF2-40B4-BE49-F238E27FC236}">
                  <a16:creationId xmlns:a16="http://schemas.microsoft.com/office/drawing/2014/main" id="{F7F8655D-6F35-4947-8AD0-E25E215FCB0C}"/>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6C5DB1AC-7129-40A8-99ED-9B53AD2504D4}"/>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TextBox 129">
              <a:extLst>
                <a:ext uri="{FF2B5EF4-FFF2-40B4-BE49-F238E27FC236}">
                  <a16:creationId xmlns:a16="http://schemas.microsoft.com/office/drawing/2014/main" id="{3EDA9359-3881-4CCD-8ED4-8D6B49C9EEB9}"/>
                </a:ext>
              </a:extLst>
            </p:cNvPr>
            <p:cNvSpPr txBox="1"/>
            <p:nvPr/>
          </p:nvSpPr>
          <p:spPr>
            <a:xfrm>
              <a:off x="3075660" y="5369279"/>
              <a:ext cx="617354" cy="369332"/>
            </a:xfrm>
            <a:prstGeom prst="rect">
              <a:avLst/>
            </a:prstGeom>
            <a:noFill/>
          </p:spPr>
          <p:txBody>
            <a:bodyPr wrap="square">
              <a:spAutoFit/>
            </a:bodyPr>
            <a:lstStyle/>
            <a:p>
              <a:pPr algn="ctr"/>
              <a:r>
                <a:rPr lang="en-US" dirty="0"/>
                <a:t>Nil</a:t>
              </a:r>
            </a:p>
          </p:txBody>
        </p:sp>
        <p:sp>
          <p:nvSpPr>
            <p:cNvPr id="131" name="TextBox 130">
              <a:extLst>
                <a:ext uri="{FF2B5EF4-FFF2-40B4-BE49-F238E27FC236}">
                  <a16:creationId xmlns:a16="http://schemas.microsoft.com/office/drawing/2014/main" id="{00E47D66-D368-46FE-8482-6B3FE204DFCC}"/>
                </a:ext>
              </a:extLst>
            </p:cNvPr>
            <p:cNvSpPr txBox="1"/>
            <p:nvPr/>
          </p:nvSpPr>
          <p:spPr>
            <a:xfrm>
              <a:off x="3562917" y="5361508"/>
              <a:ext cx="617354" cy="369332"/>
            </a:xfrm>
            <a:prstGeom prst="rect">
              <a:avLst/>
            </a:prstGeom>
            <a:noFill/>
          </p:spPr>
          <p:txBody>
            <a:bodyPr wrap="square">
              <a:spAutoFit/>
            </a:bodyPr>
            <a:lstStyle/>
            <a:p>
              <a:pPr algn="ctr"/>
              <a:r>
                <a:rPr lang="en-US" dirty="0"/>
                <a:t>Nil</a:t>
              </a:r>
            </a:p>
          </p:txBody>
        </p:sp>
      </p:grpSp>
      <p:grpSp>
        <p:nvGrpSpPr>
          <p:cNvPr id="84" name="Group 83">
            <a:extLst>
              <a:ext uri="{FF2B5EF4-FFF2-40B4-BE49-F238E27FC236}">
                <a16:creationId xmlns:a16="http://schemas.microsoft.com/office/drawing/2014/main" id="{5619386D-08D1-44FE-8410-00A1B902E2B2}"/>
              </a:ext>
            </a:extLst>
          </p:cNvPr>
          <p:cNvGrpSpPr/>
          <p:nvPr/>
        </p:nvGrpSpPr>
        <p:grpSpPr>
          <a:xfrm>
            <a:off x="9633591" y="586363"/>
            <a:ext cx="2489680" cy="1836742"/>
            <a:chOff x="9633591" y="557179"/>
            <a:chExt cx="2489680" cy="1836742"/>
          </a:xfrm>
        </p:grpSpPr>
        <p:grpSp>
          <p:nvGrpSpPr>
            <p:cNvPr id="50" name="Group 49">
              <a:extLst>
                <a:ext uri="{FF2B5EF4-FFF2-40B4-BE49-F238E27FC236}">
                  <a16:creationId xmlns:a16="http://schemas.microsoft.com/office/drawing/2014/main" id="{F8FECFD1-986D-42DB-95E9-8EE8BCCFC52D}"/>
                </a:ext>
              </a:extLst>
            </p:cNvPr>
            <p:cNvGrpSpPr/>
            <p:nvPr/>
          </p:nvGrpSpPr>
          <p:grpSpPr>
            <a:xfrm>
              <a:off x="9808317" y="557179"/>
              <a:ext cx="2314954" cy="1836742"/>
              <a:chOff x="2222104" y="4226487"/>
              <a:chExt cx="2314954" cy="1836742"/>
            </a:xfrm>
          </p:grpSpPr>
          <p:grpSp>
            <p:nvGrpSpPr>
              <p:cNvPr id="51" name="Group 50">
                <a:extLst>
                  <a:ext uri="{FF2B5EF4-FFF2-40B4-BE49-F238E27FC236}">
                    <a16:creationId xmlns:a16="http://schemas.microsoft.com/office/drawing/2014/main" id="{2CBD5164-941C-4B2B-B3CA-3BAA92255B37}"/>
                  </a:ext>
                </a:extLst>
              </p:cNvPr>
              <p:cNvGrpSpPr/>
              <p:nvPr/>
            </p:nvGrpSpPr>
            <p:grpSpPr>
              <a:xfrm>
                <a:off x="2332509" y="4226487"/>
                <a:ext cx="1286733" cy="369332"/>
                <a:chOff x="689585" y="4553538"/>
                <a:chExt cx="1286733" cy="369332"/>
              </a:xfrm>
            </p:grpSpPr>
            <p:sp>
              <p:nvSpPr>
                <p:cNvPr id="78" name="Rectangle 77">
                  <a:extLst>
                    <a:ext uri="{FF2B5EF4-FFF2-40B4-BE49-F238E27FC236}">
                      <a16:creationId xmlns:a16="http://schemas.microsoft.com/office/drawing/2014/main" id="{43BC5F43-D437-441B-AC0D-C7E7FA30D0B2}"/>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2CABA05E-A4F7-47EB-B9E9-5DD9D124E3C4}"/>
                    </a:ext>
                  </a:extLst>
                </p:cNvPr>
                <p:cNvSpPr txBox="1"/>
                <p:nvPr/>
              </p:nvSpPr>
              <p:spPr>
                <a:xfrm>
                  <a:off x="689585" y="4553538"/>
                  <a:ext cx="676788" cy="369332"/>
                </a:xfrm>
                <a:prstGeom prst="rect">
                  <a:avLst/>
                </a:prstGeom>
                <a:noFill/>
              </p:spPr>
              <p:txBody>
                <a:bodyPr wrap="none" rtlCol="0">
                  <a:spAutoFit/>
                </a:bodyPr>
                <a:lstStyle/>
                <a:p>
                  <a:r>
                    <a:rPr lang="en-US" dirty="0"/>
                    <a:t>tree3</a:t>
                  </a:r>
                </a:p>
              </p:txBody>
            </p:sp>
          </p:grpSp>
          <p:grpSp>
            <p:nvGrpSpPr>
              <p:cNvPr id="52" name="Group 51">
                <a:extLst>
                  <a:ext uri="{FF2B5EF4-FFF2-40B4-BE49-F238E27FC236}">
                    <a16:creationId xmlns:a16="http://schemas.microsoft.com/office/drawing/2014/main" id="{03063F73-0051-4435-BA10-B57CE74FF82D}"/>
                  </a:ext>
                </a:extLst>
              </p:cNvPr>
              <p:cNvGrpSpPr/>
              <p:nvPr/>
            </p:nvGrpSpPr>
            <p:grpSpPr>
              <a:xfrm>
                <a:off x="2766111" y="4682984"/>
                <a:ext cx="1121209" cy="668050"/>
                <a:chOff x="5348996" y="5055237"/>
                <a:chExt cx="1121209" cy="668050"/>
              </a:xfrm>
            </p:grpSpPr>
            <p:sp>
              <p:nvSpPr>
                <p:cNvPr id="71" name="Rectangle 70">
                  <a:extLst>
                    <a:ext uri="{FF2B5EF4-FFF2-40B4-BE49-F238E27FC236}">
                      <a16:creationId xmlns:a16="http://schemas.microsoft.com/office/drawing/2014/main" id="{1EFE4511-039B-47B6-97D6-1248E23FF66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5F4B3EE-2B62-47F0-98D9-FA3447F22C1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56899749-0443-40E8-98CE-3913F213EC03}"/>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74" name="Rectangle 73">
                  <a:extLst>
                    <a:ext uri="{FF2B5EF4-FFF2-40B4-BE49-F238E27FC236}">
                      <a16:creationId xmlns:a16="http://schemas.microsoft.com/office/drawing/2014/main" id="{2D2A51A2-3445-4199-B11E-D6F0098CCADE}"/>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860DA798-C755-4357-ADF2-063A3A370E88}"/>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D958D483-159F-4D49-9808-6CA6084799B4}"/>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77" name="TextBox 76">
                  <a:extLst>
                    <a:ext uri="{FF2B5EF4-FFF2-40B4-BE49-F238E27FC236}">
                      <a16:creationId xmlns:a16="http://schemas.microsoft.com/office/drawing/2014/main" id="{3CA7F850-41A7-4D89-AA64-F694D7C1789E}"/>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53" name="Group 52">
                <a:extLst>
                  <a:ext uri="{FF2B5EF4-FFF2-40B4-BE49-F238E27FC236}">
                    <a16:creationId xmlns:a16="http://schemas.microsoft.com/office/drawing/2014/main" id="{217AEC03-567D-452D-90C9-11A9A8796153}"/>
                  </a:ext>
                </a:extLst>
              </p:cNvPr>
              <p:cNvGrpSpPr/>
              <p:nvPr/>
            </p:nvGrpSpPr>
            <p:grpSpPr>
              <a:xfrm>
                <a:off x="2222104" y="5402337"/>
                <a:ext cx="1125450" cy="660279"/>
                <a:chOff x="5348996" y="5055237"/>
                <a:chExt cx="1125450" cy="660279"/>
              </a:xfrm>
            </p:grpSpPr>
            <p:sp>
              <p:nvSpPr>
                <p:cNvPr id="65" name="Rectangle 64">
                  <a:extLst>
                    <a:ext uri="{FF2B5EF4-FFF2-40B4-BE49-F238E27FC236}">
                      <a16:creationId xmlns:a16="http://schemas.microsoft.com/office/drawing/2014/main" id="{C0899DD6-7858-416E-A39B-EA06660466CD}"/>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EFA19F9-9C6D-4FDD-A962-7100DB5684B9}"/>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F42550BF-73F4-466E-8285-33D839CECA12}"/>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68" name="Rectangle 67">
                  <a:extLst>
                    <a:ext uri="{FF2B5EF4-FFF2-40B4-BE49-F238E27FC236}">
                      <a16:creationId xmlns:a16="http://schemas.microsoft.com/office/drawing/2014/main" id="{C2A427D2-3581-4629-836C-94C1838A567A}"/>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6E1A80D-B4C9-4C94-A47F-05AF5AE8B30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260DF9D4-81DB-4D96-8B26-7982CEEBE1DC}"/>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54" name="Group 53">
                <a:extLst>
                  <a:ext uri="{FF2B5EF4-FFF2-40B4-BE49-F238E27FC236}">
                    <a16:creationId xmlns:a16="http://schemas.microsoft.com/office/drawing/2014/main" id="{D306A6F2-C908-48E6-A551-6464EACF3C35}"/>
                  </a:ext>
                </a:extLst>
              </p:cNvPr>
              <p:cNvGrpSpPr/>
              <p:nvPr/>
            </p:nvGrpSpPr>
            <p:grpSpPr>
              <a:xfrm>
                <a:off x="3411608" y="5395179"/>
                <a:ext cx="1125450" cy="668050"/>
                <a:chOff x="5348996" y="5055237"/>
                <a:chExt cx="1125450" cy="668050"/>
              </a:xfrm>
            </p:grpSpPr>
            <p:sp>
              <p:nvSpPr>
                <p:cNvPr id="58" name="Rectangle 57">
                  <a:extLst>
                    <a:ext uri="{FF2B5EF4-FFF2-40B4-BE49-F238E27FC236}">
                      <a16:creationId xmlns:a16="http://schemas.microsoft.com/office/drawing/2014/main" id="{38C207A3-7776-4924-9529-CB90B213278E}"/>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1562645-4B21-4520-8292-12EE24F2118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157D0118-8EAF-4612-B8C8-B350CD529F1C}"/>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61" name="Rectangle 60">
                  <a:extLst>
                    <a:ext uri="{FF2B5EF4-FFF2-40B4-BE49-F238E27FC236}">
                      <a16:creationId xmlns:a16="http://schemas.microsoft.com/office/drawing/2014/main" id="{E42616A7-B681-41B3-9B88-0F3995FA26C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7017DF6-59E9-4AC2-B8FE-280CC0D055F1}"/>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C6871A30-09EC-4CE1-95AA-48CBB4DFA988}"/>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64" name="TextBox 63">
                  <a:extLst>
                    <a:ext uri="{FF2B5EF4-FFF2-40B4-BE49-F238E27FC236}">
                      <a16:creationId xmlns:a16="http://schemas.microsoft.com/office/drawing/2014/main" id="{983C3990-D941-4BC8-8129-6BC2A176080A}"/>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55" name="Straight Arrow Connector 54">
                <a:extLst>
                  <a:ext uri="{FF2B5EF4-FFF2-40B4-BE49-F238E27FC236}">
                    <a16:creationId xmlns:a16="http://schemas.microsoft.com/office/drawing/2014/main" id="{25394801-EFFE-4171-A53B-9CF3DE43BFCB}"/>
                  </a:ext>
                </a:extLst>
              </p:cNvPr>
              <p:cNvCxnSpPr>
                <a:cxnSpLocks/>
              </p:cNvCxnSpPr>
              <p:nvPr/>
            </p:nvCxnSpPr>
            <p:spPr>
              <a:xfrm>
                <a:off x="3287470" y="4436772"/>
                <a:ext cx="44814" cy="272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9E6C5C8-CD84-40BC-BDC8-4A2FB6D40B10}"/>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B8C1A12-DF3C-4B1A-A004-09A2F3861A47}"/>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1C77A02F-186D-4FDD-A64B-CEE95734956A}"/>
                </a:ext>
              </a:extLst>
            </p:cNvPr>
            <p:cNvSpPr txBox="1"/>
            <p:nvPr/>
          </p:nvSpPr>
          <p:spPr>
            <a:xfrm>
              <a:off x="9633591" y="2024343"/>
              <a:ext cx="967037" cy="369332"/>
            </a:xfrm>
            <a:prstGeom prst="rect">
              <a:avLst/>
            </a:prstGeom>
            <a:noFill/>
          </p:spPr>
          <p:txBody>
            <a:bodyPr wrap="square">
              <a:spAutoFit/>
            </a:bodyPr>
            <a:lstStyle/>
            <a:p>
              <a:pPr algn="ctr"/>
              <a:r>
                <a:rPr lang="en-US" dirty="0"/>
                <a:t>Nil</a:t>
              </a:r>
            </a:p>
          </p:txBody>
        </p:sp>
      </p:grpSp>
      <p:sp>
        <p:nvSpPr>
          <p:cNvPr id="85" name="Rectangle 84">
            <a:extLst>
              <a:ext uri="{FF2B5EF4-FFF2-40B4-BE49-F238E27FC236}">
                <a16:creationId xmlns:a16="http://schemas.microsoft.com/office/drawing/2014/main" id="{7EA6E775-7297-4E1A-B7CD-993FE92369D2}"/>
              </a:ext>
            </a:extLst>
          </p:cNvPr>
          <p:cNvSpPr/>
          <p:nvPr/>
        </p:nvSpPr>
        <p:spPr>
          <a:xfrm>
            <a:off x="304146" y="4849128"/>
            <a:ext cx="5223401" cy="1939535"/>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nvGrpSpPr>
          <p:cNvPr id="86" name="Group 85">
            <a:extLst>
              <a:ext uri="{FF2B5EF4-FFF2-40B4-BE49-F238E27FC236}">
                <a16:creationId xmlns:a16="http://schemas.microsoft.com/office/drawing/2014/main" id="{8FC8777B-03B1-404F-B0BB-1DB38C00DAE0}"/>
              </a:ext>
            </a:extLst>
          </p:cNvPr>
          <p:cNvGrpSpPr/>
          <p:nvPr/>
        </p:nvGrpSpPr>
        <p:grpSpPr>
          <a:xfrm>
            <a:off x="950659" y="3904082"/>
            <a:ext cx="1510306" cy="369332"/>
            <a:chOff x="3766334" y="2038902"/>
            <a:chExt cx="1510306" cy="369332"/>
          </a:xfrm>
        </p:grpSpPr>
        <p:sp>
          <p:nvSpPr>
            <p:cNvPr id="87" name="Rectangle 86">
              <a:extLst>
                <a:ext uri="{FF2B5EF4-FFF2-40B4-BE49-F238E27FC236}">
                  <a16:creationId xmlns:a16="http://schemas.microsoft.com/office/drawing/2014/main" id="{7E77C837-0919-45C0-AFF7-76F519F4AF3A}"/>
                </a:ext>
              </a:extLst>
            </p:cNvPr>
            <p:cNvSpPr/>
            <p:nvPr/>
          </p:nvSpPr>
          <p:spPr>
            <a:xfrm>
              <a:off x="4197498" y="2091542"/>
              <a:ext cx="1079142" cy="2755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2ECC1C36-AF10-432F-BEDC-2B871E6F7870}"/>
                </a:ext>
              </a:extLst>
            </p:cNvPr>
            <p:cNvSpPr txBox="1"/>
            <p:nvPr/>
          </p:nvSpPr>
          <p:spPr>
            <a:xfrm>
              <a:off x="3766334" y="2038902"/>
              <a:ext cx="458780" cy="369332"/>
            </a:xfrm>
            <a:prstGeom prst="rect">
              <a:avLst/>
            </a:prstGeom>
            <a:noFill/>
          </p:spPr>
          <p:txBody>
            <a:bodyPr wrap="none" rtlCol="0">
              <a:spAutoFit/>
            </a:bodyPr>
            <a:lstStyle/>
            <a:p>
              <a:r>
                <a:rPr lang="en-US" dirty="0" err="1"/>
                <a:t>val</a:t>
              </a:r>
              <a:endParaRPr lang="en-US" dirty="0"/>
            </a:p>
          </p:txBody>
        </p:sp>
      </p:grpSp>
      <p:sp>
        <p:nvSpPr>
          <p:cNvPr id="134" name="TextBox 133">
            <a:extLst>
              <a:ext uri="{FF2B5EF4-FFF2-40B4-BE49-F238E27FC236}">
                <a16:creationId xmlns:a16="http://schemas.microsoft.com/office/drawing/2014/main" id="{0593CE24-9AE3-48AC-A76F-95525CB36A3F}"/>
              </a:ext>
            </a:extLst>
          </p:cNvPr>
          <p:cNvSpPr txBox="1"/>
          <p:nvPr/>
        </p:nvSpPr>
        <p:spPr>
          <a:xfrm>
            <a:off x="10004904" y="3063892"/>
            <a:ext cx="1678717"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Cheugy</a:t>
            </a:r>
            <a:r>
              <a:rPr lang="en-US" dirty="0">
                <a:solidFill>
                  <a:srgbClr val="FF0000"/>
                </a:solidFill>
                <a:latin typeface="Consolas" panose="020B0609020204030204" pitchFamily="49" charset="0"/>
              </a:rPr>
              <a:t>"</a:t>
            </a:r>
            <a:endParaRPr lang="en-US" dirty="0">
              <a:solidFill>
                <a:srgbClr val="FF0000"/>
              </a:solidFill>
            </a:endParaRPr>
          </a:p>
        </p:txBody>
      </p:sp>
      <p:sp>
        <p:nvSpPr>
          <p:cNvPr id="89" name="Speech Bubble: Rectangle with Corners Rounded 88">
            <a:extLst>
              <a:ext uri="{FF2B5EF4-FFF2-40B4-BE49-F238E27FC236}">
                <a16:creationId xmlns:a16="http://schemas.microsoft.com/office/drawing/2014/main" id="{45752F31-D390-4857-AD5B-162B87E9DBA4}"/>
              </a:ext>
            </a:extLst>
          </p:cNvPr>
          <p:cNvSpPr/>
          <p:nvPr/>
        </p:nvSpPr>
        <p:spPr>
          <a:xfrm>
            <a:off x="9436123" y="1554480"/>
            <a:ext cx="2693393" cy="1021214"/>
          </a:xfrm>
          <a:prstGeom prst="wedgeRoundRectCallout">
            <a:avLst>
              <a:gd name="adj1" fmla="val -44041"/>
              <a:gd name="adj2" fmla="val 1083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Since our tree is </a:t>
            </a:r>
            <a:r>
              <a:rPr lang="en-US" sz="2000" dirty="0">
                <a:solidFill>
                  <a:srgbClr val="FFC1C1"/>
                </a:solidFill>
                <a:latin typeface="Corbel" panose="020B0503020204020204" pitchFamily="34" charset="0"/>
              </a:rPr>
              <a:t>Nil</a:t>
            </a:r>
            <a:r>
              <a:rPr lang="en-US" sz="2000" dirty="0">
                <a:solidFill>
                  <a:schemeClr val="bg1"/>
                </a:solidFill>
                <a:latin typeface="Corbel" panose="020B0503020204020204" pitchFamily="34" charset="0"/>
              </a:rPr>
              <a:t> (empty), Haskell will use the </a:t>
            </a:r>
            <a:r>
              <a:rPr lang="en-US" sz="2000" dirty="0">
                <a:solidFill>
                  <a:srgbClr val="FFC1C1"/>
                </a:solidFill>
                <a:latin typeface="Corbel" panose="020B0503020204020204" pitchFamily="34" charset="0"/>
              </a:rPr>
              <a:t>Nil</a:t>
            </a:r>
            <a:r>
              <a:rPr lang="en-US" sz="2000" dirty="0">
                <a:solidFill>
                  <a:schemeClr val="bg1"/>
                </a:solidFill>
                <a:latin typeface="Corbel" panose="020B0503020204020204" pitchFamily="34" charset="0"/>
              </a:rPr>
              <a:t> </a:t>
            </a:r>
            <a:r>
              <a:rPr lang="en-US" sz="2000" dirty="0">
                <a:solidFill>
                  <a:srgbClr val="FFC1C1"/>
                </a:solidFill>
                <a:latin typeface="Corbel" panose="020B0503020204020204" pitchFamily="34" charset="0"/>
              </a:rPr>
              <a:t>pattern</a:t>
            </a:r>
            <a:r>
              <a:rPr lang="en-US" sz="2000" dirty="0">
                <a:solidFill>
                  <a:schemeClr val="bg1"/>
                </a:solidFill>
                <a:latin typeface="Corbel" panose="020B0503020204020204" pitchFamily="34" charset="0"/>
              </a:rPr>
              <a:t>…</a:t>
            </a:r>
          </a:p>
        </p:txBody>
      </p:sp>
      <p:sp>
        <p:nvSpPr>
          <p:cNvPr id="90" name="Speech Bubble: Rectangle with Corners Rounded 89">
            <a:extLst>
              <a:ext uri="{FF2B5EF4-FFF2-40B4-BE49-F238E27FC236}">
                <a16:creationId xmlns:a16="http://schemas.microsoft.com/office/drawing/2014/main" id="{013D10DE-9B97-48F9-9BAB-795302BB8814}"/>
              </a:ext>
            </a:extLst>
          </p:cNvPr>
          <p:cNvSpPr/>
          <p:nvPr/>
        </p:nvSpPr>
        <p:spPr>
          <a:xfrm>
            <a:off x="2205669" y="5101116"/>
            <a:ext cx="4458785" cy="1021214"/>
          </a:xfrm>
          <a:prstGeom prst="wedgeRoundRectCallout">
            <a:avLst>
              <a:gd name="adj1" fmla="val -79872"/>
              <a:gd name="adj2" fmla="val -784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C++ this would be:</a:t>
            </a:r>
          </a:p>
          <a:p>
            <a:pPr algn="ctr"/>
            <a:r>
              <a:rPr lang="en-US" sz="2000" dirty="0">
                <a:solidFill>
                  <a:srgbClr val="FFC1C1"/>
                </a:solidFill>
                <a:latin typeface="Corbel" panose="020B0503020204020204" pitchFamily="34" charset="0"/>
              </a:rPr>
              <a:t>return new Node(</a:t>
            </a:r>
            <a:r>
              <a:rPr lang="en-US" sz="2000" dirty="0" err="1">
                <a:solidFill>
                  <a:srgbClr val="FFC1C1"/>
                </a:solidFill>
                <a:latin typeface="Corbel" panose="020B0503020204020204" pitchFamily="34" charset="0"/>
              </a:rPr>
              <a:t>val,nullptr,nullptr</a:t>
            </a:r>
            <a:r>
              <a:rPr lang="en-US" sz="2000" dirty="0">
                <a:solidFill>
                  <a:srgbClr val="FFC1C1"/>
                </a:solidFill>
                <a:latin typeface="Corbel" panose="020B0503020204020204" pitchFamily="34" charset="0"/>
              </a:rPr>
              <a:t>);</a:t>
            </a:r>
          </a:p>
        </p:txBody>
      </p:sp>
      <p:sp>
        <p:nvSpPr>
          <p:cNvPr id="91" name="Speech Bubble: Rectangle with Corners Rounded 90">
            <a:extLst>
              <a:ext uri="{FF2B5EF4-FFF2-40B4-BE49-F238E27FC236}">
                <a16:creationId xmlns:a16="http://schemas.microsoft.com/office/drawing/2014/main" id="{2ABC2C05-92FB-411F-98E7-591B6CC20FAC}"/>
              </a:ext>
            </a:extLst>
          </p:cNvPr>
          <p:cNvSpPr/>
          <p:nvPr/>
        </p:nvSpPr>
        <p:spPr>
          <a:xfrm>
            <a:off x="3959011" y="2120624"/>
            <a:ext cx="3645301" cy="1021214"/>
          </a:xfrm>
          <a:prstGeom prst="wedgeRoundRectCallout">
            <a:avLst>
              <a:gd name="adj1" fmla="val 48302"/>
              <a:gd name="adj2" fmla="val 1217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Ok, now let's see how we add a node to an existing tree.</a:t>
            </a:r>
            <a:endParaRPr lang="en-US" sz="2000" dirty="0">
              <a:solidFill>
                <a:srgbClr val="FFC1C1"/>
              </a:solidFill>
              <a:latin typeface="Corbel" panose="020B0503020204020204" pitchFamily="34" charset="0"/>
            </a:endParaRPr>
          </a:p>
        </p:txBody>
      </p:sp>
    </p:spTree>
    <p:extLst>
      <p:ext uri="{BB962C8B-B14F-4D97-AF65-F5344CB8AC3E}">
        <p14:creationId xmlns:p14="http://schemas.microsoft.com/office/powerpoint/2010/main" val="359993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2" nodeType="clickEffect">
                                  <p:stCondLst>
                                    <p:cond delay="0"/>
                                  </p:stCondLst>
                                  <p:childTnLst>
                                    <p:animMotion origin="layout" path="M 5E-6 4.07407E-6 L -0.67566 0.16226 " pathEditMode="relative" rAng="0" ptsTypes="AA">
                                      <p:cBhvr>
                                        <p:cTn id="55" dur="2000" fill="hold"/>
                                        <p:tgtEl>
                                          <p:spTgt spid="89"/>
                                        </p:tgtEl>
                                        <p:attrNameLst>
                                          <p:attrName>ppt_x</p:attrName>
                                          <p:attrName>ppt_y</p:attrName>
                                        </p:attrNameLst>
                                      </p:cBhvr>
                                      <p:rCtr x="-33789" y="8102"/>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8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3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grpId="1" nodeType="clickEffect">
                                  <p:stCondLst>
                                    <p:cond delay="0"/>
                                  </p:stCondLst>
                                  <p:childTnLst>
                                    <p:animMotion origin="layout" path="M -3.125E-6 -1.11111E-6 L -0.73151 0.12361 " pathEditMode="relative" rAng="0" ptsTypes="AA">
                                      <p:cBhvr>
                                        <p:cTn id="67" dur="2000" fill="hold"/>
                                        <p:tgtEl>
                                          <p:spTgt spid="134"/>
                                        </p:tgtEl>
                                        <p:attrNameLst>
                                          <p:attrName>ppt_x</p:attrName>
                                          <p:attrName>ppt_y</p:attrName>
                                        </p:attrNameLst>
                                      </p:cBhvr>
                                      <p:rCtr x="-36576" y="6181"/>
                                    </p:animMotion>
                                  </p:childTnLst>
                                </p:cTn>
                              </p:par>
                              <p:par>
                                <p:cTn id="68" presetID="10" presetClass="entr" presetSubtype="0" fill="hold" nodeType="with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fade">
                                      <p:cBhvr>
                                        <p:cTn id="70" dur="500"/>
                                        <p:tgtEl>
                                          <p:spTgt spid="8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0" presetClass="entr" presetSubtype="0" fill="hold" grpId="0"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500"/>
                                        <p:tgtEl>
                                          <p:spTgt spid="85"/>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3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9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90"/>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22"/>
                                        </p:tgtEl>
                                        <p:attrNameLst>
                                          <p:attrName>style.visibility</p:attrName>
                                        </p:attrNameLst>
                                      </p:cBhvr>
                                      <p:to>
                                        <p:strVal val="visible"/>
                                      </p:to>
                                    </p:set>
                                    <p:animEffect transition="in" filter="fade">
                                      <p:cBhvr>
                                        <p:cTn id="102" dur="500"/>
                                        <p:tgtEl>
                                          <p:spTgt spid="122"/>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nodeType="clickEffect">
                                  <p:stCondLst>
                                    <p:cond delay="0"/>
                                  </p:stCondLst>
                                  <p:childTnLst>
                                    <p:animMotion origin="layout" path="M 3.75E-6 -1.48148E-6 L 0.44778 -0.30162 " pathEditMode="relative" rAng="0" ptsTypes="AA">
                                      <p:cBhvr>
                                        <p:cTn id="106" dur="2000" fill="hold"/>
                                        <p:tgtEl>
                                          <p:spTgt spid="122"/>
                                        </p:tgtEl>
                                        <p:attrNameLst>
                                          <p:attrName>ppt_x</p:attrName>
                                          <p:attrName>ppt_y</p:attrName>
                                        </p:attrNameLst>
                                      </p:cBhvr>
                                      <p:rCtr x="22383" y="-15093"/>
                                    </p:animMotion>
                                  </p:childTnLst>
                                </p:cTn>
                              </p:par>
                              <p:par>
                                <p:cTn id="107" presetID="10" presetClass="exit" presetSubtype="0" fill="hold" nodeType="withEffect">
                                  <p:stCondLst>
                                    <p:cond delay="0"/>
                                  </p:stCondLst>
                                  <p:childTnLst>
                                    <p:animEffect transition="out" filter="fade">
                                      <p:cBhvr>
                                        <p:cTn id="108" dur="500"/>
                                        <p:tgtEl>
                                          <p:spTgt spid="86"/>
                                        </p:tgtEl>
                                      </p:cBhvr>
                                    </p:animEffect>
                                    <p:set>
                                      <p:cBhvr>
                                        <p:cTn id="109" dur="1" fill="hold">
                                          <p:stCondLst>
                                            <p:cond delay="499"/>
                                          </p:stCondLst>
                                        </p:cTn>
                                        <p:tgtEl>
                                          <p:spTgt spid="86"/>
                                        </p:tgtEl>
                                        <p:attrNameLst>
                                          <p:attrName>style.visibility</p:attrName>
                                        </p:attrNameLst>
                                      </p:cBhvr>
                                      <p:to>
                                        <p:strVal val="hidden"/>
                                      </p:to>
                                    </p:set>
                                  </p:childTnLst>
                                </p:cTn>
                              </p:par>
                              <p:par>
                                <p:cTn id="110" presetID="1" presetClass="exit" presetSubtype="0" fill="hold" grpId="2" nodeType="withEffect">
                                  <p:stCondLst>
                                    <p:cond delay="0"/>
                                  </p:stCondLst>
                                  <p:childTnLst>
                                    <p:set>
                                      <p:cBhvr>
                                        <p:cTn id="111" dur="1" fill="hold">
                                          <p:stCondLst>
                                            <p:cond delay="0"/>
                                          </p:stCondLst>
                                        </p:cTn>
                                        <p:tgtEl>
                                          <p:spTgt spid="134"/>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35"/>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34"/>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wipe(left)">
                                      <p:cBhvr>
                                        <p:cTn id="124" dur="500"/>
                                        <p:tgtEl>
                                          <p:spTgt spid="48"/>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84"/>
                                        </p:tgtEl>
                                        <p:attrNameLst>
                                          <p:attrName>style.visibility</p:attrName>
                                        </p:attrNameLst>
                                      </p:cBhvr>
                                      <p:to>
                                        <p:strVal val="visible"/>
                                      </p:to>
                                    </p:set>
                                  </p:childTnLst>
                                </p:cTn>
                              </p:par>
                              <p:par>
                                <p:cTn id="133" presetID="10" presetClass="exit" presetSubtype="0" fill="hold" nodeType="withEffect">
                                  <p:stCondLst>
                                    <p:cond delay="0"/>
                                  </p:stCondLst>
                                  <p:childTnLst>
                                    <p:animEffect transition="out" filter="fade">
                                      <p:cBhvr>
                                        <p:cTn id="134" dur="500"/>
                                        <p:tgtEl>
                                          <p:spTgt spid="25"/>
                                        </p:tgtEl>
                                      </p:cBhvr>
                                    </p:animEffect>
                                    <p:set>
                                      <p:cBhvr>
                                        <p:cTn id="135" dur="1" fill="hold">
                                          <p:stCondLst>
                                            <p:cond delay="499"/>
                                          </p:stCondLst>
                                        </p:cTn>
                                        <p:tgtEl>
                                          <p:spTgt spid="25"/>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35"/>
                                        </p:tgtEl>
                                      </p:cBhvr>
                                    </p:animEffect>
                                    <p:set>
                                      <p:cBhvr>
                                        <p:cTn id="138" dur="1" fill="hold">
                                          <p:stCondLst>
                                            <p:cond delay="499"/>
                                          </p:stCondLst>
                                        </p:cTn>
                                        <p:tgtEl>
                                          <p:spTgt spid="35"/>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122"/>
                                        </p:tgtEl>
                                      </p:cBhvr>
                                    </p:animEffect>
                                    <p:set>
                                      <p:cBhvr>
                                        <p:cTn id="141" dur="1" fill="hold">
                                          <p:stCondLst>
                                            <p:cond delay="499"/>
                                          </p:stCondLst>
                                        </p:cTn>
                                        <p:tgtEl>
                                          <p:spTgt spid="122"/>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nodeType="click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80"/>
                                        </p:tgtEl>
                                        <p:attrNameLst>
                                          <p:attrName>style.visibility</p:attrName>
                                        </p:attrNameLst>
                                      </p:cBhvr>
                                      <p:to>
                                        <p:strVal val="visible"/>
                                      </p:to>
                                    </p:set>
                                    <p:animEffect transition="in" filter="wipe(left)">
                                      <p:cBhvr>
                                        <p:cTn id="150" dur="500"/>
                                        <p:tgtEl>
                                          <p:spTgt spid="80"/>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9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81"/>
                                        </p:tgtEl>
                                        <p:attrNameLst>
                                          <p:attrName>style.visibility</p:attrName>
                                        </p:attrNameLst>
                                      </p:cBhvr>
                                      <p:to>
                                        <p:strVal val="visible"/>
                                      </p:to>
                                    </p:set>
                                    <p:animEffect transition="in" filter="wipe(left)">
                                      <p:cBhvr>
                                        <p:cTn id="159" dur="500"/>
                                        <p:tgtEl>
                                          <p:spTgt spid="81"/>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1" nodeType="clickEffect">
                                  <p:stCondLst>
                                    <p:cond delay="0"/>
                                  </p:stCondLst>
                                  <p:childTnLst>
                                    <p:set>
                                      <p:cBhvr>
                                        <p:cTn id="163"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21" grpId="0"/>
      <p:bldP spid="22" grpId="0"/>
      <p:bldP spid="23" grpId="0"/>
      <p:bldP spid="48" grpId="0"/>
      <p:bldP spid="80" grpId="0"/>
      <p:bldP spid="81" grpId="0"/>
      <p:bldP spid="85" grpId="0" animBg="1"/>
      <p:bldP spid="134" grpId="0"/>
      <p:bldP spid="134" grpId="1"/>
      <p:bldP spid="134" grpId="2"/>
      <p:bldP spid="89" grpId="0" animBg="1"/>
      <p:bldP spid="89" grpId="1" animBg="1"/>
      <p:bldP spid="89" grpId="2" animBg="1"/>
      <p:bldP spid="90" grpId="0" animBg="1"/>
      <p:bldP spid="90" grpId="1" animBg="1"/>
      <p:bldP spid="91" grpId="0" animBg="1"/>
      <p:bldP spid="9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8" name="Title 1">
            <a:extLst>
              <a:ext uri="{FF2B5EF4-FFF2-40B4-BE49-F238E27FC236}">
                <a16:creationId xmlns:a16="http://schemas.microsoft.com/office/drawing/2014/main" id="{8C7B27D7-B4F7-4A1D-8910-924265587BCF}"/>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latin typeface="Corbel" panose="020B0503020204020204" pitchFamily="34" charset="0"/>
              </a:rPr>
              <a:t>Part 2: Haskell Language Introduction</a:t>
            </a:r>
          </a:p>
        </p:txBody>
      </p:sp>
      <p:sp>
        <p:nvSpPr>
          <p:cNvPr id="21" name="TextBox 20">
            <a:extLst>
              <a:ext uri="{FF2B5EF4-FFF2-40B4-BE49-F238E27FC236}">
                <a16:creationId xmlns:a16="http://schemas.microsoft.com/office/drawing/2014/main" id="{976BFED2-33DC-42B6-834A-DFABEBC696A0}"/>
              </a:ext>
            </a:extLst>
          </p:cNvPr>
          <p:cNvSpPr txBox="1"/>
          <p:nvPr/>
        </p:nvSpPr>
        <p:spPr>
          <a:xfrm>
            <a:off x="1162344" y="766364"/>
            <a:ext cx="9370904" cy="461665"/>
          </a:xfrm>
          <a:prstGeom prst="rect">
            <a:avLst/>
          </a:prstGeom>
          <a:noFill/>
          <a:ln>
            <a:noFill/>
          </a:ln>
        </p:spPr>
        <p:txBody>
          <a:bodyPr wrap="square" rtlCol="0">
            <a:spAutoFit/>
          </a:bodyPr>
          <a:lstStyle/>
          <a:p>
            <a:pPr algn="ctr"/>
            <a:r>
              <a:rPr lang="en-US" sz="2400" dirty="0">
                <a:latin typeface="Corbel" panose="020B0503020204020204" pitchFamily="34" charset="0"/>
              </a:rPr>
              <a:t>Alright, let's learn some Haskell!</a:t>
            </a:r>
          </a:p>
        </p:txBody>
      </p:sp>
      <p:sp>
        <p:nvSpPr>
          <p:cNvPr id="39" name="TextBox 38">
            <a:extLst>
              <a:ext uri="{FF2B5EF4-FFF2-40B4-BE49-F238E27FC236}">
                <a16:creationId xmlns:a16="http://schemas.microsoft.com/office/drawing/2014/main" id="{E11F6FB1-BD20-4B09-BD94-C5E6F2583262}"/>
              </a:ext>
            </a:extLst>
          </p:cNvPr>
          <p:cNvSpPr txBox="1"/>
          <p:nvPr/>
        </p:nvSpPr>
        <p:spPr>
          <a:xfrm>
            <a:off x="941356" y="1447699"/>
            <a:ext cx="9670144" cy="461665"/>
          </a:xfrm>
          <a:prstGeom prst="rect">
            <a:avLst/>
          </a:prstGeom>
          <a:noFill/>
          <a:ln>
            <a:noFill/>
          </a:ln>
        </p:spPr>
        <p:txBody>
          <a:bodyPr wrap="square">
            <a:spAutoFit/>
          </a:bodyPr>
          <a:lstStyle/>
          <a:p>
            <a:pPr algn="ctr"/>
            <a:r>
              <a:rPr lang="en-US" sz="2400" dirty="0">
                <a:solidFill>
                  <a:srgbClr val="FF0000"/>
                </a:solidFill>
                <a:latin typeface="Corbel" panose="020B0503020204020204" pitchFamily="34" charset="0"/>
              </a:rPr>
              <a:t>WARNING! </a:t>
            </a:r>
            <a:r>
              <a:rPr lang="en-US" sz="2400" dirty="0">
                <a:latin typeface="Corbel" panose="020B0503020204020204" pitchFamily="34" charset="0"/>
              </a:rPr>
              <a:t>Haskell is </a:t>
            </a:r>
            <a:r>
              <a:rPr lang="en-US" sz="2400">
                <a:latin typeface="Corbel" panose="020B0503020204020204" pitchFamily="34" charset="0"/>
              </a:rPr>
              <a:t>very different </a:t>
            </a:r>
            <a:r>
              <a:rPr lang="en-US" sz="2400" dirty="0">
                <a:latin typeface="Corbel" panose="020B0503020204020204" pitchFamily="34" charset="0"/>
              </a:rPr>
              <a:t>from anything you've ever seen!</a:t>
            </a:r>
            <a:endParaRPr lang="en-US" sz="2400" dirty="0"/>
          </a:p>
        </p:txBody>
      </p:sp>
      <p:pic>
        <p:nvPicPr>
          <p:cNvPr id="5" name="Picture 4">
            <a:extLst>
              <a:ext uri="{FF2B5EF4-FFF2-40B4-BE49-F238E27FC236}">
                <a16:creationId xmlns:a16="http://schemas.microsoft.com/office/drawing/2014/main" id="{53673083-D1C2-400F-84E0-639B915413E8}"/>
              </a:ext>
            </a:extLst>
          </p:cNvPr>
          <p:cNvPicPr>
            <a:picLocks noChangeAspect="1"/>
          </p:cNvPicPr>
          <p:nvPr/>
        </p:nvPicPr>
        <p:blipFill>
          <a:blip r:embed="rId2"/>
          <a:stretch>
            <a:fillRect/>
          </a:stretch>
        </p:blipFill>
        <p:spPr>
          <a:xfrm>
            <a:off x="4805529" y="2162222"/>
            <a:ext cx="1790142" cy="1342607"/>
          </a:xfrm>
          <a:prstGeom prst="rect">
            <a:avLst/>
          </a:prstGeom>
        </p:spPr>
      </p:pic>
      <p:sp>
        <p:nvSpPr>
          <p:cNvPr id="49" name="TextBox 48">
            <a:extLst>
              <a:ext uri="{FF2B5EF4-FFF2-40B4-BE49-F238E27FC236}">
                <a16:creationId xmlns:a16="http://schemas.microsoft.com/office/drawing/2014/main" id="{8C299DBC-ABF2-4F6F-B099-23F06726599B}"/>
              </a:ext>
            </a:extLst>
          </p:cNvPr>
          <p:cNvSpPr txBox="1"/>
          <p:nvPr/>
        </p:nvSpPr>
        <p:spPr>
          <a:xfrm>
            <a:off x="1061789" y="5343786"/>
            <a:ext cx="9429278" cy="461665"/>
          </a:xfrm>
          <a:prstGeom prst="rect">
            <a:avLst/>
          </a:prstGeom>
          <a:noFill/>
          <a:ln>
            <a:noFill/>
          </a:ln>
        </p:spPr>
        <p:txBody>
          <a:bodyPr wrap="square">
            <a:spAutoFit/>
          </a:bodyPr>
          <a:lstStyle/>
          <a:p>
            <a:pPr algn="ctr"/>
            <a:r>
              <a:rPr lang="en-US" sz="2400" dirty="0">
                <a:latin typeface="Corbel" panose="020B0503020204020204" pitchFamily="34" charset="0"/>
              </a:rPr>
              <a:t>The best way to learn a new language is to </a:t>
            </a:r>
            <a:r>
              <a:rPr lang="en-US" sz="2400" dirty="0">
                <a:solidFill>
                  <a:srgbClr val="FF0000"/>
                </a:solidFill>
                <a:latin typeface="Corbel" panose="020B0503020204020204" pitchFamily="34" charset="0"/>
              </a:rPr>
              <a:t>try stuff and see what breaks</a:t>
            </a:r>
            <a:r>
              <a:rPr lang="en-US" sz="2400" dirty="0">
                <a:latin typeface="Corbel" panose="020B0503020204020204" pitchFamily="34" charset="0"/>
              </a:rPr>
              <a:t>!</a:t>
            </a:r>
            <a:endParaRPr lang="en-US" sz="2400" dirty="0"/>
          </a:p>
        </p:txBody>
      </p:sp>
      <p:grpSp>
        <p:nvGrpSpPr>
          <p:cNvPr id="9" name="Group 8">
            <a:extLst>
              <a:ext uri="{FF2B5EF4-FFF2-40B4-BE49-F238E27FC236}">
                <a16:creationId xmlns:a16="http://schemas.microsoft.com/office/drawing/2014/main" id="{0E29E0C7-FC80-40BB-A026-EE59A3E7B3BB}"/>
              </a:ext>
            </a:extLst>
          </p:cNvPr>
          <p:cNvGrpSpPr/>
          <p:nvPr/>
        </p:nvGrpSpPr>
        <p:grpSpPr>
          <a:xfrm>
            <a:off x="1791533" y="3564103"/>
            <a:ext cx="8608934" cy="892657"/>
            <a:chOff x="1791533" y="3564103"/>
            <a:chExt cx="8608934" cy="892657"/>
          </a:xfrm>
        </p:grpSpPr>
        <p:sp>
          <p:nvSpPr>
            <p:cNvPr id="44" name="TextBox 43">
              <a:extLst>
                <a:ext uri="{FF2B5EF4-FFF2-40B4-BE49-F238E27FC236}">
                  <a16:creationId xmlns:a16="http://schemas.microsoft.com/office/drawing/2014/main" id="{2713EBCC-E300-4264-9915-74F6BC47DB23}"/>
                </a:ext>
              </a:extLst>
            </p:cNvPr>
            <p:cNvSpPr txBox="1"/>
            <p:nvPr/>
          </p:nvSpPr>
          <p:spPr>
            <a:xfrm>
              <a:off x="1791533" y="3772043"/>
              <a:ext cx="8608934" cy="461665"/>
            </a:xfrm>
            <a:prstGeom prst="rect">
              <a:avLst/>
            </a:prstGeom>
            <a:noFill/>
            <a:ln>
              <a:noFill/>
            </a:ln>
          </p:spPr>
          <p:txBody>
            <a:bodyPr wrap="square">
              <a:spAutoFit/>
            </a:bodyPr>
            <a:lstStyle/>
            <a:p>
              <a:pPr algn="ctr"/>
              <a:r>
                <a:rPr lang="en-US" sz="2400" dirty="0">
                  <a:latin typeface="Corbel" panose="020B0503020204020204" pitchFamily="34" charset="0"/>
                </a:rPr>
                <a:t>Make sure to ask lots of questions.</a:t>
              </a:r>
              <a:endParaRPr lang="en-US" sz="2400" dirty="0"/>
            </a:p>
          </p:txBody>
        </p:sp>
        <p:pic>
          <p:nvPicPr>
            <p:cNvPr id="7" name="Picture 6">
              <a:extLst>
                <a:ext uri="{FF2B5EF4-FFF2-40B4-BE49-F238E27FC236}">
                  <a16:creationId xmlns:a16="http://schemas.microsoft.com/office/drawing/2014/main" id="{E79ABD44-4BDE-4343-9ED9-60A08FB155B4}"/>
                </a:ext>
              </a:extLst>
            </p:cNvPr>
            <p:cNvPicPr>
              <a:picLocks noChangeAspect="1"/>
            </p:cNvPicPr>
            <p:nvPr/>
          </p:nvPicPr>
          <p:blipFill>
            <a:blip r:embed="rId3"/>
            <a:stretch>
              <a:fillRect/>
            </a:stretch>
          </p:blipFill>
          <p:spPr>
            <a:xfrm>
              <a:off x="2362418" y="3564103"/>
              <a:ext cx="1277339" cy="892657"/>
            </a:xfrm>
            <a:prstGeom prst="rect">
              <a:avLst/>
            </a:prstGeom>
            <a:ln>
              <a:noFill/>
            </a:ln>
            <a:effectLst>
              <a:outerShdw blurRad="190500" algn="tl" rotWithShape="0">
                <a:srgbClr val="000000">
                  <a:alpha val="70000"/>
                </a:srgbClr>
              </a:outerShdw>
            </a:effectLst>
          </p:spPr>
        </p:pic>
      </p:grpSp>
      <p:grpSp>
        <p:nvGrpSpPr>
          <p:cNvPr id="12" name="Group 11">
            <a:extLst>
              <a:ext uri="{FF2B5EF4-FFF2-40B4-BE49-F238E27FC236}">
                <a16:creationId xmlns:a16="http://schemas.microsoft.com/office/drawing/2014/main" id="{0FA4271E-D425-45C3-95A3-3E1FC90D9AC2}"/>
              </a:ext>
            </a:extLst>
          </p:cNvPr>
          <p:cNvGrpSpPr/>
          <p:nvPr/>
        </p:nvGrpSpPr>
        <p:grpSpPr>
          <a:xfrm>
            <a:off x="1471961" y="4233708"/>
            <a:ext cx="8608934" cy="1026847"/>
            <a:chOff x="1471961" y="4233708"/>
            <a:chExt cx="8608934" cy="1026847"/>
          </a:xfrm>
        </p:grpSpPr>
        <p:sp>
          <p:nvSpPr>
            <p:cNvPr id="48" name="TextBox 47">
              <a:extLst>
                <a:ext uri="{FF2B5EF4-FFF2-40B4-BE49-F238E27FC236}">
                  <a16:creationId xmlns:a16="http://schemas.microsoft.com/office/drawing/2014/main" id="{435523E8-BA05-4E93-A4F8-01304480E83C}"/>
                </a:ext>
              </a:extLst>
            </p:cNvPr>
            <p:cNvSpPr txBox="1"/>
            <p:nvPr/>
          </p:nvSpPr>
          <p:spPr>
            <a:xfrm>
              <a:off x="1471961" y="4600592"/>
              <a:ext cx="8608934" cy="461665"/>
            </a:xfrm>
            <a:prstGeom prst="rect">
              <a:avLst/>
            </a:prstGeom>
            <a:noFill/>
            <a:ln>
              <a:noFill/>
            </a:ln>
          </p:spPr>
          <p:txBody>
            <a:bodyPr wrap="square">
              <a:spAutoFit/>
            </a:bodyPr>
            <a:lstStyle/>
            <a:p>
              <a:pPr algn="ctr"/>
              <a:r>
                <a:rPr lang="en-US" sz="2400" dirty="0">
                  <a:latin typeface="Corbel" panose="020B0503020204020204" pitchFamily="34" charset="0"/>
                </a:rPr>
                <a:t>And try things out in the interpreter yourself.</a:t>
              </a:r>
              <a:endParaRPr lang="en-US" sz="2400" dirty="0"/>
            </a:p>
          </p:txBody>
        </p:sp>
        <p:grpSp>
          <p:nvGrpSpPr>
            <p:cNvPr id="11" name="Group 10">
              <a:extLst>
                <a:ext uri="{FF2B5EF4-FFF2-40B4-BE49-F238E27FC236}">
                  <a16:creationId xmlns:a16="http://schemas.microsoft.com/office/drawing/2014/main" id="{B9268FD0-EA07-47B7-962C-E72FBB4599AF}"/>
                </a:ext>
              </a:extLst>
            </p:cNvPr>
            <p:cNvGrpSpPr/>
            <p:nvPr/>
          </p:nvGrpSpPr>
          <p:grpSpPr>
            <a:xfrm>
              <a:off x="8766196" y="4233708"/>
              <a:ext cx="796706" cy="1026847"/>
              <a:chOff x="8766196" y="4233708"/>
              <a:chExt cx="796706" cy="1026847"/>
            </a:xfrm>
          </p:grpSpPr>
          <p:pic>
            <p:nvPicPr>
              <p:cNvPr id="3" name="Picture 2">
                <a:extLst>
                  <a:ext uri="{FF2B5EF4-FFF2-40B4-BE49-F238E27FC236}">
                    <a16:creationId xmlns:a16="http://schemas.microsoft.com/office/drawing/2014/main" id="{EAB72162-83B6-4B53-86C8-A995890844A5}"/>
                  </a:ext>
                </a:extLst>
              </p:cNvPr>
              <p:cNvPicPr>
                <a:picLocks noChangeAspect="1"/>
              </p:cNvPicPr>
              <p:nvPr/>
            </p:nvPicPr>
            <p:blipFill rotWithShape="1">
              <a:blip r:embed="rId4"/>
              <a:srcRect l="16378" t="8046" r="18677" b="8249"/>
              <a:stretch/>
            </p:blipFill>
            <p:spPr>
              <a:xfrm>
                <a:off x="8766196" y="4233708"/>
                <a:ext cx="796706" cy="1026847"/>
              </a:xfrm>
              <a:prstGeom prst="rect">
                <a:avLst/>
              </a:prstGeom>
            </p:spPr>
          </p:pic>
          <p:cxnSp>
            <p:nvCxnSpPr>
              <p:cNvPr id="6" name="Straight Connector 5">
                <a:extLst>
                  <a:ext uri="{FF2B5EF4-FFF2-40B4-BE49-F238E27FC236}">
                    <a16:creationId xmlns:a16="http://schemas.microsoft.com/office/drawing/2014/main" id="{50CD17E5-B240-4F76-BD2B-4BC592C5A55E}"/>
                  </a:ext>
                </a:extLst>
              </p:cNvPr>
              <p:cNvCxnSpPr/>
              <p:nvPr/>
            </p:nvCxnSpPr>
            <p:spPr bwMode="auto">
              <a:xfrm>
                <a:off x="8994617" y="4580257"/>
                <a:ext cx="285185" cy="166874"/>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6" name="TextBox 15">
            <a:extLst>
              <a:ext uri="{FF2B5EF4-FFF2-40B4-BE49-F238E27FC236}">
                <a16:creationId xmlns:a16="http://schemas.microsoft.com/office/drawing/2014/main" id="{1CA254A7-7B42-43A5-BB13-E2C2894FB8FE}"/>
              </a:ext>
            </a:extLst>
          </p:cNvPr>
          <p:cNvSpPr txBox="1"/>
          <p:nvPr/>
        </p:nvSpPr>
        <p:spPr>
          <a:xfrm>
            <a:off x="1182222" y="6111499"/>
            <a:ext cx="9429278" cy="461665"/>
          </a:xfrm>
          <a:prstGeom prst="rect">
            <a:avLst/>
          </a:prstGeom>
          <a:noFill/>
          <a:ln>
            <a:noFill/>
          </a:ln>
        </p:spPr>
        <p:txBody>
          <a:bodyPr wrap="square">
            <a:spAutoFit/>
          </a:bodyPr>
          <a:lstStyle/>
          <a:p>
            <a:pPr algn="ctr"/>
            <a:r>
              <a:rPr lang="en-US" sz="2400" dirty="0">
                <a:latin typeface="Corbel" panose="020B0503020204020204" pitchFamily="34" charset="0"/>
              </a:rPr>
              <a:t>(That's how I made all of these slides!)</a:t>
            </a:r>
            <a:endParaRPr lang="en-US" sz="2400" dirty="0"/>
          </a:p>
        </p:txBody>
      </p:sp>
    </p:spTree>
    <p:extLst>
      <p:ext uri="{BB962C8B-B14F-4D97-AF65-F5344CB8AC3E}">
        <p14:creationId xmlns:p14="http://schemas.microsoft.com/office/powerpoint/2010/main" val="105777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9" grpId="0"/>
      <p:bldP spid="49" grpId="0"/>
      <p:bldP spid="1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222117"/>
            <a:ext cx="10363200" cy="1143000"/>
          </a:xfrm>
        </p:spPr>
        <p:txBody>
          <a:bodyPr/>
          <a:lstStyle/>
          <a:p>
            <a:r>
              <a:rPr lang="en-US" dirty="0"/>
              <a:t>Algebraic Data Types: Adding a Node to a Tree</a:t>
            </a:r>
          </a:p>
        </p:txBody>
      </p:sp>
      <p:grpSp>
        <p:nvGrpSpPr>
          <p:cNvPr id="9" name="Group 8">
            <a:extLst>
              <a:ext uri="{FF2B5EF4-FFF2-40B4-BE49-F238E27FC236}">
                <a16:creationId xmlns:a16="http://schemas.microsoft.com/office/drawing/2014/main" id="{3AD12613-4119-4CD7-8732-90C36AFD53CF}"/>
              </a:ext>
            </a:extLst>
          </p:cNvPr>
          <p:cNvGrpSpPr/>
          <p:nvPr/>
        </p:nvGrpSpPr>
        <p:grpSpPr>
          <a:xfrm>
            <a:off x="6435466" y="2502670"/>
            <a:ext cx="5610234" cy="4180726"/>
            <a:chOff x="6095118" y="1978967"/>
            <a:chExt cx="5733038" cy="5446850"/>
          </a:xfrm>
        </p:grpSpPr>
        <p:grpSp>
          <p:nvGrpSpPr>
            <p:cNvPr id="13" name="Group 12">
              <a:extLst>
                <a:ext uri="{FF2B5EF4-FFF2-40B4-BE49-F238E27FC236}">
                  <a16:creationId xmlns:a16="http://schemas.microsoft.com/office/drawing/2014/main" id="{2C43BD1C-BAC2-4F3A-BB73-AB954A5229A3}"/>
                </a:ext>
              </a:extLst>
            </p:cNvPr>
            <p:cNvGrpSpPr/>
            <p:nvPr/>
          </p:nvGrpSpPr>
          <p:grpSpPr>
            <a:xfrm>
              <a:off x="6095118" y="1978967"/>
              <a:ext cx="5733038" cy="5446850"/>
              <a:chOff x="3072962" y="1263460"/>
              <a:chExt cx="5994838" cy="6296063"/>
            </a:xfrm>
          </p:grpSpPr>
          <p:pic>
            <p:nvPicPr>
              <p:cNvPr id="15" name="Picture 14">
                <a:extLst>
                  <a:ext uri="{FF2B5EF4-FFF2-40B4-BE49-F238E27FC236}">
                    <a16:creationId xmlns:a16="http://schemas.microsoft.com/office/drawing/2014/main" id="{6D98472A-B5A9-4478-867A-62125BBCBD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6296063"/>
              </a:xfrm>
              <a:prstGeom prst="rect">
                <a:avLst/>
              </a:prstGeom>
            </p:spPr>
          </p:pic>
          <p:sp>
            <p:nvSpPr>
              <p:cNvPr id="16" name="Rectangle 15">
                <a:extLst>
                  <a:ext uri="{FF2B5EF4-FFF2-40B4-BE49-F238E27FC236}">
                    <a16:creationId xmlns:a16="http://schemas.microsoft.com/office/drawing/2014/main" id="{96E46716-AC36-4CA3-9A71-2C5BEBE506E5}"/>
                  </a:ext>
                </a:extLst>
              </p:cNvPr>
              <p:cNvSpPr/>
              <p:nvPr/>
            </p:nvSpPr>
            <p:spPr>
              <a:xfrm>
                <a:off x="3166947" y="1701941"/>
                <a:ext cx="3015290" cy="303314"/>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4" name="Rectangle 13">
              <a:extLst>
                <a:ext uri="{FF2B5EF4-FFF2-40B4-BE49-F238E27FC236}">
                  <a16:creationId xmlns:a16="http://schemas.microsoft.com/office/drawing/2014/main" id="{59652EDF-4AD2-45B8-A841-7D68C1BF5D8E}"/>
                </a:ext>
              </a:extLst>
            </p:cNvPr>
            <p:cNvSpPr/>
            <p:nvPr/>
          </p:nvSpPr>
          <p:spPr>
            <a:xfrm>
              <a:off x="8878957" y="2053236"/>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Arrow Connector 85">
            <a:extLst>
              <a:ext uri="{FF2B5EF4-FFF2-40B4-BE49-F238E27FC236}">
                <a16:creationId xmlns:a16="http://schemas.microsoft.com/office/drawing/2014/main" id="{B7000A72-D7E4-4CEB-A965-F2B23CA09C63}"/>
              </a:ext>
            </a:extLst>
          </p:cNvPr>
          <p:cNvCxnSpPr/>
          <p:nvPr/>
        </p:nvCxnSpPr>
        <p:spPr>
          <a:xfrm>
            <a:off x="490761" y="633367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6256DE6-4593-456E-9E06-AB34442CB16F}"/>
              </a:ext>
            </a:extLst>
          </p:cNvPr>
          <p:cNvGrpSpPr/>
          <p:nvPr/>
        </p:nvGrpSpPr>
        <p:grpSpPr>
          <a:xfrm>
            <a:off x="213234" y="4202355"/>
            <a:ext cx="5990617" cy="2609630"/>
            <a:chOff x="213234" y="4066163"/>
            <a:chExt cx="5990617" cy="2609630"/>
          </a:xfrm>
        </p:grpSpPr>
        <p:sp>
          <p:nvSpPr>
            <p:cNvPr id="6" name="Rectangle 5">
              <a:extLst>
                <a:ext uri="{FF2B5EF4-FFF2-40B4-BE49-F238E27FC236}">
                  <a16:creationId xmlns:a16="http://schemas.microsoft.com/office/drawing/2014/main" id="{8B73E2CC-8D0F-4047-91B4-D34A4D43FD98}"/>
                </a:ext>
              </a:extLst>
            </p:cNvPr>
            <p:cNvSpPr/>
            <p:nvPr/>
          </p:nvSpPr>
          <p:spPr>
            <a:xfrm>
              <a:off x="213234" y="4066163"/>
              <a:ext cx="5370443" cy="260963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00E688B2-C708-4E73-ACB6-458AB2B07BDE}"/>
                </a:ext>
              </a:extLst>
            </p:cNvPr>
            <p:cNvSpPr txBox="1"/>
            <p:nvPr/>
          </p:nvSpPr>
          <p:spPr>
            <a:xfrm>
              <a:off x="213234" y="4090470"/>
              <a:ext cx="5990617" cy="2585323"/>
            </a:xfrm>
            <a:prstGeom prst="rect">
              <a:avLst/>
            </a:prstGeom>
            <a:noFill/>
          </p:spPr>
          <p:txBody>
            <a:bodyPr wrap="square">
              <a:spAutoFit/>
            </a:bodyPr>
            <a:lstStyle/>
            <a:p>
              <a:r>
                <a:rPr lang="en-US" sz="1800" dirty="0">
                  <a:solidFill>
                    <a:srgbClr val="000000"/>
                  </a:solidFill>
                  <a:latin typeface="Consolas" panose="020B0609020204030204" pitchFamily="49" charset="0"/>
                </a:rPr>
                <a:t>insert Nil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val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&lt;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&gt;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grpSp>
      <p:sp>
        <p:nvSpPr>
          <p:cNvPr id="18" name="TextBox 17">
            <a:extLst>
              <a:ext uri="{FF2B5EF4-FFF2-40B4-BE49-F238E27FC236}">
                <a16:creationId xmlns:a16="http://schemas.microsoft.com/office/drawing/2014/main" id="{13BD7C21-A428-49C0-9CAB-6D922A1A0091}"/>
              </a:ext>
            </a:extLst>
          </p:cNvPr>
          <p:cNvSpPr txBox="1"/>
          <p:nvPr/>
        </p:nvSpPr>
        <p:spPr>
          <a:xfrm>
            <a:off x="7001789" y="2733912"/>
            <a:ext cx="411014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 Nil</a:t>
            </a:r>
          </a:p>
        </p:txBody>
      </p:sp>
      <p:sp>
        <p:nvSpPr>
          <p:cNvPr id="21" name="TextBox 20">
            <a:extLst>
              <a:ext uri="{FF2B5EF4-FFF2-40B4-BE49-F238E27FC236}">
                <a16:creationId xmlns:a16="http://schemas.microsoft.com/office/drawing/2014/main" id="{9FCD86D2-97DB-4DA2-9694-D8C8A49914C8}"/>
              </a:ext>
            </a:extLst>
          </p:cNvPr>
          <p:cNvSpPr txBox="1"/>
          <p:nvPr/>
        </p:nvSpPr>
        <p:spPr>
          <a:xfrm>
            <a:off x="6415806" y="273763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22" name="TextBox 21">
            <a:extLst>
              <a:ext uri="{FF2B5EF4-FFF2-40B4-BE49-F238E27FC236}">
                <a16:creationId xmlns:a16="http://schemas.microsoft.com/office/drawing/2014/main" id="{3CA0B253-E51C-4B82-826F-41EC79599053}"/>
              </a:ext>
            </a:extLst>
          </p:cNvPr>
          <p:cNvSpPr txBox="1"/>
          <p:nvPr/>
        </p:nvSpPr>
        <p:spPr>
          <a:xfrm>
            <a:off x="6992061" y="307095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tree1 = insert </a:t>
            </a:r>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Cheugy</a:t>
            </a:r>
            <a:r>
              <a:rPr lang="en-US" dirty="0">
                <a:solidFill>
                  <a:srgbClr val="C2FFF0"/>
                </a:solidFill>
                <a:latin typeface="Consolas" panose="020B0609020204030204" pitchFamily="49" charset="0"/>
              </a:rPr>
              <a:t>"</a:t>
            </a:r>
          </a:p>
        </p:txBody>
      </p:sp>
      <p:sp>
        <p:nvSpPr>
          <p:cNvPr id="23" name="TextBox 22">
            <a:extLst>
              <a:ext uri="{FF2B5EF4-FFF2-40B4-BE49-F238E27FC236}">
                <a16:creationId xmlns:a16="http://schemas.microsoft.com/office/drawing/2014/main" id="{CAE676B6-7D43-4111-9E83-6D2608B6EC1E}"/>
              </a:ext>
            </a:extLst>
          </p:cNvPr>
          <p:cNvSpPr txBox="1"/>
          <p:nvPr/>
        </p:nvSpPr>
        <p:spPr>
          <a:xfrm>
            <a:off x="6406078" y="305522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48" name="TextBox 47">
            <a:extLst>
              <a:ext uri="{FF2B5EF4-FFF2-40B4-BE49-F238E27FC236}">
                <a16:creationId xmlns:a16="http://schemas.microsoft.com/office/drawing/2014/main" id="{6C0E1FC0-8080-44FC-A865-2C656EF2E57D}"/>
              </a:ext>
            </a:extLst>
          </p:cNvPr>
          <p:cNvSpPr txBox="1"/>
          <p:nvPr/>
        </p:nvSpPr>
        <p:spPr>
          <a:xfrm>
            <a:off x="6437310" y="3459354"/>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t>
            </a:r>
          </a:p>
        </p:txBody>
      </p:sp>
      <p:sp>
        <p:nvSpPr>
          <p:cNvPr id="80" name="TextBox 79">
            <a:extLst>
              <a:ext uri="{FF2B5EF4-FFF2-40B4-BE49-F238E27FC236}">
                <a16:creationId xmlns:a16="http://schemas.microsoft.com/office/drawing/2014/main" id="{34D88BF1-C403-4A1D-95C1-779229D35BFC}"/>
              </a:ext>
            </a:extLst>
          </p:cNvPr>
          <p:cNvSpPr txBox="1"/>
          <p:nvPr/>
        </p:nvSpPr>
        <p:spPr>
          <a:xfrm>
            <a:off x="6415805" y="3811228"/>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81" name="TextBox 80">
            <a:extLst>
              <a:ext uri="{FF2B5EF4-FFF2-40B4-BE49-F238E27FC236}">
                <a16:creationId xmlns:a16="http://schemas.microsoft.com/office/drawing/2014/main" id="{C1260150-AB4D-47D3-8198-C538F0FD1051}"/>
              </a:ext>
            </a:extLst>
          </p:cNvPr>
          <p:cNvSpPr txBox="1"/>
          <p:nvPr/>
        </p:nvSpPr>
        <p:spPr>
          <a:xfrm>
            <a:off x="6983828" y="381689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tree4 = insert tree3 "Gamma"</a:t>
            </a:r>
          </a:p>
        </p:txBody>
      </p:sp>
      <p:grpSp>
        <p:nvGrpSpPr>
          <p:cNvPr id="84" name="Group 83">
            <a:extLst>
              <a:ext uri="{FF2B5EF4-FFF2-40B4-BE49-F238E27FC236}">
                <a16:creationId xmlns:a16="http://schemas.microsoft.com/office/drawing/2014/main" id="{5619386D-08D1-44FE-8410-00A1B902E2B2}"/>
              </a:ext>
            </a:extLst>
          </p:cNvPr>
          <p:cNvGrpSpPr/>
          <p:nvPr/>
        </p:nvGrpSpPr>
        <p:grpSpPr>
          <a:xfrm>
            <a:off x="9633591" y="586363"/>
            <a:ext cx="2489680" cy="1836742"/>
            <a:chOff x="9633591" y="557179"/>
            <a:chExt cx="2489680" cy="1836742"/>
          </a:xfrm>
        </p:grpSpPr>
        <p:grpSp>
          <p:nvGrpSpPr>
            <p:cNvPr id="50" name="Group 49">
              <a:extLst>
                <a:ext uri="{FF2B5EF4-FFF2-40B4-BE49-F238E27FC236}">
                  <a16:creationId xmlns:a16="http://schemas.microsoft.com/office/drawing/2014/main" id="{F8FECFD1-986D-42DB-95E9-8EE8BCCFC52D}"/>
                </a:ext>
              </a:extLst>
            </p:cNvPr>
            <p:cNvGrpSpPr/>
            <p:nvPr/>
          </p:nvGrpSpPr>
          <p:grpSpPr>
            <a:xfrm>
              <a:off x="9808317" y="557179"/>
              <a:ext cx="2314954" cy="1836742"/>
              <a:chOff x="2222104" y="4226487"/>
              <a:chExt cx="2314954" cy="1836742"/>
            </a:xfrm>
          </p:grpSpPr>
          <p:grpSp>
            <p:nvGrpSpPr>
              <p:cNvPr id="51" name="Group 50">
                <a:extLst>
                  <a:ext uri="{FF2B5EF4-FFF2-40B4-BE49-F238E27FC236}">
                    <a16:creationId xmlns:a16="http://schemas.microsoft.com/office/drawing/2014/main" id="{2CBD5164-941C-4B2B-B3CA-3BAA92255B37}"/>
                  </a:ext>
                </a:extLst>
              </p:cNvPr>
              <p:cNvGrpSpPr/>
              <p:nvPr/>
            </p:nvGrpSpPr>
            <p:grpSpPr>
              <a:xfrm>
                <a:off x="2332509" y="4226487"/>
                <a:ext cx="1286733" cy="369332"/>
                <a:chOff x="689585" y="4553538"/>
                <a:chExt cx="1286733" cy="369332"/>
              </a:xfrm>
            </p:grpSpPr>
            <p:sp>
              <p:nvSpPr>
                <p:cNvPr id="78" name="Rectangle 77">
                  <a:extLst>
                    <a:ext uri="{FF2B5EF4-FFF2-40B4-BE49-F238E27FC236}">
                      <a16:creationId xmlns:a16="http://schemas.microsoft.com/office/drawing/2014/main" id="{43BC5F43-D437-441B-AC0D-C7E7FA30D0B2}"/>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2CABA05E-A4F7-47EB-B9E9-5DD9D124E3C4}"/>
                    </a:ext>
                  </a:extLst>
                </p:cNvPr>
                <p:cNvSpPr txBox="1"/>
                <p:nvPr/>
              </p:nvSpPr>
              <p:spPr>
                <a:xfrm>
                  <a:off x="689585" y="4553538"/>
                  <a:ext cx="676788" cy="369332"/>
                </a:xfrm>
                <a:prstGeom prst="rect">
                  <a:avLst/>
                </a:prstGeom>
                <a:noFill/>
              </p:spPr>
              <p:txBody>
                <a:bodyPr wrap="none" rtlCol="0">
                  <a:spAutoFit/>
                </a:bodyPr>
                <a:lstStyle/>
                <a:p>
                  <a:r>
                    <a:rPr lang="en-US" dirty="0"/>
                    <a:t>tree3</a:t>
                  </a:r>
                </a:p>
              </p:txBody>
            </p:sp>
          </p:grpSp>
          <p:grpSp>
            <p:nvGrpSpPr>
              <p:cNvPr id="52" name="Group 51">
                <a:extLst>
                  <a:ext uri="{FF2B5EF4-FFF2-40B4-BE49-F238E27FC236}">
                    <a16:creationId xmlns:a16="http://schemas.microsoft.com/office/drawing/2014/main" id="{03063F73-0051-4435-BA10-B57CE74FF82D}"/>
                  </a:ext>
                </a:extLst>
              </p:cNvPr>
              <p:cNvGrpSpPr/>
              <p:nvPr/>
            </p:nvGrpSpPr>
            <p:grpSpPr>
              <a:xfrm>
                <a:off x="2766111" y="4682984"/>
                <a:ext cx="1121209" cy="668050"/>
                <a:chOff x="5348996" y="5055237"/>
                <a:chExt cx="1121209" cy="668050"/>
              </a:xfrm>
            </p:grpSpPr>
            <p:sp>
              <p:nvSpPr>
                <p:cNvPr id="71" name="Rectangle 70">
                  <a:extLst>
                    <a:ext uri="{FF2B5EF4-FFF2-40B4-BE49-F238E27FC236}">
                      <a16:creationId xmlns:a16="http://schemas.microsoft.com/office/drawing/2014/main" id="{1EFE4511-039B-47B6-97D6-1248E23FF66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5F4B3EE-2B62-47F0-98D9-FA3447F22C1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56899749-0443-40E8-98CE-3913F213EC03}"/>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74" name="Rectangle 73">
                  <a:extLst>
                    <a:ext uri="{FF2B5EF4-FFF2-40B4-BE49-F238E27FC236}">
                      <a16:creationId xmlns:a16="http://schemas.microsoft.com/office/drawing/2014/main" id="{2D2A51A2-3445-4199-B11E-D6F0098CCADE}"/>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860DA798-C755-4357-ADF2-063A3A370E88}"/>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D958D483-159F-4D49-9808-6CA6084799B4}"/>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77" name="TextBox 76">
                  <a:extLst>
                    <a:ext uri="{FF2B5EF4-FFF2-40B4-BE49-F238E27FC236}">
                      <a16:creationId xmlns:a16="http://schemas.microsoft.com/office/drawing/2014/main" id="{3CA7F850-41A7-4D89-AA64-F694D7C1789E}"/>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53" name="Group 52">
                <a:extLst>
                  <a:ext uri="{FF2B5EF4-FFF2-40B4-BE49-F238E27FC236}">
                    <a16:creationId xmlns:a16="http://schemas.microsoft.com/office/drawing/2014/main" id="{217AEC03-567D-452D-90C9-11A9A8796153}"/>
                  </a:ext>
                </a:extLst>
              </p:cNvPr>
              <p:cNvGrpSpPr/>
              <p:nvPr/>
            </p:nvGrpSpPr>
            <p:grpSpPr>
              <a:xfrm>
                <a:off x="2222104" y="5402337"/>
                <a:ext cx="1125450" cy="660279"/>
                <a:chOff x="5348996" y="5055237"/>
                <a:chExt cx="1125450" cy="660279"/>
              </a:xfrm>
            </p:grpSpPr>
            <p:sp>
              <p:nvSpPr>
                <p:cNvPr id="65" name="Rectangle 64">
                  <a:extLst>
                    <a:ext uri="{FF2B5EF4-FFF2-40B4-BE49-F238E27FC236}">
                      <a16:creationId xmlns:a16="http://schemas.microsoft.com/office/drawing/2014/main" id="{C0899DD6-7858-416E-A39B-EA06660466CD}"/>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EFA19F9-9C6D-4FDD-A962-7100DB5684B9}"/>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F42550BF-73F4-466E-8285-33D839CECA12}"/>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68" name="Rectangle 67">
                  <a:extLst>
                    <a:ext uri="{FF2B5EF4-FFF2-40B4-BE49-F238E27FC236}">
                      <a16:creationId xmlns:a16="http://schemas.microsoft.com/office/drawing/2014/main" id="{C2A427D2-3581-4629-836C-94C1838A567A}"/>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6E1A80D-B4C9-4C94-A47F-05AF5AE8B30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260DF9D4-81DB-4D96-8B26-7982CEEBE1DC}"/>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54" name="Group 53">
                <a:extLst>
                  <a:ext uri="{FF2B5EF4-FFF2-40B4-BE49-F238E27FC236}">
                    <a16:creationId xmlns:a16="http://schemas.microsoft.com/office/drawing/2014/main" id="{D306A6F2-C908-48E6-A551-6464EACF3C35}"/>
                  </a:ext>
                </a:extLst>
              </p:cNvPr>
              <p:cNvGrpSpPr/>
              <p:nvPr/>
            </p:nvGrpSpPr>
            <p:grpSpPr>
              <a:xfrm>
                <a:off x="3411608" y="5395179"/>
                <a:ext cx="1125450" cy="668050"/>
                <a:chOff x="5348996" y="5055237"/>
                <a:chExt cx="1125450" cy="668050"/>
              </a:xfrm>
            </p:grpSpPr>
            <p:sp>
              <p:nvSpPr>
                <p:cNvPr id="58" name="Rectangle 57">
                  <a:extLst>
                    <a:ext uri="{FF2B5EF4-FFF2-40B4-BE49-F238E27FC236}">
                      <a16:creationId xmlns:a16="http://schemas.microsoft.com/office/drawing/2014/main" id="{38C207A3-7776-4924-9529-CB90B213278E}"/>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1562645-4B21-4520-8292-12EE24F2118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157D0118-8EAF-4612-B8C8-B350CD529F1C}"/>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61" name="Rectangle 60">
                  <a:extLst>
                    <a:ext uri="{FF2B5EF4-FFF2-40B4-BE49-F238E27FC236}">
                      <a16:creationId xmlns:a16="http://schemas.microsoft.com/office/drawing/2014/main" id="{E42616A7-B681-41B3-9B88-0F3995FA26C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7017DF6-59E9-4AC2-B8FE-280CC0D055F1}"/>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C6871A30-09EC-4CE1-95AA-48CBB4DFA988}"/>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64" name="TextBox 63">
                  <a:extLst>
                    <a:ext uri="{FF2B5EF4-FFF2-40B4-BE49-F238E27FC236}">
                      <a16:creationId xmlns:a16="http://schemas.microsoft.com/office/drawing/2014/main" id="{983C3990-D941-4BC8-8129-6BC2A176080A}"/>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55" name="Straight Arrow Connector 54">
                <a:extLst>
                  <a:ext uri="{FF2B5EF4-FFF2-40B4-BE49-F238E27FC236}">
                    <a16:creationId xmlns:a16="http://schemas.microsoft.com/office/drawing/2014/main" id="{25394801-EFFE-4171-A53B-9CF3DE43BFCB}"/>
                  </a:ext>
                </a:extLst>
              </p:cNvPr>
              <p:cNvCxnSpPr>
                <a:cxnSpLocks/>
              </p:cNvCxnSpPr>
              <p:nvPr/>
            </p:nvCxnSpPr>
            <p:spPr>
              <a:xfrm>
                <a:off x="3287470" y="4436772"/>
                <a:ext cx="44814" cy="272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9E6C5C8-CD84-40BC-BDC8-4A2FB6D40B10}"/>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B8C1A12-DF3C-4B1A-A004-09A2F3861A47}"/>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1C77A02F-186D-4FDD-A64B-CEE95734956A}"/>
                </a:ext>
              </a:extLst>
            </p:cNvPr>
            <p:cNvSpPr txBox="1"/>
            <p:nvPr/>
          </p:nvSpPr>
          <p:spPr>
            <a:xfrm>
              <a:off x="9633591" y="2024343"/>
              <a:ext cx="967037" cy="369332"/>
            </a:xfrm>
            <a:prstGeom prst="rect">
              <a:avLst/>
            </a:prstGeom>
            <a:noFill/>
          </p:spPr>
          <p:txBody>
            <a:bodyPr wrap="square">
              <a:spAutoFit/>
            </a:bodyPr>
            <a:lstStyle/>
            <a:p>
              <a:pPr algn="ctr"/>
              <a:r>
                <a:rPr lang="en-US" dirty="0"/>
                <a:t>Nil</a:t>
              </a:r>
            </a:p>
          </p:txBody>
        </p:sp>
      </p:grpSp>
      <p:sp>
        <p:nvSpPr>
          <p:cNvPr id="123" name="Rectangle 122">
            <a:extLst>
              <a:ext uri="{FF2B5EF4-FFF2-40B4-BE49-F238E27FC236}">
                <a16:creationId xmlns:a16="http://schemas.microsoft.com/office/drawing/2014/main" id="{34E94387-76F5-4F7A-9B71-331769DC7743}"/>
              </a:ext>
            </a:extLst>
          </p:cNvPr>
          <p:cNvSpPr/>
          <p:nvPr/>
        </p:nvSpPr>
        <p:spPr>
          <a:xfrm>
            <a:off x="247911" y="4238276"/>
            <a:ext cx="4994390" cy="61959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nvGrpSpPr>
          <p:cNvPr id="132" name="Group 131">
            <a:extLst>
              <a:ext uri="{FF2B5EF4-FFF2-40B4-BE49-F238E27FC236}">
                <a16:creationId xmlns:a16="http://schemas.microsoft.com/office/drawing/2014/main" id="{C0566DE0-A9C7-4F54-8127-9C6B29853E06}"/>
              </a:ext>
            </a:extLst>
          </p:cNvPr>
          <p:cNvGrpSpPr/>
          <p:nvPr/>
        </p:nvGrpSpPr>
        <p:grpSpPr>
          <a:xfrm>
            <a:off x="9631193" y="1043978"/>
            <a:ext cx="2489680" cy="1380245"/>
            <a:chOff x="9633591" y="1013676"/>
            <a:chExt cx="2489680" cy="1380245"/>
          </a:xfrm>
        </p:grpSpPr>
        <p:grpSp>
          <p:nvGrpSpPr>
            <p:cNvPr id="133" name="Group 132">
              <a:extLst>
                <a:ext uri="{FF2B5EF4-FFF2-40B4-BE49-F238E27FC236}">
                  <a16:creationId xmlns:a16="http://schemas.microsoft.com/office/drawing/2014/main" id="{64D36CDB-DA91-409F-B955-737E00B7F5D6}"/>
                </a:ext>
              </a:extLst>
            </p:cNvPr>
            <p:cNvGrpSpPr/>
            <p:nvPr/>
          </p:nvGrpSpPr>
          <p:grpSpPr>
            <a:xfrm>
              <a:off x="9808317" y="1013676"/>
              <a:ext cx="2314954" cy="1380245"/>
              <a:chOff x="2222104" y="4682984"/>
              <a:chExt cx="2314954" cy="1380245"/>
            </a:xfrm>
          </p:grpSpPr>
          <p:grpSp>
            <p:nvGrpSpPr>
              <p:cNvPr id="136" name="Group 135">
                <a:extLst>
                  <a:ext uri="{FF2B5EF4-FFF2-40B4-BE49-F238E27FC236}">
                    <a16:creationId xmlns:a16="http://schemas.microsoft.com/office/drawing/2014/main" id="{EF5E2EB3-FC6B-41A1-98EC-A68D2AD26F0E}"/>
                  </a:ext>
                </a:extLst>
              </p:cNvPr>
              <p:cNvGrpSpPr/>
              <p:nvPr/>
            </p:nvGrpSpPr>
            <p:grpSpPr>
              <a:xfrm>
                <a:off x="2766111" y="4682984"/>
                <a:ext cx="1121209" cy="668050"/>
                <a:chOff x="5348996" y="5055237"/>
                <a:chExt cx="1121209" cy="668050"/>
              </a:xfrm>
            </p:grpSpPr>
            <p:sp>
              <p:nvSpPr>
                <p:cNvPr id="154" name="Rectangle 153">
                  <a:extLst>
                    <a:ext uri="{FF2B5EF4-FFF2-40B4-BE49-F238E27FC236}">
                      <a16:creationId xmlns:a16="http://schemas.microsoft.com/office/drawing/2014/main" id="{17D55198-DE11-4B7A-8E55-05F55DA924F6}"/>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1E8A1E52-68BB-41B4-AA16-5C6562475A3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7E4BBDA7-72F8-44C9-B967-F404B3E69444}"/>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157" name="Rectangle 156">
                  <a:extLst>
                    <a:ext uri="{FF2B5EF4-FFF2-40B4-BE49-F238E27FC236}">
                      <a16:creationId xmlns:a16="http://schemas.microsoft.com/office/drawing/2014/main" id="{26FB5D55-0C06-459B-9925-56E5AE8DB063}"/>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57">
                  <a:extLst>
                    <a:ext uri="{FF2B5EF4-FFF2-40B4-BE49-F238E27FC236}">
                      <a16:creationId xmlns:a16="http://schemas.microsoft.com/office/drawing/2014/main" id="{5AC23243-814F-47AA-9032-3CC99AC6B652}"/>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844B4E66-152A-446E-B5C6-614F8EF757A0}"/>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160" name="TextBox 159">
                  <a:extLst>
                    <a:ext uri="{FF2B5EF4-FFF2-40B4-BE49-F238E27FC236}">
                      <a16:creationId xmlns:a16="http://schemas.microsoft.com/office/drawing/2014/main" id="{DF9F715F-212F-4465-95F1-139BD94C73DF}"/>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137" name="Group 136">
                <a:extLst>
                  <a:ext uri="{FF2B5EF4-FFF2-40B4-BE49-F238E27FC236}">
                    <a16:creationId xmlns:a16="http://schemas.microsoft.com/office/drawing/2014/main" id="{B9522E7F-92BB-4BC8-B0B4-3FCCC821F9D3}"/>
                  </a:ext>
                </a:extLst>
              </p:cNvPr>
              <p:cNvGrpSpPr/>
              <p:nvPr/>
            </p:nvGrpSpPr>
            <p:grpSpPr>
              <a:xfrm>
                <a:off x="2222104" y="5402337"/>
                <a:ext cx="1125450" cy="660279"/>
                <a:chOff x="5348996" y="5055237"/>
                <a:chExt cx="1125450" cy="660279"/>
              </a:xfrm>
            </p:grpSpPr>
            <p:sp>
              <p:nvSpPr>
                <p:cNvPr id="148" name="Rectangle 147">
                  <a:extLst>
                    <a:ext uri="{FF2B5EF4-FFF2-40B4-BE49-F238E27FC236}">
                      <a16:creationId xmlns:a16="http://schemas.microsoft.com/office/drawing/2014/main" id="{2CA04ABB-B71E-4C28-A677-A170438C4925}"/>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FE4CC398-07A4-4981-B529-A566579CC6F9}"/>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TextBox 149">
                  <a:extLst>
                    <a:ext uri="{FF2B5EF4-FFF2-40B4-BE49-F238E27FC236}">
                      <a16:creationId xmlns:a16="http://schemas.microsoft.com/office/drawing/2014/main" id="{A1418C58-836F-4FA6-AF4C-AE21160D1DBD}"/>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151" name="Rectangle 150">
                  <a:extLst>
                    <a:ext uri="{FF2B5EF4-FFF2-40B4-BE49-F238E27FC236}">
                      <a16:creationId xmlns:a16="http://schemas.microsoft.com/office/drawing/2014/main" id="{F4B0C139-C741-4124-B65D-282DD0A400E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a16="http://schemas.microsoft.com/office/drawing/2014/main" id="{344E8A43-4C30-4265-AE9F-0E237DA8742A}"/>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65CC8EA4-9A48-425C-8542-05A3035700C1}"/>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38" name="Group 137">
                <a:extLst>
                  <a:ext uri="{FF2B5EF4-FFF2-40B4-BE49-F238E27FC236}">
                    <a16:creationId xmlns:a16="http://schemas.microsoft.com/office/drawing/2014/main" id="{C0809105-A68F-43E9-9174-AF522032177E}"/>
                  </a:ext>
                </a:extLst>
              </p:cNvPr>
              <p:cNvGrpSpPr/>
              <p:nvPr/>
            </p:nvGrpSpPr>
            <p:grpSpPr>
              <a:xfrm>
                <a:off x="3411608" y="5395179"/>
                <a:ext cx="1125450" cy="668050"/>
                <a:chOff x="5348996" y="5055237"/>
                <a:chExt cx="1125450" cy="668050"/>
              </a:xfrm>
            </p:grpSpPr>
            <p:sp>
              <p:nvSpPr>
                <p:cNvPr id="141" name="Rectangle 140">
                  <a:extLst>
                    <a:ext uri="{FF2B5EF4-FFF2-40B4-BE49-F238E27FC236}">
                      <a16:creationId xmlns:a16="http://schemas.microsoft.com/office/drawing/2014/main" id="{33766109-236B-4992-BEF5-B49CCC987413}"/>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9F7B745F-D7AA-4B2B-904A-12E7E67D5413}"/>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292A70DE-2104-4BBB-9BFB-97FDBD1449F4}"/>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44" name="Rectangle 143">
                  <a:extLst>
                    <a:ext uri="{FF2B5EF4-FFF2-40B4-BE49-F238E27FC236}">
                      <a16:creationId xmlns:a16="http://schemas.microsoft.com/office/drawing/2014/main" id="{C85371DB-4CEF-4517-BF09-39913B6C302C}"/>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540F0EE8-C74A-432C-AE99-BA4CD37F2180}"/>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BBC27B89-1D43-4B75-AFF5-AB3561311350}"/>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47" name="TextBox 146">
                  <a:extLst>
                    <a:ext uri="{FF2B5EF4-FFF2-40B4-BE49-F238E27FC236}">
                      <a16:creationId xmlns:a16="http://schemas.microsoft.com/office/drawing/2014/main" id="{8C49E4E5-45E4-4E6F-BE4E-E1FBDBE82293}"/>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139" name="Straight Arrow Connector 138">
                <a:extLst>
                  <a:ext uri="{FF2B5EF4-FFF2-40B4-BE49-F238E27FC236}">
                    <a16:creationId xmlns:a16="http://schemas.microsoft.com/office/drawing/2014/main" id="{DA643CAA-4A9E-4C77-AE3F-111C0ECA7406}"/>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FE80F933-53CA-42BD-92CD-7328345ACD6E}"/>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TextBox 134">
              <a:extLst>
                <a:ext uri="{FF2B5EF4-FFF2-40B4-BE49-F238E27FC236}">
                  <a16:creationId xmlns:a16="http://schemas.microsoft.com/office/drawing/2014/main" id="{8E7A9DC5-4A83-4BA6-B6FA-FB8A7CA85E2C}"/>
                </a:ext>
              </a:extLst>
            </p:cNvPr>
            <p:cNvSpPr txBox="1"/>
            <p:nvPr/>
          </p:nvSpPr>
          <p:spPr>
            <a:xfrm>
              <a:off x="9633591" y="2024343"/>
              <a:ext cx="967037" cy="369332"/>
            </a:xfrm>
            <a:prstGeom prst="rect">
              <a:avLst/>
            </a:prstGeom>
            <a:noFill/>
          </p:spPr>
          <p:txBody>
            <a:bodyPr wrap="square">
              <a:spAutoFit/>
            </a:bodyPr>
            <a:lstStyle/>
            <a:p>
              <a:pPr algn="ctr"/>
              <a:r>
                <a:rPr lang="en-US" dirty="0"/>
                <a:t>Nil</a:t>
              </a:r>
            </a:p>
          </p:txBody>
        </p:sp>
      </p:grpSp>
      <p:sp>
        <p:nvSpPr>
          <p:cNvPr id="161" name="TextBox 160">
            <a:extLst>
              <a:ext uri="{FF2B5EF4-FFF2-40B4-BE49-F238E27FC236}">
                <a16:creationId xmlns:a16="http://schemas.microsoft.com/office/drawing/2014/main" id="{4C01EBC9-3F24-440D-9531-B726FEDB7BCE}"/>
              </a:ext>
            </a:extLst>
          </p:cNvPr>
          <p:cNvSpPr txBox="1"/>
          <p:nvPr/>
        </p:nvSpPr>
        <p:spPr>
          <a:xfrm>
            <a:off x="910560" y="3396345"/>
            <a:ext cx="1471474" cy="369332"/>
          </a:xfrm>
          <a:prstGeom prst="rect">
            <a:avLst/>
          </a:prstGeom>
          <a:noFill/>
        </p:spPr>
        <p:txBody>
          <a:bodyPr wrap="square">
            <a:spAutoFit/>
          </a:bodyPr>
          <a:lstStyle/>
          <a:p>
            <a:pPr algn="ctr"/>
            <a:r>
              <a:rPr lang="en-US" dirty="0" err="1">
                <a:solidFill>
                  <a:srgbClr val="FF0000"/>
                </a:solidFill>
                <a:latin typeface="Consolas" panose="020B0609020204030204" pitchFamily="49" charset="0"/>
              </a:rPr>
              <a:t>curval</a:t>
            </a:r>
            <a:r>
              <a:rPr lang="en-US" dirty="0">
                <a:solidFill>
                  <a:srgbClr val="FF0000"/>
                </a:solidFill>
                <a:latin typeface="Consolas" panose="020B0609020204030204" pitchFamily="49" charset="0"/>
              </a:rPr>
              <a: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62" name="TextBox 161">
            <a:extLst>
              <a:ext uri="{FF2B5EF4-FFF2-40B4-BE49-F238E27FC236}">
                <a16:creationId xmlns:a16="http://schemas.microsoft.com/office/drawing/2014/main" id="{FF5BB85D-EAD7-4ADB-B685-F03F153FDC83}"/>
              </a:ext>
            </a:extLst>
          </p:cNvPr>
          <p:cNvSpPr txBox="1"/>
          <p:nvPr/>
        </p:nvSpPr>
        <p:spPr>
          <a:xfrm>
            <a:off x="1047610" y="3695662"/>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left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63" name="TextBox 162">
            <a:extLst>
              <a:ext uri="{FF2B5EF4-FFF2-40B4-BE49-F238E27FC236}">
                <a16:creationId xmlns:a16="http://schemas.microsoft.com/office/drawing/2014/main" id="{F4ACC4BD-E31F-4428-B9BC-326B4E6F2213}"/>
              </a:ext>
            </a:extLst>
          </p:cNvPr>
          <p:cNvSpPr txBox="1"/>
          <p:nvPr/>
        </p:nvSpPr>
        <p:spPr>
          <a:xfrm>
            <a:off x="2872928" y="3688700"/>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sym typeface="Wingdings" panose="05000000000000000000" pitchFamily="2" charset="2"/>
              </a:rPr>
              <a:t> </a:t>
            </a:r>
            <a:r>
              <a:rPr lang="en-US" dirty="0">
                <a:solidFill>
                  <a:srgbClr val="FF0000"/>
                </a:solidFill>
                <a:latin typeface="Consolas" panose="020B0609020204030204" pitchFamily="49" charset="0"/>
              </a:rPr>
              <a:t>right</a:t>
            </a:r>
            <a:endParaRPr lang="en-US" dirty="0">
              <a:solidFill>
                <a:srgbClr val="FF0000"/>
              </a:solidFill>
            </a:endParaRPr>
          </a:p>
        </p:txBody>
      </p:sp>
      <p:cxnSp>
        <p:nvCxnSpPr>
          <p:cNvPr id="164" name="Straight Arrow Connector 163">
            <a:extLst>
              <a:ext uri="{FF2B5EF4-FFF2-40B4-BE49-F238E27FC236}">
                <a16:creationId xmlns:a16="http://schemas.microsoft.com/office/drawing/2014/main" id="{F833A0FB-467B-449B-A245-2B71D5B85918}"/>
              </a:ext>
            </a:extLst>
          </p:cNvPr>
          <p:cNvCxnSpPr/>
          <p:nvPr/>
        </p:nvCxnSpPr>
        <p:spPr>
          <a:xfrm>
            <a:off x="6818731" y="399888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EEE1A4E-2CDA-4F05-A13D-CED3B5ADC290}"/>
              </a:ext>
            </a:extLst>
          </p:cNvPr>
          <p:cNvCxnSpPr/>
          <p:nvPr/>
        </p:nvCxnSpPr>
        <p:spPr>
          <a:xfrm>
            <a:off x="88543" y="4961451"/>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8D13B6-3985-4E55-8C11-5771A70327ED}"/>
              </a:ext>
            </a:extLst>
          </p:cNvPr>
          <p:cNvCxnSpPr/>
          <p:nvPr/>
        </p:nvCxnSpPr>
        <p:spPr>
          <a:xfrm>
            <a:off x="515737" y="635042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067F731A-1292-4B2D-B396-A8122552B06C}"/>
              </a:ext>
            </a:extLst>
          </p:cNvPr>
          <p:cNvSpPr/>
          <p:nvPr/>
        </p:nvSpPr>
        <p:spPr>
          <a:xfrm>
            <a:off x="247911" y="4857872"/>
            <a:ext cx="5252702" cy="13297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69" name="Speech Bubble: Rectangle with Corners Rounded 168">
            <a:extLst>
              <a:ext uri="{FF2B5EF4-FFF2-40B4-BE49-F238E27FC236}">
                <a16:creationId xmlns:a16="http://schemas.microsoft.com/office/drawing/2014/main" id="{6BB1E134-03DE-482D-B6A1-AA4A742C4FE2}"/>
              </a:ext>
            </a:extLst>
          </p:cNvPr>
          <p:cNvSpPr/>
          <p:nvPr/>
        </p:nvSpPr>
        <p:spPr>
          <a:xfrm>
            <a:off x="1700614" y="4915660"/>
            <a:ext cx="2690743" cy="859584"/>
          </a:xfrm>
          <a:prstGeom prst="wedgeRoundRectCallout">
            <a:avLst>
              <a:gd name="adj1" fmla="val -63242"/>
              <a:gd name="adj2" fmla="val 1036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latin typeface="Corbel" panose="020B0503020204020204" pitchFamily="34" charset="0"/>
              </a:rPr>
              <a:t>"Gamma" </a:t>
            </a:r>
            <a:r>
              <a:rPr lang="en-US" sz="2000" dirty="0">
                <a:latin typeface="Corbel" panose="020B0503020204020204" pitchFamily="34" charset="0"/>
              </a:rPr>
              <a:t>&gt; </a:t>
            </a:r>
            <a:r>
              <a:rPr lang="en-US" sz="2000" dirty="0">
                <a:solidFill>
                  <a:srgbClr val="FFC1C1"/>
                </a:solidFill>
                <a:latin typeface="Corbel" panose="020B0503020204020204" pitchFamily="34" charset="0"/>
              </a:rPr>
              <a:t>"</a:t>
            </a:r>
            <a:r>
              <a:rPr lang="en-US" sz="2000" dirty="0" err="1">
                <a:solidFill>
                  <a:srgbClr val="FFC1C1"/>
                </a:solidFill>
                <a:latin typeface="Corbel" panose="020B0503020204020204" pitchFamily="34" charset="0"/>
              </a:rPr>
              <a:t>Cheugy</a:t>
            </a:r>
            <a:r>
              <a:rPr lang="en-US" sz="2000" dirty="0">
                <a:solidFill>
                  <a:srgbClr val="FFC1C1"/>
                </a:solidFill>
                <a:latin typeface="Corbel" panose="020B0503020204020204" pitchFamily="34" charset="0"/>
              </a:rPr>
              <a:t>"</a:t>
            </a:r>
          </a:p>
        </p:txBody>
      </p:sp>
      <p:grpSp>
        <p:nvGrpSpPr>
          <p:cNvPr id="4" name="Group 3">
            <a:extLst>
              <a:ext uri="{FF2B5EF4-FFF2-40B4-BE49-F238E27FC236}">
                <a16:creationId xmlns:a16="http://schemas.microsoft.com/office/drawing/2014/main" id="{98F782D1-D98B-44F8-B1A7-051BB86C9680}"/>
              </a:ext>
            </a:extLst>
          </p:cNvPr>
          <p:cNvGrpSpPr/>
          <p:nvPr/>
        </p:nvGrpSpPr>
        <p:grpSpPr>
          <a:xfrm>
            <a:off x="3990307" y="4376912"/>
            <a:ext cx="1510306" cy="369332"/>
            <a:chOff x="3766334" y="2038902"/>
            <a:chExt cx="1510306" cy="369332"/>
          </a:xfrm>
        </p:grpSpPr>
        <p:sp>
          <p:nvSpPr>
            <p:cNvPr id="89" name="Rectangle 88">
              <a:extLst>
                <a:ext uri="{FF2B5EF4-FFF2-40B4-BE49-F238E27FC236}">
                  <a16:creationId xmlns:a16="http://schemas.microsoft.com/office/drawing/2014/main" id="{CD72581F-21AD-498A-AF72-105D8F5EF92E}"/>
                </a:ext>
              </a:extLst>
            </p:cNvPr>
            <p:cNvSpPr/>
            <p:nvPr/>
          </p:nvSpPr>
          <p:spPr>
            <a:xfrm>
              <a:off x="4197498" y="2091542"/>
              <a:ext cx="1079142" cy="2755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84CCB7F1-93E4-4545-842F-A1320396A63C}"/>
                </a:ext>
              </a:extLst>
            </p:cNvPr>
            <p:cNvSpPr txBox="1"/>
            <p:nvPr/>
          </p:nvSpPr>
          <p:spPr>
            <a:xfrm>
              <a:off x="3766334" y="2038902"/>
              <a:ext cx="458780" cy="369332"/>
            </a:xfrm>
            <a:prstGeom prst="rect">
              <a:avLst/>
            </a:prstGeom>
            <a:noFill/>
          </p:spPr>
          <p:txBody>
            <a:bodyPr wrap="none" rtlCol="0">
              <a:spAutoFit/>
            </a:bodyPr>
            <a:lstStyle/>
            <a:p>
              <a:r>
                <a:rPr lang="en-US" dirty="0" err="1"/>
                <a:t>val</a:t>
              </a:r>
              <a:endParaRPr lang="en-US" dirty="0"/>
            </a:p>
          </p:txBody>
        </p:sp>
      </p:grpSp>
      <p:sp>
        <p:nvSpPr>
          <p:cNvPr id="121" name="TextBox 120">
            <a:extLst>
              <a:ext uri="{FF2B5EF4-FFF2-40B4-BE49-F238E27FC236}">
                <a16:creationId xmlns:a16="http://schemas.microsoft.com/office/drawing/2014/main" id="{CA38DFCB-4F34-46AB-82C9-8E3A60C55F05}"/>
              </a:ext>
            </a:extLst>
          </p:cNvPr>
          <p:cNvSpPr txBox="1"/>
          <p:nvPr/>
        </p:nvSpPr>
        <p:spPr>
          <a:xfrm>
            <a:off x="9608185" y="3814838"/>
            <a:ext cx="1079142"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"Gamma"</a:t>
            </a:r>
            <a:endParaRPr lang="en-US" dirty="0">
              <a:solidFill>
                <a:srgbClr val="FF0000"/>
              </a:solidFill>
            </a:endParaRPr>
          </a:p>
        </p:txBody>
      </p:sp>
      <p:sp>
        <p:nvSpPr>
          <p:cNvPr id="92" name="Speech Bubble: Rectangle with Corners Rounded 91">
            <a:extLst>
              <a:ext uri="{FF2B5EF4-FFF2-40B4-BE49-F238E27FC236}">
                <a16:creationId xmlns:a16="http://schemas.microsoft.com/office/drawing/2014/main" id="{06489861-668A-4251-8D57-9700CA7D5369}"/>
              </a:ext>
            </a:extLst>
          </p:cNvPr>
          <p:cNvSpPr/>
          <p:nvPr/>
        </p:nvSpPr>
        <p:spPr>
          <a:xfrm>
            <a:off x="9134296" y="2288860"/>
            <a:ext cx="2693393" cy="1021214"/>
          </a:xfrm>
          <a:prstGeom prst="wedgeRoundRectCallout">
            <a:avLst>
              <a:gd name="adj1" fmla="val -44041"/>
              <a:gd name="adj2" fmla="val 1083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Since </a:t>
            </a:r>
            <a:r>
              <a:rPr lang="en-US" sz="2000" dirty="0">
                <a:solidFill>
                  <a:srgbClr val="FFC1C1"/>
                </a:solidFill>
                <a:latin typeface="Corbel" panose="020B0503020204020204" pitchFamily="34" charset="0"/>
              </a:rPr>
              <a:t>tree3</a:t>
            </a:r>
            <a:r>
              <a:rPr lang="en-US" sz="2000" dirty="0">
                <a:solidFill>
                  <a:schemeClr val="bg1"/>
                </a:solidFill>
                <a:latin typeface="Corbel" panose="020B0503020204020204" pitchFamily="34" charset="0"/>
              </a:rPr>
              <a:t> refers to a </a:t>
            </a:r>
            <a:r>
              <a:rPr lang="en-US" sz="2000" dirty="0">
                <a:solidFill>
                  <a:srgbClr val="FFC1C1"/>
                </a:solidFill>
                <a:latin typeface="Corbel" panose="020B0503020204020204" pitchFamily="34" charset="0"/>
              </a:rPr>
              <a:t>Node</a:t>
            </a:r>
            <a:r>
              <a:rPr lang="en-US" sz="2000" dirty="0">
                <a:solidFill>
                  <a:schemeClr val="bg1"/>
                </a:solidFill>
                <a:latin typeface="Corbel" panose="020B0503020204020204" pitchFamily="34" charset="0"/>
              </a:rPr>
              <a:t>, we'll use the </a:t>
            </a:r>
            <a:r>
              <a:rPr lang="en-US" sz="2000" dirty="0">
                <a:solidFill>
                  <a:srgbClr val="FFC1C1"/>
                </a:solidFill>
                <a:latin typeface="Corbel" panose="020B0503020204020204" pitchFamily="34" charset="0"/>
              </a:rPr>
              <a:t>Node pattern</a:t>
            </a:r>
            <a:r>
              <a:rPr lang="en-US" sz="2000" dirty="0">
                <a:solidFill>
                  <a:schemeClr val="bg1"/>
                </a:solidFill>
                <a:latin typeface="Corbel" panose="020B0503020204020204" pitchFamily="34" charset="0"/>
              </a:rPr>
              <a:t>…</a:t>
            </a:r>
          </a:p>
        </p:txBody>
      </p:sp>
      <p:sp>
        <p:nvSpPr>
          <p:cNvPr id="93" name="Speech Bubble: Rectangle with Corners Rounded 92">
            <a:extLst>
              <a:ext uri="{FF2B5EF4-FFF2-40B4-BE49-F238E27FC236}">
                <a16:creationId xmlns:a16="http://schemas.microsoft.com/office/drawing/2014/main" id="{C352B8E4-F8C3-42BC-A94D-7212E30AF67D}"/>
              </a:ext>
            </a:extLst>
          </p:cNvPr>
          <p:cNvSpPr/>
          <p:nvPr/>
        </p:nvSpPr>
        <p:spPr>
          <a:xfrm>
            <a:off x="3317746" y="5734779"/>
            <a:ext cx="2997796" cy="1021214"/>
          </a:xfrm>
          <a:prstGeom prst="wedgeRoundRectCallout">
            <a:avLst>
              <a:gd name="adj1" fmla="val -62453"/>
              <a:gd name="adj2" fmla="val -1179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pattern "binds" names to the fields of our Node for us to use.</a:t>
            </a:r>
          </a:p>
        </p:txBody>
      </p:sp>
    </p:spTree>
    <p:extLst>
      <p:ext uri="{BB962C8B-B14F-4D97-AF65-F5344CB8AC3E}">
        <p14:creationId xmlns:p14="http://schemas.microsoft.com/office/powerpoint/2010/main" val="10506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4.58333E-6 -1.85185E-6 L -0.62618 0.13472 " pathEditMode="relative" rAng="0" ptsTypes="AA">
                                      <p:cBhvr>
                                        <p:cTn id="14" dur="2000" fill="hold"/>
                                        <p:tgtEl>
                                          <p:spTgt spid="92"/>
                                        </p:tgtEl>
                                        <p:attrNameLst>
                                          <p:attrName>ppt_x</p:attrName>
                                          <p:attrName>ppt_y</p:attrName>
                                        </p:attrNameLst>
                                      </p:cBhvr>
                                      <p:rCtr x="-31315" y="6736"/>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70833E-6 2.22222E-6 L -0.67722 0.34491 " pathEditMode="relative" rAng="0" ptsTypes="AA">
                                      <p:cBhvr>
                                        <p:cTn id="22" dur="2000" fill="hold"/>
                                        <p:tgtEl>
                                          <p:spTgt spid="132"/>
                                        </p:tgtEl>
                                        <p:attrNameLst>
                                          <p:attrName>ppt_x</p:attrName>
                                          <p:attrName>ppt_y</p:attrName>
                                        </p:attrNameLst>
                                      </p:cBhvr>
                                      <p:rCtr x="-33867" y="17245"/>
                                    </p:animMotion>
                                  </p:childTnLst>
                                </p:cTn>
                              </p:par>
                              <p:par>
                                <p:cTn id="23" presetID="10" presetClass="entr" presetSubtype="0" fill="hold" grpId="0" nodeType="with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6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6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9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2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1" nodeType="clickEffect">
                                  <p:stCondLst>
                                    <p:cond delay="0"/>
                                  </p:stCondLst>
                                  <p:childTnLst>
                                    <p:animMotion origin="layout" path="M -1.66667E-6 -1.85185E-6 L -0.42435 0.08496 " pathEditMode="relative" rAng="0" ptsTypes="AA">
                                      <p:cBhvr>
                                        <p:cTn id="53" dur="2000" fill="hold"/>
                                        <p:tgtEl>
                                          <p:spTgt spid="121"/>
                                        </p:tgtEl>
                                        <p:attrNameLst>
                                          <p:attrName>ppt_x</p:attrName>
                                          <p:attrName>ppt_y</p:attrName>
                                        </p:attrNameLst>
                                      </p:cBhvr>
                                      <p:rCtr x="-21224" y="4236"/>
                                    </p:animMotion>
                                  </p:childTnLst>
                                </p:cTn>
                              </p:par>
                              <p:par>
                                <p:cTn id="54" presetID="10" presetClass="entr" presetSubtype="0"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6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6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66"/>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167"/>
                                        </p:tgtEl>
                                        <p:attrNameLst>
                                          <p:attrName>style.visibility</p:attrName>
                                        </p:attrNameLst>
                                      </p:cBhvr>
                                      <p:to>
                                        <p:strVal val="visible"/>
                                      </p:to>
                                    </p:set>
                                    <p:animEffect transition="in" filter="fade">
                                      <p:cBhvr>
                                        <p:cTn id="75" dur="500"/>
                                        <p:tgtEl>
                                          <p:spTgt spid="1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6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169"/>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61" grpId="0"/>
      <p:bldP spid="162" grpId="0"/>
      <p:bldP spid="163" grpId="0"/>
      <p:bldP spid="167" grpId="0" animBg="1"/>
      <p:bldP spid="169" grpId="0" animBg="1"/>
      <p:bldP spid="169" grpId="1" animBg="1"/>
      <p:bldP spid="121" grpId="0"/>
      <p:bldP spid="121" grpId="1"/>
      <p:bldP spid="92" grpId="0" animBg="1"/>
      <p:bldP spid="92" grpId="1" animBg="1"/>
      <p:bldP spid="92" grpId="2" animBg="1"/>
      <p:bldP spid="93" grpId="0" animBg="1"/>
      <p:bldP spid="93" grpId="1"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222117"/>
            <a:ext cx="10363200" cy="1143000"/>
          </a:xfrm>
        </p:spPr>
        <p:txBody>
          <a:bodyPr/>
          <a:lstStyle/>
          <a:p>
            <a:r>
              <a:rPr lang="en-US" dirty="0"/>
              <a:t>Algebraic Data Types: Adding a Node to a Tree</a:t>
            </a:r>
          </a:p>
        </p:txBody>
      </p:sp>
      <p:grpSp>
        <p:nvGrpSpPr>
          <p:cNvPr id="9" name="Group 8">
            <a:extLst>
              <a:ext uri="{FF2B5EF4-FFF2-40B4-BE49-F238E27FC236}">
                <a16:creationId xmlns:a16="http://schemas.microsoft.com/office/drawing/2014/main" id="{3AD12613-4119-4CD7-8732-90C36AFD53CF}"/>
              </a:ext>
            </a:extLst>
          </p:cNvPr>
          <p:cNvGrpSpPr/>
          <p:nvPr/>
        </p:nvGrpSpPr>
        <p:grpSpPr>
          <a:xfrm>
            <a:off x="6435466" y="2502670"/>
            <a:ext cx="5610234" cy="4180726"/>
            <a:chOff x="6095118" y="1978967"/>
            <a:chExt cx="5733038" cy="5446850"/>
          </a:xfrm>
        </p:grpSpPr>
        <p:grpSp>
          <p:nvGrpSpPr>
            <p:cNvPr id="13" name="Group 12">
              <a:extLst>
                <a:ext uri="{FF2B5EF4-FFF2-40B4-BE49-F238E27FC236}">
                  <a16:creationId xmlns:a16="http://schemas.microsoft.com/office/drawing/2014/main" id="{2C43BD1C-BAC2-4F3A-BB73-AB954A5229A3}"/>
                </a:ext>
              </a:extLst>
            </p:cNvPr>
            <p:cNvGrpSpPr/>
            <p:nvPr/>
          </p:nvGrpSpPr>
          <p:grpSpPr>
            <a:xfrm>
              <a:off x="6095118" y="1978967"/>
              <a:ext cx="5733038" cy="5446850"/>
              <a:chOff x="3072962" y="1263460"/>
              <a:chExt cx="5994838" cy="6296063"/>
            </a:xfrm>
          </p:grpSpPr>
          <p:pic>
            <p:nvPicPr>
              <p:cNvPr id="15" name="Picture 14">
                <a:extLst>
                  <a:ext uri="{FF2B5EF4-FFF2-40B4-BE49-F238E27FC236}">
                    <a16:creationId xmlns:a16="http://schemas.microsoft.com/office/drawing/2014/main" id="{6D98472A-B5A9-4478-867A-62125BBCBD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6296063"/>
              </a:xfrm>
              <a:prstGeom prst="rect">
                <a:avLst/>
              </a:prstGeom>
            </p:spPr>
          </p:pic>
          <p:sp>
            <p:nvSpPr>
              <p:cNvPr id="16" name="Rectangle 15">
                <a:extLst>
                  <a:ext uri="{FF2B5EF4-FFF2-40B4-BE49-F238E27FC236}">
                    <a16:creationId xmlns:a16="http://schemas.microsoft.com/office/drawing/2014/main" id="{96E46716-AC36-4CA3-9A71-2C5BEBE506E5}"/>
                  </a:ext>
                </a:extLst>
              </p:cNvPr>
              <p:cNvSpPr/>
              <p:nvPr/>
            </p:nvSpPr>
            <p:spPr>
              <a:xfrm>
                <a:off x="3166947" y="1701941"/>
                <a:ext cx="3015290" cy="303314"/>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4" name="Rectangle 13">
              <a:extLst>
                <a:ext uri="{FF2B5EF4-FFF2-40B4-BE49-F238E27FC236}">
                  <a16:creationId xmlns:a16="http://schemas.microsoft.com/office/drawing/2014/main" id="{59652EDF-4AD2-45B8-A841-7D68C1BF5D8E}"/>
                </a:ext>
              </a:extLst>
            </p:cNvPr>
            <p:cNvSpPr/>
            <p:nvPr/>
          </p:nvSpPr>
          <p:spPr>
            <a:xfrm>
              <a:off x="8878957" y="2053236"/>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Arrow Connector 85">
            <a:extLst>
              <a:ext uri="{FF2B5EF4-FFF2-40B4-BE49-F238E27FC236}">
                <a16:creationId xmlns:a16="http://schemas.microsoft.com/office/drawing/2014/main" id="{B7000A72-D7E4-4CEB-A965-F2B23CA09C63}"/>
              </a:ext>
            </a:extLst>
          </p:cNvPr>
          <p:cNvCxnSpPr/>
          <p:nvPr/>
        </p:nvCxnSpPr>
        <p:spPr>
          <a:xfrm>
            <a:off x="490761" y="633367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6256DE6-4593-456E-9E06-AB34442CB16F}"/>
              </a:ext>
            </a:extLst>
          </p:cNvPr>
          <p:cNvGrpSpPr/>
          <p:nvPr/>
        </p:nvGrpSpPr>
        <p:grpSpPr>
          <a:xfrm>
            <a:off x="213234" y="4202355"/>
            <a:ext cx="5990617" cy="2609630"/>
            <a:chOff x="213234" y="4066163"/>
            <a:chExt cx="5990617" cy="2609630"/>
          </a:xfrm>
        </p:grpSpPr>
        <p:sp>
          <p:nvSpPr>
            <p:cNvPr id="6" name="Rectangle 5">
              <a:extLst>
                <a:ext uri="{FF2B5EF4-FFF2-40B4-BE49-F238E27FC236}">
                  <a16:creationId xmlns:a16="http://schemas.microsoft.com/office/drawing/2014/main" id="{8B73E2CC-8D0F-4047-91B4-D34A4D43FD98}"/>
                </a:ext>
              </a:extLst>
            </p:cNvPr>
            <p:cNvSpPr/>
            <p:nvPr/>
          </p:nvSpPr>
          <p:spPr>
            <a:xfrm>
              <a:off x="213234" y="4066163"/>
              <a:ext cx="5370443" cy="260963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00E688B2-C708-4E73-ACB6-458AB2B07BDE}"/>
                </a:ext>
              </a:extLst>
            </p:cNvPr>
            <p:cNvSpPr txBox="1"/>
            <p:nvPr/>
          </p:nvSpPr>
          <p:spPr>
            <a:xfrm>
              <a:off x="213234" y="4090470"/>
              <a:ext cx="5990617" cy="2585323"/>
            </a:xfrm>
            <a:prstGeom prst="rect">
              <a:avLst/>
            </a:prstGeom>
            <a:noFill/>
          </p:spPr>
          <p:txBody>
            <a:bodyPr wrap="square">
              <a:spAutoFit/>
            </a:bodyPr>
            <a:lstStyle/>
            <a:p>
              <a:r>
                <a:rPr lang="en-US" sz="1800" dirty="0">
                  <a:solidFill>
                    <a:srgbClr val="000000"/>
                  </a:solidFill>
                  <a:latin typeface="Consolas" panose="020B0609020204030204" pitchFamily="49" charset="0"/>
                </a:rPr>
                <a:t>insert Nil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val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&lt;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&gt;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grpSp>
      <p:sp>
        <p:nvSpPr>
          <p:cNvPr id="18" name="TextBox 17">
            <a:extLst>
              <a:ext uri="{FF2B5EF4-FFF2-40B4-BE49-F238E27FC236}">
                <a16:creationId xmlns:a16="http://schemas.microsoft.com/office/drawing/2014/main" id="{13BD7C21-A428-49C0-9CAB-6D922A1A0091}"/>
              </a:ext>
            </a:extLst>
          </p:cNvPr>
          <p:cNvSpPr txBox="1"/>
          <p:nvPr/>
        </p:nvSpPr>
        <p:spPr>
          <a:xfrm>
            <a:off x="7001789" y="2733912"/>
            <a:ext cx="411014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 Nil</a:t>
            </a:r>
          </a:p>
        </p:txBody>
      </p:sp>
      <p:sp>
        <p:nvSpPr>
          <p:cNvPr id="21" name="TextBox 20">
            <a:extLst>
              <a:ext uri="{FF2B5EF4-FFF2-40B4-BE49-F238E27FC236}">
                <a16:creationId xmlns:a16="http://schemas.microsoft.com/office/drawing/2014/main" id="{9FCD86D2-97DB-4DA2-9694-D8C8A49914C8}"/>
              </a:ext>
            </a:extLst>
          </p:cNvPr>
          <p:cNvSpPr txBox="1"/>
          <p:nvPr/>
        </p:nvSpPr>
        <p:spPr>
          <a:xfrm>
            <a:off x="6415806" y="273763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22" name="TextBox 21">
            <a:extLst>
              <a:ext uri="{FF2B5EF4-FFF2-40B4-BE49-F238E27FC236}">
                <a16:creationId xmlns:a16="http://schemas.microsoft.com/office/drawing/2014/main" id="{3CA0B253-E51C-4B82-826F-41EC79599053}"/>
              </a:ext>
            </a:extLst>
          </p:cNvPr>
          <p:cNvSpPr txBox="1"/>
          <p:nvPr/>
        </p:nvSpPr>
        <p:spPr>
          <a:xfrm>
            <a:off x="6992061" y="307095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tree1 = insert </a:t>
            </a:r>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Cheugy</a:t>
            </a:r>
            <a:r>
              <a:rPr lang="en-US" dirty="0">
                <a:solidFill>
                  <a:srgbClr val="C2FFF0"/>
                </a:solidFill>
                <a:latin typeface="Consolas" panose="020B0609020204030204" pitchFamily="49" charset="0"/>
              </a:rPr>
              <a:t>"</a:t>
            </a:r>
          </a:p>
        </p:txBody>
      </p:sp>
      <p:sp>
        <p:nvSpPr>
          <p:cNvPr id="23" name="TextBox 22">
            <a:extLst>
              <a:ext uri="{FF2B5EF4-FFF2-40B4-BE49-F238E27FC236}">
                <a16:creationId xmlns:a16="http://schemas.microsoft.com/office/drawing/2014/main" id="{CAE676B6-7D43-4111-9E83-6D2608B6EC1E}"/>
              </a:ext>
            </a:extLst>
          </p:cNvPr>
          <p:cNvSpPr txBox="1"/>
          <p:nvPr/>
        </p:nvSpPr>
        <p:spPr>
          <a:xfrm>
            <a:off x="6406078" y="305522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48" name="TextBox 47">
            <a:extLst>
              <a:ext uri="{FF2B5EF4-FFF2-40B4-BE49-F238E27FC236}">
                <a16:creationId xmlns:a16="http://schemas.microsoft.com/office/drawing/2014/main" id="{6C0E1FC0-8080-44FC-A865-2C656EF2E57D}"/>
              </a:ext>
            </a:extLst>
          </p:cNvPr>
          <p:cNvSpPr txBox="1"/>
          <p:nvPr/>
        </p:nvSpPr>
        <p:spPr>
          <a:xfrm>
            <a:off x="6437310" y="3459354"/>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t>
            </a:r>
          </a:p>
        </p:txBody>
      </p:sp>
      <p:sp>
        <p:nvSpPr>
          <p:cNvPr id="80" name="TextBox 79">
            <a:extLst>
              <a:ext uri="{FF2B5EF4-FFF2-40B4-BE49-F238E27FC236}">
                <a16:creationId xmlns:a16="http://schemas.microsoft.com/office/drawing/2014/main" id="{34D88BF1-C403-4A1D-95C1-779229D35BFC}"/>
              </a:ext>
            </a:extLst>
          </p:cNvPr>
          <p:cNvSpPr txBox="1"/>
          <p:nvPr/>
        </p:nvSpPr>
        <p:spPr>
          <a:xfrm>
            <a:off x="6415805" y="3811228"/>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81" name="TextBox 80">
            <a:extLst>
              <a:ext uri="{FF2B5EF4-FFF2-40B4-BE49-F238E27FC236}">
                <a16:creationId xmlns:a16="http://schemas.microsoft.com/office/drawing/2014/main" id="{C1260150-AB4D-47D3-8198-C538F0FD1051}"/>
              </a:ext>
            </a:extLst>
          </p:cNvPr>
          <p:cNvSpPr txBox="1"/>
          <p:nvPr/>
        </p:nvSpPr>
        <p:spPr>
          <a:xfrm>
            <a:off x="6983828" y="381689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tree4 = insert tree3 "Gamma"</a:t>
            </a:r>
          </a:p>
        </p:txBody>
      </p:sp>
      <p:grpSp>
        <p:nvGrpSpPr>
          <p:cNvPr id="84" name="Group 83">
            <a:extLst>
              <a:ext uri="{FF2B5EF4-FFF2-40B4-BE49-F238E27FC236}">
                <a16:creationId xmlns:a16="http://schemas.microsoft.com/office/drawing/2014/main" id="{5619386D-08D1-44FE-8410-00A1B902E2B2}"/>
              </a:ext>
            </a:extLst>
          </p:cNvPr>
          <p:cNvGrpSpPr/>
          <p:nvPr/>
        </p:nvGrpSpPr>
        <p:grpSpPr>
          <a:xfrm>
            <a:off x="9633591" y="586363"/>
            <a:ext cx="2489680" cy="1836742"/>
            <a:chOff x="9633591" y="557179"/>
            <a:chExt cx="2489680" cy="1836742"/>
          </a:xfrm>
        </p:grpSpPr>
        <p:grpSp>
          <p:nvGrpSpPr>
            <p:cNvPr id="50" name="Group 49">
              <a:extLst>
                <a:ext uri="{FF2B5EF4-FFF2-40B4-BE49-F238E27FC236}">
                  <a16:creationId xmlns:a16="http://schemas.microsoft.com/office/drawing/2014/main" id="{F8FECFD1-986D-42DB-95E9-8EE8BCCFC52D}"/>
                </a:ext>
              </a:extLst>
            </p:cNvPr>
            <p:cNvGrpSpPr/>
            <p:nvPr/>
          </p:nvGrpSpPr>
          <p:grpSpPr>
            <a:xfrm>
              <a:off x="9808317" y="557179"/>
              <a:ext cx="2314954" cy="1836742"/>
              <a:chOff x="2222104" y="4226487"/>
              <a:chExt cx="2314954" cy="1836742"/>
            </a:xfrm>
          </p:grpSpPr>
          <p:grpSp>
            <p:nvGrpSpPr>
              <p:cNvPr id="51" name="Group 50">
                <a:extLst>
                  <a:ext uri="{FF2B5EF4-FFF2-40B4-BE49-F238E27FC236}">
                    <a16:creationId xmlns:a16="http://schemas.microsoft.com/office/drawing/2014/main" id="{2CBD5164-941C-4B2B-B3CA-3BAA92255B37}"/>
                  </a:ext>
                </a:extLst>
              </p:cNvPr>
              <p:cNvGrpSpPr/>
              <p:nvPr/>
            </p:nvGrpSpPr>
            <p:grpSpPr>
              <a:xfrm>
                <a:off x="2332509" y="4226487"/>
                <a:ext cx="1286733" cy="369332"/>
                <a:chOff x="689585" y="4553538"/>
                <a:chExt cx="1286733" cy="369332"/>
              </a:xfrm>
            </p:grpSpPr>
            <p:sp>
              <p:nvSpPr>
                <p:cNvPr id="78" name="Rectangle 77">
                  <a:extLst>
                    <a:ext uri="{FF2B5EF4-FFF2-40B4-BE49-F238E27FC236}">
                      <a16:creationId xmlns:a16="http://schemas.microsoft.com/office/drawing/2014/main" id="{43BC5F43-D437-441B-AC0D-C7E7FA30D0B2}"/>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2CABA05E-A4F7-47EB-B9E9-5DD9D124E3C4}"/>
                    </a:ext>
                  </a:extLst>
                </p:cNvPr>
                <p:cNvSpPr txBox="1"/>
                <p:nvPr/>
              </p:nvSpPr>
              <p:spPr>
                <a:xfrm>
                  <a:off x="689585" y="4553538"/>
                  <a:ext cx="676788" cy="369332"/>
                </a:xfrm>
                <a:prstGeom prst="rect">
                  <a:avLst/>
                </a:prstGeom>
                <a:noFill/>
              </p:spPr>
              <p:txBody>
                <a:bodyPr wrap="none" rtlCol="0">
                  <a:spAutoFit/>
                </a:bodyPr>
                <a:lstStyle/>
                <a:p>
                  <a:r>
                    <a:rPr lang="en-US" dirty="0"/>
                    <a:t>tree3</a:t>
                  </a:r>
                </a:p>
              </p:txBody>
            </p:sp>
          </p:grpSp>
          <p:grpSp>
            <p:nvGrpSpPr>
              <p:cNvPr id="52" name="Group 51">
                <a:extLst>
                  <a:ext uri="{FF2B5EF4-FFF2-40B4-BE49-F238E27FC236}">
                    <a16:creationId xmlns:a16="http://schemas.microsoft.com/office/drawing/2014/main" id="{03063F73-0051-4435-BA10-B57CE74FF82D}"/>
                  </a:ext>
                </a:extLst>
              </p:cNvPr>
              <p:cNvGrpSpPr/>
              <p:nvPr/>
            </p:nvGrpSpPr>
            <p:grpSpPr>
              <a:xfrm>
                <a:off x="2766111" y="4682984"/>
                <a:ext cx="1121209" cy="668050"/>
                <a:chOff x="5348996" y="5055237"/>
                <a:chExt cx="1121209" cy="668050"/>
              </a:xfrm>
            </p:grpSpPr>
            <p:sp>
              <p:nvSpPr>
                <p:cNvPr id="71" name="Rectangle 70">
                  <a:extLst>
                    <a:ext uri="{FF2B5EF4-FFF2-40B4-BE49-F238E27FC236}">
                      <a16:creationId xmlns:a16="http://schemas.microsoft.com/office/drawing/2014/main" id="{1EFE4511-039B-47B6-97D6-1248E23FF66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5F4B3EE-2B62-47F0-98D9-FA3447F22C1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56899749-0443-40E8-98CE-3913F213EC03}"/>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74" name="Rectangle 73">
                  <a:extLst>
                    <a:ext uri="{FF2B5EF4-FFF2-40B4-BE49-F238E27FC236}">
                      <a16:creationId xmlns:a16="http://schemas.microsoft.com/office/drawing/2014/main" id="{2D2A51A2-3445-4199-B11E-D6F0098CCADE}"/>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860DA798-C755-4357-ADF2-063A3A370E88}"/>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D958D483-159F-4D49-9808-6CA6084799B4}"/>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77" name="TextBox 76">
                  <a:extLst>
                    <a:ext uri="{FF2B5EF4-FFF2-40B4-BE49-F238E27FC236}">
                      <a16:creationId xmlns:a16="http://schemas.microsoft.com/office/drawing/2014/main" id="{3CA7F850-41A7-4D89-AA64-F694D7C1789E}"/>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53" name="Group 52">
                <a:extLst>
                  <a:ext uri="{FF2B5EF4-FFF2-40B4-BE49-F238E27FC236}">
                    <a16:creationId xmlns:a16="http://schemas.microsoft.com/office/drawing/2014/main" id="{217AEC03-567D-452D-90C9-11A9A8796153}"/>
                  </a:ext>
                </a:extLst>
              </p:cNvPr>
              <p:cNvGrpSpPr/>
              <p:nvPr/>
            </p:nvGrpSpPr>
            <p:grpSpPr>
              <a:xfrm>
                <a:off x="2222104" y="5402337"/>
                <a:ext cx="1125450" cy="660279"/>
                <a:chOff x="5348996" y="5055237"/>
                <a:chExt cx="1125450" cy="660279"/>
              </a:xfrm>
            </p:grpSpPr>
            <p:sp>
              <p:nvSpPr>
                <p:cNvPr id="65" name="Rectangle 64">
                  <a:extLst>
                    <a:ext uri="{FF2B5EF4-FFF2-40B4-BE49-F238E27FC236}">
                      <a16:creationId xmlns:a16="http://schemas.microsoft.com/office/drawing/2014/main" id="{C0899DD6-7858-416E-A39B-EA06660466CD}"/>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EFA19F9-9C6D-4FDD-A962-7100DB5684B9}"/>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F42550BF-73F4-466E-8285-33D839CECA12}"/>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68" name="Rectangle 67">
                  <a:extLst>
                    <a:ext uri="{FF2B5EF4-FFF2-40B4-BE49-F238E27FC236}">
                      <a16:creationId xmlns:a16="http://schemas.microsoft.com/office/drawing/2014/main" id="{C2A427D2-3581-4629-836C-94C1838A567A}"/>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6E1A80D-B4C9-4C94-A47F-05AF5AE8B30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260DF9D4-81DB-4D96-8B26-7982CEEBE1DC}"/>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54" name="Group 53">
                <a:extLst>
                  <a:ext uri="{FF2B5EF4-FFF2-40B4-BE49-F238E27FC236}">
                    <a16:creationId xmlns:a16="http://schemas.microsoft.com/office/drawing/2014/main" id="{D306A6F2-C908-48E6-A551-6464EACF3C35}"/>
                  </a:ext>
                </a:extLst>
              </p:cNvPr>
              <p:cNvGrpSpPr/>
              <p:nvPr/>
            </p:nvGrpSpPr>
            <p:grpSpPr>
              <a:xfrm>
                <a:off x="3411608" y="5395179"/>
                <a:ext cx="1125450" cy="668050"/>
                <a:chOff x="5348996" y="5055237"/>
                <a:chExt cx="1125450" cy="668050"/>
              </a:xfrm>
            </p:grpSpPr>
            <p:sp>
              <p:nvSpPr>
                <p:cNvPr id="58" name="Rectangle 57">
                  <a:extLst>
                    <a:ext uri="{FF2B5EF4-FFF2-40B4-BE49-F238E27FC236}">
                      <a16:creationId xmlns:a16="http://schemas.microsoft.com/office/drawing/2014/main" id="{38C207A3-7776-4924-9529-CB90B213278E}"/>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1562645-4B21-4520-8292-12EE24F2118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157D0118-8EAF-4612-B8C8-B350CD529F1C}"/>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61" name="Rectangle 60">
                  <a:extLst>
                    <a:ext uri="{FF2B5EF4-FFF2-40B4-BE49-F238E27FC236}">
                      <a16:creationId xmlns:a16="http://schemas.microsoft.com/office/drawing/2014/main" id="{E42616A7-B681-41B3-9B88-0F3995FA26C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7017DF6-59E9-4AC2-B8FE-280CC0D055F1}"/>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C6871A30-09EC-4CE1-95AA-48CBB4DFA988}"/>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64" name="TextBox 63">
                  <a:extLst>
                    <a:ext uri="{FF2B5EF4-FFF2-40B4-BE49-F238E27FC236}">
                      <a16:creationId xmlns:a16="http://schemas.microsoft.com/office/drawing/2014/main" id="{983C3990-D941-4BC8-8129-6BC2A176080A}"/>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55" name="Straight Arrow Connector 54">
                <a:extLst>
                  <a:ext uri="{FF2B5EF4-FFF2-40B4-BE49-F238E27FC236}">
                    <a16:creationId xmlns:a16="http://schemas.microsoft.com/office/drawing/2014/main" id="{25394801-EFFE-4171-A53B-9CF3DE43BFCB}"/>
                  </a:ext>
                </a:extLst>
              </p:cNvPr>
              <p:cNvCxnSpPr>
                <a:cxnSpLocks/>
              </p:cNvCxnSpPr>
              <p:nvPr/>
            </p:nvCxnSpPr>
            <p:spPr>
              <a:xfrm>
                <a:off x="3287470" y="4436772"/>
                <a:ext cx="44814" cy="272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9E6C5C8-CD84-40BC-BDC8-4A2FB6D40B10}"/>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B8C1A12-DF3C-4B1A-A004-09A2F3861A47}"/>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1C77A02F-186D-4FDD-A64B-CEE95734956A}"/>
                </a:ext>
              </a:extLst>
            </p:cNvPr>
            <p:cNvSpPr txBox="1"/>
            <p:nvPr/>
          </p:nvSpPr>
          <p:spPr>
            <a:xfrm>
              <a:off x="9633591" y="2024343"/>
              <a:ext cx="967037" cy="369332"/>
            </a:xfrm>
            <a:prstGeom prst="rect">
              <a:avLst/>
            </a:prstGeom>
            <a:noFill/>
          </p:spPr>
          <p:txBody>
            <a:bodyPr wrap="square">
              <a:spAutoFit/>
            </a:bodyPr>
            <a:lstStyle/>
            <a:p>
              <a:pPr algn="ctr"/>
              <a:r>
                <a:rPr lang="en-US" dirty="0"/>
                <a:t>Nil</a:t>
              </a:r>
            </a:p>
          </p:txBody>
        </p:sp>
      </p:grpSp>
      <p:sp>
        <p:nvSpPr>
          <p:cNvPr id="123" name="Rectangle 122">
            <a:extLst>
              <a:ext uri="{FF2B5EF4-FFF2-40B4-BE49-F238E27FC236}">
                <a16:creationId xmlns:a16="http://schemas.microsoft.com/office/drawing/2014/main" id="{34E94387-76F5-4F7A-9B71-331769DC7743}"/>
              </a:ext>
            </a:extLst>
          </p:cNvPr>
          <p:cNvSpPr/>
          <p:nvPr/>
        </p:nvSpPr>
        <p:spPr>
          <a:xfrm>
            <a:off x="247911" y="4238276"/>
            <a:ext cx="4994390" cy="61959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nvGrpSpPr>
          <p:cNvPr id="143" name="Group 142">
            <a:extLst>
              <a:ext uri="{FF2B5EF4-FFF2-40B4-BE49-F238E27FC236}">
                <a16:creationId xmlns:a16="http://schemas.microsoft.com/office/drawing/2014/main" id="{38D38A25-9A88-45BE-B758-9D284B0D8783}"/>
              </a:ext>
            </a:extLst>
          </p:cNvPr>
          <p:cNvGrpSpPr/>
          <p:nvPr/>
        </p:nvGrpSpPr>
        <p:grpSpPr>
          <a:xfrm>
            <a:off x="3990307" y="4376912"/>
            <a:ext cx="1510306" cy="369332"/>
            <a:chOff x="3766334" y="2038902"/>
            <a:chExt cx="1510306" cy="369332"/>
          </a:xfrm>
        </p:grpSpPr>
        <p:sp>
          <p:nvSpPr>
            <p:cNvPr id="144" name="Rectangle 143">
              <a:extLst>
                <a:ext uri="{FF2B5EF4-FFF2-40B4-BE49-F238E27FC236}">
                  <a16:creationId xmlns:a16="http://schemas.microsoft.com/office/drawing/2014/main" id="{D610786A-1E41-4158-9F78-5E2C9DFDB16E}"/>
                </a:ext>
              </a:extLst>
            </p:cNvPr>
            <p:cNvSpPr/>
            <p:nvPr/>
          </p:nvSpPr>
          <p:spPr>
            <a:xfrm>
              <a:off x="4197498" y="2091542"/>
              <a:ext cx="1079142" cy="2755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Box 144">
              <a:extLst>
                <a:ext uri="{FF2B5EF4-FFF2-40B4-BE49-F238E27FC236}">
                  <a16:creationId xmlns:a16="http://schemas.microsoft.com/office/drawing/2014/main" id="{032E4A12-614F-4511-911A-960EE254F264}"/>
                </a:ext>
              </a:extLst>
            </p:cNvPr>
            <p:cNvSpPr txBox="1"/>
            <p:nvPr/>
          </p:nvSpPr>
          <p:spPr>
            <a:xfrm>
              <a:off x="3766334" y="2038902"/>
              <a:ext cx="458780" cy="369332"/>
            </a:xfrm>
            <a:prstGeom prst="rect">
              <a:avLst/>
            </a:prstGeom>
            <a:noFill/>
          </p:spPr>
          <p:txBody>
            <a:bodyPr wrap="none" rtlCol="0">
              <a:spAutoFit/>
            </a:bodyPr>
            <a:lstStyle/>
            <a:p>
              <a:r>
                <a:rPr lang="en-US" dirty="0" err="1"/>
                <a:t>val</a:t>
              </a:r>
              <a:endParaRPr lang="en-US" dirty="0"/>
            </a:p>
          </p:txBody>
        </p:sp>
      </p:grpSp>
      <p:grpSp>
        <p:nvGrpSpPr>
          <p:cNvPr id="4" name="Group 3">
            <a:extLst>
              <a:ext uri="{FF2B5EF4-FFF2-40B4-BE49-F238E27FC236}">
                <a16:creationId xmlns:a16="http://schemas.microsoft.com/office/drawing/2014/main" id="{83AE3A36-2554-478C-9ABE-AE2BEEA2AF2D}"/>
              </a:ext>
            </a:extLst>
          </p:cNvPr>
          <p:cNvGrpSpPr/>
          <p:nvPr/>
        </p:nvGrpSpPr>
        <p:grpSpPr>
          <a:xfrm>
            <a:off x="910560" y="3396345"/>
            <a:ext cx="3433842" cy="1389247"/>
            <a:chOff x="910560" y="3396345"/>
            <a:chExt cx="3433842" cy="1389247"/>
          </a:xfrm>
        </p:grpSpPr>
        <p:grpSp>
          <p:nvGrpSpPr>
            <p:cNvPr id="110" name="Group 109">
              <a:extLst>
                <a:ext uri="{FF2B5EF4-FFF2-40B4-BE49-F238E27FC236}">
                  <a16:creationId xmlns:a16="http://schemas.microsoft.com/office/drawing/2014/main" id="{683DDBDF-1360-4532-9F91-EF80430E44A3}"/>
                </a:ext>
              </a:extLst>
            </p:cNvPr>
            <p:cNvGrpSpPr/>
            <p:nvPr/>
          </p:nvGrpSpPr>
          <p:grpSpPr>
            <a:xfrm>
              <a:off x="1380576" y="3405347"/>
              <a:ext cx="2489680" cy="1380245"/>
              <a:chOff x="9633591" y="1013676"/>
              <a:chExt cx="2489680" cy="1380245"/>
            </a:xfrm>
          </p:grpSpPr>
          <p:grpSp>
            <p:nvGrpSpPr>
              <p:cNvPr id="111" name="Group 110">
                <a:extLst>
                  <a:ext uri="{FF2B5EF4-FFF2-40B4-BE49-F238E27FC236}">
                    <a16:creationId xmlns:a16="http://schemas.microsoft.com/office/drawing/2014/main" id="{03805E68-BD1E-4687-9994-5DDD71512B23}"/>
                  </a:ext>
                </a:extLst>
              </p:cNvPr>
              <p:cNvGrpSpPr/>
              <p:nvPr/>
            </p:nvGrpSpPr>
            <p:grpSpPr>
              <a:xfrm>
                <a:off x="9808317" y="1013676"/>
                <a:ext cx="2314954" cy="1380245"/>
                <a:chOff x="2222104" y="4682984"/>
                <a:chExt cx="2314954" cy="1380245"/>
              </a:xfrm>
            </p:grpSpPr>
            <p:grpSp>
              <p:nvGrpSpPr>
                <p:cNvPr id="113" name="Group 112">
                  <a:extLst>
                    <a:ext uri="{FF2B5EF4-FFF2-40B4-BE49-F238E27FC236}">
                      <a16:creationId xmlns:a16="http://schemas.microsoft.com/office/drawing/2014/main" id="{AD71D84D-CB73-49D8-A395-7B196566D9EC}"/>
                    </a:ext>
                  </a:extLst>
                </p:cNvPr>
                <p:cNvGrpSpPr/>
                <p:nvPr/>
              </p:nvGrpSpPr>
              <p:grpSpPr>
                <a:xfrm>
                  <a:off x="2766111" y="4682984"/>
                  <a:ext cx="1121209" cy="668050"/>
                  <a:chOff x="5348996" y="5055237"/>
                  <a:chExt cx="1121209" cy="668050"/>
                </a:xfrm>
              </p:grpSpPr>
              <p:sp>
                <p:nvSpPr>
                  <p:cNvPr id="169" name="Rectangle 168">
                    <a:extLst>
                      <a:ext uri="{FF2B5EF4-FFF2-40B4-BE49-F238E27FC236}">
                        <a16:creationId xmlns:a16="http://schemas.microsoft.com/office/drawing/2014/main" id="{68311689-714E-461B-87DF-5408F75683AA}"/>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7AF82D9F-E5C1-4D9E-AC9E-676BEAB29D87}"/>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TextBox 170">
                    <a:extLst>
                      <a:ext uri="{FF2B5EF4-FFF2-40B4-BE49-F238E27FC236}">
                        <a16:creationId xmlns:a16="http://schemas.microsoft.com/office/drawing/2014/main" id="{517B0AD6-CAA0-437B-9FD7-2C2340D4EA94}"/>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172" name="Rectangle 171">
                    <a:extLst>
                      <a:ext uri="{FF2B5EF4-FFF2-40B4-BE49-F238E27FC236}">
                        <a16:creationId xmlns:a16="http://schemas.microsoft.com/office/drawing/2014/main" id="{378C5518-CF10-4A52-B3A0-CD9DFD65C261}"/>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1813037D-66BC-4FF5-AFC5-90531C759738}"/>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800248A1-D44E-4E3E-893F-FEBC29D92D9D}"/>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175" name="TextBox 174">
                    <a:extLst>
                      <a:ext uri="{FF2B5EF4-FFF2-40B4-BE49-F238E27FC236}">
                        <a16:creationId xmlns:a16="http://schemas.microsoft.com/office/drawing/2014/main" id="{8C0D0AE3-5D5B-4B0C-85E6-CBD2FB5AF668}"/>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114" name="Group 113">
                  <a:extLst>
                    <a:ext uri="{FF2B5EF4-FFF2-40B4-BE49-F238E27FC236}">
                      <a16:creationId xmlns:a16="http://schemas.microsoft.com/office/drawing/2014/main" id="{C398CE69-80A0-4059-827B-ED4DF8F53AF7}"/>
                    </a:ext>
                  </a:extLst>
                </p:cNvPr>
                <p:cNvGrpSpPr/>
                <p:nvPr/>
              </p:nvGrpSpPr>
              <p:grpSpPr>
                <a:xfrm>
                  <a:off x="2222104" y="5402337"/>
                  <a:ext cx="1125450" cy="660279"/>
                  <a:chOff x="5348996" y="5055237"/>
                  <a:chExt cx="1125450" cy="660279"/>
                </a:xfrm>
              </p:grpSpPr>
              <p:sp>
                <p:nvSpPr>
                  <p:cNvPr id="127" name="Rectangle 126">
                    <a:extLst>
                      <a:ext uri="{FF2B5EF4-FFF2-40B4-BE49-F238E27FC236}">
                        <a16:creationId xmlns:a16="http://schemas.microsoft.com/office/drawing/2014/main" id="{0D929616-276A-4A3A-AA23-3AAD29996083}"/>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3EE8679-B83D-4460-94DB-0131AE428469}"/>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TextBox 128">
                    <a:extLst>
                      <a:ext uri="{FF2B5EF4-FFF2-40B4-BE49-F238E27FC236}">
                        <a16:creationId xmlns:a16="http://schemas.microsoft.com/office/drawing/2014/main" id="{BB1CFE28-D543-409C-B46A-4E24341CF956}"/>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130" name="Rectangle 129">
                    <a:extLst>
                      <a:ext uri="{FF2B5EF4-FFF2-40B4-BE49-F238E27FC236}">
                        <a16:creationId xmlns:a16="http://schemas.microsoft.com/office/drawing/2014/main" id="{5DB5D0D5-DF99-4F82-9902-BEB110343E0D}"/>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07AFFD80-32F5-495D-834D-6D89E5E2D430}"/>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a:extLst>
                      <a:ext uri="{FF2B5EF4-FFF2-40B4-BE49-F238E27FC236}">
                        <a16:creationId xmlns:a16="http://schemas.microsoft.com/office/drawing/2014/main" id="{5D95B985-5A94-4B31-932B-6B2F8EDC36EB}"/>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15" name="Group 114">
                  <a:extLst>
                    <a:ext uri="{FF2B5EF4-FFF2-40B4-BE49-F238E27FC236}">
                      <a16:creationId xmlns:a16="http://schemas.microsoft.com/office/drawing/2014/main" id="{58B97584-C381-4168-901D-D1844CC9AAB6}"/>
                    </a:ext>
                  </a:extLst>
                </p:cNvPr>
                <p:cNvGrpSpPr/>
                <p:nvPr/>
              </p:nvGrpSpPr>
              <p:grpSpPr>
                <a:xfrm>
                  <a:off x="3411608" y="5395179"/>
                  <a:ext cx="1125450" cy="668050"/>
                  <a:chOff x="5348996" y="5055237"/>
                  <a:chExt cx="1125450" cy="668050"/>
                </a:xfrm>
              </p:grpSpPr>
              <p:sp>
                <p:nvSpPr>
                  <p:cNvPr id="118" name="Rectangle 117">
                    <a:extLst>
                      <a:ext uri="{FF2B5EF4-FFF2-40B4-BE49-F238E27FC236}">
                        <a16:creationId xmlns:a16="http://schemas.microsoft.com/office/drawing/2014/main" id="{ED4DBB72-2305-4322-A371-FA8C88E89355}"/>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1CC67CE-7314-4292-94D0-4810155D8D2A}"/>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TextBox 119">
                    <a:extLst>
                      <a:ext uri="{FF2B5EF4-FFF2-40B4-BE49-F238E27FC236}">
                        <a16:creationId xmlns:a16="http://schemas.microsoft.com/office/drawing/2014/main" id="{02969EAF-9EDA-4A6D-B90F-39E7AF1DA7C5}"/>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22" name="Rectangle 121">
                    <a:extLst>
                      <a:ext uri="{FF2B5EF4-FFF2-40B4-BE49-F238E27FC236}">
                        <a16:creationId xmlns:a16="http://schemas.microsoft.com/office/drawing/2014/main" id="{51F809F9-8E18-446B-8BF1-00C60AF1035D}"/>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B6132395-6198-48FB-B39F-F62AC442B289}"/>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8525AA2A-84C4-4935-BCA5-8D0D194F1FA8}"/>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26" name="TextBox 125">
                    <a:extLst>
                      <a:ext uri="{FF2B5EF4-FFF2-40B4-BE49-F238E27FC236}">
                        <a16:creationId xmlns:a16="http://schemas.microsoft.com/office/drawing/2014/main" id="{842459BA-43AD-48A1-8312-7A2EED2461CB}"/>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116" name="Straight Arrow Connector 115">
                  <a:extLst>
                    <a:ext uri="{FF2B5EF4-FFF2-40B4-BE49-F238E27FC236}">
                      <a16:creationId xmlns:a16="http://schemas.microsoft.com/office/drawing/2014/main" id="{25DC9DB8-051F-4DBF-819E-BB855C6AC41B}"/>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FA3624C-C767-4587-93F1-5A569F279637}"/>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0E23468C-67F4-49D4-A4DF-D23FA834A4D3}"/>
                  </a:ext>
                </a:extLst>
              </p:cNvPr>
              <p:cNvSpPr txBox="1"/>
              <p:nvPr/>
            </p:nvSpPr>
            <p:spPr>
              <a:xfrm>
                <a:off x="9633591" y="2024343"/>
                <a:ext cx="967037" cy="369332"/>
              </a:xfrm>
              <a:prstGeom prst="rect">
                <a:avLst/>
              </a:prstGeom>
              <a:noFill/>
            </p:spPr>
            <p:txBody>
              <a:bodyPr wrap="square">
                <a:spAutoFit/>
              </a:bodyPr>
              <a:lstStyle/>
              <a:p>
                <a:pPr algn="ctr"/>
                <a:r>
                  <a:rPr lang="en-US" dirty="0"/>
                  <a:t>Nil</a:t>
                </a:r>
              </a:p>
            </p:txBody>
          </p:sp>
        </p:grpSp>
        <p:sp>
          <p:nvSpPr>
            <p:cNvPr id="161" name="TextBox 160">
              <a:extLst>
                <a:ext uri="{FF2B5EF4-FFF2-40B4-BE49-F238E27FC236}">
                  <a16:creationId xmlns:a16="http://schemas.microsoft.com/office/drawing/2014/main" id="{4C01EBC9-3F24-440D-9531-B726FEDB7BCE}"/>
                </a:ext>
              </a:extLst>
            </p:cNvPr>
            <p:cNvSpPr txBox="1"/>
            <p:nvPr/>
          </p:nvSpPr>
          <p:spPr>
            <a:xfrm>
              <a:off x="910560" y="3396345"/>
              <a:ext cx="1471474" cy="369332"/>
            </a:xfrm>
            <a:prstGeom prst="rect">
              <a:avLst/>
            </a:prstGeom>
            <a:noFill/>
          </p:spPr>
          <p:txBody>
            <a:bodyPr wrap="square">
              <a:spAutoFit/>
            </a:bodyPr>
            <a:lstStyle/>
            <a:p>
              <a:pPr algn="ctr"/>
              <a:r>
                <a:rPr lang="en-US" dirty="0" err="1">
                  <a:solidFill>
                    <a:srgbClr val="FF0000"/>
                  </a:solidFill>
                  <a:latin typeface="Consolas" panose="020B0609020204030204" pitchFamily="49" charset="0"/>
                </a:rPr>
                <a:t>curval</a:t>
              </a:r>
              <a:r>
                <a:rPr lang="en-US" dirty="0">
                  <a:solidFill>
                    <a:srgbClr val="FF0000"/>
                  </a:solidFill>
                  <a:latin typeface="Consolas" panose="020B0609020204030204" pitchFamily="49" charset="0"/>
                </a:rPr>
                <a: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62" name="TextBox 161">
              <a:extLst>
                <a:ext uri="{FF2B5EF4-FFF2-40B4-BE49-F238E27FC236}">
                  <a16:creationId xmlns:a16="http://schemas.microsoft.com/office/drawing/2014/main" id="{FF5BB85D-EAD7-4ADB-B685-F03F153FDC83}"/>
                </a:ext>
              </a:extLst>
            </p:cNvPr>
            <p:cNvSpPr txBox="1"/>
            <p:nvPr/>
          </p:nvSpPr>
          <p:spPr>
            <a:xfrm>
              <a:off x="1047610" y="3695662"/>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left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63" name="TextBox 162">
              <a:extLst>
                <a:ext uri="{FF2B5EF4-FFF2-40B4-BE49-F238E27FC236}">
                  <a16:creationId xmlns:a16="http://schemas.microsoft.com/office/drawing/2014/main" id="{F4ACC4BD-E31F-4428-B9BC-326B4E6F2213}"/>
                </a:ext>
              </a:extLst>
            </p:cNvPr>
            <p:cNvSpPr txBox="1"/>
            <p:nvPr/>
          </p:nvSpPr>
          <p:spPr>
            <a:xfrm>
              <a:off x="2872928" y="3688700"/>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sym typeface="Wingdings" panose="05000000000000000000" pitchFamily="2" charset="2"/>
                </a:rPr>
                <a:t> </a:t>
              </a:r>
              <a:r>
                <a:rPr lang="en-US" dirty="0">
                  <a:solidFill>
                    <a:srgbClr val="FF0000"/>
                  </a:solidFill>
                  <a:latin typeface="Consolas" panose="020B0609020204030204" pitchFamily="49" charset="0"/>
                </a:rPr>
                <a:t>right</a:t>
              </a:r>
              <a:endParaRPr lang="en-US" dirty="0">
                <a:solidFill>
                  <a:srgbClr val="FF0000"/>
                </a:solidFill>
              </a:endParaRPr>
            </a:p>
          </p:txBody>
        </p:sp>
      </p:grpSp>
      <p:sp>
        <p:nvSpPr>
          <p:cNvPr id="167" name="Rectangle 166">
            <a:extLst>
              <a:ext uri="{FF2B5EF4-FFF2-40B4-BE49-F238E27FC236}">
                <a16:creationId xmlns:a16="http://schemas.microsoft.com/office/drawing/2014/main" id="{067F731A-1292-4B2D-B396-A8122552B06C}"/>
              </a:ext>
            </a:extLst>
          </p:cNvPr>
          <p:cNvSpPr/>
          <p:nvPr/>
        </p:nvSpPr>
        <p:spPr>
          <a:xfrm>
            <a:off x="247911" y="4857872"/>
            <a:ext cx="5252702" cy="13297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76" name="TextBox 175">
            <a:extLst>
              <a:ext uri="{FF2B5EF4-FFF2-40B4-BE49-F238E27FC236}">
                <a16:creationId xmlns:a16="http://schemas.microsoft.com/office/drawing/2014/main" id="{F8B20F91-E85A-48C2-81E6-738CB8CB8CC5}"/>
              </a:ext>
            </a:extLst>
          </p:cNvPr>
          <p:cNvSpPr txBox="1"/>
          <p:nvPr/>
        </p:nvSpPr>
        <p:spPr>
          <a:xfrm>
            <a:off x="4433228" y="4399828"/>
            <a:ext cx="1079142"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"Gamma"</a:t>
            </a:r>
            <a:endParaRPr lang="en-US" dirty="0">
              <a:solidFill>
                <a:srgbClr val="FF0000"/>
              </a:solidFill>
            </a:endParaRPr>
          </a:p>
        </p:txBody>
      </p:sp>
      <p:cxnSp>
        <p:nvCxnSpPr>
          <p:cNvPr id="177" name="Straight Arrow Connector 176">
            <a:extLst>
              <a:ext uri="{FF2B5EF4-FFF2-40B4-BE49-F238E27FC236}">
                <a16:creationId xmlns:a16="http://schemas.microsoft.com/office/drawing/2014/main" id="{9E658277-6173-420C-BE36-DAFEC7DA8601}"/>
              </a:ext>
            </a:extLst>
          </p:cNvPr>
          <p:cNvCxnSpPr/>
          <p:nvPr/>
        </p:nvCxnSpPr>
        <p:spPr>
          <a:xfrm>
            <a:off x="785869" y="6602317"/>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143D10F-F5F2-45B9-B32D-CC725BA956B2}"/>
              </a:ext>
            </a:extLst>
          </p:cNvPr>
          <p:cNvCxnSpPr>
            <a:cxnSpLocks/>
          </p:cNvCxnSpPr>
          <p:nvPr/>
        </p:nvCxnSpPr>
        <p:spPr>
          <a:xfrm>
            <a:off x="3160286" y="6350953"/>
            <a:ext cx="176749" cy="1691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BFEC822-CD41-4240-AB4B-907BFDECB2B0}"/>
              </a:ext>
            </a:extLst>
          </p:cNvPr>
          <p:cNvGrpSpPr/>
          <p:nvPr/>
        </p:nvGrpSpPr>
        <p:grpSpPr>
          <a:xfrm>
            <a:off x="394133" y="3183071"/>
            <a:ext cx="5447155" cy="2609630"/>
            <a:chOff x="394133" y="3183071"/>
            <a:chExt cx="5447155" cy="2609630"/>
          </a:xfrm>
        </p:grpSpPr>
        <p:grpSp>
          <p:nvGrpSpPr>
            <p:cNvPr id="189" name="Group 188">
              <a:extLst>
                <a:ext uri="{FF2B5EF4-FFF2-40B4-BE49-F238E27FC236}">
                  <a16:creationId xmlns:a16="http://schemas.microsoft.com/office/drawing/2014/main" id="{7D107DED-268B-4F1E-8F0A-6F8C901BB051}"/>
                </a:ext>
              </a:extLst>
            </p:cNvPr>
            <p:cNvGrpSpPr/>
            <p:nvPr/>
          </p:nvGrpSpPr>
          <p:grpSpPr>
            <a:xfrm>
              <a:off x="394133" y="3183071"/>
              <a:ext cx="5447155" cy="2609630"/>
              <a:chOff x="213234" y="4066163"/>
              <a:chExt cx="5447155" cy="2609630"/>
            </a:xfrm>
          </p:grpSpPr>
          <p:sp>
            <p:nvSpPr>
              <p:cNvPr id="190" name="Rectangle 189">
                <a:extLst>
                  <a:ext uri="{FF2B5EF4-FFF2-40B4-BE49-F238E27FC236}">
                    <a16:creationId xmlns:a16="http://schemas.microsoft.com/office/drawing/2014/main" id="{7AB0F9AF-E961-4054-BB38-10E9991BC871}"/>
                  </a:ext>
                </a:extLst>
              </p:cNvPr>
              <p:cNvSpPr/>
              <p:nvPr/>
            </p:nvSpPr>
            <p:spPr>
              <a:xfrm>
                <a:off x="213234" y="4066163"/>
                <a:ext cx="5370443" cy="260963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91" name="TextBox 190">
                <a:extLst>
                  <a:ext uri="{FF2B5EF4-FFF2-40B4-BE49-F238E27FC236}">
                    <a16:creationId xmlns:a16="http://schemas.microsoft.com/office/drawing/2014/main" id="{811D7AE8-6D3C-4195-BE91-F9152D2F6C6E}"/>
                  </a:ext>
                </a:extLst>
              </p:cNvPr>
              <p:cNvSpPr txBox="1"/>
              <p:nvPr/>
            </p:nvSpPr>
            <p:spPr>
              <a:xfrm>
                <a:off x="213234" y="4085732"/>
                <a:ext cx="5447155" cy="2585323"/>
              </a:xfrm>
              <a:prstGeom prst="rect">
                <a:avLst/>
              </a:prstGeom>
              <a:noFill/>
            </p:spPr>
            <p:txBody>
              <a:bodyPr wrap="square">
                <a:spAutoFit/>
              </a:bodyPr>
              <a:lstStyle/>
              <a:p>
                <a:r>
                  <a:rPr lang="en-US" sz="1800" dirty="0">
                    <a:solidFill>
                      <a:srgbClr val="000000"/>
                    </a:solidFill>
                    <a:latin typeface="Consolas" panose="020B0609020204030204" pitchFamily="49" charset="0"/>
                  </a:rPr>
                  <a:t>insert Nil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val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&lt;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&gt;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grpSp>
        <p:sp>
          <p:nvSpPr>
            <p:cNvPr id="192" name="Rectangle 191">
              <a:extLst>
                <a:ext uri="{FF2B5EF4-FFF2-40B4-BE49-F238E27FC236}">
                  <a16:creationId xmlns:a16="http://schemas.microsoft.com/office/drawing/2014/main" id="{92995041-17C5-49F5-9BB9-25BF464A5C1A}"/>
                </a:ext>
              </a:extLst>
            </p:cNvPr>
            <p:cNvSpPr/>
            <p:nvPr/>
          </p:nvSpPr>
          <p:spPr>
            <a:xfrm>
              <a:off x="414524" y="3224112"/>
              <a:ext cx="5252702" cy="59457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grpSp>
        <p:nvGrpSpPr>
          <p:cNvPr id="179" name="Group 178">
            <a:extLst>
              <a:ext uri="{FF2B5EF4-FFF2-40B4-BE49-F238E27FC236}">
                <a16:creationId xmlns:a16="http://schemas.microsoft.com/office/drawing/2014/main" id="{C6A334BD-ECA8-41F2-B90F-97E6FDCE3A3B}"/>
              </a:ext>
            </a:extLst>
          </p:cNvPr>
          <p:cNvGrpSpPr/>
          <p:nvPr/>
        </p:nvGrpSpPr>
        <p:grpSpPr>
          <a:xfrm>
            <a:off x="2740565" y="4118621"/>
            <a:ext cx="1125450" cy="668050"/>
            <a:chOff x="5348996" y="5055237"/>
            <a:chExt cx="1125450" cy="668050"/>
          </a:xfrm>
          <a:effectLst>
            <a:glow rad="228600">
              <a:schemeClr val="accent2">
                <a:satMod val="175000"/>
                <a:alpha val="40000"/>
              </a:schemeClr>
            </a:glow>
          </a:effectLst>
        </p:grpSpPr>
        <p:sp>
          <p:nvSpPr>
            <p:cNvPr id="180" name="Rectangle 179">
              <a:extLst>
                <a:ext uri="{FF2B5EF4-FFF2-40B4-BE49-F238E27FC236}">
                  <a16:creationId xmlns:a16="http://schemas.microsoft.com/office/drawing/2014/main" id="{608D3F96-91EC-47D5-99F9-7AC4263CE52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2A1ABC23-18EC-4E32-9C46-882BF2262BFA}"/>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TextBox 181">
              <a:extLst>
                <a:ext uri="{FF2B5EF4-FFF2-40B4-BE49-F238E27FC236}">
                  <a16:creationId xmlns:a16="http://schemas.microsoft.com/office/drawing/2014/main" id="{2D0744F4-7A46-450C-8344-5A184ED533FC}"/>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83" name="Rectangle 182">
              <a:extLst>
                <a:ext uri="{FF2B5EF4-FFF2-40B4-BE49-F238E27FC236}">
                  <a16:creationId xmlns:a16="http://schemas.microsoft.com/office/drawing/2014/main" id="{A84D6DC1-F8A6-4BFF-8B92-17FCCD8A7C50}"/>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6A1E1A69-CE0B-43AA-B9F6-7760B97F208D}"/>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TextBox 184">
              <a:extLst>
                <a:ext uri="{FF2B5EF4-FFF2-40B4-BE49-F238E27FC236}">
                  <a16:creationId xmlns:a16="http://schemas.microsoft.com/office/drawing/2014/main" id="{A6930529-8328-463D-A141-2ECC186B9389}"/>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86" name="TextBox 185">
              <a:extLst>
                <a:ext uri="{FF2B5EF4-FFF2-40B4-BE49-F238E27FC236}">
                  <a16:creationId xmlns:a16="http://schemas.microsoft.com/office/drawing/2014/main" id="{38E82105-9C48-4123-877C-E9FAE4740DA3}"/>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46" name="Group 145">
            <a:extLst>
              <a:ext uri="{FF2B5EF4-FFF2-40B4-BE49-F238E27FC236}">
                <a16:creationId xmlns:a16="http://schemas.microsoft.com/office/drawing/2014/main" id="{2469C7CC-372E-4788-A34C-C7FE85F9A347}"/>
              </a:ext>
            </a:extLst>
          </p:cNvPr>
          <p:cNvGrpSpPr/>
          <p:nvPr/>
        </p:nvGrpSpPr>
        <p:grpSpPr>
          <a:xfrm>
            <a:off x="4173601" y="3353120"/>
            <a:ext cx="1510306" cy="369332"/>
            <a:chOff x="3766334" y="2038902"/>
            <a:chExt cx="1510306" cy="369332"/>
          </a:xfrm>
        </p:grpSpPr>
        <p:sp>
          <p:nvSpPr>
            <p:cNvPr id="147" name="Rectangle 146">
              <a:extLst>
                <a:ext uri="{FF2B5EF4-FFF2-40B4-BE49-F238E27FC236}">
                  <a16:creationId xmlns:a16="http://schemas.microsoft.com/office/drawing/2014/main" id="{5AFC11AD-FA02-42AD-B7EB-D7D8A8A8848B}"/>
                </a:ext>
              </a:extLst>
            </p:cNvPr>
            <p:cNvSpPr/>
            <p:nvPr/>
          </p:nvSpPr>
          <p:spPr>
            <a:xfrm>
              <a:off x="4197498" y="2091542"/>
              <a:ext cx="1079142" cy="2755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694B031E-8292-46E0-86AA-AEB9B8993079}"/>
                </a:ext>
              </a:extLst>
            </p:cNvPr>
            <p:cNvSpPr txBox="1"/>
            <p:nvPr/>
          </p:nvSpPr>
          <p:spPr>
            <a:xfrm>
              <a:off x="3766334" y="2038902"/>
              <a:ext cx="458780" cy="369332"/>
            </a:xfrm>
            <a:prstGeom prst="rect">
              <a:avLst/>
            </a:prstGeom>
            <a:noFill/>
          </p:spPr>
          <p:txBody>
            <a:bodyPr wrap="none" rtlCol="0">
              <a:spAutoFit/>
            </a:bodyPr>
            <a:lstStyle/>
            <a:p>
              <a:r>
                <a:rPr lang="en-US" dirty="0" err="1"/>
                <a:t>val</a:t>
              </a:r>
              <a:endParaRPr lang="en-US" dirty="0"/>
            </a:p>
          </p:txBody>
        </p:sp>
      </p:grpSp>
      <p:sp>
        <p:nvSpPr>
          <p:cNvPr id="187" name="TextBox 186">
            <a:extLst>
              <a:ext uri="{FF2B5EF4-FFF2-40B4-BE49-F238E27FC236}">
                <a16:creationId xmlns:a16="http://schemas.microsoft.com/office/drawing/2014/main" id="{90544D29-816F-4801-830A-1F9DDD5D31C3}"/>
              </a:ext>
            </a:extLst>
          </p:cNvPr>
          <p:cNvSpPr txBox="1"/>
          <p:nvPr/>
        </p:nvSpPr>
        <p:spPr>
          <a:xfrm>
            <a:off x="4713903" y="6169738"/>
            <a:ext cx="1079142"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"Gamma"</a:t>
            </a:r>
            <a:endParaRPr lang="en-US" dirty="0">
              <a:solidFill>
                <a:srgbClr val="FF0000"/>
              </a:solidFill>
            </a:endParaRPr>
          </a:p>
        </p:txBody>
      </p:sp>
      <p:grpSp>
        <p:nvGrpSpPr>
          <p:cNvPr id="196" name="Group 195">
            <a:extLst>
              <a:ext uri="{FF2B5EF4-FFF2-40B4-BE49-F238E27FC236}">
                <a16:creationId xmlns:a16="http://schemas.microsoft.com/office/drawing/2014/main" id="{36C1A127-D49B-449B-AE80-0828A246432D}"/>
              </a:ext>
            </a:extLst>
          </p:cNvPr>
          <p:cNvGrpSpPr/>
          <p:nvPr/>
        </p:nvGrpSpPr>
        <p:grpSpPr>
          <a:xfrm>
            <a:off x="3729993" y="5784776"/>
            <a:ext cx="1125450" cy="668050"/>
            <a:chOff x="5348996" y="5055237"/>
            <a:chExt cx="1125450" cy="668050"/>
          </a:xfrm>
          <a:effectLst/>
        </p:grpSpPr>
        <p:sp>
          <p:nvSpPr>
            <p:cNvPr id="197" name="Rectangle 196">
              <a:extLst>
                <a:ext uri="{FF2B5EF4-FFF2-40B4-BE49-F238E27FC236}">
                  <a16:creationId xmlns:a16="http://schemas.microsoft.com/office/drawing/2014/main" id="{6D05683A-79BF-4916-802B-7E65533D2471}"/>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7CEFA550-E188-48C8-85D1-83C392E238F5}"/>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TextBox 198">
              <a:extLst>
                <a:ext uri="{FF2B5EF4-FFF2-40B4-BE49-F238E27FC236}">
                  <a16:creationId xmlns:a16="http://schemas.microsoft.com/office/drawing/2014/main" id="{ED85CD84-A696-4896-888A-15D9648A40BB}"/>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200" name="Rectangle 199">
              <a:extLst>
                <a:ext uri="{FF2B5EF4-FFF2-40B4-BE49-F238E27FC236}">
                  <a16:creationId xmlns:a16="http://schemas.microsoft.com/office/drawing/2014/main" id="{28DCA95C-F264-4E94-8E27-C45DD8C592B2}"/>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200">
              <a:extLst>
                <a:ext uri="{FF2B5EF4-FFF2-40B4-BE49-F238E27FC236}">
                  <a16:creationId xmlns:a16="http://schemas.microsoft.com/office/drawing/2014/main" id="{9EC01BB9-1912-4B86-8678-4DB39245C40C}"/>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TextBox 201">
              <a:extLst>
                <a:ext uri="{FF2B5EF4-FFF2-40B4-BE49-F238E27FC236}">
                  <a16:creationId xmlns:a16="http://schemas.microsoft.com/office/drawing/2014/main" id="{2CF8A826-485A-46BC-B333-002629527045}"/>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203" name="TextBox 202">
              <a:extLst>
                <a:ext uri="{FF2B5EF4-FFF2-40B4-BE49-F238E27FC236}">
                  <a16:creationId xmlns:a16="http://schemas.microsoft.com/office/drawing/2014/main" id="{7E70BEA7-F296-43FD-AC7A-7E7576A2A357}"/>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sp>
        <p:nvSpPr>
          <p:cNvPr id="193" name="TextBox 192">
            <a:extLst>
              <a:ext uri="{FF2B5EF4-FFF2-40B4-BE49-F238E27FC236}">
                <a16:creationId xmlns:a16="http://schemas.microsoft.com/office/drawing/2014/main" id="{D40C8DF9-1F42-4BC9-87A6-BC166170430D}"/>
              </a:ext>
            </a:extLst>
          </p:cNvPr>
          <p:cNvSpPr txBox="1"/>
          <p:nvPr/>
        </p:nvSpPr>
        <p:spPr>
          <a:xfrm>
            <a:off x="925565" y="3136561"/>
            <a:ext cx="1471474" cy="369332"/>
          </a:xfrm>
          <a:prstGeom prst="rect">
            <a:avLst/>
          </a:prstGeom>
          <a:noFill/>
        </p:spPr>
        <p:txBody>
          <a:bodyPr wrap="square">
            <a:spAutoFit/>
          </a:bodyPr>
          <a:lstStyle/>
          <a:p>
            <a:pPr algn="ctr"/>
            <a:r>
              <a:rPr lang="en-US" dirty="0" err="1">
                <a:solidFill>
                  <a:srgbClr val="FF0000"/>
                </a:solidFill>
                <a:latin typeface="Consolas" panose="020B0609020204030204" pitchFamily="49" charset="0"/>
              </a:rPr>
              <a:t>curval</a:t>
            </a:r>
            <a:r>
              <a:rPr lang="en-US" dirty="0">
                <a:solidFill>
                  <a:srgbClr val="FF0000"/>
                </a:solidFill>
                <a:latin typeface="Consolas" panose="020B0609020204030204" pitchFamily="49" charset="0"/>
              </a:rPr>
              <a: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94" name="TextBox 193">
            <a:extLst>
              <a:ext uri="{FF2B5EF4-FFF2-40B4-BE49-F238E27FC236}">
                <a16:creationId xmlns:a16="http://schemas.microsoft.com/office/drawing/2014/main" id="{6CE86B2C-FA47-4F4A-BA68-213CEF23AE97}"/>
              </a:ext>
            </a:extLst>
          </p:cNvPr>
          <p:cNvSpPr txBox="1"/>
          <p:nvPr/>
        </p:nvSpPr>
        <p:spPr>
          <a:xfrm>
            <a:off x="1062615" y="3435878"/>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left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cxnSp>
        <p:nvCxnSpPr>
          <p:cNvPr id="209" name="Straight Arrow Connector 208">
            <a:extLst>
              <a:ext uri="{FF2B5EF4-FFF2-40B4-BE49-F238E27FC236}">
                <a16:creationId xmlns:a16="http://schemas.microsoft.com/office/drawing/2014/main" id="{C9B9B7E6-1454-4310-BB10-EB3DB4D8F0EC}"/>
              </a:ext>
            </a:extLst>
          </p:cNvPr>
          <p:cNvCxnSpPr>
            <a:cxnSpLocks/>
          </p:cNvCxnSpPr>
          <p:nvPr/>
        </p:nvCxnSpPr>
        <p:spPr>
          <a:xfrm>
            <a:off x="2681608" y="4742562"/>
            <a:ext cx="191320" cy="170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BEF9069A-FADA-4D0B-A42E-ADD9F8DD0886}"/>
              </a:ext>
            </a:extLst>
          </p:cNvPr>
          <p:cNvSpPr txBox="1"/>
          <p:nvPr/>
        </p:nvSpPr>
        <p:spPr>
          <a:xfrm>
            <a:off x="2887933" y="3428916"/>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sym typeface="Wingdings" panose="05000000000000000000" pitchFamily="2" charset="2"/>
              </a:rPr>
              <a:t> </a:t>
            </a:r>
            <a:r>
              <a:rPr lang="en-US" dirty="0">
                <a:solidFill>
                  <a:srgbClr val="FF0000"/>
                </a:solidFill>
                <a:latin typeface="Consolas" panose="020B0609020204030204" pitchFamily="49" charset="0"/>
              </a:rPr>
              <a:t>right</a:t>
            </a:r>
            <a:endParaRPr lang="en-US" dirty="0">
              <a:solidFill>
                <a:srgbClr val="FF0000"/>
              </a:solidFill>
            </a:endParaRPr>
          </a:p>
        </p:txBody>
      </p:sp>
      <p:cxnSp>
        <p:nvCxnSpPr>
          <p:cNvPr id="204" name="Straight Arrow Connector 203">
            <a:extLst>
              <a:ext uri="{FF2B5EF4-FFF2-40B4-BE49-F238E27FC236}">
                <a16:creationId xmlns:a16="http://schemas.microsoft.com/office/drawing/2014/main" id="{A08A8F31-5A0A-4F7D-8439-ED95B5548914}"/>
              </a:ext>
            </a:extLst>
          </p:cNvPr>
          <p:cNvCxnSpPr/>
          <p:nvPr/>
        </p:nvCxnSpPr>
        <p:spPr>
          <a:xfrm>
            <a:off x="222858" y="3921499"/>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36DB0654-444F-4527-BDBE-CCF10F74B15A}"/>
              </a:ext>
            </a:extLst>
          </p:cNvPr>
          <p:cNvCxnSpPr/>
          <p:nvPr/>
        </p:nvCxnSpPr>
        <p:spPr>
          <a:xfrm>
            <a:off x="683217" y="476562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9ED93F80-415E-4672-9D0A-F3E19A2D6E50}"/>
              </a:ext>
            </a:extLst>
          </p:cNvPr>
          <p:cNvSpPr/>
          <p:nvPr/>
        </p:nvSpPr>
        <p:spPr>
          <a:xfrm>
            <a:off x="429851" y="4595802"/>
            <a:ext cx="5271977" cy="57160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nvGrpSpPr>
          <p:cNvPr id="10" name="Group 9">
            <a:extLst>
              <a:ext uri="{FF2B5EF4-FFF2-40B4-BE49-F238E27FC236}">
                <a16:creationId xmlns:a16="http://schemas.microsoft.com/office/drawing/2014/main" id="{9D0672C2-928D-4B51-B64D-1D45624D1699}"/>
              </a:ext>
            </a:extLst>
          </p:cNvPr>
          <p:cNvGrpSpPr/>
          <p:nvPr/>
        </p:nvGrpSpPr>
        <p:grpSpPr>
          <a:xfrm>
            <a:off x="442666" y="3811164"/>
            <a:ext cx="5299563" cy="1938742"/>
            <a:chOff x="442666" y="4045507"/>
            <a:chExt cx="5299563" cy="1690185"/>
          </a:xfrm>
        </p:grpSpPr>
        <p:sp>
          <p:nvSpPr>
            <p:cNvPr id="206" name="Rectangle 205">
              <a:extLst>
                <a:ext uri="{FF2B5EF4-FFF2-40B4-BE49-F238E27FC236}">
                  <a16:creationId xmlns:a16="http://schemas.microsoft.com/office/drawing/2014/main" id="{DC3A6C7F-FC5B-4894-97E6-9F883711DA58}"/>
                </a:ext>
              </a:extLst>
            </p:cNvPr>
            <p:cNvSpPr/>
            <p:nvPr/>
          </p:nvSpPr>
          <p:spPr>
            <a:xfrm>
              <a:off x="489527" y="4045507"/>
              <a:ext cx="5252702" cy="754967"/>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07" name="Rectangle 206">
              <a:extLst>
                <a:ext uri="{FF2B5EF4-FFF2-40B4-BE49-F238E27FC236}">
                  <a16:creationId xmlns:a16="http://schemas.microsoft.com/office/drawing/2014/main" id="{981F48AB-423B-4A14-A4A7-129495EB7CB1}"/>
                </a:ext>
              </a:extLst>
            </p:cNvPr>
            <p:cNvSpPr/>
            <p:nvPr/>
          </p:nvSpPr>
          <p:spPr>
            <a:xfrm>
              <a:off x="442666" y="5226960"/>
              <a:ext cx="5276906" cy="508732"/>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grpSp>
        <p:nvGrpSpPr>
          <p:cNvPr id="210" name="Group 209">
            <a:extLst>
              <a:ext uri="{FF2B5EF4-FFF2-40B4-BE49-F238E27FC236}">
                <a16:creationId xmlns:a16="http://schemas.microsoft.com/office/drawing/2014/main" id="{EE8BB6DC-ED81-43FD-A282-32B928A5CCCD}"/>
              </a:ext>
            </a:extLst>
          </p:cNvPr>
          <p:cNvGrpSpPr/>
          <p:nvPr/>
        </p:nvGrpSpPr>
        <p:grpSpPr>
          <a:xfrm>
            <a:off x="2115397" y="3439731"/>
            <a:ext cx="617354" cy="369332"/>
            <a:chOff x="5852851" y="5346184"/>
            <a:chExt cx="617354" cy="369332"/>
          </a:xfrm>
          <a:effectLst>
            <a:glow rad="228600">
              <a:schemeClr val="accent2">
                <a:satMod val="175000"/>
                <a:alpha val="40000"/>
              </a:schemeClr>
            </a:glow>
          </a:effectLst>
        </p:grpSpPr>
        <p:sp>
          <p:nvSpPr>
            <p:cNvPr id="215" name="Rectangle 214">
              <a:extLst>
                <a:ext uri="{FF2B5EF4-FFF2-40B4-BE49-F238E27FC236}">
                  <a16:creationId xmlns:a16="http://schemas.microsoft.com/office/drawing/2014/main" id="{78B2E62F-67C0-4E9D-B373-1EBFB2FD4AEE}"/>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TextBox 216">
              <a:extLst>
                <a:ext uri="{FF2B5EF4-FFF2-40B4-BE49-F238E27FC236}">
                  <a16:creationId xmlns:a16="http://schemas.microsoft.com/office/drawing/2014/main" id="{FBD78CE3-FE0D-4C02-A5EA-A235F900EC7B}"/>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223" name="Group 222">
            <a:extLst>
              <a:ext uri="{FF2B5EF4-FFF2-40B4-BE49-F238E27FC236}">
                <a16:creationId xmlns:a16="http://schemas.microsoft.com/office/drawing/2014/main" id="{1748A6FD-750C-4165-80DB-BBB301FA1851}"/>
              </a:ext>
            </a:extLst>
          </p:cNvPr>
          <p:cNvGrpSpPr/>
          <p:nvPr/>
        </p:nvGrpSpPr>
        <p:grpSpPr>
          <a:xfrm>
            <a:off x="503834" y="2135929"/>
            <a:ext cx="5447155" cy="2609630"/>
            <a:chOff x="213234" y="4066163"/>
            <a:chExt cx="5447155" cy="2609630"/>
          </a:xfrm>
        </p:grpSpPr>
        <p:sp>
          <p:nvSpPr>
            <p:cNvPr id="225" name="Rectangle 224">
              <a:extLst>
                <a:ext uri="{FF2B5EF4-FFF2-40B4-BE49-F238E27FC236}">
                  <a16:creationId xmlns:a16="http://schemas.microsoft.com/office/drawing/2014/main" id="{9DBD27A0-01BC-4D4E-9CFF-CD5C5B3A2908}"/>
                </a:ext>
              </a:extLst>
            </p:cNvPr>
            <p:cNvSpPr/>
            <p:nvPr/>
          </p:nvSpPr>
          <p:spPr>
            <a:xfrm>
              <a:off x="213234" y="4066163"/>
              <a:ext cx="5370443" cy="260963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26" name="TextBox 225">
              <a:extLst>
                <a:ext uri="{FF2B5EF4-FFF2-40B4-BE49-F238E27FC236}">
                  <a16:creationId xmlns:a16="http://schemas.microsoft.com/office/drawing/2014/main" id="{A9829098-0ECC-4D46-A8AF-3761BA4F2D09}"/>
                </a:ext>
              </a:extLst>
            </p:cNvPr>
            <p:cNvSpPr txBox="1"/>
            <p:nvPr/>
          </p:nvSpPr>
          <p:spPr>
            <a:xfrm>
              <a:off x="213234" y="4085732"/>
              <a:ext cx="5447155" cy="2585323"/>
            </a:xfrm>
            <a:prstGeom prst="rect">
              <a:avLst/>
            </a:prstGeom>
            <a:noFill/>
          </p:spPr>
          <p:txBody>
            <a:bodyPr wrap="square">
              <a:spAutoFit/>
            </a:bodyPr>
            <a:lstStyle/>
            <a:p>
              <a:r>
                <a:rPr lang="en-US" sz="1800" dirty="0">
                  <a:solidFill>
                    <a:srgbClr val="000000"/>
                  </a:solidFill>
                  <a:latin typeface="Consolas" panose="020B0609020204030204" pitchFamily="49" charset="0"/>
                </a:rPr>
                <a:t>insert Nil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val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&lt;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&gt;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grpSp>
      <p:sp>
        <p:nvSpPr>
          <p:cNvPr id="227" name="Rectangle 226">
            <a:extLst>
              <a:ext uri="{FF2B5EF4-FFF2-40B4-BE49-F238E27FC236}">
                <a16:creationId xmlns:a16="http://schemas.microsoft.com/office/drawing/2014/main" id="{815F7D8F-52E1-4836-80EB-D9AB0D2A7B84}"/>
              </a:ext>
            </a:extLst>
          </p:cNvPr>
          <p:cNvSpPr/>
          <p:nvPr/>
        </p:nvSpPr>
        <p:spPr>
          <a:xfrm>
            <a:off x="285489" y="6167024"/>
            <a:ext cx="5271977" cy="57160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08" name="Speech Bubble: Rectangle with Corners Rounded 207">
            <a:extLst>
              <a:ext uri="{FF2B5EF4-FFF2-40B4-BE49-F238E27FC236}">
                <a16:creationId xmlns:a16="http://schemas.microsoft.com/office/drawing/2014/main" id="{BCE9D609-F33B-435E-8C8B-060D17554EB9}"/>
              </a:ext>
            </a:extLst>
          </p:cNvPr>
          <p:cNvSpPr/>
          <p:nvPr/>
        </p:nvSpPr>
        <p:spPr>
          <a:xfrm>
            <a:off x="1800742" y="5547940"/>
            <a:ext cx="2690743" cy="859584"/>
          </a:xfrm>
          <a:prstGeom prst="wedgeRoundRectCallout">
            <a:avLst>
              <a:gd name="adj1" fmla="val -58488"/>
              <a:gd name="adj2" fmla="val -1256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latin typeface="Corbel" panose="020B0503020204020204" pitchFamily="34" charset="0"/>
              </a:rPr>
              <a:t>"Gamma" </a:t>
            </a:r>
            <a:r>
              <a:rPr lang="en-US" sz="2000" dirty="0">
                <a:latin typeface="Corbel" panose="020B0503020204020204" pitchFamily="34" charset="0"/>
              </a:rPr>
              <a:t>&lt; </a:t>
            </a:r>
            <a:r>
              <a:rPr lang="en-US" sz="2000" dirty="0">
                <a:solidFill>
                  <a:srgbClr val="FFC1C1"/>
                </a:solidFill>
                <a:latin typeface="Corbel" panose="020B0503020204020204" pitchFamily="34" charset="0"/>
              </a:rPr>
              <a:t>"Zoomer"</a:t>
            </a:r>
          </a:p>
        </p:txBody>
      </p:sp>
      <p:cxnSp>
        <p:nvCxnSpPr>
          <p:cNvPr id="229" name="Straight Arrow Connector 228">
            <a:extLst>
              <a:ext uri="{FF2B5EF4-FFF2-40B4-BE49-F238E27FC236}">
                <a16:creationId xmlns:a16="http://schemas.microsoft.com/office/drawing/2014/main" id="{7DA387E7-5A68-4222-8DCF-66E9ED553C6F}"/>
              </a:ext>
            </a:extLst>
          </p:cNvPr>
          <p:cNvCxnSpPr/>
          <p:nvPr/>
        </p:nvCxnSpPr>
        <p:spPr>
          <a:xfrm>
            <a:off x="969619" y="504594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9CBE9C38-2504-4948-ACC7-5B92BA6052AB}"/>
              </a:ext>
            </a:extLst>
          </p:cNvPr>
          <p:cNvCxnSpPr/>
          <p:nvPr/>
        </p:nvCxnSpPr>
        <p:spPr>
          <a:xfrm>
            <a:off x="346831" y="2335118"/>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4352EB4F-7B8F-4148-A9BB-57D3AAFA22FD}"/>
              </a:ext>
            </a:extLst>
          </p:cNvPr>
          <p:cNvGrpSpPr/>
          <p:nvPr/>
        </p:nvGrpSpPr>
        <p:grpSpPr>
          <a:xfrm>
            <a:off x="3659851" y="4577710"/>
            <a:ext cx="617354" cy="369332"/>
            <a:chOff x="5852851" y="5346184"/>
            <a:chExt cx="617354" cy="369332"/>
          </a:xfrm>
          <a:effectLst/>
        </p:grpSpPr>
        <p:sp>
          <p:nvSpPr>
            <p:cNvPr id="219" name="Rectangle 218">
              <a:extLst>
                <a:ext uri="{FF2B5EF4-FFF2-40B4-BE49-F238E27FC236}">
                  <a16:creationId xmlns:a16="http://schemas.microsoft.com/office/drawing/2014/main" id="{19D23158-9CE7-47D4-9E84-B590CA0B5CCB}"/>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C6BE39AE-34BF-4C0F-811C-579B52939B6A}"/>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49" name="Group 148">
            <a:extLst>
              <a:ext uri="{FF2B5EF4-FFF2-40B4-BE49-F238E27FC236}">
                <a16:creationId xmlns:a16="http://schemas.microsoft.com/office/drawing/2014/main" id="{A0C34129-26C5-4D69-9614-31797219F33A}"/>
              </a:ext>
            </a:extLst>
          </p:cNvPr>
          <p:cNvGrpSpPr/>
          <p:nvPr/>
        </p:nvGrpSpPr>
        <p:grpSpPr>
          <a:xfrm>
            <a:off x="1902324" y="1749429"/>
            <a:ext cx="1510306" cy="369332"/>
            <a:chOff x="3766334" y="2038902"/>
            <a:chExt cx="1510306" cy="369332"/>
          </a:xfrm>
        </p:grpSpPr>
        <p:sp>
          <p:nvSpPr>
            <p:cNvPr id="150" name="Rectangle 149">
              <a:extLst>
                <a:ext uri="{FF2B5EF4-FFF2-40B4-BE49-F238E27FC236}">
                  <a16:creationId xmlns:a16="http://schemas.microsoft.com/office/drawing/2014/main" id="{067CF333-DA83-45BA-8CDD-C0B5B99FDAF5}"/>
                </a:ext>
              </a:extLst>
            </p:cNvPr>
            <p:cNvSpPr/>
            <p:nvPr/>
          </p:nvSpPr>
          <p:spPr>
            <a:xfrm>
              <a:off x="4197498" y="2091542"/>
              <a:ext cx="1079142" cy="2755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extBox 150">
              <a:extLst>
                <a:ext uri="{FF2B5EF4-FFF2-40B4-BE49-F238E27FC236}">
                  <a16:creationId xmlns:a16="http://schemas.microsoft.com/office/drawing/2014/main" id="{23FA1010-AC74-4F8B-A82A-7057B8CDD4C0}"/>
                </a:ext>
              </a:extLst>
            </p:cNvPr>
            <p:cNvSpPr txBox="1"/>
            <p:nvPr/>
          </p:nvSpPr>
          <p:spPr>
            <a:xfrm>
              <a:off x="3766334" y="2038902"/>
              <a:ext cx="458780" cy="369332"/>
            </a:xfrm>
            <a:prstGeom prst="rect">
              <a:avLst/>
            </a:prstGeom>
            <a:noFill/>
          </p:spPr>
          <p:txBody>
            <a:bodyPr wrap="none" rtlCol="0">
              <a:spAutoFit/>
            </a:bodyPr>
            <a:lstStyle/>
            <a:p>
              <a:r>
                <a:rPr lang="en-US" dirty="0" err="1"/>
                <a:t>val</a:t>
              </a:r>
              <a:endParaRPr lang="en-US" dirty="0"/>
            </a:p>
          </p:txBody>
        </p:sp>
      </p:grpSp>
      <p:sp>
        <p:nvSpPr>
          <p:cNvPr id="221" name="TextBox 220">
            <a:extLst>
              <a:ext uri="{FF2B5EF4-FFF2-40B4-BE49-F238E27FC236}">
                <a16:creationId xmlns:a16="http://schemas.microsoft.com/office/drawing/2014/main" id="{63393C74-CB9E-4865-8F85-9E3CF7EC796F}"/>
              </a:ext>
            </a:extLst>
          </p:cNvPr>
          <p:cNvSpPr txBox="1"/>
          <p:nvPr/>
        </p:nvSpPr>
        <p:spPr>
          <a:xfrm>
            <a:off x="4145934" y="4597764"/>
            <a:ext cx="1079142"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"Gamma"</a:t>
            </a:r>
            <a:endParaRPr lang="en-US" dirty="0">
              <a:solidFill>
                <a:srgbClr val="FF0000"/>
              </a:solidFill>
            </a:endParaRPr>
          </a:p>
        </p:txBody>
      </p:sp>
      <p:cxnSp>
        <p:nvCxnSpPr>
          <p:cNvPr id="231" name="Straight Arrow Connector 230">
            <a:extLst>
              <a:ext uri="{FF2B5EF4-FFF2-40B4-BE49-F238E27FC236}">
                <a16:creationId xmlns:a16="http://schemas.microsoft.com/office/drawing/2014/main" id="{FC52F63A-98E8-4567-9C03-3DAA1D1C75FF}"/>
              </a:ext>
            </a:extLst>
          </p:cNvPr>
          <p:cNvCxnSpPr/>
          <p:nvPr/>
        </p:nvCxnSpPr>
        <p:spPr>
          <a:xfrm>
            <a:off x="575037" y="261544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21415FF0-2628-473B-BE6F-512DCCD3D436}"/>
              </a:ext>
            </a:extLst>
          </p:cNvPr>
          <p:cNvGrpSpPr/>
          <p:nvPr/>
        </p:nvGrpSpPr>
        <p:grpSpPr>
          <a:xfrm>
            <a:off x="3723140" y="1648158"/>
            <a:ext cx="1730286" cy="679788"/>
            <a:chOff x="3075660" y="5058823"/>
            <a:chExt cx="1104611" cy="679788"/>
          </a:xfrm>
        </p:grpSpPr>
        <p:sp>
          <p:nvSpPr>
            <p:cNvPr id="233" name="Rectangle 232">
              <a:extLst>
                <a:ext uri="{FF2B5EF4-FFF2-40B4-BE49-F238E27FC236}">
                  <a16:creationId xmlns:a16="http://schemas.microsoft.com/office/drawing/2014/main" id="{53EC7506-4EAC-4DB3-8BC8-6DF4B3405C09}"/>
                </a:ext>
              </a:extLst>
            </p:cNvPr>
            <p:cNvSpPr/>
            <p:nvPr/>
          </p:nvSpPr>
          <p:spPr>
            <a:xfrm>
              <a:off x="3132938" y="5092565"/>
              <a:ext cx="966245"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15D8AED8-6EA3-4EE0-B306-3F790528D4B9}"/>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TextBox 234">
              <a:extLst>
                <a:ext uri="{FF2B5EF4-FFF2-40B4-BE49-F238E27FC236}">
                  <a16:creationId xmlns:a16="http://schemas.microsoft.com/office/drawing/2014/main" id="{AF79812C-59D5-4AD5-B412-71F568A0D728}"/>
                </a:ext>
              </a:extLst>
            </p:cNvPr>
            <p:cNvSpPr txBox="1"/>
            <p:nvPr/>
          </p:nvSpPr>
          <p:spPr>
            <a:xfrm>
              <a:off x="3255865" y="5058823"/>
              <a:ext cx="711436" cy="369332"/>
            </a:xfrm>
            <a:prstGeom prst="rect">
              <a:avLst/>
            </a:prstGeom>
            <a:noFill/>
          </p:spPr>
          <p:txBody>
            <a:bodyPr wrap="none" rtlCol="0">
              <a:spAutoFit/>
            </a:bodyPr>
            <a:lstStyle/>
            <a:p>
              <a:pPr algn="ctr"/>
              <a:r>
                <a:rPr lang="en-US" dirty="0"/>
                <a:t>"Gamma"</a:t>
              </a:r>
            </a:p>
          </p:txBody>
        </p:sp>
        <p:sp>
          <p:nvSpPr>
            <p:cNvPr id="236" name="Rectangle 235">
              <a:extLst>
                <a:ext uri="{FF2B5EF4-FFF2-40B4-BE49-F238E27FC236}">
                  <a16:creationId xmlns:a16="http://schemas.microsoft.com/office/drawing/2014/main" id="{AB99009F-59C4-465E-BAC8-C3112B8A8B84}"/>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236">
              <a:extLst>
                <a:ext uri="{FF2B5EF4-FFF2-40B4-BE49-F238E27FC236}">
                  <a16:creationId xmlns:a16="http://schemas.microsoft.com/office/drawing/2014/main" id="{50581A7F-225F-43BC-A96F-27CD32B028E8}"/>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TextBox 237">
              <a:extLst>
                <a:ext uri="{FF2B5EF4-FFF2-40B4-BE49-F238E27FC236}">
                  <a16:creationId xmlns:a16="http://schemas.microsoft.com/office/drawing/2014/main" id="{15FC3CAB-9C09-4381-9BDE-5C13AD91685C}"/>
                </a:ext>
              </a:extLst>
            </p:cNvPr>
            <p:cNvSpPr txBox="1"/>
            <p:nvPr/>
          </p:nvSpPr>
          <p:spPr>
            <a:xfrm>
              <a:off x="3075660" y="5369279"/>
              <a:ext cx="617354" cy="369332"/>
            </a:xfrm>
            <a:prstGeom prst="rect">
              <a:avLst/>
            </a:prstGeom>
            <a:noFill/>
          </p:spPr>
          <p:txBody>
            <a:bodyPr wrap="square">
              <a:spAutoFit/>
            </a:bodyPr>
            <a:lstStyle/>
            <a:p>
              <a:pPr algn="ctr"/>
              <a:r>
                <a:rPr lang="en-US" dirty="0"/>
                <a:t>Nil</a:t>
              </a:r>
            </a:p>
          </p:txBody>
        </p:sp>
        <p:sp>
          <p:nvSpPr>
            <p:cNvPr id="239" name="TextBox 238">
              <a:extLst>
                <a:ext uri="{FF2B5EF4-FFF2-40B4-BE49-F238E27FC236}">
                  <a16:creationId xmlns:a16="http://schemas.microsoft.com/office/drawing/2014/main" id="{BFD4D428-224E-4878-A70E-EB5ED2145948}"/>
                </a:ext>
              </a:extLst>
            </p:cNvPr>
            <p:cNvSpPr txBox="1"/>
            <p:nvPr/>
          </p:nvSpPr>
          <p:spPr>
            <a:xfrm>
              <a:off x="3562917" y="5361508"/>
              <a:ext cx="617354" cy="369332"/>
            </a:xfrm>
            <a:prstGeom prst="rect">
              <a:avLst/>
            </a:prstGeom>
            <a:noFill/>
          </p:spPr>
          <p:txBody>
            <a:bodyPr wrap="square">
              <a:spAutoFit/>
            </a:bodyPr>
            <a:lstStyle/>
            <a:p>
              <a:pPr algn="ctr"/>
              <a:r>
                <a:rPr lang="en-US" dirty="0"/>
                <a:t>Nil</a:t>
              </a:r>
            </a:p>
          </p:txBody>
        </p:sp>
      </p:grpSp>
    </p:spTree>
    <p:extLst>
      <p:ext uri="{BB962C8B-B14F-4D97-AF65-F5344CB8AC3E}">
        <p14:creationId xmlns:p14="http://schemas.microsoft.com/office/powerpoint/2010/main" val="48751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500"/>
                                        <p:tgtEl>
                                          <p:spTgt spid="19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3.33333E-6 3.7037E-7 L -0.13177 -0.38495 " pathEditMode="relative" rAng="0" ptsTypes="AA">
                                      <p:cBhvr>
                                        <p:cTn id="32" dur="2000" fill="hold"/>
                                        <p:tgtEl>
                                          <p:spTgt spid="196"/>
                                        </p:tgtEl>
                                        <p:attrNameLst>
                                          <p:attrName>ppt_x</p:attrName>
                                          <p:attrName>ppt_y</p:attrName>
                                        </p:attrNameLst>
                                      </p:cBhvr>
                                      <p:rCtr x="-6589" y="-19259"/>
                                    </p:animMotion>
                                  </p:childTnLst>
                                </p:cTn>
                              </p:par>
                              <p:par>
                                <p:cTn id="33" presetID="42" presetClass="path" presetSubtype="0" accel="50000" decel="50000" fill="hold" grpId="1" nodeType="withEffect">
                                  <p:stCondLst>
                                    <p:cond delay="0"/>
                                  </p:stCondLst>
                                  <p:childTnLst>
                                    <p:animMotion origin="layout" path="M 6.25E-7 1.11111E-6 L -0.01055 -0.40764 " pathEditMode="relative" rAng="0" ptsTypes="AA">
                                      <p:cBhvr>
                                        <p:cTn id="34" dur="2000" fill="hold"/>
                                        <p:tgtEl>
                                          <p:spTgt spid="187"/>
                                        </p:tgtEl>
                                        <p:attrNameLst>
                                          <p:attrName>ppt_x</p:attrName>
                                          <p:attrName>ppt_y</p:attrName>
                                        </p:attrNameLst>
                                      </p:cBhvr>
                                      <p:rCtr x="-534" y="-20394"/>
                                    </p:animMotion>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xit" presetSubtype="0" fill="hold" nodeType="withEffect">
                                  <p:stCondLst>
                                    <p:cond delay="0"/>
                                  </p:stCondLst>
                                  <p:childTnLst>
                                    <p:animEffect transition="out" filter="fade">
                                      <p:cBhvr>
                                        <p:cTn id="39" dur="500"/>
                                        <p:tgtEl>
                                          <p:spTgt spid="179"/>
                                        </p:tgtEl>
                                      </p:cBhvr>
                                    </p:animEffect>
                                    <p:set>
                                      <p:cBhvr>
                                        <p:cTn id="40" dur="1" fill="hold">
                                          <p:stCondLst>
                                            <p:cond delay="499"/>
                                          </p:stCondLst>
                                        </p:cTn>
                                        <p:tgtEl>
                                          <p:spTgt spid="179"/>
                                        </p:tgtEl>
                                        <p:attrNameLst>
                                          <p:attrName>style.visibility</p:attrName>
                                        </p:attrNameLst>
                                      </p:cBhvr>
                                      <p:to>
                                        <p:strVal val="hidden"/>
                                      </p:to>
                                    </p:set>
                                  </p:childTnLst>
                                </p:cTn>
                              </p:par>
                              <p:par>
                                <p:cTn id="41" presetID="22" presetClass="entr" presetSubtype="4"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7"/>
                                        </p:tgtEl>
                                        <p:attrNameLst>
                                          <p:attrName>style.visibility</p:attrName>
                                        </p:attrNameLst>
                                      </p:cBhvr>
                                      <p:to>
                                        <p:strVal val="visible"/>
                                      </p:to>
                                    </p:set>
                                    <p:animEffect transition="in" filter="fade">
                                      <p:cBhvr>
                                        <p:cTn id="46" dur="500"/>
                                        <p:tgtEl>
                                          <p:spTgt spid="22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2000" fill="hold"/>
                                        <p:tgtEl>
                                          <p:spTgt spid="178"/>
                                        </p:tgtEl>
                                        <p:attrNameLst>
                                          <p:attrName>stroke.color</p:attrName>
                                        </p:attrNameLst>
                                      </p:cBhvr>
                                      <p:to>
                                        <a:srgbClr val="7F7F7F"/>
                                      </p:to>
                                    </p:animClr>
                                    <p:set>
                                      <p:cBhvr>
                                        <p:cTn id="63" dur="2000" fill="hold"/>
                                        <p:tgtEl>
                                          <p:spTgt spid="178"/>
                                        </p:tgtEl>
                                        <p:attrNameLst>
                                          <p:attrName>stroke.on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0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20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05"/>
                                        </p:tgtEl>
                                        <p:attrNameLst>
                                          <p:attrName>style.visibility</p:attrName>
                                        </p:attrNameLst>
                                      </p:cBhvr>
                                      <p:to>
                                        <p:strVal val="visible"/>
                                      </p:to>
                                    </p:set>
                                  </p:childTnLst>
                                </p:cTn>
                              </p:par>
                              <p:par>
                                <p:cTn id="76" presetID="10" presetClass="entr" presetSubtype="0" fill="hold"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0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20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22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0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0"/>
                                        </p:tgtEl>
                                        <p:attrNameLst>
                                          <p:attrName>style.visibility</p:attrName>
                                        </p:attrNameLst>
                                      </p:cBhvr>
                                      <p:to>
                                        <p:strVal val="visible"/>
                                      </p:to>
                                    </p:set>
                                    <p:animEffect transition="in" filter="fade">
                                      <p:cBhvr>
                                        <p:cTn id="107" dur="500"/>
                                        <p:tgtEl>
                                          <p:spTgt spid="21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18"/>
                                        </p:tgtEl>
                                        <p:attrNameLst>
                                          <p:attrName>style.visibility</p:attrName>
                                        </p:attrNameLst>
                                      </p:cBhvr>
                                      <p:to>
                                        <p:strVal val="visible"/>
                                      </p:to>
                                    </p:set>
                                    <p:animEffect transition="in" filter="fade">
                                      <p:cBhvr>
                                        <p:cTn id="112" dur="500"/>
                                        <p:tgtEl>
                                          <p:spTgt spid="218"/>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2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42" presetClass="path" presetSubtype="0" accel="50000" decel="50000" fill="hold" grpId="1" nodeType="clickEffect">
                                  <p:stCondLst>
                                    <p:cond delay="0"/>
                                  </p:stCondLst>
                                  <p:childTnLst>
                                    <p:animMotion origin="layout" path="M -4.79167E-6 -2.22222E-6 L -0.14908 -0.4125 " pathEditMode="relative" rAng="0" ptsTypes="AA">
                                      <p:cBhvr>
                                        <p:cTn id="120" dur="2000" fill="hold"/>
                                        <p:tgtEl>
                                          <p:spTgt spid="221"/>
                                        </p:tgtEl>
                                        <p:attrNameLst>
                                          <p:attrName>ppt_x</p:attrName>
                                          <p:attrName>ppt_y</p:attrName>
                                        </p:attrNameLst>
                                      </p:cBhvr>
                                      <p:rCtr x="-7461" y="-20625"/>
                                    </p:animMotion>
                                  </p:childTnLst>
                                </p:cTn>
                              </p:par>
                              <p:par>
                                <p:cTn id="121" presetID="42" presetClass="path" presetSubtype="0" accel="50000" decel="50000" fill="hold" nodeType="withEffect">
                                  <p:stCondLst>
                                    <p:cond delay="0"/>
                                  </p:stCondLst>
                                  <p:childTnLst>
                                    <p:animMotion origin="layout" path="M -6.25E-7 -4.44444E-6 L -0.19674 -0.41111 " pathEditMode="relative" rAng="0" ptsTypes="AA">
                                      <p:cBhvr>
                                        <p:cTn id="122" dur="2000" fill="hold"/>
                                        <p:tgtEl>
                                          <p:spTgt spid="218"/>
                                        </p:tgtEl>
                                        <p:attrNameLst>
                                          <p:attrName>ppt_x</p:attrName>
                                          <p:attrName>ppt_y</p:attrName>
                                        </p:attrNameLst>
                                      </p:cBhvr>
                                      <p:rCtr x="-9844" y="-20556"/>
                                    </p:animMotion>
                                  </p:childTnLst>
                                </p:cTn>
                              </p:par>
                              <p:par>
                                <p:cTn id="123" presetID="22" presetClass="entr" presetSubtype="4" fill="hold" nodeType="withEffect">
                                  <p:stCondLst>
                                    <p:cond delay="0"/>
                                  </p:stCondLst>
                                  <p:childTnLst>
                                    <p:set>
                                      <p:cBhvr>
                                        <p:cTn id="124" dur="1" fill="hold">
                                          <p:stCondLst>
                                            <p:cond delay="0"/>
                                          </p:stCondLst>
                                        </p:cTn>
                                        <p:tgtEl>
                                          <p:spTgt spid="223"/>
                                        </p:tgtEl>
                                        <p:attrNameLst>
                                          <p:attrName>style.visibility</p:attrName>
                                        </p:attrNameLst>
                                      </p:cBhvr>
                                      <p:to>
                                        <p:strVal val="visible"/>
                                      </p:to>
                                    </p:set>
                                    <p:animEffect transition="in" filter="wipe(down)">
                                      <p:cBhvr>
                                        <p:cTn id="125" dur="500"/>
                                        <p:tgtEl>
                                          <p:spTgt spid="22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nodeType="withEffect">
                                  <p:stCondLst>
                                    <p:cond delay="0"/>
                                  </p:stCondLst>
                                  <p:childTnLst>
                                    <p:set>
                                      <p:cBhvr>
                                        <p:cTn id="130" dur="1" fill="hold">
                                          <p:stCondLst>
                                            <p:cond delay="0"/>
                                          </p:stCondLst>
                                        </p:cTn>
                                        <p:tgtEl>
                                          <p:spTgt spid="149"/>
                                        </p:tgtEl>
                                        <p:attrNameLst>
                                          <p:attrName>style.visibility</p:attrName>
                                        </p:attrNameLst>
                                      </p:cBhvr>
                                      <p:to>
                                        <p:strVal val="visible"/>
                                      </p:to>
                                    </p:set>
                                    <p:animEffect transition="in" filter="fade">
                                      <p:cBhvr>
                                        <p:cTn id="131" dur="500"/>
                                        <p:tgtEl>
                                          <p:spTgt spid="149"/>
                                        </p:tgtEl>
                                      </p:cBhvr>
                                    </p:animEffect>
                                  </p:childTnLst>
                                </p:cTn>
                              </p:par>
                            </p:childTnLst>
                          </p:cTn>
                        </p:par>
                      </p:childTnLst>
                    </p:cTn>
                  </p:par>
                  <p:par>
                    <p:cTn id="132" fill="hold">
                      <p:stCondLst>
                        <p:cond delay="indefinite"/>
                      </p:stCondLst>
                      <p:childTnLst>
                        <p:par>
                          <p:cTn id="133" fill="hold">
                            <p:stCondLst>
                              <p:cond delay="0"/>
                            </p:stCondLst>
                            <p:childTnLst>
                              <p:par>
                                <p:cTn id="134" presetID="7" presetClass="emph" presetSubtype="2" fill="hold" nodeType="clickEffect">
                                  <p:stCondLst>
                                    <p:cond delay="0"/>
                                  </p:stCondLst>
                                  <p:childTnLst>
                                    <p:animClr clrSpc="rgb" dir="cw">
                                      <p:cBhvr>
                                        <p:cTn id="135" dur="2000" fill="hold"/>
                                        <p:tgtEl>
                                          <p:spTgt spid="209"/>
                                        </p:tgtEl>
                                        <p:attrNameLst>
                                          <p:attrName>stroke.color</p:attrName>
                                        </p:attrNameLst>
                                      </p:cBhvr>
                                      <p:to>
                                        <a:srgbClr val="7F7F7F"/>
                                      </p:to>
                                    </p:animClr>
                                    <p:set>
                                      <p:cBhvr>
                                        <p:cTn id="136" dur="2000" fill="hold"/>
                                        <p:tgtEl>
                                          <p:spTgt spid="209"/>
                                        </p:tgtEl>
                                        <p:attrNameLst>
                                          <p:attrName>stroke.on</p:attrName>
                                        </p:attrNameLst>
                                      </p:cBhvr>
                                      <p:to>
                                        <p:strVal val="tru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23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nodeType="clickEffect">
                                  <p:stCondLst>
                                    <p:cond delay="0"/>
                                  </p:stCondLst>
                                  <p:childTnLst>
                                    <p:set>
                                      <p:cBhvr>
                                        <p:cTn id="144" dur="1" fill="hold">
                                          <p:stCondLst>
                                            <p:cond delay="0"/>
                                          </p:stCondLst>
                                        </p:cTn>
                                        <p:tgtEl>
                                          <p:spTgt spid="230"/>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231"/>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32"/>
                                        </p:tgtEl>
                                        <p:attrNameLst>
                                          <p:attrName>style.visibility</p:attrName>
                                        </p:attrNameLst>
                                      </p:cBhvr>
                                      <p:to>
                                        <p:strVal val="visible"/>
                                      </p:to>
                                    </p:set>
                                    <p:animEffect transition="in" filter="fade">
                                      <p:cBhvr>
                                        <p:cTn id="153"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7" grpId="1"/>
      <p:bldP spid="193" grpId="0"/>
      <p:bldP spid="194" grpId="0"/>
      <p:bldP spid="195" grpId="0"/>
      <p:bldP spid="228" grpId="0" animBg="1"/>
      <p:bldP spid="227" grpId="0" animBg="1"/>
      <p:bldP spid="208" grpId="0" animBg="1"/>
      <p:bldP spid="208" grpId="1" animBg="1"/>
      <p:bldP spid="221" grpId="0"/>
      <p:bldP spid="221" grpId="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222117"/>
            <a:ext cx="10363200" cy="1143000"/>
          </a:xfrm>
        </p:spPr>
        <p:txBody>
          <a:bodyPr/>
          <a:lstStyle/>
          <a:p>
            <a:r>
              <a:rPr lang="en-US" dirty="0"/>
              <a:t>Algebraic Data Types: Adding a Node to a Tree</a:t>
            </a:r>
          </a:p>
        </p:txBody>
      </p:sp>
      <p:grpSp>
        <p:nvGrpSpPr>
          <p:cNvPr id="9" name="Group 8">
            <a:extLst>
              <a:ext uri="{FF2B5EF4-FFF2-40B4-BE49-F238E27FC236}">
                <a16:creationId xmlns:a16="http://schemas.microsoft.com/office/drawing/2014/main" id="{3AD12613-4119-4CD7-8732-90C36AFD53CF}"/>
              </a:ext>
            </a:extLst>
          </p:cNvPr>
          <p:cNvGrpSpPr/>
          <p:nvPr/>
        </p:nvGrpSpPr>
        <p:grpSpPr>
          <a:xfrm>
            <a:off x="6435466" y="2502670"/>
            <a:ext cx="5610234" cy="4180726"/>
            <a:chOff x="6095118" y="1978967"/>
            <a:chExt cx="5733038" cy="5446850"/>
          </a:xfrm>
        </p:grpSpPr>
        <p:grpSp>
          <p:nvGrpSpPr>
            <p:cNvPr id="13" name="Group 12">
              <a:extLst>
                <a:ext uri="{FF2B5EF4-FFF2-40B4-BE49-F238E27FC236}">
                  <a16:creationId xmlns:a16="http://schemas.microsoft.com/office/drawing/2014/main" id="{2C43BD1C-BAC2-4F3A-BB73-AB954A5229A3}"/>
                </a:ext>
              </a:extLst>
            </p:cNvPr>
            <p:cNvGrpSpPr/>
            <p:nvPr/>
          </p:nvGrpSpPr>
          <p:grpSpPr>
            <a:xfrm>
              <a:off x="6095118" y="1978967"/>
              <a:ext cx="5733038" cy="5446850"/>
              <a:chOff x="3072962" y="1263460"/>
              <a:chExt cx="5994838" cy="6296063"/>
            </a:xfrm>
          </p:grpSpPr>
          <p:pic>
            <p:nvPicPr>
              <p:cNvPr id="15" name="Picture 14">
                <a:extLst>
                  <a:ext uri="{FF2B5EF4-FFF2-40B4-BE49-F238E27FC236}">
                    <a16:creationId xmlns:a16="http://schemas.microsoft.com/office/drawing/2014/main" id="{6D98472A-B5A9-4478-867A-62125BBCBD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6296063"/>
              </a:xfrm>
              <a:prstGeom prst="rect">
                <a:avLst/>
              </a:prstGeom>
            </p:spPr>
          </p:pic>
          <p:sp>
            <p:nvSpPr>
              <p:cNvPr id="16" name="Rectangle 15">
                <a:extLst>
                  <a:ext uri="{FF2B5EF4-FFF2-40B4-BE49-F238E27FC236}">
                    <a16:creationId xmlns:a16="http://schemas.microsoft.com/office/drawing/2014/main" id="{96E46716-AC36-4CA3-9A71-2C5BEBE506E5}"/>
                  </a:ext>
                </a:extLst>
              </p:cNvPr>
              <p:cNvSpPr/>
              <p:nvPr/>
            </p:nvSpPr>
            <p:spPr>
              <a:xfrm>
                <a:off x="3166947" y="1701941"/>
                <a:ext cx="3015290" cy="303314"/>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4" name="Rectangle 13">
              <a:extLst>
                <a:ext uri="{FF2B5EF4-FFF2-40B4-BE49-F238E27FC236}">
                  <a16:creationId xmlns:a16="http://schemas.microsoft.com/office/drawing/2014/main" id="{59652EDF-4AD2-45B8-A841-7D68C1BF5D8E}"/>
                </a:ext>
              </a:extLst>
            </p:cNvPr>
            <p:cNvSpPr/>
            <p:nvPr/>
          </p:nvSpPr>
          <p:spPr>
            <a:xfrm>
              <a:off x="8878957" y="2053236"/>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6256DE6-4593-456E-9E06-AB34442CB16F}"/>
              </a:ext>
            </a:extLst>
          </p:cNvPr>
          <p:cNvGrpSpPr/>
          <p:nvPr/>
        </p:nvGrpSpPr>
        <p:grpSpPr>
          <a:xfrm>
            <a:off x="213234" y="4202355"/>
            <a:ext cx="5990617" cy="2609630"/>
            <a:chOff x="213234" y="4066163"/>
            <a:chExt cx="5990617" cy="2609630"/>
          </a:xfrm>
        </p:grpSpPr>
        <p:sp>
          <p:nvSpPr>
            <p:cNvPr id="6" name="Rectangle 5">
              <a:extLst>
                <a:ext uri="{FF2B5EF4-FFF2-40B4-BE49-F238E27FC236}">
                  <a16:creationId xmlns:a16="http://schemas.microsoft.com/office/drawing/2014/main" id="{8B73E2CC-8D0F-4047-91B4-D34A4D43FD98}"/>
                </a:ext>
              </a:extLst>
            </p:cNvPr>
            <p:cNvSpPr/>
            <p:nvPr/>
          </p:nvSpPr>
          <p:spPr>
            <a:xfrm>
              <a:off x="213234" y="4066163"/>
              <a:ext cx="5370443" cy="260963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00E688B2-C708-4E73-ACB6-458AB2B07BDE}"/>
                </a:ext>
              </a:extLst>
            </p:cNvPr>
            <p:cNvSpPr txBox="1"/>
            <p:nvPr/>
          </p:nvSpPr>
          <p:spPr>
            <a:xfrm>
              <a:off x="213234" y="4090470"/>
              <a:ext cx="5990617" cy="2585323"/>
            </a:xfrm>
            <a:prstGeom prst="rect">
              <a:avLst/>
            </a:prstGeom>
            <a:noFill/>
          </p:spPr>
          <p:txBody>
            <a:bodyPr wrap="square">
              <a:spAutoFit/>
            </a:bodyPr>
            <a:lstStyle/>
            <a:p>
              <a:r>
                <a:rPr lang="en-US" sz="1800" dirty="0">
                  <a:solidFill>
                    <a:srgbClr val="000000"/>
                  </a:solidFill>
                  <a:latin typeface="Consolas" panose="020B0609020204030204" pitchFamily="49" charset="0"/>
                </a:rPr>
                <a:t>insert Nil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val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&lt;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&gt;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grpSp>
      <p:sp>
        <p:nvSpPr>
          <p:cNvPr id="18" name="TextBox 17">
            <a:extLst>
              <a:ext uri="{FF2B5EF4-FFF2-40B4-BE49-F238E27FC236}">
                <a16:creationId xmlns:a16="http://schemas.microsoft.com/office/drawing/2014/main" id="{13BD7C21-A428-49C0-9CAB-6D922A1A0091}"/>
              </a:ext>
            </a:extLst>
          </p:cNvPr>
          <p:cNvSpPr txBox="1"/>
          <p:nvPr/>
        </p:nvSpPr>
        <p:spPr>
          <a:xfrm>
            <a:off x="7001789" y="2733912"/>
            <a:ext cx="411014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 Nil</a:t>
            </a:r>
          </a:p>
        </p:txBody>
      </p:sp>
      <p:sp>
        <p:nvSpPr>
          <p:cNvPr id="21" name="TextBox 20">
            <a:extLst>
              <a:ext uri="{FF2B5EF4-FFF2-40B4-BE49-F238E27FC236}">
                <a16:creationId xmlns:a16="http://schemas.microsoft.com/office/drawing/2014/main" id="{9FCD86D2-97DB-4DA2-9694-D8C8A49914C8}"/>
              </a:ext>
            </a:extLst>
          </p:cNvPr>
          <p:cNvSpPr txBox="1"/>
          <p:nvPr/>
        </p:nvSpPr>
        <p:spPr>
          <a:xfrm>
            <a:off x="6415806" y="273763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22" name="TextBox 21">
            <a:extLst>
              <a:ext uri="{FF2B5EF4-FFF2-40B4-BE49-F238E27FC236}">
                <a16:creationId xmlns:a16="http://schemas.microsoft.com/office/drawing/2014/main" id="{3CA0B253-E51C-4B82-826F-41EC79599053}"/>
              </a:ext>
            </a:extLst>
          </p:cNvPr>
          <p:cNvSpPr txBox="1"/>
          <p:nvPr/>
        </p:nvSpPr>
        <p:spPr>
          <a:xfrm>
            <a:off x="6992061" y="307095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tree1 = insert </a:t>
            </a:r>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Cheugy</a:t>
            </a:r>
            <a:r>
              <a:rPr lang="en-US" dirty="0">
                <a:solidFill>
                  <a:srgbClr val="C2FFF0"/>
                </a:solidFill>
                <a:latin typeface="Consolas" panose="020B0609020204030204" pitchFamily="49" charset="0"/>
              </a:rPr>
              <a:t>"</a:t>
            </a:r>
          </a:p>
        </p:txBody>
      </p:sp>
      <p:sp>
        <p:nvSpPr>
          <p:cNvPr id="23" name="TextBox 22">
            <a:extLst>
              <a:ext uri="{FF2B5EF4-FFF2-40B4-BE49-F238E27FC236}">
                <a16:creationId xmlns:a16="http://schemas.microsoft.com/office/drawing/2014/main" id="{CAE676B6-7D43-4111-9E83-6D2608B6EC1E}"/>
              </a:ext>
            </a:extLst>
          </p:cNvPr>
          <p:cNvSpPr txBox="1"/>
          <p:nvPr/>
        </p:nvSpPr>
        <p:spPr>
          <a:xfrm>
            <a:off x="6406078" y="305522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48" name="TextBox 47">
            <a:extLst>
              <a:ext uri="{FF2B5EF4-FFF2-40B4-BE49-F238E27FC236}">
                <a16:creationId xmlns:a16="http://schemas.microsoft.com/office/drawing/2014/main" id="{6C0E1FC0-8080-44FC-A865-2C656EF2E57D}"/>
              </a:ext>
            </a:extLst>
          </p:cNvPr>
          <p:cNvSpPr txBox="1"/>
          <p:nvPr/>
        </p:nvSpPr>
        <p:spPr>
          <a:xfrm>
            <a:off x="6437310" y="3459354"/>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t>
            </a:r>
          </a:p>
        </p:txBody>
      </p:sp>
      <p:sp>
        <p:nvSpPr>
          <p:cNvPr id="80" name="TextBox 79">
            <a:extLst>
              <a:ext uri="{FF2B5EF4-FFF2-40B4-BE49-F238E27FC236}">
                <a16:creationId xmlns:a16="http://schemas.microsoft.com/office/drawing/2014/main" id="{34D88BF1-C403-4A1D-95C1-779229D35BFC}"/>
              </a:ext>
            </a:extLst>
          </p:cNvPr>
          <p:cNvSpPr txBox="1"/>
          <p:nvPr/>
        </p:nvSpPr>
        <p:spPr>
          <a:xfrm>
            <a:off x="6415805" y="3811228"/>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81" name="TextBox 80">
            <a:extLst>
              <a:ext uri="{FF2B5EF4-FFF2-40B4-BE49-F238E27FC236}">
                <a16:creationId xmlns:a16="http://schemas.microsoft.com/office/drawing/2014/main" id="{C1260150-AB4D-47D3-8198-C538F0FD1051}"/>
              </a:ext>
            </a:extLst>
          </p:cNvPr>
          <p:cNvSpPr txBox="1"/>
          <p:nvPr/>
        </p:nvSpPr>
        <p:spPr>
          <a:xfrm>
            <a:off x="6983828" y="381689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tree4 = insert tree3 "Gamma"</a:t>
            </a:r>
          </a:p>
        </p:txBody>
      </p:sp>
      <p:grpSp>
        <p:nvGrpSpPr>
          <p:cNvPr id="84" name="Group 83">
            <a:extLst>
              <a:ext uri="{FF2B5EF4-FFF2-40B4-BE49-F238E27FC236}">
                <a16:creationId xmlns:a16="http://schemas.microsoft.com/office/drawing/2014/main" id="{5619386D-08D1-44FE-8410-00A1B902E2B2}"/>
              </a:ext>
            </a:extLst>
          </p:cNvPr>
          <p:cNvGrpSpPr/>
          <p:nvPr/>
        </p:nvGrpSpPr>
        <p:grpSpPr>
          <a:xfrm>
            <a:off x="9633591" y="586363"/>
            <a:ext cx="2489680" cy="1836742"/>
            <a:chOff x="9633591" y="557179"/>
            <a:chExt cx="2489680" cy="1836742"/>
          </a:xfrm>
        </p:grpSpPr>
        <p:grpSp>
          <p:nvGrpSpPr>
            <p:cNvPr id="50" name="Group 49">
              <a:extLst>
                <a:ext uri="{FF2B5EF4-FFF2-40B4-BE49-F238E27FC236}">
                  <a16:creationId xmlns:a16="http://schemas.microsoft.com/office/drawing/2014/main" id="{F8FECFD1-986D-42DB-95E9-8EE8BCCFC52D}"/>
                </a:ext>
              </a:extLst>
            </p:cNvPr>
            <p:cNvGrpSpPr/>
            <p:nvPr/>
          </p:nvGrpSpPr>
          <p:grpSpPr>
            <a:xfrm>
              <a:off x="9808317" y="557179"/>
              <a:ext cx="2314954" cy="1836742"/>
              <a:chOff x="2222104" y="4226487"/>
              <a:chExt cx="2314954" cy="1836742"/>
            </a:xfrm>
          </p:grpSpPr>
          <p:grpSp>
            <p:nvGrpSpPr>
              <p:cNvPr id="51" name="Group 50">
                <a:extLst>
                  <a:ext uri="{FF2B5EF4-FFF2-40B4-BE49-F238E27FC236}">
                    <a16:creationId xmlns:a16="http://schemas.microsoft.com/office/drawing/2014/main" id="{2CBD5164-941C-4B2B-B3CA-3BAA92255B37}"/>
                  </a:ext>
                </a:extLst>
              </p:cNvPr>
              <p:cNvGrpSpPr/>
              <p:nvPr/>
            </p:nvGrpSpPr>
            <p:grpSpPr>
              <a:xfrm>
                <a:off x="2332509" y="4226487"/>
                <a:ext cx="1286733" cy="369332"/>
                <a:chOff x="689585" y="4553538"/>
                <a:chExt cx="1286733" cy="369332"/>
              </a:xfrm>
            </p:grpSpPr>
            <p:sp>
              <p:nvSpPr>
                <p:cNvPr id="78" name="Rectangle 77">
                  <a:extLst>
                    <a:ext uri="{FF2B5EF4-FFF2-40B4-BE49-F238E27FC236}">
                      <a16:creationId xmlns:a16="http://schemas.microsoft.com/office/drawing/2014/main" id="{43BC5F43-D437-441B-AC0D-C7E7FA30D0B2}"/>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2CABA05E-A4F7-47EB-B9E9-5DD9D124E3C4}"/>
                    </a:ext>
                  </a:extLst>
                </p:cNvPr>
                <p:cNvSpPr txBox="1"/>
                <p:nvPr/>
              </p:nvSpPr>
              <p:spPr>
                <a:xfrm>
                  <a:off x="689585" y="4553538"/>
                  <a:ext cx="676788" cy="369332"/>
                </a:xfrm>
                <a:prstGeom prst="rect">
                  <a:avLst/>
                </a:prstGeom>
                <a:noFill/>
              </p:spPr>
              <p:txBody>
                <a:bodyPr wrap="none" rtlCol="0">
                  <a:spAutoFit/>
                </a:bodyPr>
                <a:lstStyle/>
                <a:p>
                  <a:r>
                    <a:rPr lang="en-US" dirty="0"/>
                    <a:t>tree3</a:t>
                  </a:r>
                </a:p>
              </p:txBody>
            </p:sp>
          </p:grpSp>
          <p:grpSp>
            <p:nvGrpSpPr>
              <p:cNvPr id="52" name="Group 51">
                <a:extLst>
                  <a:ext uri="{FF2B5EF4-FFF2-40B4-BE49-F238E27FC236}">
                    <a16:creationId xmlns:a16="http://schemas.microsoft.com/office/drawing/2014/main" id="{03063F73-0051-4435-BA10-B57CE74FF82D}"/>
                  </a:ext>
                </a:extLst>
              </p:cNvPr>
              <p:cNvGrpSpPr/>
              <p:nvPr/>
            </p:nvGrpSpPr>
            <p:grpSpPr>
              <a:xfrm>
                <a:off x="2766111" y="4682984"/>
                <a:ext cx="1121209" cy="668050"/>
                <a:chOff x="5348996" y="5055237"/>
                <a:chExt cx="1121209" cy="668050"/>
              </a:xfrm>
            </p:grpSpPr>
            <p:sp>
              <p:nvSpPr>
                <p:cNvPr id="71" name="Rectangle 70">
                  <a:extLst>
                    <a:ext uri="{FF2B5EF4-FFF2-40B4-BE49-F238E27FC236}">
                      <a16:creationId xmlns:a16="http://schemas.microsoft.com/office/drawing/2014/main" id="{1EFE4511-039B-47B6-97D6-1248E23FF66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5F4B3EE-2B62-47F0-98D9-FA3447F22C1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56899749-0443-40E8-98CE-3913F213EC03}"/>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74" name="Rectangle 73">
                  <a:extLst>
                    <a:ext uri="{FF2B5EF4-FFF2-40B4-BE49-F238E27FC236}">
                      <a16:creationId xmlns:a16="http://schemas.microsoft.com/office/drawing/2014/main" id="{2D2A51A2-3445-4199-B11E-D6F0098CCADE}"/>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860DA798-C755-4357-ADF2-063A3A370E88}"/>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D958D483-159F-4D49-9808-6CA6084799B4}"/>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77" name="TextBox 76">
                  <a:extLst>
                    <a:ext uri="{FF2B5EF4-FFF2-40B4-BE49-F238E27FC236}">
                      <a16:creationId xmlns:a16="http://schemas.microsoft.com/office/drawing/2014/main" id="{3CA7F850-41A7-4D89-AA64-F694D7C1789E}"/>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53" name="Group 52">
                <a:extLst>
                  <a:ext uri="{FF2B5EF4-FFF2-40B4-BE49-F238E27FC236}">
                    <a16:creationId xmlns:a16="http://schemas.microsoft.com/office/drawing/2014/main" id="{217AEC03-567D-452D-90C9-11A9A8796153}"/>
                  </a:ext>
                </a:extLst>
              </p:cNvPr>
              <p:cNvGrpSpPr/>
              <p:nvPr/>
            </p:nvGrpSpPr>
            <p:grpSpPr>
              <a:xfrm>
                <a:off x="2222104" y="5402337"/>
                <a:ext cx="1125450" cy="660279"/>
                <a:chOff x="5348996" y="5055237"/>
                <a:chExt cx="1125450" cy="660279"/>
              </a:xfrm>
            </p:grpSpPr>
            <p:sp>
              <p:nvSpPr>
                <p:cNvPr id="65" name="Rectangle 64">
                  <a:extLst>
                    <a:ext uri="{FF2B5EF4-FFF2-40B4-BE49-F238E27FC236}">
                      <a16:creationId xmlns:a16="http://schemas.microsoft.com/office/drawing/2014/main" id="{C0899DD6-7858-416E-A39B-EA06660466CD}"/>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EFA19F9-9C6D-4FDD-A962-7100DB5684B9}"/>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F42550BF-73F4-466E-8285-33D839CECA12}"/>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68" name="Rectangle 67">
                  <a:extLst>
                    <a:ext uri="{FF2B5EF4-FFF2-40B4-BE49-F238E27FC236}">
                      <a16:creationId xmlns:a16="http://schemas.microsoft.com/office/drawing/2014/main" id="{C2A427D2-3581-4629-836C-94C1838A567A}"/>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6E1A80D-B4C9-4C94-A47F-05AF5AE8B30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260DF9D4-81DB-4D96-8B26-7982CEEBE1DC}"/>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54" name="Group 53">
                <a:extLst>
                  <a:ext uri="{FF2B5EF4-FFF2-40B4-BE49-F238E27FC236}">
                    <a16:creationId xmlns:a16="http://schemas.microsoft.com/office/drawing/2014/main" id="{D306A6F2-C908-48E6-A551-6464EACF3C35}"/>
                  </a:ext>
                </a:extLst>
              </p:cNvPr>
              <p:cNvGrpSpPr/>
              <p:nvPr/>
            </p:nvGrpSpPr>
            <p:grpSpPr>
              <a:xfrm>
                <a:off x="3411608" y="5395179"/>
                <a:ext cx="1125450" cy="668050"/>
                <a:chOff x="5348996" y="5055237"/>
                <a:chExt cx="1125450" cy="668050"/>
              </a:xfrm>
            </p:grpSpPr>
            <p:sp>
              <p:nvSpPr>
                <p:cNvPr id="58" name="Rectangle 57">
                  <a:extLst>
                    <a:ext uri="{FF2B5EF4-FFF2-40B4-BE49-F238E27FC236}">
                      <a16:creationId xmlns:a16="http://schemas.microsoft.com/office/drawing/2014/main" id="{38C207A3-7776-4924-9529-CB90B213278E}"/>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1562645-4B21-4520-8292-12EE24F2118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157D0118-8EAF-4612-B8C8-B350CD529F1C}"/>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61" name="Rectangle 60">
                  <a:extLst>
                    <a:ext uri="{FF2B5EF4-FFF2-40B4-BE49-F238E27FC236}">
                      <a16:creationId xmlns:a16="http://schemas.microsoft.com/office/drawing/2014/main" id="{E42616A7-B681-41B3-9B88-0F3995FA26C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7017DF6-59E9-4AC2-B8FE-280CC0D055F1}"/>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C6871A30-09EC-4CE1-95AA-48CBB4DFA988}"/>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64" name="TextBox 63">
                  <a:extLst>
                    <a:ext uri="{FF2B5EF4-FFF2-40B4-BE49-F238E27FC236}">
                      <a16:creationId xmlns:a16="http://schemas.microsoft.com/office/drawing/2014/main" id="{983C3990-D941-4BC8-8129-6BC2A176080A}"/>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55" name="Straight Arrow Connector 54">
                <a:extLst>
                  <a:ext uri="{FF2B5EF4-FFF2-40B4-BE49-F238E27FC236}">
                    <a16:creationId xmlns:a16="http://schemas.microsoft.com/office/drawing/2014/main" id="{25394801-EFFE-4171-A53B-9CF3DE43BFCB}"/>
                  </a:ext>
                </a:extLst>
              </p:cNvPr>
              <p:cNvCxnSpPr>
                <a:cxnSpLocks/>
              </p:cNvCxnSpPr>
              <p:nvPr/>
            </p:nvCxnSpPr>
            <p:spPr>
              <a:xfrm>
                <a:off x="3287470" y="4436772"/>
                <a:ext cx="44814" cy="272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9E6C5C8-CD84-40BC-BDC8-4A2FB6D40B10}"/>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B8C1A12-DF3C-4B1A-A004-09A2F3861A47}"/>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1C77A02F-186D-4FDD-A64B-CEE95734956A}"/>
                </a:ext>
              </a:extLst>
            </p:cNvPr>
            <p:cNvSpPr txBox="1"/>
            <p:nvPr/>
          </p:nvSpPr>
          <p:spPr>
            <a:xfrm>
              <a:off x="9633591" y="2024343"/>
              <a:ext cx="967037" cy="369332"/>
            </a:xfrm>
            <a:prstGeom prst="rect">
              <a:avLst/>
            </a:prstGeom>
            <a:noFill/>
          </p:spPr>
          <p:txBody>
            <a:bodyPr wrap="square">
              <a:spAutoFit/>
            </a:bodyPr>
            <a:lstStyle/>
            <a:p>
              <a:pPr algn="ctr"/>
              <a:r>
                <a:rPr lang="en-US" dirty="0"/>
                <a:t>Nil</a:t>
              </a:r>
            </a:p>
          </p:txBody>
        </p:sp>
      </p:grpSp>
      <p:sp>
        <p:nvSpPr>
          <p:cNvPr id="123" name="Rectangle 122">
            <a:extLst>
              <a:ext uri="{FF2B5EF4-FFF2-40B4-BE49-F238E27FC236}">
                <a16:creationId xmlns:a16="http://schemas.microsoft.com/office/drawing/2014/main" id="{34E94387-76F5-4F7A-9B71-331769DC7743}"/>
              </a:ext>
            </a:extLst>
          </p:cNvPr>
          <p:cNvSpPr/>
          <p:nvPr/>
        </p:nvSpPr>
        <p:spPr>
          <a:xfrm>
            <a:off x="247911" y="4238276"/>
            <a:ext cx="4994390" cy="61959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nvGrpSpPr>
          <p:cNvPr id="4" name="Group 3">
            <a:extLst>
              <a:ext uri="{FF2B5EF4-FFF2-40B4-BE49-F238E27FC236}">
                <a16:creationId xmlns:a16="http://schemas.microsoft.com/office/drawing/2014/main" id="{83AE3A36-2554-478C-9ABE-AE2BEEA2AF2D}"/>
              </a:ext>
            </a:extLst>
          </p:cNvPr>
          <p:cNvGrpSpPr/>
          <p:nvPr/>
        </p:nvGrpSpPr>
        <p:grpSpPr>
          <a:xfrm>
            <a:off x="910560" y="3396345"/>
            <a:ext cx="3433842" cy="1389247"/>
            <a:chOff x="910560" y="3396345"/>
            <a:chExt cx="3433842" cy="1389247"/>
          </a:xfrm>
        </p:grpSpPr>
        <p:grpSp>
          <p:nvGrpSpPr>
            <p:cNvPr id="110" name="Group 109">
              <a:extLst>
                <a:ext uri="{FF2B5EF4-FFF2-40B4-BE49-F238E27FC236}">
                  <a16:creationId xmlns:a16="http://schemas.microsoft.com/office/drawing/2014/main" id="{683DDBDF-1360-4532-9F91-EF80430E44A3}"/>
                </a:ext>
              </a:extLst>
            </p:cNvPr>
            <p:cNvGrpSpPr/>
            <p:nvPr/>
          </p:nvGrpSpPr>
          <p:grpSpPr>
            <a:xfrm>
              <a:off x="1380576" y="3405347"/>
              <a:ext cx="2489680" cy="1380245"/>
              <a:chOff x="9633591" y="1013676"/>
              <a:chExt cx="2489680" cy="1380245"/>
            </a:xfrm>
          </p:grpSpPr>
          <p:grpSp>
            <p:nvGrpSpPr>
              <p:cNvPr id="111" name="Group 110">
                <a:extLst>
                  <a:ext uri="{FF2B5EF4-FFF2-40B4-BE49-F238E27FC236}">
                    <a16:creationId xmlns:a16="http://schemas.microsoft.com/office/drawing/2014/main" id="{03805E68-BD1E-4687-9994-5DDD71512B23}"/>
                  </a:ext>
                </a:extLst>
              </p:cNvPr>
              <p:cNvGrpSpPr/>
              <p:nvPr/>
            </p:nvGrpSpPr>
            <p:grpSpPr>
              <a:xfrm>
                <a:off x="9808317" y="1013676"/>
                <a:ext cx="2314954" cy="1380245"/>
                <a:chOff x="2222104" y="4682984"/>
                <a:chExt cx="2314954" cy="1380245"/>
              </a:xfrm>
            </p:grpSpPr>
            <p:grpSp>
              <p:nvGrpSpPr>
                <p:cNvPr id="113" name="Group 112">
                  <a:extLst>
                    <a:ext uri="{FF2B5EF4-FFF2-40B4-BE49-F238E27FC236}">
                      <a16:creationId xmlns:a16="http://schemas.microsoft.com/office/drawing/2014/main" id="{AD71D84D-CB73-49D8-A395-7B196566D9EC}"/>
                    </a:ext>
                  </a:extLst>
                </p:cNvPr>
                <p:cNvGrpSpPr/>
                <p:nvPr/>
              </p:nvGrpSpPr>
              <p:grpSpPr>
                <a:xfrm>
                  <a:off x="2766111" y="4682984"/>
                  <a:ext cx="1121209" cy="668050"/>
                  <a:chOff x="5348996" y="5055237"/>
                  <a:chExt cx="1121209" cy="668050"/>
                </a:xfrm>
              </p:grpSpPr>
              <p:sp>
                <p:nvSpPr>
                  <p:cNvPr id="169" name="Rectangle 168">
                    <a:extLst>
                      <a:ext uri="{FF2B5EF4-FFF2-40B4-BE49-F238E27FC236}">
                        <a16:creationId xmlns:a16="http://schemas.microsoft.com/office/drawing/2014/main" id="{68311689-714E-461B-87DF-5408F75683AA}"/>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7AF82D9F-E5C1-4D9E-AC9E-676BEAB29D87}"/>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TextBox 170">
                    <a:extLst>
                      <a:ext uri="{FF2B5EF4-FFF2-40B4-BE49-F238E27FC236}">
                        <a16:creationId xmlns:a16="http://schemas.microsoft.com/office/drawing/2014/main" id="{517B0AD6-CAA0-437B-9FD7-2C2340D4EA94}"/>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172" name="Rectangle 171">
                    <a:extLst>
                      <a:ext uri="{FF2B5EF4-FFF2-40B4-BE49-F238E27FC236}">
                        <a16:creationId xmlns:a16="http://schemas.microsoft.com/office/drawing/2014/main" id="{378C5518-CF10-4A52-B3A0-CD9DFD65C261}"/>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1813037D-66BC-4FF5-AFC5-90531C759738}"/>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800248A1-D44E-4E3E-893F-FEBC29D92D9D}"/>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175" name="TextBox 174">
                    <a:extLst>
                      <a:ext uri="{FF2B5EF4-FFF2-40B4-BE49-F238E27FC236}">
                        <a16:creationId xmlns:a16="http://schemas.microsoft.com/office/drawing/2014/main" id="{8C0D0AE3-5D5B-4B0C-85E6-CBD2FB5AF668}"/>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114" name="Group 113">
                  <a:extLst>
                    <a:ext uri="{FF2B5EF4-FFF2-40B4-BE49-F238E27FC236}">
                      <a16:creationId xmlns:a16="http://schemas.microsoft.com/office/drawing/2014/main" id="{C398CE69-80A0-4059-827B-ED4DF8F53AF7}"/>
                    </a:ext>
                  </a:extLst>
                </p:cNvPr>
                <p:cNvGrpSpPr/>
                <p:nvPr/>
              </p:nvGrpSpPr>
              <p:grpSpPr>
                <a:xfrm>
                  <a:off x="2222104" y="5402337"/>
                  <a:ext cx="1125450" cy="660279"/>
                  <a:chOff x="5348996" y="5055237"/>
                  <a:chExt cx="1125450" cy="660279"/>
                </a:xfrm>
              </p:grpSpPr>
              <p:sp>
                <p:nvSpPr>
                  <p:cNvPr id="127" name="Rectangle 126">
                    <a:extLst>
                      <a:ext uri="{FF2B5EF4-FFF2-40B4-BE49-F238E27FC236}">
                        <a16:creationId xmlns:a16="http://schemas.microsoft.com/office/drawing/2014/main" id="{0D929616-276A-4A3A-AA23-3AAD29996083}"/>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3EE8679-B83D-4460-94DB-0131AE428469}"/>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TextBox 128">
                    <a:extLst>
                      <a:ext uri="{FF2B5EF4-FFF2-40B4-BE49-F238E27FC236}">
                        <a16:creationId xmlns:a16="http://schemas.microsoft.com/office/drawing/2014/main" id="{BB1CFE28-D543-409C-B46A-4E24341CF956}"/>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130" name="Rectangle 129">
                    <a:extLst>
                      <a:ext uri="{FF2B5EF4-FFF2-40B4-BE49-F238E27FC236}">
                        <a16:creationId xmlns:a16="http://schemas.microsoft.com/office/drawing/2014/main" id="{5DB5D0D5-DF99-4F82-9902-BEB110343E0D}"/>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07AFFD80-32F5-495D-834D-6D89E5E2D430}"/>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a:extLst>
                      <a:ext uri="{FF2B5EF4-FFF2-40B4-BE49-F238E27FC236}">
                        <a16:creationId xmlns:a16="http://schemas.microsoft.com/office/drawing/2014/main" id="{5D95B985-5A94-4B31-932B-6B2F8EDC36EB}"/>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15" name="Group 114">
                  <a:extLst>
                    <a:ext uri="{FF2B5EF4-FFF2-40B4-BE49-F238E27FC236}">
                      <a16:creationId xmlns:a16="http://schemas.microsoft.com/office/drawing/2014/main" id="{58B97584-C381-4168-901D-D1844CC9AAB6}"/>
                    </a:ext>
                  </a:extLst>
                </p:cNvPr>
                <p:cNvGrpSpPr/>
                <p:nvPr/>
              </p:nvGrpSpPr>
              <p:grpSpPr>
                <a:xfrm>
                  <a:off x="3411608" y="5395179"/>
                  <a:ext cx="1125450" cy="668050"/>
                  <a:chOff x="5348996" y="5055237"/>
                  <a:chExt cx="1125450" cy="668050"/>
                </a:xfrm>
              </p:grpSpPr>
              <p:sp>
                <p:nvSpPr>
                  <p:cNvPr id="118" name="Rectangle 117">
                    <a:extLst>
                      <a:ext uri="{FF2B5EF4-FFF2-40B4-BE49-F238E27FC236}">
                        <a16:creationId xmlns:a16="http://schemas.microsoft.com/office/drawing/2014/main" id="{ED4DBB72-2305-4322-A371-FA8C88E89355}"/>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1CC67CE-7314-4292-94D0-4810155D8D2A}"/>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TextBox 119">
                    <a:extLst>
                      <a:ext uri="{FF2B5EF4-FFF2-40B4-BE49-F238E27FC236}">
                        <a16:creationId xmlns:a16="http://schemas.microsoft.com/office/drawing/2014/main" id="{02969EAF-9EDA-4A6D-B90F-39E7AF1DA7C5}"/>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22" name="Rectangle 121">
                    <a:extLst>
                      <a:ext uri="{FF2B5EF4-FFF2-40B4-BE49-F238E27FC236}">
                        <a16:creationId xmlns:a16="http://schemas.microsoft.com/office/drawing/2014/main" id="{51F809F9-8E18-446B-8BF1-00C60AF1035D}"/>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B6132395-6198-48FB-B39F-F62AC442B289}"/>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8525AA2A-84C4-4935-BCA5-8D0D194F1FA8}"/>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26" name="TextBox 125">
                    <a:extLst>
                      <a:ext uri="{FF2B5EF4-FFF2-40B4-BE49-F238E27FC236}">
                        <a16:creationId xmlns:a16="http://schemas.microsoft.com/office/drawing/2014/main" id="{842459BA-43AD-48A1-8312-7A2EED2461CB}"/>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116" name="Straight Arrow Connector 115">
                  <a:extLst>
                    <a:ext uri="{FF2B5EF4-FFF2-40B4-BE49-F238E27FC236}">
                      <a16:creationId xmlns:a16="http://schemas.microsoft.com/office/drawing/2014/main" id="{25DC9DB8-051F-4DBF-819E-BB855C6AC41B}"/>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FA3624C-C767-4587-93F1-5A569F279637}"/>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0E23468C-67F4-49D4-A4DF-D23FA834A4D3}"/>
                  </a:ext>
                </a:extLst>
              </p:cNvPr>
              <p:cNvSpPr txBox="1"/>
              <p:nvPr/>
            </p:nvSpPr>
            <p:spPr>
              <a:xfrm>
                <a:off x="9633591" y="2024343"/>
                <a:ext cx="967037" cy="369332"/>
              </a:xfrm>
              <a:prstGeom prst="rect">
                <a:avLst/>
              </a:prstGeom>
              <a:noFill/>
            </p:spPr>
            <p:txBody>
              <a:bodyPr wrap="square">
                <a:spAutoFit/>
              </a:bodyPr>
              <a:lstStyle/>
              <a:p>
                <a:pPr algn="ctr"/>
                <a:r>
                  <a:rPr lang="en-US" dirty="0"/>
                  <a:t>Nil</a:t>
                </a:r>
              </a:p>
            </p:txBody>
          </p:sp>
        </p:grpSp>
        <p:sp>
          <p:nvSpPr>
            <p:cNvPr id="161" name="TextBox 160">
              <a:extLst>
                <a:ext uri="{FF2B5EF4-FFF2-40B4-BE49-F238E27FC236}">
                  <a16:creationId xmlns:a16="http://schemas.microsoft.com/office/drawing/2014/main" id="{4C01EBC9-3F24-440D-9531-B726FEDB7BCE}"/>
                </a:ext>
              </a:extLst>
            </p:cNvPr>
            <p:cNvSpPr txBox="1"/>
            <p:nvPr/>
          </p:nvSpPr>
          <p:spPr>
            <a:xfrm>
              <a:off x="910560" y="3396345"/>
              <a:ext cx="1471474" cy="369332"/>
            </a:xfrm>
            <a:prstGeom prst="rect">
              <a:avLst/>
            </a:prstGeom>
            <a:noFill/>
          </p:spPr>
          <p:txBody>
            <a:bodyPr wrap="square">
              <a:spAutoFit/>
            </a:bodyPr>
            <a:lstStyle/>
            <a:p>
              <a:pPr algn="ctr"/>
              <a:r>
                <a:rPr lang="en-US" dirty="0" err="1">
                  <a:solidFill>
                    <a:srgbClr val="FF0000"/>
                  </a:solidFill>
                  <a:latin typeface="Consolas" panose="020B0609020204030204" pitchFamily="49" charset="0"/>
                </a:rPr>
                <a:t>curval</a:t>
              </a:r>
              <a:r>
                <a:rPr lang="en-US" dirty="0">
                  <a:solidFill>
                    <a:srgbClr val="FF0000"/>
                  </a:solidFill>
                  <a:latin typeface="Consolas" panose="020B0609020204030204" pitchFamily="49" charset="0"/>
                </a:rPr>
                <a: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62" name="TextBox 161">
              <a:extLst>
                <a:ext uri="{FF2B5EF4-FFF2-40B4-BE49-F238E27FC236}">
                  <a16:creationId xmlns:a16="http://schemas.microsoft.com/office/drawing/2014/main" id="{FF5BB85D-EAD7-4ADB-B685-F03F153FDC83}"/>
                </a:ext>
              </a:extLst>
            </p:cNvPr>
            <p:cNvSpPr txBox="1"/>
            <p:nvPr/>
          </p:nvSpPr>
          <p:spPr>
            <a:xfrm>
              <a:off x="1047610" y="3695662"/>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left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63" name="TextBox 162">
              <a:extLst>
                <a:ext uri="{FF2B5EF4-FFF2-40B4-BE49-F238E27FC236}">
                  <a16:creationId xmlns:a16="http://schemas.microsoft.com/office/drawing/2014/main" id="{F4ACC4BD-E31F-4428-B9BC-326B4E6F2213}"/>
                </a:ext>
              </a:extLst>
            </p:cNvPr>
            <p:cNvSpPr txBox="1"/>
            <p:nvPr/>
          </p:nvSpPr>
          <p:spPr>
            <a:xfrm>
              <a:off x="2872928" y="3688700"/>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sym typeface="Wingdings" panose="05000000000000000000" pitchFamily="2" charset="2"/>
                </a:rPr>
                <a:t> </a:t>
              </a:r>
              <a:r>
                <a:rPr lang="en-US" dirty="0">
                  <a:solidFill>
                    <a:srgbClr val="FF0000"/>
                  </a:solidFill>
                  <a:latin typeface="Consolas" panose="020B0609020204030204" pitchFamily="49" charset="0"/>
                </a:rPr>
                <a:t>right</a:t>
              </a:r>
              <a:endParaRPr lang="en-US" dirty="0">
                <a:solidFill>
                  <a:srgbClr val="FF0000"/>
                </a:solidFill>
              </a:endParaRPr>
            </a:p>
          </p:txBody>
        </p:sp>
      </p:grpSp>
      <p:sp>
        <p:nvSpPr>
          <p:cNvPr id="167" name="Rectangle 166">
            <a:extLst>
              <a:ext uri="{FF2B5EF4-FFF2-40B4-BE49-F238E27FC236}">
                <a16:creationId xmlns:a16="http://schemas.microsoft.com/office/drawing/2014/main" id="{067F731A-1292-4B2D-B396-A8122552B06C}"/>
              </a:ext>
            </a:extLst>
          </p:cNvPr>
          <p:cNvSpPr/>
          <p:nvPr/>
        </p:nvSpPr>
        <p:spPr>
          <a:xfrm>
            <a:off x="247911" y="4857872"/>
            <a:ext cx="5252702" cy="13297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76" name="TextBox 175">
            <a:extLst>
              <a:ext uri="{FF2B5EF4-FFF2-40B4-BE49-F238E27FC236}">
                <a16:creationId xmlns:a16="http://schemas.microsoft.com/office/drawing/2014/main" id="{F8B20F91-E85A-48C2-81E6-738CB8CB8CC5}"/>
              </a:ext>
            </a:extLst>
          </p:cNvPr>
          <p:cNvSpPr txBox="1"/>
          <p:nvPr/>
        </p:nvSpPr>
        <p:spPr>
          <a:xfrm>
            <a:off x="3958025" y="4449413"/>
            <a:ext cx="1079142"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"Gamma"</a:t>
            </a:r>
            <a:endParaRPr lang="en-US" dirty="0">
              <a:solidFill>
                <a:srgbClr val="FF0000"/>
              </a:solidFill>
            </a:endParaRPr>
          </a:p>
        </p:txBody>
      </p:sp>
      <p:cxnSp>
        <p:nvCxnSpPr>
          <p:cNvPr id="178" name="Straight Arrow Connector 177">
            <a:extLst>
              <a:ext uri="{FF2B5EF4-FFF2-40B4-BE49-F238E27FC236}">
                <a16:creationId xmlns:a16="http://schemas.microsoft.com/office/drawing/2014/main" id="{F143D10F-F5F2-45B9-B32D-CC725BA956B2}"/>
              </a:ext>
            </a:extLst>
          </p:cNvPr>
          <p:cNvCxnSpPr>
            <a:cxnSpLocks/>
          </p:cNvCxnSpPr>
          <p:nvPr/>
        </p:nvCxnSpPr>
        <p:spPr>
          <a:xfrm>
            <a:off x="3160286" y="6350953"/>
            <a:ext cx="176749" cy="169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BFEC822-CD41-4240-AB4B-907BFDECB2B0}"/>
              </a:ext>
            </a:extLst>
          </p:cNvPr>
          <p:cNvGrpSpPr/>
          <p:nvPr/>
        </p:nvGrpSpPr>
        <p:grpSpPr>
          <a:xfrm>
            <a:off x="394133" y="3183071"/>
            <a:ext cx="5447155" cy="2609630"/>
            <a:chOff x="394133" y="3183071"/>
            <a:chExt cx="5447155" cy="2609630"/>
          </a:xfrm>
        </p:grpSpPr>
        <p:grpSp>
          <p:nvGrpSpPr>
            <p:cNvPr id="189" name="Group 188">
              <a:extLst>
                <a:ext uri="{FF2B5EF4-FFF2-40B4-BE49-F238E27FC236}">
                  <a16:creationId xmlns:a16="http://schemas.microsoft.com/office/drawing/2014/main" id="{7D107DED-268B-4F1E-8F0A-6F8C901BB051}"/>
                </a:ext>
              </a:extLst>
            </p:cNvPr>
            <p:cNvGrpSpPr/>
            <p:nvPr/>
          </p:nvGrpSpPr>
          <p:grpSpPr>
            <a:xfrm>
              <a:off x="394133" y="3183071"/>
              <a:ext cx="5447155" cy="2609630"/>
              <a:chOff x="213234" y="4066163"/>
              <a:chExt cx="5447155" cy="2609630"/>
            </a:xfrm>
          </p:grpSpPr>
          <p:sp>
            <p:nvSpPr>
              <p:cNvPr id="190" name="Rectangle 189">
                <a:extLst>
                  <a:ext uri="{FF2B5EF4-FFF2-40B4-BE49-F238E27FC236}">
                    <a16:creationId xmlns:a16="http://schemas.microsoft.com/office/drawing/2014/main" id="{7AB0F9AF-E961-4054-BB38-10E9991BC871}"/>
                  </a:ext>
                </a:extLst>
              </p:cNvPr>
              <p:cNvSpPr/>
              <p:nvPr/>
            </p:nvSpPr>
            <p:spPr>
              <a:xfrm>
                <a:off x="213234" y="4066163"/>
                <a:ext cx="5370443" cy="260963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91" name="TextBox 190">
                <a:extLst>
                  <a:ext uri="{FF2B5EF4-FFF2-40B4-BE49-F238E27FC236}">
                    <a16:creationId xmlns:a16="http://schemas.microsoft.com/office/drawing/2014/main" id="{811D7AE8-6D3C-4195-BE91-F9152D2F6C6E}"/>
                  </a:ext>
                </a:extLst>
              </p:cNvPr>
              <p:cNvSpPr txBox="1"/>
              <p:nvPr/>
            </p:nvSpPr>
            <p:spPr>
              <a:xfrm>
                <a:off x="213234" y="4085732"/>
                <a:ext cx="5447155" cy="2585323"/>
              </a:xfrm>
              <a:prstGeom prst="rect">
                <a:avLst/>
              </a:prstGeom>
              <a:noFill/>
            </p:spPr>
            <p:txBody>
              <a:bodyPr wrap="square">
                <a:spAutoFit/>
              </a:bodyPr>
              <a:lstStyle/>
              <a:p>
                <a:r>
                  <a:rPr lang="en-US" sz="1800" dirty="0">
                    <a:solidFill>
                      <a:srgbClr val="000000"/>
                    </a:solidFill>
                    <a:latin typeface="Consolas" panose="020B0609020204030204" pitchFamily="49" charset="0"/>
                  </a:rPr>
                  <a:t>insert Nil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val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&lt;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&gt;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grpSp>
        <p:sp>
          <p:nvSpPr>
            <p:cNvPr id="192" name="Rectangle 191">
              <a:extLst>
                <a:ext uri="{FF2B5EF4-FFF2-40B4-BE49-F238E27FC236}">
                  <a16:creationId xmlns:a16="http://schemas.microsoft.com/office/drawing/2014/main" id="{92995041-17C5-49F5-9BB9-25BF464A5C1A}"/>
                </a:ext>
              </a:extLst>
            </p:cNvPr>
            <p:cNvSpPr/>
            <p:nvPr/>
          </p:nvSpPr>
          <p:spPr>
            <a:xfrm>
              <a:off x="414524" y="3224112"/>
              <a:ext cx="5252702" cy="59457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cxnSp>
        <p:nvCxnSpPr>
          <p:cNvPr id="209" name="Straight Arrow Connector 208">
            <a:extLst>
              <a:ext uri="{FF2B5EF4-FFF2-40B4-BE49-F238E27FC236}">
                <a16:creationId xmlns:a16="http://schemas.microsoft.com/office/drawing/2014/main" id="{C9B9B7E6-1454-4310-BB10-EB3DB4D8F0EC}"/>
              </a:ext>
            </a:extLst>
          </p:cNvPr>
          <p:cNvCxnSpPr>
            <a:cxnSpLocks/>
          </p:cNvCxnSpPr>
          <p:nvPr/>
        </p:nvCxnSpPr>
        <p:spPr>
          <a:xfrm>
            <a:off x="2681608" y="4742562"/>
            <a:ext cx="191320" cy="17072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9ED93F80-415E-4672-9D0A-F3E19A2D6E50}"/>
              </a:ext>
            </a:extLst>
          </p:cNvPr>
          <p:cNvSpPr/>
          <p:nvPr/>
        </p:nvSpPr>
        <p:spPr>
          <a:xfrm>
            <a:off x="429851" y="4595802"/>
            <a:ext cx="5271977" cy="57160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nvGrpSpPr>
          <p:cNvPr id="10" name="Group 9">
            <a:extLst>
              <a:ext uri="{FF2B5EF4-FFF2-40B4-BE49-F238E27FC236}">
                <a16:creationId xmlns:a16="http://schemas.microsoft.com/office/drawing/2014/main" id="{9D0672C2-928D-4B51-B64D-1D45624D1699}"/>
              </a:ext>
            </a:extLst>
          </p:cNvPr>
          <p:cNvGrpSpPr/>
          <p:nvPr/>
        </p:nvGrpSpPr>
        <p:grpSpPr>
          <a:xfrm>
            <a:off x="433189" y="3780637"/>
            <a:ext cx="5318404" cy="1936103"/>
            <a:chOff x="433257" y="3710147"/>
            <a:chExt cx="5280625" cy="2044498"/>
          </a:xfrm>
        </p:grpSpPr>
        <p:sp>
          <p:nvSpPr>
            <p:cNvPr id="206" name="Rectangle 205">
              <a:extLst>
                <a:ext uri="{FF2B5EF4-FFF2-40B4-BE49-F238E27FC236}">
                  <a16:creationId xmlns:a16="http://schemas.microsoft.com/office/drawing/2014/main" id="{DC3A6C7F-FC5B-4894-97E6-9F883711DA58}"/>
                </a:ext>
              </a:extLst>
            </p:cNvPr>
            <p:cNvSpPr/>
            <p:nvPr/>
          </p:nvSpPr>
          <p:spPr>
            <a:xfrm>
              <a:off x="456596" y="3710147"/>
              <a:ext cx="5252702" cy="92993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07" name="Rectangle 206">
              <a:extLst>
                <a:ext uri="{FF2B5EF4-FFF2-40B4-BE49-F238E27FC236}">
                  <a16:creationId xmlns:a16="http://schemas.microsoft.com/office/drawing/2014/main" id="{981F48AB-423B-4A14-A4A7-129495EB7CB1}"/>
                </a:ext>
              </a:extLst>
            </p:cNvPr>
            <p:cNvSpPr/>
            <p:nvPr/>
          </p:nvSpPr>
          <p:spPr>
            <a:xfrm>
              <a:off x="433257" y="5196215"/>
              <a:ext cx="5280625" cy="558430"/>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grpSp>
        <p:nvGrpSpPr>
          <p:cNvPr id="223" name="Group 222">
            <a:extLst>
              <a:ext uri="{FF2B5EF4-FFF2-40B4-BE49-F238E27FC236}">
                <a16:creationId xmlns:a16="http://schemas.microsoft.com/office/drawing/2014/main" id="{1748A6FD-750C-4165-80DB-BBB301FA1851}"/>
              </a:ext>
            </a:extLst>
          </p:cNvPr>
          <p:cNvGrpSpPr/>
          <p:nvPr/>
        </p:nvGrpSpPr>
        <p:grpSpPr>
          <a:xfrm>
            <a:off x="503834" y="2135929"/>
            <a:ext cx="5447155" cy="2609630"/>
            <a:chOff x="213234" y="4066163"/>
            <a:chExt cx="5447155" cy="2609630"/>
          </a:xfrm>
        </p:grpSpPr>
        <p:sp>
          <p:nvSpPr>
            <p:cNvPr id="225" name="Rectangle 224">
              <a:extLst>
                <a:ext uri="{FF2B5EF4-FFF2-40B4-BE49-F238E27FC236}">
                  <a16:creationId xmlns:a16="http://schemas.microsoft.com/office/drawing/2014/main" id="{9DBD27A0-01BC-4D4E-9CFF-CD5C5B3A2908}"/>
                </a:ext>
              </a:extLst>
            </p:cNvPr>
            <p:cNvSpPr/>
            <p:nvPr/>
          </p:nvSpPr>
          <p:spPr>
            <a:xfrm>
              <a:off x="213234" y="4066163"/>
              <a:ext cx="5370443" cy="260963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26" name="TextBox 225">
              <a:extLst>
                <a:ext uri="{FF2B5EF4-FFF2-40B4-BE49-F238E27FC236}">
                  <a16:creationId xmlns:a16="http://schemas.microsoft.com/office/drawing/2014/main" id="{A9829098-0ECC-4D46-A8AF-3761BA4F2D09}"/>
                </a:ext>
              </a:extLst>
            </p:cNvPr>
            <p:cNvSpPr txBox="1"/>
            <p:nvPr/>
          </p:nvSpPr>
          <p:spPr>
            <a:xfrm>
              <a:off x="213234" y="4085732"/>
              <a:ext cx="5447155" cy="2585323"/>
            </a:xfrm>
            <a:prstGeom prst="rect">
              <a:avLst/>
            </a:prstGeom>
            <a:noFill/>
          </p:spPr>
          <p:txBody>
            <a:bodyPr wrap="square">
              <a:spAutoFit/>
            </a:bodyPr>
            <a:lstStyle/>
            <a:p>
              <a:r>
                <a:rPr lang="en-US" sz="1800" dirty="0">
                  <a:solidFill>
                    <a:srgbClr val="000000"/>
                  </a:solidFill>
                  <a:latin typeface="Consolas" panose="020B0609020204030204" pitchFamily="49" charset="0"/>
                </a:rPr>
                <a:t>insert Nil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val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&lt;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&gt;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grpSp>
      <p:sp>
        <p:nvSpPr>
          <p:cNvPr id="227" name="Rectangle 226">
            <a:extLst>
              <a:ext uri="{FF2B5EF4-FFF2-40B4-BE49-F238E27FC236}">
                <a16:creationId xmlns:a16="http://schemas.microsoft.com/office/drawing/2014/main" id="{815F7D8F-52E1-4836-80EB-D9AB0D2A7B84}"/>
              </a:ext>
            </a:extLst>
          </p:cNvPr>
          <p:cNvSpPr/>
          <p:nvPr/>
        </p:nvSpPr>
        <p:spPr>
          <a:xfrm>
            <a:off x="285489" y="6167024"/>
            <a:ext cx="5271977" cy="57160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cxnSp>
        <p:nvCxnSpPr>
          <p:cNvPr id="231" name="Straight Arrow Connector 230">
            <a:extLst>
              <a:ext uri="{FF2B5EF4-FFF2-40B4-BE49-F238E27FC236}">
                <a16:creationId xmlns:a16="http://schemas.microsoft.com/office/drawing/2014/main" id="{FC52F63A-98E8-4567-9C03-3DAA1D1C75FF}"/>
              </a:ext>
            </a:extLst>
          </p:cNvPr>
          <p:cNvCxnSpPr/>
          <p:nvPr/>
        </p:nvCxnSpPr>
        <p:spPr>
          <a:xfrm>
            <a:off x="575037" y="261544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3E9C53C1-6092-4B9B-9053-3B856547D396}"/>
              </a:ext>
            </a:extLst>
          </p:cNvPr>
          <p:cNvSpPr/>
          <p:nvPr/>
        </p:nvSpPr>
        <p:spPr>
          <a:xfrm>
            <a:off x="2669403" y="4899139"/>
            <a:ext cx="2257933" cy="30739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nvGrpSpPr>
          <p:cNvPr id="143" name="Group 142">
            <a:extLst>
              <a:ext uri="{FF2B5EF4-FFF2-40B4-BE49-F238E27FC236}">
                <a16:creationId xmlns:a16="http://schemas.microsoft.com/office/drawing/2014/main" id="{D674C28F-586D-4472-A5BD-7730AC91AC1A}"/>
              </a:ext>
            </a:extLst>
          </p:cNvPr>
          <p:cNvGrpSpPr/>
          <p:nvPr/>
        </p:nvGrpSpPr>
        <p:grpSpPr>
          <a:xfrm>
            <a:off x="1913893" y="3042165"/>
            <a:ext cx="1730286" cy="679788"/>
            <a:chOff x="3075660" y="5058823"/>
            <a:chExt cx="1104611" cy="679788"/>
          </a:xfrm>
        </p:grpSpPr>
        <p:sp>
          <p:nvSpPr>
            <p:cNvPr id="144" name="Rectangle 143">
              <a:extLst>
                <a:ext uri="{FF2B5EF4-FFF2-40B4-BE49-F238E27FC236}">
                  <a16:creationId xmlns:a16="http://schemas.microsoft.com/office/drawing/2014/main" id="{C06098EC-48EE-4C8D-B7F6-11AB3282B98B}"/>
                </a:ext>
              </a:extLst>
            </p:cNvPr>
            <p:cNvSpPr/>
            <p:nvPr/>
          </p:nvSpPr>
          <p:spPr>
            <a:xfrm>
              <a:off x="3132938" y="5092565"/>
              <a:ext cx="966245"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0BEEE36-2DF6-4772-8226-C204A111267F}"/>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7C1E5E55-9BA4-4452-BC84-289D5727914E}"/>
                </a:ext>
              </a:extLst>
            </p:cNvPr>
            <p:cNvSpPr txBox="1"/>
            <p:nvPr/>
          </p:nvSpPr>
          <p:spPr>
            <a:xfrm>
              <a:off x="3255356" y="5058823"/>
              <a:ext cx="712459" cy="369332"/>
            </a:xfrm>
            <a:prstGeom prst="rect">
              <a:avLst/>
            </a:prstGeom>
            <a:noFill/>
          </p:spPr>
          <p:txBody>
            <a:bodyPr wrap="none" rtlCol="0">
              <a:spAutoFit/>
            </a:bodyPr>
            <a:lstStyle/>
            <a:p>
              <a:pPr algn="ctr"/>
              <a:r>
                <a:rPr lang="en-US" dirty="0"/>
                <a:t>"Zoomer"</a:t>
              </a:r>
            </a:p>
          </p:txBody>
        </p:sp>
        <p:sp>
          <p:nvSpPr>
            <p:cNvPr id="147" name="Rectangle 146">
              <a:extLst>
                <a:ext uri="{FF2B5EF4-FFF2-40B4-BE49-F238E27FC236}">
                  <a16:creationId xmlns:a16="http://schemas.microsoft.com/office/drawing/2014/main" id="{BF15B494-793E-4C61-BFA3-EAD9E988D4A6}"/>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0286FBBA-8A0A-4B6F-8F3D-300EB63314B6}"/>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7F461E2A-C818-4CB2-A511-7B814C5637FF}"/>
                </a:ext>
              </a:extLst>
            </p:cNvPr>
            <p:cNvSpPr txBox="1"/>
            <p:nvPr/>
          </p:nvSpPr>
          <p:spPr>
            <a:xfrm>
              <a:off x="3075660" y="5369279"/>
              <a:ext cx="617354" cy="369332"/>
            </a:xfrm>
            <a:prstGeom prst="rect">
              <a:avLst/>
            </a:prstGeom>
            <a:noFill/>
          </p:spPr>
          <p:txBody>
            <a:bodyPr wrap="square">
              <a:spAutoFit/>
            </a:bodyPr>
            <a:lstStyle/>
            <a:p>
              <a:pPr algn="ctr"/>
              <a:r>
                <a:rPr lang="en-US" dirty="0"/>
                <a:t>Nil</a:t>
              </a:r>
            </a:p>
          </p:txBody>
        </p:sp>
        <p:sp>
          <p:nvSpPr>
            <p:cNvPr id="150" name="TextBox 149">
              <a:extLst>
                <a:ext uri="{FF2B5EF4-FFF2-40B4-BE49-F238E27FC236}">
                  <a16:creationId xmlns:a16="http://schemas.microsoft.com/office/drawing/2014/main" id="{D023B7B7-3B63-47F9-BB18-28E7F75F2FB6}"/>
                </a:ext>
              </a:extLst>
            </p:cNvPr>
            <p:cNvSpPr txBox="1"/>
            <p:nvPr/>
          </p:nvSpPr>
          <p:spPr>
            <a:xfrm>
              <a:off x="3562917" y="5361508"/>
              <a:ext cx="617354" cy="369332"/>
            </a:xfrm>
            <a:prstGeom prst="rect">
              <a:avLst/>
            </a:prstGeom>
            <a:noFill/>
          </p:spPr>
          <p:txBody>
            <a:bodyPr wrap="square">
              <a:spAutoFit/>
            </a:bodyPr>
            <a:lstStyle/>
            <a:p>
              <a:pPr algn="ctr"/>
              <a:r>
                <a:rPr lang="en-US" dirty="0"/>
                <a:t>Nil</a:t>
              </a:r>
            </a:p>
          </p:txBody>
        </p:sp>
      </p:grpSp>
      <p:sp>
        <p:nvSpPr>
          <p:cNvPr id="151" name="TextBox 150">
            <a:extLst>
              <a:ext uri="{FF2B5EF4-FFF2-40B4-BE49-F238E27FC236}">
                <a16:creationId xmlns:a16="http://schemas.microsoft.com/office/drawing/2014/main" id="{23363086-4F95-4000-B1A8-FBFF2766347E}"/>
              </a:ext>
            </a:extLst>
          </p:cNvPr>
          <p:cNvSpPr txBox="1"/>
          <p:nvPr/>
        </p:nvSpPr>
        <p:spPr>
          <a:xfrm>
            <a:off x="935041" y="3060757"/>
            <a:ext cx="1471474" cy="369332"/>
          </a:xfrm>
          <a:prstGeom prst="rect">
            <a:avLst/>
          </a:prstGeom>
          <a:noFill/>
        </p:spPr>
        <p:txBody>
          <a:bodyPr wrap="square">
            <a:spAutoFit/>
          </a:bodyPr>
          <a:lstStyle/>
          <a:p>
            <a:pPr algn="ctr"/>
            <a:r>
              <a:rPr lang="en-US" dirty="0" err="1">
                <a:solidFill>
                  <a:srgbClr val="FF0000"/>
                </a:solidFill>
                <a:latin typeface="Consolas" panose="020B0609020204030204" pitchFamily="49" charset="0"/>
              </a:rPr>
              <a:t>curval</a:t>
            </a:r>
            <a:r>
              <a:rPr lang="en-US" dirty="0">
                <a:solidFill>
                  <a:srgbClr val="FF0000"/>
                </a:solidFill>
                <a:latin typeface="Consolas" panose="020B0609020204030204" pitchFamily="49" charset="0"/>
              </a:rPr>
              <a: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52" name="TextBox 151">
            <a:extLst>
              <a:ext uri="{FF2B5EF4-FFF2-40B4-BE49-F238E27FC236}">
                <a16:creationId xmlns:a16="http://schemas.microsoft.com/office/drawing/2014/main" id="{9CD3BA05-8B38-4AE5-B761-2B69BD3829C6}"/>
              </a:ext>
            </a:extLst>
          </p:cNvPr>
          <p:cNvSpPr txBox="1"/>
          <p:nvPr/>
        </p:nvSpPr>
        <p:spPr>
          <a:xfrm>
            <a:off x="887316" y="3360074"/>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left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53" name="TextBox 152">
            <a:extLst>
              <a:ext uri="{FF2B5EF4-FFF2-40B4-BE49-F238E27FC236}">
                <a16:creationId xmlns:a16="http://schemas.microsoft.com/office/drawing/2014/main" id="{F72803BE-6C13-4943-A310-A10FF9FB41C4}"/>
              </a:ext>
            </a:extLst>
          </p:cNvPr>
          <p:cNvSpPr txBox="1"/>
          <p:nvPr/>
        </p:nvSpPr>
        <p:spPr>
          <a:xfrm>
            <a:off x="3224319" y="3353112"/>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sym typeface="Wingdings" panose="05000000000000000000" pitchFamily="2" charset="2"/>
              </a:rPr>
              <a:t> </a:t>
            </a:r>
            <a:r>
              <a:rPr lang="en-US" dirty="0">
                <a:solidFill>
                  <a:srgbClr val="FF0000"/>
                </a:solidFill>
                <a:latin typeface="Consolas" panose="020B0609020204030204" pitchFamily="49" charset="0"/>
              </a:rPr>
              <a:t>right</a:t>
            </a:r>
            <a:endParaRPr lang="en-US" dirty="0">
              <a:solidFill>
                <a:srgbClr val="FF0000"/>
              </a:solidFill>
            </a:endParaRPr>
          </a:p>
        </p:txBody>
      </p:sp>
      <p:grpSp>
        <p:nvGrpSpPr>
          <p:cNvPr id="232" name="Group 231">
            <a:extLst>
              <a:ext uri="{FF2B5EF4-FFF2-40B4-BE49-F238E27FC236}">
                <a16:creationId xmlns:a16="http://schemas.microsoft.com/office/drawing/2014/main" id="{21415FF0-2628-473B-BE6F-512DCCD3D436}"/>
              </a:ext>
            </a:extLst>
          </p:cNvPr>
          <p:cNvGrpSpPr/>
          <p:nvPr/>
        </p:nvGrpSpPr>
        <p:grpSpPr>
          <a:xfrm>
            <a:off x="3723140" y="1648158"/>
            <a:ext cx="1730286" cy="679788"/>
            <a:chOff x="3075660" y="5058823"/>
            <a:chExt cx="1104611" cy="679788"/>
          </a:xfrm>
        </p:grpSpPr>
        <p:sp>
          <p:nvSpPr>
            <p:cNvPr id="233" name="Rectangle 232">
              <a:extLst>
                <a:ext uri="{FF2B5EF4-FFF2-40B4-BE49-F238E27FC236}">
                  <a16:creationId xmlns:a16="http://schemas.microsoft.com/office/drawing/2014/main" id="{53EC7506-4EAC-4DB3-8BC8-6DF4B3405C09}"/>
                </a:ext>
              </a:extLst>
            </p:cNvPr>
            <p:cNvSpPr/>
            <p:nvPr/>
          </p:nvSpPr>
          <p:spPr>
            <a:xfrm>
              <a:off x="3132938" y="5092565"/>
              <a:ext cx="966245"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15D8AED8-6EA3-4EE0-B306-3F790528D4B9}"/>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TextBox 234">
              <a:extLst>
                <a:ext uri="{FF2B5EF4-FFF2-40B4-BE49-F238E27FC236}">
                  <a16:creationId xmlns:a16="http://schemas.microsoft.com/office/drawing/2014/main" id="{AF79812C-59D5-4AD5-B412-71F568A0D728}"/>
                </a:ext>
              </a:extLst>
            </p:cNvPr>
            <p:cNvSpPr txBox="1"/>
            <p:nvPr/>
          </p:nvSpPr>
          <p:spPr>
            <a:xfrm>
              <a:off x="3255865" y="5058823"/>
              <a:ext cx="711436" cy="369332"/>
            </a:xfrm>
            <a:prstGeom prst="rect">
              <a:avLst/>
            </a:prstGeom>
            <a:noFill/>
          </p:spPr>
          <p:txBody>
            <a:bodyPr wrap="none" rtlCol="0">
              <a:spAutoFit/>
            </a:bodyPr>
            <a:lstStyle/>
            <a:p>
              <a:pPr algn="ctr"/>
              <a:r>
                <a:rPr lang="en-US" dirty="0"/>
                <a:t>"Gamma"</a:t>
              </a:r>
            </a:p>
          </p:txBody>
        </p:sp>
        <p:sp>
          <p:nvSpPr>
            <p:cNvPr id="236" name="Rectangle 235">
              <a:extLst>
                <a:ext uri="{FF2B5EF4-FFF2-40B4-BE49-F238E27FC236}">
                  <a16:creationId xmlns:a16="http://schemas.microsoft.com/office/drawing/2014/main" id="{AB99009F-59C4-465E-BAC8-C3112B8A8B84}"/>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236">
              <a:extLst>
                <a:ext uri="{FF2B5EF4-FFF2-40B4-BE49-F238E27FC236}">
                  <a16:creationId xmlns:a16="http://schemas.microsoft.com/office/drawing/2014/main" id="{50581A7F-225F-43BC-A96F-27CD32B028E8}"/>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TextBox 237">
              <a:extLst>
                <a:ext uri="{FF2B5EF4-FFF2-40B4-BE49-F238E27FC236}">
                  <a16:creationId xmlns:a16="http://schemas.microsoft.com/office/drawing/2014/main" id="{15FC3CAB-9C09-4381-9BDE-5C13AD91685C}"/>
                </a:ext>
              </a:extLst>
            </p:cNvPr>
            <p:cNvSpPr txBox="1"/>
            <p:nvPr/>
          </p:nvSpPr>
          <p:spPr>
            <a:xfrm>
              <a:off x="3075660" y="5369279"/>
              <a:ext cx="617354" cy="369332"/>
            </a:xfrm>
            <a:prstGeom prst="rect">
              <a:avLst/>
            </a:prstGeom>
            <a:noFill/>
          </p:spPr>
          <p:txBody>
            <a:bodyPr wrap="square">
              <a:spAutoFit/>
            </a:bodyPr>
            <a:lstStyle/>
            <a:p>
              <a:pPr algn="ctr"/>
              <a:r>
                <a:rPr lang="en-US" dirty="0"/>
                <a:t>Nil</a:t>
              </a:r>
            </a:p>
          </p:txBody>
        </p:sp>
        <p:sp>
          <p:nvSpPr>
            <p:cNvPr id="239" name="TextBox 238">
              <a:extLst>
                <a:ext uri="{FF2B5EF4-FFF2-40B4-BE49-F238E27FC236}">
                  <a16:creationId xmlns:a16="http://schemas.microsoft.com/office/drawing/2014/main" id="{BFD4D428-224E-4878-A70E-EB5ED2145948}"/>
                </a:ext>
              </a:extLst>
            </p:cNvPr>
            <p:cNvSpPr txBox="1"/>
            <p:nvPr/>
          </p:nvSpPr>
          <p:spPr>
            <a:xfrm>
              <a:off x="3562917" y="5361508"/>
              <a:ext cx="617354" cy="369332"/>
            </a:xfrm>
            <a:prstGeom prst="rect">
              <a:avLst/>
            </a:prstGeom>
            <a:noFill/>
          </p:spPr>
          <p:txBody>
            <a:bodyPr wrap="square">
              <a:spAutoFit/>
            </a:bodyPr>
            <a:lstStyle/>
            <a:p>
              <a:pPr algn="ctr"/>
              <a:r>
                <a:rPr lang="en-US" dirty="0"/>
                <a:t>Nil</a:t>
              </a:r>
            </a:p>
          </p:txBody>
        </p:sp>
      </p:grpSp>
      <p:grpSp>
        <p:nvGrpSpPr>
          <p:cNvPr id="11" name="Group 10">
            <a:extLst>
              <a:ext uri="{FF2B5EF4-FFF2-40B4-BE49-F238E27FC236}">
                <a16:creationId xmlns:a16="http://schemas.microsoft.com/office/drawing/2014/main" id="{B1C9399C-4696-4F44-AC51-FA77D98ABD74}"/>
              </a:ext>
            </a:extLst>
          </p:cNvPr>
          <p:cNvGrpSpPr/>
          <p:nvPr/>
        </p:nvGrpSpPr>
        <p:grpSpPr>
          <a:xfrm>
            <a:off x="2193058" y="3040202"/>
            <a:ext cx="1116011" cy="369332"/>
            <a:chOff x="6670302" y="794474"/>
            <a:chExt cx="1116011" cy="369332"/>
          </a:xfrm>
        </p:grpSpPr>
        <p:sp>
          <p:nvSpPr>
            <p:cNvPr id="156" name="Rectangle 155">
              <a:extLst>
                <a:ext uri="{FF2B5EF4-FFF2-40B4-BE49-F238E27FC236}">
                  <a16:creationId xmlns:a16="http://schemas.microsoft.com/office/drawing/2014/main" id="{F6D76504-FDD4-4204-B12F-AD7BA1FE2B73}"/>
                </a:ext>
              </a:extLst>
            </p:cNvPr>
            <p:cNvSpPr/>
            <p:nvPr/>
          </p:nvSpPr>
          <p:spPr>
            <a:xfrm>
              <a:off x="6700596" y="881128"/>
              <a:ext cx="1039391"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TextBox 156">
              <a:extLst>
                <a:ext uri="{FF2B5EF4-FFF2-40B4-BE49-F238E27FC236}">
                  <a16:creationId xmlns:a16="http://schemas.microsoft.com/office/drawing/2014/main" id="{5EDD7E7F-D31E-426F-BBA6-445EC7F0EB9B}"/>
                </a:ext>
              </a:extLst>
            </p:cNvPr>
            <p:cNvSpPr txBox="1"/>
            <p:nvPr/>
          </p:nvSpPr>
          <p:spPr>
            <a:xfrm>
              <a:off x="6670302" y="794474"/>
              <a:ext cx="1116011" cy="369332"/>
            </a:xfrm>
            <a:prstGeom prst="rect">
              <a:avLst/>
            </a:prstGeom>
            <a:noFill/>
          </p:spPr>
          <p:txBody>
            <a:bodyPr wrap="none" rtlCol="0">
              <a:spAutoFit/>
            </a:bodyPr>
            <a:lstStyle/>
            <a:p>
              <a:pPr algn="ctr"/>
              <a:r>
                <a:rPr lang="en-US" dirty="0"/>
                <a:t>"Zoomer"</a:t>
              </a:r>
            </a:p>
          </p:txBody>
        </p:sp>
      </p:grpSp>
      <p:grpSp>
        <p:nvGrpSpPr>
          <p:cNvPr id="5" name="Group 4">
            <a:extLst>
              <a:ext uri="{FF2B5EF4-FFF2-40B4-BE49-F238E27FC236}">
                <a16:creationId xmlns:a16="http://schemas.microsoft.com/office/drawing/2014/main" id="{29830402-B517-4469-BCF0-E5DF9AF3A8B4}"/>
              </a:ext>
            </a:extLst>
          </p:cNvPr>
          <p:cNvGrpSpPr/>
          <p:nvPr/>
        </p:nvGrpSpPr>
        <p:grpSpPr>
          <a:xfrm>
            <a:off x="2679105" y="3350658"/>
            <a:ext cx="967036" cy="369332"/>
            <a:chOff x="6355656" y="1104930"/>
            <a:chExt cx="967036" cy="369332"/>
          </a:xfrm>
        </p:grpSpPr>
        <p:sp>
          <p:nvSpPr>
            <p:cNvPr id="158" name="Rectangle 157">
              <a:extLst>
                <a:ext uri="{FF2B5EF4-FFF2-40B4-BE49-F238E27FC236}">
                  <a16:creationId xmlns:a16="http://schemas.microsoft.com/office/drawing/2014/main" id="{DF4B1204-9C92-4AB5-9344-88AE4977C0F9}"/>
                </a:ext>
              </a:extLst>
            </p:cNvPr>
            <p:cNvSpPr/>
            <p:nvPr/>
          </p:nvSpPr>
          <p:spPr>
            <a:xfrm>
              <a:off x="6515488" y="1172975"/>
              <a:ext cx="644958"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TextBox 159">
              <a:extLst>
                <a:ext uri="{FF2B5EF4-FFF2-40B4-BE49-F238E27FC236}">
                  <a16:creationId xmlns:a16="http://schemas.microsoft.com/office/drawing/2014/main" id="{0930576C-FB16-4A41-AF81-6B04EA6063B8}"/>
                </a:ext>
              </a:extLst>
            </p:cNvPr>
            <p:cNvSpPr txBox="1"/>
            <p:nvPr/>
          </p:nvSpPr>
          <p:spPr>
            <a:xfrm>
              <a:off x="6355656" y="1104930"/>
              <a:ext cx="967036" cy="369332"/>
            </a:xfrm>
            <a:prstGeom prst="rect">
              <a:avLst/>
            </a:prstGeom>
            <a:noFill/>
          </p:spPr>
          <p:txBody>
            <a:bodyPr wrap="square">
              <a:spAutoFit/>
            </a:bodyPr>
            <a:lstStyle/>
            <a:p>
              <a:pPr algn="ctr"/>
              <a:r>
                <a:rPr lang="en-US" dirty="0"/>
                <a:t>Nil</a:t>
              </a:r>
            </a:p>
          </p:txBody>
        </p:sp>
      </p:grpSp>
      <p:cxnSp>
        <p:nvCxnSpPr>
          <p:cNvPr id="166" name="Straight Arrow Connector 165">
            <a:extLst>
              <a:ext uri="{FF2B5EF4-FFF2-40B4-BE49-F238E27FC236}">
                <a16:creationId xmlns:a16="http://schemas.microsoft.com/office/drawing/2014/main" id="{C60F03AD-06A4-4771-A272-163F28F5883C}"/>
              </a:ext>
            </a:extLst>
          </p:cNvPr>
          <p:cNvCxnSpPr/>
          <p:nvPr/>
        </p:nvCxnSpPr>
        <p:spPr>
          <a:xfrm>
            <a:off x="964327" y="503252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7DE5B607-E14B-42DB-9957-DCB3A85F0EE6}"/>
              </a:ext>
            </a:extLst>
          </p:cNvPr>
          <p:cNvGrpSpPr/>
          <p:nvPr/>
        </p:nvGrpSpPr>
        <p:grpSpPr>
          <a:xfrm>
            <a:off x="3805018" y="3768533"/>
            <a:ext cx="1513547" cy="631760"/>
            <a:chOff x="3132938" y="5092565"/>
            <a:chExt cx="966245" cy="631760"/>
          </a:xfrm>
        </p:grpSpPr>
        <p:sp>
          <p:nvSpPr>
            <p:cNvPr id="188" name="Rectangle 187">
              <a:extLst>
                <a:ext uri="{FF2B5EF4-FFF2-40B4-BE49-F238E27FC236}">
                  <a16:creationId xmlns:a16="http://schemas.microsoft.com/office/drawing/2014/main" id="{5FDA2D71-6958-4BC3-9501-A29D0FC7F419}"/>
                </a:ext>
              </a:extLst>
            </p:cNvPr>
            <p:cNvSpPr/>
            <p:nvPr/>
          </p:nvSpPr>
          <p:spPr>
            <a:xfrm>
              <a:off x="3132938" y="5092565"/>
              <a:ext cx="966245"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Rectangle 210">
              <a:extLst>
                <a:ext uri="{FF2B5EF4-FFF2-40B4-BE49-F238E27FC236}">
                  <a16:creationId xmlns:a16="http://schemas.microsoft.com/office/drawing/2014/main" id="{64584D8A-5BF7-4D19-B7C4-CE3416F0002C}"/>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212">
              <a:extLst>
                <a:ext uri="{FF2B5EF4-FFF2-40B4-BE49-F238E27FC236}">
                  <a16:creationId xmlns:a16="http://schemas.microsoft.com/office/drawing/2014/main" id="{7075AD24-DC7C-4E70-9649-DA9F7A447ED9}"/>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9CA15F8-E43D-4366-9ECA-2E3808AA6D9C}"/>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4" name="Group 223">
            <a:extLst>
              <a:ext uri="{FF2B5EF4-FFF2-40B4-BE49-F238E27FC236}">
                <a16:creationId xmlns:a16="http://schemas.microsoft.com/office/drawing/2014/main" id="{9FAEC41C-91F1-4EB2-A2F6-FD04197B457C}"/>
              </a:ext>
            </a:extLst>
          </p:cNvPr>
          <p:cNvGrpSpPr/>
          <p:nvPr/>
        </p:nvGrpSpPr>
        <p:grpSpPr>
          <a:xfrm>
            <a:off x="1772887" y="4850723"/>
            <a:ext cx="1116011" cy="369332"/>
            <a:chOff x="6670302" y="794474"/>
            <a:chExt cx="1116011" cy="369332"/>
          </a:xfrm>
        </p:grpSpPr>
        <p:sp>
          <p:nvSpPr>
            <p:cNvPr id="240" name="Rectangle 239">
              <a:extLst>
                <a:ext uri="{FF2B5EF4-FFF2-40B4-BE49-F238E27FC236}">
                  <a16:creationId xmlns:a16="http://schemas.microsoft.com/office/drawing/2014/main" id="{07F589B7-4E09-4166-9C35-9D00081F7083}"/>
                </a:ext>
              </a:extLst>
            </p:cNvPr>
            <p:cNvSpPr/>
            <p:nvPr/>
          </p:nvSpPr>
          <p:spPr>
            <a:xfrm>
              <a:off x="6700596" y="881128"/>
              <a:ext cx="1039391"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Box 240">
              <a:extLst>
                <a:ext uri="{FF2B5EF4-FFF2-40B4-BE49-F238E27FC236}">
                  <a16:creationId xmlns:a16="http://schemas.microsoft.com/office/drawing/2014/main" id="{B6CF844F-3A99-46E0-AEFE-292B779C92CF}"/>
                </a:ext>
              </a:extLst>
            </p:cNvPr>
            <p:cNvSpPr txBox="1"/>
            <p:nvPr/>
          </p:nvSpPr>
          <p:spPr>
            <a:xfrm>
              <a:off x="6670302" y="794474"/>
              <a:ext cx="1116011" cy="369332"/>
            </a:xfrm>
            <a:prstGeom prst="rect">
              <a:avLst/>
            </a:prstGeom>
            <a:noFill/>
          </p:spPr>
          <p:txBody>
            <a:bodyPr wrap="none" rtlCol="0">
              <a:spAutoFit/>
            </a:bodyPr>
            <a:lstStyle/>
            <a:p>
              <a:pPr algn="ctr"/>
              <a:r>
                <a:rPr lang="en-US" dirty="0"/>
                <a:t>"Zoomer"</a:t>
              </a:r>
            </a:p>
          </p:txBody>
        </p:sp>
      </p:grpSp>
      <p:grpSp>
        <p:nvGrpSpPr>
          <p:cNvPr id="242" name="Group 241">
            <a:extLst>
              <a:ext uri="{FF2B5EF4-FFF2-40B4-BE49-F238E27FC236}">
                <a16:creationId xmlns:a16="http://schemas.microsoft.com/office/drawing/2014/main" id="{10937AAA-D61E-45FB-8B52-E91F35A70F9F}"/>
              </a:ext>
            </a:extLst>
          </p:cNvPr>
          <p:cNvGrpSpPr/>
          <p:nvPr/>
        </p:nvGrpSpPr>
        <p:grpSpPr>
          <a:xfrm>
            <a:off x="4814306" y="4872703"/>
            <a:ext cx="967036" cy="369332"/>
            <a:chOff x="6355656" y="1104930"/>
            <a:chExt cx="967036" cy="369332"/>
          </a:xfrm>
        </p:grpSpPr>
        <p:sp>
          <p:nvSpPr>
            <p:cNvPr id="243" name="Rectangle 242">
              <a:extLst>
                <a:ext uri="{FF2B5EF4-FFF2-40B4-BE49-F238E27FC236}">
                  <a16:creationId xmlns:a16="http://schemas.microsoft.com/office/drawing/2014/main" id="{FD1607D7-4BFC-48ED-83F6-A06DE075C7EF}"/>
                </a:ext>
              </a:extLst>
            </p:cNvPr>
            <p:cNvSpPr/>
            <p:nvPr/>
          </p:nvSpPr>
          <p:spPr>
            <a:xfrm>
              <a:off x="6515488" y="1172975"/>
              <a:ext cx="644958"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TextBox 243">
              <a:extLst>
                <a:ext uri="{FF2B5EF4-FFF2-40B4-BE49-F238E27FC236}">
                  <a16:creationId xmlns:a16="http://schemas.microsoft.com/office/drawing/2014/main" id="{9E44A988-8CCE-4E99-B593-1291F75F007B}"/>
                </a:ext>
              </a:extLst>
            </p:cNvPr>
            <p:cNvSpPr txBox="1"/>
            <p:nvPr/>
          </p:nvSpPr>
          <p:spPr>
            <a:xfrm>
              <a:off x="6355656" y="1104930"/>
              <a:ext cx="967036" cy="369332"/>
            </a:xfrm>
            <a:prstGeom prst="rect">
              <a:avLst/>
            </a:prstGeom>
            <a:noFill/>
          </p:spPr>
          <p:txBody>
            <a:bodyPr wrap="square">
              <a:spAutoFit/>
            </a:bodyPr>
            <a:lstStyle/>
            <a:p>
              <a:pPr algn="ctr"/>
              <a:r>
                <a:rPr lang="en-US" dirty="0"/>
                <a:t>Nil</a:t>
              </a:r>
            </a:p>
          </p:txBody>
        </p:sp>
      </p:grpSp>
      <p:cxnSp>
        <p:nvCxnSpPr>
          <p:cNvPr id="245" name="Straight Arrow Connector 244">
            <a:extLst>
              <a:ext uri="{FF2B5EF4-FFF2-40B4-BE49-F238E27FC236}">
                <a16:creationId xmlns:a16="http://schemas.microsoft.com/office/drawing/2014/main" id="{A7EED8F4-3C16-43F5-9BBC-625A019E4D4F}"/>
              </a:ext>
            </a:extLst>
          </p:cNvPr>
          <p:cNvCxnSpPr>
            <a:cxnSpLocks/>
          </p:cNvCxnSpPr>
          <p:nvPr/>
        </p:nvCxnSpPr>
        <p:spPr>
          <a:xfrm flipH="1">
            <a:off x="3951345" y="4258138"/>
            <a:ext cx="236383" cy="441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53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4.81481E-6 L -0.06198 0.43496 " pathEditMode="relative" rAng="0" ptsTypes="AA">
                                      <p:cBhvr>
                                        <p:cTn id="6" dur="2000" fill="hold"/>
                                        <p:tgtEl>
                                          <p:spTgt spid="232"/>
                                        </p:tgtEl>
                                        <p:attrNameLst>
                                          <p:attrName>ppt_x</p:attrName>
                                          <p:attrName>ppt_y</p:attrName>
                                        </p:attrNameLst>
                                      </p:cBhvr>
                                      <p:rCtr x="-3099" y="21736"/>
                                    </p:animMotion>
                                  </p:childTnLst>
                                </p:cTn>
                              </p:par>
                              <p:par>
                                <p:cTn id="7" presetID="10" presetClass="entr" presetSubtype="0" fill="hold" grpId="0" nodeType="withEffect">
                                  <p:stCondLst>
                                    <p:cond delay="0"/>
                                  </p:stCondLst>
                                  <p:childTnLst>
                                    <p:set>
                                      <p:cBhvr>
                                        <p:cTn id="8" dur="1" fill="hold">
                                          <p:stCondLst>
                                            <p:cond delay="0"/>
                                          </p:stCondLst>
                                        </p:cTn>
                                        <p:tgtEl>
                                          <p:spTgt spid="165"/>
                                        </p:tgtEl>
                                        <p:attrNameLst>
                                          <p:attrName>style.visibility</p:attrName>
                                        </p:attrNameLst>
                                      </p:cBhvr>
                                      <p:to>
                                        <p:strVal val="visible"/>
                                      </p:to>
                                    </p:set>
                                    <p:animEffect transition="in" filter="fade">
                                      <p:cBhvr>
                                        <p:cTn id="9" dur="500"/>
                                        <p:tgtEl>
                                          <p:spTgt spid="165"/>
                                        </p:tgtEl>
                                      </p:cBhvr>
                                    </p:animEffect>
                                  </p:childTnLst>
                                </p:cTn>
                              </p:par>
                              <p:par>
                                <p:cTn id="10" presetID="10" presetClass="exit" presetSubtype="0" fill="hold" nodeType="withEffect">
                                  <p:stCondLst>
                                    <p:cond delay="0"/>
                                  </p:stCondLst>
                                  <p:childTnLst>
                                    <p:animEffect transition="out" filter="fade">
                                      <p:cBhvr>
                                        <p:cTn id="11" dur="500"/>
                                        <p:tgtEl>
                                          <p:spTgt spid="223"/>
                                        </p:tgtEl>
                                      </p:cBhvr>
                                    </p:animEffect>
                                    <p:set>
                                      <p:cBhvr>
                                        <p:cTn id="12" dur="1" fill="hold">
                                          <p:stCondLst>
                                            <p:cond delay="499"/>
                                          </p:stCondLst>
                                        </p:cTn>
                                        <p:tgtEl>
                                          <p:spTgt spid="22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31"/>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500"/>
                                        <p:tgtEl>
                                          <p:spTgt spid="143"/>
                                        </p:tgtEl>
                                      </p:cBhvr>
                                    </p:animEffect>
                                  </p:childTnLst>
                                </p:cTn>
                              </p:par>
                              <p:par>
                                <p:cTn id="18" presetID="10" presetClass="exit" presetSubtype="0" fill="hold" grpId="0" nodeType="withEffect">
                                  <p:stCondLst>
                                    <p:cond delay="0"/>
                                  </p:stCondLst>
                                  <p:childTnLst>
                                    <p:animEffect transition="out" filter="fade">
                                      <p:cBhvr>
                                        <p:cTn id="19" dur="500"/>
                                        <p:tgtEl>
                                          <p:spTgt spid="228"/>
                                        </p:tgtEl>
                                      </p:cBhvr>
                                    </p:animEffect>
                                    <p:set>
                                      <p:cBhvr>
                                        <p:cTn id="20" dur="1" fill="hold">
                                          <p:stCondLst>
                                            <p:cond delay="499"/>
                                          </p:stCondLst>
                                        </p:cTn>
                                        <p:tgtEl>
                                          <p:spTgt spid="22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09"/>
                                        </p:tgtEl>
                                      </p:cBhvr>
                                    </p:animEffect>
                                    <p:set>
                                      <p:cBhvr>
                                        <p:cTn id="23" dur="1" fill="hold">
                                          <p:stCondLst>
                                            <p:cond delay="499"/>
                                          </p:stCondLst>
                                        </p:cTn>
                                        <p:tgtEl>
                                          <p:spTgt spid="209"/>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5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3"/>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nodeType="afterEffect">
                                  <p:stCondLst>
                                    <p:cond delay="0"/>
                                  </p:stCondLst>
                                  <p:childTnLst>
                                    <p:set>
                                      <p:cBhvr>
                                        <p:cTn id="32" dur="1" fill="hold">
                                          <p:stCondLst>
                                            <p:cond delay="0"/>
                                          </p:stCondLst>
                                        </p:cTn>
                                        <p:tgtEl>
                                          <p:spTgt spid="1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8.33333E-7 1.11111E-6 L -0.03398 0.26412 " pathEditMode="relative" rAng="0" ptsTypes="AA">
                                      <p:cBhvr>
                                        <p:cTn id="40" dur="2000" fill="hold"/>
                                        <p:tgtEl>
                                          <p:spTgt spid="11"/>
                                        </p:tgtEl>
                                        <p:attrNameLst>
                                          <p:attrName>ppt_x</p:attrName>
                                          <p:attrName>ppt_y</p:attrName>
                                        </p:attrNameLst>
                                      </p:cBhvr>
                                      <p:rCtr x="-1706" y="13194"/>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5E-6 7.40741E-7 L 0.17474 0.22222 " pathEditMode="relative" rAng="0" ptsTypes="AA">
                                      <p:cBhvr>
                                        <p:cTn id="48" dur="2000" fill="hold"/>
                                        <p:tgtEl>
                                          <p:spTgt spid="5"/>
                                        </p:tgtEl>
                                        <p:attrNameLst>
                                          <p:attrName>ppt_x</p:attrName>
                                          <p:attrName>ppt_y</p:attrName>
                                        </p:attrNameLst>
                                      </p:cBhvr>
                                      <p:rCtr x="8737" y="11111"/>
                                    </p:animMotion>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43"/>
                                        </p:tgtEl>
                                      </p:cBhvr>
                                    </p:animEffect>
                                    <p:set>
                                      <p:cBhvr>
                                        <p:cTn id="53" dur="1" fill="hold">
                                          <p:stCondLst>
                                            <p:cond delay="499"/>
                                          </p:stCondLst>
                                        </p:cTn>
                                        <p:tgtEl>
                                          <p:spTgt spid="14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51"/>
                                        </p:tgtEl>
                                      </p:cBhvr>
                                    </p:animEffect>
                                    <p:set>
                                      <p:cBhvr>
                                        <p:cTn id="56" dur="1" fill="hold">
                                          <p:stCondLst>
                                            <p:cond delay="499"/>
                                          </p:stCondLst>
                                        </p:cTn>
                                        <p:tgtEl>
                                          <p:spTgt spid="15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52"/>
                                        </p:tgtEl>
                                      </p:cBhvr>
                                    </p:animEffect>
                                    <p:set>
                                      <p:cBhvr>
                                        <p:cTn id="59" dur="1" fill="hold">
                                          <p:stCondLst>
                                            <p:cond delay="499"/>
                                          </p:stCondLst>
                                        </p:cTn>
                                        <p:tgtEl>
                                          <p:spTgt spid="152"/>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53"/>
                                        </p:tgtEl>
                                      </p:cBhvr>
                                    </p:animEffect>
                                    <p:set>
                                      <p:cBhvr>
                                        <p:cTn id="62" dur="1" fill="hold">
                                          <p:stCondLst>
                                            <p:cond delay="499"/>
                                          </p:stCondLst>
                                        </p:cTn>
                                        <p:tgtEl>
                                          <p:spTgt spid="15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
                                        </p:tgtEl>
                                        <p:attrNameLst>
                                          <p:attrName>style.visibility</p:attrName>
                                        </p:attrNameLst>
                                      </p:cBhvr>
                                      <p:to>
                                        <p:strVal val="visible"/>
                                      </p:to>
                                    </p:set>
                                    <p:animEffect transition="in" filter="fade">
                                      <p:cBhvr>
                                        <p:cTn id="67" dur="500"/>
                                        <p:tgtEl>
                                          <p:spTgt spid="16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24"/>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4.16667E-6 7.40741E-7 L 0.18229 -0.16227 " pathEditMode="relative" rAng="0" ptsTypes="AA">
                                      <p:cBhvr>
                                        <p:cTn id="73" dur="2000" fill="hold"/>
                                        <p:tgtEl>
                                          <p:spTgt spid="224"/>
                                        </p:tgtEl>
                                        <p:attrNameLst>
                                          <p:attrName>ppt_x</p:attrName>
                                          <p:attrName>ppt_y</p:attrName>
                                        </p:attrNameLst>
                                      </p:cBhvr>
                                      <p:rCtr x="9115" y="-8125"/>
                                    </p:animMotion>
                                  </p:childTnLst>
                                </p:cTn>
                              </p:par>
                              <p:par>
                                <p:cTn id="74" presetID="1" presetClass="entr" presetSubtype="0" fill="hold" nodeType="withEffect">
                                  <p:stCondLst>
                                    <p:cond delay="0"/>
                                  </p:stCondLst>
                                  <p:childTnLst>
                                    <p:set>
                                      <p:cBhvr>
                                        <p:cTn id="75" dur="1" fill="hold">
                                          <p:stCondLst>
                                            <p:cond delay="0"/>
                                          </p:stCondLst>
                                        </p:cTn>
                                        <p:tgtEl>
                                          <p:spTgt spid="242"/>
                                        </p:tgtEl>
                                        <p:attrNameLst>
                                          <p:attrName>style.visibility</p:attrName>
                                        </p:attrNameLst>
                                      </p:cBhvr>
                                      <p:to>
                                        <p:strVal val="visible"/>
                                      </p:to>
                                    </p:set>
                                  </p:childTnLst>
                                </p:cTn>
                              </p:par>
                              <p:par>
                                <p:cTn id="76" presetID="42" presetClass="path" presetSubtype="0" accel="50000" decel="50000" fill="hold" nodeType="withEffect">
                                  <p:stCondLst>
                                    <p:cond delay="0"/>
                                  </p:stCondLst>
                                  <p:childTnLst>
                                    <p:animMotion origin="layout" path="M 4.79167E-6 1.48148E-6 L -0.02722 -0.12176 " pathEditMode="relative" rAng="0" ptsTypes="AA">
                                      <p:cBhvr>
                                        <p:cTn id="77" dur="2000" fill="hold"/>
                                        <p:tgtEl>
                                          <p:spTgt spid="242"/>
                                        </p:tgtEl>
                                        <p:attrNameLst>
                                          <p:attrName>ppt_x</p:attrName>
                                          <p:attrName>ppt_y</p:attrName>
                                        </p:attrNameLst>
                                      </p:cBhvr>
                                      <p:rCtr x="-1367" y="-6088"/>
                                    </p:animMotion>
                                  </p:childTnLst>
                                </p:cTn>
                              </p:par>
                            </p:childTnLst>
                          </p:cTn>
                        </p:par>
                        <p:par>
                          <p:cTn id="78" fill="hold">
                            <p:stCondLst>
                              <p:cond delay="2000"/>
                            </p:stCondLst>
                            <p:childTnLst>
                              <p:par>
                                <p:cTn id="79" presetID="22" presetClass="entr" presetSubtype="1" fill="hold" nodeType="afterEffect">
                                  <p:stCondLst>
                                    <p:cond delay="0"/>
                                  </p:stCondLst>
                                  <p:childTnLst>
                                    <p:set>
                                      <p:cBhvr>
                                        <p:cTn id="80" dur="1" fill="hold">
                                          <p:stCondLst>
                                            <p:cond delay="0"/>
                                          </p:stCondLst>
                                        </p:cTn>
                                        <p:tgtEl>
                                          <p:spTgt spid="245"/>
                                        </p:tgtEl>
                                        <p:attrNameLst>
                                          <p:attrName>style.visibility</p:attrName>
                                        </p:attrNameLst>
                                      </p:cBhvr>
                                      <p:to>
                                        <p:strVal val="visible"/>
                                      </p:to>
                                    </p:set>
                                    <p:animEffect transition="in" filter="wipe(up)">
                                      <p:cBhvr>
                                        <p:cTn id="81" dur="500"/>
                                        <p:tgtEl>
                                          <p:spTgt spid="245"/>
                                        </p:tgtEl>
                                      </p:cBhvr>
                                    </p:animEffect>
                                  </p:childTnLst>
                                </p:cTn>
                              </p:par>
                              <p:par>
                                <p:cTn id="82" presetID="10" presetClass="exit" presetSubtype="0" fill="hold" nodeType="withEffect">
                                  <p:stCondLst>
                                    <p:cond delay="0"/>
                                  </p:stCondLst>
                                  <p:childTnLst>
                                    <p:animEffect transition="out" filter="fade">
                                      <p:cBhvr>
                                        <p:cTn id="83" dur="500"/>
                                        <p:tgtEl>
                                          <p:spTgt spid="11"/>
                                        </p:tgtEl>
                                      </p:cBhvr>
                                    </p:animEffect>
                                    <p:set>
                                      <p:cBhvr>
                                        <p:cTn id="84" dur="1" fill="hold">
                                          <p:stCondLst>
                                            <p:cond delay="499"/>
                                          </p:stCondLst>
                                        </p:cTn>
                                        <p:tgtEl>
                                          <p:spTgt spid="11"/>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5"/>
                                        </p:tgtEl>
                                      </p:cBhvr>
                                    </p:animEffect>
                                    <p:set>
                                      <p:cBhvr>
                                        <p:cTn id="87" dur="1" fill="hold">
                                          <p:stCondLst>
                                            <p:cond delay="499"/>
                                          </p:stCondLst>
                                        </p:cTn>
                                        <p:tgtEl>
                                          <p:spTgt spid="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1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animBg="1"/>
      <p:bldP spid="165" grpId="0" animBg="1"/>
      <p:bldP spid="151" grpId="0"/>
      <p:bldP spid="151" grpId="1"/>
      <p:bldP spid="152" grpId="0"/>
      <p:bldP spid="152" grpId="1"/>
      <p:bldP spid="153" grpId="0"/>
      <p:bldP spid="153" grpId="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222117"/>
            <a:ext cx="10363200" cy="1143000"/>
          </a:xfrm>
        </p:spPr>
        <p:txBody>
          <a:bodyPr/>
          <a:lstStyle/>
          <a:p>
            <a:r>
              <a:rPr lang="en-US" dirty="0"/>
              <a:t>Algebraic Data Types: Adding a Node to a Tree</a:t>
            </a:r>
          </a:p>
        </p:txBody>
      </p:sp>
      <p:grpSp>
        <p:nvGrpSpPr>
          <p:cNvPr id="9" name="Group 8">
            <a:extLst>
              <a:ext uri="{FF2B5EF4-FFF2-40B4-BE49-F238E27FC236}">
                <a16:creationId xmlns:a16="http://schemas.microsoft.com/office/drawing/2014/main" id="{3AD12613-4119-4CD7-8732-90C36AFD53CF}"/>
              </a:ext>
            </a:extLst>
          </p:cNvPr>
          <p:cNvGrpSpPr/>
          <p:nvPr/>
        </p:nvGrpSpPr>
        <p:grpSpPr>
          <a:xfrm>
            <a:off x="6435466" y="2502670"/>
            <a:ext cx="5610234" cy="4180726"/>
            <a:chOff x="6095118" y="1978967"/>
            <a:chExt cx="5733038" cy="5446850"/>
          </a:xfrm>
        </p:grpSpPr>
        <p:grpSp>
          <p:nvGrpSpPr>
            <p:cNvPr id="13" name="Group 12">
              <a:extLst>
                <a:ext uri="{FF2B5EF4-FFF2-40B4-BE49-F238E27FC236}">
                  <a16:creationId xmlns:a16="http://schemas.microsoft.com/office/drawing/2014/main" id="{2C43BD1C-BAC2-4F3A-BB73-AB954A5229A3}"/>
                </a:ext>
              </a:extLst>
            </p:cNvPr>
            <p:cNvGrpSpPr/>
            <p:nvPr/>
          </p:nvGrpSpPr>
          <p:grpSpPr>
            <a:xfrm>
              <a:off x="6095118" y="1978967"/>
              <a:ext cx="5733038" cy="5446850"/>
              <a:chOff x="3072962" y="1263460"/>
              <a:chExt cx="5994838" cy="6296063"/>
            </a:xfrm>
          </p:grpSpPr>
          <p:pic>
            <p:nvPicPr>
              <p:cNvPr id="15" name="Picture 14">
                <a:extLst>
                  <a:ext uri="{FF2B5EF4-FFF2-40B4-BE49-F238E27FC236}">
                    <a16:creationId xmlns:a16="http://schemas.microsoft.com/office/drawing/2014/main" id="{6D98472A-B5A9-4478-867A-62125BBCBD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6296063"/>
              </a:xfrm>
              <a:prstGeom prst="rect">
                <a:avLst/>
              </a:prstGeom>
            </p:spPr>
          </p:pic>
          <p:sp>
            <p:nvSpPr>
              <p:cNvPr id="16" name="Rectangle 15">
                <a:extLst>
                  <a:ext uri="{FF2B5EF4-FFF2-40B4-BE49-F238E27FC236}">
                    <a16:creationId xmlns:a16="http://schemas.microsoft.com/office/drawing/2014/main" id="{96E46716-AC36-4CA3-9A71-2C5BEBE506E5}"/>
                  </a:ext>
                </a:extLst>
              </p:cNvPr>
              <p:cNvSpPr/>
              <p:nvPr/>
            </p:nvSpPr>
            <p:spPr>
              <a:xfrm>
                <a:off x="3166947" y="1701941"/>
                <a:ext cx="3015290" cy="303314"/>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4" name="Rectangle 13">
              <a:extLst>
                <a:ext uri="{FF2B5EF4-FFF2-40B4-BE49-F238E27FC236}">
                  <a16:creationId xmlns:a16="http://schemas.microsoft.com/office/drawing/2014/main" id="{59652EDF-4AD2-45B8-A841-7D68C1BF5D8E}"/>
                </a:ext>
              </a:extLst>
            </p:cNvPr>
            <p:cNvSpPr/>
            <p:nvPr/>
          </p:nvSpPr>
          <p:spPr>
            <a:xfrm>
              <a:off x="8878957" y="2053236"/>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6256DE6-4593-456E-9E06-AB34442CB16F}"/>
              </a:ext>
            </a:extLst>
          </p:cNvPr>
          <p:cNvGrpSpPr/>
          <p:nvPr/>
        </p:nvGrpSpPr>
        <p:grpSpPr>
          <a:xfrm>
            <a:off x="213234" y="4202355"/>
            <a:ext cx="5990617" cy="2609630"/>
            <a:chOff x="213234" y="4066163"/>
            <a:chExt cx="5990617" cy="2609630"/>
          </a:xfrm>
        </p:grpSpPr>
        <p:sp>
          <p:nvSpPr>
            <p:cNvPr id="6" name="Rectangle 5">
              <a:extLst>
                <a:ext uri="{FF2B5EF4-FFF2-40B4-BE49-F238E27FC236}">
                  <a16:creationId xmlns:a16="http://schemas.microsoft.com/office/drawing/2014/main" id="{8B73E2CC-8D0F-4047-91B4-D34A4D43FD98}"/>
                </a:ext>
              </a:extLst>
            </p:cNvPr>
            <p:cNvSpPr/>
            <p:nvPr/>
          </p:nvSpPr>
          <p:spPr>
            <a:xfrm>
              <a:off x="213234" y="4066163"/>
              <a:ext cx="5370443" cy="260963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00E688B2-C708-4E73-ACB6-458AB2B07BDE}"/>
                </a:ext>
              </a:extLst>
            </p:cNvPr>
            <p:cNvSpPr txBox="1"/>
            <p:nvPr/>
          </p:nvSpPr>
          <p:spPr>
            <a:xfrm>
              <a:off x="213234" y="4090470"/>
              <a:ext cx="5990617" cy="2585323"/>
            </a:xfrm>
            <a:prstGeom prst="rect">
              <a:avLst/>
            </a:prstGeom>
            <a:noFill/>
          </p:spPr>
          <p:txBody>
            <a:bodyPr wrap="square">
              <a:spAutoFit/>
            </a:bodyPr>
            <a:lstStyle/>
            <a:p>
              <a:r>
                <a:rPr lang="en-US" sz="1800" dirty="0">
                  <a:solidFill>
                    <a:srgbClr val="000000"/>
                  </a:solidFill>
                  <a:latin typeface="Consolas" panose="020B0609020204030204" pitchFamily="49" charset="0"/>
                </a:rPr>
                <a:t>insert Nil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val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&lt;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&gt;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grpSp>
      <p:sp>
        <p:nvSpPr>
          <p:cNvPr id="195" name="Rectangle 194">
            <a:extLst>
              <a:ext uri="{FF2B5EF4-FFF2-40B4-BE49-F238E27FC236}">
                <a16:creationId xmlns:a16="http://schemas.microsoft.com/office/drawing/2014/main" id="{0BA25939-BACD-45DA-A971-9E711A2CAE9C}"/>
              </a:ext>
            </a:extLst>
          </p:cNvPr>
          <p:cNvSpPr/>
          <p:nvPr/>
        </p:nvSpPr>
        <p:spPr>
          <a:xfrm>
            <a:off x="272390" y="4795467"/>
            <a:ext cx="5247175" cy="349810"/>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13BD7C21-A428-49C0-9CAB-6D922A1A0091}"/>
              </a:ext>
            </a:extLst>
          </p:cNvPr>
          <p:cNvSpPr txBox="1"/>
          <p:nvPr/>
        </p:nvSpPr>
        <p:spPr>
          <a:xfrm>
            <a:off x="7001789" y="2733912"/>
            <a:ext cx="411014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 Nil</a:t>
            </a:r>
          </a:p>
        </p:txBody>
      </p:sp>
      <p:sp>
        <p:nvSpPr>
          <p:cNvPr id="21" name="TextBox 20">
            <a:extLst>
              <a:ext uri="{FF2B5EF4-FFF2-40B4-BE49-F238E27FC236}">
                <a16:creationId xmlns:a16="http://schemas.microsoft.com/office/drawing/2014/main" id="{9FCD86D2-97DB-4DA2-9694-D8C8A49914C8}"/>
              </a:ext>
            </a:extLst>
          </p:cNvPr>
          <p:cNvSpPr txBox="1"/>
          <p:nvPr/>
        </p:nvSpPr>
        <p:spPr>
          <a:xfrm>
            <a:off x="6415806" y="273763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22" name="TextBox 21">
            <a:extLst>
              <a:ext uri="{FF2B5EF4-FFF2-40B4-BE49-F238E27FC236}">
                <a16:creationId xmlns:a16="http://schemas.microsoft.com/office/drawing/2014/main" id="{3CA0B253-E51C-4B82-826F-41EC79599053}"/>
              </a:ext>
            </a:extLst>
          </p:cNvPr>
          <p:cNvSpPr txBox="1"/>
          <p:nvPr/>
        </p:nvSpPr>
        <p:spPr>
          <a:xfrm>
            <a:off x="6992061" y="307095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tree1 = insert </a:t>
            </a:r>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Cheugy</a:t>
            </a:r>
            <a:r>
              <a:rPr lang="en-US" dirty="0">
                <a:solidFill>
                  <a:srgbClr val="C2FFF0"/>
                </a:solidFill>
                <a:latin typeface="Consolas" panose="020B0609020204030204" pitchFamily="49" charset="0"/>
              </a:rPr>
              <a:t>"</a:t>
            </a:r>
          </a:p>
        </p:txBody>
      </p:sp>
      <p:sp>
        <p:nvSpPr>
          <p:cNvPr id="23" name="TextBox 22">
            <a:extLst>
              <a:ext uri="{FF2B5EF4-FFF2-40B4-BE49-F238E27FC236}">
                <a16:creationId xmlns:a16="http://schemas.microsoft.com/office/drawing/2014/main" id="{CAE676B6-7D43-4111-9E83-6D2608B6EC1E}"/>
              </a:ext>
            </a:extLst>
          </p:cNvPr>
          <p:cNvSpPr txBox="1"/>
          <p:nvPr/>
        </p:nvSpPr>
        <p:spPr>
          <a:xfrm>
            <a:off x="6406078" y="305522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48" name="TextBox 47">
            <a:extLst>
              <a:ext uri="{FF2B5EF4-FFF2-40B4-BE49-F238E27FC236}">
                <a16:creationId xmlns:a16="http://schemas.microsoft.com/office/drawing/2014/main" id="{6C0E1FC0-8080-44FC-A865-2C656EF2E57D}"/>
              </a:ext>
            </a:extLst>
          </p:cNvPr>
          <p:cNvSpPr txBox="1"/>
          <p:nvPr/>
        </p:nvSpPr>
        <p:spPr>
          <a:xfrm>
            <a:off x="6437310" y="3459354"/>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t>
            </a:r>
          </a:p>
        </p:txBody>
      </p:sp>
      <p:sp>
        <p:nvSpPr>
          <p:cNvPr id="80" name="TextBox 79">
            <a:extLst>
              <a:ext uri="{FF2B5EF4-FFF2-40B4-BE49-F238E27FC236}">
                <a16:creationId xmlns:a16="http://schemas.microsoft.com/office/drawing/2014/main" id="{34D88BF1-C403-4A1D-95C1-779229D35BFC}"/>
              </a:ext>
            </a:extLst>
          </p:cNvPr>
          <p:cNvSpPr txBox="1"/>
          <p:nvPr/>
        </p:nvSpPr>
        <p:spPr>
          <a:xfrm>
            <a:off x="6415805" y="3811228"/>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81" name="TextBox 80">
            <a:extLst>
              <a:ext uri="{FF2B5EF4-FFF2-40B4-BE49-F238E27FC236}">
                <a16:creationId xmlns:a16="http://schemas.microsoft.com/office/drawing/2014/main" id="{C1260150-AB4D-47D3-8198-C538F0FD1051}"/>
              </a:ext>
            </a:extLst>
          </p:cNvPr>
          <p:cNvSpPr txBox="1"/>
          <p:nvPr/>
        </p:nvSpPr>
        <p:spPr>
          <a:xfrm>
            <a:off x="6983828" y="381689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tree4 = insert tree3 "Gamma"</a:t>
            </a:r>
          </a:p>
        </p:txBody>
      </p:sp>
      <p:grpSp>
        <p:nvGrpSpPr>
          <p:cNvPr id="84" name="Group 83">
            <a:extLst>
              <a:ext uri="{FF2B5EF4-FFF2-40B4-BE49-F238E27FC236}">
                <a16:creationId xmlns:a16="http://schemas.microsoft.com/office/drawing/2014/main" id="{5619386D-08D1-44FE-8410-00A1B902E2B2}"/>
              </a:ext>
            </a:extLst>
          </p:cNvPr>
          <p:cNvGrpSpPr/>
          <p:nvPr/>
        </p:nvGrpSpPr>
        <p:grpSpPr>
          <a:xfrm>
            <a:off x="9633591" y="586363"/>
            <a:ext cx="2489680" cy="1836742"/>
            <a:chOff x="9633591" y="557179"/>
            <a:chExt cx="2489680" cy="1836742"/>
          </a:xfrm>
        </p:grpSpPr>
        <p:grpSp>
          <p:nvGrpSpPr>
            <p:cNvPr id="50" name="Group 49">
              <a:extLst>
                <a:ext uri="{FF2B5EF4-FFF2-40B4-BE49-F238E27FC236}">
                  <a16:creationId xmlns:a16="http://schemas.microsoft.com/office/drawing/2014/main" id="{F8FECFD1-986D-42DB-95E9-8EE8BCCFC52D}"/>
                </a:ext>
              </a:extLst>
            </p:cNvPr>
            <p:cNvGrpSpPr/>
            <p:nvPr/>
          </p:nvGrpSpPr>
          <p:grpSpPr>
            <a:xfrm>
              <a:off x="9808317" y="557179"/>
              <a:ext cx="2314954" cy="1836742"/>
              <a:chOff x="2222104" y="4226487"/>
              <a:chExt cx="2314954" cy="1836742"/>
            </a:xfrm>
          </p:grpSpPr>
          <p:grpSp>
            <p:nvGrpSpPr>
              <p:cNvPr id="51" name="Group 50">
                <a:extLst>
                  <a:ext uri="{FF2B5EF4-FFF2-40B4-BE49-F238E27FC236}">
                    <a16:creationId xmlns:a16="http://schemas.microsoft.com/office/drawing/2014/main" id="{2CBD5164-941C-4B2B-B3CA-3BAA92255B37}"/>
                  </a:ext>
                </a:extLst>
              </p:cNvPr>
              <p:cNvGrpSpPr/>
              <p:nvPr/>
            </p:nvGrpSpPr>
            <p:grpSpPr>
              <a:xfrm>
                <a:off x="2332509" y="4226487"/>
                <a:ext cx="1286733" cy="369332"/>
                <a:chOff x="689585" y="4553538"/>
                <a:chExt cx="1286733" cy="369332"/>
              </a:xfrm>
            </p:grpSpPr>
            <p:sp>
              <p:nvSpPr>
                <p:cNvPr id="78" name="Rectangle 77">
                  <a:extLst>
                    <a:ext uri="{FF2B5EF4-FFF2-40B4-BE49-F238E27FC236}">
                      <a16:creationId xmlns:a16="http://schemas.microsoft.com/office/drawing/2014/main" id="{43BC5F43-D437-441B-AC0D-C7E7FA30D0B2}"/>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2CABA05E-A4F7-47EB-B9E9-5DD9D124E3C4}"/>
                    </a:ext>
                  </a:extLst>
                </p:cNvPr>
                <p:cNvSpPr txBox="1"/>
                <p:nvPr/>
              </p:nvSpPr>
              <p:spPr>
                <a:xfrm>
                  <a:off x="689585" y="4553538"/>
                  <a:ext cx="676788" cy="369332"/>
                </a:xfrm>
                <a:prstGeom prst="rect">
                  <a:avLst/>
                </a:prstGeom>
                <a:noFill/>
              </p:spPr>
              <p:txBody>
                <a:bodyPr wrap="none" rtlCol="0">
                  <a:spAutoFit/>
                </a:bodyPr>
                <a:lstStyle/>
                <a:p>
                  <a:r>
                    <a:rPr lang="en-US" dirty="0"/>
                    <a:t>tree3</a:t>
                  </a:r>
                </a:p>
              </p:txBody>
            </p:sp>
          </p:grpSp>
          <p:grpSp>
            <p:nvGrpSpPr>
              <p:cNvPr id="52" name="Group 51">
                <a:extLst>
                  <a:ext uri="{FF2B5EF4-FFF2-40B4-BE49-F238E27FC236}">
                    <a16:creationId xmlns:a16="http://schemas.microsoft.com/office/drawing/2014/main" id="{03063F73-0051-4435-BA10-B57CE74FF82D}"/>
                  </a:ext>
                </a:extLst>
              </p:cNvPr>
              <p:cNvGrpSpPr/>
              <p:nvPr/>
            </p:nvGrpSpPr>
            <p:grpSpPr>
              <a:xfrm>
                <a:off x="2766111" y="4682984"/>
                <a:ext cx="1121209" cy="668050"/>
                <a:chOff x="5348996" y="5055237"/>
                <a:chExt cx="1121209" cy="668050"/>
              </a:xfrm>
            </p:grpSpPr>
            <p:sp>
              <p:nvSpPr>
                <p:cNvPr id="71" name="Rectangle 70">
                  <a:extLst>
                    <a:ext uri="{FF2B5EF4-FFF2-40B4-BE49-F238E27FC236}">
                      <a16:creationId xmlns:a16="http://schemas.microsoft.com/office/drawing/2014/main" id="{1EFE4511-039B-47B6-97D6-1248E23FF66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5F4B3EE-2B62-47F0-98D9-FA3447F22C1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56899749-0443-40E8-98CE-3913F213EC03}"/>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74" name="Rectangle 73">
                  <a:extLst>
                    <a:ext uri="{FF2B5EF4-FFF2-40B4-BE49-F238E27FC236}">
                      <a16:creationId xmlns:a16="http://schemas.microsoft.com/office/drawing/2014/main" id="{2D2A51A2-3445-4199-B11E-D6F0098CCADE}"/>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860DA798-C755-4357-ADF2-063A3A370E88}"/>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D958D483-159F-4D49-9808-6CA6084799B4}"/>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77" name="TextBox 76">
                  <a:extLst>
                    <a:ext uri="{FF2B5EF4-FFF2-40B4-BE49-F238E27FC236}">
                      <a16:creationId xmlns:a16="http://schemas.microsoft.com/office/drawing/2014/main" id="{3CA7F850-41A7-4D89-AA64-F694D7C1789E}"/>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53" name="Group 52">
                <a:extLst>
                  <a:ext uri="{FF2B5EF4-FFF2-40B4-BE49-F238E27FC236}">
                    <a16:creationId xmlns:a16="http://schemas.microsoft.com/office/drawing/2014/main" id="{217AEC03-567D-452D-90C9-11A9A8796153}"/>
                  </a:ext>
                </a:extLst>
              </p:cNvPr>
              <p:cNvGrpSpPr/>
              <p:nvPr/>
            </p:nvGrpSpPr>
            <p:grpSpPr>
              <a:xfrm>
                <a:off x="2222104" y="5402337"/>
                <a:ext cx="1125450" cy="660279"/>
                <a:chOff x="5348996" y="5055237"/>
                <a:chExt cx="1125450" cy="660279"/>
              </a:xfrm>
            </p:grpSpPr>
            <p:sp>
              <p:nvSpPr>
                <p:cNvPr id="65" name="Rectangle 64">
                  <a:extLst>
                    <a:ext uri="{FF2B5EF4-FFF2-40B4-BE49-F238E27FC236}">
                      <a16:creationId xmlns:a16="http://schemas.microsoft.com/office/drawing/2014/main" id="{C0899DD6-7858-416E-A39B-EA06660466CD}"/>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EFA19F9-9C6D-4FDD-A962-7100DB5684B9}"/>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F42550BF-73F4-466E-8285-33D839CECA12}"/>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68" name="Rectangle 67">
                  <a:extLst>
                    <a:ext uri="{FF2B5EF4-FFF2-40B4-BE49-F238E27FC236}">
                      <a16:creationId xmlns:a16="http://schemas.microsoft.com/office/drawing/2014/main" id="{C2A427D2-3581-4629-836C-94C1838A567A}"/>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6E1A80D-B4C9-4C94-A47F-05AF5AE8B30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260DF9D4-81DB-4D96-8B26-7982CEEBE1DC}"/>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54" name="Group 53">
                <a:extLst>
                  <a:ext uri="{FF2B5EF4-FFF2-40B4-BE49-F238E27FC236}">
                    <a16:creationId xmlns:a16="http://schemas.microsoft.com/office/drawing/2014/main" id="{D306A6F2-C908-48E6-A551-6464EACF3C35}"/>
                  </a:ext>
                </a:extLst>
              </p:cNvPr>
              <p:cNvGrpSpPr/>
              <p:nvPr/>
            </p:nvGrpSpPr>
            <p:grpSpPr>
              <a:xfrm>
                <a:off x="3411608" y="5395179"/>
                <a:ext cx="1125450" cy="668050"/>
                <a:chOff x="5348996" y="5055237"/>
                <a:chExt cx="1125450" cy="668050"/>
              </a:xfrm>
            </p:grpSpPr>
            <p:sp>
              <p:nvSpPr>
                <p:cNvPr id="58" name="Rectangle 57">
                  <a:extLst>
                    <a:ext uri="{FF2B5EF4-FFF2-40B4-BE49-F238E27FC236}">
                      <a16:creationId xmlns:a16="http://schemas.microsoft.com/office/drawing/2014/main" id="{38C207A3-7776-4924-9529-CB90B213278E}"/>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1562645-4B21-4520-8292-12EE24F2118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157D0118-8EAF-4612-B8C8-B350CD529F1C}"/>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61" name="Rectangle 60">
                  <a:extLst>
                    <a:ext uri="{FF2B5EF4-FFF2-40B4-BE49-F238E27FC236}">
                      <a16:creationId xmlns:a16="http://schemas.microsoft.com/office/drawing/2014/main" id="{E42616A7-B681-41B3-9B88-0F3995FA26C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7017DF6-59E9-4AC2-B8FE-280CC0D055F1}"/>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C6871A30-09EC-4CE1-95AA-48CBB4DFA988}"/>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64" name="TextBox 63">
                  <a:extLst>
                    <a:ext uri="{FF2B5EF4-FFF2-40B4-BE49-F238E27FC236}">
                      <a16:creationId xmlns:a16="http://schemas.microsoft.com/office/drawing/2014/main" id="{983C3990-D941-4BC8-8129-6BC2A176080A}"/>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55" name="Straight Arrow Connector 54">
                <a:extLst>
                  <a:ext uri="{FF2B5EF4-FFF2-40B4-BE49-F238E27FC236}">
                    <a16:creationId xmlns:a16="http://schemas.microsoft.com/office/drawing/2014/main" id="{25394801-EFFE-4171-A53B-9CF3DE43BFCB}"/>
                  </a:ext>
                </a:extLst>
              </p:cNvPr>
              <p:cNvCxnSpPr>
                <a:cxnSpLocks/>
              </p:cNvCxnSpPr>
              <p:nvPr/>
            </p:nvCxnSpPr>
            <p:spPr>
              <a:xfrm>
                <a:off x="3287470" y="4436772"/>
                <a:ext cx="44814" cy="272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9E6C5C8-CD84-40BC-BDC8-4A2FB6D40B10}"/>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B8C1A12-DF3C-4B1A-A004-09A2F3861A47}"/>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1C77A02F-186D-4FDD-A64B-CEE95734956A}"/>
                </a:ext>
              </a:extLst>
            </p:cNvPr>
            <p:cNvSpPr txBox="1"/>
            <p:nvPr/>
          </p:nvSpPr>
          <p:spPr>
            <a:xfrm>
              <a:off x="9633591" y="2024343"/>
              <a:ext cx="967037" cy="369332"/>
            </a:xfrm>
            <a:prstGeom prst="rect">
              <a:avLst/>
            </a:prstGeom>
            <a:noFill/>
          </p:spPr>
          <p:txBody>
            <a:bodyPr wrap="square">
              <a:spAutoFit/>
            </a:bodyPr>
            <a:lstStyle/>
            <a:p>
              <a:pPr algn="ctr"/>
              <a:r>
                <a:rPr lang="en-US" dirty="0"/>
                <a:t>Nil</a:t>
              </a:r>
            </a:p>
          </p:txBody>
        </p:sp>
      </p:grpSp>
      <p:sp>
        <p:nvSpPr>
          <p:cNvPr id="123" name="Rectangle 122">
            <a:extLst>
              <a:ext uri="{FF2B5EF4-FFF2-40B4-BE49-F238E27FC236}">
                <a16:creationId xmlns:a16="http://schemas.microsoft.com/office/drawing/2014/main" id="{34E94387-76F5-4F7A-9B71-331769DC7743}"/>
              </a:ext>
            </a:extLst>
          </p:cNvPr>
          <p:cNvSpPr/>
          <p:nvPr/>
        </p:nvSpPr>
        <p:spPr>
          <a:xfrm>
            <a:off x="247911" y="4238276"/>
            <a:ext cx="4994390" cy="61959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nvGrpSpPr>
          <p:cNvPr id="4" name="Group 3">
            <a:extLst>
              <a:ext uri="{FF2B5EF4-FFF2-40B4-BE49-F238E27FC236}">
                <a16:creationId xmlns:a16="http://schemas.microsoft.com/office/drawing/2014/main" id="{83AE3A36-2554-478C-9ABE-AE2BEEA2AF2D}"/>
              </a:ext>
            </a:extLst>
          </p:cNvPr>
          <p:cNvGrpSpPr/>
          <p:nvPr/>
        </p:nvGrpSpPr>
        <p:grpSpPr>
          <a:xfrm>
            <a:off x="910560" y="3396345"/>
            <a:ext cx="3433842" cy="1389247"/>
            <a:chOff x="910560" y="3396345"/>
            <a:chExt cx="3433842" cy="1389247"/>
          </a:xfrm>
        </p:grpSpPr>
        <p:grpSp>
          <p:nvGrpSpPr>
            <p:cNvPr id="110" name="Group 109">
              <a:extLst>
                <a:ext uri="{FF2B5EF4-FFF2-40B4-BE49-F238E27FC236}">
                  <a16:creationId xmlns:a16="http://schemas.microsoft.com/office/drawing/2014/main" id="{683DDBDF-1360-4532-9F91-EF80430E44A3}"/>
                </a:ext>
              </a:extLst>
            </p:cNvPr>
            <p:cNvGrpSpPr/>
            <p:nvPr/>
          </p:nvGrpSpPr>
          <p:grpSpPr>
            <a:xfrm>
              <a:off x="1380576" y="3405347"/>
              <a:ext cx="2489680" cy="1380245"/>
              <a:chOff x="9633591" y="1013676"/>
              <a:chExt cx="2489680" cy="1380245"/>
            </a:xfrm>
          </p:grpSpPr>
          <p:grpSp>
            <p:nvGrpSpPr>
              <p:cNvPr id="111" name="Group 110">
                <a:extLst>
                  <a:ext uri="{FF2B5EF4-FFF2-40B4-BE49-F238E27FC236}">
                    <a16:creationId xmlns:a16="http://schemas.microsoft.com/office/drawing/2014/main" id="{03805E68-BD1E-4687-9994-5DDD71512B23}"/>
                  </a:ext>
                </a:extLst>
              </p:cNvPr>
              <p:cNvGrpSpPr/>
              <p:nvPr/>
            </p:nvGrpSpPr>
            <p:grpSpPr>
              <a:xfrm>
                <a:off x="9808317" y="1013676"/>
                <a:ext cx="2314954" cy="1380245"/>
                <a:chOff x="2222104" y="4682984"/>
                <a:chExt cx="2314954" cy="1380245"/>
              </a:xfrm>
            </p:grpSpPr>
            <p:grpSp>
              <p:nvGrpSpPr>
                <p:cNvPr id="113" name="Group 112">
                  <a:extLst>
                    <a:ext uri="{FF2B5EF4-FFF2-40B4-BE49-F238E27FC236}">
                      <a16:creationId xmlns:a16="http://schemas.microsoft.com/office/drawing/2014/main" id="{AD71D84D-CB73-49D8-A395-7B196566D9EC}"/>
                    </a:ext>
                  </a:extLst>
                </p:cNvPr>
                <p:cNvGrpSpPr/>
                <p:nvPr/>
              </p:nvGrpSpPr>
              <p:grpSpPr>
                <a:xfrm>
                  <a:off x="2766111" y="4682984"/>
                  <a:ext cx="1121209" cy="668050"/>
                  <a:chOff x="5348996" y="5055237"/>
                  <a:chExt cx="1121209" cy="668050"/>
                </a:xfrm>
              </p:grpSpPr>
              <p:sp>
                <p:nvSpPr>
                  <p:cNvPr id="169" name="Rectangle 168">
                    <a:extLst>
                      <a:ext uri="{FF2B5EF4-FFF2-40B4-BE49-F238E27FC236}">
                        <a16:creationId xmlns:a16="http://schemas.microsoft.com/office/drawing/2014/main" id="{68311689-714E-461B-87DF-5408F75683AA}"/>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7AF82D9F-E5C1-4D9E-AC9E-676BEAB29D87}"/>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TextBox 170">
                    <a:extLst>
                      <a:ext uri="{FF2B5EF4-FFF2-40B4-BE49-F238E27FC236}">
                        <a16:creationId xmlns:a16="http://schemas.microsoft.com/office/drawing/2014/main" id="{517B0AD6-CAA0-437B-9FD7-2C2340D4EA94}"/>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172" name="Rectangle 171">
                    <a:extLst>
                      <a:ext uri="{FF2B5EF4-FFF2-40B4-BE49-F238E27FC236}">
                        <a16:creationId xmlns:a16="http://schemas.microsoft.com/office/drawing/2014/main" id="{378C5518-CF10-4A52-B3A0-CD9DFD65C261}"/>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1813037D-66BC-4FF5-AFC5-90531C759738}"/>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800248A1-D44E-4E3E-893F-FEBC29D92D9D}"/>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175" name="TextBox 174">
                    <a:extLst>
                      <a:ext uri="{FF2B5EF4-FFF2-40B4-BE49-F238E27FC236}">
                        <a16:creationId xmlns:a16="http://schemas.microsoft.com/office/drawing/2014/main" id="{8C0D0AE3-5D5B-4B0C-85E6-CBD2FB5AF668}"/>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114" name="Group 113">
                  <a:extLst>
                    <a:ext uri="{FF2B5EF4-FFF2-40B4-BE49-F238E27FC236}">
                      <a16:creationId xmlns:a16="http://schemas.microsoft.com/office/drawing/2014/main" id="{C398CE69-80A0-4059-827B-ED4DF8F53AF7}"/>
                    </a:ext>
                  </a:extLst>
                </p:cNvPr>
                <p:cNvGrpSpPr/>
                <p:nvPr/>
              </p:nvGrpSpPr>
              <p:grpSpPr>
                <a:xfrm>
                  <a:off x="2222104" y="5402337"/>
                  <a:ext cx="1125450" cy="660279"/>
                  <a:chOff x="5348996" y="5055237"/>
                  <a:chExt cx="1125450" cy="660279"/>
                </a:xfrm>
              </p:grpSpPr>
              <p:sp>
                <p:nvSpPr>
                  <p:cNvPr id="127" name="Rectangle 126">
                    <a:extLst>
                      <a:ext uri="{FF2B5EF4-FFF2-40B4-BE49-F238E27FC236}">
                        <a16:creationId xmlns:a16="http://schemas.microsoft.com/office/drawing/2014/main" id="{0D929616-276A-4A3A-AA23-3AAD29996083}"/>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3EE8679-B83D-4460-94DB-0131AE428469}"/>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TextBox 128">
                    <a:extLst>
                      <a:ext uri="{FF2B5EF4-FFF2-40B4-BE49-F238E27FC236}">
                        <a16:creationId xmlns:a16="http://schemas.microsoft.com/office/drawing/2014/main" id="{BB1CFE28-D543-409C-B46A-4E24341CF956}"/>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130" name="Rectangle 129">
                    <a:extLst>
                      <a:ext uri="{FF2B5EF4-FFF2-40B4-BE49-F238E27FC236}">
                        <a16:creationId xmlns:a16="http://schemas.microsoft.com/office/drawing/2014/main" id="{5DB5D0D5-DF99-4F82-9902-BEB110343E0D}"/>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07AFFD80-32F5-495D-834D-6D89E5E2D430}"/>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a:extLst>
                      <a:ext uri="{FF2B5EF4-FFF2-40B4-BE49-F238E27FC236}">
                        <a16:creationId xmlns:a16="http://schemas.microsoft.com/office/drawing/2014/main" id="{5D95B985-5A94-4B31-932B-6B2F8EDC36EB}"/>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115" name="Group 114">
                  <a:extLst>
                    <a:ext uri="{FF2B5EF4-FFF2-40B4-BE49-F238E27FC236}">
                      <a16:creationId xmlns:a16="http://schemas.microsoft.com/office/drawing/2014/main" id="{58B97584-C381-4168-901D-D1844CC9AAB6}"/>
                    </a:ext>
                  </a:extLst>
                </p:cNvPr>
                <p:cNvGrpSpPr/>
                <p:nvPr/>
              </p:nvGrpSpPr>
              <p:grpSpPr>
                <a:xfrm>
                  <a:off x="3411608" y="5395179"/>
                  <a:ext cx="1125450" cy="668050"/>
                  <a:chOff x="5348996" y="5055237"/>
                  <a:chExt cx="1125450" cy="668050"/>
                </a:xfrm>
              </p:grpSpPr>
              <p:sp>
                <p:nvSpPr>
                  <p:cNvPr id="118" name="Rectangle 117">
                    <a:extLst>
                      <a:ext uri="{FF2B5EF4-FFF2-40B4-BE49-F238E27FC236}">
                        <a16:creationId xmlns:a16="http://schemas.microsoft.com/office/drawing/2014/main" id="{ED4DBB72-2305-4322-A371-FA8C88E89355}"/>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1CC67CE-7314-4292-94D0-4810155D8D2A}"/>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TextBox 119">
                    <a:extLst>
                      <a:ext uri="{FF2B5EF4-FFF2-40B4-BE49-F238E27FC236}">
                        <a16:creationId xmlns:a16="http://schemas.microsoft.com/office/drawing/2014/main" id="{02969EAF-9EDA-4A6D-B90F-39E7AF1DA7C5}"/>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122" name="Rectangle 121">
                    <a:extLst>
                      <a:ext uri="{FF2B5EF4-FFF2-40B4-BE49-F238E27FC236}">
                        <a16:creationId xmlns:a16="http://schemas.microsoft.com/office/drawing/2014/main" id="{51F809F9-8E18-446B-8BF1-00C60AF1035D}"/>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B6132395-6198-48FB-B39F-F62AC442B289}"/>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8525AA2A-84C4-4935-BCA5-8D0D194F1FA8}"/>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126" name="TextBox 125">
                    <a:extLst>
                      <a:ext uri="{FF2B5EF4-FFF2-40B4-BE49-F238E27FC236}">
                        <a16:creationId xmlns:a16="http://schemas.microsoft.com/office/drawing/2014/main" id="{842459BA-43AD-48A1-8312-7A2EED2461CB}"/>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116" name="Straight Arrow Connector 115">
                  <a:extLst>
                    <a:ext uri="{FF2B5EF4-FFF2-40B4-BE49-F238E27FC236}">
                      <a16:creationId xmlns:a16="http://schemas.microsoft.com/office/drawing/2014/main" id="{25DC9DB8-051F-4DBF-819E-BB855C6AC41B}"/>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FA3624C-C767-4587-93F1-5A569F279637}"/>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0E23468C-67F4-49D4-A4DF-D23FA834A4D3}"/>
                  </a:ext>
                </a:extLst>
              </p:cNvPr>
              <p:cNvSpPr txBox="1"/>
              <p:nvPr/>
            </p:nvSpPr>
            <p:spPr>
              <a:xfrm>
                <a:off x="9633591" y="2024343"/>
                <a:ext cx="967037" cy="369332"/>
              </a:xfrm>
              <a:prstGeom prst="rect">
                <a:avLst/>
              </a:prstGeom>
              <a:noFill/>
            </p:spPr>
            <p:txBody>
              <a:bodyPr wrap="square">
                <a:spAutoFit/>
              </a:bodyPr>
              <a:lstStyle/>
              <a:p>
                <a:pPr algn="ctr"/>
                <a:r>
                  <a:rPr lang="en-US" dirty="0"/>
                  <a:t>Nil</a:t>
                </a:r>
              </a:p>
            </p:txBody>
          </p:sp>
        </p:grpSp>
        <p:sp>
          <p:nvSpPr>
            <p:cNvPr id="161" name="TextBox 160">
              <a:extLst>
                <a:ext uri="{FF2B5EF4-FFF2-40B4-BE49-F238E27FC236}">
                  <a16:creationId xmlns:a16="http://schemas.microsoft.com/office/drawing/2014/main" id="{4C01EBC9-3F24-440D-9531-B726FEDB7BCE}"/>
                </a:ext>
              </a:extLst>
            </p:cNvPr>
            <p:cNvSpPr txBox="1"/>
            <p:nvPr/>
          </p:nvSpPr>
          <p:spPr>
            <a:xfrm>
              <a:off x="910560" y="3396345"/>
              <a:ext cx="1471474" cy="369332"/>
            </a:xfrm>
            <a:prstGeom prst="rect">
              <a:avLst/>
            </a:prstGeom>
            <a:noFill/>
          </p:spPr>
          <p:txBody>
            <a:bodyPr wrap="square">
              <a:spAutoFit/>
            </a:bodyPr>
            <a:lstStyle/>
            <a:p>
              <a:pPr algn="ctr"/>
              <a:r>
                <a:rPr lang="en-US" dirty="0" err="1">
                  <a:solidFill>
                    <a:srgbClr val="FF0000"/>
                  </a:solidFill>
                  <a:latin typeface="Consolas" panose="020B0609020204030204" pitchFamily="49" charset="0"/>
                </a:rPr>
                <a:t>curval</a:t>
              </a:r>
              <a:r>
                <a:rPr lang="en-US" dirty="0">
                  <a:solidFill>
                    <a:srgbClr val="FF0000"/>
                  </a:solidFill>
                  <a:latin typeface="Consolas" panose="020B0609020204030204" pitchFamily="49" charset="0"/>
                </a:rPr>
                <a: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62" name="TextBox 161">
              <a:extLst>
                <a:ext uri="{FF2B5EF4-FFF2-40B4-BE49-F238E27FC236}">
                  <a16:creationId xmlns:a16="http://schemas.microsoft.com/office/drawing/2014/main" id="{FF5BB85D-EAD7-4ADB-B685-F03F153FDC83}"/>
                </a:ext>
              </a:extLst>
            </p:cNvPr>
            <p:cNvSpPr txBox="1"/>
            <p:nvPr/>
          </p:nvSpPr>
          <p:spPr>
            <a:xfrm>
              <a:off x="1047610" y="3695662"/>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left </a:t>
              </a:r>
              <a:r>
                <a:rPr lang="en-US" dirty="0">
                  <a:solidFill>
                    <a:srgbClr val="FF0000"/>
                  </a:solidFill>
                  <a:latin typeface="Consolas" panose="020B0609020204030204" pitchFamily="49" charset="0"/>
                  <a:sym typeface="Wingdings" panose="05000000000000000000" pitchFamily="2" charset="2"/>
                </a:rPr>
                <a:t></a:t>
              </a:r>
              <a:endParaRPr lang="en-US" dirty="0">
                <a:solidFill>
                  <a:srgbClr val="FF0000"/>
                </a:solidFill>
              </a:endParaRPr>
            </a:p>
          </p:txBody>
        </p:sp>
        <p:sp>
          <p:nvSpPr>
            <p:cNvPr id="163" name="TextBox 162">
              <a:extLst>
                <a:ext uri="{FF2B5EF4-FFF2-40B4-BE49-F238E27FC236}">
                  <a16:creationId xmlns:a16="http://schemas.microsoft.com/office/drawing/2014/main" id="{F4ACC4BD-E31F-4428-B9BC-326B4E6F2213}"/>
                </a:ext>
              </a:extLst>
            </p:cNvPr>
            <p:cNvSpPr txBox="1"/>
            <p:nvPr/>
          </p:nvSpPr>
          <p:spPr>
            <a:xfrm>
              <a:off x="2872928" y="3688700"/>
              <a:ext cx="1471474" cy="369332"/>
            </a:xfrm>
            <a:prstGeom prst="rect">
              <a:avLst/>
            </a:prstGeom>
            <a:noFill/>
          </p:spPr>
          <p:txBody>
            <a:bodyPr wrap="square">
              <a:spAutoFit/>
            </a:bodyPr>
            <a:lstStyle/>
            <a:p>
              <a:pPr algn="ctr"/>
              <a:r>
                <a:rPr lang="en-US" dirty="0">
                  <a:solidFill>
                    <a:srgbClr val="FF0000"/>
                  </a:solidFill>
                  <a:latin typeface="Consolas" panose="020B0609020204030204" pitchFamily="49" charset="0"/>
                  <a:sym typeface="Wingdings" panose="05000000000000000000" pitchFamily="2" charset="2"/>
                </a:rPr>
                <a:t> </a:t>
              </a:r>
              <a:r>
                <a:rPr lang="en-US" dirty="0">
                  <a:solidFill>
                    <a:srgbClr val="FF0000"/>
                  </a:solidFill>
                  <a:latin typeface="Consolas" panose="020B0609020204030204" pitchFamily="49" charset="0"/>
                </a:rPr>
                <a:t>right</a:t>
              </a:r>
              <a:endParaRPr lang="en-US" dirty="0">
                <a:solidFill>
                  <a:srgbClr val="FF0000"/>
                </a:solidFill>
              </a:endParaRPr>
            </a:p>
          </p:txBody>
        </p:sp>
      </p:grpSp>
      <p:sp>
        <p:nvSpPr>
          <p:cNvPr id="167" name="Rectangle 166">
            <a:extLst>
              <a:ext uri="{FF2B5EF4-FFF2-40B4-BE49-F238E27FC236}">
                <a16:creationId xmlns:a16="http://schemas.microsoft.com/office/drawing/2014/main" id="{067F731A-1292-4B2D-B396-A8122552B06C}"/>
              </a:ext>
            </a:extLst>
          </p:cNvPr>
          <p:cNvSpPr/>
          <p:nvPr/>
        </p:nvSpPr>
        <p:spPr>
          <a:xfrm>
            <a:off x="247911" y="5097898"/>
            <a:ext cx="5276392" cy="1089700"/>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cxnSp>
        <p:nvCxnSpPr>
          <p:cNvPr id="178" name="Straight Arrow Connector 177">
            <a:extLst>
              <a:ext uri="{FF2B5EF4-FFF2-40B4-BE49-F238E27FC236}">
                <a16:creationId xmlns:a16="http://schemas.microsoft.com/office/drawing/2014/main" id="{F143D10F-F5F2-45B9-B32D-CC725BA956B2}"/>
              </a:ext>
            </a:extLst>
          </p:cNvPr>
          <p:cNvCxnSpPr>
            <a:cxnSpLocks/>
          </p:cNvCxnSpPr>
          <p:nvPr/>
        </p:nvCxnSpPr>
        <p:spPr>
          <a:xfrm>
            <a:off x="3160286" y="6350953"/>
            <a:ext cx="176749" cy="169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BFEC822-CD41-4240-AB4B-907BFDECB2B0}"/>
              </a:ext>
            </a:extLst>
          </p:cNvPr>
          <p:cNvGrpSpPr/>
          <p:nvPr/>
        </p:nvGrpSpPr>
        <p:grpSpPr>
          <a:xfrm>
            <a:off x="394133" y="3183071"/>
            <a:ext cx="5447155" cy="2609630"/>
            <a:chOff x="394133" y="3183071"/>
            <a:chExt cx="5447155" cy="2609630"/>
          </a:xfrm>
        </p:grpSpPr>
        <p:grpSp>
          <p:nvGrpSpPr>
            <p:cNvPr id="189" name="Group 188">
              <a:extLst>
                <a:ext uri="{FF2B5EF4-FFF2-40B4-BE49-F238E27FC236}">
                  <a16:creationId xmlns:a16="http://schemas.microsoft.com/office/drawing/2014/main" id="{7D107DED-268B-4F1E-8F0A-6F8C901BB051}"/>
                </a:ext>
              </a:extLst>
            </p:cNvPr>
            <p:cNvGrpSpPr/>
            <p:nvPr/>
          </p:nvGrpSpPr>
          <p:grpSpPr>
            <a:xfrm>
              <a:off x="394133" y="3183071"/>
              <a:ext cx="5447155" cy="2609630"/>
              <a:chOff x="213234" y="4066163"/>
              <a:chExt cx="5447155" cy="2609630"/>
            </a:xfrm>
          </p:grpSpPr>
          <p:sp>
            <p:nvSpPr>
              <p:cNvPr id="190" name="Rectangle 189">
                <a:extLst>
                  <a:ext uri="{FF2B5EF4-FFF2-40B4-BE49-F238E27FC236}">
                    <a16:creationId xmlns:a16="http://schemas.microsoft.com/office/drawing/2014/main" id="{7AB0F9AF-E961-4054-BB38-10E9991BC871}"/>
                  </a:ext>
                </a:extLst>
              </p:cNvPr>
              <p:cNvSpPr/>
              <p:nvPr/>
            </p:nvSpPr>
            <p:spPr>
              <a:xfrm>
                <a:off x="213234" y="4066163"/>
                <a:ext cx="5370443" cy="260963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91" name="TextBox 190">
                <a:extLst>
                  <a:ext uri="{FF2B5EF4-FFF2-40B4-BE49-F238E27FC236}">
                    <a16:creationId xmlns:a16="http://schemas.microsoft.com/office/drawing/2014/main" id="{811D7AE8-6D3C-4195-BE91-F9152D2F6C6E}"/>
                  </a:ext>
                </a:extLst>
              </p:cNvPr>
              <p:cNvSpPr txBox="1"/>
              <p:nvPr/>
            </p:nvSpPr>
            <p:spPr>
              <a:xfrm>
                <a:off x="213234" y="4085732"/>
                <a:ext cx="5447155" cy="2585323"/>
              </a:xfrm>
              <a:prstGeom prst="rect">
                <a:avLst/>
              </a:prstGeom>
              <a:noFill/>
            </p:spPr>
            <p:txBody>
              <a:bodyPr wrap="square">
                <a:spAutoFit/>
              </a:bodyPr>
              <a:lstStyle/>
              <a:p>
                <a:r>
                  <a:rPr lang="en-US" sz="1800" dirty="0">
                    <a:solidFill>
                      <a:srgbClr val="000000"/>
                    </a:solidFill>
                    <a:latin typeface="Consolas" panose="020B0609020204030204" pitchFamily="49" charset="0"/>
                  </a:rPr>
                  <a:t>insert Nil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val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&lt;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&gt;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grpSp>
        <p:sp>
          <p:nvSpPr>
            <p:cNvPr id="192" name="Rectangle 191">
              <a:extLst>
                <a:ext uri="{FF2B5EF4-FFF2-40B4-BE49-F238E27FC236}">
                  <a16:creationId xmlns:a16="http://schemas.microsoft.com/office/drawing/2014/main" id="{92995041-17C5-49F5-9BB9-25BF464A5C1A}"/>
                </a:ext>
              </a:extLst>
            </p:cNvPr>
            <p:cNvSpPr/>
            <p:nvPr/>
          </p:nvSpPr>
          <p:spPr>
            <a:xfrm>
              <a:off x="414524" y="3224112"/>
              <a:ext cx="5252702" cy="59457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sp>
        <p:nvSpPr>
          <p:cNvPr id="227" name="Rectangle 226">
            <a:extLst>
              <a:ext uri="{FF2B5EF4-FFF2-40B4-BE49-F238E27FC236}">
                <a16:creationId xmlns:a16="http://schemas.microsoft.com/office/drawing/2014/main" id="{815F7D8F-52E1-4836-80EB-D9AB0D2A7B84}"/>
              </a:ext>
            </a:extLst>
          </p:cNvPr>
          <p:cNvSpPr/>
          <p:nvPr/>
        </p:nvSpPr>
        <p:spPr>
          <a:xfrm>
            <a:off x="285489" y="6167024"/>
            <a:ext cx="5271977" cy="57160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cxnSp>
        <p:nvCxnSpPr>
          <p:cNvPr id="193" name="Straight Arrow Connector 192">
            <a:extLst>
              <a:ext uri="{FF2B5EF4-FFF2-40B4-BE49-F238E27FC236}">
                <a16:creationId xmlns:a16="http://schemas.microsoft.com/office/drawing/2014/main" id="{349CBC1F-CEB2-4F64-8D6C-0DD90E918198}"/>
              </a:ext>
            </a:extLst>
          </p:cNvPr>
          <p:cNvCxnSpPr/>
          <p:nvPr/>
        </p:nvCxnSpPr>
        <p:spPr>
          <a:xfrm>
            <a:off x="779552" y="660074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8ACD41F9-7041-4F49-B221-47EFF1E135F2}"/>
              </a:ext>
            </a:extLst>
          </p:cNvPr>
          <p:cNvSpPr/>
          <p:nvPr/>
        </p:nvSpPr>
        <p:spPr>
          <a:xfrm>
            <a:off x="3205567" y="6453935"/>
            <a:ext cx="2257933" cy="30739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nvGrpSpPr>
          <p:cNvPr id="12" name="Group 11">
            <a:extLst>
              <a:ext uri="{FF2B5EF4-FFF2-40B4-BE49-F238E27FC236}">
                <a16:creationId xmlns:a16="http://schemas.microsoft.com/office/drawing/2014/main" id="{930073B9-A893-4F11-B9D4-2A50472653B5}"/>
              </a:ext>
            </a:extLst>
          </p:cNvPr>
          <p:cNvGrpSpPr/>
          <p:nvPr/>
        </p:nvGrpSpPr>
        <p:grpSpPr>
          <a:xfrm>
            <a:off x="2974433" y="3738129"/>
            <a:ext cx="2475887" cy="1585357"/>
            <a:chOff x="2974433" y="3738129"/>
            <a:chExt cx="2475887" cy="1585357"/>
          </a:xfrm>
        </p:grpSpPr>
        <p:grpSp>
          <p:nvGrpSpPr>
            <p:cNvPr id="168" name="Group 167">
              <a:extLst>
                <a:ext uri="{FF2B5EF4-FFF2-40B4-BE49-F238E27FC236}">
                  <a16:creationId xmlns:a16="http://schemas.microsoft.com/office/drawing/2014/main" id="{7DE5B607-E14B-42DB-9957-DCB3A85F0EE6}"/>
                </a:ext>
              </a:extLst>
            </p:cNvPr>
            <p:cNvGrpSpPr/>
            <p:nvPr/>
          </p:nvGrpSpPr>
          <p:grpSpPr>
            <a:xfrm>
              <a:off x="3805018" y="3768533"/>
              <a:ext cx="1513547" cy="631760"/>
              <a:chOff x="3132938" y="5092565"/>
              <a:chExt cx="966245" cy="631760"/>
            </a:xfrm>
          </p:grpSpPr>
          <p:sp>
            <p:nvSpPr>
              <p:cNvPr id="188" name="Rectangle 187">
                <a:extLst>
                  <a:ext uri="{FF2B5EF4-FFF2-40B4-BE49-F238E27FC236}">
                    <a16:creationId xmlns:a16="http://schemas.microsoft.com/office/drawing/2014/main" id="{5FDA2D71-6958-4BC3-9501-A29D0FC7F419}"/>
                  </a:ext>
                </a:extLst>
              </p:cNvPr>
              <p:cNvSpPr/>
              <p:nvPr/>
            </p:nvSpPr>
            <p:spPr>
              <a:xfrm>
                <a:off x="3132938" y="5092565"/>
                <a:ext cx="966245"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Rectangle 210">
                <a:extLst>
                  <a:ext uri="{FF2B5EF4-FFF2-40B4-BE49-F238E27FC236}">
                    <a16:creationId xmlns:a16="http://schemas.microsoft.com/office/drawing/2014/main" id="{64584D8A-5BF7-4D19-B7C4-CE3416F0002C}"/>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212">
                <a:extLst>
                  <a:ext uri="{FF2B5EF4-FFF2-40B4-BE49-F238E27FC236}">
                    <a16:creationId xmlns:a16="http://schemas.microsoft.com/office/drawing/2014/main" id="{7075AD24-DC7C-4E70-9649-DA9F7A447ED9}"/>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9CA15F8-E43D-4366-9ECA-2E3808AA6D9C}"/>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5" name="Straight Arrow Connector 244">
              <a:extLst>
                <a:ext uri="{FF2B5EF4-FFF2-40B4-BE49-F238E27FC236}">
                  <a16:creationId xmlns:a16="http://schemas.microsoft.com/office/drawing/2014/main" id="{A7EED8F4-3C16-43F5-9BBC-625A019E4D4F}"/>
                </a:ext>
              </a:extLst>
            </p:cNvPr>
            <p:cNvCxnSpPr>
              <a:cxnSpLocks/>
            </p:cNvCxnSpPr>
            <p:nvPr/>
          </p:nvCxnSpPr>
          <p:spPr>
            <a:xfrm flipH="1">
              <a:off x="3951345" y="4258138"/>
              <a:ext cx="236383" cy="441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276FEDFE-B86B-4637-994B-0DE663C38669}"/>
                </a:ext>
              </a:extLst>
            </p:cNvPr>
            <p:cNvGrpSpPr/>
            <p:nvPr/>
          </p:nvGrpSpPr>
          <p:grpSpPr>
            <a:xfrm>
              <a:off x="2974433" y="4643698"/>
              <a:ext cx="1730286" cy="679788"/>
              <a:chOff x="3075660" y="5058823"/>
              <a:chExt cx="1104611" cy="679788"/>
            </a:xfrm>
          </p:grpSpPr>
          <p:sp>
            <p:nvSpPr>
              <p:cNvPr id="141" name="Rectangle 140">
                <a:extLst>
                  <a:ext uri="{FF2B5EF4-FFF2-40B4-BE49-F238E27FC236}">
                    <a16:creationId xmlns:a16="http://schemas.microsoft.com/office/drawing/2014/main" id="{D68DA883-C181-44E1-B4B5-7FB74915B607}"/>
                  </a:ext>
                </a:extLst>
              </p:cNvPr>
              <p:cNvSpPr/>
              <p:nvPr/>
            </p:nvSpPr>
            <p:spPr>
              <a:xfrm>
                <a:off x="3132938" y="5092565"/>
                <a:ext cx="966245"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A064468C-7669-459D-8490-741A90C35712}"/>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TextBox 153">
                <a:extLst>
                  <a:ext uri="{FF2B5EF4-FFF2-40B4-BE49-F238E27FC236}">
                    <a16:creationId xmlns:a16="http://schemas.microsoft.com/office/drawing/2014/main" id="{9780B3ED-10F0-47D2-A3F7-10CF9210A43D}"/>
                  </a:ext>
                </a:extLst>
              </p:cNvPr>
              <p:cNvSpPr txBox="1"/>
              <p:nvPr/>
            </p:nvSpPr>
            <p:spPr>
              <a:xfrm>
                <a:off x="3255865" y="5058823"/>
                <a:ext cx="711436" cy="369332"/>
              </a:xfrm>
              <a:prstGeom prst="rect">
                <a:avLst/>
              </a:prstGeom>
              <a:noFill/>
            </p:spPr>
            <p:txBody>
              <a:bodyPr wrap="none" rtlCol="0">
                <a:spAutoFit/>
              </a:bodyPr>
              <a:lstStyle/>
              <a:p>
                <a:pPr algn="ctr"/>
                <a:r>
                  <a:rPr lang="en-US" dirty="0"/>
                  <a:t>"Gamma"</a:t>
                </a:r>
              </a:p>
            </p:txBody>
          </p:sp>
          <p:sp>
            <p:nvSpPr>
              <p:cNvPr id="155" name="Rectangle 154">
                <a:extLst>
                  <a:ext uri="{FF2B5EF4-FFF2-40B4-BE49-F238E27FC236}">
                    <a16:creationId xmlns:a16="http://schemas.microsoft.com/office/drawing/2014/main" id="{D40073EC-2A8C-4B3B-BD60-CC4156BF5629}"/>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88052947-1C03-42EF-85E2-3AC32EA44BE4}"/>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8BB4AE45-0974-40A9-8C03-B10797D3A37B}"/>
                  </a:ext>
                </a:extLst>
              </p:cNvPr>
              <p:cNvSpPr txBox="1"/>
              <p:nvPr/>
            </p:nvSpPr>
            <p:spPr>
              <a:xfrm>
                <a:off x="3075660" y="5369279"/>
                <a:ext cx="617354" cy="369332"/>
              </a:xfrm>
              <a:prstGeom prst="rect">
                <a:avLst/>
              </a:prstGeom>
              <a:noFill/>
            </p:spPr>
            <p:txBody>
              <a:bodyPr wrap="square">
                <a:spAutoFit/>
              </a:bodyPr>
              <a:lstStyle/>
              <a:p>
                <a:pPr algn="ctr"/>
                <a:r>
                  <a:rPr lang="en-US" dirty="0"/>
                  <a:t>Nil</a:t>
                </a:r>
              </a:p>
            </p:txBody>
          </p:sp>
          <p:sp>
            <p:nvSpPr>
              <p:cNvPr id="177" name="TextBox 176">
                <a:extLst>
                  <a:ext uri="{FF2B5EF4-FFF2-40B4-BE49-F238E27FC236}">
                    <a16:creationId xmlns:a16="http://schemas.microsoft.com/office/drawing/2014/main" id="{66A0DD56-892D-4F6F-B15D-156CD30C71CE}"/>
                  </a:ext>
                </a:extLst>
              </p:cNvPr>
              <p:cNvSpPr txBox="1"/>
              <p:nvPr/>
            </p:nvSpPr>
            <p:spPr>
              <a:xfrm>
                <a:off x="3562917" y="5361508"/>
                <a:ext cx="617354" cy="369332"/>
              </a:xfrm>
              <a:prstGeom prst="rect">
                <a:avLst/>
              </a:prstGeom>
              <a:noFill/>
            </p:spPr>
            <p:txBody>
              <a:bodyPr wrap="square">
                <a:spAutoFit/>
              </a:bodyPr>
              <a:lstStyle/>
              <a:p>
                <a:pPr algn="ctr"/>
                <a:r>
                  <a:rPr lang="en-US" dirty="0"/>
                  <a:t>Nil</a:t>
                </a:r>
              </a:p>
            </p:txBody>
          </p:sp>
        </p:grpSp>
        <p:grpSp>
          <p:nvGrpSpPr>
            <p:cNvPr id="179" name="Group 178">
              <a:extLst>
                <a:ext uri="{FF2B5EF4-FFF2-40B4-BE49-F238E27FC236}">
                  <a16:creationId xmlns:a16="http://schemas.microsoft.com/office/drawing/2014/main" id="{DE32D95C-9E84-4EA1-AAF5-9CD4912DE9C6}"/>
                </a:ext>
              </a:extLst>
            </p:cNvPr>
            <p:cNvGrpSpPr/>
            <p:nvPr/>
          </p:nvGrpSpPr>
          <p:grpSpPr>
            <a:xfrm>
              <a:off x="3997720" y="3738129"/>
              <a:ext cx="1116011" cy="369332"/>
              <a:chOff x="6670302" y="794474"/>
              <a:chExt cx="1116011" cy="369332"/>
            </a:xfrm>
          </p:grpSpPr>
          <p:sp>
            <p:nvSpPr>
              <p:cNvPr id="180" name="Rectangle 179">
                <a:extLst>
                  <a:ext uri="{FF2B5EF4-FFF2-40B4-BE49-F238E27FC236}">
                    <a16:creationId xmlns:a16="http://schemas.microsoft.com/office/drawing/2014/main" id="{9D6F5F7E-E9BE-4056-A7E7-88898FC325C6}"/>
                  </a:ext>
                </a:extLst>
              </p:cNvPr>
              <p:cNvSpPr/>
              <p:nvPr/>
            </p:nvSpPr>
            <p:spPr>
              <a:xfrm>
                <a:off x="6700596" y="881128"/>
                <a:ext cx="1039391"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TextBox 180">
                <a:extLst>
                  <a:ext uri="{FF2B5EF4-FFF2-40B4-BE49-F238E27FC236}">
                    <a16:creationId xmlns:a16="http://schemas.microsoft.com/office/drawing/2014/main" id="{AAA5114D-7915-415D-85FA-C3C722D8EE42}"/>
                  </a:ext>
                </a:extLst>
              </p:cNvPr>
              <p:cNvSpPr txBox="1"/>
              <p:nvPr/>
            </p:nvSpPr>
            <p:spPr>
              <a:xfrm>
                <a:off x="6670302" y="794474"/>
                <a:ext cx="1116011" cy="369332"/>
              </a:xfrm>
              <a:prstGeom prst="rect">
                <a:avLst/>
              </a:prstGeom>
              <a:noFill/>
            </p:spPr>
            <p:txBody>
              <a:bodyPr wrap="none" rtlCol="0">
                <a:spAutoFit/>
              </a:bodyPr>
              <a:lstStyle/>
              <a:p>
                <a:pPr algn="ctr"/>
                <a:r>
                  <a:rPr lang="en-US" dirty="0"/>
                  <a:t>"Zoomer"</a:t>
                </a:r>
              </a:p>
            </p:txBody>
          </p:sp>
        </p:grpSp>
        <p:grpSp>
          <p:nvGrpSpPr>
            <p:cNvPr id="182" name="Group 181">
              <a:extLst>
                <a:ext uri="{FF2B5EF4-FFF2-40B4-BE49-F238E27FC236}">
                  <a16:creationId xmlns:a16="http://schemas.microsoft.com/office/drawing/2014/main" id="{4E7096FF-759F-4A3C-BFCD-0B62267AE774}"/>
                </a:ext>
              </a:extLst>
            </p:cNvPr>
            <p:cNvGrpSpPr/>
            <p:nvPr/>
          </p:nvGrpSpPr>
          <p:grpSpPr>
            <a:xfrm>
              <a:off x="4483284" y="4039707"/>
              <a:ext cx="967036" cy="369332"/>
              <a:chOff x="6355656" y="1104930"/>
              <a:chExt cx="967036" cy="369332"/>
            </a:xfrm>
          </p:grpSpPr>
          <p:sp>
            <p:nvSpPr>
              <p:cNvPr id="183" name="Rectangle 182">
                <a:extLst>
                  <a:ext uri="{FF2B5EF4-FFF2-40B4-BE49-F238E27FC236}">
                    <a16:creationId xmlns:a16="http://schemas.microsoft.com/office/drawing/2014/main" id="{07FDBDEB-DDED-492A-B728-B5CB2C056711}"/>
                  </a:ext>
                </a:extLst>
              </p:cNvPr>
              <p:cNvSpPr/>
              <p:nvPr/>
            </p:nvSpPr>
            <p:spPr>
              <a:xfrm>
                <a:off x="6515488" y="1172975"/>
                <a:ext cx="644958"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TextBox 183">
                <a:extLst>
                  <a:ext uri="{FF2B5EF4-FFF2-40B4-BE49-F238E27FC236}">
                    <a16:creationId xmlns:a16="http://schemas.microsoft.com/office/drawing/2014/main" id="{02D5909B-1A39-4B45-9401-C2EAC4FADA7B}"/>
                  </a:ext>
                </a:extLst>
              </p:cNvPr>
              <p:cNvSpPr txBox="1"/>
              <p:nvPr/>
            </p:nvSpPr>
            <p:spPr>
              <a:xfrm>
                <a:off x="6355656" y="1104930"/>
                <a:ext cx="967036" cy="369332"/>
              </a:xfrm>
              <a:prstGeom prst="rect">
                <a:avLst/>
              </a:prstGeom>
              <a:noFill/>
            </p:spPr>
            <p:txBody>
              <a:bodyPr wrap="square">
                <a:spAutoFit/>
              </a:bodyPr>
              <a:lstStyle/>
              <a:p>
                <a:pPr algn="ctr"/>
                <a:r>
                  <a:rPr lang="en-US" dirty="0"/>
                  <a:t>Nil</a:t>
                </a:r>
              </a:p>
            </p:txBody>
          </p:sp>
        </p:grpSp>
      </p:grpSp>
      <p:grpSp>
        <p:nvGrpSpPr>
          <p:cNvPr id="196" name="Group 195">
            <a:extLst>
              <a:ext uri="{FF2B5EF4-FFF2-40B4-BE49-F238E27FC236}">
                <a16:creationId xmlns:a16="http://schemas.microsoft.com/office/drawing/2014/main" id="{9EFAD660-9EEB-4B0A-9A83-A303AD0AAF80}"/>
              </a:ext>
            </a:extLst>
          </p:cNvPr>
          <p:cNvGrpSpPr/>
          <p:nvPr/>
        </p:nvGrpSpPr>
        <p:grpSpPr>
          <a:xfrm>
            <a:off x="2164732" y="3395535"/>
            <a:ext cx="982700" cy="369332"/>
            <a:chOff x="6688738" y="794474"/>
            <a:chExt cx="1079142" cy="369332"/>
          </a:xfrm>
        </p:grpSpPr>
        <p:sp>
          <p:nvSpPr>
            <p:cNvPr id="197" name="Rectangle 196">
              <a:extLst>
                <a:ext uri="{FF2B5EF4-FFF2-40B4-BE49-F238E27FC236}">
                  <a16:creationId xmlns:a16="http://schemas.microsoft.com/office/drawing/2014/main" id="{13F63E12-FB73-44E5-ACCA-93FA8F59CD9B}"/>
                </a:ext>
              </a:extLst>
            </p:cNvPr>
            <p:cNvSpPr/>
            <p:nvPr/>
          </p:nvSpPr>
          <p:spPr>
            <a:xfrm>
              <a:off x="6700596" y="881128"/>
              <a:ext cx="1039391"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E955C96A-FA7D-4155-A28A-097C1A6A23B9}"/>
                </a:ext>
              </a:extLst>
            </p:cNvPr>
            <p:cNvSpPr txBox="1"/>
            <p:nvPr/>
          </p:nvSpPr>
          <p:spPr>
            <a:xfrm>
              <a:off x="6688738" y="794474"/>
              <a:ext cx="1079142" cy="369332"/>
            </a:xfrm>
            <a:prstGeom prst="rect">
              <a:avLst/>
            </a:prstGeom>
            <a:noFill/>
          </p:spPr>
          <p:txBody>
            <a:bodyPr wrap="none" rtlCol="0">
              <a:spAutoFit/>
            </a:bodyPr>
            <a:lstStyle/>
            <a:p>
              <a:pPr algn="ctr"/>
              <a:r>
                <a:rPr lang="en-US" dirty="0"/>
                <a:t>"</a:t>
              </a:r>
              <a:r>
                <a:rPr lang="en-US" dirty="0" err="1"/>
                <a:t>Cheugy</a:t>
              </a:r>
              <a:r>
                <a:rPr lang="en-US" dirty="0"/>
                <a:t>"</a:t>
              </a:r>
            </a:p>
          </p:txBody>
        </p:sp>
      </p:grpSp>
      <p:grpSp>
        <p:nvGrpSpPr>
          <p:cNvPr id="17" name="Group 16">
            <a:extLst>
              <a:ext uri="{FF2B5EF4-FFF2-40B4-BE49-F238E27FC236}">
                <a16:creationId xmlns:a16="http://schemas.microsoft.com/office/drawing/2014/main" id="{830137C6-13E2-4C1B-B606-42A7905A4860}"/>
              </a:ext>
            </a:extLst>
          </p:cNvPr>
          <p:cNvGrpSpPr/>
          <p:nvPr/>
        </p:nvGrpSpPr>
        <p:grpSpPr>
          <a:xfrm>
            <a:off x="1373483" y="4122077"/>
            <a:ext cx="1300176" cy="660646"/>
            <a:chOff x="2496348" y="1601555"/>
            <a:chExt cx="1300176" cy="660646"/>
          </a:xfrm>
        </p:grpSpPr>
        <p:grpSp>
          <p:nvGrpSpPr>
            <p:cNvPr id="221" name="Group 220">
              <a:extLst>
                <a:ext uri="{FF2B5EF4-FFF2-40B4-BE49-F238E27FC236}">
                  <a16:creationId xmlns:a16="http://schemas.microsoft.com/office/drawing/2014/main" id="{0C3C356D-5DB4-4573-9ABA-C670CC17250B}"/>
                </a:ext>
              </a:extLst>
            </p:cNvPr>
            <p:cNvGrpSpPr/>
            <p:nvPr/>
          </p:nvGrpSpPr>
          <p:grpSpPr>
            <a:xfrm>
              <a:off x="2671074" y="1601555"/>
              <a:ext cx="1125450" cy="660279"/>
              <a:chOff x="5348996" y="5055237"/>
              <a:chExt cx="1125450" cy="660279"/>
            </a:xfrm>
          </p:grpSpPr>
          <p:sp>
            <p:nvSpPr>
              <p:cNvPr id="253" name="Rectangle 252">
                <a:extLst>
                  <a:ext uri="{FF2B5EF4-FFF2-40B4-BE49-F238E27FC236}">
                    <a16:creationId xmlns:a16="http://schemas.microsoft.com/office/drawing/2014/main" id="{5B8CBBDE-BC58-41F8-ADA3-2AF613A8F4AE}"/>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CE1FABB5-C158-4F49-A082-C91E8CFE1191}"/>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TextBox 254">
                <a:extLst>
                  <a:ext uri="{FF2B5EF4-FFF2-40B4-BE49-F238E27FC236}">
                    <a16:creationId xmlns:a16="http://schemas.microsoft.com/office/drawing/2014/main" id="{C77D6017-D045-4958-B640-11E30738BAE0}"/>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256" name="Rectangle 255">
                <a:extLst>
                  <a:ext uri="{FF2B5EF4-FFF2-40B4-BE49-F238E27FC236}">
                    <a16:creationId xmlns:a16="http://schemas.microsoft.com/office/drawing/2014/main" id="{206B1816-52B9-4370-A6E6-23D477919A7B}"/>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Rectangle 256">
                <a:extLst>
                  <a:ext uri="{FF2B5EF4-FFF2-40B4-BE49-F238E27FC236}">
                    <a16:creationId xmlns:a16="http://schemas.microsoft.com/office/drawing/2014/main" id="{B2222665-4219-47B1-AEEB-BCAEF108501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TextBox 257">
                <a:extLst>
                  <a:ext uri="{FF2B5EF4-FFF2-40B4-BE49-F238E27FC236}">
                    <a16:creationId xmlns:a16="http://schemas.microsoft.com/office/drawing/2014/main" id="{A7AA89C2-CA40-4054-AD99-174553A936A1}"/>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sp>
          <p:nvSpPr>
            <p:cNvPr id="219" name="TextBox 218">
              <a:extLst>
                <a:ext uri="{FF2B5EF4-FFF2-40B4-BE49-F238E27FC236}">
                  <a16:creationId xmlns:a16="http://schemas.microsoft.com/office/drawing/2014/main" id="{3027BA29-D120-4EE3-B898-214D395CBC1D}"/>
                </a:ext>
              </a:extLst>
            </p:cNvPr>
            <p:cNvSpPr txBox="1"/>
            <p:nvPr/>
          </p:nvSpPr>
          <p:spPr>
            <a:xfrm>
              <a:off x="2496348" y="1892869"/>
              <a:ext cx="967037" cy="369332"/>
            </a:xfrm>
            <a:prstGeom prst="rect">
              <a:avLst/>
            </a:prstGeom>
            <a:noFill/>
          </p:spPr>
          <p:txBody>
            <a:bodyPr wrap="square">
              <a:spAutoFit/>
            </a:bodyPr>
            <a:lstStyle/>
            <a:p>
              <a:pPr algn="ctr"/>
              <a:r>
                <a:rPr lang="en-US" dirty="0"/>
                <a:t>Nil</a:t>
              </a:r>
            </a:p>
          </p:txBody>
        </p:sp>
      </p:grpSp>
      <p:grpSp>
        <p:nvGrpSpPr>
          <p:cNvPr id="278" name="Group 277">
            <a:extLst>
              <a:ext uri="{FF2B5EF4-FFF2-40B4-BE49-F238E27FC236}">
                <a16:creationId xmlns:a16="http://schemas.microsoft.com/office/drawing/2014/main" id="{40C31ED2-C0BF-4174-83F3-1C0BB16E7CF1}"/>
              </a:ext>
            </a:extLst>
          </p:cNvPr>
          <p:cNvGrpSpPr/>
          <p:nvPr/>
        </p:nvGrpSpPr>
        <p:grpSpPr>
          <a:xfrm>
            <a:off x="3452404" y="4299765"/>
            <a:ext cx="1513547" cy="631760"/>
            <a:chOff x="3132938" y="5092565"/>
            <a:chExt cx="966245" cy="631760"/>
          </a:xfrm>
        </p:grpSpPr>
        <p:sp>
          <p:nvSpPr>
            <p:cNvPr id="279" name="Rectangle 278">
              <a:extLst>
                <a:ext uri="{FF2B5EF4-FFF2-40B4-BE49-F238E27FC236}">
                  <a16:creationId xmlns:a16="http://schemas.microsoft.com/office/drawing/2014/main" id="{C95EC2D5-86BD-454C-9A48-15BA23E6A441}"/>
                </a:ext>
              </a:extLst>
            </p:cNvPr>
            <p:cNvSpPr/>
            <p:nvPr/>
          </p:nvSpPr>
          <p:spPr>
            <a:xfrm>
              <a:off x="3132938" y="5092565"/>
              <a:ext cx="966245"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Rectangle 279">
              <a:extLst>
                <a:ext uri="{FF2B5EF4-FFF2-40B4-BE49-F238E27FC236}">
                  <a16:creationId xmlns:a16="http://schemas.microsoft.com/office/drawing/2014/main" id="{5B43F6E4-FCDC-4363-B6D4-3867EC8DDE01}"/>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Rectangle 280">
              <a:extLst>
                <a:ext uri="{FF2B5EF4-FFF2-40B4-BE49-F238E27FC236}">
                  <a16:creationId xmlns:a16="http://schemas.microsoft.com/office/drawing/2014/main" id="{9CFEA1E1-1460-4F43-B472-8007DA2C738E}"/>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Rectangle 281">
              <a:extLst>
                <a:ext uri="{FF2B5EF4-FFF2-40B4-BE49-F238E27FC236}">
                  <a16:creationId xmlns:a16="http://schemas.microsoft.com/office/drawing/2014/main" id="{8495A935-5221-440B-91EB-666AE3DE3BB0}"/>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3" name="Group 282">
            <a:extLst>
              <a:ext uri="{FF2B5EF4-FFF2-40B4-BE49-F238E27FC236}">
                <a16:creationId xmlns:a16="http://schemas.microsoft.com/office/drawing/2014/main" id="{CC6F2B50-9BA5-47EA-9378-40A7FA5B981E}"/>
              </a:ext>
            </a:extLst>
          </p:cNvPr>
          <p:cNvGrpSpPr/>
          <p:nvPr/>
        </p:nvGrpSpPr>
        <p:grpSpPr>
          <a:xfrm>
            <a:off x="1543609" y="6420834"/>
            <a:ext cx="1079142" cy="369332"/>
            <a:chOff x="6688738" y="794474"/>
            <a:chExt cx="1079142" cy="369332"/>
          </a:xfrm>
        </p:grpSpPr>
        <p:sp>
          <p:nvSpPr>
            <p:cNvPr id="284" name="Rectangle 283">
              <a:extLst>
                <a:ext uri="{FF2B5EF4-FFF2-40B4-BE49-F238E27FC236}">
                  <a16:creationId xmlns:a16="http://schemas.microsoft.com/office/drawing/2014/main" id="{AD8BBB40-EDCD-43BD-9481-996160A3514B}"/>
                </a:ext>
              </a:extLst>
            </p:cNvPr>
            <p:cNvSpPr/>
            <p:nvPr/>
          </p:nvSpPr>
          <p:spPr>
            <a:xfrm>
              <a:off x="6700596" y="881128"/>
              <a:ext cx="1039391"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TextBox 284">
              <a:extLst>
                <a:ext uri="{FF2B5EF4-FFF2-40B4-BE49-F238E27FC236}">
                  <a16:creationId xmlns:a16="http://schemas.microsoft.com/office/drawing/2014/main" id="{43A22582-8E5F-4CCE-8355-34B101AC6327}"/>
                </a:ext>
              </a:extLst>
            </p:cNvPr>
            <p:cNvSpPr txBox="1"/>
            <p:nvPr/>
          </p:nvSpPr>
          <p:spPr>
            <a:xfrm>
              <a:off x="6688738" y="794474"/>
              <a:ext cx="1079142" cy="369332"/>
            </a:xfrm>
            <a:prstGeom prst="rect">
              <a:avLst/>
            </a:prstGeom>
            <a:noFill/>
          </p:spPr>
          <p:txBody>
            <a:bodyPr wrap="none" rtlCol="0">
              <a:spAutoFit/>
            </a:bodyPr>
            <a:lstStyle/>
            <a:p>
              <a:pPr algn="ctr"/>
              <a:r>
                <a:rPr lang="en-US" dirty="0"/>
                <a:t>"</a:t>
              </a:r>
              <a:r>
                <a:rPr lang="en-US" dirty="0" err="1"/>
                <a:t>Cheugy</a:t>
              </a:r>
              <a:r>
                <a:rPr lang="en-US" dirty="0"/>
                <a:t>"</a:t>
              </a:r>
            </a:p>
          </p:txBody>
        </p:sp>
      </p:grpSp>
      <p:cxnSp>
        <p:nvCxnSpPr>
          <p:cNvPr id="289" name="Straight Arrow Connector 288">
            <a:extLst>
              <a:ext uri="{FF2B5EF4-FFF2-40B4-BE49-F238E27FC236}">
                <a16:creationId xmlns:a16="http://schemas.microsoft.com/office/drawing/2014/main" id="{48DD4E62-CB2D-4EA7-90D2-C9C3BF4B8FC5}"/>
              </a:ext>
            </a:extLst>
          </p:cNvPr>
          <p:cNvCxnSpPr>
            <a:cxnSpLocks/>
          </p:cNvCxnSpPr>
          <p:nvPr/>
        </p:nvCxnSpPr>
        <p:spPr>
          <a:xfrm flipH="1">
            <a:off x="3498657" y="4758408"/>
            <a:ext cx="236383" cy="441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7C4DC99A-2062-4C58-B58A-06E3F43C00B2}"/>
              </a:ext>
            </a:extLst>
          </p:cNvPr>
          <p:cNvCxnSpPr>
            <a:cxnSpLocks/>
          </p:cNvCxnSpPr>
          <p:nvPr/>
        </p:nvCxnSpPr>
        <p:spPr>
          <a:xfrm>
            <a:off x="4629850" y="4745937"/>
            <a:ext cx="193502" cy="4674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77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2.70833E-6 1.85185E-6 L 0.06836 0.2118 " pathEditMode="relative" rAng="0" ptsTypes="AA">
                                      <p:cBhvr>
                                        <p:cTn id="9" dur="2000" fill="hold"/>
                                        <p:tgtEl>
                                          <p:spTgt spid="12"/>
                                        </p:tgtEl>
                                        <p:attrNameLst>
                                          <p:attrName>ppt_x</p:attrName>
                                          <p:attrName>ppt_y</p:attrName>
                                        </p:attrNameLst>
                                      </p:cBhvr>
                                      <p:rCtr x="3411" y="10579"/>
                                    </p:animMotion>
                                  </p:childTnLst>
                                </p:cTn>
                              </p:par>
                              <p:par>
                                <p:cTn id="10" presetID="10" presetClass="exit" presetSubtype="0" fill="hold" grpId="0" nodeType="withEffect">
                                  <p:stCondLst>
                                    <p:cond delay="0"/>
                                  </p:stCondLst>
                                  <p:childTnLst>
                                    <p:animEffect transition="out" filter="fade">
                                      <p:cBhvr>
                                        <p:cTn id="11" dur="500"/>
                                        <p:tgtEl>
                                          <p:spTgt spid="227"/>
                                        </p:tgtEl>
                                      </p:cBhvr>
                                    </p:animEffect>
                                    <p:set>
                                      <p:cBhvr>
                                        <p:cTn id="12" dur="1" fill="hold">
                                          <p:stCondLst>
                                            <p:cond delay="499"/>
                                          </p:stCondLst>
                                        </p:cTn>
                                        <p:tgtEl>
                                          <p:spTgt spid="22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78"/>
                                        </p:tgtEl>
                                      </p:cBhvr>
                                    </p:animEffect>
                                    <p:set>
                                      <p:cBhvr>
                                        <p:cTn id="15" dur="1" fill="hold">
                                          <p:stCondLst>
                                            <p:cond delay="499"/>
                                          </p:stCondLst>
                                        </p:cTn>
                                        <p:tgtEl>
                                          <p:spTgt spid="178"/>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19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9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1.45833E-6 -7.40741E-7 L -0.04649 0.44097 " pathEditMode="relative" rAng="0" ptsTypes="AA">
                                      <p:cBhvr>
                                        <p:cTn id="33" dur="2000" fill="hold"/>
                                        <p:tgtEl>
                                          <p:spTgt spid="196"/>
                                        </p:tgtEl>
                                        <p:attrNameLst>
                                          <p:attrName>ppt_x</p:attrName>
                                          <p:attrName>ppt_y</p:attrName>
                                        </p:attrNameLst>
                                      </p:cBhvr>
                                      <p:rCtr x="-2331" y="22037"/>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4.58333E-6 4.44444E-6 L 0.08398 0.28402 " pathEditMode="relative" rAng="0" ptsTypes="AA">
                                      <p:cBhvr>
                                        <p:cTn id="41" dur="2000" fill="hold"/>
                                        <p:tgtEl>
                                          <p:spTgt spid="17"/>
                                        </p:tgtEl>
                                        <p:attrNameLst>
                                          <p:attrName>ppt_x</p:attrName>
                                          <p:attrName>ppt_y</p:attrName>
                                        </p:attrNameLst>
                                      </p:cBhvr>
                                      <p:rCtr x="4193" y="14190"/>
                                    </p:animMotion>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8"/>
                                        </p:tgtEl>
                                        <p:attrNameLst>
                                          <p:attrName>style.visibility</p:attrName>
                                        </p:attrNameLst>
                                      </p:cBhvr>
                                      <p:to>
                                        <p:strVal val="visible"/>
                                      </p:to>
                                    </p:set>
                                    <p:animEffect transition="in" filter="fade">
                                      <p:cBhvr>
                                        <p:cTn id="51" dur="500"/>
                                        <p:tgtEl>
                                          <p:spTgt spid="278"/>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83"/>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3.33333E-6 -4.44444E-6 L 0.17396 -0.31412 " pathEditMode="relative" rAng="0" ptsTypes="AA">
                                      <p:cBhvr>
                                        <p:cTn id="57" dur="2000" fill="hold"/>
                                        <p:tgtEl>
                                          <p:spTgt spid="283"/>
                                        </p:tgtEl>
                                        <p:attrNameLst>
                                          <p:attrName>ppt_x</p:attrName>
                                          <p:attrName>ppt_y</p:attrName>
                                        </p:attrNameLst>
                                      </p:cBhvr>
                                      <p:rCtr x="8698" y="-15718"/>
                                    </p:animMotion>
                                  </p:childTnLst>
                                </p:cTn>
                              </p:par>
                              <p:par>
                                <p:cTn id="58" presetID="42" presetClass="path" presetSubtype="0" accel="50000" decel="50000" fill="hold" nodeType="withEffect">
                                  <p:stCondLst>
                                    <p:cond delay="0"/>
                                  </p:stCondLst>
                                  <p:childTnLst>
                                    <p:animMotion origin="layout" path="M 0.08398 0.28402 L 0.11497 0.15694 " pathEditMode="relative" rAng="0" ptsTypes="AA">
                                      <p:cBhvr>
                                        <p:cTn id="59" dur="2000" fill="hold"/>
                                        <p:tgtEl>
                                          <p:spTgt spid="17"/>
                                        </p:tgtEl>
                                        <p:attrNameLst>
                                          <p:attrName>ppt_x</p:attrName>
                                          <p:attrName>ppt_y</p:attrName>
                                        </p:attrNameLst>
                                      </p:cBhvr>
                                      <p:rCtr x="1549" y="-6366"/>
                                    </p:animMotion>
                                  </p:childTnLst>
                                </p:cTn>
                              </p:par>
                            </p:childTnLst>
                          </p:cTn>
                        </p:par>
                        <p:par>
                          <p:cTn id="60" fill="hold">
                            <p:stCondLst>
                              <p:cond delay="2000"/>
                            </p:stCondLst>
                            <p:childTnLst>
                              <p:par>
                                <p:cTn id="61" presetID="22" presetClass="entr" presetSubtype="1" fill="hold" nodeType="afterEffect">
                                  <p:stCondLst>
                                    <p:cond delay="0"/>
                                  </p:stCondLst>
                                  <p:childTnLst>
                                    <p:set>
                                      <p:cBhvr>
                                        <p:cTn id="62" dur="1" fill="hold">
                                          <p:stCondLst>
                                            <p:cond delay="0"/>
                                          </p:stCondLst>
                                        </p:cTn>
                                        <p:tgtEl>
                                          <p:spTgt spid="289"/>
                                        </p:tgtEl>
                                        <p:attrNameLst>
                                          <p:attrName>style.visibility</p:attrName>
                                        </p:attrNameLst>
                                      </p:cBhvr>
                                      <p:to>
                                        <p:strVal val="visible"/>
                                      </p:to>
                                    </p:set>
                                    <p:animEffect transition="in" filter="wipe(up)">
                                      <p:cBhvr>
                                        <p:cTn id="63" dur="500"/>
                                        <p:tgtEl>
                                          <p:spTgt spid="289"/>
                                        </p:tgtEl>
                                      </p:cBhvr>
                                    </p:animEffect>
                                  </p:childTnLst>
                                </p:cTn>
                              </p:par>
                              <p:par>
                                <p:cTn id="64" presetID="22" presetClass="entr" presetSubtype="1" fill="hold" nodeType="withEffect">
                                  <p:stCondLst>
                                    <p:cond delay="0"/>
                                  </p:stCondLst>
                                  <p:childTnLst>
                                    <p:set>
                                      <p:cBhvr>
                                        <p:cTn id="65" dur="1" fill="hold">
                                          <p:stCondLst>
                                            <p:cond delay="0"/>
                                          </p:stCondLst>
                                        </p:cTn>
                                        <p:tgtEl>
                                          <p:spTgt spid="290"/>
                                        </p:tgtEl>
                                        <p:attrNameLst>
                                          <p:attrName>style.visibility</p:attrName>
                                        </p:attrNameLst>
                                      </p:cBhvr>
                                      <p:to>
                                        <p:strVal val="visible"/>
                                      </p:to>
                                    </p:set>
                                    <p:animEffect transition="in" filter="wipe(up)">
                                      <p:cBhvr>
                                        <p:cTn id="66" dur="500"/>
                                        <p:tgtEl>
                                          <p:spTgt spid="290"/>
                                        </p:tgtEl>
                                      </p:cBhvr>
                                    </p:animEffect>
                                  </p:childTnLst>
                                </p:cTn>
                              </p:par>
                              <p:par>
                                <p:cTn id="67" presetID="10" presetClass="exit" presetSubtype="0" fill="hold" nodeType="withEffect">
                                  <p:stCondLst>
                                    <p:cond delay="0"/>
                                  </p:stCondLst>
                                  <p:childTnLst>
                                    <p:animEffect transition="out" filter="fade">
                                      <p:cBhvr>
                                        <p:cTn id="68" dur="500"/>
                                        <p:tgtEl>
                                          <p:spTgt spid="196"/>
                                        </p:tgtEl>
                                      </p:cBhvr>
                                    </p:animEffect>
                                    <p:set>
                                      <p:cBhvr>
                                        <p:cTn id="69" dur="1" fill="hold">
                                          <p:stCondLst>
                                            <p:cond delay="499"/>
                                          </p:stCondLst>
                                        </p:cTn>
                                        <p:tgtEl>
                                          <p:spTgt spid="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19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222117"/>
            <a:ext cx="10363200" cy="1143000"/>
          </a:xfrm>
        </p:spPr>
        <p:txBody>
          <a:bodyPr/>
          <a:lstStyle/>
          <a:p>
            <a:r>
              <a:rPr lang="en-US" dirty="0"/>
              <a:t>Algebraic Data Types: Adding a Node to a Tree</a:t>
            </a:r>
          </a:p>
        </p:txBody>
      </p:sp>
      <p:grpSp>
        <p:nvGrpSpPr>
          <p:cNvPr id="7" name="Group 6">
            <a:extLst>
              <a:ext uri="{FF2B5EF4-FFF2-40B4-BE49-F238E27FC236}">
                <a16:creationId xmlns:a16="http://schemas.microsoft.com/office/drawing/2014/main" id="{56256DE6-4593-456E-9E06-AB34442CB16F}"/>
              </a:ext>
            </a:extLst>
          </p:cNvPr>
          <p:cNvGrpSpPr/>
          <p:nvPr/>
        </p:nvGrpSpPr>
        <p:grpSpPr>
          <a:xfrm>
            <a:off x="213234" y="4202355"/>
            <a:ext cx="5990617" cy="2609630"/>
            <a:chOff x="213234" y="4066163"/>
            <a:chExt cx="5990617" cy="2609630"/>
          </a:xfrm>
        </p:grpSpPr>
        <p:sp>
          <p:nvSpPr>
            <p:cNvPr id="6" name="Rectangle 5">
              <a:extLst>
                <a:ext uri="{FF2B5EF4-FFF2-40B4-BE49-F238E27FC236}">
                  <a16:creationId xmlns:a16="http://schemas.microsoft.com/office/drawing/2014/main" id="{8B73E2CC-8D0F-4047-91B4-D34A4D43FD98}"/>
                </a:ext>
              </a:extLst>
            </p:cNvPr>
            <p:cNvSpPr/>
            <p:nvPr/>
          </p:nvSpPr>
          <p:spPr>
            <a:xfrm>
              <a:off x="213234" y="4066163"/>
              <a:ext cx="5370443" cy="260963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00E688B2-C708-4E73-ACB6-458AB2B07BDE}"/>
                </a:ext>
              </a:extLst>
            </p:cNvPr>
            <p:cNvSpPr txBox="1"/>
            <p:nvPr/>
          </p:nvSpPr>
          <p:spPr>
            <a:xfrm>
              <a:off x="213234" y="4090470"/>
              <a:ext cx="5990617" cy="2585323"/>
            </a:xfrm>
            <a:prstGeom prst="rect">
              <a:avLst/>
            </a:prstGeom>
            <a:noFill/>
          </p:spPr>
          <p:txBody>
            <a:bodyPr wrap="square">
              <a:spAutoFit/>
            </a:bodyPr>
            <a:lstStyle/>
            <a:p>
              <a:r>
                <a:rPr lang="en-US" sz="1800" dirty="0">
                  <a:solidFill>
                    <a:srgbClr val="000000"/>
                  </a:solidFill>
                  <a:latin typeface="Consolas" panose="020B0609020204030204" pitchFamily="49" charset="0"/>
                </a:rPr>
                <a:t>insert Nil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Nil </a:t>
              </a:r>
              <a:r>
                <a:rPr lang="en-US" sz="1800" dirty="0" err="1">
                  <a:solidFill>
                    <a:srgbClr val="000000"/>
                  </a:solidFill>
                  <a:latin typeface="Consolas" panose="020B0609020204030204" pitchFamily="49" charset="0"/>
                </a:rPr>
                <a:t>Nil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insert (Node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val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&lt;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left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right</a:t>
              </a:r>
            </a:p>
            <a:p>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val</a:t>
              </a:r>
              <a:r>
                <a:rPr lang="en-US" sz="1800" dirty="0">
                  <a:solidFill>
                    <a:srgbClr val="000000"/>
                  </a:solidFill>
                  <a:latin typeface="Consolas" panose="020B0609020204030204" pitchFamily="49" charset="0"/>
                </a:rPr>
                <a:t> &gt;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Node </a:t>
              </a:r>
              <a:r>
                <a:rPr lang="en-US" sz="1800" dirty="0" err="1">
                  <a:solidFill>
                    <a:srgbClr val="000000"/>
                  </a:solidFill>
                  <a:latin typeface="Consolas" panose="020B0609020204030204" pitchFamily="49" charset="0"/>
                </a:rPr>
                <a:t>curval</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(insert right </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grpSp>
      <p:grpSp>
        <p:nvGrpSpPr>
          <p:cNvPr id="20" name="Group 19">
            <a:extLst>
              <a:ext uri="{FF2B5EF4-FFF2-40B4-BE49-F238E27FC236}">
                <a16:creationId xmlns:a16="http://schemas.microsoft.com/office/drawing/2014/main" id="{80F815F4-D28F-420E-9E04-71EAE73C326F}"/>
              </a:ext>
            </a:extLst>
          </p:cNvPr>
          <p:cNvGrpSpPr/>
          <p:nvPr/>
        </p:nvGrpSpPr>
        <p:grpSpPr>
          <a:xfrm>
            <a:off x="6406078" y="2502670"/>
            <a:ext cx="5871237" cy="4180726"/>
            <a:chOff x="6406078" y="2502670"/>
            <a:chExt cx="5871237" cy="4180726"/>
          </a:xfrm>
        </p:grpSpPr>
        <p:grpSp>
          <p:nvGrpSpPr>
            <p:cNvPr id="9" name="Group 8">
              <a:extLst>
                <a:ext uri="{FF2B5EF4-FFF2-40B4-BE49-F238E27FC236}">
                  <a16:creationId xmlns:a16="http://schemas.microsoft.com/office/drawing/2014/main" id="{3AD12613-4119-4CD7-8732-90C36AFD53CF}"/>
                </a:ext>
              </a:extLst>
            </p:cNvPr>
            <p:cNvGrpSpPr/>
            <p:nvPr/>
          </p:nvGrpSpPr>
          <p:grpSpPr>
            <a:xfrm>
              <a:off x="6435466" y="2502670"/>
              <a:ext cx="5610234" cy="4180726"/>
              <a:chOff x="6095118" y="1978967"/>
              <a:chExt cx="5733038" cy="5446850"/>
            </a:xfrm>
          </p:grpSpPr>
          <p:grpSp>
            <p:nvGrpSpPr>
              <p:cNvPr id="13" name="Group 12">
                <a:extLst>
                  <a:ext uri="{FF2B5EF4-FFF2-40B4-BE49-F238E27FC236}">
                    <a16:creationId xmlns:a16="http://schemas.microsoft.com/office/drawing/2014/main" id="{2C43BD1C-BAC2-4F3A-BB73-AB954A5229A3}"/>
                  </a:ext>
                </a:extLst>
              </p:cNvPr>
              <p:cNvGrpSpPr/>
              <p:nvPr/>
            </p:nvGrpSpPr>
            <p:grpSpPr>
              <a:xfrm>
                <a:off x="6095118" y="1978967"/>
                <a:ext cx="5733038" cy="5446850"/>
                <a:chOff x="3072962" y="1263460"/>
                <a:chExt cx="5994838" cy="6296063"/>
              </a:xfrm>
            </p:grpSpPr>
            <p:pic>
              <p:nvPicPr>
                <p:cNvPr id="15" name="Picture 14">
                  <a:extLst>
                    <a:ext uri="{FF2B5EF4-FFF2-40B4-BE49-F238E27FC236}">
                      <a16:creationId xmlns:a16="http://schemas.microsoft.com/office/drawing/2014/main" id="{6D98472A-B5A9-4478-867A-62125BBCBD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6296063"/>
                </a:xfrm>
                <a:prstGeom prst="rect">
                  <a:avLst/>
                </a:prstGeom>
              </p:spPr>
            </p:pic>
            <p:sp>
              <p:nvSpPr>
                <p:cNvPr id="16" name="Rectangle 15">
                  <a:extLst>
                    <a:ext uri="{FF2B5EF4-FFF2-40B4-BE49-F238E27FC236}">
                      <a16:creationId xmlns:a16="http://schemas.microsoft.com/office/drawing/2014/main" id="{96E46716-AC36-4CA3-9A71-2C5BEBE506E5}"/>
                    </a:ext>
                  </a:extLst>
                </p:cNvPr>
                <p:cNvSpPr/>
                <p:nvPr/>
              </p:nvSpPr>
              <p:spPr>
                <a:xfrm>
                  <a:off x="3166947" y="1701941"/>
                  <a:ext cx="3015290" cy="303314"/>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4" name="Rectangle 13">
                <a:extLst>
                  <a:ext uri="{FF2B5EF4-FFF2-40B4-BE49-F238E27FC236}">
                    <a16:creationId xmlns:a16="http://schemas.microsoft.com/office/drawing/2014/main" id="{59652EDF-4AD2-45B8-A841-7D68C1BF5D8E}"/>
                  </a:ext>
                </a:extLst>
              </p:cNvPr>
              <p:cNvSpPr/>
              <p:nvPr/>
            </p:nvSpPr>
            <p:spPr>
              <a:xfrm>
                <a:off x="8878957" y="2053236"/>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13BD7C21-A428-49C0-9CAB-6D922A1A0091}"/>
                </a:ext>
              </a:extLst>
            </p:cNvPr>
            <p:cNvSpPr txBox="1"/>
            <p:nvPr/>
          </p:nvSpPr>
          <p:spPr>
            <a:xfrm>
              <a:off x="7001789" y="2733912"/>
              <a:ext cx="411014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 Nil</a:t>
              </a:r>
            </a:p>
          </p:txBody>
        </p:sp>
        <p:sp>
          <p:nvSpPr>
            <p:cNvPr id="21" name="TextBox 20">
              <a:extLst>
                <a:ext uri="{FF2B5EF4-FFF2-40B4-BE49-F238E27FC236}">
                  <a16:creationId xmlns:a16="http://schemas.microsoft.com/office/drawing/2014/main" id="{9FCD86D2-97DB-4DA2-9694-D8C8A49914C8}"/>
                </a:ext>
              </a:extLst>
            </p:cNvPr>
            <p:cNvSpPr txBox="1"/>
            <p:nvPr/>
          </p:nvSpPr>
          <p:spPr>
            <a:xfrm>
              <a:off x="6415806" y="273763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22" name="TextBox 21">
              <a:extLst>
                <a:ext uri="{FF2B5EF4-FFF2-40B4-BE49-F238E27FC236}">
                  <a16:creationId xmlns:a16="http://schemas.microsoft.com/office/drawing/2014/main" id="{3CA0B253-E51C-4B82-826F-41EC79599053}"/>
                </a:ext>
              </a:extLst>
            </p:cNvPr>
            <p:cNvSpPr txBox="1"/>
            <p:nvPr/>
          </p:nvSpPr>
          <p:spPr>
            <a:xfrm>
              <a:off x="6992061" y="307095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tree1 = insert </a:t>
              </a:r>
              <a:r>
                <a:rPr lang="en-US" dirty="0" err="1">
                  <a:solidFill>
                    <a:srgbClr val="C2FFF0"/>
                  </a:solidFill>
                  <a:latin typeface="Consolas" panose="020B0609020204030204" pitchFamily="49" charset="0"/>
                </a:rPr>
                <a:t>empty_tree</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Cheugy</a:t>
              </a:r>
              <a:r>
                <a:rPr lang="en-US" dirty="0">
                  <a:solidFill>
                    <a:srgbClr val="C2FFF0"/>
                  </a:solidFill>
                  <a:latin typeface="Consolas" panose="020B0609020204030204" pitchFamily="49" charset="0"/>
                </a:rPr>
                <a:t>"</a:t>
              </a:r>
            </a:p>
          </p:txBody>
        </p:sp>
        <p:sp>
          <p:nvSpPr>
            <p:cNvPr id="23" name="TextBox 22">
              <a:extLst>
                <a:ext uri="{FF2B5EF4-FFF2-40B4-BE49-F238E27FC236}">
                  <a16:creationId xmlns:a16="http://schemas.microsoft.com/office/drawing/2014/main" id="{CAE676B6-7D43-4111-9E83-6D2608B6EC1E}"/>
                </a:ext>
              </a:extLst>
            </p:cNvPr>
            <p:cNvSpPr txBox="1"/>
            <p:nvPr/>
          </p:nvSpPr>
          <p:spPr>
            <a:xfrm>
              <a:off x="6406078" y="3055222"/>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48" name="TextBox 47">
              <a:extLst>
                <a:ext uri="{FF2B5EF4-FFF2-40B4-BE49-F238E27FC236}">
                  <a16:creationId xmlns:a16="http://schemas.microsoft.com/office/drawing/2014/main" id="{6C0E1FC0-8080-44FC-A865-2C656EF2E57D}"/>
                </a:ext>
              </a:extLst>
            </p:cNvPr>
            <p:cNvSpPr txBox="1"/>
            <p:nvPr/>
          </p:nvSpPr>
          <p:spPr>
            <a:xfrm>
              <a:off x="6437310" y="3459354"/>
              <a:ext cx="1770373" cy="369332"/>
            </a:xfrm>
            <a:prstGeom prst="rect">
              <a:avLst/>
            </a:prstGeom>
            <a:noFill/>
          </p:spPr>
          <p:txBody>
            <a:bodyPr wrap="square" rtlCol="0">
              <a:spAutoFit/>
            </a:bodyPr>
            <a:lstStyle/>
            <a:p>
              <a:r>
                <a:rPr lang="en-US" dirty="0">
                  <a:solidFill>
                    <a:schemeClr val="bg1"/>
                  </a:solidFill>
                  <a:latin typeface="Consolas" panose="020B0609020204030204" pitchFamily="49" charset="0"/>
                </a:rPr>
                <a:t>...</a:t>
              </a:r>
            </a:p>
          </p:txBody>
        </p:sp>
        <p:sp>
          <p:nvSpPr>
            <p:cNvPr id="80" name="TextBox 79">
              <a:extLst>
                <a:ext uri="{FF2B5EF4-FFF2-40B4-BE49-F238E27FC236}">
                  <a16:creationId xmlns:a16="http://schemas.microsoft.com/office/drawing/2014/main" id="{34D88BF1-C403-4A1D-95C1-779229D35BFC}"/>
                </a:ext>
              </a:extLst>
            </p:cNvPr>
            <p:cNvSpPr txBox="1"/>
            <p:nvPr/>
          </p:nvSpPr>
          <p:spPr>
            <a:xfrm>
              <a:off x="6415805" y="3811228"/>
              <a:ext cx="177037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Bst</a:t>
              </a:r>
              <a:r>
                <a:rPr lang="en-US" dirty="0">
                  <a:solidFill>
                    <a:schemeClr val="bg1"/>
                  </a:solidFill>
                  <a:latin typeface="Consolas" panose="020B0609020204030204" pitchFamily="49" charset="0"/>
                </a:rPr>
                <a:t>&gt; </a:t>
              </a:r>
            </a:p>
          </p:txBody>
        </p:sp>
        <p:sp>
          <p:nvSpPr>
            <p:cNvPr id="81" name="TextBox 80">
              <a:extLst>
                <a:ext uri="{FF2B5EF4-FFF2-40B4-BE49-F238E27FC236}">
                  <a16:creationId xmlns:a16="http://schemas.microsoft.com/office/drawing/2014/main" id="{C1260150-AB4D-47D3-8198-C538F0FD1051}"/>
                </a:ext>
              </a:extLst>
            </p:cNvPr>
            <p:cNvSpPr txBox="1"/>
            <p:nvPr/>
          </p:nvSpPr>
          <p:spPr>
            <a:xfrm>
              <a:off x="6983828" y="3816898"/>
              <a:ext cx="528525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tree4 = insert tree3 "Gamma"</a:t>
              </a:r>
            </a:p>
          </p:txBody>
        </p:sp>
      </p:grpSp>
      <p:grpSp>
        <p:nvGrpSpPr>
          <p:cNvPr id="84" name="Group 83">
            <a:extLst>
              <a:ext uri="{FF2B5EF4-FFF2-40B4-BE49-F238E27FC236}">
                <a16:creationId xmlns:a16="http://schemas.microsoft.com/office/drawing/2014/main" id="{5619386D-08D1-44FE-8410-00A1B902E2B2}"/>
              </a:ext>
            </a:extLst>
          </p:cNvPr>
          <p:cNvGrpSpPr/>
          <p:nvPr/>
        </p:nvGrpSpPr>
        <p:grpSpPr>
          <a:xfrm>
            <a:off x="9633591" y="586363"/>
            <a:ext cx="2489680" cy="1836742"/>
            <a:chOff x="9633591" y="557179"/>
            <a:chExt cx="2489680" cy="1836742"/>
          </a:xfrm>
        </p:grpSpPr>
        <p:grpSp>
          <p:nvGrpSpPr>
            <p:cNvPr id="50" name="Group 49">
              <a:extLst>
                <a:ext uri="{FF2B5EF4-FFF2-40B4-BE49-F238E27FC236}">
                  <a16:creationId xmlns:a16="http://schemas.microsoft.com/office/drawing/2014/main" id="{F8FECFD1-986D-42DB-95E9-8EE8BCCFC52D}"/>
                </a:ext>
              </a:extLst>
            </p:cNvPr>
            <p:cNvGrpSpPr/>
            <p:nvPr/>
          </p:nvGrpSpPr>
          <p:grpSpPr>
            <a:xfrm>
              <a:off x="9808317" y="557179"/>
              <a:ext cx="2314954" cy="1836742"/>
              <a:chOff x="2222104" y="4226487"/>
              <a:chExt cx="2314954" cy="1836742"/>
            </a:xfrm>
          </p:grpSpPr>
          <p:grpSp>
            <p:nvGrpSpPr>
              <p:cNvPr id="51" name="Group 50">
                <a:extLst>
                  <a:ext uri="{FF2B5EF4-FFF2-40B4-BE49-F238E27FC236}">
                    <a16:creationId xmlns:a16="http://schemas.microsoft.com/office/drawing/2014/main" id="{2CBD5164-941C-4B2B-B3CA-3BAA92255B37}"/>
                  </a:ext>
                </a:extLst>
              </p:cNvPr>
              <p:cNvGrpSpPr/>
              <p:nvPr/>
            </p:nvGrpSpPr>
            <p:grpSpPr>
              <a:xfrm>
                <a:off x="2332509" y="4226487"/>
                <a:ext cx="1286733" cy="369332"/>
                <a:chOff x="689585" y="4553538"/>
                <a:chExt cx="1286733" cy="369332"/>
              </a:xfrm>
            </p:grpSpPr>
            <p:sp>
              <p:nvSpPr>
                <p:cNvPr id="78" name="Rectangle 77">
                  <a:extLst>
                    <a:ext uri="{FF2B5EF4-FFF2-40B4-BE49-F238E27FC236}">
                      <a16:creationId xmlns:a16="http://schemas.microsoft.com/office/drawing/2014/main" id="{43BC5F43-D437-441B-AC0D-C7E7FA30D0B2}"/>
                    </a:ext>
                  </a:extLst>
                </p:cNvPr>
                <p:cNvSpPr/>
                <p:nvPr/>
              </p:nvSpPr>
              <p:spPr>
                <a:xfrm>
                  <a:off x="1312773" y="4651899"/>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2CABA05E-A4F7-47EB-B9E9-5DD9D124E3C4}"/>
                    </a:ext>
                  </a:extLst>
                </p:cNvPr>
                <p:cNvSpPr txBox="1"/>
                <p:nvPr/>
              </p:nvSpPr>
              <p:spPr>
                <a:xfrm>
                  <a:off x="689585" y="4553538"/>
                  <a:ext cx="676788" cy="369332"/>
                </a:xfrm>
                <a:prstGeom prst="rect">
                  <a:avLst/>
                </a:prstGeom>
                <a:noFill/>
              </p:spPr>
              <p:txBody>
                <a:bodyPr wrap="none" rtlCol="0">
                  <a:spAutoFit/>
                </a:bodyPr>
                <a:lstStyle/>
                <a:p>
                  <a:r>
                    <a:rPr lang="en-US" dirty="0"/>
                    <a:t>tree3</a:t>
                  </a:r>
                </a:p>
              </p:txBody>
            </p:sp>
          </p:grpSp>
          <p:grpSp>
            <p:nvGrpSpPr>
              <p:cNvPr id="52" name="Group 51">
                <a:extLst>
                  <a:ext uri="{FF2B5EF4-FFF2-40B4-BE49-F238E27FC236}">
                    <a16:creationId xmlns:a16="http://schemas.microsoft.com/office/drawing/2014/main" id="{03063F73-0051-4435-BA10-B57CE74FF82D}"/>
                  </a:ext>
                </a:extLst>
              </p:cNvPr>
              <p:cNvGrpSpPr/>
              <p:nvPr/>
            </p:nvGrpSpPr>
            <p:grpSpPr>
              <a:xfrm>
                <a:off x="2766111" y="4682984"/>
                <a:ext cx="1121209" cy="668050"/>
                <a:chOff x="5348996" y="5055237"/>
                <a:chExt cx="1121209" cy="668050"/>
              </a:xfrm>
            </p:grpSpPr>
            <p:sp>
              <p:nvSpPr>
                <p:cNvPr id="71" name="Rectangle 70">
                  <a:extLst>
                    <a:ext uri="{FF2B5EF4-FFF2-40B4-BE49-F238E27FC236}">
                      <a16:creationId xmlns:a16="http://schemas.microsoft.com/office/drawing/2014/main" id="{1EFE4511-039B-47B6-97D6-1248E23FF662}"/>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5F4B3EE-2B62-47F0-98D9-FA3447F22C1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56899749-0443-40E8-98CE-3913F213EC03}"/>
                    </a:ext>
                  </a:extLst>
                </p:cNvPr>
                <p:cNvSpPr txBox="1"/>
                <p:nvPr/>
              </p:nvSpPr>
              <p:spPr>
                <a:xfrm>
                  <a:off x="5356832" y="5055237"/>
                  <a:ext cx="1079142" cy="369332"/>
                </a:xfrm>
                <a:prstGeom prst="rect">
                  <a:avLst/>
                </a:prstGeom>
                <a:noFill/>
              </p:spPr>
              <p:txBody>
                <a:bodyPr wrap="none" rtlCol="0">
                  <a:spAutoFit/>
                </a:bodyPr>
                <a:lstStyle/>
                <a:p>
                  <a:r>
                    <a:rPr lang="en-US" dirty="0"/>
                    <a:t>"</a:t>
                  </a:r>
                  <a:r>
                    <a:rPr lang="en-US" dirty="0" err="1"/>
                    <a:t>Cheugy</a:t>
                  </a:r>
                  <a:r>
                    <a:rPr lang="en-US" dirty="0"/>
                    <a:t>"</a:t>
                  </a:r>
                </a:p>
              </p:txBody>
            </p:sp>
            <p:sp>
              <p:nvSpPr>
                <p:cNvPr id="74" name="Rectangle 73">
                  <a:extLst>
                    <a:ext uri="{FF2B5EF4-FFF2-40B4-BE49-F238E27FC236}">
                      <a16:creationId xmlns:a16="http://schemas.microsoft.com/office/drawing/2014/main" id="{2D2A51A2-3445-4199-B11E-D6F0098CCADE}"/>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860DA798-C755-4357-ADF2-063A3A370E88}"/>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D958D483-159F-4D49-9808-6CA6084799B4}"/>
                    </a:ext>
                  </a:extLst>
                </p:cNvPr>
                <p:cNvSpPr txBox="1"/>
                <p:nvPr/>
              </p:nvSpPr>
              <p:spPr>
                <a:xfrm>
                  <a:off x="5365594" y="5353955"/>
                  <a:ext cx="617354" cy="369332"/>
                </a:xfrm>
                <a:prstGeom prst="rect">
                  <a:avLst/>
                </a:prstGeom>
                <a:noFill/>
              </p:spPr>
              <p:txBody>
                <a:bodyPr wrap="square">
                  <a:spAutoFit/>
                </a:bodyPr>
                <a:lstStyle/>
                <a:p>
                  <a:pPr algn="ctr"/>
                  <a:endParaRPr lang="en-US" dirty="0"/>
                </a:p>
              </p:txBody>
            </p:sp>
            <p:sp>
              <p:nvSpPr>
                <p:cNvPr id="77" name="TextBox 76">
                  <a:extLst>
                    <a:ext uri="{FF2B5EF4-FFF2-40B4-BE49-F238E27FC236}">
                      <a16:creationId xmlns:a16="http://schemas.microsoft.com/office/drawing/2014/main" id="{3CA7F850-41A7-4D89-AA64-F694D7C1789E}"/>
                    </a:ext>
                  </a:extLst>
                </p:cNvPr>
                <p:cNvSpPr txBox="1"/>
                <p:nvPr/>
              </p:nvSpPr>
              <p:spPr>
                <a:xfrm>
                  <a:off x="5852851" y="5346184"/>
                  <a:ext cx="617354" cy="369332"/>
                </a:xfrm>
                <a:prstGeom prst="rect">
                  <a:avLst/>
                </a:prstGeom>
                <a:noFill/>
              </p:spPr>
              <p:txBody>
                <a:bodyPr wrap="square">
                  <a:spAutoFit/>
                </a:bodyPr>
                <a:lstStyle/>
                <a:p>
                  <a:pPr algn="ctr"/>
                  <a:endParaRPr lang="en-US" dirty="0"/>
                </a:p>
              </p:txBody>
            </p:sp>
          </p:grpSp>
          <p:grpSp>
            <p:nvGrpSpPr>
              <p:cNvPr id="53" name="Group 52">
                <a:extLst>
                  <a:ext uri="{FF2B5EF4-FFF2-40B4-BE49-F238E27FC236}">
                    <a16:creationId xmlns:a16="http://schemas.microsoft.com/office/drawing/2014/main" id="{217AEC03-567D-452D-90C9-11A9A8796153}"/>
                  </a:ext>
                </a:extLst>
              </p:cNvPr>
              <p:cNvGrpSpPr/>
              <p:nvPr/>
            </p:nvGrpSpPr>
            <p:grpSpPr>
              <a:xfrm>
                <a:off x="2222104" y="5402337"/>
                <a:ext cx="1125450" cy="660279"/>
                <a:chOff x="5348996" y="5055237"/>
                <a:chExt cx="1125450" cy="660279"/>
              </a:xfrm>
            </p:grpSpPr>
            <p:sp>
              <p:nvSpPr>
                <p:cNvPr id="65" name="Rectangle 64">
                  <a:extLst>
                    <a:ext uri="{FF2B5EF4-FFF2-40B4-BE49-F238E27FC236}">
                      <a16:creationId xmlns:a16="http://schemas.microsoft.com/office/drawing/2014/main" id="{C0899DD6-7858-416E-A39B-EA06660466CD}"/>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EFA19F9-9C6D-4FDD-A962-7100DB5684B9}"/>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F42550BF-73F4-466E-8285-33D839CECA12}"/>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68" name="Rectangle 67">
                  <a:extLst>
                    <a:ext uri="{FF2B5EF4-FFF2-40B4-BE49-F238E27FC236}">
                      <a16:creationId xmlns:a16="http://schemas.microsoft.com/office/drawing/2014/main" id="{C2A427D2-3581-4629-836C-94C1838A567A}"/>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6E1A80D-B4C9-4C94-A47F-05AF5AE8B305}"/>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260DF9D4-81DB-4D96-8B26-7982CEEBE1DC}"/>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grpSp>
            <p:nvGrpSpPr>
              <p:cNvPr id="54" name="Group 53">
                <a:extLst>
                  <a:ext uri="{FF2B5EF4-FFF2-40B4-BE49-F238E27FC236}">
                    <a16:creationId xmlns:a16="http://schemas.microsoft.com/office/drawing/2014/main" id="{D306A6F2-C908-48E6-A551-6464EACF3C35}"/>
                  </a:ext>
                </a:extLst>
              </p:cNvPr>
              <p:cNvGrpSpPr/>
              <p:nvPr/>
            </p:nvGrpSpPr>
            <p:grpSpPr>
              <a:xfrm>
                <a:off x="3411608" y="5395179"/>
                <a:ext cx="1125450" cy="668050"/>
                <a:chOff x="5348996" y="5055237"/>
                <a:chExt cx="1125450" cy="668050"/>
              </a:xfrm>
            </p:grpSpPr>
            <p:sp>
              <p:nvSpPr>
                <p:cNvPr id="58" name="Rectangle 57">
                  <a:extLst>
                    <a:ext uri="{FF2B5EF4-FFF2-40B4-BE49-F238E27FC236}">
                      <a16:creationId xmlns:a16="http://schemas.microsoft.com/office/drawing/2014/main" id="{38C207A3-7776-4924-9529-CB90B213278E}"/>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1562645-4B21-4520-8292-12EE24F21180}"/>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157D0118-8EAF-4612-B8C8-B350CD529F1C}"/>
                    </a:ext>
                  </a:extLst>
                </p:cNvPr>
                <p:cNvSpPr txBox="1"/>
                <p:nvPr/>
              </p:nvSpPr>
              <p:spPr>
                <a:xfrm>
                  <a:off x="5356832" y="5055237"/>
                  <a:ext cx="1117614" cy="369332"/>
                </a:xfrm>
                <a:prstGeom prst="rect">
                  <a:avLst/>
                </a:prstGeom>
                <a:noFill/>
              </p:spPr>
              <p:txBody>
                <a:bodyPr wrap="none" rtlCol="0">
                  <a:spAutoFit/>
                </a:bodyPr>
                <a:lstStyle/>
                <a:p>
                  <a:r>
                    <a:rPr lang="en-US" dirty="0"/>
                    <a:t>"Zoomer"</a:t>
                  </a:r>
                </a:p>
              </p:txBody>
            </p:sp>
            <p:sp>
              <p:nvSpPr>
                <p:cNvPr id="61" name="Rectangle 60">
                  <a:extLst>
                    <a:ext uri="{FF2B5EF4-FFF2-40B4-BE49-F238E27FC236}">
                      <a16:creationId xmlns:a16="http://schemas.microsoft.com/office/drawing/2014/main" id="{E42616A7-B681-41B3-9B88-0F3995FA26CF}"/>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7017DF6-59E9-4AC2-B8FE-280CC0D055F1}"/>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C6871A30-09EC-4CE1-95AA-48CBB4DFA988}"/>
                    </a:ext>
                  </a:extLst>
                </p:cNvPr>
                <p:cNvSpPr txBox="1"/>
                <p:nvPr/>
              </p:nvSpPr>
              <p:spPr>
                <a:xfrm>
                  <a:off x="5365594" y="5353955"/>
                  <a:ext cx="617354" cy="369332"/>
                </a:xfrm>
                <a:prstGeom prst="rect">
                  <a:avLst/>
                </a:prstGeom>
                <a:noFill/>
              </p:spPr>
              <p:txBody>
                <a:bodyPr wrap="square">
                  <a:spAutoFit/>
                </a:bodyPr>
                <a:lstStyle/>
                <a:p>
                  <a:pPr algn="ctr"/>
                  <a:r>
                    <a:rPr lang="en-US" dirty="0"/>
                    <a:t>Nil</a:t>
                  </a:r>
                </a:p>
              </p:txBody>
            </p:sp>
            <p:sp>
              <p:nvSpPr>
                <p:cNvPr id="64" name="TextBox 63">
                  <a:extLst>
                    <a:ext uri="{FF2B5EF4-FFF2-40B4-BE49-F238E27FC236}">
                      <a16:creationId xmlns:a16="http://schemas.microsoft.com/office/drawing/2014/main" id="{983C3990-D941-4BC8-8129-6BC2A176080A}"/>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cxnSp>
            <p:nvCxnSpPr>
              <p:cNvPr id="55" name="Straight Arrow Connector 54">
                <a:extLst>
                  <a:ext uri="{FF2B5EF4-FFF2-40B4-BE49-F238E27FC236}">
                    <a16:creationId xmlns:a16="http://schemas.microsoft.com/office/drawing/2014/main" id="{25394801-EFFE-4171-A53B-9CF3DE43BFCB}"/>
                  </a:ext>
                </a:extLst>
              </p:cNvPr>
              <p:cNvCxnSpPr>
                <a:cxnSpLocks/>
              </p:cNvCxnSpPr>
              <p:nvPr/>
            </p:nvCxnSpPr>
            <p:spPr>
              <a:xfrm>
                <a:off x="3287470" y="4436772"/>
                <a:ext cx="44814" cy="272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9E6C5C8-CD84-40BC-BDC8-4A2FB6D40B10}"/>
                  </a:ext>
                </a:extLst>
              </p:cNvPr>
              <p:cNvCxnSpPr>
                <a:cxnSpLocks/>
              </p:cNvCxnSpPr>
              <p:nvPr/>
            </p:nvCxnSpPr>
            <p:spPr>
              <a:xfrm flipH="1">
                <a:off x="2885515" y="5178889"/>
                <a:ext cx="170552" cy="2512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B8C1A12-DF3C-4B1A-A004-09A2F3861A47}"/>
                  </a:ext>
                </a:extLst>
              </p:cNvPr>
              <p:cNvCxnSpPr>
                <a:cxnSpLocks/>
              </p:cNvCxnSpPr>
              <p:nvPr/>
            </p:nvCxnSpPr>
            <p:spPr>
              <a:xfrm>
                <a:off x="3606397" y="5171118"/>
                <a:ext cx="156172" cy="258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1C77A02F-186D-4FDD-A64B-CEE95734956A}"/>
                </a:ext>
              </a:extLst>
            </p:cNvPr>
            <p:cNvSpPr txBox="1"/>
            <p:nvPr/>
          </p:nvSpPr>
          <p:spPr>
            <a:xfrm>
              <a:off x="9633591" y="2024343"/>
              <a:ext cx="967037" cy="369332"/>
            </a:xfrm>
            <a:prstGeom prst="rect">
              <a:avLst/>
            </a:prstGeom>
            <a:noFill/>
          </p:spPr>
          <p:txBody>
            <a:bodyPr wrap="square">
              <a:spAutoFit/>
            </a:bodyPr>
            <a:lstStyle/>
            <a:p>
              <a:pPr algn="ctr"/>
              <a:r>
                <a:rPr lang="en-US" dirty="0"/>
                <a:t>Nil</a:t>
              </a:r>
            </a:p>
          </p:txBody>
        </p:sp>
      </p:grpSp>
      <p:sp>
        <p:nvSpPr>
          <p:cNvPr id="167" name="Rectangle 166">
            <a:extLst>
              <a:ext uri="{FF2B5EF4-FFF2-40B4-BE49-F238E27FC236}">
                <a16:creationId xmlns:a16="http://schemas.microsoft.com/office/drawing/2014/main" id="{067F731A-1292-4B2D-B396-A8122552B06C}"/>
              </a:ext>
            </a:extLst>
          </p:cNvPr>
          <p:cNvSpPr/>
          <p:nvPr/>
        </p:nvSpPr>
        <p:spPr>
          <a:xfrm>
            <a:off x="247911" y="4202355"/>
            <a:ext cx="5276392" cy="1985243"/>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68" name="Rectangle 267">
            <a:extLst>
              <a:ext uri="{FF2B5EF4-FFF2-40B4-BE49-F238E27FC236}">
                <a16:creationId xmlns:a16="http://schemas.microsoft.com/office/drawing/2014/main" id="{9C34CDFC-A4CB-4164-B392-C803DA9ACBF8}"/>
              </a:ext>
            </a:extLst>
          </p:cNvPr>
          <p:cNvSpPr/>
          <p:nvPr/>
        </p:nvSpPr>
        <p:spPr>
          <a:xfrm>
            <a:off x="3205567" y="6453935"/>
            <a:ext cx="2257933" cy="307394"/>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grpSp>
        <p:nvGrpSpPr>
          <p:cNvPr id="216" name="Group 215">
            <a:extLst>
              <a:ext uri="{FF2B5EF4-FFF2-40B4-BE49-F238E27FC236}">
                <a16:creationId xmlns:a16="http://schemas.microsoft.com/office/drawing/2014/main" id="{29FDF4C9-C566-4EC4-9F8F-ABFBB09A4C9E}"/>
              </a:ext>
            </a:extLst>
          </p:cNvPr>
          <p:cNvGrpSpPr/>
          <p:nvPr/>
        </p:nvGrpSpPr>
        <p:grpSpPr>
          <a:xfrm>
            <a:off x="2765541" y="4269172"/>
            <a:ext cx="3509094" cy="2488810"/>
            <a:chOff x="2779257" y="4278316"/>
            <a:chExt cx="3509094" cy="2488810"/>
          </a:xfrm>
        </p:grpSpPr>
        <p:grpSp>
          <p:nvGrpSpPr>
            <p:cNvPr id="217" name="Group 216">
              <a:extLst>
                <a:ext uri="{FF2B5EF4-FFF2-40B4-BE49-F238E27FC236}">
                  <a16:creationId xmlns:a16="http://schemas.microsoft.com/office/drawing/2014/main" id="{17F12077-CBED-4899-9FB3-3855EB99C578}"/>
                </a:ext>
              </a:extLst>
            </p:cNvPr>
            <p:cNvGrpSpPr/>
            <p:nvPr/>
          </p:nvGrpSpPr>
          <p:grpSpPr>
            <a:xfrm>
              <a:off x="3466186" y="4278316"/>
              <a:ext cx="2822165" cy="2488810"/>
              <a:chOff x="4234921" y="1553712"/>
              <a:chExt cx="2822165" cy="2488810"/>
            </a:xfrm>
          </p:grpSpPr>
          <p:grpSp>
            <p:nvGrpSpPr>
              <p:cNvPr id="230" name="Group 229">
                <a:extLst>
                  <a:ext uri="{FF2B5EF4-FFF2-40B4-BE49-F238E27FC236}">
                    <a16:creationId xmlns:a16="http://schemas.microsoft.com/office/drawing/2014/main" id="{F7209E8B-FD57-467C-A2AC-347848F6EC4C}"/>
                  </a:ext>
                </a:extLst>
              </p:cNvPr>
              <p:cNvGrpSpPr/>
              <p:nvPr/>
            </p:nvGrpSpPr>
            <p:grpSpPr>
              <a:xfrm>
                <a:off x="4234921" y="1586508"/>
                <a:ext cx="2822165" cy="2456014"/>
                <a:chOff x="4207872" y="1580355"/>
                <a:chExt cx="2822165" cy="2456014"/>
              </a:xfrm>
            </p:grpSpPr>
            <p:grpSp>
              <p:nvGrpSpPr>
                <p:cNvPr id="232" name="Group 231">
                  <a:extLst>
                    <a:ext uri="{FF2B5EF4-FFF2-40B4-BE49-F238E27FC236}">
                      <a16:creationId xmlns:a16="http://schemas.microsoft.com/office/drawing/2014/main" id="{25C1A0E9-D44F-40E3-9B94-E89F41A5B446}"/>
                    </a:ext>
                  </a:extLst>
                </p:cNvPr>
                <p:cNvGrpSpPr/>
                <p:nvPr/>
              </p:nvGrpSpPr>
              <p:grpSpPr>
                <a:xfrm>
                  <a:off x="4554150" y="2451012"/>
                  <a:ext cx="2475887" cy="1585357"/>
                  <a:chOff x="2974433" y="3738129"/>
                  <a:chExt cx="2475887" cy="1585357"/>
                </a:xfrm>
              </p:grpSpPr>
              <p:grpSp>
                <p:nvGrpSpPr>
                  <p:cNvPr id="241" name="Group 240">
                    <a:extLst>
                      <a:ext uri="{FF2B5EF4-FFF2-40B4-BE49-F238E27FC236}">
                        <a16:creationId xmlns:a16="http://schemas.microsoft.com/office/drawing/2014/main" id="{7E41A96A-C870-4501-B8D3-5ED0C1BEE2DB}"/>
                      </a:ext>
                    </a:extLst>
                  </p:cNvPr>
                  <p:cNvGrpSpPr/>
                  <p:nvPr/>
                </p:nvGrpSpPr>
                <p:grpSpPr>
                  <a:xfrm>
                    <a:off x="3805018" y="3768533"/>
                    <a:ext cx="1513547" cy="631760"/>
                    <a:chOff x="3132938" y="5092565"/>
                    <a:chExt cx="966245" cy="631760"/>
                  </a:xfrm>
                </p:grpSpPr>
                <p:sp>
                  <p:nvSpPr>
                    <p:cNvPr id="264" name="Rectangle 263">
                      <a:extLst>
                        <a:ext uri="{FF2B5EF4-FFF2-40B4-BE49-F238E27FC236}">
                          <a16:creationId xmlns:a16="http://schemas.microsoft.com/office/drawing/2014/main" id="{1EF0801E-1A99-4970-A05A-F29FF58915AE}"/>
                        </a:ext>
                      </a:extLst>
                    </p:cNvPr>
                    <p:cNvSpPr/>
                    <p:nvPr/>
                  </p:nvSpPr>
                  <p:spPr>
                    <a:xfrm>
                      <a:off x="3132938" y="5092565"/>
                      <a:ext cx="966245"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Rectangle 264">
                      <a:extLst>
                        <a:ext uri="{FF2B5EF4-FFF2-40B4-BE49-F238E27FC236}">
                          <a16:creationId xmlns:a16="http://schemas.microsoft.com/office/drawing/2014/main" id="{E0E7A53B-92DB-4B39-A31D-1C782C799BAB}"/>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Rectangle 265">
                      <a:extLst>
                        <a:ext uri="{FF2B5EF4-FFF2-40B4-BE49-F238E27FC236}">
                          <a16:creationId xmlns:a16="http://schemas.microsoft.com/office/drawing/2014/main" id="{33C4733D-19C6-4920-B744-A90E74B981AA}"/>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Rectangle 266">
                      <a:extLst>
                        <a:ext uri="{FF2B5EF4-FFF2-40B4-BE49-F238E27FC236}">
                          <a16:creationId xmlns:a16="http://schemas.microsoft.com/office/drawing/2014/main" id="{B5AD545F-451A-4972-9259-C77E52E6B4B4}"/>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2" name="Straight Arrow Connector 241">
                    <a:extLst>
                      <a:ext uri="{FF2B5EF4-FFF2-40B4-BE49-F238E27FC236}">
                        <a16:creationId xmlns:a16="http://schemas.microsoft.com/office/drawing/2014/main" id="{CA51E885-F106-49D5-B4B0-21DE658A7F41}"/>
                      </a:ext>
                    </a:extLst>
                  </p:cNvPr>
                  <p:cNvCxnSpPr>
                    <a:cxnSpLocks/>
                  </p:cNvCxnSpPr>
                  <p:nvPr/>
                </p:nvCxnSpPr>
                <p:spPr>
                  <a:xfrm flipH="1">
                    <a:off x="3951345" y="4258138"/>
                    <a:ext cx="236383" cy="441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3" name="Group 242">
                    <a:extLst>
                      <a:ext uri="{FF2B5EF4-FFF2-40B4-BE49-F238E27FC236}">
                        <a16:creationId xmlns:a16="http://schemas.microsoft.com/office/drawing/2014/main" id="{4B91B755-C684-4F6F-819D-F96C2318F9A3}"/>
                      </a:ext>
                    </a:extLst>
                  </p:cNvPr>
                  <p:cNvGrpSpPr/>
                  <p:nvPr/>
                </p:nvGrpSpPr>
                <p:grpSpPr>
                  <a:xfrm>
                    <a:off x="2974433" y="4643698"/>
                    <a:ext cx="1730286" cy="679788"/>
                    <a:chOff x="3075660" y="5058823"/>
                    <a:chExt cx="1104611" cy="679788"/>
                  </a:xfrm>
                </p:grpSpPr>
                <p:sp>
                  <p:nvSpPr>
                    <p:cNvPr id="251" name="Rectangle 250">
                      <a:extLst>
                        <a:ext uri="{FF2B5EF4-FFF2-40B4-BE49-F238E27FC236}">
                          <a16:creationId xmlns:a16="http://schemas.microsoft.com/office/drawing/2014/main" id="{30ABACC0-EECA-43AC-B498-11585EE24B8F}"/>
                        </a:ext>
                      </a:extLst>
                    </p:cNvPr>
                    <p:cNvSpPr/>
                    <p:nvPr/>
                  </p:nvSpPr>
                  <p:spPr>
                    <a:xfrm>
                      <a:off x="3132938" y="5092565"/>
                      <a:ext cx="966245"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Rectangle 251">
                      <a:extLst>
                        <a:ext uri="{FF2B5EF4-FFF2-40B4-BE49-F238E27FC236}">
                          <a16:creationId xmlns:a16="http://schemas.microsoft.com/office/drawing/2014/main" id="{6A7E767F-00E4-4FC7-B925-C7C680755736}"/>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TextBox 258">
                      <a:extLst>
                        <a:ext uri="{FF2B5EF4-FFF2-40B4-BE49-F238E27FC236}">
                          <a16:creationId xmlns:a16="http://schemas.microsoft.com/office/drawing/2014/main" id="{F67CF968-1864-4F77-A278-C3F4928306DB}"/>
                        </a:ext>
                      </a:extLst>
                    </p:cNvPr>
                    <p:cNvSpPr txBox="1"/>
                    <p:nvPr/>
                  </p:nvSpPr>
                  <p:spPr>
                    <a:xfrm>
                      <a:off x="3255865" y="5058823"/>
                      <a:ext cx="711436" cy="369332"/>
                    </a:xfrm>
                    <a:prstGeom prst="rect">
                      <a:avLst/>
                    </a:prstGeom>
                    <a:noFill/>
                  </p:spPr>
                  <p:txBody>
                    <a:bodyPr wrap="none" rtlCol="0">
                      <a:spAutoFit/>
                    </a:bodyPr>
                    <a:lstStyle/>
                    <a:p>
                      <a:pPr algn="ctr"/>
                      <a:r>
                        <a:rPr lang="en-US" dirty="0"/>
                        <a:t>"Gamma"</a:t>
                      </a:r>
                    </a:p>
                  </p:txBody>
                </p:sp>
                <p:sp>
                  <p:nvSpPr>
                    <p:cNvPr id="260" name="Rectangle 259">
                      <a:extLst>
                        <a:ext uri="{FF2B5EF4-FFF2-40B4-BE49-F238E27FC236}">
                          <a16:creationId xmlns:a16="http://schemas.microsoft.com/office/drawing/2014/main" id="{735825B9-0678-4C06-925A-7F0543BA873A}"/>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Rectangle 260">
                      <a:extLst>
                        <a:ext uri="{FF2B5EF4-FFF2-40B4-BE49-F238E27FC236}">
                          <a16:creationId xmlns:a16="http://schemas.microsoft.com/office/drawing/2014/main" id="{36DBAE58-BAE6-4A0C-B52D-133C3CB63566}"/>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TextBox 261">
                      <a:extLst>
                        <a:ext uri="{FF2B5EF4-FFF2-40B4-BE49-F238E27FC236}">
                          <a16:creationId xmlns:a16="http://schemas.microsoft.com/office/drawing/2014/main" id="{064058AA-DD47-495B-96EF-BCC69D696B71}"/>
                        </a:ext>
                      </a:extLst>
                    </p:cNvPr>
                    <p:cNvSpPr txBox="1"/>
                    <p:nvPr/>
                  </p:nvSpPr>
                  <p:spPr>
                    <a:xfrm>
                      <a:off x="3075660" y="5369279"/>
                      <a:ext cx="617354" cy="369332"/>
                    </a:xfrm>
                    <a:prstGeom prst="rect">
                      <a:avLst/>
                    </a:prstGeom>
                    <a:noFill/>
                  </p:spPr>
                  <p:txBody>
                    <a:bodyPr wrap="square">
                      <a:spAutoFit/>
                    </a:bodyPr>
                    <a:lstStyle/>
                    <a:p>
                      <a:pPr algn="ctr"/>
                      <a:r>
                        <a:rPr lang="en-US" dirty="0"/>
                        <a:t>Nil</a:t>
                      </a:r>
                    </a:p>
                  </p:txBody>
                </p:sp>
                <p:sp>
                  <p:nvSpPr>
                    <p:cNvPr id="263" name="TextBox 262">
                      <a:extLst>
                        <a:ext uri="{FF2B5EF4-FFF2-40B4-BE49-F238E27FC236}">
                          <a16:creationId xmlns:a16="http://schemas.microsoft.com/office/drawing/2014/main" id="{E0803897-5ABA-4F07-9F6C-3B8FAFBB3624}"/>
                        </a:ext>
                      </a:extLst>
                    </p:cNvPr>
                    <p:cNvSpPr txBox="1"/>
                    <p:nvPr/>
                  </p:nvSpPr>
                  <p:spPr>
                    <a:xfrm>
                      <a:off x="3562917" y="5361508"/>
                      <a:ext cx="617354" cy="369332"/>
                    </a:xfrm>
                    <a:prstGeom prst="rect">
                      <a:avLst/>
                    </a:prstGeom>
                    <a:noFill/>
                  </p:spPr>
                  <p:txBody>
                    <a:bodyPr wrap="square">
                      <a:spAutoFit/>
                    </a:bodyPr>
                    <a:lstStyle/>
                    <a:p>
                      <a:pPr algn="ctr"/>
                      <a:r>
                        <a:rPr lang="en-US" dirty="0"/>
                        <a:t>Nil</a:t>
                      </a:r>
                    </a:p>
                  </p:txBody>
                </p:sp>
              </p:grpSp>
              <p:grpSp>
                <p:nvGrpSpPr>
                  <p:cNvPr id="244" name="Group 243">
                    <a:extLst>
                      <a:ext uri="{FF2B5EF4-FFF2-40B4-BE49-F238E27FC236}">
                        <a16:creationId xmlns:a16="http://schemas.microsoft.com/office/drawing/2014/main" id="{C364ED07-7ED7-41D5-8CA4-09A3C0B0CFD8}"/>
                      </a:ext>
                    </a:extLst>
                  </p:cNvPr>
                  <p:cNvGrpSpPr/>
                  <p:nvPr/>
                </p:nvGrpSpPr>
                <p:grpSpPr>
                  <a:xfrm>
                    <a:off x="3997720" y="3738129"/>
                    <a:ext cx="1116011" cy="369332"/>
                    <a:chOff x="6670302" y="794474"/>
                    <a:chExt cx="1116011" cy="369332"/>
                  </a:xfrm>
                </p:grpSpPr>
                <p:sp>
                  <p:nvSpPr>
                    <p:cNvPr id="249" name="Rectangle 248">
                      <a:extLst>
                        <a:ext uri="{FF2B5EF4-FFF2-40B4-BE49-F238E27FC236}">
                          <a16:creationId xmlns:a16="http://schemas.microsoft.com/office/drawing/2014/main" id="{9FA3CE10-8E24-444A-9796-FB09B9F9978F}"/>
                        </a:ext>
                      </a:extLst>
                    </p:cNvPr>
                    <p:cNvSpPr/>
                    <p:nvPr/>
                  </p:nvSpPr>
                  <p:spPr>
                    <a:xfrm>
                      <a:off x="6700596" y="881128"/>
                      <a:ext cx="1039391"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a:extLst>
                        <a:ext uri="{FF2B5EF4-FFF2-40B4-BE49-F238E27FC236}">
                          <a16:creationId xmlns:a16="http://schemas.microsoft.com/office/drawing/2014/main" id="{9BCD6644-0D37-40CF-991B-9D47C3D03FE6}"/>
                        </a:ext>
                      </a:extLst>
                    </p:cNvPr>
                    <p:cNvSpPr txBox="1"/>
                    <p:nvPr/>
                  </p:nvSpPr>
                  <p:spPr>
                    <a:xfrm>
                      <a:off x="6670302" y="794474"/>
                      <a:ext cx="1116011" cy="369332"/>
                    </a:xfrm>
                    <a:prstGeom prst="rect">
                      <a:avLst/>
                    </a:prstGeom>
                    <a:noFill/>
                  </p:spPr>
                  <p:txBody>
                    <a:bodyPr wrap="none" rtlCol="0">
                      <a:spAutoFit/>
                    </a:bodyPr>
                    <a:lstStyle/>
                    <a:p>
                      <a:pPr algn="ctr"/>
                      <a:r>
                        <a:rPr lang="en-US" dirty="0"/>
                        <a:t>"Zoomer"</a:t>
                      </a:r>
                    </a:p>
                  </p:txBody>
                </p:sp>
              </p:grpSp>
              <p:grpSp>
                <p:nvGrpSpPr>
                  <p:cNvPr id="246" name="Group 245">
                    <a:extLst>
                      <a:ext uri="{FF2B5EF4-FFF2-40B4-BE49-F238E27FC236}">
                        <a16:creationId xmlns:a16="http://schemas.microsoft.com/office/drawing/2014/main" id="{8BA9335F-3F41-40EE-9804-133F31B40D73}"/>
                      </a:ext>
                    </a:extLst>
                  </p:cNvPr>
                  <p:cNvGrpSpPr/>
                  <p:nvPr/>
                </p:nvGrpSpPr>
                <p:grpSpPr>
                  <a:xfrm>
                    <a:off x="4483284" y="4039707"/>
                    <a:ext cx="967036" cy="369332"/>
                    <a:chOff x="6355656" y="1104930"/>
                    <a:chExt cx="967036" cy="369332"/>
                  </a:xfrm>
                </p:grpSpPr>
                <p:sp>
                  <p:nvSpPr>
                    <p:cNvPr id="247" name="Rectangle 246">
                      <a:extLst>
                        <a:ext uri="{FF2B5EF4-FFF2-40B4-BE49-F238E27FC236}">
                          <a16:creationId xmlns:a16="http://schemas.microsoft.com/office/drawing/2014/main" id="{D4ADC6D0-DA0B-4D1F-8C11-A726701196C6}"/>
                        </a:ext>
                      </a:extLst>
                    </p:cNvPr>
                    <p:cNvSpPr/>
                    <p:nvPr/>
                  </p:nvSpPr>
                  <p:spPr>
                    <a:xfrm>
                      <a:off x="6515488" y="1172975"/>
                      <a:ext cx="644958"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TextBox 247">
                      <a:extLst>
                        <a:ext uri="{FF2B5EF4-FFF2-40B4-BE49-F238E27FC236}">
                          <a16:creationId xmlns:a16="http://schemas.microsoft.com/office/drawing/2014/main" id="{948E8E73-A948-4DCE-8947-7B03A4B0E6E1}"/>
                        </a:ext>
                      </a:extLst>
                    </p:cNvPr>
                    <p:cNvSpPr txBox="1"/>
                    <p:nvPr/>
                  </p:nvSpPr>
                  <p:spPr>
                    <a:xfrm>
                      <a:off x="6355656" y="1104930"/>
                      <a:ext cx="967036" cy="369332"/>
                    </a:xfrm>
                    <a:prstGeom prst="rect">
                      <a:avLst/>
                    </a:prstGeom>
                    <a:noFill/>
                  </p:spPr>
                  <p:txBody>
                    <a:bodyPr wrap="square">
                      <a:spAutoFit/>
                    </a:bodyPr>
                    <a:lstStyle/>
                    <a:p>
                      <a:pPr algn="ctr"/>
                      <a:r>
                        <a:rPr lang="en-US" dirty="0"/>
                        <a:t>Nil</a:t>
                      </a:r>
                    </a:p>
                  </p:txBody>
                </p:sp>
              </p:grpSp>
            </p:grpSp>
            <p:grpSp>
              <p:nvGrpSpPr>
                <p:cNvPr id="233" name="Group 232">
                  <a:extLst>
                    <a:ext uri="{FF2B5EF4-FFF2-40B4-BE49-F238E27FC236}">
                      <a16:creationId xmlns:a16="http://schemas.microsoft.com/office/drawing/2014/main" id="{573FF966-66A8-4E44-90F7-D536DBA09A29}"/>
                    </a:ext>
                  </a:extLst>
                </p:cNvPr>
                <p:cNvGrpSpPr/>
                <p:nvPr/>
              </p:nvGrpSpPr>
              <p:grpSpPr>
                <a:xfrm>
                  <a:off x="4207872" y="1580355"/>
                  <a:ext cx="1513547" cy="913615"/>
                  <a:chOff x="3604804" y="4452165"/>
                  <a:chExt cx="1513547" cy="913615"/>
                </a:xfrm>
              </p:grpSpPr>
              <p:grpSp>
                <p:nvGrpSpPr>
                  <p:cNvPr id="234" name="Group 233">
                    <a:extLst>
                      <a:ext uri="{FF2B5EF4-FFF2-40B4-BE49-F238E27FC236}">
                        <a16:creationId xmlns:a16="http://schemas.microsoft.com/office/drawing/2014/main" id="{C69B6BFF-FC4B-4405-875D-EF66469FFFFA}"/>
                      </a:ext>
                    </a:extLst>
                  </p:cNvPr>
                  <p:cNvGrpSpPr/>
                  <p:nvPr/>
                </p:nvGrpSpPr>
                <p:grpSpPr>
                  <a:xfrm>
                    <a:off x="3604804" y="4452165"/>
                    <a:ext cx="1513547" cy="631760"/>
                    <a:chOff x="3132938" y="5092565"/>
                    <a:chExt cx="966245" cy="631760"/>
                  </a:xfrm>
                </p:grpSpPr>
                <p:sp>
                  <p:nvSpPr>
                    <p:cNvPr id="237" name="Rectangle 236">
                      <a:extLst>
                        <a:ext uri="{FF2B5EF4-FFF2-40B4-BE49-F238E27FC236}">
                          <a16:creationId xmlns:a16="http://schemas.microsoft.com/office/drawing/2014/main" id="{3AACAFD5-C08A-4542-9BDF-E187E00EF6CD}"/>
                        </a:ext>
                      </a:extLst>
                    </p:cNvPr>
                    <p:cNvSpPr/>
                    <p:nvPr/>
                  </p:nvSpPr>
                  <p:spPr>
                    <a:xfrm>
                      <a:off x="3132938" y="5092565"/>
                      <a:ext cx="966245" cy="6317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Rectangle 237">
                      <a:extLst>
                        <a:ext uri="{FF2B5EF4-FFF2-40B4-BE49-F238E27FC236}">
                          <a16:creationId xmlns:a16="http://schemas.microsoft.com/office/drawing/2014/main" id="{AC8F94B5-2265-4EB9-BD9C-4D3FFE85638C}"/>
                        </a:ext>
                      </a:extLst>
                    </p:cNvPr>
                    <p:cNvSpPr/>
                    <p:nvPr/>
                  </p:nvSpPr>
                  <p:spPr>
                    <a:xfrm>
                      <a:off x="3274696" y="5145477"/>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38">
                      <a:extLst>
                        <a:ext uri="{FF2B5EF4-FFF2-40B4-BE49-F238E27FC236}">
                          <a16:creationId xmlns:a16="http://schemas.microsoft.com/office/drawing/2014/main" id="{AB94A47C-08DA-48C8-A2A0-248BB0A4736A}"/>
                        </a:ext>
                      </a:extLst>
                    </p:cNvPr>
                    <p:cNvSpPr/>
                    <p:nvPr/>
                  </p:nvSpPr>
                  <p:spPr>
                    <a:xfrm>
                      <a:off x="3156523" y="5437324"/>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Rectangle 239">
                      <a:extLst>
                        <a:ext uri="{FF2B5EF4-FFF2-40B4-BE49-F238E27FC236}">
                          <a16:creationId xmlns:a16="http://schemas.microsoft.com/office/drawing/2014/main" id="{23A4BEDB-4F89-4CEE-8D4D-97CFAB4F91C9}"/>
                        </a:ext>
                      </a:extLst>
                    </p:cNvPr>
                    <p:cNvSpPr/>
                    <p:nvPr/>
                  </p:nvSpPr>
                  <p:spPr>
                    <a:xfrm>
                      <a:off x="3665724" y="5433747"/>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5" name="Straight Arrow Connector 234">
                    <a:extLst>
                      <a:ext uri="{FF2B5EF4-FFF2-40B4-BE49-F238E27FC236}">
                        <a16:creationId xmlns:a16="http://schemas.microsoft.com/office/drawing/2014/main" id="{BCC8C864-6FEF-45EB-8168-0D6B7617ED8A}"/>
                      </a:ext>
                    </a:extLst>
                  </p:cNvPr>
                  <p:cNvCxnSpPr>
                    <a:cxnSpLocks/>
                  </p:cNvCxnSpPr>
                  <p:nvPr/>
                </p:nvCxnSpPr>
                <p:spPr>
                  <a:xfrm>
                    <a:off x="4782250" y="4898337"/>
                    <a:ext cx="193502" cy="4674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0ED1A013-B62D-4C83-8EB8-BE050FEF2FFA}"/>
                      </a:ext>
                    </a:extLst>
                  </p:cNvPr>
                  <p:cNvCxnSpPr>
                    <a:cxnSpLocks/>
                  </p:cNvCxnSpPr>
                  <p:nvPr/>
                </p:nvCxnSpPr>
                <p:spPr>
                  <a:xfrm flipH="1">
                    <a:off x="3651057" y="4910808"/>
                    <a:ext cx="236383" cy="441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31" name="TextBox 230">
                <a:extLst>
                  <a:ext uri="{FF2B5EF4-FFF2-40B4-BE49-F238E27FC236}">
                    <a16:creationId xmlns:a16="http://schemas.microsoft.com/office/drawing/2014/main" id="{49B578BA-2924-4EE4-8799-21F719A9B94F}"/>
                  </a:ext>
                </a:extLst>
              </p:cNvPr>
              <p:cNvSpPr txBox="1"/>
              <p:nvPr/>
            </p:nvSpPr>
            <p:spPr>
              <a:xfrm>
                <a:off x="4430979" y="1553712"/>
                <a:ext cx="1079142" cy="369332"/>
              </a:xfrm>
              <a:prstGeom prst="rect">
                <a:avLst/>
              </a:prstGeom>
              <a:noFill/>
            </p:spPr>
            <p:txBody>
              <a:bodyPr wrap="none" rtlCol="0">
                <a:spAutoFit/>
              </a:bodyPr>
              <a:lstStyle/>
              <a:p>
                <a:pPr algn="ctr"/>
                <a:r>
                  <a:rPr lang="en-US" dirty="0"/>
                  <a:t>"</a:t>
                </a:r>
                <a:r>
                  <a:rPr lang="en-US" dirty="0" err="1"/>
                  <a:t>Cheugy</a:t>
                </a:r>
                <a:r>
                  <a:rPr lang="en-US" dirty="0"/>
                  <a:t>"</a:t>
                </a:r>
              </a:p>
            </p:txBody>
          </p:sp>
        </p:grpSp>
        <p:grpSp>
          <p:nvGrpSpPr>
            <p:cNvPr id="218" name="Group 217">
              <a:extLst>
                <a:ext uri="{FF2B5EF4-FFF2-40B4-BE49-F238E27FC236}">
                  <a16:creationId xmlns:a16="http://schemas.microsoft.com/office/drawing/2014/main" id="{99E04436-5F35-4A3D-98A4-4A2D28FE48EA}"/>
                </a:ext>
              </a:extLst>
            </p:cNvPr>
            <p:cNvGrpSpPr/>
            <p:nvPr/>
          </p:nvGrpSpPr>
          <p:grpSpPr>
            <a:xfrm>
              <a:off x="2779257" y="5180229"/>
              <a:ext cx="1300176" cy="660646"/>
              <a:chOff x="2496348" y="1601555"/>
              <a:chExt cx="1300176" cy="660646"/>
            </a:xfrm>
          </p:grpSpPr>
          <p:grpSp>
            <p:nvGrpSpPr>
              <p:cNvPr id="220" name="Group 219">
                <a:extLst>
                  <a:ext uri="{FF2B5EF4-FFF2-40B4-BE49-F238E27FC236}">
                    <a16:creationId xmlns:a16="http://schemas.microsoft.com/office/drawing/2014/main" id="{AF011A40-D9BE-4BDE-9A85-860718BB1BDF}"/>
                  </a:ext>
                </a:extLst>
              </p:cNvPr>
              <p:cNvGrpSpPr/>
              <p:nvPr/>
            </p:nvGrpSpPr>
            <p:grpSpPr>
              <a:xfrm>
                <a:off x="2671074" y="1601555"/>
                <a:ext cx="1125450" cy="660279"/>
                <a:chOff x="5348996" y="5055237"/>
                <a:chExt cx="1125450" cy="660279"/>
              </a:xfrm>
            </p:grpSpPr>
            <p:sp>
              <p:nvSpPr>
                <p:cNvPr id="223" name="Rectangle 222">
                  <a:extLst>
                    <a:ext uri="{FF2B5EF4-FFF2-40B4-BE49-F238E27FC236}">
                      <a16:creationId xmlns:a16="http://schemas.microsoft.com/office/drawing/2014/main" id="{FE53D73C-CC59-4E10-9FE1-FCBC8063048C}"/>
                    </a:ext>
                  </a:extLst>
                </p:cNvPr>
                <p:cNvSpPr/>
                <p:nvPr/>
              </p:nvSpPr>
              <p:spPr>
                <a:xfrm>
                  <a:off x="5348996" y="5077241"/>
                  <a:ext cx="1076729" cy="631760"/>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EA0CD637-8980-4D10-8F53-8BB3E062383F}"/>
                    </a:ext>
                  </a:extLst>
                </p:cNvPr>
                <p:cNvSpPr/>
                <p:nvPr/>
              </p:nvSpPr>
              <p:spPr>
                <a:xfrm>
                  <a:off x="5425407" y="5130153"/>
                  <a:ext cx="941992"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TextBox 224">
                  <a:extLst>
                    <a:ext uri="{FF2B5EF4-FFF2-40B4-BE49-F238E27FC236}">
                      <a16:creationId xmlns:a16="http://schemas.microsoft.com/office/drawing/2014/main" id="{2D27BD64-3E28-4CE9-9699-5674F3883B8C}"/>
                    </a:ext>
                  </a:extLst>
                </p:cNvPr>
                <p:cNvSpPr txBox="1"/>
                <p:nvPr/>
              </p:nvSpPr>
              <p:spPr>
                <a:xfrm>
                  <a:off x="5356832" y="5055237"/>
                  <a:ext cx="1117614" cy="369332"/>
                </a:xfrm>
                <a:prstGeom prst="rect">
                  <a:avLst/>
                </a:prstGeom>
                <a:noFill/>
              </p:spPr>
              <p:txBody>
                <a:bodyPr wrap="none" rtlCol="0">
                  <a:spAutoFit/>
                </a:bodyPr>
                <a:lstStyle/>
                <a:p>
                  <a:r>
                    <a:rPr lang="en-US" dirty="0"/>
                    <a:t>"Boomer"</a:t>
                  </a:r>
                </a:p>
              </p:txBody>
            </p:sp>
            <p:sp>
              <p:nvSpPr>
                <p:cNvPr id="226" name="Rectangle 225">
                  <a:extLst>
                    <a:ext uri="{FF2B5EF4-FFF2-40B4-BE49-F238E27FC236}">
                      <a16:creationId xmlns:a16="http://schemas.microsoft.com/office/drawing/2014/main" id="{CE37C2A6-4B5C-47F0-9C8D-8957D3FC8307}"/>
                    </a:ext>
                  </a:extLst>
                </p:cNvPr>
                <p:cNvSpPr/>
                <p:nvPr/>
              </p:nvSpPr>
              <p:spPr>
                <a:xfrm>
                  <a:off x="5446457" y="5422000"/>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Rectangle 227">
                  <a:extLst>
                    <a:ext uri="{FF2B5EF4-FFF2-40B4-BE49-F238E27FC236}">
                      <a16:creationId xmlns:a16="http://schemas.microsoft.com/office/drawing/2014/main" id="{53FBC39E-00DD-490D-A8EE-D40969489F9F}"/>
                    </a:ext>
                  </a:extLst>
                </p:cNvPr>
                <p:cNvSpPr/>
                <p:nvPr/>
              </p:nvSpPr>
              <p:spPr>
                <a:xfrm>
                  <a:off x="5955658" y="5418423"/>
                  <a:ext cx="411740"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TextBox 228">
                  <a:extLst>
                    <a:ext uri="{FF2B5EF4-FFF2-40B4-BE49-F238E27FC236}">
                      <a16:creationId xmlns:a16="http://schemas.microsoft.com/office/drawing/2014/main" id="{E85D1625-E5A6-4229-A159-D5D74BADCAC0}"/>
                    </a:ext>
                  </a:extLst>
                </p:cNvPr>
                <p:cNvSpPr txBox="1"/>
                <p:nvPr/>
              </p:nvSpPr>
              <p:spPr>
                <a:xfrm>
                  <a:off x="5852851" y="5346184"/>
                  <a:ext cx="617354" cy="369332"/>
                </a:xfrm>
                <a:prstGeom prst="rect">
                  <a:avLst/>
                </a:prstGeom>
                <a:noFill/>
              </p:spPr>
              <p:txBody>
                <a:bodyPr wrap="square">
                  <a:spAutoFit/>
                </a:bodyPr>
                <a:lstStyle/>
                <a:p>
                  <a:pPr algn="ctr"/>
                  <a:r>
                    <a:rPr lang="en-US" dirty="0"/>
                    <a:t>Nil</a:t>
                  </a:r>
                </a:p>
              </p:txBody>
            </p:sp>
          </p:grpSp>
          <p:sp>
            <p:nvSpPr>
              <p:cNvPr id="222" name="TextBox 221">
                <a:extLst>
                  <a:ext uri="{FF2B5EF4-FFF2-40B4-BE49-F238E27FC236}">
                    <a16:creationId xmlns:a16="http://schemas.microsoft.com/office/drawing/2014/main" id="{7081CB73-C4CF-4ABC-9DDA-A429F4E9B1A1}"/>
                  </a:ext>
                </a:extLst>
              </p:cNvPr>
              <p:cNvSpPr txBox="1"/>
              <p:nvPr/>
            </p:nvSpPr>
            <p:spPr>
              <a:xfrm>
                <a:off x="2496348" y="1892869"/>
                <a:ext cx="967037" cy="369332"/>
              </a:xfrm>
              <a:prstGeom prst="rect">
                <a:avLst/>
              </a:prstGeom>
              <a:noFill/>
            </p:spPr>
            <p:txBody>
              <a:bodyPr wrap="square">
                <a:spAutoFit/>
              </a:bodyPr>
              <a:lstStyle/>
              <a:p>
                <a:pPr algn="ctr"/>
                <a:r>
                  <a:rPr lang="en-US" dirty="0"/>
                  <a:t>Nil</a:t>
                </a:r>
              </a:p>
            </p:txBody>
          </p:sp>
        </p:grpSp>
      </p:grpSp>
      <p:grpSp>
        <p:nvGrpSpPr>
          <p:cNvPr id="24" name="Group 23">
            <a:extLst>
              <a:ext uri="{FF2B5EF4-FFF2-40B4-BE49-F238E27FC236}">
                <a16:creationId xmlns:a16="http://schemas.microsoft.com/office/drawing/2014/main" id="{78C453CE-4971-4517-8D52-C4C797801E8C}"/>
              </a:ext>
            </a:extLst>
          </p:cNvPr>
          <p:cNvGrpSpPr/>
          <p:nvPr/>
        </p:nvGrpSpPr>
        <p:grpSpPr>
          <a:xfrm>
            <a:off x="6779282" y="612226"/>
            <a:ext cx="1286733" cy="482697"/>
            <a:chOff x="10071122" y="738763"/>
            <a:chExt cx="1286733" cy="482697"/>
          </a:xfrm>
        </p:grpSpPr>
        <p:sp>
          <p:nvSpPr>
            <p:cNvPr id="269" name="Rectangle 268">
              <a:extLst>
                <a:ext uri="{FF2B5EF4-FFF2-40B4-BE49-F238E27FC236}">
                  <a16:creationId xmlns:a16="http://schemas.microsoft.com/office/drawing/2014/main" id="{6A8A06A1-C002-4219-BFDE-8753418E5C87}"/>
                </a:ext>
              </a:extLst>
            </p:cNvPr>
            <p:cNvSpPr/>
            <p:nvPr/>
          </p:nvSpPr>
          <p:spPr>
            <a:xfrm>
              <a:off x="10694310" y="837124"/>
              <a:ext cx="663545" cy="2195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TextBox 269">
              <a:extLst>
                <a:ext uri="{FF2B5EF4-FFF2-40B4-BE49-F238E27FC236}">
                  <a16:creationId xmlns:a16="http://schemas.microsoft.com/office/drawing/2014/main" id="{D545814E-AF3B-49CA-9E61-E691FD2865BF}"/>
                </a:ext>
              </a:extLst>
            </p:cNvPr>
            <p:cNvSpPr txBox="1"/>
            <p:nvPr/>
          </p:nvSpPr>
          <p:spPr>
            <a:xfrm>
              <a:off x="10071122" y="738763"/>
              <a:ext cx="691215" cy="369332"/>
            </a:xfrm>
            <a:prstGeom prst="rect">
              <a:avLst/>
            </a:prstGeom>
            <a:noFill/>
          </p:spPr>
          <p:txBody>
            <a:bodyPr wrap="none" rtlCol="0">
              <a:spAutoFit/>
            </a:bodyPr>
            <a:lstStyle/>
            <a:p>
              <a:r>
                <a:rPr lang="en-US" dirty="0"/>
                <a:t>tree4</a:t>
              </a:r>
            </a:p>
          </p:txBody>
        </p:sp>
        <p:cxnSp>
          <p:nvCxnSpPr>
            <p:cNvPr id="271" name="Straight Arrow Connector 270">
              <a:extLst>
                <a:ext uri="{FF2B5EF4-FFF2-40B4-BE49-F238E27FC236}">
                  <a16:creationId xmlns:a16="http://schemas.microsoft.com/office/drawing/2014/main" id="{3DB2430C-E023-4047-B16D-8CEA038D47E4}"/>
                </a:ext>
              </a:extLst>
            </p:cNvPr>
            <p:cNvCxnSpPr>
              <a:cxnSpLocks/>
            </p:cNvCxnSpPr>
            <p:nvPr/>
          </p:nvCxnSpPr>
          <p:spPr>
            <a:xfrm>
              <a:off x="11026083" y="949048"/>
              <a:ext cx="44814" cy="272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92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07407E-6 L 4.16667E-6 0.16041 " pathEditMode="relative" rAng="0" ptsTypes="AA">
                                      <p:cBhvr>
                                        <p:cTn id="6" dur="2000" fill="hold"/>
                                        <p:tgtEl>
                                          <p:spTgt spid="20"/>
                                        </p:tgtEl>
                                        <p:attrNameLst>
                                          <p:attrName>ppt_x</p:attrName>
                                          <p:attrName>ppt_y</p:attrName>
                                        </p:attrNameLst>
                                      </p:cBhvr>
                                      <p:rCtr x="0" y="800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5E-6 -2.96296E-6 L -0.27591 0.02593 " pathEditMode="relative" rAng="0" ptsTypes="AA">
                                      <p:cBhvr>
                                        <p:cTn id="10" dur="2000" fill="hold"/>
                                        <p:tgtEl>
                                          <p:spTgt spid="84"/>
                                        </p:tgtEl>
                                        <p:attrNameLst>
                                          <p:attrName>ppt_x</p:attrName>
                                          <p:attrName>ppt_y</p:attrName>
                                        </p:attrNameLst>
                                      </p:cBhvr>
                                      <p:rCtr x="-13802" y="1296"/>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8"/>
                                        </p:tgtEl>
                                        <p:attrNameLst>
                                          <p:attrName>style.visibility</p:attrName>
                                        </p:attrNameLst>
                                      </p:cBhvr>
                                      <p:to>
                                        <p:strVal val="visible"/>
                                      </p:to>
                                    </p:set>
                                    <p:animEffect transition="in" filter="fade">
                                      <p:cBhvr>
                                        <p:cTn id="15" dur="500"/>
                                        <p:tgtEl>
                                          <p:spTgt spid="2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68"/>
                                        </p:tgtEl>
                                      </p:cBhvr>
                                    </p:animEffect>
                                    <p:set>
                                      <p:cBhvr>
                                        <p:cTn id="20" dur="1" fill="hold">
                                          <p:stCondLst>
                                            <p:cond delay="499"/>
                                          </p:stCondLst>
                                        </p:cTn>
                                        <p:tgtEl>
                                          <p:spTgt spid="268"/>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7"/>
                                        </p:tgtEl>
                                      </p:cBhvr>
                                    </p:animEffect>
                                    <p:set>
                                      <p:cBhvr>
                                        <p:cTn id="23" dur="1" fill="hold">
                                          <p:stCondLst>
                                            <p:cond delay="499"/>
                                          </p:stCondLst>
                                        </p:cTn>
                                        <p:tgtEl>
                                          <p:spTgt spid="167"/>
                                        </p:tgtEl>
                                        <p:attrNameLst>
                                          <p:attrName>style.visibility</p:attrName>
                                        </p:attrNameLst>
                                      </p:cBhvr>
                                      <p:to>
                                        <p:strVal val="hidden"/>
                                      </p:to>
                                    </p:set>
                                  </p:childTnLst>
                                </p:cTn>
                              </p:par>
                              <p:par>
                                <p:cTn id="24" presetID="42" presetClass="path" presetSubtype="0" accel="50000" decel="50000" fill="hold" nodeType="withEffect">
                                  <p:stCondLst>
                                    <p:cond delay="0"/>
                                  </p:stCondLst>
                                  <p:childTnLst>
                                    <p:animMotion origin="layout" path="M -3.125E-6 4.81481E-6 L 0.28594 -0.4713 " pathEditMode="relative" rAng="0" ptsTypes="AA">
                                      <p:cBhvr>
                                        <p:cTn id="25" dur="2000" fill="hold"/>
                                        <p:tgtEl>
                                          <p:spTgt spid="216"/>
                                        </p:tgtEl>
                                        <p:attrNameLst>
                                          <p:attrName>ppt_x</p:attrName>
                                          <p:attrName>ppt_y</p:attrName>
                                        </p:attrNameLst>
                                      </p:cBhvr>
                                      <p:rCtr x="14297" y="-23565"/>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xit" presetSubtype="0" fill="hold" nodeType="withEffect">
                                  <p:stCondLst>
                                    <p:cond delay="0"/>
                                  </p:stCondLst>
                                  <p:childTnLst>
                                    <p:animEffect transition="out" filter="fade">
                                      <p:cBhvr>
                                        <p:cTn id="31" dur="500"/>
                                        <p:tgtEl>
                                          <p:spTgt spid="84"/>
                                        </p:tgtEl>
                                      </p:cBhvr>
                                    </p:animEffect>
                                    <p:set>
                                      <p:cBhvr>
                                        <p:cTn id="32"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268" grpId="0" animBg="1"/>
      <p:bldP spid="268" grpId="1"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Simple Comprehension Challenges</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Your turn! Discuss with your neighbor before you answer!</a:t>
            </a:r>
          </a:p>
        </p:txBody>
      </p:sp>
      <p:sp>
        <p:nvSpPr>
          <p:cNvPr id="4" name="TextBox 3">
            <a:extLst>
              <a:ext uri="{FF2B5EF4-FFF2-40B4-BE49-F238E27FC236}">
                <a16:creationId xmlns:a16="http://schemas.microsoft.com/office/drawing/2014/main" id="{06CEF6B7-4BE1-4BD3-B718-521B70284196}"/>
              </a:ext>
            </a:extLst>
          </p:cNvPr>
          <p:cNvSpPr txBox="1"/>
          <p:nvPr/>
        </p:nvSpPr>
        <p:spPr>
          <a:xfrm>
            <a:off x="642071" y="1516992"/>
            <a:ext cx="5337640" cy="1200329"/>
          </a:xfrm>
          <a:prstGeom prst="rect">
            <a:avLst/>
          </a:prstGeom>
          <a:noFill/>
        </p:spPr>
        <p:txBody>
          <a:bodyPr wrap="square" rtlCol="0">
            <a:spAutoFit/>
          </a:bodyPr>
          <a:lstStyle/>
          <a:p>
            <a:pPr algn="ctr"/>
            <a:r>
              <a:rPr lang="en-US" sz="2400" dirty="0"/>
              <a:t>Generate a list of tuples containing a "times table" up to 100x100:</a:t>
            </a:r>
          </a:p>
          <a:p>
            <a:pPr algn="ctr"/>
            <a:r>
              <a:rPr lang="en-US" sz="2400" dirty="0"/>
              <a:t>(1,1,1),…(9,11,99),…, (100,100,10000)</a:t>
            </a:r>
          </a:p>
        </p:txBody>
      </p:sp>
      <p:grpSp>
        <p:nvGrpSpPr>
          <p:cNvPr id="5" name="Group 4">
            <a:extLst>
              <a:ext uri="{FF2B5EF4-FFF2-40B4-BE49-F238E27FC236}">
                <a16:creationId xmlns:a16="http://schemas.microsoft.com/office/drawing/2014/main" id="{D1B2C5A5-41CC-4B82-9E1A-A1E610B3BB11}"/>
              </a:ext>
            </a:extLst>
          </p:cNvPr>
          <p:cNvGrpSpPr/>
          <p:nvPr/>
        </p:nvGrpSpPr>
        <p:grpSpPr>
          <a:xfrm>
            <a:off x="6349643" y="1557452"/>
            <a:ext cx="4927957" cy="1052924"/>
            <a:chOff x="640739" y="2458370"/>
            <a:chExt cx="4927957" cy="1052924"/>
          </a:xfrm>
        </p:grpSpPr>
        <p:sp>
          <p:nvSpPr>
            <p:cNvPr id="8" name="Rectangle 7">
              <a:extLst>
                <a:ext uri="{FF2B5EF4-FFF2-40B4-BE49-F238E27FC236}">
                  <a16:creationId xmlns:a16="http://schemas.microsoft.com/office/drawing/2014/main" id="{8639A4D5-74E8-44F0-80B8-D52CAA2BB5EA}"/>
                </a:ext>
              </a:extLst>
            </p:cNvPr>
            <p:cNvSpPr/>
            <p:nvPr/>
          </p:nvSpPr>
          <p:spPr>
            <a:xfrm>
              <a:off x="642428" y="2458370"/>
              <a:ext cx="4926268"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92E844A7-E84A-4674-A73F-E9CCCDA3E611}"/>
                </a:ext>
              </a:extLst>
            </p:cNvPr>
            <p:cNvSpPr txBox="1"/>
            <p:nvPr/>
          </p:nvSpPr>
          <p:spPr>
            <a:xfrm>
              <a:off x="640739" y="2523311"/>
              <a:ext cx="4616970" cy="646331"/>
            </a:xfrm>
            <a:prstGeom prst="rect">
              <a:avLst/>
            </a:prstGeom>
            <a:noFill/>
          </p:spPr>
          <p:txBody>
            <a:bodyPr wrap="none" rtlCol="0">
              <a:spAutoFit/>
            </a:bodyPr>
            <a:lstStyle/>
            <a:p>
              <a:r>
                <a:rPr lang="en-US" dirty="0" err="1">
                  <a:latin typeface="Consolas" panose="020B0609020204030204" pitchFamily="49" charset="0"/>
                </a:rPr>
                <a:t>times_tables</a:t>
              </a:r>
              <a:r>
                <a:rPr lang="en-US" dirty="0">
                  <a:latin typeface="Consolas" panose="020B0609020204030204" pitchFamily="49" charset="0"/>
                </a:rPr>
                <a:t> = [ </a:t>
              </a:r>
              <a:r>
                <a:rPr lang="en-US" u="sng" dirty="0">
                  <a:latin typeface="Consolas" panose="020B0609020204030204" pitchFamily="49" charset="0"/>
                </a:rPr>
                <a:t>         </a:t>
              </a:r>
              <a:r>
                <a:rPr lang="en-US" dirty="0">
                  <a:latin typeface="Consolas" panose="020B0609020204030204" pitchFamily="49" charset="0"/>
                </a:rPr>
                <a:t> | </a:t>
              </a:r>
            </a:p>
            <a:p>
              <a:r>
                <a:rPr lang="en-US" dirty="0">
                  <a:latin typeface="Consolas" panose="020B0609020204030204" pitchFamily="49" charset="0"/>
                </a:rPr>
                <a:t>  </a:t>
              </a:r>
              <a:r>
                <a:rPr lang="en-US" u="sng" dirty="0">
                  <a:latin typeface="Consolas" panose="020B0609020204030204" pitchFamily="49" charset="0"/>
                </a:rPr>
                <a:t> x            </a:t>
              </a:r>
              <a:r>
                <a:rPr lang="en-US" dirty="0">
                  <a:latin typeface="Consolas" panose="020B0609020204030204" pitchFamily="49" charset="0"/>
                </a:rPr>
                <a:t> , </a:t>
              </a:r>
              <a:r>
                <a:rPr lang="en-US" u="sng" dirty="0">
                  <a:latin typeface="Consolas" panose="020B0609020204030204" pitchFamily="49" charset="0"/>
                </a:rPr>
                <a:t> y            </a:t>
              </a:r>
              <a:r>
                <a:rPr lang="en-US" dirty="0">
                  <a:latin typeface="Consolas" panose="020B0609020204030204" pitchFamily="49" charset="0"/>
                </a:rPr>
                <a:t> ]</a:t>
              </a:r>
            </a:p>
          </p:txBody>
        </p:sp>
      </p:grpSp>
      <p:sp>
        <p:nvSpPr>
          <p:cNvPr id="10" name="TextBox 9">
            <a:extLst>
              <a:ext uri="{FF2B5EF4-FFF2-40B4-BE49-F238E27FC236}">
                <a16:creationId xmlns:a16="http://schemas.microsoft.com/office/drawing/2014/main" id="{893836B5-8190-4AF4-A921-0066C81028A7}"/>
              </a:ext>
            </a:extLst>
          </p:cNvPr>
          <p:cNvSpPr txBox="1"/>
          <p:nvPr/>
        </p:nvSpPr>
        <p:spPr>
          <a:xfrm>
            <a:off x="642071" y="3284327"/>
            <a:ext cx="5337641" cy="830997"/>
          </a:xfrm>
          <a:prstGeom prst="rect">
            <a:avLst/>
          </a:prstGeom>
          <a:noFill/>
        </p:spPr>
        <p:txBody>
          <a:bodyPr wrap="square" rtlCol="0">
            <a:spAutoFit/>
          </a:bodyPr>
          <a:lstStyle/>
          <a:p>
            <a:pPr algn="ctr"/>
            <a:r>
              <a:rPr lang="en-US" sz="2400" dirty="0"/>
              <a:t>Compute the sum of the squares of all odd numbers between 1 and 51.</a:t>
            </a:r>
          </a:p>
        </p:txBody>
      </p:sp>
      <p:sp>
        <p:nvSpPr>
          <p:cNvPr id="17" name="TextBox 16">
            <a:extLst>
              <a:ext uri="{FF2B5EF4-FFF2-40B4-BE49-F238E27FC236}">
                <a16:creationId xmlns:a16="http://schemas.microsoft.com/office/drawing/2014/main" id="{AA200801-8A35-4F58-8FCC-D93D65F1C5B6}"/>
              </a:ext>
            </a:extLst>
          </p:cNvPr>
          <p:cNvSpPr txBox="1"/>
          <p:nvPr/>
        </p:nvSpPr>
        <p:spPr>
          <a:xfrm>
            <a:off x="8468171" y="1620265"/>
            <a:ext cx="1434841" cy="369332"/>
          </a:xfrm>
          <a:prstGeom prst="rect">
            <a:avLst/>
          </a:prstGeom>
          <a:noFill/>
        </p:spPr>
        <p:txBody>
          <a:bodyPr wrap="square">
            <a:spAutoFit/>
          </a:bodyPr>
          <a:lstStyle/>
          <a:p>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x,y,x</a:t>
            </a:r>
            <a:r>
              <a:rPr lang="en-US" dirty="0">
                <a:solidFill>
                  <a:srgbClr val="00B050"/>
                </a:solidFill>
                <a:latin typeface="Consolas" panose="020B0609020204030204" pitchFamily="49" charset="0"/>
              </a:rPr>
              <a:t>*y)</a:t>
            </a:r>
            <a:r>
              <a:rPr lang="en-US" dirty="0">
                <a:latin typeface="Consolas" panose="020B0609020204030204" pitchFamily="49" charset="0"/>
              </a:rPr>
              <a:t> </a:t>
            </a:r>
            <a:endParaRPr lang="en-US" dirty="0"/>
          </a:p>
        </p:txBody>
      </p:sp>
      <p:sp>
        <p:nvSpPr>
          <p:cNvPr id="18" name="Speech Bubble: Rectangle with Corners Rounded 17">
            <a:extLst>
              <a:ext uri="{FF2B5EF4-FFF2-40B4-BE49-F238E27FC236}">
                <a16:creationId xmlns:a16="http://schemas.microsoft.com/office/drawing/2014/main" id="{04BA9E51-0B14-4084-AF73-D7641CBC8F80}"/>
              </a:ext>
            </a:extLst>
          </p:cNvPr>
          <p:cNvSpPr/>
          <p:nvPr/>
        </p:nvSpPr>
        <p:spPr>
          <a:xfrm>
            <a:off x="7624582" y="300238"/>
            <a:ext cx="1940954" cy="982505"/>
          </a:xfrm>
          <a:prstGeom prst="wedgeRoundRectCallout">
            <a:avLst>
              <a:gd name="adj1" fmla="val 30067"/>
              <a:gd name="adj2" fmla="val 906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20" name="TextBox 19">
            <a:extLst>
              <a:ext uri="{FF2B5EF4-FFF2-40B4-BE49-F238E27FC236}">
                <a16:creationId xmlns:a16="http://schemas.microsoft.com/office/drawing/2014/main" id="{FFDE98FF-BFF0-4311-BBDA-0C2D6C21F5B5}"/>
              </a:ext>
            </a:extLst>
          </p:cNvPr>
          <p:cNvSpPr txBox="1"/>
          <p:nvPr/>
        </p:nvSpPr>
        <p:spPr>
          <a:xfrm>
            <a:off x="6727049" y="1894059"/>
            <a:ext cx="1868010" cy="369332"/>
          </a:xfrm>
          <a:prstGeom prst="rect">
            <a:avLst/>
          </a:prstGeom>
          <a:noFill/>
        </p:spPr>
        <p:txBody>
          <a:bodyPr wrap="square">
            <a:spAutoFit/>
          </a:bodyPr>
          <a:lstStyle/>
          <a:p>
            <a:r>
              <a:rPr lang="en-US" dirty="0">
                <a:solidFill>
                  <a:srgbClr val="FF0000"/>
                </a:solidFill>
                <a:latin typeface="Consolas" panose="020B0609020204030204" pitchFamily="49" charset="0"/>
              </a:rPr>
              <a:t>x &lt;- [1..100]</a:t>
            </a:r>
            <a:endParaRPr lang="en-US" dirty="0"/>
          </a:p>
        </p:txBody>
      </p:sp>
      <p:sp>
        <p:nvSpPr>
          <p:cNvPr id="21" name="TextBox 20">
            <a:extLst>
              <a:ext uri="{FF2B5EF4-FFF2-40B4-BE49-F238E27FC236}">
                <a16:creationId xmlns:a16="http://schemas.microsoft.com/office/drawing/2014/main" id="{20885AC5-9A0F-40AF-B0CA-971AA51DECB7}"/>
              </a:ext>
            </a:extLst>
          </p:cNvPr>
          <p:cNvSpPr txBox="1"/>
          <p:nvPr/>
        </p:nvSpPr>
        <p:spPr>
          <a:xfrm>
            <a:off x="8859979" y="1894059"/>
            <a:ext cx="1868010" cy="369332"/>
          </a:xfrm>
          <a:prstGeom prst="rect">
            <a:avLst/>
          </a:prstGeom>
          <a:noFill/>
        </p:spPr>
        <p:txBody>
          <a:bodyPr wrap="square">
            <a:spAutoFit/>
          </a:bodyPr>
          <a:lstStyle/>
          <a:p>
            <a:r>
              <a:rPr lang="en-US" dirty="0">
                <a:solidFill>
                  <a:srgbClr val="FF0000"/>
                </a:solidFill>
                <a:latin typeface="Consolas" panose="020B0609020204030204" pitchFamily="49" charset="0"/>
              </a:rPr>
              <a:t>y &lt;- [1..100]</a:t>
            </a:r>
            <a:endParaRPr lang="en-US" dirty="0"/>
          </a:p>
        </p:txBody>
      </p:sp>
      <p:sp>
        <p:nvSpPr>
          <p:cNvPr id="28" name="Speech Bubble: Rectangle with Corners Rounded 27">
            <a:extLst>
              <a:ext uri="{FF2B5EF4-FFF2-40B4-BE49-F238E27FC236}">
                <a16:creationId xmlns:a16="http://schemas.microsoft.com/office/drawing/2014/main" id="{14674E48-CBE4-41E5-ACEF-1A029136897E}"/>
              </a:ext>
            </a:extLst>
          </p:cNvPr>
          <p:cNvSpPr/>
          <p:nvPr/>
        </p:nvSpPr>
        <p:spPr>
          <a:xfrm>
            <a:off x="6362683" y="2701694"/>
            <a:ext cx="1940954" cy="982505"/>
          </a:xfrm>
          <a:prstGeom prst="wedgeRoundRectCallout">
            <a:avLst>
              <a:gd name="adj1" fmla="val 23293"/>
              <a:gd name="adj2" fmla="val -985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29" name="Speech Bubble: Rectangle with Corners Rounded 28">
            <a:extLst>
              <a:ext uri="{FF2B5EF4-FFF2-40B4-BE49-F238E27FC236}">
                <a16:creationId xmlns:a16="http://schemas.microsoft.com/office/drawing/2014/main" id="{AC8F37E2-7838-4ED8-A271-43E68076DFB5}"/>
              </a:ext>
            </a:extLst>
          </p:cNvPr>
          <p:cNvSpPr/>
          <p:nvPr/>
        </p:nvSpPr>
        <p:spPr>
          <a:xfrm>
            <a:off x="8259376" y="2717321"/>
            <a:ext cx="1940954" cy="982505"/>
          </a:xfrm>
          <a:prstGeom prst="wedgeRoundRectCallout">
            <a:avLst>
              <a:gd name="adj1" fmla="val 23293"/>
              <a:gd name="adj2" fmla="val -985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grpSp>
        <p:nvGrpSpPr>
          <p:cNvPr id="22" name="Group 21">
            <a:extLst>
              <a:ext uri="{FF2B5EF4-FFF2-40B4-BE49-F238E27FC236}">
                <a16:creationId xmlns:a16="http://schemas.microsoft.com/office/drawing/2014/main" id="{EB796B4F-64FA-413A-8EFE-A7A36625D5F8}"/>
              </a:ext>
            </a:extLst>
          </p:cNvPr>
          <p:cNvGrpSpPr/>
          <p:nvPr/>
        </p:nvGrpSpPr>
        <p:grpSpPr>
          <a:xfrm>
            <a:off x="6349643" y="3331564"/>
            <a:ext cx="5630067" cy="1052924"/>
            <a:chOff x="640739" y="2458370"/>
            <a:chExt cx="5630067" cy="1052924"/>
          </a:xfrm>
        </p:grpSpPr>
        <p:sp>
          <p:nvSpPr>
            <p:cNvPr id="23" name="Rectangle 22">
              <a:extLst>
                <a:ext uri="{FF2B5EF4-FFF2-40B4-BE49-F238E27FC236}">
                  <a16:creationId xmlns:a16="http://schemas.microsoft.com/office/drawing/2014/main" id="{36B9D0DD-C339-4E43-8D63-281C597CA108}"/>
                </a:ext>
              </a:extLst>
            </p:cNvPr>
            <p:cNvSpPr/>
            <p:nvPr/>
          </p:nvSpPr>
          <p:spPr>
            <a:xfrm>
              <a:off x="642428" y="2458370"/>
              <a:ext cx="4926268"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81223C53-8598-4A2C-BC6F-70E51A93180B}"/>
                </a:ext>
              </a:extLst>
            </p:cNvPr>
            <p:cNvSpPr txBox="1"/>
            <p:nvPr/>
          </p:nvSpPr>
          <p:spPr>
            <a:xfrm>
              <a:off x="640739" y="2523311"/>
              <a:ext cx="5630067" cy="646331"/>
            </a:xfrm>
            <a:prstGeom prst="rect">
              <a:avLst/>
            </a:prstGeom>
            <a:noFill/>
          </p:spPr>
          <p:txBody>
            <a:bodyPr wrap="none" rtlCol="0">
              <a:spAutoFit/>
            </a:bodyPr>
            <a:lstStyle/>
            <a:p>
              <a:r>
                <a:rPr lang="en-US" dirty="0" err="1">
                  <a:latin typeface="Consolas" panose="020B0609020204030204" pitchFamily="49" charset="0"/>
                </a:rPr>
                <a:t>sum_of_squares</a:t>
              </a:r>
              <a:r>
                <a:rPr lang="en-US" dirty="0">
                  <a:latin typeface="Consolas" panose="020B0609020204030204" pitchFamily="49" charset="0"/>
                </a:rPr>
                <a:t> = </a:t>
              </a:r>
              <a:r>
                <a:rPr lang="en-US" u="sng" dirty="0">
                  <a:latin typeface="Consolas" panose="020B0609020204030204" pitchFamily="49" charset="0"/>
                </a:rPr>
                <a:t>   </a:t>
              </a:r>
              <a:r>
                <a:rPr lang="en-US" dirty="0">
                  <a:latin typeface="Consolas" panose="020B0609020204030204" pitchFamily="49" charset="0"/>
                </a:rPr>
                <a:t> [</a:t>
              </a:r>
              <a:r>
                <a:rPr lang="en-US" u="sng" dirty="0">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u="sng" dirty="0">
                  <a:latin typeface="Consolas" panose="020B0609020204030204" pitchFamily="49" charset="0"/>
                </a:rPr>
                <a:t> x              </a:t>
              </a:r>
              <a:r>
                <a:rPr lang="en-US" dirty="0">
                  <a:latin typeface="Consolas" panose="020B0609020204030204" pitchFamily="49" charset="0"/>
                </a:rPr>
                <a:t> ]</a:t>
              </a:r>
            </a:p>
          </p:txBody>
        </p:sp>
      </p:grpSp>
      <p:sp>
        <p:nvSpPr>
          <p:cNvPr id="31" name="TextBox 30">
            <a:extLst>
              <a:ext uri="{FF2B5EF4-FFF2-40B4-BE49-F238E27FC236}">
                <a16:creationId xmlns:a16="http://schemas.microsoft.com/office/drawing/2014/main" id="{5B81D432-C0E9-4FE7-BC01-742DC817F17C}"/>
              </a:ext>
            </a:extLst>
          </p:cNvPr>
          <p:cNvSpPr txBox="1"/>
          <p:nvPr/>
        </p:nvSpPr>
        <p:spPr>
          <a:xfrm>
            <a:off x="9547537" y="3386573"/>
            <a:ext cx="716036" cy="369332"/>
          </a:xfrm>
          <a:prstGeom prst="rect">
            <a:avLst/>
          </a:prstGeom>
          <a:noFill/>
        </p:spPr>
        <p:txBody>
          <a:bodyPr wrap="square">
            <a:spAutoFit/>
          </a:bodyPr>
          <a:lstStyle/>
          <a:p>
            <a:r>
              <a:rPr lang="en-US" dirty="0">
                <a:solidFill>
                  <a:srgbClr val="00B050"/>
                </a:solidFill>
                <a:latin typeface="Consolas" panose="020B0609020204030204" pitchFamily="49" charset="0"/>
              </a:rPr>
              <a:t>x*x</a:t>
            </a:r>
            <a:endParaRPr lang="en-US" dirty="0"/>
          </a:p>
        </p:txBody>
      </p:sp>
      <p:sp>
        <p:nvSpPr>
          <p:cNvPr id="32" name="TextBox 31">
            <a:extLst>
              <a:ext uri="{FF2B5EF4-FFF2-40B4-BE49-F238E27FC236}">
                <a16:creationId xmlns:a16="http://schemas.microsoft.com/office/drawing/2014/main" id="{3E9A2714-A0C0-4D66-8826-53AFF5F18463}"/>
              </a:ext>
            </a:extLst>
          </p:cNvPr>
          <p:cNvSpPr txBox="1"/>
          <p:nvPr/>
        </p:nvSpPr>
        <p:spPr>
          <a:xfrm>
            <a:off x="6723888" y="3664404"/>
            <a:ext cx="2184763" cy="369332"/>
          </a:xfrm>
          <a:prstGeom prst="rect">
            <a:avLst/>
          </a:prstGeom>
          <a:noFill/>
        </p:spPr>
        <p:txBody>
          <a:bodyPr wrap="square">
            <a:spAutoFit/>
          </a:bodyPr>
          <a:lstStyle/>
          <a:p>
            <a:r>
              <a:rPr lang="en-US" dirty="0">
                <a:solidFill>
                  <a:srgbClr val="FF0000"/>
                </a:solidFill>
                <a:latin typeface="Consolas" panose="020B0609020204030204" pitchFamily="49" charset="0"/>
              </a:rPr>
              <a:t>x &lt;- [1,3..51]</a:t>
            </a:r>
            <a:endParaRPr lang="en-US" dirty="0"/>
          </a:p>
        </p:txBody>
      </p:sp>
      <p:sp>
        <p:nvSpPr>
          <p:cNvPr id="35" name="Speech Bubble: Rectangle with Corners Rounded 34">
            <a:extLst>
              <a:ext uri="{FF2B5EF4-FFF2-40B4-BE49-F238E27FC236}">
                <a16:creationId xmlns:a16="http://schemas.microsoft.com/office/drawing/2014/main" id="{C22CD064-D63C-4FDF-B58C-7BC465CFA23F}"/>
              </a:ext>
            </a:extLst>
          </p:cNvPr>
          <p:cNvSpPr/>
          <p:nvPr/>
        </p:nvSpPr>
        <p:spPr>
          <a:xfrm>
            <a:off x="8215114" y="2027649"/>
            <a:ext cx="1940954" cy="982505"/>
          </a:xfrm>
          <a:prstGeom prst="wedgeRoundRectCallout">
            <a:avLst>
              <a:gd name="adj1" fmla="val 30067"/>
              <a:gd name="adj2" fmla="val 906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36" name="Speech Bubble: Rectangle with Corners Rounded 35">
            <a:extLst>
              <a:ext uri="{FF2B5EF4-FFF2-40B4-BE49-F238E27FC236}">
                <a16:creationId xmlns:a16="http://schemas.microsoft.com/office/drawing/2014/main" id="{2F58F82E-B9EB-4D66-96C4-2307F2CFB884}"/>
              </a:ext>
            </a:extLst>
          </p:cNvPr>
          <p:cNvSpPr/>
          <p:nvPr/>
        </p:nvSpPr>
        <p:spPr>
          <a:xfrm>
            <a:off x="6364814" y="4492767"/>
            <a:ext cx="1940954" cy="982505"/>
          </a:xfrm>
          <a:prstGeom prst="wedgeRoundRectCallout">
            <a:avLst>
              <a:gd name="adj1" fmla="val 23293"/>
              <a:gd name="adj2" fmla="val -985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37" name="Speech Bubble: Rectangle with Corners Rounded 36">
            <a:extLst>
              <a:ext uri="{FF2B5EF4-FFF2-40B4-BE49-F238E27FC236}">
                <a16:creationId xmlns:a16="http://schemas.microsoft.com/office/drawing/2014/main" id="{21E2D39C-1400-4F58-8930-B1FFCC1E1D9A}"/>
              </a:ext>
            </a:extLst>
          </p:cNvPr>
          <p:cNvSpPr/>
          <p:nvPr/>
        </p:nvSpPr>
        <p:spPr>
          <a:xfrm>
            <a:off x="7200375" y="2092590"/>
            <a:ext cx="1940954" cy="982505"/>
          </a:xfrm>
          <a:prstGeom prst="wedgeRoundRectCallout">
            <a:avLst>
              <a:gd name="adj1" fmla="val 30067"/>
              <a:gd name="adj2" fmla="val 906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38" name="TextBox 37">
            <a:extLst>
              <a:ext uri="{FF2B5EF4-FFF2-40B4-BE49-F238E27FC236}">
                <a16:creationId xmlns:a16="http://schemas.microsoft.com/office/drawing/2014/main" id="{03E0EA36-DC10-45B0-9E38-0923FB029B2B}"/>
              </a:ext>
            </a:extLst>
          </p:cNvPr>
          <p:cNvSpPr txBox="1"/>
          <p:nvPr/>
        </p:nvSpPr>
        <p:spPr>
          <a:xfrm>
            <a:off x="8473763" y="3383000"/>
            <a:ext cx="716036" cy="369332"/>
          </a:xfrm>
          <a:prstGeom prst="rect">
            <a:avLst/>
          </a:prstGeom>
          <a:noFill/>
        </p:spPr>
        <p:txBody>
          <a:bodyPr wrap="square">
            <a:spAutoFit/>
          </a:bodyPr>
          <a:lstStyle/>
          <a:p>
            <a:r>
              <a:rPr lang="en-US" dirty="0">
                <a:solidFill>
                  <a:srgbClr val="7030A0"/>
                </a:solidFill>
                <a:latin typeface="Consolas" panose="020B0609020204030204" pitchFamily="49" charset="0"/>
              </a:rPr>
              <a:t>sum</a:t>
            </a:r>
            <a:endParaRPr lang="en-US" dirty="0">
              <a:solidFill>
                <a:srgbClr val="7030A0"/>
              </a:solidFill>
            </a:endParaRPr>
          </a:p>
        </p:txBody>
      </p:sp>
      <p:sp>
        <p:nvSpPr>
          <p:cNvPr id="59" name="TextBox 58">
            <a:extLst>
              <a:ext uri="{FF2B5EF4-FFF2-40B4-BE49-F238E27FC236}">
                <a16:creationId xmlns:a16="http://schemas.microsoft.com/office/drawing/2014/main" id="{A60ACBAE-E087-440E-90E2-C73C94A7832B}"/>
              </a:ext>
            </a:extLst>
          </p:cNvPr>
          <p:cNvSpPr txBox="1"/>
          <p:nvPr/>
        </p:nvSpPr>
        <p:spPr>
          <a:xfrm>
            <a:off x="642072" y="4974691"/>
            <a:ext cx="5337640" cy="1200329"/>
          </a:xfrm>
          <a:prstGeom prst="rect">
            <a:avLst/>
          </a:prstGeom>
          <a:noFill/>
        </p:spPr>
        <p:txBody>
          <a:bodyPr wrap="square" rtlCol="0">
            <a:spAutoFit/>
          </a:bodyPr>
          <a:lstStyle/>
          <a:p>
            <a:pPr algn="ctr"/>
            <a:r>
              <a:rPr lang="en-US" sz="2400" dirty="0"/>
              <a:t>Compute the absolute value of all numbers in an input list called </a:t>
            </a:r>
            <a:r>
              <a:rPr lang="en-US" sz="2400" dirty="0" err="1">
                <a:solidFill>
                  <a:srgbClr val="FF0000"/>
                </a:solidFill>
              </a:rPr>
              <a:t>nums</a:t>
            </a:r>
            <a:endParaRPr lang="en-US" sz="2400" dirty="0">
              <a:solidFill>
                <a:srgbClr val="FF0000"/>
              </a:solidFill>
            </a:endParaRPr>
          </a:p>
          <a:p>
            <a:pPr algn="ctr"/>
            <a:r>
              <a:rPr lang="en-US" sz="2400" dirty="0"/>
              <a:t>(Hint: Use an "if" expression).</a:t>
            </a:r>
          </a:p>
        </p:txBody>
      </p:sp>
      <p:grpSp>
        <p:nvGrpSpPr>
          <p:cNvPr id="60" name="Group 59">
            <a:extLst>
              <a:ext uri="{FF2B5EF4-FFF2-40B4-BE49-F238E27FC236}">
                <a16:creationId xmlns:a16="http://schemas.microsoft.com/office/drawing/2014/main" id="{EEFA3BE5-2513-48D8-8632-9127D984EF49}"/>
              </a:ext>
            </a:extLst>
          </p:cNvPr>
          <p:cNvGrpSpPr/>
          <p:nvPr/>
        </p:nvGrpSpPr>
        <p:grpSpPr>
          <a:xfrm>
            <a:off x="6374765" y="4993248"/>
            <a:ext cx="5503430" cy="1052924"/>
            <a:chOff x="640739" y="2458370"/>
            <a:chExt cx="5503430" cy="1052924"/>
          </a:xfrm>
        </p:grpSpPr>
        <p:sp>
          <p:nvSpPr>
            <p:cNvPr id="61" name="Rectangle 60">
              <a:extLst>
                <a:ext uri="{FF2B5EF4-FFF2-40B4-BE49-F238E27FC236}">
                  <a16:creationId xmlns:a16="http://schemas.microsoft.com/office/drawing/2014/main" id="{BC41C397-68C5-494C-9825-2DC26BDDBDD4}"/>
                </a:ext>
              </a:extLst>
            </p:cNvPr>
            <p:cNvSpPr/>
            <p:nvPr/>
          </p:nvSpPr>
          <p:spPr>
            <a:xfrm>
              <a:off x="642428" y="2458370"/>
              <a:ext cx="4926268"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FE22E867-158C-48B7-B57E-7C74EF3114CC}"/>
                </a:ext>
              </a:extLst>
            </p:cNvPr>
            <p:cNvSpPr txBox="1"/>
            <p:nvPr/>
          </p:nvSpPr>
          <p:spPr>
            <a:xfrm>
              <a:off x="640739" y="2523311"/>
              <a:ext cx="5503430" cy="646331"/>
            </a:xfrm>
            <a:prstGeom prst="rect">
              <a:avLst/>
            </a:prstGeom>
            <a:noFill/>
          </p:spPr>
          <p:txBody>
            <a:bodyPr wrap="none" rtlCol="0">
              <a:spAutoFit/>
            </a:bodyPr>
            <a:lstStyle/>
            <a:p>
              <a:r>
                <a:rPr lang="en-US" dirty="0">
                  <a:latin typeface="Consolas" panose="020B0609020204030204" pitchFamily="49" charset="0"/>
                </a:rPr>
                <a:t>abs = [</a:t>
              </a:r>
              <a:r>
                <a:rPr lang="en-US" u="sng" dirty="0">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u="sng" dirty="0">
                  <a:latin typeface="Consolas" panose="020B0609020204030204" pitchFamily="49" charset="0"/>
                </a:rPr>
                <a:t> x         </a:t>
              </a:r>
              <a:r>
                <a:rPr lang="en-US" dirty="0">
                  <a:latin typeface="Consolas" panose="020B0609020204030204" pitchFamily="49" charset="0"/>
                </a:rPr>
                <a:t> ]</a:t>
              </a:r>
            </a:p>
          </p:txBody>
        </p:sp>
      </p:grpSp>
      <p:sp>
        <p:nvSpPr>
          <p:cNvPr id="63" name="TextBox 62">
            <a:extLst>
              <a:ext uri="{FF2B5EF4-FFF2-40B4-BE49-F238E27FC236}">
                <a16:creationId xmlns:a16="http://schemas.microsoft.com/office/drawing/2014/main" id="{408E57FF-0CE6-4EC2-AE0A-C1714366D7DD}"/>
              </a:ext>
            </a:extLst>
          </p:cNvPr>
          <p:cNvSpPr txBox="1"/>
          <p:nvPr/>
        </p:nvSpPr>
        <p:spPr>
          <a:xfrm>
            <a:off x="7392318" y="5048257"/>
            <a:ext cx="3574295" cy="369332"/>
          </a:xfrm>
          <a:prstGeom prst="rect">
            <a:avLst/>
          </a:prstGeom>
          <a:noFill/>
        </p:spPr>
        <p:txBody>
          <a:bodyPr wrap="square">
            <a:spAutoFit/>
          </a:bodyPr>
          <a:lstStyle/>
          <a:p>
            <a:r>
              <a:rPr lang="en-US" dirty="0">
                <a:solidFill>
                  <a:srgbClr val="00B050"/>
                </a:solidFill>
                <a:latin typeface="Consolas" panose="020B0609020204030204" pitchFamily="49" charset="0"/>
              </a:rPr>
              <a:t>if x &lt; 0 then -x else x </a:t>
            </a:r>
            <a:endParaRPr lang="en-US" dirty="0"/>
          </a:p>
        </p:txBody>
      </p:sp>
      <p:sp>
        <p:nvSpPr>
          <p:cNvPr id="64" name="TextBox 63">
            <a:extLst>
              <a:ext uri="{FF2B5EF4-FFF2-40B4-BE49-F238E27FC236}">
                <a16:creationId xmlns:a16="http://schemas.microsoft.com/office/drawing/2014/main" id="{829E57BA-BF5E-4F44-BC4A-278EAE45B2D3}"/>
              </a:ext>
            </a:extLst>
          </p:cNvPr>
          <p:cNvSpPr txBox="1"/>
          <p:nvPr/>
        </p:nvSpPr>
        <p:spPr>
          <a:xfrm>
            <a:off x="6749010" y="5326088"/>
            <a:ext cx="2184763" cy="369332"/>
          </a:xfrm>
          <a:prstGeom prst="rect">
            <a:avLst/>
          </a:prstGeom>
          <a:noFill/>
        </p:spPr>
        <p:txBody>
          <a:bodyPr wrap="square">
            <a:spAutoFit/>
          </a:bodyPr>
          <a:lstStyle/>
          <a:p>
            <a:r>
              <a:rPr lang="en-US" dirty="0">
                <a:solidFill>
                  <a:srgbClr val="FF0000"/>
                </a:solidFill>
                <a:latin typeface="Consolas" panose="020B0609020204030204" pitchFamily="49" charset="0"/>
              </a:rPr>
              <a:t>x &lt;- </a:t>
            </a:r>
            <a:r>
              <a:rPr lang="en-US" dirty="0" err="1">
                <a:solidFill>
                  <a:srgbClr val="FF0000"/>
                </a:solidFill>
                <a:latin typeface="Consolas" panose="020B0609020204030204" pitchFamily="49" charset="0"/>
              </a:rPr>
              <a:t>nums</a:t>
            </a:r>
            <a:endParaRPr lang="en-US" dirty="0"/>
          </a:p>
        </p:txBody>
      </p:sp>
      <p:sp>
        <p:nvSpPr>
          <p:cNvPr id="66" name="Speech Bubble: Rectangle with Corners Rounded 65">
            <a:extLst>
              <a:ext uri="{FF2B5EF4-FFF2-40B4-BE49-F238E27FC236}">
                <a16:creationId xmlns:a16="http://schemas.microsoft.com/office/drawing/2014/main" id="{3DEA29E4-681A-4467-BDBE-DCD91268FEF8}"/>
              </a:ext>
            </a:extLst>
          </p:cNvPr>
          <p:cNvSpPr/>
          <p:nvPr/>
        </p:nvSpPr>
        <p:spPr>
          <a:xfrm>
            <a:off x="5875315" y="6101181"/>
            <a:ext cx="1940954" cy="732622"/>
          </a:xfrm>
          <a:prstGeom prst="wedgeRoundRectCallout">
            <a:avLst>
              <a:gd name="adj1" fmla="val 18752"/>
              <a:gd name="adj2" fmla="val -1135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67" name="Speech Bubble: Rectangle with Corners Rounded 66">
            <a:extLst>
              <a:ext uri="{FF2B5EF4-FFF2-40B4-BE49-F238E27FC236}">
                <a16:creationId xmlns:a16="http://schemas.microsoft.com/office/drawing/2014/main" id="{95A15CDA-0C6D-4C33-B10D-08FC7FFBCF9B}"/>
              </a:ext>
            </a:extLst>
          </p:cNvPr>
          <p:cNvSpPr/>
          <p:nvPr/>
        </p:nvSpPr>
        <p:spPr>
          <a:xfrm>
            <a:off x="7816269" y="3732674"/>
            <a:ext cx="1940954" cy="982505"/>
          </a:xfrm>
          <a:prstGeom prst="wedgeRoundRectCallout">
            <a:avLst>
              <a:gd name="adj1" fmla="val -1719"/>
              <a:gd name="adj2" fmla="val 884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pic>
        <p:nvPicPr>
          <p:cNvPr id="33" name="Picture 32" descr="Shape&#10;&#10;Description automatically generated with low confidence">
            <a:extLst>
              <a:ext uri="{FF2B5EF4-FFF2-40B4-BE49-F238E27FC236}">
                <a16:creationId xmlns:a16="http://schemas.microsoft.com/office/drawing/2014/main" id="{C773FAA4-34C6-4B96-8812-1CD81E5D5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896" y="136122"/>
            <a:ext cx="603149" cy="603149"/>
          </a:xfrm>
          <a:prstGeom prst="rect">
            <a:avLst/>
          </a:prstGeom>
          <a:ln>
            <a:noFill/>
          </a:ln>
          <a:effectLst>
            <a:outerShdw blurRad="292100" dist="139700" dir="2700000" algn="tl" rotWithShape="0">
              <a:srgbClr val="333333">
                <a:alpha val="65000"/>
              </a:srgbClr>
            </a:outerShdw>
          </a:effectLst>
        </p:spPr>
      </p:pic>
      <p:sp>
        <p:nvSpPr>
          <p:cNvPr id="34" name="Rectangle 33">
            <a:extLst>
              <a:ext uri="{FF2B5EF4-FFF2-40B4-BE49-F238E27FC236}">
                <a16:creationId xmlns:a16="http://schemas.microsoft.com/office/drawing/2014/main" id="{757E294A-A1DE-49BC-A073-7137EB7D18F0}"/>
              </a:ext>
            </a:extLst>
          </p:cNvPr>
          <p:cNvSpPr/>
          <p:nvPr/>
        </p:nvSpPr>
        <p:spPr>
          <a:xfrm>
            <a:off x="3625285" y="2796309"/>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9" name="Rectangle 38">
            <a:extLst>
              <a:ext uri="{FF2B5EF4-FFF2-40B4-BE49-F238E27FC236}">
                <a16:creationId xmlns:a16="http://schemas.microsoft.com/office/drawing/2014/main" id="{C3E11517-FF0C-40A0-94C2-22AC16C28254}"/>
              </a:ext>
            </a:extLst>
          </p:cNvPr>
          <p:cNvSpPr/>
          <p:nvPr/>
        </p:nvSpPr>
        <p:spPr>
          <a:xfrm>
            <a:off x="3625285" y="2796309"/>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0" name="Rectangle 39">
            <a:extLst>
              <a:ext uri="{FF2B5EF4-FFF2-40B4-BE49-F238E27FC236}">
                <a16:creationId xmlns:a16="http://schemas.microsoft.com/office/drawing/2014/main" id="{29DD0AD6-CF46-415F-B19E-CE45E69BCEDC}"/>
              </a:ext>
            </a:extLst>
          </p:cNvPr>
          <p:cNvSpPr/>
          <p:nvPr/>
        </p:nvSpPr>
        <p:spPr>
          <a:xfrm>
            <a:off x="3546376" y="4494165"/>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1" name="Rectangle 40">
            <a:extLst>
              <a:ext uri="{FF2B5EF4-FFF2-40B4-BE49-F238E27FC236}">
                <a16:creationId xmlns:a16="http://schemas.microsoft.com/office/drawing/2014/main" id="{C85D684F-7AF3-4746-B8D6-D69BDE330B7C}"/>
              </a:ext>
            </a:extLst>
          </p:cNvPr>
          <p:cNvSpPr/>
          <p:nvPr/>
        </p:nvSpPr>
        <p:spPr>
          <a:xfrm>
            <a:off x="3546376" y="4494165"/>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2" name="Rectangle 41">
            <a:extLst>
              <a:ext uri="{FF2B5EF4-FFF2-40B4-BE49-F238E27FC236}">
                <a16:creationId xmlns:a16="http://schemas.microsoft.com/office/drawing/2014/main" id="{4F74C428-4011-48B9-8DDF-AECD8E949B4B}"/>
              </a:ext>
            </a:extLst>
          </p:cNvPr>
          <p:cNvSpPr/>
          <p:nvPr/>
        </p:nvSpPr>
        <p:spPr>
          <a:xfrm>
            <a:off x="3823752" y="6275505"/>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3" name="Rectangle 42">
            <a:extLst>
              <a:ext uri="{FF2B5EF4-FFF2-40B4-BE49-F238E27FC236}">
                <a16:creationId xmlns:a16="http://schemas.microsoft.com/office/drawing/2014/main" id="{CA091805-915E-4143-8E96-0FFDA48E772B}"/>
              </a:ext>
            </a:extLst>
          </p:cNvPr>
          <p:cNvSpPr/>
          <p:nvPr/>
        </p:nvSpPr>
        <p:spPr>
          <a:xfrm>
            <a:off x="3823752" y="6275505"/>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58349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90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4"/>
                                        </p:tgtEl>
                                      </p:cBhvr>
                                    </p:animEffect>
                                    <p:set>
                                      <p:cBhvr>
                                        <p:cTn id="22" dur="1" fill="hold">
                                          <p:stCondLst>
                                            <p:cond delay="499"/>
                                          </p:stCondLst>
                                        </p:cTn>
                                        <p:tgtEl>
                                          <p:spTgt spid="3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9"/>
                                        </p:tgtEl>
                                      </p:cBhvr>
                                    </p:animEffect>
                                    <p:set>
                                      <p:cBhvr>
                                        <p:cTn id="25" dur="1" fill="hold">
                                          <p:stCondLst>
                                            <p:cond delay="499"/>
                                          </p:stCondLst>
                                        </p:cTn>
                                        <p:tgtEl>
                                          <p:spTgt spid="3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up)">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2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up)">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9"/>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down)">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par>
                                <p:cTn id="80" presetID="22" presetClass="entr" presetSubtype="8"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left)">
                                      <p:cBhvr>
                                        <p:cTn id="82" dur="590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40"/>
                                        </p:tgtEl>
                                      </p:cBhvr>
                                    </p:animEffect>
                                    <p:set>
                                      <p:cBhvr>
                                        <p:cTn id="87" dur="1" fill="hold">
                                          <p:stCondLst>
                                            <p:cond delay="499"/>
                                          </p:stCondLst>
                                        </p:cTn>
                                        <p:tgtEl>
                                          <p:spTgt spid="40"/>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up)">
                                      <p:cBhvr>
                                        <p:cTn id="95" dur="500"/>
                                        <p:tgtEl>
                                          <p:spTgt spid="3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wipe(left)">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36"/>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wipe(down)">
                                      <p:cBhvr>
                                        <p:cTn id="109" dur="500"/>
                                        <p:tgtEl>
                                          <p:spTgt spid="35"/>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wipe(left)">
                                      <p:cBhvr>
                                        <p:cTn id="114" dur="500"/>
                                        <p:tgtEl>
                                          <p:spTgt spid="31"/>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5"/>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wipe(down)">
                                      <p:cBhvr>
                                        <p:cTn id="123" dur="5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wipe(left)">
                                      <p:cBhvr>
                                        <p:cTn id="128" dur="500"/>
                                        <p:tgtEl>
                                          <p:spTgt spid="38"/>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5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6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2"/>
                                        </p:tgtEl>
                                        <p:attrNameLst>
                                          <p:attrName>style.visibility</p:attrName>
                                        </p:attrNameLst>
                                      </p:cBhvr>
                                      <p:to>
                                        <p:strVal val="visible"/>
                                      </p:to>
                                    </p:set>
                                  </p:childTnLst>
                                </p:cTn>
                              </p:par>
                              <p:par>
                                <p:cTn id="145" presetID="22" presetClass="entr" presetSubtype="8" fill="hold" grpId="0" nodeType="withEffect">
                                  <p:stCondLst>
                                    <p:cond delay="0"/>
                                  </p:stCondLst>
                                  <p:childTnLst>
                                    <p:set>
                                      <p:cBhvr>
                                        <p:cTn id="146" dur="1" fill="hold">
                                          <p:stCondLst>
                                            <p:cond delay="0"/>
                                          </p:stCondLst>
                                        </p:cTn>
                                        <p:tgtEl>
                                          <p:spTgt spid="43"/>
                                        </p:tgtEl>
                                        <p:attrNameLst>
                                          <p:attrName>style.visibility</p:attrName>
                                        </p:attrNameLst>
                                      </p:cBhvr>
                                      <p:to>
                                        <p:strVal val="visible"/>
                                      </p:to>
                                    </p:set>
                                    <p:animEffect transition="in" filter="wipe(left)">
                                      <p:cBhvr>
                                        <p:cTn id="147" dur="59000"/>
                                        <p:tgtEl>
                                          <p:spTgt spid="43"/>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xit" presetSubtype="0" fill="hold" grpId="1" nodeType="clickEffect">
                                  <p:stCondLst>
                                    <p:cond delay="0"/>
                                  </p:stCondLst>
                                  <p:childTnLst>
                                    <p:animEffect transition="out" filter="fade">
                                      <p:cBhvr>
                                        <p:cTn id="151" dur="500"/>
                                        <p:tgtEl>
                                          <p:spTgt spid="42"/>
                                        </p:tgtEl>
                                      </p:cBhvr>
                                    </p:animEffect>
                                    <p:set>
                                      <p:cBhvr>
                                        <p:cTn id="152" dur="1" fill="hold">
                                          <p:stCondLst>
                                            <p:cond delay="499"/>
                                          </p:stCondLst>
                                        </p:cTn>
                                        <p:tgtEl>
                                          <p:spTgt spid="42"/>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43"/>
                                        </p:tgtEl>
                                      </p:cBhvr>
                                    </p:animEffect>
                                    <p:set>
                                      <p:cBhvr>
                                        <p:cTn id="155" dur="1" fill="hold">
                                          <p:stCondLst>
                                            <p:cond delay="499"/>
                                          </p:stCondLst>
                                        </p:cTn>
                                        <p:tgtEl>
                                          <p:spTgt spid="43"/>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grpId="0" nodeType="click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wipe(up)">
                                      <p:cBhvr>
                                        <p:cTn id="160" dur="500"/>
                                        <p:tgtEl>
                                          <p:spTgt spid="66"/>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64"/>
                                        </p:tgtEl>
                                        <p:attrNameLst>
                                          <p:attrName>style.visibility</p:attrName>
                                        </p:attrNameLst>
                                      </p:cBhvr>
                                      <p:to>
                                        <p:strVal val="visible"/>
                                      </p:to>
                                    </p:set>
                                    <p:animEffect transition="in" filter="wipe(left)">
                                      <p:cBhvr>
                                        <p:cTn id="165" dur="500"/>
                                        <p:tgtEl>
                                          <p:spTgt spid="64"/>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66"/>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grpId="0" nodeType="click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wipe(down)">
                                      <p:cBhvr>
                                        <p:cTn id="174" dur="500"/>
                                        <p:tgtEl>
                                          <p:spTgt spid="67"/>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63"/>
                                        </p:tgtEl>
                                        <p:attrNameLst>
                                          <p:attrName>style.visibility</p:attrName>
                                        </p:attrNameLst>
                                      </p:cBhvr>
                                      <p:to>
                                        <p:strVal val="visible"/>
                                      </p:to>
                                    </p:set>
                                    <p:animEffect transition="in" filter="wipe(left)">
                                      <p:cBhvr>
                                        <p:cTn id="179" dur="500"/>
                                        <p:tgtEl>
                                          <p:spTgt spid="63"/>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grpId="1" nodeType="clickEffect">
                                  <p:stCondLst>
                                    <p:cond delay="0"/>
                                  </p:stCondLst>
                                  <p:childTnLst>
                                    <p:set>
                                      <p:cBhvr>
                                        <p:cTn id="183"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7" grpId="0"/>
      <p:bldP spid="18" grpId="0" animBg="1"/>
      <p:bldP spid="18" grpId="1" animBg="1"/>
      <p:bldP spid="20" grpId="0"/>
      <p:bldP spid="21" grpId="0"/>
      <p:bldP spid="28" grpId="0" animBg="1"/>
      <p:bldP spid="28" grpId="1" animBg="1"/>
      <p:bldP spid="29" grpId="0" animBg="1"/>
      <p:bldP spid="29" grpId="1" animBg="1"/>
      <p:bldP spid="31" grpId="0"/>
      <p:bldP spid="32" grpId="0"/>
      <p:bldP spid="35" grpId="0" animBg="1"/>
      <p:bldP spid="35" grpId="1" animBg="1"/>
      <p:bldP spid="36" grpId="0" animBg="1"/>
      <p:bldP spid="36" grpId="1" animBg="1"/>
      <p:bldP spid="37" grpId="0" animBg="1"/>
      <p:bldP spid="37" grpId="1" animBg="1"/>
      <p:bldP spid="38" grpId="0"/>
      <p:bldP spid="59" grpId="0"/>
      <p:bldP spid="63" grpId="0"/>
      <p:bldP spid="64" grpId="0"/>
      <p:bldP spid="66" grpId="0" animBg="1"/>
      <p:bldP spid="66" grpId="1" animBg="1"/>
      <p:bldP spid="67" grpId="0" animBg="1"/>
      <p:bldP spid="67" grpId="1" animBg="1"/>
      <p:bldP spid="34" grpId="0" animBg="1"/>
      <p:bldP spid="34"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8D6FDF02-47E3-4296-8816-952A57501AFE}"/>
              </a:ext>
            </a:extLst>
          </p:cNvPr>
          <p:cNvSpPr txBox="1"/>
          <p:nvPr/>
        </p:nvSpPr>
        <p:spPr>
          <a:xfrm>
            <a:off x="3447425" y="3977431"/>
            <a:ext cx="5732258" cy="830997"/>
          </a:xfrm>
          <a:prstGeom prst="rect">
            <a:avLst/>
          </a:prstGeom>
          <a:noFill/>
        </p:spPr>
        <p:txBody>
          <a:bodyPr wrap="square" rtlCol="0">
            <a:spAutoFit/>
          </a:bodyPr>
          <a:lstStyle/>
          <a:p>
            <a:pPr algn="ctr"/>
            <a:r>
              <a:rPr lang="en-US" sz="2400" dirty="0"/>
              <a:t>What is the big-O of a comprehension that processes </a:t>
            </a:r>
            <a:r>
              <a:rPr lang="en-US" sz="2400" dirty="0">
                <a:solidFill>
                  <a:srgbClr val="FF0000"/>
                </a:solidFill>
              </a:rPr>
              <a:t>three</a:t>
            </a:r>
            <a:r>
              <a:rPr lang="en-US" sz="2400" dirty="0"/>
              <a:t> input lists, each of length </a:t>
            </a:r>
            <a:r>
              <a:rPr lang="en-US" sz="2400" dirty="0">
                <a:solidFill>
                  <a:srgbClr val="FF0000"/>
                </a:solidFill>
              </a:rPr>
              <a:t>N</a:t>
            </a:r>
            <a:r>
              <a:rPr lang="en-US" sz="2400" dirty="0"/>
              <a:t>.</a:t>
            </a:r>
          </a:p>
        </p:txBody>
      </p:sp>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a:xfrm>
            <a:off x="914400" y="-76200"/>
            <a:ext cx="10363200" cy="1143000"/>
          </a:xfrm>
        </p:spPr>
        <p:txBody>
          <a:bodyPr/>
          <a:lstStyle/>
          <a:p>
            <a:r>
              <a:rPr lang="en-US" dirty="0"/>
              <a:t>Advanced Comprehension Challenges</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Your turn! Discuss with a neighbor before answering!</a:t>
            </a:r>
          </a:p>
        </p:txBody>
      </p:sp>
      <p:sp>
        <p:nvSpPr>
          <p:cNvPr id="4" name="TextBox 3">
            <a:extLst>
              <a:ext uri="{FF2B5EF4-FFF2-40B4-BE49-F238E27FC236}">
                <a16:creationId xmlns:a16="http://schemas.microsoft.com/office/drawing/2014/main" id="{06CEF6B7-4BE1-4BD3-B718-521B70284196}"/>
              </a:ext>
            </a:extLst>
          </p:cNvPr>
          <p:cNvSpPr txBox="1"/>
          <p:nvPr/>
        </p:nvSpPr>
        <p:spPr>
          <a:xfrm>
            <a:off x="287131" y="1634074"/>
            <a:ext cx="5764220" cy="830997"/>
          </a:xfrm>
          <a:prstGeom prst="rect">
            <a:avLst/>
          </a:prstGeom>
          <a:noFill/>
        </p:spPr>
        <p:txBody>
          <a:bodyPr wrap="square" rtlCol="0">
            <a:spAutoFit/>
          </a:bodyPr>
          <a:lstStyle/>
          <a:p>
            <a:pPr algn="ctr"/>
            <a:r>
              <a:rPr lang="en-US" sz="2400" dirty="0"/>
              <a:t>Given a variable </a:t>
            </a:r>
            <a:r>
              <a:rPr lang="en-US" sz="2400" dirty="0">
                <a:solidFill>
                  <a:srgbClr val="FF0000"/>
                </a:solidFill>
              </a:rPr>
              <a:t>n</a:t>
            </a:r>
            <a:r>
              <a:rPr lang="en-US" sz="2400" dirty="0"/>
              <a:t>, compute a list containing all factors of n, including 1 and n.</a:t>
            </a:r>
          </a:p>
        </p:txBody>
      </p:sp>
      <p:grpSp>
        <p:nvGrpSpPr>
          <p:cNvPr id="5" name="Group 4">
            <a:extLst>
              <a:ext uri="{FF2B5EF4-FFF2-40B4-BE49-F238E27FC236}">
                <a16:creationId xmlns:a16="http://schemas.microsoft.com/office/drawing/2014/main" id="{D1B2C5A5-41CC-4B82-9E1A-A1E610B3BB11}"/>
              </a:ext>
            </a:extLst>
          </p:cNvPr>
          <p:cNvGrpSpPr/>
          <p:nvPr/>
        </p:nvGrpSpPr>
        <p:grpSpPr>
          <a:xfrm>
            <a:off x="6349643" y="1557452"/>
            <a:ext cx="4927957" cy="1052924"/>
            <a:chOff x="640739" y="2458370"/>
            <a:chExt cx="4927957" cy="1052924"/>
          </a:xfrm>
        </p:grpSpPr>
        <p:sp>
          <p:nvSpPr>
            <p:cNvPr id="8" name="Rectangle 7">
              <a:extLst>
                <a:ext uri="{FF2B5EF4-FFF2-40B4-BE49-F238E27FC236}">
                  <a16:creationId xmlns:a16="http://schemas.microsoft.com/office/drawing/2014/main" id="{8639A4D5-74E8-44F0-80B8-D52CAA2BB5EA}"/>
                </a:ext>
              </a:extLst>
            </p:cNvPr>
            <p:cNvSpPr/>
            <p:nvPr/>
          </p:nvSpPr>
          <p:spPr>
            <a:xfrm>
              <a:off x="642428" y="2458370"/>
              <a:ext cx="4926268"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92E844A7-E84A-4674-A73F-E9CCCDA3E611}"/>
                </a:ext>
              </a:extLst>
            </p:cNvPr>
            <p:cNvSpPr txBox="1"/>
            <p:nvPr/>
          </p:nvSpPr>
          <p:spPr>
            <a:xfrm>
              <a:off x="640739" y="2523311"/>
              <a:ext cx="4743606" cy="646331"/>
            </a:xfrm>
            <a:prstGeom prst="rect">
              <a:avLst/>
            </a:prstGeom>
            <a:noFill/>
          </p:spPr>
          <p:txBody>
            <a:bodyPr wrap="none" rtlCol="0">
              <a:spAutoFit/>
            </a:bodyPr>
            <a:lstStyle/>
            <a:p>
              <a:r>
                <a:rPr lang="en-US" dirty="0">
                  <a:latin typeface="Consolas" panose="020B0609020204030204" pitchFamily="49" charset="0"/>
                </a:rPr>
                <a:t>factors = [ </a:t>
              </a:r>
              <a:r>
                <a:rPr lang="en-US" u="sng" dirty="0">
                  <a:latin typeface="Consolas" panose="020B0609020204030204" pitchFamily="49" charset="0"/>
                </a:rPr>
                <a:t>         </a:t>
              </a:r>
              <a:r>
                <a:rPr lang="en-US" dirty="0">
                  <a:latin typeface="Consolas" panose="020B0609020204030204" pitchFamily="49" charset="0"/>
                </a:rPr>
                <a:t> | </a:t>
              </a:r>
            </a:p>
            <a:p>
              <a:r>
                <a:rPr lang="en-US" dirty="0">
                  <a:latin typeface="Consolas" panose="020B0609020204030204" pitchFamily="49" charset="0"/>
                </a:rPr>
                <a:t>  </a:t>
              </a:r>
              <a:r>
                <a:rPr lang="en-US" u="sng" dirty="0">
                  <a:latin typeface="Consolas" panose="020B0609020204030204" pitchFamily="49" charset="0"/>
                </a:rPr>
                <a:t> x             </a:t>
              </a:r>
              <a:r>
                <a:rPr lang="en-US" dirty="0">
                  <a:latin typeface="Consolas" panose="020B0609020204030204" pitchFamily="49" charset="0"/>
                </a:rPr>
                <a:t> , </a:t>
              </a:r>
              <a:r>
                <a:rPr lang="en-US" u="sng" dirty="0">
                  <a:latin typeface="Consolas" panose="020B0609020204030204" pitchFamily="49" charset="0"/>
                </a:rPr>
                <a:t>               </a:t>
              </a:r>
              <a:r>
                <a:rPr lang="en-US" dirty="0">
                  <a:latin typeface="Consolas" panose="020B0609020204030204" pitchFamily="49" charset="0"/>
                </a:rPr>
                <a:t>]</a:t>
              </a:r>
            </a:p>
          </p:txBody>
        </p:sp>
      </p:grpSp>
      <p:sp>
        <p:nvSpPr>
          <p:cNvPr id="17" name="TextBox 16">
            <a:extLst>
              <a:ext uri="{FF2B5EF4-FFF2-40B4-BE49-F238E27FC236}">
                <a16:creationId xmlns:a16="http://schemas.microsoft.com/office/drawing/2014/main" id="{AA200801-8A35-4F58-8FCC-D93D65F1C5B6}"/>
              </a:ext>
            </a:extLst>
          </p:cNvPr>
          <p:cNvSpPr txBox="1"/>
          <p:nvPr/>
        </p:nvSpPr>
        <p:spPr>
          <a:xfrm>
            <a:off x="8322382" y="1597684"/>
            <a:ext cx="1434841" cy="369332"/>
          </a:xfrm>
          <a:prstGeom prst="rect">
            <a:avLst/>
          </a:prstGeom>
          <a:noFill/>
        </p:spPr>
        <p:txBody>
          <a:bodyPr wrap="square">
            <a:spAutoFit/>
          </a:bodyPr>
          <a:lstStyle/>
          <a:p>
            <a:r>
              <a:rPr lang="en-US" dirty="0">
                <a:solidFill>
                  <a:srgbClr val="00B050"/>
                </a:solidFill>
                <a:latin typeface="Consolas" panose="020B0609020204030204" pitchFamily="49" charset="0"/>
              </a:rPr>
              <a:t>x</a:t>
            </a:r>
            <a:endParaRPr lang="en-US" dirty="0"/>
          </a:p>
        </p:txBody>
      </p:sp>
      <p:sp>
        <p:nvSpPr>
          <p:cNvPr id="18" name="Speech Bubble: Rectangle with Corners Rounded 17">
            <a:extLst>
              <a:ext uri="{FF2B5EF4-FFF2-40B4-BE49-F238E27FC236}">
                <a16:creationId xmlns:a16="http://schemas.microsoft.com/office/drawing/2014/main" id="{04BA9E51-0B14-4084-AF73-D7641CBC8F80}"/>
              </a:ext>
            </a:extLst>
          </p:cNvPr>
          <p:cNvSpPr/>
          <p:nvPr/>
        </p:nvSpPr>
        <p:spPr>
          <a:xfrm>
            <a:off x="6925360" y="312206"/>
            <a:ext cx="1940954" cy="982505"/>
          </a:xfrm>
          <a:prstGeom prst="wedgeRoundRectCallout">
            <a:avLst>
              <a:gd name="adj1" fmla="val 30067"/>
              <a:gd name="adj2" fmla="val 906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20" name="TextBox 19">
            <a:extLst>
              <a:ext uri="{FF2B5EF4-FFF2-40B4-BE49-F238E27FC236}">
                <a16:creationId xmlns:a16="http://schemas.microsoft.com/office/drawing/2014/main" id="{FFDE98FF-BFF0-4311-BBDA-0C2D6C21F5B5}"/>
              </a:ext>
            </a:extLst>
          </p:cNvPr>
          <p:cNvSpPr txBox="1"/>
          <p:nvPr/>
        </p:nvSpPr>
        <p:spPr>
          <a:xfrm>
            <a:off x="6727049" y="1894059"/>
            <a:ext cx="1868010" cy="369332"/>
          </a:xfrm>
          <a:prstGeom prst="rect">
            <a:avLst/>
          </a:prstGeom>
          <a:noFill/>
        </p:spPr>
        <p:txBody>
          <a:bodyPr wrap="square">
            <a:spAutoFit/>
          </a:bodyPr>
          <a:lstStyle/>
          <a:p>
            <a:r>
              <a:rPr lang="en-US" dirty="0">
                <a:solidFill>
                  <a:srgbClr val="FF0000"/>
                </a:solidFill>
                <a:latin typeface="Consolas" panose="020B0609020204030204" pitchFamily="49" charset="0"/>
              </a:rPr>
              <a:t>x &lt;- [1..n]</a:t>
            </a:r>
            <a:endParaRPr lang="en-US" dirty="0"/>
          </a:p>
        </p:txBody>
      </p:sp>
      <p:sp>
        <p:nvSpPr>
          <p:cNvPr id="33" name="TextBox 32">
            <a:extLst>
              <a:ext uri="{FF2B5EF4-FFF2-40B4-BE49-F238E27FC236}">
                <a16:creationId xmlns:a16="http://schemas.microsoft.com/office/drawing/2014/main" id="{332C80CA-237A-4315-832E-737F56B1C939}"/>
              </a:ext>
            </a:extLst>
          </p:cNvPr>
          <p:cNvSpPr txBox="1"/>
          <p:nvPr/>
        </p:nvSpPr>
        <p:spPr>
          <a:xfrm>
            <a:off x="8918967" y="1884135"/>
            <a:ext cx="2198687" cy="369332"/>
          </a:xfrm>
          <a:prstGeom prst="rect">
            <a:avLst/>
          </a:prstGeom>
          <a:noFill/>
        </p:spPr>
        <p:txBody>
          <a:bodyPr wrap="square">
            <a:spAutoFit/>
          </a:bodyPr>
          <a:lstStyle/>
          <a:p>
            <a:r>
              <a:rPr lang="en-US" dirty="0">
                <a:solidFill>
                  <a:srgbClr val="7030A0"/>
                </a:solidFill>
                <a:latin typeface="Consolas" panose="020B0609020204030204" pitchFamily="49" charset="0"/>
              </a:rPr>
              <a:t>n `mod` x == 0</a:t>
            </a:r>
            <a:endParaRPr lang="en-US" dirty="0">
              <a:solidFill>
                <a:srgbClr val="7030A0"/>
              </a:solidFill>
            </a:endParaRPr>
          </a:p>
        </p:txBody>
      </p:sp>
      <p:sp>
        <p:nvSpPr>
          <p:cNvPr id="34" name="Speech Bubble: Rectangle with Corners Rounded 33">
            <a:extLst>
              <a:ext uri="{FF2B5EF4-FFF2-40B4-BE49-F238E27FC236}">
                <a16:creationId xmlns:a16="http://schemas.microsoft.com/office/drawing/2014/main" id="{D60DDE08-3959-43C0-94D0-51BE71AD91F9}"/>
              </a:ext>
            </a:extLst>
          </p:cNvPr>
          <p:cNvSpPr/>
          <p:nvPr/>
        </p:nvSpPr>
        <p:spPr>
          <a:xfrm>
            <a:off x="6362683" y="2701694"/>
            <a:ext cx="1940954" cy="982505"/>
          </a:xfrm>
          <a:prstGeom prst="wedgeRoundRectCallout">
            <a:avLst>
              <a:gd name="adj1" fmla="val 23293"/>
              <a:gd name="adj2" fmla="val -985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39" name="Speech Bubble: Rectangle with Corners Rounded 38">
            <a:extLst>
              <a:ext uri="{FF2B5EF4-FFF2-40B4-BE49-F238E27FC236}">
                <a16:creationId xmlns:a16="http://schemas.microsoft.com/office/drawing/2014/main" id="{856820C2-C768-4A55-9B90-51B614D306C6}"/>
              </a:ext>
            </a:extLst>
          </p:cNvPr>
          <p:cNvSpPr/>
          <p:nvPr/>
        </p:nvSpPr>
        <p:spPr>
          <a:xfrm>
            <a:off x="8259376" y="2717321"/>
            <a:ext cx="1940954" cy="982505"/>
          </a:xfrm>
          <a:prstGeom prst="wedgeRoundRectCallout">
            <a:avLst>
              <a:gd name="adj1" fmla="val 23293"/>
              <a:gd name="adj2" fmla="val -985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pic>
        <p:nvPicPr>
          <p:cNvPr id="15" name="Picture 14" descr="Shape&#10;&#10;Description automatically generated with low confidence">
            <a:extLst>
              <a:ext uri="{FF2B5EF4-FFF2-40B4-BE49-F238E27FC236}">
                <a16:creationId xmlns:a16="http://schemas.microsoft.com/office/drawing/2014/main" id="{255D6E0C-EA12-4327-A82A-FC1A1028B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615" y="142480"/>
            <a:ext cx="603149" cy="603149"/>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2A17B896-AE63-4CE5-874B-60D9B09985CE}"/>
              </a:ext>
            </a:extLst>
          </p:cNvPr>
          <p:cNvSpPr/>
          <p:nvPr/>
        </p:nvSpPr>
        <p:spPr>
          <a:xfrm>
            <a:off x="3714880" y="3148581"/>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9" name="Rectangle 18">
            <a:extLst>
              <a:ext uri="{FF2B5EF4-FFF2-40B4-BE49-F238E27FC236}">
                <a16:creationId xmlns:a16="http://schemas.microsoft.com/office/drawing/2014/main" id="{AF02E05C-0626-4E16-B37B-F512D6EC923D}"/>
              </a:ext>
            </a:extLst>
          </p:cNvPr>
          <p:cNvSpPr/>
          <p:nvPr/>
        </p:nvSpPr>
        <p:spPr>
          <a:xfrm>
            <a:off x="3714880" y="3148581"/>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a:extLst>
              <a:ext uri="{FF2B5EF4-FFF2-40B4-BE49-F238E27FC236}">
                <a16:creationId xmlns:a16="http://schemas.microsoft.com/office/drawing/2014/main" id="{EF1C1579-6166-4DAC-880C-4A6A7777F4F6}"/>
              </a:ext>
            </a:extLst>
          </p:cNvPr>
          <p:cNvSpPr/>
          <p:nvPr/>
        </p:nvSpPr>
        <p:spPr>
          <a:xfrm>
            <a:off x="3991105" y="5101660"/>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2" name="Rectangle 21">
            <a:extLst>
              <a:ext uri="{FF2B5EF4-FFF2-40B4-BE49-F238E27FC236}">
                <a16:creationId xmlns:a16="http://schemas.microsoft.com/office/drawing/2014/main" id="{3BD42969-DDB6-4C94-811B-6DAF6AE8B75F}"/>
              </a:ext>
            </a:extLst>
          </p:cNvPr>
          <p:cNvSpPr/>
          <p:nvPr/>
        </p:nvSpPr>
        <p:spPr>
          <a:xfrm>
            <a:off x="3991105" y="5101660"/>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41594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9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up)">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39"/>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down)">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childTnLst>
                                </p:cTn>
                              </p:par>
                              <p:par>
                                <p:cTn id="76" presetID="22" presetClass="entr" presetSubtype="8"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left)">
                                      <p:cBhvr>
                                        <p:cTn id="78" dur="590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2"/>
                                        </p:tgtEl>
                                      </p:cBhvr>
                                    </p:animEffect>
                                    <p:set>
                                      <p:cBhvr>
                                        <p:cTn id="8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 grpId="0"/>
      <p:bldP spid="17" grpId="0"/>
      <p:bldP spid="18" grpId="0" animBg="1"/>
      <p:bldP spid="18" grpId="1" animBg="1"/>
      <p:bldP spid="20" grpId="0"/>
      <p:bldP spid="33" grpId="0"/>
      <p:bldP spid="34" grpId="0" animBg="1"/>
      <p:bldP spid="34" grpId="1" animBg="1"/>
      <p:bldP spid="39" grpId="0" animBg="1"/>
      <p:bldP spid="39" grpId="1" animBg="1"/>
      <p:bldP spid="16" grpId="0" animBg="1"/>
      <p:bldP spid="16" grpId="1" animBg="1"/>
      <p:bldP spid="19" grpId="0" animBg="1"/>
      <p:bldP spid="19" grpId="1" animBg="1"/>
      <p:bldP spid="21" grpId="0" animBg="1"/>
      <p:bldP spid="21" grpId="1" animBg="1"/>
      <p:bldP spid="22" grpId="0" animBg="1"/>
      <p:bldP spid="22" grpId="1"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Reducer Function Pseudocode: </a:t>
            </a:r>
            <a:r>
              <a:rPr lang="en-US" dirty="0" err="1">
                <a:solidFill>
                  <a:srgbClr val="FF0000"/>
                </a:solidFill>
              </a:rPr>
              <a:t>foldl</a:t>
            </a:r>
            <a:r>
              <a:rPr lang="en-US" dirty="0"/>
              <a:t> and </a:t>
            </a:r>
            <a:r>
              <a:rPr lang="en-US" dirty="0" err="1">
                <a:solidFill>
                  <a:srgbClr val="FF0000"/>
                </a:solidFill>
              </a:rPr>
              <a:t>foldr</a:t>
            </a:r>
            <a:endParaRPr lang="en-US" dirty="0">
              <a:solidFill>
                <a:srgbClr val="FF0000"/>
              </a:solidFill>
            </a:endParaRPr>
          </a:p>
        </p:txBody>
      </p:sp>
      <p:sp>
        <p:nvSpPr>
          <p:cNvPr id="7" name="Rectangle 6">
            <a:extLst>
              <a:ext uri="{FF2B5EF4-FFF2-40B4-BE49-F238E27FC236}">
                <a16:creationId xmlns:a16="http://schemas.microsoft.com/office/drawing/2014/main" id="{A8FCC460-FADD-44FF-9FE0-D1D65E054BA5}"/>
              </a:ext>
            </a:extLst>
          </p:cNvPr>
          <p:cNvSpPr/>
          <p:nvPr/>
        </p:nvSpPr>
        <p:spPr>
          <a:xfrm>
            <a:off x="219434" y="1402404"/>
            <a:ext cx="5348499" cy="18379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F8EAFA8-0E16-4CEF-A3E1-5A4D793500C5}"/>
              </a:ext>
            </a:extLst>
          </p:cNvPr>
          <p:cNvSpPr txBox="1"/>
          <p:nvPr/>
        </p:nvSpPr>
        <p:spPr>
          <a:xfrm>
            <a:off x="212418" y="1402403"/>
            <a:ext cx="4785467" cy="1785104"/>
          </a:xfrm>
          <a:prstGeom prst="rect">
            <a:avLst/>
          </a:prstGeom>
          <a:noFill/>
        </p:spPr>
        <p:txBody>
          <a:bodyPr wrap="square" rtlCol="0">
            <a:spAutoFit/>
          </a:bodyPr>
          <a:lstStyle/>
          <a:p>
            <a:r>
              <a:rPr lang="en-US" sz="2200" dirty="0" err="1">
                <a:solidFill>
                  <a:srgbClr val="FF0000"/>
                </a:solidFill>
                <a:latin typeface="Consolas" panose="020B0609020204030204" pitchFamily="49" charset="0"/>
              </a:rPr>
              <a:t>foldl</a:t>
            </a:r>
            <a:r>
              <a:rPr lang="en-US" sz="2200" dirty="0">
                <a:latin typeface="Consolas" panose="020B0609020204030204" pitchFamily="49" charset="0"/>
              </a:rPr>
              <a:t>(f, </a:t>
            </a:r>
            <a:r>
              <a:rPr lang="en-US" sz="2200" dirty="0" err="1">
                <a:latin typeface="Consolas" panose="020B0609020204030204" pitchFamily="49" charset="0"/>
              </a:rPr>
              <a:t>initial_accum</a:t>
            </a:r>
            <a:r>
              <a:rPr lang="en-US" sz="2200" dirty="0">
                <a:latin typeface="Consolas" panose="020B0609020204030204" pitchFamily="49" charset="0"/>
              </a:rPr>
              <a:t>, </a:t>
            </a:r>
            <a:r>
              <a:rPr lang="en-US" sz="2200" dirty="0" err="1">
                <a:latin typeface="Consolas" panose="020B0609020204030204" pitchFamily="49" charset="0"/>
              </a:rPr>
              <a:t>lst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a:t>
            </a:r>
            <a:r>
              <a:rPr lang="en-US" sz="2200" dirty="0" err="1">
                <a:latin typeface="Consolas" panose="020B0609020204030204" pitchFamily="49" charset="0"/>
              </a:rPr>
              <a:t>initial_accum</a:t>
            </a:r>
            <a:endParaRPr lang="en-US" sz="2200" dirty="0">
              <a:latin typeface="Consolas" panose="020B0609020204030204" pitchFamily="49" charset="0"/>
            </a:endParaRPr>
          </a:p>
          <a:p>
            <a:r>
              <a:rPr lang="en-US" sz="2200" dirty="0">
                <a:latin typeface="Consolas" panose="020B0609020204030204" pitchFamily="49" charset="0"/>
              </a:rPr>
              <a:t>  for each x in </a:t>
            </a:r>
            <a:r>
              <a:rPr lang="en-US" sz="2200" dirty="0" err="1">
                <a:latin typeface="Consolas" panose="020B0609020204030204" pitchFamily="49" charset="0"/>
              </a:rPr>
              <a:t>lst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f(</a:t>
            </a:r>
            <a:r>
              <a:rPr lang="en-US" sz="2200" dirty="0" err="1">
                <a:latin typeface="Consolas" panose="020B0609020204030204" pitchFamily="49" charset="0"/>
              </a:rPr>
              <a:t>accum</a:t>
            </a:r>
            <a:r>
              <a:rPr lang="en-US" sz="2200" dirty="0">
                <a:latin typeface="Consolas" panose="020B0609020204030204" pitchFamily="49" charset="0"/>
              </a:rPr>
              <a:t>, x)</a:t>
            </a:r>
          </a:p>
          <a:p>
            <a:r>
              <a:rPr lang="en-US" sz="2200" dirty="0">
                <a:latin typeface="Consolas" panose="020B0609020204030204" pitchFamily="49" charset="0"/>
              </a:rPr>
              <a:t>  return </a:t>
            </a:r>
            <a:r>
              <a:rPr lang="en-US" sz="2200" dirty="0" err="1">
                <a:latin typeface="Consolas" panose="020B0609020204030204" pitchFamily="49" charset="0"/>
              </a:rPr>
              <a:t>accum</a:t>
            </a:r>
            <a:endParaRPr lang="en-US" sz="2200" dirty="0">
              <a:latin typeface="Consolas" panose="020B0609020204030204" pitchFamily="49" charset="0"/>
            </a:endParaRPr>
          </a:p>
        </p:txBody>
      </p:sp>
      <p:sp>
        <p:nvSpPr>
          <p:cNvPr id="18" name="Speech Bubble: Rectangle with Corners Rounded 17">
            <a:extLst>
              <a:ext uri="{FF2B5EF4-FFF2-40B4-BE49-F238E27FC236}">
                <a16:creationId xmlns:a16="http://schemas.microsoft.com/office/drawing/2014/main" id="{96CE1CB3-4F77-4D5E-BE7A-AFDB15AA95B7}"/>
              </a:ext>
            </a:extLst>
          </p:cNvPr>
          <p:cNvSpPr/>
          <p:nvPr/>
        </p:nvSpPr>
        <p:spPr>
          <a:xfrm>
            <a:off x="2805694" y="100122"/>
            <a:ext cx="3782446" cy="959328"/>
          </a:xfrm>
          <a:prstGeom prst="wedgeRoundRectCallout">
            <a:avLst>
              <a:gd name="adj1" fmla="val -50378"/>
              <a:gd name="adj2" fmla="val 97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initial accumulation value is typically </a:t>
            </a:r>
            <a:r>
              <a:rPr lang="en-US" sz="2000" dirty="0">
                <a:latin typeface="Consolas" panose="020B0609020204030204" pitchFamily="49" charset="0"/>
              </a:rPr>
              <a:t>0</a:t>
            </a:r>
            <a:r>
              <a:rPr lang="en-US" sz="2000" dirty="0">
                <a:latin typeface="Corbel" panose="020B0503020204020204" pitchFamily="34" charset="0"/>
              </a:rPr>
              <a:t>,  1, or an empty list.</a:t>
            </a:r>
          </a:p>
        </p:txBody>
      </p:sp>
      <p:sp>
        <p:nvSpPr>
          <p:cNvPr id="19" name="Speech Bubble: Rectangle with Corners Rounded 18">
            <a:extLst>
              <a:ext uri="{FF2B5EF4-FFF2-40B4-BE49-F238E27FC236}">
                <a16:creationId xmlns:a16="http://schemas.microsoft.com/office/drawing/2014/main" id="{6A4D869C-6EC3-4070-B34C-8CD34CC57F33}"/>
              </a:ext>
            </a:extLst>
          </p:cNvPr>
          <p:cNvSpPr/>
          <p:nvPr/>
        </p:nvSpPr>
        <p:spPr>
          <a:xfrm>
            <a:off x="4219925" y="78861"/>
            <a:ext cx="3197866" cy="959328"/>
          </a:xfrm>
          <a:prstGeom prst="wedgeRoundRectCallout">
            <a:avLst>
              <a:gd name="adj1" fmla="val -50378"/>
              <a:gd name="adj2" fmla="val 97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here is the list of items we want to process.</a:t>
            </a:r>
          </a:p>
        </p:txBody>
      </p:sp>
      <p:sp>
        <p:nvSpPr>
          <p:cNvPr id="20" name="Speech Bubble: Rectangle with Corners Rounded 19">
            <a:extLst>
              <a:ext uri="{FF2B5EF4-FFF2-40B4-BE49-F238E27FC236}">
                <a16:creationId xmlns:a16="http://schemas.microsoft.com/office/drawing/2014/main" id="{D0891415-C327-4FD8-BFD5-944B5E0BECA6}"/>
              </a:ext>
            </a:extLst>
          </p:cNvPr>
          <p:cNvSpPr/>
          <p:nvPr/>
        </p:nvSpPr>
        <p:spPr>
          <a:xfrm>
            <a:off x="4906537" y="1740129"/>
            <a:ext cx="3197866" cy="959328"/>
          </a:xfrm>
          <a:prstGeom prst="wedgeRoundRectCallout">
            <a:avLst>
              <a:gd name="adj1" fmla="val -80925"/>
              <a:gd name="adj2" fmla="val -262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set our accumulator to the specified initial value it should take.</a:t>
            </a:r>
          </a:p>
        </p:txBody>
      </p:sp>
      <p:sp>
        <p:nvSpPr>
          <p:cNvPr id="21" name="Speech Bubble: Rectangle with Corners Rounded 20">
            <a:extLst>
              <a:ext uri="{FF2B5EF4-FFF2-40B4-BE49-F238E27FC236}">
                <a16:creationId xmlns:a16="http://schemas.microsoft.com/office/drawing/2014/main" id="{F7E1F5A9-18E5-4453-ABFD-77CDA56C0573}"/>
              </a:ext>
            </a:extLst>
          </p:cNvPr>
          <p:cNvSpPr/>
          <p:nvPr/>
        </p:nvSpPr>
        <p:spPr>
          <a:xfrm>
            <a:off x="4814566" y="1466160"/>
            <a:ext cx="3197866" cy="959328"/>
          </a:xfrm>
          <a:prstGeom prst="wedgeRoundRectCallout">
            <a:avLst>
              <a:gd name="adj1" fmla="val -94595"/>
              <a:gd name="adj2" fmla="val 388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we'll loop through each item in the list…</a:t>
            </a:r>
          </a:p>
        </p:txBody>
      </p:sp>
      <p:sp>
        <p:nvSpPr>
          <p:cNvPr id="23" name="Speech Bubble: Rectangle with Corners Rounded 22">
            <a:extLst>
              <a:ext uri="{FF2B5EF4-FFF2-40B4-BE49-F238E27FC236}">
                <a16:creationId xmlns:a16="http://schemas.microsoft.com/office/drawing/2014/main" id="{75258A85-658E-49EF-A5F2-73D55C650EF1}"/>
              </a:ext>
            </a:extLst>
          </p:cNvPr>
          <p:cNvSpPr/>
          <p:nvPr/>
        </p:nvSpPr>
        <p:spPr>
          <a:xfrm>
            <a:off x="1671843" y="3280707"/>
            <a:ext cx="3197866" cy="959328"/>
          </a:xfrm>
          <a:prstGeom prst="wedgeRoundRectCallout">
            <a:avLst>
              <a:gd name="adj1" fmla="val -61677"/>
              <a:gd name="adj2" fmla="val -1048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store the result back in the accumulator.</a:t>
            </a:r>
          </a:p>
        </p:txBody>
      </p:sp>
      <p:sp>
        <p:nvSpPr>
          <p:cNvPr id="24" name="Speech Bubble: Rectangle with Corners Rounded 23">
            <a:extLst>
              <a:ext uri="{FF2B5EF4-FFF2-40B4-BE49-F238E27FC236}">
                <a16:creationId xmlns:a16="http://schemas.microsoft.com/office/drawing/2014/main" id="{0C6839DA-BD25-410B-8481-2426089A6999}"/>
              </a:ext>
            </a:extLst>
          </p:cNvPr>
          <p:cNvSpPr/>
          <p:nvPr/>
        </p:nvSpPr>
        <p:spPr>
          <a:xfrm>
            <a:off x="2181082" y="3612815"/>
            <a:ext cx="3197866" cy="959328"/>
          </a:xfrm>
          <a:prstGeom prst="wedgeRoundRectCallout">
            <a:avLst>
              <a:gd name="adj1" fmla="val -61677"/>
              <a:gd name="adj2" fmla="val -1048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return the final accumulator value when we're done!</a:t>
            </a:r>
          </a:p>
        </p:txBody>
      </p:sp>
      <p:grpSp>
        <p:nvGrpSpPr>
          <p:cNvPr id="30" name="Group 29">
            <a:extLst>
              <a:ext uri="{FF2B5EF4-FFF2-40B4-BE49-F238E27FC236}">
                <a16:creationId xmlns:a16="http://schemas.microsoft.com/office/drawing/2014/main" id="{949339D0-4C75-4645-9C46-A67473ADFEA5}"/>
              </a:ext>
            </a:extLst>
          </p:cNvPr>
          <p:cNvGrpSpPr/>
          <p:nvPr/>
        </p:nvGrpSpPr>
        <p:grpSpPr>
          <a:xfrm>
            <a:off x="197106" y="5363640"/>
            <a:ext cx="2241426" cy="1122412"/>
            <a:chOff x="7469455" y="3018773"/>
            <a:chExt cx="2241426" cy="1122412"/>
          </a:xfrm>
        </p:grpSpPr>
        <p:sp>
          <p:nvSpPr>
            <p:cNvPr id="31" name="TextBox 30">
              <a:extLst>
                <a:ext uri="{FF2B5EF4-FFF2-40B4-BE49-F238E27FC236}">
                  <a16:creationId xmlns:a16="http://schemas.microsoft.com/office/drawing/2014/main" id="{ADC5D6C7-F180-4297-947D-A984B314A727}"/>
                </a:ext>
              </a:extLst>
            </p:cNvPr>
            <p:cNvSpPr txBox="1"/>
            <p:nvPr/>
          </p:nvSpPr>
          <p:spPr>
            <a:xfrm>
              <a:off x="7741085" y="3018773"/>
              <a:ext cx="1544012" cy="461665"/>
            </a:xfrm>
            <a:prstGeom prst="rect">
              <a:avLst/>
            </a:prstGeom>
            <a:noFill/>
          </p:spPr>
          <p:txBody>
            <a:bodyPr wrap="none" rtlCol="0">
              <a:spAutoFit/>
            </a:bodyPr>
            <a:lstStyle/>
            <a:p>
              <a:r>
                <a:rPr lang="en-US" sz="2400" dirty="0">
                  <a:latin typeface="Consolas" panose="020B0609020204030204" pitchFamily="49" charset="0"/>
                </a:rPr>
                <a:t>f(</a:t>
              </a:r>
              <a:r>
                <a:rPr lang="en-US" sz="2400" dirty="0" err="1">
                  <a:latin typeface="Consolas" panose="020B0609020204030204" pitchFamily="49" charset="0"/>
                </a:rPr>
                <a:t>acc,x</a:t>
              </a:r>
              <a:r>
                <a:rPr lang="en-US" sz="2400" dirty="0">
                  <a:latin typeface="Consolas" panose="020B0609020204030204" pitchFamily="49" charset="0"/>
                </a:rPr>
                <a:t>)</a:t>
              </a:r>
            </a:p>
          </p:txBody>
        </p:sp>
        <p:sp>
          <p:nvSpPr>
            <p:cNvPr id="32" name="TextBox 31">
              <a:extLst>
                <a:ext uri="{FF2B5EF4-FFF2-40B4-BE49-F238E27FC236}">
                  <a16:creationId xmlns:a16="http://schemas.microsoft.com/office/drawing/2014/main" id="{70DDF1AD-749F-417B-BE68-F1F44D359911}"/>
                </a:ext>
              </a:extLst>
            </p:cNvPr>
            <p:cNvSpPr txBox="1"/>
            <p:nvPr/>
          </p:nvSpPr>
          <p:spPr>
            <a:xfrm>
              <a:off x="7469455" y="3679520"/>
              <a:ext cx="806631" cy="461665"/>
            </a:xfrm>
            <a:prstGeom prst="rect">
              <a:avLst/>
            </a:prstGeom>
            <a:noFill/>
          </p:spPr>
          <p:txBody>
            <a:bodyPr wrap="none" rtlCol="0">
              <a:spAutoFit/>
            </a:bodyPr>
            <a:lstStyle/>
            <a:p>
              <a:r>
                <a:rPr lang="en-US" sz="2400" dirty="0">
                  <a:latin typeface="Consolas" panose="020B0609020204030204" pitchFamily="49" charset="0"/>
                </a:rPr>
                <a:t>acc</a:t>
              </a:r>
              <a:r>
                <a:rPr lang="en-US" sz="2400" baseline="-25000" dirty="0">
                  <a:latin typeface="Consolas" panose="020B0609020204030204" pitchFamily="49" charset="0"/>
                </a:rPr>
                <a:t>0</a:t>
              </a:r>
              <a:endParaRPr lang="en-US" sz="2400" dirty="0">
                <a:latin typeface="Consolas" panose="020B0609020204030204" pitchFamily="49" charset="0"/>
              </a:endParaRPr>
            </a:p>
          </p:txBody>
        </p:sp>
        <p:sp>
          <p:nvSpPr>
            <p:cNvPr id="33" name="TextBox 32">
              <a:extLst>
                <a:ext uri="{FF2B5EF4-FFF2-40B4-BE49-F238E27FC236}">
                  <a16:creationId xmlns:a16="http://schemas.microsoft.com/office/drawing/2014/main" id="{8DB428B3-0D8E-482B-BD21-2DB4934054EA}"/>
                </a:ext>
              </a:extLst>
            </p:cNvPr>
            <p:cNvSpPr txBox="1"/>
            <p:nvPr/>
          </p:nvSpPr>
          <p:spPr>
            <a:xfrm>
              <a:off x="9244087" y="3654468"/>
              <a:ext cx="466794" cy="461665"/>
            </a:xfrm>
            <a:prstGeom prst="rect">
              <a:avLst/>
            </a:prstGeom>
            <a:noFill/>
          </p:spPr>
          <p:txBody>
            <a:bodyPr wrap="none" rtlCol="0">
              <a:spAutoFit/>
            </a:bodyPr>
            <a:lstStyle/>
            <a:p>
              <a:r>
                <a:rPr lang="en-US" sz="2400" dirty="0">
                  <a:latin typeface="Consolas" panose="020B0609020204030204" pitchFamily="49" charset="0"/>
                </a:rPr>
                <a:t>x</a:t>
              </a:r>
              <a:r>
                <a:rPr lang="en-US" sz="2400" baseline="-25000" dirty="0">
                  <a:latin typeface="Consolas" panose="020B0609020204030204" pitchFamily="49" charset="0"/>
                </a:rPr>
                <a:t>0</a:t>
              </a:r>
            </a:p>
          </p:txBody>
        </p:sp>
        <p:cxnSp>
          <p:nvCxnSpPr>
            <p:cNvPr id="34" name="Straight Arrow Connector 33">
              <a:extLst>
                <a:ext uri="{FF2B5EF4-FFF2-40B4-BE49-F238E27FC236}">
                  <a16:creationId xmlns:a16="http://schemas.microsoft.com/office/drawing/2014/main" id="{4943FF9C-937E-4D27-8DF4-228AC5545BFE}"/>
                </a:ext>
              </a:extLst>
            </p:cNvPr>
            <p:cNvCxnSpPr>
              <a:cxnSpLocks/>
            </p:cNvCxnSpPr>
            <p:nvPr/>
          </p:nvCxnSpPr>
          <p:spPr>
            <a:xfrm flipH="1" flipV="1">
              <a:off x="8958035" y="3442860"/>
              <a:ext cx="373853" cy="2898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195B380-9983-45D7-BD9F-6B613FC60761}"/>
                </a:ext>
              </a:extLst>
            </p:cNvPr>
            <p:cNvCxnSpPr>
              <a:cxnSpLocks/>
            </p:cNvCxnSpPr>
            <p:nvPr/>
          </p:nvCxnSpPr>
          <p:spPr>
            <a:xfrm flipV="1">
              <a:off x="7933396" y="3429389"/>
              <a:ext cx="410169" cy="303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3823BE1-9F46-45E8-9A22-7F41A2B1E7C7}"/>
              </a:ext>
            </a:extLst>
          </p:cNvPr>
          <p:cNvGrpSpPr/>
          <p:nvPr/>
        </p:nvGrpSpPr>
        <p:grpSpPr>
          <a:xfrm>
            <a:off x="4392360" y="3441669"/>
            <a:ext cx="789829" cy="696837"/>
            <a:chOff x="8904590" y="1150558"/>
            <a:chExt cx="789829" cy="696837"/>
          </a:xfrm>
        </p:grpSpPr>
        <p:cxnSp>
          <p:nvCxnSpPr>
            <p:cNvPr id="39" name="Straight Arrow Connector 38">
              <a:extLst>
                <a:ext uri="{FF2B5EF4-FFF2-40B4-BE49-F238E27FC236}">
                  <a16:creationId xmlns:a16="http://schemas.microsoft.com/office/drawing/2014/main" id="{C6EEF5F6-0D6A-45D0-B4B5-E627128DFEFA}"/>
                </a:ext>
              </a:extLst>
            </p:cNvPr>
            <p:cNvCxnSpPr>
              <a:cxnSpLocks/>
            </p:cNvCxnSpPr>
            <p:nvPr/>
          </p:nvCxnSpPr>
          <p:spPr>
            <a:xfrm flipV="1">
              <a:off x="8904590" y="1543454"/>
              <a:ext cx="410169" cy="303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D637CA2-3F49-4E3C-A35E-6E592623D0E2}"/>
                </a:ext>
              </a:extLst>
            </p:cNvPr>
            <p:cNvSpPr txBox="1"/>
            <p:nvPr/>
          </p:nvSpPr>
          <p:spPr>
            <a:xfrm>
              <a:off x="9339835" y="1150558"/>
              <a:ext cx="354584" cy="461665"/>
            </a:xfrm>
            <a:prstGeom prst="rect">
              <a:avLst/>
            </a:prstGeom>
            <a:noFill/>
          </p:spPr>
          <p:txBody>
            <a:bodyPr wrap="none" rtlCol="0">
              <a:spAutoFit/>
            </a:bodyPr>
            <a:lstStyle/>
            <a:p>
              <a:r>
                <a:rPr lang="en-US" sz="2400" dirty="0">
                  <a:latin typeface="Consolas" panose="020B0609020204030204" pitchFamily="49" charset="0"/>
                </a:rPr>
                <a:t>…</a:t>
              </a:r>
            </a:p>
          </p:txBody>
        </p:sp>
      </p:grpSp>
      <p:grpSp>
        <p:nvGrpSpPr>
          <p:cNvPr id="41" name="Group 40">
            <a:extLst>
              <a:ext uri="{FF2B5EF4-FFF2-40B4-BE49-F238E27FC236}">
                <a16:creationId xmlns:a16="http://schemas.microsoft.com/office/drawing/2014/main" id="{A38C738A-436D-4073-B592-2730F47654E6}"/>
              </a:ext>
            </a:extLst>
          </p:cNvPr>
          <p:cNvGrpSpPr/>
          <p:nvPr/>
        </p:nvGrpSpPr>
        <p:grpSpPr>
          <a:xfrm>
            <a:off x="1671843" y="4727945"/>
            <a:ext cx="1969796" cy="1097360"/>
            <a:chOff x="7741085" y="3018773"/>
            <a:chExt cx="1969796" cy="1097360"/>
          </a:xfrm>
        </p:grpSpPr>
        <p:sp>
          <p:nvSpPr>
            <p:cNvPr id="42" name="TextBox 41">
              <a:extLst>
                <a:ext uri="{FF2B5EF4-FFF2-40B4-BE49-F238E27FC236}">
                  <a16:creationId xmlns:a16="http://schemas.microsoft.com/office/drawing/2014/main" id="{8107D741-A76A-43CD-9811-1FF8F4AC731D}"/>
                </a:ext>
              </a:extLst>
            </p:cNvPr>
            <p:cNvSpPr txBox="1"/>
            <p:nvPr/>
          </p:nvSpPr>
          <p:spPr>
            <a:xfrm>
              <a:off x="7741085" y="3018773"/>
              <a:ext cx="1544012" cy="461665"/>
            </a:xfrm>
            <a:prstGeom prst="rect">
              <a:avLst/>
            </a:prstGeom>
            <a:noFill/>
          </p:spPr>
          <p:txBody>
            <a:bodyPr wrap="none" rtlCol="0">
              <a:spAutoFit/>
            </a:bodyPr>
            <a:lstStyle/>
            <a:p>
              <a:r>
                <a:rPr lang="en-US" sz="2400" dirty="0">
                  <a:latin typeface="Consolas" panose="020B0609020204030204" pitchFamily="49" charset="0"/>
                </a:rPr>
                <a:t>f(</a:t>
              </a:r>
              <a:r>
                <a:rPr lang="en-US" sz="2400" dirty="0" err="1">
                  <a:latin typeface="Consolas" panose="020B0609020204030204" pitchFamily="49" charset="0"/>
                </a:rPr>
                <a:t>acc,x</a:t>
              </a:r>
              <a:r>
                <a:rPr lang="en-US" sz="2400" dirty="0">
                  <a:latin typeface="Consolas" panose="020B0609020204030204" pitchFamily="49" charset="0"/>
                </a:rPr>
                <a:t>)</a:t>
              </a:r>
            </a:p>
          </p:txBody>
        </p:sp>
        <p:sp>
          <p:nvSpPr>
            <p:cNvPr id="43" name="TextBox 42">
              <a:extLst>
                <a:ext uri="{FF2B5EF4-FFF2-40B4-BE49-F238E27FC236}">
                  <a16:creationId xmlns:a16="http://schemas.microsoft.com/office/drawing/2014/main" id="{29E7736D-7409-48D3-8270-F5A19868A8AE}"/>
                </a:ext>
              </a:extLst>
            </p:cNvPr>
            <p:cNvSpPr txBox="1"/>
            <p:nvPr/>
          </p:nvSpPr>
          <p:spPr>
            <a:xfrm>
              <a:off x="9244087" y="3654468"/>
              <a:ext cx="466794" cy="461665"/>
            </a:xfrm>
            <a:prstGeom prst="rect">
              <a:avLst/>
            </a:prstGeom>
            <a:noFill/>
          </p:spPr>
          <p:txBody>
            <a:bodyPr wrap="none" rtlCol="0">
              <a:spAutoFit/>
            </a:bodyPr>
            <a:lstStyle/>
            <a:p>
              <a:r>
                <a:rPr lang="en-US" sz="2400" dirty="0">
                  <a:latin typeface="Consolas" panose="020B0609020204030204" pitchFamily="49" charset="0"/>
                </a:rPr>
                <a:t>x</a:t>
              </a:r>
              <a:r>
                <a:rPr lang="en-US" sz="2400" baseline="-25000" dirty="0">
                  <a:latin typeface="Consolas" panose="020B0609020204030204" pitchFamily="49" charset="0"/>
                </a:rPr>
                <a:t>1</a:t>
              </a:r>
            </a:p>
          </p:txBody>
        </p:sp>
        <p:cxnSp>
          <p:nvCxnSpPr>
            <p:cNvPr id="44" name="Straight Arrow Connector 43">
              <a:extLst>
                <a:ext uri="{FF2B5EF4-FFF2-40B4-BE49-F238E27FC236}">
                  <a16:creationId xmlns:a16="http://schemas.microsoft.com/office/drawing/2014/main" id="{3F9255B0-CF88-45A3-BA68-5B6C3F1B0E1B}"/>
                </a:ext>
              </a:extLst>
            </p:cNvPr>
            <p:cNvCxnSpPr>
              <a:cxnSpLocks/>
            </p:cNvCxnSpPr>
            <p:nvPr/>
          </p:nvCxnSpPr>
          <p:spPr>
            <a:xfrm flipH="1" flipV="1">
              <a:off x="8958035" y="3442860"/>
              <a:ext cx="373853" cy="2898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75775D8-6CF9-4DEB-BAB0-0C9DBF4A9449}"/>
                </a:ext>
              </a:extLst>
            </p:cNvPr>
            <p:cNvCxnSpPr>
              <a:cxnSpLocks/>
            </p:cNvCxnSpPr>
            <p:nvPr/>
          </p:nvCxnSpPr>
          <p:spPr>
            <a:xfrm flipV="1">
              <a:off x="7933396" y="3429389"/>
              <a:ext cx="410169" cy="303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34B56AEB-37D3-44C6-B795-38E66FB45058}"/>
              </a:ext>
            </a:extLst>
          </p:cNvPr>
          <p:cNvGrpSpPr/>
          <p:nvPr/>
        </p:nvGrpSpPr>
        <p:grpSpPr>
          <a:xfrm>
            <a:off x="2933805" y="4092250"/>
            <a:ext cx="1969796" cy="1097360"/>
            <a:chOff x="7741085" y="3018773"/>
            <a:chExt cx="1969796" cy="1097360"/>
          </a:xfrm>
        </p:grpSpPr>
        <p:sp>
          <p:nvSpPr>
            <p:cNvPr id="47" name="TextBox 46">
              <a:extLst>
                <a:ext uri="{FF2B5EF4-FFF2-40B4-BE49-F238E27FC236}">
                  <a16:creationId xmlns:a16="http://schemas.microsoft.com/office/drawing/2014/main" id="{9845DDD7-08E3-46CA-A437-1C51330CF0F1}"/>
                </a:ext>
              </a:extLst>
            </p:cNvPr>
            <p:cNvSpPr txBox="1"/>
            <p:nvPr/>
          </p:nvSpPr>
          <p:spPr>
            <a:xfrm>
              <a:off x="7741085" y="3018773"/>
              <a:ext cx="1544012" cy="461665"/>
            </a:xfrm>
            <a:prstGeom prst="rect">
              <a:avLst/>
            </a:prstGeom>
            <a:noFill/>
          </p:spPr>
          <p:txBody>
            <a:bodyPr wrap="none" rtlCol="0">
              <a:spAutoFit/>
            </a:bodyPr>
            <a:lstStyle/>
            <a:p>
              <a:r>
                <a:rPr lang="en-US" sz="2400" dirty="0">
                  <a:latin typeface="Consolas" panose="020B0609020204030204" pitchFamily="49" charset="0"/>
                </a:rPr>
                <a:t>f(</a:t>
              </a:r>
              <a:r>
                <a:rPr lang="en-US" sz="2400" dirty="0" err="1">
                  <a:latin typeface="Consolas" panose="020B0609020204030204" pitchFamily="49" charset="0"/>
                </a:rPr>
                <a:t>acc,x</a:t>
              </a:r>
              <a:r>
                <a:rPr lang="en-US" sz="2400" dirty="0">
                  <a:latin typeface="Consolas" panose="020B0609020204030204" pitchFamily="49" charset="0"/>
                </a:rPr>
                <a:t>)</a:t>
              </a:r>
            </a:p>
          </p:txBody>
        </p:sp>
        <p:sp>
          <p:nvSpPr>
            <p:cNvPr id="48" name="TextBox 47">
              <a:extLst>
                <a:ext uri="{FF2B5EF4-FFF2-40B4-BE49-F238E27FC236}">
                  <a16:creationId xmlns:a16="http://schemas.microsoft.com/office/drawing/2014/main" id="{91D3645C-FCE6-49FD-B949-8A778B1F2B4B}"/>
                </a:ext>
              </a:extLst>
            </p:cNvPr>
            <p:cNvSpPr txBox="1"/>
            <p:nvPr/>
          </p:nvSpPr>
          <p:spPr>
            <a:xfrm>
              <a:off x="9244087" y="3654468"/>
              <a:ext cx="466794" cy="461665"/>
            </a:xfrm>
            <a:prstGeom prst="rect">
              <a:avLst/>
            </a:prstGeom>
            <a:noFill/>
          </p:spPr>
          <p:txBody>
            <a:bodyPr wrap="none" rtlCol="0">
              <a:spAutoFit/>
            </a:bodyPr>
            <a:lstStyle/>
            <a:p>
              <a:r>
                <a:rPr lang="en-US" sz="2400" dirty="0">
                  <a:latin typeface="Consolas" panose="020B0609020204030204" pitchFamily="49" charset="0"/>
                </a:rPr>
                <a:t>x</a:t>
              </a:r>
              <a:r>
                <a:rPr lang="en-US" sz="2400" baseline="-25000" dirty="0">
                  <a:latin typeface="Consolas" panose="020B0609020204030204" pitchFamily="49" charset="0"/>
                </a:rPr>
                <a:t>2</a:t>
              </a:r>
            </a:p>
          </p:txBody>
        </p:sp>
        <p:cxnSp>
          <p:nvCxnSpPr>
            <p:cNvPr id="49" name="Straight Arrow Connector 48">
              <a:extLst>
                <a:ext uri="{FF2B5EF4-FFF2-40B4-BE49-F238E27FC236}">
                  <a16:creationId xmlns:a16="http://schemas.microsoft.com/office/drawing/2014/main" id="{47F6ADEA-63BD-4852-8726-AA9BD311B5CA}"/>
                </a:ext>
              </a:extLst>
            </p:cNvPr>
            <p:cNvCxnSpPr>
              <a:cxnSpLocks/>
            </p:cNvCxnSpPr>
            <p:nvPr/>
          </p:nvCxnSpPr>
          <p:spPr>
            <a:xfrm flipH="1" flipV="1">
              <a:off x="8958035" y="3442860"/>
              <a:ext cx="373853" cy="2898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DA61CA7-E1F2-4697-A0B4-9C2E9E7E5898}"/>
                </a:ext>
              </a:extLst>
            </p:cNvPr>
            <p:cNvCxnSpPr>
              <a:cxnSpLocks/>
            </p:cNvCxnSpPr>
            <p:nvPr/>
          </p:nvCxnSpPr>
          <p:spPr>
            <a:xfrm flipV="1">
              <a:off x="7933396" y="3429389"/>
              <a:ext cx="410169" cy="303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8B48CC5A-B095-4F99-A109-08DF7F3AF7C4}"/>
              </a:ext>
            </a:extLst>
          </p:cNvPr>
          <p:cNvSpPr/>
          <p:nvPr/>
        </p:nvSpPr>
        <p:spPr>
          <a:xfrm>
            <a:off x="5659904" y="1392703"/>
            <a:ext cx="6161867" cy="18379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6C6CA1A9-43A4-4472-BEA1-668A632FECFC}"/>
              </a:ext>
            </a:extLst>
          </p:cNvPr>
          <p:cNvSpPr txBox="1"/>
          <p:nvPr/>
        </p:nvSpPr>
        <p:spPr>
          <a:xfrm>
            <a:off x="5652889" y="1392702"/>
            <a:ext cx="6539111" cy="1785104"/>
          </a:xfrm>
          <a:prstGeom prst="rect">
            <a:avLst/>
          </a:prstGeom>
          <a:noFill/>
        </p:spPr>
        <p:txBody>
          <a:bodyPr wrap="square" rtlCol="0">
            <a:spAutoFit/>
          </a:bodyPr>
          <a:lstStyle/>
          <a:p>
            <a:r>
              <a:rPr lang="en-US" sz="2200" dirty="0" err="1">
                <a:solidFill>
                  <a:srgbClr val="FF0000"/>
                </a:solidFill>
                <a:latin typeface="Consolas" panose="020B0609020204030204" pitchFamily="49" charset="0"/>
              </a:rPr>
              <a:t>foldr</a:t>
            </a:r>
            <a:r>
              <a:rPr lang="en-US" sz="2200" dirty="0">
                <a:latin typeface="Consolas" panose="020B0609020204030204" pitchFamily="49" charset="0"/>
              </a:rPr>
              <a:t>(f, </a:t>
            </a:r>
            <a:r>
              <a:rPr lang="en-US" sz="2200" dirty="0" err="1">
                <a:latin typeface="Consolas" panose="020B0609020204030204" pitchFamily="49" charset="0"/>
              </a:rPr>
              <a:t>initial_accum</a:t>
            </a:r>
            <a:r>
              <a:rPr lang="en-US" sz="2200" dirty="0">
                <a:latin typeface="Consolas" panose="020B0609020204030204" pitchFamily="49" charset="0"/>
              </a:rPr>
              <a:t>, </a:t>
            </a:r>
            <a:r>
              <a:rPr lang="en-US" sz="2200" dirty="0" err="1">
                <a:latin typeface="Consolas" panose="020B0609020204030204" pitchFamily="49" charset="0"/>
              </a:rPr>
              <a:t>lst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a:t>
            </a:r>
            <a:r>
              <a:rPr lang="en-US" sz="2200" dirty="0" err="1">
                <a:latin typeface="Consolas" panose="020B0609020204030204" pitchFamily="49" charset="0"/>
              </a:rPr>
              <a:t>initial_accum</a:t>
            </a:r>
            <a:endParaRPr lang="en-US" sz="2200" dirty="0">
              <a:latin typeface="Consolas" panose="020B0609020204030204" pitchFamily="49" charset="0"/>
            </a:endParaRPr>
          </a:p>
          <a:p>
            <a:r>
              <a:rPr lang="en-US" sz="2200" dirty="0">
                <a:latin typeface="Consolas" panose="020B0609020204030204" pitchFamily="49" charset="0"/>
              </a:rPr>
              <a:t>  for each x in </a:t>
            </a:r>
            <a:r>
              <a:rPr lang="en-US" sz="2200" dirty="0" err="1">
                <a:latin typeface="Consolas" panose="020B0609020204030204" pitchFamily="49" charset="0"/>
              </a:rPr>
              <a:t>lst</a:t>
            </a:r>
            <a:r>
              <a:rPr lang="en-US" sz="2200" dirty="0">
                <a:latin typeface="Consolas" panose="020B0609020204030204" pitchFamily="49" charset="0"/>
              </a:rPr>
              <a:t> from </a:t>
            </a:r>
            <a:r>
              <a:rPr lang="en-US" sz="2200" dirty="0">
                <a:solidFill>
                  <a:srgbClr val="FF0000"/>
                </a:solidFill>
                <a:latin typeface="Consolas" panose="020B0609020204030204" pitchFamily="49" charset="0"/>
              </a:rPr>
              <a:t>back to front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f(x, </a:t>
            </a:r>
            <a:r>
              <a:rPr lang="en-US" sz="2200" dirty="0" err="1">
                <a:latin typeface="Consolas" panose="020B0609020204030204" pitchFamily="49" charset="0"/>
              </a:rPr>
              <a:t>accum</a:t>
            </a:r>
            <a:r>
              <a:rPr lang="en-US" sz="2200" dirty="0">
                <a:latin typeface="Consolas" panose="020B0609020204030204" pitchFamily="49" charset="0"/>
              </a:rPr>
              <a:t>)</a:t>
            </a:r>
          </a:p>
          <a:p>
            <a:r>
              <a:rPr lang="en-US" sz="2200" dirty="0">
                <a:latin typeface="Consolas" panose="020B0609020204030204" pitchFamily="49" charset="0"/>
              </a:rPr>
              <a:t>  return </a:t>
            </a:r>
            <a:r>
              <a:rPr lang="en-US" sz="2200" dirty="0" err="1">
                <a:latin typeface="Consolas" panose="020B0609020204030204" pitchFamily="49" charset="0"/>
              </a:rPr>
              <a:t>accum</a:t>
            </a:r>
            <a:endParaRPr lang="en-US" sz="2200" dirty="0">
              <a:latin typeface="Consolas" panose="020B0609020204030204" pitchFamily="49" charset="0"/>
            </a:endParaRPr>
          </a:p>
        </p:txBody>
      </p:sp>
      <p:grpSp>
        <p:nvGrpSpPr>
          <p:cNvPr id="53" name="Group 52">
            <a:extLst>
              <a:ext uri="{FF2B5EF4-FFF2-40B4-BE49-F238E27FC236}">
                <a16:creationId xmlns:a16="http://schemas.microsoft.com/office/drawing/2014/main" id="{38094154-92E5-4FD9-B920-B08F5D72EBB7}"/>
              </a:ext>
            </a:extLst>
          </p:cNvPr>
          <p:cNvGrpSpPr/>
          <p:nvPr/>
        </p:nvGrpSpPr>
        <p:grpSpPr>
          <a:xfrm>
            <a:off x="9453790" y="5299940"/>
            <a:ext cx="2691873" cy="1122412"/>
            <a:chOff x="7358845" y="3018773"/>
            <a:chExt cx="2691873" cy="1122412"/>
          </a:xfrm>
        </p:grpSpPr>
        <p:sp>
          <p:nvSpPr>
            <p:cNvPr id="54" name="TextBox 53">
              <a:extLst>
                <a:ext uri="{FF2B5EF4-FFF2-40B4-BE49-F238E27FC236}">
                  <a16:creationId xmlns:a16="http://schemas.microsoft.com/office/drawing/2014/main" id="{C9605D43-7555-4426-AC8C-2D70F636DB39}"/>
                </a:ext>
              </a:extLst>
            </p:cNvPr>
            <p:cNvSpPr txBox="1"/>
            <p:nvPr/>
          </p:nvSpPr>
          <p:spPr>
            <a:xfrm>
              <a:off x="7741085" y="3018773"/>
              <a:ext cx="1544012" cy="461665"/>
            </a:xfrm>
            <a:prstGeom prst="rect">
              <a:avLst/>
            </a:prstGeom>
            <a:noFill/>
          </p:spPr>
          <p:txBody>
            <a:bodyPr wrap="none" rtlCol="0">
              <a:spAutoFit/>
            </a:bodyPr>
            <a:lstStyle/>
            <a:p>
              <a:r>
                <a:rPr lang="en-US" sz="2400" dirty="0">
                  <a:latin typeface="Consolas" panose="020B0609020204030204" pitchFamily="49" charset="0"/>
                </a:rPr>
                <a:t>f(</a:t>
              </a:r>
              <a:r>
                <a:rPr lang="en-US" sz="2400" dirty="0" err="1">
                  <a:latin typeface="Consolas" panose="020B0609020204030204" pitchFamily="49" charset="0"/>
                </a:rPr>
                <a:t>x,acc</a:t>
              </a:r>
              <a:r>
                <a:rPr lang="en-US" sz="2400" dirty="0">
                  <a:latin typeface="Consolas" panose="020B0609020204030204" pitchFamily="49" charset="0"/>
                </a:rPr>
                <a:t>)</a:t>
              </a:r>
            </a:p>
          </p:txBody>
        </p:sp>
        <p:sp>
          <p:nvSpPr>
            <p:cNvPr id="55" name="TextBox 54">
              <a:extLst>
                <a:ext uri="{FF2B5EF4-FFF2-40B4-BE49-F238E27FC236}">
                  <a16:creationId xmlns:a16="http://schemas.microsoft.com/office/drawing/2014/main" id="{F21AACB3-03F2-4AD1-96AD-B34BC25CF3D2}"/>
                </a:ext>
              </a:extLst>
            </p:cNvPr>
            <p:cNvSpPr txBox="1"/>
            <p:nvPr/>
          </p:nvSpPr>
          <p:spPr>
            <a:xfrm>
              <a:off x="7358845" y="3679520"/>
              <a:ext cx="691215" cy="461665"/>
            </a:xfrm>
            <a:prstGeom prst="rect">
              <a:avLst/>
            </a:prstGeom>
            <a:noFill/>
          </p:spPr>
          <p:txBody>
            <a:bodyPr wrap="none" rtlCol="0">
              <a:spAutoFit/>
            </a:bodyPr>
            <a:lstStyle/>
            <a:p>
              <a:r>
                <a:rPr lang="en-US" sz="2400" dirty="0">
                  <a:latin typeface="Consolas" panose="020B0609020204030204" pitchFamily="49" charset="0"/>
                </a:rPr>
                <a:t>x</a:t>
              </a:r>
              <a:r>
                <a:rPr lang="en-US" sz="2400" baseline="-25000" dirty="0">
                  <a:latin typeface="Consolas" panose="020B0609020204030204" pitchFamily="49" charset="0"/>
                </a:rPr>
                <a:t>n-1</a:t>
              </a:r>
              <a:endParaRPr lang="en-US" sz="2400" dirty="0">
                <a:latin typeface="Consolas" panose="020B0609020204030204" pitchFamily="49" charset="0"/>
              </a:endParaRPr>
            </a:p>
          </p:txBody>
        </p:sp>
        <p:sp>
          <p:nvSpPr>
            <p:cNvPr id="57" name="TextBox 56">
              <a:extLst>
                <a:ext uri="{FF2B5EF4-FFF2-40B4-BE49-F238E27FC236}">
                  <a16:creationId xmlns:a16="http://schemas.microsoft.com/office/drawing/2014/main" id="{97CBAA22-868F-4EFF-9CE9-8C4849B39956}"/>
                </a:ext>
              </a:extLst>
            </p:cNvPr>
            <p:cNvSpPr txBox="1"/>
            <p:nvPr/>
          </p:nvSpPr>
          <p:spPr>
            <a:xfrm>
              <a:off x="9244087" y="3654468"/>
              <a:ext cx="806631" cy="461665"/>
            </a:xfrm>
            <a:prstGeom prst="rect">
              <a:avLst/>
            </a:prstGeom>
            <a:noFill/>
          </p:spPr>
          <p:txBody>
            <a:bodyPr wrap="none" rtlCol="0">
              <a:spAutoFit/>
            </a:bodyPr>
            <a:lstStyle/>
            <a:p>
              <a:r>
                <a:rPr lang="en-US" sz="2400" dirty="0">
                  <a:latin typeface="Consolas" panose="020B0609020204030204" pitchFamily="49" charset="0"/>
                </a:rPr>
                <a:t>acc</a:t>
              </a:r>
              <a:r>
                <a:rPr lang="en-US" sz="2400" baseline="-25000" dirty="0">
                  <a:latin typeface="Consolas" panose="020B0609020204030204" pitchFamily="49" charset="0"/>
                </a:rPr>
                <a:t>0</a:t>
              </a:r>
            </a:p>
          </p:txBody>
        </p:sp>
        <p:cxnSp>
          <p:nvCxnSpPr>
            <p:cNvPr id="60" name="Straight Arrow Connector 59">
              <a:extLst>
                <a:ext uri="{FF2B5EF4-FFF2-40B4-BE49-F238E27FC236}">
                  <a16:creationId xmlns:a16="http://schemas.microsoft.com/office/drawing/2014/main" id="{03879BDD-9CD0-42E5-8894-44E5977AAB1C}"/>
                </a:ext>
              </a:extLst>
            </p:cNvPr>
            <p:cNvCxnSpPr>
              <a:cxnSpLocks/>
            </p:cNvCxnSpPr>
            <p:nvPr/>
          </p:nvCxnSpPr>
          <p:spPr>
            <a:xfrm flipH="1" flipV="1">
              <a:off x="8958035" y="3442860"/>
              <a:ext cx="373853" cy="2898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36C7EBC-4EEB-4397-B667-E0894ACFAC4F}"/>
                </a:ext>
              </a:extLst>
            </p:cNvPr>
            <p:cNvCxnSpPr>
              <a:cxnSpLocks/>
            </p:cNvCxnSpPr>
            <p:nvPr/>
          </p:nvCxnSpPr>
          <p:spPr>
            <a:xfrm flipV="1">
              <a:off x="7822786" y="3429389"/>
              <a:ext cx="410169" cy="303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3ADF61C-A3A9-4710-AA00-35D35A1E99AD}"/>
              </a:ext>
            </a:extLst>
          </p:cNvPr>
          <p:cNvGrpSpPr/>
          <p:nvPr/>
        </p:nvGrpSpPr>
        <p:grpSpPr>
          <a:xfrm>
            <a:off x="8264355" y="4664245"/>
            <a:ext cx="1735125" cy="1109886"/>
            <a:chOff x="7596763" y="3018773"/>
            <a:chExt cx="1735125" cy="1109886"/>
          </a:xfrm>
        </p:grpSpPr>
        <p:sp>
          <p:nvSpPr>
            <p:cNvPr id="63" name="TextBox 62">
              <a:extLst>
                <a:ext uri="{FF2B5EF4-FFF2-40B4-BE49-F238E27FC236}">
                  <a16:creationId xmlns:a16="http://schemas.microsoft.com/office/drawing/2014/main" id="{EF4B68FB-9C0C-49EF-A86B-039C6AF382C3}"/>
                </a:ext>
              </a:extLst>
            </p:cNvPr>
            <p:cNvSpPr txBox="1"/>
            <p:nvPr/>
          </p:nvSpPr>
          <p:spPr>
            <a:xfrm>
              <a:off x="7741085" y="3018773"/>
              <a:ext cx="1544012" cy="461665"/>
            </a:xfrm>
            <a:prstGeom prst="rect">
              <a:avLst/>
            </a:prstGeom>
            <a:noFill/>
          </p:spPr>
          <p:txBody>
            <a:bodyPr wrap="none" rtlCol="0">
              <a:spAutoFit/>
            </a:bodyPr>
            <a:lstStyle/>
            <a:p>
              <a:r>
                <a:rPr lang="en-US" sz="2400" dirty="0">
                  <a:latin typeface="Consolas" panose="020B0609020204030204" pitchFamily="49" charset="0"/>
                </a:rPr>
                <a:t>f(</a:t>
              </a:r>
              <a:r>
                <a:rPr lang="en-US" sz="2400" dirty="0" err="1">
                  <a:latin typeface="Consolas" panose="020B0609020204030204" pitchFamily="49" charset="0"/>
                </a:rPr>
                <a:t>x,acc</a:t>
              </a:r>
              <a:r>
                <a:rPr lang="en-US" sz="2400" dirty="0">
                  <a:latin typeface="Consolas" panose="020B0609020204030204" pitchFamily="49" charset="0"/>
                </a:rPr>
                <a:t>)</a:t>
              </a:r>
            </a:p>
          </p:txBody>
        </p:sp>
        <p:sp>
          <p:nvSpPr>
            <p:cNvPr id="64" name="TextBox 63">
              <a:extLst>
                <a:ext uri="{FF2B5EF4-FFF2-40B4-BE49-F238E27FC236}">
                  <a16:creationId xmlns:a16="http://schemas.microsoft.com/office/drawing/2014/main" id="{B825B0D5-F040-48A2-B742-8A8F220186D6}"/>
                </a:ext>
              </a:extLst>
            </p:cNvPr>
            <p:cNvSpPr txBox="1"/>
            <p:nvPr/>
          </p:nvSpPr>
          <p:spPr>
            <a:xfrm>
              <a:off x="7596763" y="3666994"/>
              <a:ext cx="691215" cy="461665"/>
            </a:xfrm>
            <a:prstGeom prst="rect">
              <a:avLst/>
            </a:prstGeom>
            <a:noFill/>
          </p:spPr>
          <p:txBody>
            <a:bodyPr wrap="none" rtlCol="0">
              <a:spAutoFit/>
            </a:bodyPr>
            <a:lstStyle/>
            <a:p>
              <a:r>
                <a:rPr lang="en-US" sz="2400" dirty="0">
                  <a:latin typeface="Consolas" panose="020B0609020204030204" pitchFamily="49" charset="0"/>
                </a:rPr>
                <a:t>x</a:t>
              </a:r>
              <a:r>
                <a:rPr lang="en-US" sz="2400" baseline="-25000" dirty="0">
                  <a:latin typeface="Consolas" panose="020B0609020204030204" pitchFamily="49" charset="0"/>
                </a:rPr>
                <a:t>n-2</a:t>
              </a:r>
            </a:p>
          </p:txBody>
        </p:sp>
        <p:cxnSp>
          <p:nvCxnSpPr>
            <p:cNvPr id="65" name="Straight Arrow Connector 64">
              <a:extLst>
                <a:ext uri="{FF2B5EF4-FFF2-40B4-BE49-F238E27FC236}">
                  <a16:creationId xmlns:a16="http://schemas.microsoft.com/office/drawing/2014/main" id="{BEED2D64-2A36-47CB-A03F-2603013F6352}"/>
                </a:ext>
              </a:extLst>
            </p:cNvPr>
            <p:cNvCxnSpPr>
              <a:cxnSpLocks/>
            </p:cNvCxnSpPr>
            <p:nvPr/>
          </p:nvCxnSpPr>
          <p:spPr>
            <a:xfrm flipH="1" flipV="1">
              <a:off x="8958035" y="3442860"/>
              <a:ext cx="373853" cy="2898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E5202B2-4D5C-48B6-A517-DF77E3009E6D}"/>
                </a:ext>
              </a:extLst>
            </p:cNvPr>
            <p:cNvCxnSpPr>
              <a:cxnSpLocks/>
            </p:cNvCxnSpPr>
            <p:nvPr/>
          </p:nvCxnSpPr>
          <p:spPr>
            <a:xfrm flipV="1">
              <a:off x="7830160" y="3429389"/>
              <a:ext cx="410169" cy="303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8259DF08-5883-4282-ACC0-B7D2AD4A0F00}"/>
              </a:ext>
            </a:extLst>
          </p:cNvPr>
          <p:cNvGrpSpPr/>
          <p:nvPr/>
        </p:nvGrpSpPr>
        <p:grpSpPr>
          <a:xfrm>
            <a:off x="6777081" y="4016024"/>
            <a:ext cx="1727751" cy="1109886"/>
            <a:chOff x="7604137" y="3018773"/>
            <a:chExt cx="1727751" cy="1109886"/>
          </a:xfrm>
        </p:grpSpPr>
        <p:sp>
          <p:nvSpPr>
            <p:cNvPr id="68" name="TextBox 67">
              <a:extLst>
                <a:ext uri="{FF2B5EF4-FFF2-40B4-BE49-F238E27FC236}">
                  <a16:creationId xmlns:a16="http://schemas.microsoft.com/office/drawing/2014/main" id="{3B97A9F7-61A3-41AD-BE2F-9C6403E4321E}"/>
                </a:ext>
              </a:extLst>
            </p:cNvPr>
            <p:cNvSpPr txBox="1"/>
            <p:nvPr/>
          </p:nvSpPr>
          <p:spPr>
            <a:xfrm>
              <a:off x="7741085" y="3018773"/>
              <a:ext cx="1544012" cy="461665"/>
            </a:xfrm>
            <a:prstGeom prst="rect">
              <a:avLst/>
            </a:prstGeom>
            <a:noFill/>
          </p:spPr>
          <p:txBody>
            <a:bodyPr wrap="none" rtlCol="0">
              <a:spAutoFit/>
            </a:bodyPr>
            <a:lstStyle/>
            <a:p>
              <a:r>
                <a:rPr lang="en-US" sz="2400" dirty="0">
                  <a:latin typeface="Consolas" panose="020B0609020204030204" pitchFamily="49" charset="0"/>
                </a:rPr>
                <a:t>f(</a:t>
              </a:r>
              <a:r>
                <a:rPr lang="en-US" sz="2400" dirty="0" err="1">
                  <a:latin typeface="Consolas" panose="020B0609020204030204" pitchFamily="49" charset="0"/>
                </a:rPr>
                <a:t>x,acc</a:t>
              </a:r>
              <a:r>
                <a:rPr lang="en-US" sz="2400" dirty="0">
                  <a:latin typeface="Consolas" panose="020B0609020204030204" pitchFamily="49" charset="0"/>
                </a:rPr>
                <a:t>)</a:t>
              </a:r>
            </a:p>
          </p:txBody>
        </p:sp>
        <p:sp>
          <p:nvSpPr>
            <p:cNvPr id="69" name="TextBox 68">
              <a:extLst>
                <a:ext uri="{FF2B5EF4-FFF2-40B4-BE49-F238E27FC236}">
                  <a16:creationId xmlns:a16="http://schemas.microsoft.com/office/drawing/2014/main" id="{05ADD106-FBC3-43CC-A1C4-D4501B2A2720}"/>
                </a:ext>
              </a:extLst>
            </p:cNvPr>
            <p:cNvSpPr txBox="1"/>
            <p:nvPr/>
          </p:nvSpPr>
          <p:spPr>
            <a:xfrm>
              <a:off x="7604137" y="3666994"/>
              <a:ext cx="691215" cy="461665"/>
            </a:xfrm>
            <a:prstGeom prst="rect">
              <a:avLst/>
            </a:prstGeom>
            <a:noFill/>
          </p:spPr>
          <p:txBody>
            <a:bodyPr wrap="none" rtlCol="0">
              <a:spAutoFit/>
            </a:bodyPr>
            <a:lstStyle/>
            <a:p>
              <a:r>
                <a:rPr lang="en-US" sz="2400" dirty="0">
                  <a:latin typeface="Consolas" panose="020B0609020204030204" pitchFamily="49" charset="0"/>
                </a:rPr>
                <a:t>x</a:t>
              </a:r>
              <a:r>
                <a:rPr lang="en-US" sz="2400" baseline="-25000" dirty="0">
                  <a:latin typeface="Consolas" panose="020B0609020204030204" pitchFamily="49" charset="0"/>
                </a:rPr>
                <a:t>n-3</a:t>
              </a:r>
            </a:p>
          </p:txBody>
        </p:sp>
        <p:cxnSp>
          <p:nvCxnSpPr>
            <p:cNvPr id="70" name="Straight Arrow Connector 69">
              <a:extLst>
                <a:ext uri="{FF2B5EF4-FFF2-40B4-BE49-F238E27FC236}">
                  <a16:creationId xmlns:a16="http://schemas.microsoft.com/office/drawing/2014/main" id="{C70795C1-D00D-4D98-AC99-899E47037B51}"/>
                </a:ext>
              </a:extLst>
            </p:cNvPr>
            <p:cNvCxnSpPr>
              <a:cxnSpLocks/>
            </p:cNvCxnSpPr>
            <p:nvPr/>
          </p:nvCxnSpPr>
          <p:spPr>
            <a:xfrm flipH="1" flipV="1">
              <a:off x="8958035" y="3442860"/>
              <a:ext cx="373853" cy="2898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8B89537-E332-478F-98CF-0B08A7ABF293}"/>
                </a:ext>
              </a:extLst>
            </p:cNvPr>
            <p:cNvCxnSpPr>
              <a:cxnSpLocks/>
            </p:cNvCxnSpPr>
            <p:nvPr/>
          </p:nvCxnSpPr>
          <p:spPr>
            <a:xfrm flipV="1">
              <a:off x="7837534" y="3429389"/>
              <a:ext cx="410169" cy="303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1D24D89-5126-42FE-8182-B486B67EA542}"/>
              </a:ext>
            </a:extLst>
          </p:cNvPr>
          <p:cNvGrpSpPr/>
          <p:nvPr/>
        </p:nvGrpSpPr>
        <p:grpSpPr>
          <a:xfrm>
            <a:off x="6290029" y="3376158"/>
            <a:ext cx="686630" cy="714258"/>
            <a:chOff x="11287585" y="3844952"/>
            <a:chExt cx="686630" cy="714258"/>
          </a:xfrm>
        </p:grpSpPr>
        <p:sp>
          <p:nvSpPr>
            <p:cNvPr id="73" name="TextBox 72">
              <a:extLst>
                <a:ext uri="{FF2B5EF4-FFF2-40B4-BE49-F238E27FC236}">
                  <a16:creationId xmlns:a16="http://schemas.microsoft.com/office/drawing/2014/main" id="{F4795F6D-1B7F-4414-B41A-9148BED905E2}"/>
                </a:ext>
              </a:extLst>
            </p:cNvPr>
            <p:cNvSpPr txBox="1"/>
            <p:nvPr/>
          </p:nvSpPr>
          <p:spPr>
            <a:xfrm>
              <a:off x="11287585" y="3844952"/>
              <a:ext cx="354584" cy="461665"/>
            </a:xfrm>
            <a:prstGeom prst="rect">
              <a:avLst/>
            </a:prstGeom>
            <a:noFill/>
          </p:spPr>
          <p:txBody>
            <a:bodyPr wrap="none" rtlCol="0">
              <a:spAutoFit/>
            </a:bodyPr>
            <a:lstStyle/>
            <a:p>
              <a:r>
                <a:rPr lang="en-US" sz="2400" dirty="0">
                  <a:latin typeface="Consolas" panose="020B0609020204030204" pitchFamily="49" charset="0"/>
                </a:rPr>
                <a:t>…</a:t>
              </a:r>
            </a:p>
          </p:txBody>
        </p:sp>
        <p:cxnSp>
          <p:nvCxnSpPr>
            <p:cNvPr id="76" name="Straight Arrow Connector 75">
              <a:extLst>
                <a:ext uri="{FF2B5EF4-FFF2-40B4-BE49-F238E27FC236}">
                  <a16:creationId xmlns:a16="http://schemas.microsoft.com/office/drawing/2014/main" id="{300EDDB0-5523-4B50-AD65-C3DFF194C510}"/>
                </a:ext>
              </a:extLst>
            </p:cNvPr>
            <p:cNvCxnSpPr>
              <a:cxnSpLocks/>
            </p:cNvCxnSpPr>
            <p:nvPr/>
          </p:nvCxnSpPr>
          <p:spPr>
            <a:xfrm flipH="1" flipV="1">
              <a:off x="11498047" y="4255269"/>
              <a:ext cx="476168" cy="303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Speech Bubble: Rectangle with Corners Rounded 76">
            <a:extLst>
              <a:ext uri="{FF2B5EF4-FFF2-40B4-BE49-F238E27FC236}">
                <a16:creationId xmlns:a16="http://schemas.microsoft.com/office/drawing/2014/main" id="{9004F7B4-45AB-4334-82B4-CD07213EC0EB}"/>
              </a:ext>
            </a:extLst>
          </p:cNvPr>
          <p:cNvSpPr/>
          <p:nvPr/>
        </p:nvSpPr>
        <p:spPr>
          <a:xfrm>
            <a:off x="8363217" y="222358"/>
            <a:ext cx="3649706" cy="1241582"/>
          </a:xfrm>
          <a:prstGeom prst="wedgeRoundRectCallout">
            <a:avLst>
              <a:gd name="adj1" fmla="val -69010"/>
              <a:gd name="adj2" fmla="val 1085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a:t>
            </a:r>
            <a:r>
              <a:rPr lang="en-US" sz="2000" dirty="0" err="1">
                <a:solidFill>
                  <a:srgbClr val="FFC1C1"/>
                </a:solidFill>
                <a:latin typeface="Corbel" panose="020B0503020204020204" pitchFamily="34" charset="0"/>
              </a:rPr>
              <a:t>foldr</a:t>
            </a:r>
            <a:r>
              <a:rPr lang="en-US" sz="2000" dirty="0">
                <a:latin typeface="Corbel" panose="020B0503020204020204" pitchFamily="34" charset="0"/>
              </a:rPr>
              <a:t>, we process all items in the list from back to front - from </a:t>
            </a:r>
            <a:r>
              <a:rPr lang="en-US" sz="2000" dirty="0">
                <a:solidFill>
                  <a:srgbClr val="FFC1C1"/>
                </a:solidFill>
                <a:latin typeface="Corbel" panose="020B0503020204020204" pitchFamily="34" charset="0"/>
              </a:rPr>
              <a:t>x</a:t>
            </a:r>
            <a:r>
              <a:rPr lang="en-US" sz="2000" baseline="-25000" dirty="0">
                <a:solidFill>
                  <a:srgbClr val="FFC1C1"/>
                </a:solidFill>
                <a:latin typeface="Corbel" panose="020B0503020204020204" pitchFamily="34" charset="0"/>
              </a:rPr>
              <a:t>n-1</a:t>
            </a:r>
            <a:r>
              <a:rPr lang="en-US" sz="2000" dirty="0">
                <a:latin typeface="Corbel" panose="020B0503020204020204" pitchFamily="34" charset="0"/>
              </a:rPr>
              <a:t> to </a:t>
            </a:r>
            <a:r>
              <a:rPr lang="en-US" sz="2000" dirty="0">
                <a:solidFill>
                  <a:srgbClr val="FFC1C1"/>
                </a:solidFill>
                <a:latin typeface="Corbel" panose="020B0503020204020204" pitchFamily="34" charset="0"/>
              </a:rPr>
              <a:t>x</a:t>
            </a:r>
            <a:r>
              <a:rPr lang="en-US" sz="2000" baseline="-25000" dirty="0">
                <a:solidFill>
                  <a:srgbClr val="FFC1C1"/>
                </a:solidFill>
                <a:latin typeface="Consolas" panose="020B0609020204030204" pitchFamily="49" charset="0"/>
              </a:rPr>
              <a:t>0</a:t>
            </a:r>
            <a:r>
              <a:rPr lang="en-US" sz="2000" dirty="0">
                <a:latin typeface="Corbel" panose="020B0503020204020204" pitchFamily="34" charset="0"/>
              </a:rPr>
              <a:t>.</a:t>
            </a:r>
          </a:p>
        </p:txBody>
      </p:sp>
      <p:sp>
        <p:nvSpPr>
          <p:cNvPr id="79" name="Speech Bubble: Rectangle with Corners Rounded 78">
            <a:extLst>
              <a:ext uri="{FF2B5EF4-FFF2-40B4-BE49-F238E27FC236}">
                <a16:creationId xmlns:a16="http://schemas.microsoft.com/office/drawing/2014/main" id="{9627F640-944C-4B89-97E8-218E46E97A62}"/>
              </a:ext>
            </a:extLst>
          </p:cNvPr>
          <p:cNvSpPr/>
          <p:nvPr/>
        </p:nvSpPr>
        <p:spPr>
          <a:xfrm>
            <a:off x="8175497" y="3595567"/>
            <a:ext cx="3896309" cy="1037055"/>
          </a:xfrm>
          <a:prstGeom prst="wedgeRoundRectCallout">
            <a:avLst>
              <a:gd name="adj1" fmla="val -45832"/>
              <a:gd name="adj2" fmla="val -1296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that here we pass in </a:t>
            </a:r>
            <a:r>
              <a:rPr lang="en-US" sz="2000" dirty="0">
                <a:solidFill>
                  <a:srgbClr val="FFC1C1"/>
                </a:solidFill>
                <a:latin typeface="Corbel" panose="020B0503020204020204" pitchFamily="34" charset="0"/>
              </a:rPr>
              <a:t>x</a:t>
            </a:r>
            <a:r>
              <a:rPr lang="en-US" sz="2000" dirty="0">
                <a:latin typeface="Corbel" panose="020B0503020204020204" pitchFamily="34" charset="0"/>
              </a:rPr>
              <a:t> first, then the </a:t>
            </a:r>
            <a:r>
              <a:rPr lang="en-US" sz="2000" dirty="0">
                <a:solidFill>
                  <a:srgbClr val="FFC1C1"/>
                </a:solidFill>
                <a:latin typeface="Corbel" panose="020B0503020204020204" pitchFamily="34" charset="0"/>
              </a:rPr>
              <a:t>accumulator</a:t>
            </a:r>
            <a:r>
              <a:rPr lang="en-US" sz="2000" dirty="0">
                <a:latin typeface="Corbel" panose="020B0503020204020204" pitchFamily="34" charset="0"/>
              </a:rPr>
              <a:t> second!</a:t>
            </a:r>
          </a:p>
        </p:txBody>
      </p:sp>
      <p:sp>
        <p:nvSpPr>
          <p:cNvPr id="81" name="TextBox 80">
            <a:extLst>
              <a:ext uri="{FF2B5EF4-FFF2-40B4-BE49-F238E27FC236}">
                <a16:creationId xmlns:a16="http://schemas.microsoft.com/office/drawing/2014/main" id="{964E77FF-D754-4024-8EEA-F83743465FE5}"/>
              </a:ext>
            </a:extLst>
          </p:cNvPr>
          <p:cNvSpPr txBox="1"/>
          <p:nvPr/>
        </p:nvSpPr>
        <p:spPr>
          <a:xfrm>
            <a:off x="2368836" y="2410557"/>
            <a:ext cx="1920678" cy="430887"/>
          </a:xfrm>
          <a:prstGeom prst="rect">
            <a:avLst/>
          </a:prstGeom>
          <a:noFill/>
        </p:spPr>
        <p:txBody>
          <a:bodyPr wrap="square">
            <a:spAutoFit/>
          </a:bodyPr>
          <a:lstStyle/>
          <a:p>
            <a:r>
              <a:rPr lang="en-US" sz="2200" dirty="0" err="1">
                <a:solidFill>
                  <a:srgbClr val="0070C0"/>
                </a:solidFill>
                <a:latin typeface="Consolas" panose="020B0609020204030204" pitchFamily="49" charset="0"/>
              </a:rPr>
              <a:t>accum</a:t>
            </a:r>
            <a:r>
              <a:rPr lang="en-US" sz="2200" dirty="0">
                <a:latin typeface="Consolas" panose="020B0609020204030204" pitchFamily="49" charset="0"/>
              </a:rPr>
              <a:t>, </a:t>
            </a:r>
            <a:r>
              <a:rPr lang="en-US" sz="2200" dirty="0">
                <a:solidFill>
                  <a:srgbClr val="C00000"/>
                </a:solidFill>
                <a:latin typeface="Consolas" panose="020B0609020204030204" pitchFamily="49" charset="0"/>
              </a:rPr>
              <a:t>x</a:t>
            </a:r>
            <a:endParaRPr lang="en-US" sz="2200" dirty="0">
              <a:solidFill>
                <a:srgbClr val="C00000"/>
              </a:solidFill>
            </a:endParaRPr>
          </a:p>
        </p:txBody>
      </p:sp>
      <p:sp>
        <p:nvSpPr>
          <p:cNvPr id="84" name="TextBox 83">
            <a:extLst>
              <a:ext uri="{FF2B5EF4-FFF2-40B4-BE49-F238E27FC236}">
                <a16:creationId xmlns:a16="http://schemas.microsoft.com/office/drawing/2014/main" id="{E926C53F-00E1-4FD0-9D7F-4CF36BF272C6}"/>
              </a:ext>
            </a:extLst>
          </p:cNvPr>
          <p:cNvSpPr txBox="1"/>
          <p:nvPr/>
        </p:nvSpPr>
        <p:spPr>
          <a:xfrm>
            <a:off x="7802859" y="2399837"/>
            <a:ext cx="1920678" cy="430887"/>
          </a:xfrm>
          <a:prstGeom prst="rect">
            <a:avLst/>
          </a:prstGeom>
          <a:noFill/>
        </p:spPr>
        <p:txBody>
          <a:bodyPr wrap="square">
            <a:spAutoFit/>
          </a:bodyPr>
          <a:lstStyle/>
          <a:p>
            <a:r>
              <a:rPr lang="en-US" sz="2200" dirty="0">
                <a:solidFill>
                  <a:srgbClr val="C00000"/>
                </a:solidFill>
                <a:latin typeface="Consolas" panose="020B0609020204030204" pitchFamily="49" charset="0"/>
              </a:rPr>
              <a:t>x, </a:t>
            </a:r>
            <a:r>
              <a:rPr lang="en-US" sz="2200" dirty="0" err="1">
                <a:solidFill>
                  <a:srgbClr val="0070C0"/>
                </a:solidFill>
                <a:latin typeface="Consolas" panose="020B0609020204030204" pitchFamily="49" charset="0"/>
              </a:rPr>
              <a:t>accum</a:t>
            </a:r>
            <a:endParaRPr lang="en-US" sz="2200" dirty="0">
              <a:solidFill>
                <a:srgbClr val="C00000"/>
              </a:solidFill>
            </a:endParaRPr>
          </a:p>
        </p:txBody>
      </p:sp>
      <p:sp>
        <p:nvSpPr>
          <p:cNvPr id="17" name="Speech Bubble: Rectangle with Corners Rounded 16">
            <a:extLst>
              <a:ext uri="{FF2B5EF4-FFF2-40B4-BE49-F238E27FC236}">
                <a16:creationId xmlns:a16="http://schemas.microsoft.com/office/drawing/2014/main" id="{F4AB1A2A-C3D5-4A09-8B16-D466125F9A1B}"/>
              </a:ext>
            </a:extLst>
          </p:cNvPr>
          <p:cNvSpPr/>
          <p:nvPr/>
        </p:nvSpPr>
        <p:spPr>
          <a:xfrm>
            <a:off x="1391463" y="73723"/>
            <a:ext cx="3515074" cy="959328"/>
          </a:xfrm>
          <a:prstGeom prst="wedgeRoundRectCallout">
            <a:avLst>
              <a:gd name="adj1" fmla="val -50378"/>
              <a:gd name="adj2" fmla="val 97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first parameter is a function, which must accept two arguments.</a:t>
            </a:r>
          </a:p>
        </p:txBody>
      </p:sp>
      <p:sp>
        <p:nvSpPr>
          <p:cNvPr id="88" name="Speech Bubble: Rectangle with Corners Rounded 87">
            <a:extLst>
              <a:ext uri="{FF2B5EF4-FFF2-40B4-BE49-F238E27FC236}">
                <a16:creationId xmlns:a16="http://schemas.microsoft.com/office/drawing/2014/main" id="{8DF52C09-4DE4-495C-8560-1C3593846315}"/>
              </a:ext>
            </a:extLst>
          </p:cNvPr>
          <p:cNvSpPr/>
          <p:nvPr/>
        </p:nvSpPr>
        <p:spPr>
          <a:xfrm>
            <a:off x="13842" y="3090410"/>
            <a:ext cx="2632706" cy="1482770"/>
          </a:xfrm>
          <a:prstGeom prst="wedgeRoundRectCallout">
            <a:avLst>
              <a:gd name="adj1" fmla="val -26460"/>
              <a:gd name="adj2" fmla="val 1106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output of </a:t>
            </a:r>
            <a:r>
              <a:rPr lang="en-US" sz="2000" dirty="0">
                <a:solidFill>
                  <a:srgbClr val="FFC1C1"/>
                </a:solidFill>
                <a:latin typeface="Consolas" panose="020B0609020204030204" pitchFamily="49" charset="0"/>
              </a:rPr>
              <a:t>f(acc</a:t>
            </a:r>
            <a:r>
              <a:rPr lang="en-US" sz="2000" baseline="-25000" dirty="0">
                <a:solidFill>
                  <a:srgbClr val="FFC1C1"/>
                </a:solidFill>
                <a:latin typeface="Consolas" panose="020B0609020204030204" pitchFamily="49" charset="0"/>
              </a:rPr>
              <a:t>0</a:t>
            </a:r>
            <a:r>
              <a:rPr lang="en-US" sz="2000" dirty="0">
                <a:solidFill>
                  <a:srgbClr val="FFC1C1"/>
                </a:solidFill>
                <a:latin typeface="Consolas" panose="020B0609020204030204" pitchFamily="49" charset="0"/>
              </a:rPr>
              <a:t>, x</a:t>
            </a:r>
            <a:r>
              <a:rPr lang="en-US" sz="2000" baseline="-25000" dirty="0">
                <a:solidFill>
                  <a:srgbClr val="FFC1C1"/>
                </a:solidFill>
                <a:latin typeface="Consolas" panose="020B0609020204030204" pitchFamily="49" charset="0"/>
              </a:rPr>
              <a:t>0</a:t>
            </a:r>
            <a:r>
              <a:rPr lang="en-US" sz="2000" dirty="0">
                <a:solidFill>
                  <a:srgbClr val="FFC1C1"/>
                </a:solidFill>
                <a:latin typeface="Consolas" panose="020B0609020204030204" pitchFamily="49" charset="0"/>
              </a:rPr>
              <a:t>)</a:t>
            </a:r>
            <a:r>
              <a:rPr lang="en-US" sz="2000" dirty="0">
                <a:latin typeface="Consolas" panose="020B0609020204030204" pitchFamily="49" charset="0"/>
              </a:rPr>
              <a:t> </a:t>
            </a:r>
            <a:r>
              <a:rPr lang="en-US" sz="2000" dirty="0">
                <a:latin typeface="Corbel" panose="020B0503020204020204" pitchFamily="34" charset="0"/>
              </a:rPr>
              <a:t>is the new accumulator value!</a:t>
            </a:r>
          </a:p>
        </p:txBody>
      </p:sp>
      <p:sp>
        <p:nvSpPr>
          <p:cNvPr id="89" name="Speech Bubble: Rectangle with Corners Rounded 88">
            <a:extLst>
              <a:ext uri="{FF2B5EF4-FFF2-40B4-BE49-F238E27FC236}">
                <a16:creationId xmlns:a16="http://schemas.microsoft.com/office/drawing/2014/main" id="{B9B7C031-3D97-415C-947C-E6AD8DC13E3D}"/>
              </a:ext>
            </a:extLst>
          </p:cNvPr>
          <p:cNvSpPr/>
          <p:nvPr/>
        </p:nvSpPr>
        <p:spPr>
          <a:xfrm>
            <a:off x="3010442" y="2698297"/>
            <a:ext cx="2632706" cy="1206694"/>
          </a:xfrm>
          <a:prstGeom prst="wedgeRoundRectCallout">
            <a:avLst>
              <a:gd name="adj1" fmla="val -74515"/>
              <a:gd name="adj2" fmla="val 1241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is fed into </a:t>
            </a:r>
            <a:r>
              <a:rPr lang="en-US" sz="2000" dirty="0">
                <a:solidFill>
                  <a:srgbClr val="FFC1C1"/>
                </a:solidFill>
                <a:latin typeface="Corbel" panose="020B0503020204020204" pitchFamily="34" charset="0"/>
              </a:rPr>
              <a:t>f</a:t>
            </a:r>
            <a:r>
              <a:rPr lang="en-US" sz="2000" dirty="0">
                <a:latin typeface="Corbel" panose="020B0503020204020204" pitchFamily="34" charset="0"/>
              </a:rPr>
              <a:t> with </a:t>
            </a:r>
            <a:r>
              <a:rPr lang="en-US" sz="2000" dirty="0">
                <a:solidFill>
                  <a:srgbClr val="FFC1C1"/>
                </a:solidFill>
                <a:latin typeface="Corbel" panose="020B0503020204020204" pitchFamily="34" charset="0"/>
              </a:rPr>
              <a:t>x</a:t>
            </a:r>
            <a:r>
              <a:rPr lang="en-US" sz="2000" baseline="-25000" dirty="0">
                <a:solidFill>
                  <a:srgbClr val="FFC1C1"/>
                </a:solidFill>
                <a:latin typeface="Corbel" panose="020B0503020204020204" pitchFamily="34" charset="0"/>
              </a:rPr>
              <a:t>1</a:t>
            </a:r>
            <a:r>
              <a:rPr lang="en-US" sz="2000" dirty="0">
                <a:latin typeface="Corbel" panose="020B0503020204020204" pitchFamily="34" charset="0"/>
              </a:rPr>
              <a:t> to compute the next accumulator,  and so on!</a:t>
            </a:r>
          </a:p>
        </p:txBody>
      </p:sp>
      <p:sp>
        <p:nvSpPr>
          <p:cNvPr id="80" name="Speech Bubble: Rectangle with Corners Rounded 79">
            <a:extLst>
              <a:ext uri="{FF2B5EF4-FFF2-40B4-BE49-F238E27FC236}">
                <a16:creationId xmlns:a16="http://schemas.microsoft.com/office/drawing/2014/main" id="{D057A00F-EF02-4494-B45D-FDF376AA168D}"/>
              </a:ext>
            </a:extLst>
          </p:cNvPr>
          <p:cNvSpPr/>
          <p:nvPr/>
        </p:nvSpPr>
        <p:spPr>
          <a:xfrm>
            <a:off x="2507350" y="3435634"/>
            <a:ext cx="5009159" cy="1398019"/>
          </a:xfrm>
          <a:prstGeom prst="wedgeRoundRectCallout">
            <a:avLst>
              <a:gd name="adj1" fmla="val -36989"/>
              <a:gd name="adj2" fmla="val -939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the opposite of how we pass values to </a:t>
            </a:r>
            <a:r>
              <a:rPr lang="en-US" sz="2000" dirty="0">
                <a:solidFill>
                  <a:srgbClr val="FFC1C1"/>
                </a:solidFill>
                <a:latin typeface="Corbel" panose="020B0503020204020204" pitchFamily="34" charset="0"/>
              </a:rPr>
              <a:t>f</a:t>
            </a:r>
            <a:r>
              <a:rPr lang="en-US" sz="2000" dirty="0">
                <a:latin typeface="Corbel" panose="020B0503020204020204" pitchFamily="34" charset="0"/>
              </a:rPr>
              <a:t> in </a:t>
            </a:r>
            <a:r>
              <a:rPr lang="en-US" sz="2000" dirty="0" err="1">
                <a:solidFill>
                  <a:srgbClr val="FFC1C1"/>
                </a:solidFill>
                <a:latin typeface="Corbel" panose="020B0503020204020204" pitchFamily="34" charset="0"/>
              </a:rPr>
              <a:t>foldl</a:t>
            </a:r>
            <a:r>
              <a:rPr lang="en-US" sz="2000" dirty="0">
                <a:latin typeface="Corbel" panose="020B0503020204020204" pitchFamily="34" charset="0"/>
              </a:rPr>
              <a:t> and has implications for non-associative operators (like </a:t>
            </a:r>
            <a:r>
              <a:rPr lang="en-US" sz="2000" dirty="0">
                <a:solidFill>
                  <a:srgbClr val="FFC1C1"/>
                </a:solidFill>
                <a:latin typeface="Corbel" panose="020B0503020204020204" pitchFamily="34" charset="0"/>
              </a:rPr>
              <a:t>/ </a:t>
            </a:r>
            <a:r>
              <a:rPr lang="en-US" sz="2000" dirty="0">
                <a:latin typeface="Corbel" panose="020B0503020204020204" pitchFamily="34" charset="0"/>
              </a:rPr>
              <a:t>or </a:t>
            </a:r>
            <a:r>
              <a:rPr lang="en-US" sz="2000" dirty="0">
                <a:solidFill>
                  <a:srgbClr val="FFC1C1"/>
                </a:solidFill>
                <a:latin typeface="Corbel" panose="020B0503020204020204" pitchFamily="34" charset="0"/>
              </a:rPr>
              <a:t>-</a:t>
            </a:r>
            <a:r>
              <a:rPr lang="en-US" sz="2000" dirty="0">
                <a:latin typeface="Corbel" panose="020B0503020204020204" pitchFamily="34" charset="0"/>
              </a:rPr>
              <a:t>)!</a:t>
            </a:r>
          </a:p>
        </p:txBody>
      </p:sp>
      <p:sp>
        <p:nvSpPr>
          <p:cNvPr id="90" name="Speech Bubble: Rectangle with Corners Rounded 89">
            <a:extLst>
              <a:ext uri="{FF2B5EF4-FFF2-40B4-BE49-F238E27FC236}">
                <a16:creationId xmlns:a16="http://schemas.microsoft.com/office/drawing/2014/main" id="{9408AE71-E26D-44CC-91CD-4D134BC938D4}"/>
              </a:ext>
            </a:extLst>
          </p:cNvPr>
          <p:cNvSpPr/>
          <p:nvPr/>
        </p:nvSpPr>
        <p:spPr>
          <a:xfrm>
            <a:off x="4467723" y="5304928"/>
            <a:ext cx="2632706" cy="1482770"/>
          </a:xfrm>
          <a:prstGeom prst="wedgeRoundRectCallout">
            <a:avLst>
              <a:gd name="adj1" fmla="val -101634"/>
              <a:gd name="adj2" fmla="val -726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latin typeface="Corbel" panose="020B0503020204020204" pitchFamily="34" charset="0"/>
              </a:rPr>
              <a:t>f</a:t>
            </a:r>
            <a:r>
              <a:rPr lang="en-US" sz="2000" dirty="0">
                <a:latin typeface="Corbel" panose="020B0503020204020204" pitchFamily="34" charset="0"/>
              </a:rPr>
              <a:t> can be any binary function like </a:t>
            </a:r>
            <a:r>
              <a:rPr lang="en-US" sz="2000" dirty="0">
                <a:solidFill>
                  <a:srgbClr val="FFC1C1"/>
                </a:solidFill>
                <a:latin typeface="Corbel" panose="020B0503020204020204" pitchFamily="34" charset="0"/>
              </a:rPr>
              <a:t>add</a:t>
            </a:r>
            <a:r>
              <a:rPr lang="en-US" sz="2000" dirty="0">
                <a:latin typeface="Corbel" panose="020B0503020204020204" pitchFamily="34" charset="0"/>
              </a:rPr>
              <a:t>, </a:t>
            </a:r>
            <a:r>
              <a:rPr lang="en-US" sz="2000" dirty="0">
                <a:solidFill>
                  <a:srgbClr val="FFC1C1"/>
                </a:solidFill>
                <a:latin typeface="Corbel" panose="020B0503020204020204" pitchFamily="34" charset="0"/>
              </a:rPr>
              <a:t>subtract</a:t>
            </a:r>
            <a:r>
              <a:rPr lang="en-US" sz="2000" dirty="0">
                <a:latin typeface="Corbel" panose="020B0503020204020204" pitchFamily="34" charset="0"/>
              </a:rPr>
              <a:t>, </a:t>
            </a:r>
            <a:r>
              <a:rPr lang="en-US" sz="2000" dirty="0">
                <a:solidFill>
                  <a:srgbClr val="FFC1C1"/>
                </a:solidFill>
                <a:latin typeface="Corbel" panose="020B0503020204020204" pitchFamily="34" charset="0"/>
              </a:rPr>
              <a:t>concatenate</a:t>
            </a:r>
            <a:r>
              <a:rPr lang="en-US" sz="2000" dirty="0">
                <a:latin typeface="Corbel" panose="020B0503020204020204" pitchFamily="34" charset="0"/>
              </a:rPr>
              <a:t>, etc.</a:t>
            </a:r>
          </a:p>
        </p:txBody>
      </p:sp>
      <p:grpSp>
        <p:nvGrpSpPr>
          <p:cNvPr id="9" name="Group 8">
            <a:extLst>
              <a:ext uri="{FF2B5EF4-FFF2-40B4-BE49-F238E27FC236}">
                <a16:creationId xmlns:a16="http://schemas.microsoft.com/office/drawing/2014/main" id="{1EE53D07-FDED-478A-8940-D8127C11A061}"/>
              </a:ext>
            </a:extLst>
          </p:cNvPr>
          <p:cNvGrpSpPr/>
          <p:nvPr/>
        </p:nvGrpSpPr>
        <p:grpSpPr>
          <a:xfrm>
            <a:off x="566088" y="4039474"/>
            <a:ext cx="3989615" cy="1921487"/>
            <a:chOff x="566088" y="4039474"/>
            <a:chExt cx="3989615" cy="1921487"/>
          </a:xfrm>
        </p:grpSpPr>
        <p:grpSp>
          <p:nvGrpSpPr>
            <p:cNvPr id="8" name="Group 7">
              <a:extLst>
                <a:ext uri="{FF2B5EF4-FFF2-40B4-BE49-F238E27FC236}">
                  <a16:creationId xmlns:a16="http://schemas.microsoft.com/office/drawing/2014/main" id="{B0F6224F-0DAF-4817-83ED-C62AEA487494}"/>
                </a:ext>
              </a:extLst>
            </p:cNvPr>
            <p:cNvGrpSpPr/>
            <p:nvPr/>
          </p:nvGrpSpPr>
          <p:grpSpPr>
            <a:xfrm>
              <a:off x="566088" y="5314630"/>
              <a:ext cx="1544012" cy="646331"/>
              <a:chOff x="403250" y="5314630"/>
              <a:chExt cx="1544012" cy="646331"/>
            </a:xfrm>
          </p:grpSpPr>
          <p:sp>
            <p:nvSpPr>
              <p:cNvPr id="5" name="Rectangle 4">
                <a:extLst>
                  <a:ext uri="{FF2B5EF4-FFF2-40B4-BE49-F238E27FC236}">
                    <a16:creationId xmlns:a16="http://schemas.microsoft.com/office/drawing/2014/main" id="{7295CFAC-1110-4A05-837C-DAA0C7F4E468}"/>
                  </a:ext>
                </a:extLst>
              </p:cNvPr>
              <p:cNvSpPr/>
              <p:nvPr/>
            </p:nvSpPr>
            <p:spPr>
              <a:xfrm>
                <a:off x="403250" y="5441928"/>
                <a:ext cx="1544012" cy="34579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 name="TextBox 5">
                <a:extLst>
                  <a:ext uri="{FF2B5EF4-FFF2-40B4-BE49-F238E27FC236}">
                    <a16:creationId xmlns:a16="http://schemas.microsoft.com/office/drawing/2014/main" id="{5B3EA3E8-D36B-4256-BCE6-5E2F052D05C7}"/>
                  </a:ext>
                </a:extLst>
              </p:cNvPr>
              <p:cNvSpPr txBox="1"/>
              <p:nvPr/>
            </p:nvSpPr>
            <p:spPr>
              <a:xfrm>
                <a:off x="562549" y="5314630"/>
                <a:ext cx="1294910" cy="646331"/>
              </a:xfrm>
              <a:prstGeom prst="rect">
                <a:avLst/>
              </a:prstGeom>
              <a:noFill/>
              <a:ln>
                <a:noFill/>
              </a:ln>
            </p:spPr>
            <p:txBody>
              <a:bodyPr wrap="square" rtlCol="0">
                <a:spAutoFit/>
              </a:bodyPr>
              <a:lstStyle/>
              <a:p>
                <a:pPr algn="ctr"/>
                <a:r>
                  <a:rPr lang="en-US" sz="3600" dirty="0"/>
                  <a:t>+</a:t>
                </a:r>
              </a:p>
            </p:txBody>
          </p:sp>
        </p:grpSp>
        <p:grpSp>
          <p:nvGrpSpPr>
            <p:cNvPr id="91" name="Group 90">
              <a:extLst>
                <a:ext uri="{FF2B5EF4-FFF2-40B4-BE49-F238E27FC236}">
                  <a16:creationId xmlns:a16="http://schemas.microsoft.com/office/drawing/2014/main" id="{DAA40C60-E29F-48DA-B5B3-559969601DE0}"/>
                </a:ext>
              </a:extLst>
            </p:cNvPr>
            <p:cNvGrpSpPr/>
            <p:nvPr/>
          </p:nvGrpSpPr>
          <p:grpSpPr>
            <a:xfrm>
              <a:off x="1714633" y="4664784"/>
              <a:ext cx="1525276" cy="646331"/>
              <a:chOff x="421986" y="5302104"/>
              <a:chExt cx="1525276" cy="646331"/>
            </a:xfrm>
          </p:grpSpPr>
          <p:sp>
            <p:nvSpPr>
              <p:cNvPr id="92" name="Rectangle 91">
                <a:extLst>
                  <a:ext uri="{FF2B5EF4-FFF2-40B4-BE49-F238E27FC236}">
                    <a16:creationId xmlns:a16="http://schemas.microsoft.com/office/drawing/2014/main" id="{DABDA311-7C94-470E-88C2-B3557D05F08C}"/>
                  </a:ext>
                </a:extLst>
              </p:cNvPr>
              <p:cNvSpPr/>
              <p:nvPr/>
            </p:nvSpPr>
            <p:spPr>
              <a:xfrm>
                <a:off x="421986" y="5441928"/>
                <a:ext cx="1525276" cy="34579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3" name="TextBox 92">
                <a:extLst>
                  <a:ext uri="{FF2B5EF4-FFF2-40B4-BE49-F238E27FC236}">
                    <a16:creationId xmlns:a16="http://schemas.microsoft.com/office/drawing/2014/main" id="{8090D9F5-1C5A-460C-9559-5001FA76A837}"/>
                  </a:ext>
                </a:extLst>
              </p:cNvPr>
              <p:cNvSpPr txBox="1"/>
              <p:nvPr/>
            </p:nvSpPr>
            <p:spPr>
              <a:xfrm>
                <a:off x="562549" y="5302104"/>
                <a:ext cx="1294910" cy="646331"/>
              </a:xfrm>
              <a:prstGeom prst="rect">
                <a:avLst/>
              </a:prstGeom>
              <a:noFill/>
              <a:ln>
                <a:noFill/>
              </a:ln>
            </p:spPr>
            <p:txBody>
              <a:bodyPr wrap="square" rtlCol="0">
                <a:spAutoFit/>
              </a:bodyPr>
              <a:lstStyle/>
              <a:p>
                <a:pPr algn="ctr"/>
                <a:r>
                  <a:rPr lang="en-US" sz="3600" dirty="0"/>
                  <a:t>+</a:t>
                </a:r>
              </a:p>
            </p:txBody>
          </p:sp>
        </p:grpSp>
        <p:grpSp>
          <p:nvGrpSpPr>
            <p:cNvPr id="94" name="Group 93">
              <a:extLst>
                <a:ext uri="{FF2B5EF4-FFF2-40B4-BE49-F238E27FC236}">
                  <a16:creationId xmlns:a16="http://schemas.microsoft.com/office/drawing/2014/main" id="{2459852E-132A-458F-B590-0C38C5199B02}"/>
                </a:ext>
              </a:extLst>
            </p:cNvPr>
            <p:cNvGrpSpPr/>
            <p:nvPr/>
          </p:nvGrpSpPr>
          <p:grpSpPr>
            <a:xfrm>
              <a:off x="2972817" y="4039474"/>
              <a:ext cx="1582886" cy="646331"/>
              <a:chOff x="364376" y="5327156"/>
              <a:chExt cx="1582886" cy="646331"/>
            </a:xfrm>
          </p:grpSpPr>
          <p:sp>
            <p:nvSpPr>
              <p:cNvPr id="95" name="Rectangle 94">
                <a:extLst>
                  <a:ext uri="{FF2B5EF4-FFF2-40B4-BE49-F238E27FC236}">
                    <a16:creationId xmlns:a16="http://schemas.microsoft.com/office/drawing/2014/main" id="{9BDA7670-7082-4C16-BCBF-CCDAD015A749}"/>
                  </a:ext>
                </a:extLst>
              </p:cNvPr>
              <p:cNvSpPr/>
              <p:nvPr/>
            </p:nvSpPr>
            <p:spPr>
              <a:xfrm>
                <a:off x="364376" y="5441928"/>
                <a:ext cx="1582886" cy="34579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6" name="TextBox 95">
                <a:extLst>
                  <a:ext uri="{FF2B5EF4-FFF2-40B4-BE49-F238E27FC236}">
                    <a16:creationId xmlns:a16="http://schemas.microsoft.com/office/drawing/2014/main" id="{BD403D03-4E8C-453E-AD77-100B778C80D0}"/>
                  </a:ext>
                </a:extLst>
              </p:cNvPr>
              <p:cNvSpPr txBox="1"/>
              <p:nvPr/>
            </p:nvSpPr>
            <p:spPr>
              <a:xfrm>
                <a:off x="562549" y="5327156"/>
                <a:ext cx="1294910" cy="646331"/>
              </a:xfrm>
              <a:prstGeom prst="rect">
                <a:avLst/>
              </a:prstGeom>
              <a:noFill/>
              <a:ln>
                <a:noFill/>
              </a:ln>
            </p:spPr>
            <p:txBody>
              <a:bodyPr wrap="square" rtlCol="0">
                <a:spAutoFit/>
              </a:bodyPr>
              <a:lstStyle/>
              <a:p>
                <a:pPr algn="ctr"/>
                <a:r>
                  <a:rPr lang="en-US" sz="3600" dirty="0"/>
                  <a:t>+</a:t>
                </a:r>
              </a:p>
            </p:txBody>
          </p:sp>
        </p:grpSp>
      </p:grpSp>
      <p:sp>
        <p:nvSpPr>
          <p:cNvPr id="97" name="Speech Bubble: Rectangle with Corners Rounded 96">
            <a:extLst>
              <a:ext uri="{FF2B5EF4-FFF2-40B4-BE49-F238E27FC236}">
                <a16:creationId xmlns:a16="http://schemas.microsoft.com/office/drawing/2014/main" id="{6B59B4B4-0923-42D0-BE53-FE8AFDB51744}"/>
              </a:ext>
            </a:extLst>
          </p:cNvPr>
          <p:cNvSpPr/>
          <p:nvPr/>
        </p:nvSpPr>
        <p:spPr>
          <a:xfrm>
            <a:off x="5638503" y="1518554"/>
            <a:ext cx="2632706" cy="1206694"/>
          </a:xfrm>
          <a:prstGeom prst="wedgeRoundRectCallout">
            <a:avLst>
              <a:gd name="adj1" fmla="val -74515"/>
              <a:gd name="adj2" fmla="val 1241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final value of the accumulator is the result of </a:t>
            </a:r>
            <a:r>
              <a:rPr lang="en-US" sz="2000" dirty="0" err="1">
                <a:solidFill>
                  <a:srgbClr val="FFC1C1"/>
                </a:solidFill>
                <a:latin typeface="Corbel" panose="020B0503020204020204" pitchFamily="34" charset="0"/>
              </a:rPr>
              <a:t>foldl</a:t>
            </a:r>
            <a:r>
              <a:rPr lang="en-US" sz="2000" dirty="0">
                <a:latin typeface="Corbel" panose="020B0503020204020204" pitchFamily="34" charset="0"/>
              </a:rPr>
              <a:t>.</a:t>
            </a:r>
          </a:p>
        </p:txBody>
      </p:sp>
      <p:sp>
        <p:nvSpPr>
          <p:cNvPr id="22" name="Speech Bubble: Rectangle with Corners Rounded 21">
            <a:extLst>
              <a:ext uri="{FF2B5EF4-FFF2-40B4-BE49-F238E27FC236}">
                <a16:creationId xmlns:a16="http://schemas.microsoft.com/office/drawing/2014/main" id="{5393380E-9ACB-49D0-894B-D329D6CD9856}"/>
              </a:ext>
            </a:extLst>
          </p:cNvPr>
          <p:cNvSpPr/>
          <p:nvPr/>
        </p:nvSpPr>
        <p:spPr>
          <a:xfrm>
            <a:off x="4729750" y="2510800"/>
            <a:ext cx="3197866" cy="1135934"/>
          </a:xfrm>
          <a:prstGeom prst="wedgeRoundRectCallout">
            <a:avLst>
              <a:gd name="adj1" fmla="val -76881"/>
              <a:gd name="adj2" fmla="val -378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pass the </a:t>
            </a:r>
            <a:r>
              <a:rPr lang="en-US" sz="2000" dirty="0">
                <a:solidFill>
                  <a:srgbClr val="FFC1C1"/>
                </a:solidFill>
                <a:latin typeface="Corbel" panose="020B0503020204020204" pitchFamily="34" charset="0"/>
              </a:rPr>
              <a:t>accumulator</a:t>
            </a:r>
            <a:r>
              <a:rPr lang="en-US" sz="2000" dirty="0">
                <a:latin typeface="Corbel" panose="020B0503020204020204" pitchFamily="34" charset="0"/>
              </a:rPr>
              <a:t>, along with each item </a:t>
            </a:r>
            <a:r>
              <a:rPr lang="en-US" sz="2000" dirty="0">
                <a:solidFill>
                  <a:srgbClr val="FFC1C1"/>
                </a:solidFill>
                <a:latin typeface="Corbel" panose="020B0503020204020204" pitchFamily="34" charset="0"/>
              </a:rPr>
              <a:t>x</a:t>
            </a:r>
            <a:r>
              <a:rPr lang="en-US" sz="2000" dirty="0">
                <a:latin typeface="Corbel" panose="020B0503020204020204" pitchFamily="34" charset="0"/>
              </a:rPr>
              <a:t>, to the provided function </a:t>
            </a:r>
            <a:r>
              <a:rPr lang="en-US" sz="2000" dirty="0">
                <a:solidFill>
                  <a:srgbClr val="FFC1C1"/>
                </a:solidFill>
                <a:latin typeface="Corbel" panose="020B0503020204020204" pitchFamily="34" charset="0"/>
              </a:rPr>
              <a:t>f</a:t>
            </a:r>
            <a:r>
              <a:rPr lang="en-US" sz="2000" dirty="0">
                <a:latin typeface="Corbel" panose="020B0503020204020204" pitchFamily="34" charset="0"/>
              </a:rPr>
              <a:t>…</a:t>
            </a:r>
          </a:p>
        </p:txBody>
      </p:sp>
    </p:spTree>
    <p:extLst>
      <p:ext uri="{BB962C8B-B14F-4D97-AF65-F5344CB8AC3E}">
        <p14:creationId xmlns:p14="http://schemas.microsoft.com/office/powerpoint/2010/main" val="175319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3"/>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2"/>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2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down)">
                                      <p:cBhvr>
                                        <p:cTn id="90" dur="5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wipe(down)">
                                      <p:cBhvr>
                                        <p:cTn id="103" dur="500"/>
                                        <p:tgtEl>
                                          <p:spTgt spid="8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wipe(down)">
                                      <p:cBhvr>
                                        <p:cTn id="112" dur="500"/>
                                        <p:tgtEl>
                                          <p:spTgt spid="89"/>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89"/>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88"/>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97"/>
                                        </p:tgtEl>
                                        <p:attrNameLst>
                                          <p:attrName>style.visibility</p:attrName>
                                        </p:attrNameLst>
                                      </p:cBhvr>
                                      <p:to>
                                        <p:strVal val="visible"/>
                                      </p:to>
                                    </p:set>
                                    <p:animEffect transition="in" filter="wipe(down)">
                                      <p:cBhvr>
                                        <p:cTn id="131" dur="500"/>
                                        <p:tgtEl>
                                          <p:spTgt spid="97"/>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97"/>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90"/>
                                        </p:tgtEl>
                                        <p:attrNameLst>
                                          <p:attrName>style.visibility</p:attrName>
                                        </p:attrNameLst>
                                      </p:cBhvr>
                                      <p:to>
                                        <p:strVal val="visible"/>
                                      </p:to>
                                    </p:set>
                                    <p:animEffect transition="in" filter="wipe(down)">
                                      <p:cBhvr>
                                        <p:cTn id="140" dur="500"/>
                                        <p:tgtEl>
                                          <p:spTgt spid="90"/>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nodeType="clickEffect">
                                  <p:stCondLst>
                                    <p:cond delay="0"/>
                                  </p:stCondLst>
                                  <p:childTnLst>
                                    <p:animEffect transition="out" filter="fade">
                                      <p:cBhvr>
                                        <p:cTn id="149" dur="500"/>
                                        <p:tgtEl>
                                          <p:spTgt spid="9"/>
                                        </p:tgtEl>
                                      </p:cBhvr>
                                    </p:animEffect>
                                    <p:set>
                                      <p:cBhvr>
                                        <p:cTn id="150" dur="1" fill="hold">
                                          <p:stCondLst>
                                            <p:cond delay="499"/>
                                          </p:stCondLst>
                                        </p:cTn>
                                        <p:tgtEl>
                                          <p:spTgt spid="9"/>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90"/>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5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grpId="0" nodeType="clickEffect">
                                  <p:stCondLst>
                                    <p:cond delay="0"/>
                                  </p:stCondLst>
                                  <p:childTnLst>
                                    <p:set>
                                      <p:cBhvr>
                                        <p:cTn id="174" dur="1" fill="hold">
                                          <p:stCondLst>
                                            <p:cond delay="0"/>
                                          </p:stCondLst>
                                        </p:cTn>
                                        <p:tgtEl>
                                          <p:spTgt spid="77"/>
                                        </p:tgtEl>
                                        <p:attrNameLst>
                                          <p:attrName>style.visibility</p:attrName>
                                        </p:attrNameLst>
                                      </p:cBhvr>
                                      <p:to>
                                        <p:strVal val="visible"/>
                                      </p:to>
                                    </p:set>
                                    <p:animEffect transition="in" filter="wipe(down)">
                                      <p:cBhvr>
                                        <p:cTn id="175" dur="500"/>
                                        <p:tgtEl>
                                          <p:spTgt spid="77"/>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grpId="1" nodeType="clickEffect">
                                  <p:stCondLst>
                                    <p:cond delay="0"/>
                                  </p:stCondLst>
                                  <p:childTnLst>
                                    <p:set>
                                      <p:cBhvr>
                                        <p:cTn id="179" dur="1" fill="hold">
                                          <p:stCondLst>
                                            <p:cond delay="0"/>
                                          </p:stCondLst>
                                        </p:cTn>
                                        <p:tgtEl>
                                          <p:spTgt spid="77"/>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52">
                                            <p:txEl>
                                              <p:pRg st="3" end="3"/>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79"/>
                                        </p:tgtEl>
                                        <p:attrNameLst>
                                          <p:attrName>style.visibility</p:attrName>
                                        </p:attrNameLst>
                                      </p:cBhvr>
                                      <p:to>
                                        <p:strVal val="visible"/>
                                      </p:to>
                                    </p:set>
                                    <p:animEffect transition="in" filter="wipe(down)">
                                      <p:cBhvr>
                                        <p:cTn id="188" dur="500"/>
                                        <p:tgtEl>
                                          <p:spTgt spid="79"/>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grpId="0" nodeType="clickEffect">
                                  <p:stCondLst>
                                    <p:cond delay="0"/>
                                  </p:stCondLst>
                                  <p:childTnLst>
                                    <p:set>
                                      <p:cBhvr>
                                        <p:cTn id="192" dur="1" fill="hold">
                                          <p:stCondLst>
                                            <p:cond delay="0"/>
                                          </p:stCondLst>
                                        </p:cTn>
                                        <p:tgtEl>
                                          <p:spTgt spid="80"/>
                                        </p:tgtEl>
                                        <p:attrNameLst>
                                          <p:attrName>style.visibility</p:attrName>
                                        </p:attrNameLst>
                                      </p:cBhvr>
                                      <p:to>
                                        <p:strVal val="visible"/>
                                      </p:to>
                                    </p:set>
                                    <p:animEffect transition="in" filter="wipe(down)">
                                      <p:cBhvr>
                                        <p:cTn id="193" dur="500"/>
                                        <p:tgtEl>
                                          <p:spTgt spid="80"/>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84"/>
                                        </p:tgtEl>
                                        <p:attrNameLst>
                                          <p:attrName>style.visibility</p:attrName>
                                        </p:attrNameLst>
                                      </p:cBhvr>
                                      <p:to>
                                        <p:strVal val="visible"/>
                                      </p:to>
                                    </p:set>
                                    <p:animEffect transition="in" filter="fade">
                                      <p:cBhvr>
                                        <p:cTn id="198" dur="500"/>
                                        <p:tgtEl>
                                          <p:spTgt spid="84"/>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1"/>
                                        </p:tgtEl>
                                        <p:attrNameLst>
                                          <p:attrName>style.visibility</p:attrName>
                                        </p:attrNameLst>
                                      </p:cBhvr>
                                      <p:to>
                                        <p:strVal val="visible"/>
                                      </p:to>
                                    </p:set>
                                    <p:animEffect transition="in" filter="fade">
                                      <p:cBhvr>
                                        <p:cTn id="201" dur="500"/>
                                        <p:tgtEl>
                                          <p:spTgt spid="81"/>
                                        </p:tgtEl>
                                      </p:cBhvr>
                                    </p:animEffec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grpId="1" nodeType="clickEffect">
                                  <p:stCondLst>
                                    <p:cond delay="0"/>
                                  </p:stCondLst>
                                  <p:childTnLst>
                                    <p:set>
                                      <p:cBhvr>
                                        <p:cTn id="205" dur="1" fill="hold">
                                          <p:stCondLst>
                                            <p:cond delay="0"/>
                                          </p:stCondLst>
                                        </p:cTn>
                                        <p:tgtEl>
                                          <p:spTgt spid="84"/>
                                        </p:tgtEl>
                                        <p:attrNameLst>
                                          <p:attrName>style.visibility</p:attrName>
                                        </p:attrNameLst>
                                      </p:cBhvr>
                                      <p:to>
                                        <p:strVal val="hidden"/>
                                      </p:to>
                                    </p:set>
                                  </p:childTnLst>
                                </p:cTn>
                              </p:par>
                              <p:par>
                                <p:cTn id="206" presetID="1" presetClass="exit" presetSubtype="0" fill="hold" grpId="1" nodeType="withEffect">
                                  <p:stCondLst>
                                    <p:cond delay="0"/>
                                  </p:stCondLst>
                                  <p:childTnLst>
                                    <p:set>
                                      <p:cBhvr>
                                        <p:cTn id="207" dur="1" fill="hold">
                                          <p:stCondLst>
                                            <p:cond delay="0"/>
                                          </p:stCondLst>
                                        </p:cTn>
                                        <p:tgtEl>
                                          <p:spTgt spid="81"/>
                                        </p:tgtEl>
                                        <p:attrNameLst>
                                          <p:attrName>style.visibility</p:attrName>
                                        </p:attrNameLst>
                                      </p:cBhvr>
                                      <p:to>
                                        <p:strVal val="hidden"/>
                                      </p:to>
                                    </p:set>
                                  </p:childTnLst>
                                </p:cTn>
                              </p:par>
                              <p:par>
                                <p:cTn id="208" presetID="1" presetClass="exit" presetSubtype="0" fill="hold" grpId="1" nodeType="withEffect">
                                  <p:stCondLst>
                                    <p:cond delay="0"/>
                                  </p:stCondLst>
                                  <p:childTnLst>
                                    <p:set>
                                      <p:cBhvr>
                                        <p:cTn id="209" dur="1" fill="hold">
                                          <p:stCondLst>
                                            <p:cond delay="0"/>
                                          </p:stCondLst>
                                        </p:cTn>
                                        <p:tgtEl>
                                          <p:spTgt spid="80"/>
                                        </p:tgtEl>
                                        <p:attrNameLst>
                                          <p:attrName>style.visibility</p:attrName>
                                        </p:attrNameLst>
                                      </p:cBhvr>
                                      <p:to>
                                        <p:strVal val="hidden"/>
                                      </p:to>
                                    </p:set>
                                  </p:childTnLst>
                                </p:cTn>
                              </p:par>
                              <p:par>
                                <p:cTn id="210" presetID="1" presetClass="exit" presetSubtype="0" fill="hold" grpId="1" nodeType="withEffect">
                                  <p:stCondLst>
                                    <p:cond delay="0"/>
                                  </p:stCondLst>
                                  <p:childTnLst>
                                    <p:set>
                                      <p:cBhvr>
                                        <p:cTn id="211" dur="1" fill="hold">
                                          <p:stCondLst>
                                            <p:cond delay="0"/>
                                          </p:stCondLst>
                                        </p:cTn>
                                        <p:tgtEl>
                                          <p:spTgt spid="79"/>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nodeType="clickEffect">
                                  <p:stCondLst>
                                    <p:cond delay="0"/>
                                  </p:stCondLst>
                                  <p:childTnLst>
                                    <p:set>
                                      <p:cBhvr>
                                        <p:cTn id="219" dur="1" fill="hold">
                                          <p:stCondLst>
                                            <p:cond delay="0"/>
                                          </p:stCondLst>
                                        </p:cTn>
                                        <p:tgtEl>
                                          <p:spTgt spid="53"/>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nodeType="clickEffect">
                                  <p:stCondLst>
                                    <p:cond delay="0"/>
                                  </p:stCondLst>
                                  <p:childTnLst>
                                    <p:set>
                                      <p:cBhvr>
                                        <p:cTn id="223" dur="1" fill="hold">
                                          <p:stCondLst>
                                            <p:cond delay="0"/>
                                          </p:stCondLst>
                                        </p:cTn>
                                        <p:tgtEl>
                                          <p:spTgt spid="62"/>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nodeType="clickEffect">
                                  <p:stCondLst>
                                    <p:cond delay="0"/>
                                  </p:stCondLst>
                                  <p:childTnLst>
                                    <p:set>
                                      <p:cBhvr>
                                        <p:cTn id="227" dur="1" fill="hold">
                                          <p:stCondLst>
                                            <p:cond delay="0"/>
                                          </p:stCondLst>
                                        </p:cTn>
                                        <p:tgtEl>
                                          <p:spTgt spid="67"/>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nodeType="clickEffect">
                                  <p:stCondLst>
                                    <p:cond delay="0"/>
                                  </p:stCondLst>
                                  <p:childTnLst>
                                    <p:set>
                                      <p:cBhvr>
                                        <p:cTn id="231"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uiExpand="1" build="p"/>
      <p:bldP spid="18" grpId="0" animBg="1"/>
      <p:bldP spid="18" grpId="1" animBg="1"/>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P spid="51" grpId="0" animBg="1"/>
      <p:bldP spid="52" grpId="0" uiExpand="1" build="p"/>
      <p:bldP spid="77" grpId="0" animBg="1"/>
      <p:bldP spid="77" grpId="1" animBg="1"/>
      <p:bldP spid="79" grpId="0" animBg="1"/>
      <p:bldP spid="79" grpId="1" animBg="1"/>
      <p:bldP spid="81" grpId="0"/>
      <p:bldP spid="81" grpId="1"/>
      <p:bldP spid="84" grpId="0"/>
      <p:bldP spid="84" grpId="1"/>
      <p:bldP spid="17" grpId="0" animBg="1"/>
      <p:bldP spid="17" grpId="1" animBg="1"/>
      <p:bldP spid="88" grpId="0" animBg="1"/>
      <p:bldP spid="88" grpId="1" animBg="1"/>
      <p:bldP spid="89" grpId="0" animBg="1"/>
      <p:bldP spid="89" grpId="1" animBg="1"/>
      <p:bldP spid="80" grpId="0" animBg="1"/>
      <p:bldP spid="80" grpId="1" animBg="1"/>
      <p:bldP spid="90" grpId="0" animBg="1"/>
      <p:bldP spid="90" grpId="1" animBg="1"/>
      <p:bldP spid="97" grpId="0" animBg="1"/>
      <p:bldP spid="97" grpId="1" animBg="1"/>
      <p:bldP spid="22" grpId="0" animBg="1"/>
      <p:bldP spid="22" grpId="1"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1B819F4-9A51-4C69-A5C9-114E4EEB69C7}"/>
              </a:ext>
            </a:extLst>
          </p:cNvPr>
          <p:cNvSpPr/>
          <p:nvPr/>
        </p:nvSpPr>
        <p:spPr>
          <a:xfrm>
            <a:off x="8230695" y="5543696"/>
            <a:ext cx="2025057" cy="38345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41C9DD9-EC07-4B36-B9F3-BA7C439447A0}"/>
              </a:ext>
            </a:extLst>
          </p:cNvPr>
          <p:cNvSpPr/>
          <p:nvPr/>
        </p:nvSpPr>
        <p:spPr>
          <a:xfrm>
            <a:off x="8230696" y="5544791"/>
            <a:ext cx="1636930" cy="38345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47D0294-3CF1-4BCE-AC40-390D000B271D}"/>
              </a:ext>
            </a:extLst>
          </p:cNvPr>
          <p:cNvSpPr/>
          <p:nvPr/>
        </p:nvSpPr>
        <p:spPr>
          <a:xfrm>
            <a:off x="8420374" y="5543696"/>
            <a:ext cx="960449" cy="38345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151405"/>
            <a:ext cx="10363200" cy="1143000"/>
          </a:xfrm>
        </p:spPr>
        <p:txBody>
          <a:bodyPr>
            <a:normAutofit/>
          </a:bodyPr>
          <a:lstStyle/>
          <a:p>
            <a:r>
              <a:rPr lang="en-US" sz="4800" dirty="0"/>
              <a:t>Currying</a:t>
            </a:r>
          </a:p>
        </p:txBody>
      </p:sp>
      <p:sp>
        <p:nvSpPr>
          <p:cNvPr id="19" name="TextBox 18">
            <a:extLst>
              <a:ext uri="{FF2B5EF4-FFF2-40B4-BE49-F238E27FC236}">
                <a16:creationId xmlns:a16="http://schemas.microsoft.com/office/drawing/2014/main" id="{71460C5B-6E28-43F2-879B-CA0CB66EECC2}"/>
              </a:ext>
            </a:extLst>
          </p:cNvPr>
          <p:cNvSpPr txBox="1"/>
          <p:nvPr/>
        </p:nvSpPr>
        <p:spPr>
          <a:xfrm>
            <a:off x="349179" y="3615893"/>
            <a:ext cx="11493642" cy="830997"/>
          </a:xfrm>
          <a:prstGeom prst="rect">
            <a:avLst/>
          </a:prstGeom>
          <a:noFill/>
        </p:spPr>
        <p:txBody>
          <a:bodyPr wrap="square" rtlCol="0">
            <a:spAutoFit/>
          </a:bodyPr>
          <a:lstStyle/>
          <a:p>
            <a:pPr algn="ctr"/>
            <a:r>
              <a:rPr lang="en-US" sz="2400" dirty="0"/>
              <a:t>So for example, consider the function:</a:t>
            </a:r>
          </a:p>
          <a:p>
            <a:pPr algn="ctr"/>
            <a:r>
              <a:rPr lang="en-US" sz="2400" dirty="0"/>
              <a:t> </a:t>
            </a:r>
            <a:r>
              <a:rPr lang="en-US" sz="2400" dirty="0">
                <a:latin typeface="Consolas" panose="020B0609020204030204" pitchFamily="49" charset="0"/>
              </a:rPr>
              <a:t>f </a:t>
            </a:r>
            <a:r>
              <a:rPr lang="en-US" sz="2400" dirty="0">
                <a:solidFill>
                  <a:srgbClr val="C00000"/>
                </a:solidFill>
                <a:latin typeface="Consolas" panose="020B0609020204030204" pitchFamily="49" charset="0"/>
              </a:rPr>
              <a:t>x</a:t>
            </a:r>
            <a:r>
              <a:rPr lang="en-US" sz="2400" dirty="0">
                <a:latin typeface="Consolas" panose="020B0609020204030204" pitchFamily="49" charset="0"/>
              </a:rPr>
              <a:t> </a:t>
            </a:r>
            <a:r>
              <a:rPr lang="en-US" sz="2400" dirty="0">
                <a:solidFill>
                  <a:srgbClr val="0070C0"/>
                </a:solidFill>
                <a:latin typeface="Consolas" panose="020B0609020204030204" pitchFamily="49" charset="0"/>
              </a:rPr>
              <a:t>y</a:t>
            </a:r>
            <a:r>
              <a:rPr lang="en-US" sz="2400" dirty="0">
                <a:latin typeface="Consolas" panose="020B0609020204030204" pitchFamily="49" charset="0"/>
              </a:rPr>
              <a:t> </a:t>
            </a:r>
            <a:r>
              <a:rPr lang="en-US" sz="2400" dirty="0">
                <a:solidFill>
                  <a:srgbClr val="00B050"/>
                </a:solidFill>
                <a:latin typeface="Consolas" panose="020B0609020204030204" pitchFamily="49" charset="0"/>
              </a:rPr>
              <a:t>z</a:t>
            </a:r>
            <a:r>
              <a:rPr lang="en-US" sz="2400" dirty="0">
                <a:latin typeface="Consolas" panose="020B0609020204030204" pitchFamily="49" charset="0"/>
              </a:rPr>
              <a:t> = </a:t>
            </a:r>
            <a:r>
              <a:rPr lang="en-US" sz="2400" dirty="0" err="1">
                <a:solidFill>
                  <a:srgbClr val="C00000"/>
                </a:solidFill>
                <a:latin typeface="Consolas" panose="020B0609020204030204" pitchFamily="49" charset="0"/>
              </a:rPr>
              <a:t>x</a:t>
            </a:r>
            <a:r>
              <a:rPr lang="en-US" sz="2400" dirty="0" err="1">
                <a:latin typeface="Consolas" panose="020B0609020204030204" pitchFamily="49" charset="0"/>
              </a:rPr>
              <a:t>+</a:t>
            </a:r>
            <a:r>
              <a:rPr lang="en-US" sz="2400" dirty="0" err="1">
                <a:solidFill>
                  <a:srgbClr val="0070C0"/>
                </a:solidFill>
                <a:latin typeface="Consolas" panose="020B0609020204030204" pitchFamily="49" charset="0"/>
              </a:rPr>
              <a:t>y</a:t>
            </a:r>
            <a:r>
              <a:rPr lang="en-US" sz="2400" dirty="0" err="1">
                <a:latin typeface="Consolas" panose="020B0609020204030204" pitchFamily="49" charset="0"/>
              </a:rPr>
              <a:t>+</a:t>
            </a:r>
            <a:r>
              <a:rPr lang="en-US" sz="2400" dirty="0" err="1">
                <a:solidFill>
                  <a:srgbClr val="00B050"/>
                </a:solidFill>
                <a:latin typeface="Consolas" panose="020B0609020204030204" pitchFamily="49" charset="0"/>
              </a:rPr>
              <a:t>z</a:t>
            </a:r>
            <a:endParaRPr lang="en-US" sz="2400" dirty="0">
              <a:solidFill>
                <a:srgbClr val="00B050"/>
              </a:solidFill>
              <a:latin typeface="Consolas" panose="020B0609020204030204" pitchFamily="49" charset="0"/>
            </a:endParaRPr>
          </a:p>
        </p:txBody>
      </p:sp>
      <p:sp>
        <p:nvSpPr>
          <p:cNvPr id="28" name="TextBox 27">
            <a:extLst>
              <a:ext uri="{FF2B5EF4-FFF2-40B4-BE49-F238E27FC236}">
                <a16:creationId xmlns:a16="http://schemas.microsoft.com/office/drawing/2014/main" id="{389DD365-650C-4671-BE23-19DA8A6AD4FA}"/>
              </a:ext>
            </a:extLst>
          </p:cNvPr>
          <p:cNvSpPr txBox="1"/>
          <p:nvPr/>
        </p:nvSpPr>
        <p:spPr>
          <a:xfrm>
            <a:off x="459702" y="4579543"/>
            <a:ext cx="5328092" cy="461665"/>
          </a:xfrm>
          <a:prstGeom prst="rect">
            <a:avLst/>
          </a:prstGeom>
          <a:noFill/>
        </p:spPr>
        <p:txBody>
          <a:bodyPr wrap="square" rtlCol="0">
            <a:spAutoFit/>
          </a:bodyPr>
          <a:lstStyle/>
          <a:p>
            <a:pPr algn="ctr"/>
            <a:r>
              <a:rPr lang="en-US" sz="2400" dirty="0"/>
              <a:t>If we call the original function like this:</a:t>
            </a:r>
          </a:p>
        </p:txBody>
      </p:sp>
      <p:sp>
        <p:nvSpPr>
          <p:cNvPr id="30" name="TextBox 29">
            <a:extLst>
              <a:ext uri="{FF2B5EF4-FFF2-40B4-BE49-F238E27FC236}">
                <a16:creationId xmlns:a16="http://schemas.microsoft.com/office/drawing/2014/main" id="{BB660F62-C031-43B9-AE41-8CCDF47F9563}"/>
              </a:ext>
            </a:extLst>
          </p:cNvPr>
          <p:cNvSpPr txBox="1"/>
          <p:nvPr/>
        </p:nvSpPr>
        <p:spPr>
          <a:xfrm>
            <a:off x="5949508" y="4579543"/>
            <a:ext cx="5328092" cy="461665"/>
          </a:xfrm>
          <a:prstGeom prst="rect">
            <a:avLst/>
          </a:prstGeom>
          <a:noFill/>
        </p:spPr>
        <p:txBody>
          <a:bodyPr wrap="square" rtlCol="0">
            <a:spAutoFit/>
          </a:bodyPr>
          <a:lstStyle/>
          <a:p>
            <a:pPr algn="ctr"/>
            <a:r>
              <a:rPr lang="en-US" sz="2400" dirty="0"/>
              <a:t>We'd call the curried function like this:</a:t>
            </a:r>
          </a:p>
        </p:txBody>
      </p:sp>
      <p:sp>
        <p:nvSpPr>
          <p:cNvPr id="48" name="TextBox 47">
            <a:extLst>
              <a:ext uri="{FF2B5EF4-FFF2-40B4-BE49-F238E27FC236}">
                <a16:creationId xmlns:a16="http://schemas.microsoft.com/office/drawing/2014/main" id="{68F23F0D-B01D-46AA-9BDF-C0E4E98E7A2A}"/>
              </a:ext>
            </a:extLst>
          </p:cNvPr>
          <p:cNvSpPr txBox="1"/>
          <p:nvPr/>
        </p:nvSpPr>
        <p:spPr>
          <a:xfrm>
            <a:off x="6552652" y="5128093"/>
            <a:ext cx="3834668" cy="830997"/>
          </a:xfrm>
          <a:prstGeom prst="rect">
            <a:avLst/>
          </a:prstGeom>
          <a:noFill/>
        </p:spPr>
        <p:txBody>
          <a:bodyPr wrap="square" rtlCol="0">
            <a:spAutoFit/>
          </a:bodyPr>
          <a:lstStyle/>
          <a:p>
            <a:pPr algn="ctr"/>
            <a:r>
              <a:rPr lang="en-US" sz="2400" dirty="0">
                <a:latin typeface="Consolas" panose="020B0609020204030204" pitchFamily="49" charset="0"/>
              </a:rPr>
              <a:t>f</a:t>
            </a:r>
            <a:r>
              <a:rPr lang="en-US" sz="2400" baseline="-25000" dirty="0">
                <a:latin typeface="Consolas" panose="020B0609020204030204" pitchFamily="49" charset="0"/>
              </a:rPr>
              <a:t>c</a:t>
            </a:r>
            <a:r>
              <a:rPr lang="en-US" sz="2400" dirty="0">
                <a:latin typeface="Consolas" panose="020B0609020204030204" pitchFamily="49" charset="0"/>
              </a:rPr>
              <a:t> = curry f</a:t>
            </a:r>
          </a:p>
          <a:p>
            <a:pPr algn="ctr"/>
            <a:r>
              <a:rPr lang="en-US" sz="2400" dirty="0">
                <a:latin typeface="Consolas" panose="020B0609020204030204" pitchFamily="49" charset="0"/>
              </a:rPr>
              <a:t>result = ((f</a:t>
            </a:r>
            <a:r>
              <a:rPr lang="en-US" sz="2400" baseline="-25000" dirty="0">
                <a:latin typeface="Consolas" panose="020B0609020204030204" pitchFamily="49" charset="0"/>
              </a:rPr>
              <a:t>c</a:t>
            </a:r>
            <a:r>
              <a:rPr lang="en-US" sz="2400" dirty="0">
                <a:latin typeface="Consolas" panose="020B0609020204030204" pitchFamily="49" charset="0"/>
              </a:rPr>
              <a:t> </a:t>
            </a:r>
            <a:r>
              <a:rPr lang="en-US" sz="2400" dirty="0">
                <a:solidFill>
                  <a:srgbClr val="C00000"/>
                </a:solidFill>
                <a:latin typeface="Consolas" panose="020B0609020204030204" pitchFamily="49" charset="0"/>
              </a:rPr>
              <a:t>2</a:t>
            </a:r>
            <a:r>
              <a:rPr lang="en-US" sz="2400" dirty="0">
                <a:latin typeface="Consolas" panose="020B0609020204030204" pitchFamily="49" charset="0"/>
              </a:rPr>
              <a:t>)</a:t>
            </a:r>
            <a:r>
              <a:rPr lang="en-US" sz="2400" dirty="0">
                <a:solidFill>
                  <a:srgbClr val="C00000"/>
                </a:solidFill>
                <a:latin typeface="Consolas" panose="020B0609020204030204" pitchFamily="49" charset="0"/>
              </a:rPr>
              <a:t> </a:t>
            </a:r>
            <a:r>
              <a:rPr lang="en-US" sz="2400" dirty="0">
                <a:solidFill>
                  <a:srgbClr val="0070C0"/>
                </a:solidFill>
                <a:latin typeface="Consolas" panose="020B0609020204030204" pitchFamily="49" charset="0"/>
              </a:rPr>
              <a:t>3</a:t>
            </a:r>
            <a:r>
              <a:rPr lang="en-US" sz="2400" dirty="0">
                <a:latin typeface="Consolas" panose="020B0609020204030204" pitchFamily="49" charset="0"/>
              </a:rPr>
              <a:t>) </a:t>
            </a:r>
            <a:r>
              <a:rPr lang="en-US" sz="2400" dirty="0">
                <a:solidFill>
                  <a:srgbClr val="00B050"/>
                </a:solidFill>
                <a:latin typeface="Consolas" panose="020B0609020204030204" pitchFamily="49" charset="0"/>
              </a:rPr>
              <a:t>5 </a:t>
            </a:r>
          </a:p>
        </p:txBody>
      </p:sp>
      <p:sp>
        <p:nvSpPr>
          <p:cNvPr id="16" name="TextBox 15">
            <a:extLst>
              <a:ext uri="{FF2B5EF4-FFF2-40B4-BE49-F238E27FC236}">
                <a16:creationId xmlns:a16="http://schemas.microsoft.com/office/drawing/2014/main" id="{8CE2D82F-8EBF-4BB9-BA56-2FBF97D7AAD3}"/>
              </a:ext>
            </a:extLst>
          </p:cNvPr>
          <p:cNvSpPr txBox="1"/>
          <p:nvPr/>
        </p:nvSpPr>
        <p:spPr>
          <a:xfrm>
            <a:off x="459702" y="1034932"/>
            <a:ext cx="11474498" cy="461665"/>
          </a:xfrm>
          <a:prstGeom prst="rect">
            <a:avLst/>
          </a:prstGeom>
          <a:noFill/>
        </p:spPr>
        <p:txBody>
          <a:bodyPr wrap="square" rtlCol="0">
            <a:spAutoFit/>
          </a:bodyPr>
          <a:lstStyle/>
          <a:p>
            <a:pPr algn="ctr"/>
            <a:r>
              <a:rPr lang="en-US" sz="2400" dirty="0"/>
              <a:t>Currying is the idea that you can convert a </a:t>
            </a:r>
            <a:r>
              <a:rPr lang="en-US" sz="2400" dirty="0">
                <a:solidFill>
                  <a:srgbClr val="FF0000"/>
                </a:solidFill>
              </a:rPr>
              <a:t>function</a:t>
            </a:r>
            <a:r>
              <a:rPr lang="en-US" sz="2400" dirty="0"/>
              <a:t> that takes </a:t>
            </a:r>
            <a:r>
              <a:rPr lang="en-US" sz="2400" dirty="0">
                <a:solidFill>
                  <a:srgbClr val="FF0000"/>
                </a:solidFill>
              </a:rPr>
              <a:t>multiple arguments</a:t>
            </a:r>
            <a:r>
              <a:rPr lang="en-US" sz="2400" dirty="0"/>
              <a:t>…</a:t>
            </a:r>
          </a:p>
        </p:txBody>
      </p:sp>
      <p:sp>
        <p:nvSpPr>
          <p:cNvPr id="17" name="TextBox 16">
            <a:extLst>
              <a:ext uri="{FF2B5EF4-FFF2-40B4-BE49-F238E27FC236}">
                <a16:creationId xmlns:a16="http://schemas.microsoft.com/office/drawing/2014/main" id="{1F39057E-733A-4F3D-999D-18D37C7AC4FA}"/>
              </a:ext>
            </a:extLst>
          </p:cNvPr>
          <p:cNvSpPr txBox="1"/>
          <p:nvPr/>
        </p:nvSpPr>
        <p:spPr>
          <a:xfrm>
            <a:off x="1105070" y="2721037"/>
            <a:ext cx="10183762" cy="461665"/>
          </a:xfrm>
          <a:prstGeom prst="rect">
            <a:avLst/>
          </a:prstGeom>
          <a:noFill/>
        </p:spPr>
        <p:txBody>
          <a:bodyPr wrap="square" rtlCol="0">
            <a:spAutoFit/>
          </a:bodyPr>
          <a:lstStyle/>
          <a:p>
            <a:pPr algn="ctr"/>
            <a:r>
              <a:rPr lang="en-US" sz="2400" dirty="0"/>
              <a:t>The final function call returns the complete result.</a:t>
            </a:r>
          </a:p>
        </p:txBody>
      </p:sp>
      <p:sp>
        <p:nvSpPr>
          <p:cNvPr id="20" name="TextBox 19">
            <a:extLst>
              <a:ext uri="{FF2B5EF4-FFF2-40B4-BE49-F238E27FC236}">
                <a16:creationId xmlns:a16="http://schemas.microsoft.com/office/drawing/2014/main" id="{85147EE5-DBFF-4337-A4F4-BDD3890B687E}"/>
              </a:ext>
            </a:extLst>
          </p:cNvPr>
          <p:cNvSpPr txBox="1"/>
          <p:nvPr/>
        </p:nvSpPr>
        <p:spPr>
          <a:xfrm>
            <a:off x="226588" y="5378544"/>
            <a:ext cx="6094902" cy="461665"/>
          </a:xfrm>
          <a:prstGeom prst="rect">
            <a:avLst/>
          </a:prstGeom>
          <a:noFill/>
        </p:spPr>
        <p:txBody>
          <a:bodyPr wrap="square">
            <a:spAutoFit/>
          </a:bodyPr>
          <a:lstStyle/>
          <a:p>
            <a:pPr algn="ctr"/>
            <a:r>
              <a:rPr lang="en-US" sz="2400" dirty="0">
                <a:latin typeface="Consolas" panose="020B0609020204030204" pitchFamily="49" charset="0"/>
              </a:rPr>
              <a:t>result  = f </a:t>
            </a:r>
            <a:r>
              <a:rPr lang="en-US" sz="2400" dirty="0">
                <a:solidFill>
                  <a:srgbClr val="C00000"/>
                </a:solidFill>
                <a:latin typeface="Consolas" panose="020B0609020204030204" pitchFamily="49" charset="0"/>
              </a:rPr>
              <a:t>2</a:t>
            </a:r>
            <a:r>
              <a:rPr lang="en-US" sz="2400" dirty="0">
                <a:latin typeface="Consolas" panose="020B0609020204030204" pitchFamily="49" charset="0"/>
              </a:rPr>
              <a:t> </a:t>
            </a:r>
            <a:r>
              <a:rPr lang="en-US" sz="2400" dirty="0">
                <a:solidFill>
                  <a:srgbClr val="0070C0"/>
                </a:solidFill>
                <a:latin typeface="Consolas" panose="020B0609020204030204" pitchFamily="49" charset="0"/>
              </a:rPr>
              <a:t>3</a:t>
            </a:r>
            <a:r>
              <a:rPr lang="en-US" sz="2400" dirty="0">
                <a:latin typeface="Consolas" panose="020B0609020204030204" pitchFamily="49" charset="0"/>
              </a:rPr>
              <a:t> </a:t>
            </a:r>
            <a:r>
              <a:rPr lang="en-US" sz="2400" dirty="0">
                <a:solidFill>
                  <a:srgbClr val="00B050"/>
                </a:solidFill>
                <a:latin typeface="Consolas" panose="020B0609020204030204" pitchFamily="49" charset="0"/>
              </a:rPr>
              <a:t>5</a:t>
            </a:r>
          </a:p>
        </p:txBody>
      </p:sp>
      <p:sp>
        <p:nvSpPr>
          <p:cNvPr id="22" name="TextBox 21">
            <a:extLst>
              <a:ext uri="{FF2B5EF4-FFF2-40B4-BE49-F238E27FC236}">
                <a16:creationId xmlns:a16="http://schemas.microsoft.com/office/drawing/2014/main" id="{4141EF83-596C-4B63-A69F-9BE9AF7B3606}"/>
              </a:ext>
            </a:extLst>
          </p:cNvPr>
          <p:cNvSpPr txBox="1"/>
          <p:nvPr/>
        </p:nvSpPr>
        <p:spPr>
          <a:xfrm>
            <a:off x="1550396" y="1693319"/>
            <a:ext cx="9293110" cy="830997"/>
          </a:xfrm>
          <a:prstGeom prst="rect">
            <a:avLst/>
          </a:prstGeom>
          <a:noFill/>
        </p:spPr>
        <p:txBody>
          <a:bodyPr wrap="square">
            <a:spAutoFit/>
          </a:bodyPr>
          <a:lstStyle/>
          <a:p>
            <a:pPr algn="ctr"/>
            <a:r>
              <a:rPr lang="en-US" sz="2400" dirty="0"/>
              <a:t>into one that takes a </a:t>
            </a:r>
            <a:r>
              <a:rPr lang="en-US" sz="2400" dirty="0">
                <a:solidFill>
                  <a:srgbClr val="FF0000"/>
                </a:solidFill>
              </a:rPr>
              <a:t>single argument </a:t>
            </a:r>
            <a:r>
              <a:rPr lang="en-US" sz="2400" dirty="0"/>
              <a:t>and </a:t>
            </a:r>
            <a:r>
              <a:rPr lang="en-US" sz="2400" dirty="0">
                <a:solidFill>
                  <a:srgbClr val="FF0000"/>
                </a:solidFill>
              </a:rPr>
              <a:t>returns a new function </a:t>
            </a:r>
            <a:r>
              <a:rPr lang="en-US" sz="2400" dirty="0"/>
              <a:t>that </a:t>
            </a:r>
            <a:r>
              <a:rPr lang="en-US" sz="2400" dirty="0">
                <a:solidFill>
                  <a:srgbClr val="FF0000"/>
                </a:solidFill>
              </a:rPr>
              <a:t>takes the next argument</a:t>
            </a:r>
            <a:r>
              <a:rPr lang="en-US" sz="2400" dirty="0"/>
              <a:t>, etc.</a:t>
            </a:r>
          </a:p>
        </p:txBody>
      </p:sp>
      <p:sp>
        <p:nvSpPr>
          <p:cNvPr id="23" name="Speech Bubble: Rectangle with Corners Rounded 22">
            <a:extLst>
              <a:ext uri="{FF2B5EF4-FFF2-40B4-BE49-F238E27FC236}">
                <a16:creationId xmlns:a16="http://schemas.microsoft.com/office/drawing/2014/main" id="{1F02ACAF-FD73-4107-B23D-DF33156CECB4}"/>
              </a:ext>
            </a:extLst>
          </p:cNvPr>
          <p:cNvSpPr/>
          <p:nvPr/>
        </p:nvSpPr>
        <p:spPr>
          <a:xfrm>
            <a:off x="6552652" y="3585363"/>
            <a:ext cx="4033513" cy="980278"/>
          </a:xfrm>
          <a:prstGeom prst="wedgeRoundRectCallout">
            <a:avLst>
              <a:gd name="adj1" fmla="val 2281"/>
              <a:gd name="adj2" fmla="val 1548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latin typeface="Corbel" panose="020B0503020204020204" pitchFamily="34" charset="0"/>
              </a:rPr>
              <a:t>f</a:t>
            </a:r>
            <a:r>
              <a:rPr lang="en-US" sz="2000" baseline="-25000" dirty="0">
                <a:solidFill>
                  <a:srgbClr val="FFC1C1"/>
                </a:solidFill>
                <a:latin typeface="Corbel" panose="020B0503020204020204" pitchFamily="34" charset="0"/>
              </a:rPr>
              <a:t>c</a:t>
            </a:r>
            <a:r>
              <a:rPr lang="en-US" sz="2000" dirty="0">
                <a:solidFill>
                  <a:srgbClr val="FFC1C1"/>
                </a:solidFill>
                <a:latin typeface="Corbel" panose="020B0503020204020204" pitchFamily="34" charset="0"/>
              </a:rPr>
              <a:t> </a:t>
            </a:r>
            <a:r>
              <a:rPr lang="en-US" sz="2000" dirty="0">
                <a:latin typeface="Corbel" panose="020B0503020204020204" pitchFamily="34" charset="0"/>
              </a:rPr>
              <a:t>is a function that takes </a:t>
            </a:r>
            <a:r>
              <a:rPr lang="en-US" sz="2000" dirty="0">
                <a:solidFill>
                  <a:srgbClr val="FFC1C1"/>
                </a:solidFill>
                <a:latin typeface="Corbel" panose="020B0503020204020204" pitchFamily="34" charset="0"/>
              </a:rPr>
              <a:t>x</a:t>
            </a:r>
            <a:r>
              <a:rPr lang="en-US" sz="2000" dirty="0">
                <a:latin typeface="Corbel" panose="020B0503020204020204" pitchFamily="34" charset="0"/>
              </a:rPr>
              <a:t> as its only parameter.</a:t>
            </a:r>
            <a:endParaRPr lang="en-US" sz="2000" baseline="-25000" dirty="0">
              <a:latin typeface="Corbel" panose="020B0503020204020204" pitchFamily="34" charset="0"/>
            </a:endParaRPr>
          </a:p>
        </p:txBody>
      </p:sp>
      <p:sp>
        <p:nvSpPr>
          <p:cNvPr id="29" name="Speech Bubble: Rectangle with Corners Rounded 28">
            <a:extLst>
              <a:ext uri="{FF2B5EF4-FFF2-40B4-BE49-F238E27FC236}">
                <a16:creationId xmlns:a16="http://schemas.microsoft.com/office/drawing/2014/main" id="{CD3F53D8-BAF1-45D2-8AD7-B92C6ABD18FE}"/>
              </a:ext>
            </a:extLst>
          </p:cNvPr>
          <p:cNvSpPr/>
          <p:nvPr/>
        </p:nvSpPr>
        <p:spPr>
          <a:xfrm>
            <a:off x="7180980" y="3571461"/>
            <a:ext cx="4033513" cy="980278"/>
          </a:xfrm>
          <a:prstGeom prst="wedgeRoundRectCallout">
            <a:avLst>
              <a:gd name="adj1" fmla="val 2281"/>
              <a:gd name="adj2" fmla="val 1548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call </a:t>
            </a:r>
            <a:r>
              <a:rPr lang="en-US" sz="2000" dirty="0">
                <a:solidFill>
                  <a:srgbClr val="FFC1C1"/>
                </a:solidFill>
                <a:latin typeface="Corbel" panose="020B0503020204020204" pitchFamily="34" charset="0"/>
              </a:rPr>
              <a:t>returns a new function</a:t>
            </a:r>
            <a:r>
              <a:rPr lang="en-US" sz="2000" dirty="0">
                <a:solidFill>
                  <a:schemeClr val="bg1"/>
                </a:solidFill>
                <a:latin typeface="Corbel" panose="020B0503020204020204" pitchFamily="34" charset="0"/>
              </a:rPr>
              <a:t> that takes </a:t>
            </a:r>
            <a:r>
              <a:rPr lang="en-US" sz="2000" dirty="0">
                <a:solidFill>
                  <a:srgbClr val="C2FFF0"/>
                </a:solidFill>
                <a:latin typeface="Corbel" panose="020B0503020204020204" pitchFamily="34" charset="0"/>
              </a:rPr>
              <a:t>y</a:t>
            </a:r>
            <a:r>
              <a:rPr lang="en-US" sz="2000" dirty="0">
                <a:solidFill>
                  <a:schemeClr val="bg1"/>
                </a:solidFill>
                <a:latin typeface="Corbel" panose="020B0503020204020204" pitchFamily="34" charset="0"/>
              </a:rPr>
              <a:t> as its only parameter.</a:t>
            </a:r>
            <a:endParaRPr lang="en-US" sz="2000" baseline="-25000" dirty="0">
              <a:solidFill>
                <a:schemeClr val="bg1"/>
              </a:solidFill>
              <a:latin typeface="Corbel" panose="020B0503020204020204" pitchFamily="34" charset="0"/>
            </a:endParaRPr>
          </a:p>
        </p:txBody>
      </p:sp>
      <p:sp>
        <p:nvSpPr>
          <p:cNvPr id="33" name="Speech Bubble: Rectangle with Corners Rounded 32">
            <a:extLst>
              <a:ext uri="{FF2B5EF4-FFF2-40B4-BE49-F238E27FC236}">
                <a16:creationId xmlns:a16="http://schemas.microsoft.com/office/drawing/2014/main" id="{9E3BA360-2296-49F6-894A-7802CBFE6B50}"/>
              </a:ext>
            </a:extLst>
          </p:cNvPr>
          <p:cNvSpPr/>
          <p:nvPr/>
        </p:nvSpPr>
        <p:spPr>
          <a:xfrm>
            <a:off x="7528450" y="3544225"/>
            <a:ext cx="4033513" cy="980278"/>
          </a:xfrm>
          <a:prstGeom prst="wedgeRoundRectCallout">
            <a:avLst>
              <a:gd name="adj1" fmla="val 2281"/>
              <a:gd name="adj2" fmla="val 1548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call takes</a:t>
            </a:r>
            <a:r>
              <a:rPr lang="en-US" sz="2000" dirty="0">
                <a:solidFill>
                  <a:srgbClr val="FFC1C1"/>
                </a:solidFill>
                <a:latin typeface="Corbel" panose="020B0503020204020204" pitchFamily="34" charset="0"/>
              </a:rPr>
              <a:t> </a:t>
            </a:r>
            <a:r>
              <a:rPr lang="en-US" sz="2000" dirty="0">
                <a:solidFill>
                  <a:srgbClr val="C2FFF0"/>
                </a:solidFill>
                <a:latin typeface="Corbel" panose="020B0503020204020204" pitchFamily="34" charset="0"/>
              </a:rPr>
              <a:t>y</a:t>
            </a:r>
            <a:r>
              <a:rPr lang="en-US" sz="2000" dirty="0">
                <a:solidFill>
                  <a:srgbClr val="FFC1C1"/>
                </a:solidFill>
                <a:latin typeface="Corbel" panose="020B0503020204020204" pitchFamily="34" charset="0"/>
              </a:rPr>
              <a:t> </a:t>
            </a:r>
            <a:r>
              <a:rPr lang="en-US" sz="2000" dirty="0">
                <a:solidFill>
                  <a:schemeClr val="bg1"/>
                </a:solidFill>
                <a:latin typeface="Corbel" panose="020B0503020204020204" pitchFamily="34" charset="0"/>
              </a:rPr>
              <a:t>as input and </a:t>
            </a:r>
            <a:r>
              <a:rPr lang="en-US" sz="2000" dirty="0">
                <a:solidFill>
                  <a:srgbClr val="FFC1C1"/>
                </a:solidFill>
                <a:latin typeface="Corbel" panose="020B0503020204020204" pitchFamily="34" charset="0"/>
              </a:rPr>
              <a:t>returns a new function</a:t>
            </a:r>
            <a:r>
              <a:rPr lang="en-US" sz="2000" dirty="0">
                <a:solidFill>
                  <a:schemeClr val="bg1"/>
                </a:solidFill>
                <a:latin typeface="Corbel" panose="020B0503020204020204" pitchFamily="34" charset="0"/>
              </a:rPr>
              <a:t> that takes </a:t>
            </a:r>
            <a:r>
              <a:rPr lang="en-US" sz="2000" dirty="0">
                <a:solidFill>
                  <a:srgbClr val="92D050"/>
                </a:solidFill>
                <a:latin typeface="Corbel" panose="020B0503020204020204" pitchFamily="34" charset="0"/>
              </a:rPr>
              <a:t>z</a:t>
            </a:r>
            <a:r>
              <a:rPr lang="en-US" sz="2000" dirty="0">
                <a:solidFill>
                  <a:schemeClr val="bg1"/>
                </a:solidFill>
                <a:latin typeface="Corbel" panose="020B0503020204020204" pitchFamily="34" charset="0"/>
              </a:rPr>
              <a:t> as its only parameter.</a:t>
            </a:r>
            <a:endParaRPr lang="en-US" sz="2000" baseline="-25000" dirty="0">
              <a:solidFill>
                <a:schemeClr val="bg1"/>
              </a:solidFill>
              <a:latin typeface="Corbel" panose="020B0503020204020204" pitchFamily="34" charset="0"/>
            </a:endParaRPr>
          </a:p>
        </p:txBody>
      </p:sp>
      <p:sp>
        <p:nvSpPr>
          <p:cNvPr id="35" name="Speech Bubble: Rectangle with Corners Rounded 34">
            <a:extLst>
              <a:ext uri="{FF2B5EF4-FFF2-40B4-BE49-F238E27FC236}">
                <a16:creationId xmlns:a16="http://schemas.microsoft.com/office/drawing/2014/main" id="{B290DDD9-E812-4522-B5B0-E461B03AF221}"/>
              </a:ext>
            </a:extLst>
          </p:cNvPr>
          <p:cNvSpPr/>
          <p:nvPr/>
        </p:nvSpPr>
        <p:spPr>
          <a:xfrm>
            <a:off x="7983043" y="3561633"/>
            <a:ext cx="4033513" cy="980278"/>
          </a:xfrm>
          <a:prstGeom prst="wedgeRoundRectCallout">
            <a:avLst>
              <a:gd name="adj1" fmla="val 2281"/>
              <a:gd name="adj2" fmla="val 1548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final call takes</a:t>
            </a:r>
            <a:r>
              <a:rPr lang="en-US" sz="2000" dirty="0">
                <a:solidFill>
                  <a:srgbClr val="FFC1C1"/>
                </a:solidFill>
                <a:latin typeface="Corbel" panose="020B0503020204020204" pitchFamily="34" charset="0"/>
              </a:rPr>
              <a:t> </a:t>
            </a:r>
            <a:r>
              <a:rPr lang="en-US" sz="2000" dirty="0">
                <a:solidFill>
                  <a:srgbClr val="92D050"/>
                </a:solidFill>
                <a:latin typeface="Corbel" panose="020B0503020204020204" pitchFamily="34" charset="0"/>
              </a:rPr>
              <a:t>z</a:t>
            </a:r>
            <a:r>
              <a:rPr lang="en-US" sz="2000" dirty="0">
                <a:solidFill>
                  <a:srgbClr val="FFC1C1"/>
                </a:solidFill>
                <a:latin typeface="Corbel" panose="020B0503020204020204" pitchFamily="34" charset="0"/>
              </a:rPr>
              <a:t> </a:t>
            </a:r>
            <a:r>
              <a:rPr lang="en-US" sz="2000" dirty="0">
                <a:solidFill>
                  <a:schemeClr val="bg1"/>
                </a:solidFill>
                <a:latin typeface="Corbel" panose="020B0503020204020204" pitchFamily="34" charset="0"/>
              </a:rPr>
              <a:t>as input and </a:t>
            </a:r>
            <a:r>
              <a:rPr lang="en-US" sz="2000" dirty="0">
                <a:solidFill>
                  <a:srgbClr val="FFC1C1"/>
                </a:solidFill>
                <a:latin typeface="Corbel" panose="020B0503020204020204" pitchFamily="34" charset="0"/>
              </a:rPr>
              <a:t>returns the result</a:t>
            </a:r>
            <a:r>
              <a:rPr lang="en-US" sz="2000" dirty="0">
                <a:solidFill>
                  <a:schemeClr val="bg1"/>
                </a:solidFill>
                <a:latin typeface="Corbel" panose="020B0503020204020204" pitchFamily="34" charset="0"/>
              </a:rPr>
              <a:t> (</a:t>
            </a:r>
            <a:r>
              <a:rPr lang="en-US" sz="2000" dirty="0">
                <a:solidFill>
                  <a:srgbClr val="FFC1C1"/>
                </a:solidFill>
                <a:latin typeface="Corbel" panose="020B0503020204020204" pitchFamily="34" charset="0"/>
              </a:rPr>
              <a:t>2+</a:t>
            </a:r>
            <a:r>
              <a:rPr lang="en-US" sz="2000" dirty="0">
                <a:solidFill>
                  <a:srgbClr val="C2FFF0"/>
                </a:solidFill>
                <a:latin typeface="Corbel" panose="020B0503020204020204" pitchFamily="34" charset="0"/>
              </a:rPr>
              <a:t>3</a:t>
            </a:r>
            <a:r>
              <a:rPr lang="en-US" sz="2000" dirty="0">
                <a:solidFill>
                  <a:srgbClr val="FFC1C1"/>
                </a:solidFill>
                <a:latin typeface="Corbel" panose="020B0503020204020204" pitchFamily="34" charset="0"/>
              </a:rPr>
              <a:t>+</a:t>
            </a:r>
            <a:r>
              <a:rPr lang="en-US" sz="2000" dirty="0">
                <a:solidFill>
                  <a:srgbClr val="92D050"/>
                </a:solidFill>
                <a:latin typeface="Corbel" panose="020B0503020204020204" pitchFamily="34" charset="0"/>
              </a:rPr>
              <a:t>5</a:t>
            </a:r>
            <a:r>
              <a:rPr lang="en-US" sz="2000" dirty="0">
                <a:solidFill>
                  <a:schemeClr val="bg1"/>
                </a:solidFill>
                <a:latin typeface="Corbel" panose="020B0503020204020204" pitchFamily="34" charset="0"/>
              </a:rPr>
              <a:t>).</a:t>
            </a:r>
            <a:endParaRPr lang="en-US" sz="2000" baseline="-25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186568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down)">
                                      <p:cBhvr>
                                        <p:cTn id="48" dur="500"/>
                                        <p:tgtEl>
                                          <p:spTgt spid="29"/>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9"/>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down)">
                                      <p:cBhvr>
                                        <p:cTn id="62" dur="500"/>
                                        <p:tgtEl>
                                          <p:spTgt spid="33"/>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33"/>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2"/>
                                        </p:tgtEl>
                                      </p:cBhvr>
                                    </p:animEffect>
                                    <p:set>
                                      <p:cBhvr>
                                        <p:cTn id="71" dur="1" fill="hold">
                                          <p:stCondLst>
                                            <p:cond delay="499"/>
                                          </p:stCondLst>
                                        </p:cTn>
                                        <p:tgtEl>
                                          <p:spTgt spid="3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5"/>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4"/>
                                        </p:tgtEl>
                                      </p:cBhvr>
                                    </p:animEffect>
                                    <p:set>
                                      <p:cBhvr>
                                        <p:cTn id="85"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2" grpId="0" animBg="1"/>
      <p:bldP spid="32" grpId="1" animBg="1"/>
      <p:bldP spid="5" grpId="0" animBg="1"/>
      <p:bldP spid="5" grpId="1" animBg="1"/>
      <p:bldP spid="19" grpId="0"/>
      <p:bldP spid="28" grpId="0"/>
      <p:bldP spid="30" grpId="0"/>
      <p:bldP spid="48" grpId="0"/>
      <p:bldP spid="16" grpId="0"/>
      <p:bldP spid="17" grpId="0"/>
      <p:bldP spid="20" grpId="0"/>
      <p:bldP spid="22" grpId="0"/>
      <p:bldP spid="23" grpId="0" animBg="1"/>
      <p:bldP spid="23" grpId="1" animBg="1"/>
      <p:bldP spid="29" grpId="0" animBg="1"/>
      <p:bldP spid="29" grpId="1" animBg="1"/>
      <p:bldP spid="33" grpId="0" animBg="1"/>
      <p:bldP spid="33" grpId="1" animBg="1"/>
      <p:bldP spid="35" grpId="0" animBg="1"/>
      <p:bldP spid="35" grpId="1"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a:extLst>
              <a:ext uri="{FF2B5EF4-FFF2-40B4-BE49-F238E27FC236}">
                <a16:creationId xmlns:a16="http://schemas.microsoft.com/office/drawing/2014/main" id="{D8893345-F18F-46FB-B325-2C782634F376}"/>
              </a:ext>
            </a:extLst>
          </p:cNvPr>
          <p:cNvPicPr>
            <a:picLocks noChangeAspect="1"/>
          </p:cNvPicPr>
          <p:nvPr/>
        </p:nvPicPr>
        <p:blipFill>
          <a:blip r:embed="rId3"/>
          <a:stretch>
            <a:fillRect/>
          </a:stretch>
        </p:blipFill>
        <p:spPr>
          <a:xfrm>
            <a:off x="2258754" y="859"/>
            <a:ext cx="1500939" cy="928416"/>
          </a:xfrm>
          <a:prstGeom prst="rect">
            <a:avLst/>
          </a:prstGeom>
        </p:spPr>
      </p:pic>
      <p:sp>
        <p:nvSpPr>
          <p:cNvPr id="2" name="Title 1">
            <a:extLst>
              <a:ext uri="{FF2B5EF4-FFF2-40B4-BE49-F238E27FC236}">
                <a16:creationId xmlns:a16="http://schemas.microsoft.com/office/drawing/2014/main" id="{37402B69-4A75-4E40-9A78-A2459C2F3934}"/>
              </a:ext>
            </a:extLst>
          </p:cNvPr>
          <p:cNvSpPr>
            <a:spLocks noGrp="1"/>
          </p:cNvSpPr>
          <p:nvPr>
            <p:ph type="title"/>
          </p:nvPr>
        </p:nvSpPr>
        <p:spPr/>
        <p:txBody>
          <a:bodyPr/>
          <a:lstStyle/>
          <a:p>
            <a:r>
              <a:rPr lang="en-US" dirty="0"/>
              <a:t>Visualizing a Curried Function </a:t>
            </a:r>
          </a:p>
        </p:txBody>
      </p:sp>
      <p:sp>
        <p:nvSpPr>
          <p:cNvPr id="5" name="Rectangle 4">
            <a:extLst>
              <a:ext uri="{FF2B5EF4-FFF2-40B4-BE49-F238E27FC236}">
                <a16:creationId xmlns:a16="http://schemas.microsoft.com/office/drawing/2014/main" id="{627F3FED-D872-4A5D-BF56-D01EC288B89B}"/>
              </a:ext>
            </a:extLst>
          </p:cNvPr>
          <p:cNvSpPr/>
          <p:nvPr/>
        </p:nvSpPr>
        <p:spPr>
          <a:xfrm>
            <a:off x="816756" y="2925197"/>
            <a:ext cx="5197876" cy="367979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TextBox 5">
            <a:extLst>
              <a:ext uri="{FF2B5EF4-FFF2-40B4-BE49-F238E27FC236}">
                <a16:creationId xmlns:a16="http://schemas.microsoft.com/office/drawing/2014/main" id="{30B9F6FD-308D-45BC-A401-0601186EBAC6}"/>
              </a:ext>
            </a:extLst>
          </p:cNvPr>
          <p:cNvSpPr txBox="1"/>
          <p:nvPr/>
        </p:nvSpPr>
        <p:spPr>
          <a:xfrm>
            <a:off x="208159" y="2876370"/>
            <a:ext cx="697627" cy="461665"/>
          </a:xfrm>
          <a:prstGeom prst="rect">
            <a:avLst/>
          </a:prstGeom>
          <a:noFill/>
        </p:spPr>
        <p:txBody>
          <a:bodyPr wrap="none" rtlCol="0">
            <a:spAutoFit/>
          </a:bodyPr>
          <a:lstStyle/>
          <a:p>
            <a:r>
              <a:rPr lang="en-US" sz="2400" dirty="0"/>
              <a:t>f</a:t>
            </a:r>
            <a:r>
              <a:rPr lang="en-US" sz="2400" baseline="-25000" dirty="0"/>
              <a:t>1</a:t>
            </a:r>
            <a:r>
              <a:rPr lang="en-US" sz="2400" dirty="0"/>
              <a:t>(</a:t>
            </a:r>
            <a:r>
              <a:rPr lang="en-US" sz="2400" dirty="0">
                <a:solidFill>
                  <a:srgbClr val="C00000"/>
                </a:solidFill>
              </a:rPr>
              <a:t>x</a:t>
            </a:r>
            <a:r>
              <a:rPr lang="en-US" sz="2400" dirty="0"/>
              <a:t>)</a:t>
            </a:r>
          </a:p>
        </p:txBody>
      </p:sp>
      <p:sp>
        <p:nvSpPr>
          <p:cNvPr id="7" name="Rectangle 6">
            <a:extLst>
              <a:ext uri="{FF2B5EF4-FFF2-40B4-BE49-F238E27FC236}">
                <a16:creationId xmlns:a16="http://schemas.microsoft.com/office/drawing/2014/main" id="{4D96B2CE-9C0C-4710-BAE2-697F4E1D76D0}"/>
              </a:ext>
            </a:extLst>
          </p:cNvPr>
          <p:cNvSpPr/>
          <p:nvPr/>
        </p:nvSpPr>
        <p:spPr>
          <a:xfrm>
            <a:off x="1383448" y="3885464"/>
            <a:ext cx="4466278" cy="2586361"/>
          </a:xfrm>
          <a:prstGeom prst="rect">
            <a:avLst/>
          </a:prstGeom>
          <a:solidFill>
            <a:srgbClr val="CAD1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Rectangle 7">
            <a:extLst>
              <a:ext uri="{FF2B5EF4-FFF2-40B4-BE49-F238E27FC236}">
                <a16:creationId xmlns:a16="http://schemas.microsoft.com/office/drawing/2014/main" id="{E7302D7D-7811-4CF3-8661-4617148EC628}"/>
              </a:ext>
            </a:extLst>
          </p:cNvPr>
          <p:cNvSpPr/>
          <p:nvPr/>
        </p:nvSpPr>
        <p:spPr>
          <a:xfrm>
            <a:off x="972117" y="3077885"/>
            <a:ext cx="4514293" cy="6525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Replace every </a:t>
            </a:r>
            <a:r>
              <a:rPr lang="en-US" dirty="0">
                <a:solidFill>
                  <a:srgbClr val="C00000"/>
                </a:solidFill>
              </a:rPr>
              <a:t>x</a:t>
            </a:r>
            <a:r>
              <a:rPr lang="en-US" dirty="0">
                <a:solidFill>
                  <a:sysClr val="windowText" lastClr="000000"/>
                </a:solidFill>
              </a:rPr>
              <a:t> with the value passed in.</a:t>
            </a:r>
          </a:p>
          <a:p>
            <a:r>
              <a:rPr lang="en-US" dirty="0">
                <a:solidFill>
                  <a:sysClr val="windowText" lastClr="000000"/>
                </a:solidFill>
              </a:rPr>
              <a:t>Return the inner function </a:t>
            </a:r>
            <a:r>
              <a:rPr lang="en-US" dirty="0">
                <a:solidFill>
                  <a:schemeClr val="tx1"/>
                </a:solidFill>
              </a:rPr>
              <a:t>f</a:t>
            </a:r>
            <a:r>
              <a:rPr lang="en-US" baseline="-25000" dirty="0">
                <a:solidFill>
                  <a:schemeClr val="tx1"/>
                </a:solidFill>
              </a:rPr>
              <a:t>2</a:t>
            </a:r>
            <a:r>
              <a:rPr lang="en-US" dirty="0">
                <a:solidFill>
                  <a:sysClr val="windowText" lastClr="000000"/>
                </a:solidFill>
              </a:rPr>
              <a:t>.</a:t>
            </a:r>
          </a:p>
        </p:txBody>
      </p:sp>
      <p:sp>
        <p:nvSpPr>
          <p:cNvPr id="9" name="TextBox 8">
            <a:extLst>
              <a:ext uri="{FF2B5EF4-FFF2-40B4-BE49-F238E27FC236}">
                <a16:creationId xmlns:a16="http://schemas.microsoft.com/office/drawing/2014/main" id="{FAA2EC10-6E6C-4007-B674-A3495A2BFCBB}"/>
              </a:ext>
            </a:extLst>
          </p:cNvPr>
          <p:cNvSpPr txBox="1"/>
          <p:nvPr/>
        </p:nvSpPr>
        <p:spPr>
          <a:xfrm>
            <a:off x="754610" y="3818098"/>
            <a:ext cx="717979" cy="461665"/>
          </a:xfrm>
          <a:prstGeom prst="rect">
            <a:avLst/>
          </a:prstGeom>
          <a:noFill/>
        </p:spPr>
        <p:txBody>
          <a:bodyPr wrap="square" rtlCol="0">
            <a:spAutoFit/>
          </a:bodyPr>
          <a:lstStyle/>
          <a:p>
            <a:r>
              <a:rPr lang="en-US" sz="2400" dirty="0"/>
              <a:t>f</a:t>
            </a:r>
            <a:r>
              <a:rPr lang="en-US" sz="2400" baseline="-25000" dirty="0"/>
              <a:t>2</a:t>
            </a:r>
            <a:r>
              <a:rPr lang="en-US" sz="2400" dirty="0"/>
              <a:t>(</a:t>
            </a:r>
            <a:r>
              <a:rPr lang="en-US" sz="2400" dirty="0">
                <a:solidFill>
                  <a:srgbClr val="0070C0"/>
                </a:solidFill>
              </a:rPr>
              <a:t>y</a:t>
            </a:r>
            <a:r>
              <a:rPr lang="en-US" sz="2400" dirty="0"/>
              <a:t>)</a:t>
            </a:r>
          </a:p>
        </p:txBody>
      </p:sp>
      <p:sp>
        <p:nvSpPr>
          <p:cNvPr id="10" name="Rectangle 9">
            <a:extLst>
              <a:ext uri="{FF2B5EF4-FFF2-40B4-BE49-F238E27FC236}">
                <a16:creationId xmlns:a16="http://schemas.microsoft.com/office/drawing/2014/main" id="{1EFC1590-7772-4C31-8139-C9C21278A903}"/>
              </a:ext>
            </a:extLst>
          </p:cNvPr>
          <p:cNvSpPr/>
          <p:nvPr/>
        </p:nvSpPr>
        <p:spPr>
          <a:xfrm>
            <a:off x="1483595" y="4012427"/>
            <a:ext cx="4305330" cy="6525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Replace every </a:t>
            </a:r>
            <a:r>
              <a:rPr lang="en-US" dirty="0">
                <a:solidFill>
                  <a:srgbClr val="0070C0"/>
                </a:solidFill>
              </a:rPr>
              <a:t>y</a:t>
            </a:r>
            <a:r>
              <a:rPr lang="en-US" dirty="0">
                <a:solidFill>
                  <a:sysClr val="windowText" lastClr="000000"/>
                </a:solidFill>
              </a:rPr>
              <a:t> with the value passed in. </a:t>
            </a:r>
          </a:p>
          <a:p>
            <a:r>
              <a:rPr lang="en-US" dirty="0">
                <a:solidFill>
                  <a:sysClr val="windowText" lastClr="000000"/>
                </a:solidFill>
              </a:rPr>
              <a:t>Return the inner function </a:t>
            </a:r>
            <a:r>
              <a:rPr lang="en-US" dirty="0">
                <a:solidFill>
                  <a:schemeClr val="tx1"/>
                </a:solidFill>
              </a:rPr>
              <a:t>f</a:t>
            </a:r>
            <a:r>
              <a:rPr lang="en-US" baseline="-25000" dirty="0">
                <a:solidFill>
                  <a:schemeClr val="tx1"/>
                </a:solidFill>
              </a:rPr>
              <a:t>3</a:t>
            </a:r>
            <a:r>
              <a:rPr lang="en-US" dirty="0">
                <a:solidFill>
                  <a:sysClr val="windowText" lastClr="000000"/>
                </a:solidFill>
              </a:rPr>
              <a:t>.</a:t>
            </a:r>
          </a:p>
        </p:txBody>
      </p:sp>
      <p:sp>
        <p:nvSpPr>
          <p:cNvPr id="13" name="Rectangle 12">
            <a:extLst>
              <a:ext uri="{FF2B5EF4-FFF2-40B4-BE49-F238E27FC236}">
                <a16:creationId xmlns:a16="http://schemas.microsoft.com/office/drawing/2014/main" id="{79BEA6FE-861F-4282-BA7A-A9F6AFC9EEDA}"/>
              </a:ext>
            </a:extLst>
          </p:cNvPr>
          <p:cNvSpPr/>
          <p:nvPr/>
        </p:nvSpPr>
        <p:spPr>
          <a:xfrm>
            <a:off x="1912141" y="4840440"/>
            <a:ext cx="3812218" cy="1507098"/>
          </a:xfrm>
          <a:prstGeom prst="rect">
            <a:avLst/>
          </a:prstGeom>
          <a:solidFill>
            <a:srgbClr val="ADBA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TextBox 13">
            <a:extLst>
              <a:ext uri="{FF2B5EF4-FFF2-40B4-BE49-F238E27FC236}">
                <a16:creationId xmlns:a16="http://schemas.microsoft.com/office/drawing/2014/main" id="{717965CD-18BE-432E-B52D-125E7DA95A97}"/>
              </a:ext>
            </a:extLst>
          </p:cNvPr>
          <p:cNvSpPr txBox="1"/>
          <p:nvPr/>
        </p:nvSpPr>
        <p:spPr>
          <a:xfrm>
            <a:off x="1296151" y="4782736"/>
            <a:ext cx="853222" cy="461665"/>
          </a:xfrm>
          <a:prstGeom prst="rect">
            <a:avLst/>
          </a:prstGeom>
          <a:noFill/>
        </p:spPr>
        <p:txBody>
          <a:bodyPr wrap="square" rtlCol="0">
            <a:spAutoFit/>
          </a:bodyPr>
          <a:lstStyle/>
          <a:p>
            <a:r>
              <a:rPr lang="en-US" sz="2400" dirty="0"/>
              <a:t>f</a:t>
            </a:r>
            <a:r>
              <a:rPr lang="en-US" sz="2400" baseline="-25000" dirty="0"/>
              <a:t>3</a:t>
            </a:r>
            <a:r>
              <a:rPr lang="en-US" sz="2400" dirty="0"/>
              <a:t>(</a:t>
            </a:r>
            <a:r>
              <a:rPr lang="en-US" sz="2400" dirty="0">
                <a:solidFill>
                  <a:srgbClr val="00B050"/>
                </a:solidFill>
              </a:rPr>
              <a:t>z</a:t>
            </a:r>
            <a:r>
              <a:rPr lang="en-US" sz="2400" dirty="0"/>
              <a:t>)</a:t>
            </a:r>
          </a:p>
        </p:txBody>
      </p:sp>
      <p:sp>
        <p:nvSpPr>
          <p:cNvPr id="15" name="Rectangle 14">
            <a:extLst>
              <a:ext uri="{FF2B5EF4-FFF2-40B4-BE49-F238E27FC236}">
                <a16:creationId xmlns:a16="http://schemas.microsoft.com/office/drawing/2014/main" id="{B269BF72-B148-4010-BD03-A66A99D0EF5C}"/>
              </a:ext>
            </a:extLst>
          </p:cNvPr>
          <p:cNvSpPr/>
          <p:nvPr/>
        </p:nvSpPr>
        <p:spPr>
          <a:xfrm>
            <a:off x="2012287" y="4967402"/>
            <a:ext cx="3065897" cy="6525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Just return the result.</a:t>
            </a:r>
          </a:p>
        </p:txBody>
      </p:sp>
      <p:sp>
        <p:nvSpPr>
          <p:cNvPr id="16" name="TextBox 15">
            <a:extLst>
              <a:ext uri="{FF2B5EF4-FFF2-40B4-BE49-F238E27FC236}">
                <a16:creationId xmlns:a16="http://schemas.microsoft.com/office/drawing/2014/main" id="{F711882F-902A-47DF-A46B-17C7D845FAFE}"/>
              </a:ext>
            </a:extLst>
          </p:cNvPr>
          <p:cNvSpPr txBox="1"/>
          <p:nvPr/>
        </p:nvSpPr>
        <p:spPr>
          <a:xfrm>
            <a:off x="2685520" y="5746872"/>
            <a:ext cx="2348274" cy="461665"/>
          </a:xfrm>
          <a:prstGeom prst="rect">
            <a:avLst/>
          </a:prstGeom>
          <a:noFill/>
        </p:spPr>
        <p:txBody>
          <a:bodyPr wrap="square" rtlCol="0">
            <a:spAutoFit/>
          </a:bodyPr>
          <a:lstStyle/>
          <a:p>
            <a:pPr algn="ctr"/>
            <a:r>
              <a:rPr lang="en-US" sz="2400" dirty="0">
                <a:solidFill>
                  <a:srgbClr val="C00000"/>
                </a:solidFill>
              </a:rPr>
              <a:t>x</a:t>
            </a:r>
            <a:r>
              <a:rPr lang="en-US" sz="2400" dirty="0"/>
              <a:t> + </a:t>
            </a:r>
            <a:r>
              <a:rPr lang="en-US" sz="2400" dirty="0">
                <a:solidFill>
                  <a:srgbClr val="0070C0"/>
                </a:solidFill>
              </a:rPr>
              <a:t>y</a:t>
            </a:r>
            <a:r>
              <a:rPr lang="en-US" sz="2400" dirty="0"/>
              <a:t> + </a:t>
            </a:r>
            <a:r>
              <a:rPr lang="en-US" sz="2400" dirty="0">
                <a:solidFill>
                  <a:srgbClr val="00B050"/>
                </a:solidFill>
              </a:rPr>
              <a:t>z</a:t>
            </a:r>
          </a:p>
        </p:txBody>
      </p:sp>
      <p:sp>
        <p:nvSpPr>
          <p:cNvPr id="20" name="TextBox 19">
            <a:extLst>
              <a:ext uri="{FF2B5EF4-FFF2-40B4-BE49-F238E27FC236}">
                <a16:creationId xmlns:a16="http://schemas.microsoft.com/office/drawing/2014/main" id="{99EEBD91-9000-450A-BC35-ACFA87EE1D21}"/>
              </a:ext>
            </a:extLst>
          </p:cNvPr>
          <p:cNvSpPr txBox="1"/>
          <p:nvPr/>
        </p:nvSpPr>
        <p:spPr>
          <a:xfrm>
            <a:off x="6779043" y="1053279"/>
            <a:ext cx="3834668" cy="830997"/>
          </a:xfrm>
          <a:prstGeom prst="rect">
            <a:avLst/>
          </a:prstGeom>
          <a:noFill/>
        </p:spPr>
        <p:txBody>
          <a:bodyPr wrap="square" rtlCol="0">
            <a:spAutoFit/>
          </a:bodyPr>
          <a:lstStyle/>
          <a:p>
            <a:pPr algn="ctr"/>
            <a:endParaRPr lang="en-US" sz="2400" dirty="0">
              <a:latin typeface="Consolas" panose="020B0609020204030204" pitchFamily="49" charset="0"/>
            </a:endParaRPr>
          </a:p>
          <a:p>
            <a:pPr algn="ctr"/>
            <a:r>
              <a:rPr lang="en-US" sz="2400" dirty="0">
                <a:latin typeface="Consolas" panose="020B0609020204030204" pitchFamily="49" charset="0"/>
              </a:rPr>
              <a:t>result = ((f</a:t>
            </a:r>
            <a:r>
              <a:rPr lang="en-US" sz="2400" baseline="-25000" dirty="0">
                <a:latin typeface="Consolas" panose="020B0609020204030204" pitchFamily="49" charset="0"/>
              </a:rPr>
              <a:t>1</a:t>
            </a:r>
            <a:r>
              <a:rPr lang="en-US" sz="2400" dirty="0">
                <a:latin typeface="Consolas" panose="020B0609020204030204" pitchFamily="49" charset="0"/>
              </a:rPr>
              <a:t> </a:t>
            </a:r>
            <a:r>
              <a:rPr lang="en-US" sz="2400" dirty="0">
                <a:solidFill>
                  <a:srgbClr val="C00000"/>
                </a:solidFill>
                <a:latin typeface="Consolas" panose="020B0609020204030204" pitchFamily="49" charset="0"/>
              </a:rPr>
              <a:t>2</a:t>
            </a:r>
            <a:r>
              <a:rPr lang="en-US" sz="2400" dirty="0">
                <a:latin typeface="Consolas" panose="020B0609020204030204" pitchFamily="49" charset="0"/>
              </a:rPr>
              <a:t>)</a:t>
            </a:r>
            <a:r>
              <a:rPr lang="en-US" sz="2400" dirty="0">
                <a:solidFill>
                  <a:srgbClr val="C00000"/>
                </a:solidFill>
                <a:latin typeface="Consolas" panose="020B0609020204030204" pitchFamily="49" charset="0"/>
              </a:rPr>
              <a:t> </a:t>
            </a:r>
            <a:r>
              <a:rPr lang="en-US" sz="2400" dirty="0">
                <a:solidFill>
                  <a:srgbClr val="0070C0"/>
                </a:solidFill>
                <a:latin typeface="Consolas" panose="020B0609020204030204" pitchFamily="49" charset="0"/>
              </a:rPr>
              <a:t>3</a:t>
            </a:r>
            <a:r>
              <a:rPr lang="en-US" sz="2400" dirty="0">
                <a:latin typeface="Consolas" panose="020B0609020204030204" pitchFamily="49" charset="0"/>
              </a:rPr>
              <a:t>) </a:t>
            </a:r>
            <a:r>
              <a:rPr lang="en-US" sz="2400" dirty="0">
                <a:solidFill>
                  <a:srgbClr val="00B050"/>
                </a:solidFill>
                <a:latin typeface="Consolas" panose="020B0609020204030204" pitchFamily="49" charset="0"/>
              </a:rPr>
              <a:t>5 </a:t>
            </a:r>
          </a:p>
        </p:txBody>
      </p:sp>
      <p:sp>
        <p:nvSpPr>
          <p:cNvPr id="25" name="Rectangle 24">
            <a:extLst>
              <a:ext uri="{FF2B5EF4-FFF2-40B4-BE49-F238E27FC236}">
                <a16:creationId xmlns:a16="http://schemas.microsoft.com/office/drawing/2014/main" id="{81B7C153-3AAA-47A6-A29C-A84EA38CC8C2}"/>
              </a:ext>
            </a:extLst>
          </p:cNvPr>
          <p:cNvSpPr/>
          <p:nvPr/>
        </p:nvSpPr>
        <p:spPr>
          <a:xfrm>
            <a:off x="568181" y="2978463"/>
            <a:ext cx="155351" cy="275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CD3AF9D-85F3-41F3-A998-786C305E2A09}"/>
              </a:ext>
            </a:extLst>
          </p:cNvPr>
          <p:cNvSpPr txBox="1"/>
          <p:nvPr/>
        </p:nvSpPr>
        <p:spPr>
          <a:xfrm>
            <a:off x="410671" y="1004365"/>
            <a:ext cx="6180347" cy="830997"/>
          </a:xfrm>
          <a:prstGeom prst="rect">
            <a:avLst/>
          </a:prstGeom>
          <a:noFill/>
        </p:spPr>
        <p:txBody>
          <a:bodyPr wrap="square" rtlCol="0">
            <a:spAutoFit/>
          </a:bodyPr>
          <a:lstStyle/>
          <a:p>
            <a:pPr algn="ctr"/>
            <a:r>
              <a:rPr lang="en-US" sz="2400" dirty="0"/>
              <a:t>Let's see a curried version of this function:</a:t>
            </a:r>
          </a:p>
          <a:p>
            <a:pPr algn="ctr"/>
            <a:r>
              <a:rPr lang="en-US" sz="2400" dirty="0"/>
              <a:t> </a:t>
            </a:r>
            <a:r>
              <a:rPr lang="en-US" sz="2400" dirty="0">
                <a:latin typeface="Consolas" panose="020B0609020204030204" pitchFamily="49" charset="0"/>
              </a:rPr>
              <a:t>f </a:t>
            </a:r>
            <a:r>
              <a:rPr lang="en-US" sz="2400" dirty="0">
                <a:solidFill>
                  <a:srgbClr val="C00000"/>
                </a:solidFill>
                <a:latin typeface="Consolas" panose="020B0609020204030204" pitchFamily="49" charset="0"/>
              </a:rPr>
              <a:t>x</a:t>
            </a:r>
            <a:r>
              <a:rPr lang="en-US" sz="2400" dirty="0">
                <a:latin typeface="Consolas" panose="020B0609020204030204" pitchFamily="49" charset="0"/>
              </a:rPr>
              <a:t> </a:t>
            </a:r>
            <a:r>
              <a:rPr lang="en-US" sz="2400" dirty="0">
                <a:solidFill>
                  <a:srgbClr val="0070C0"/>
                </a:solidFill>
                <a:latin typeface="Consolas" panose="020B0609020204030204" pitchFamily="49" charset="0"/>
              </a:rPr>
              <a:t>y</a:t>
            </a:r>
            <a:r>
              <a:rPr lang="en-US" sz="2400" dirty="0">
                <a:latin typeface="Consolas" panose="020B0609020204030204" pitchFamily="49" charset="0"/>
              </a:rPr>
              <a:t> </a:t>
            </a:r>
            <a:r>
              <a:rPr lang="en-US" sz="2400" dirty="0">
                <a:solidFill>
                  <a:srgbClr val="00B050"/>
                </a:solidFill>
                <a:latin typeface="Consolas" panose="020B0609020204030204" pitchFamily="49" charset="0"/>
              </a:rPr>
              <a:t>z</a:t>
            </a:r>
            <a:r>
              <a:rPr lang="en-US" sz="2400" dirty="0">
                <a:latin typeface="Consolas" panose="020B0609020204030204" pitchFamily="49" charset="0"/>
              </a:rPr>
              <a:t> = </a:t>
            </a:r>
            <a:r>
              <a:rPr lang="en-US" sz="2400" dirty="0" err="1">
                <a:solidFill>
                  <a:srgbClr val="C00000"/>
                </a:solidFill>
                <a:latin typeface="Consolas" panose="020B0609020204030204" pitchFamily="49" charset="0"/>
              </a:rPr>
              <a:t>x</a:t>
            </a:r>
            <a:r>
              <a:rPr lang="en-US" sz="2400" dirty="0" err="1">
                <a:latin typeface="Consolas" panose="020B0609020204030204" pitchFamily="49" charset="0"/>
              </a:rPr>
              <a:t>+</a:t>
            </a:r>
            <a:r>
              <a:rPr lang="en-US" sz="2400" dirty="0" err="1">
                <a:solidFill>
                  <a:srgbClr val="0070C0"/>
                </a:solidFill>
                <a:latin typeface="Consolas" panose="020B0609020204030204" pitchFamily="49" charset="0"/>
              </a:rPr>
              <a:t>y</a:t>
            </a:r>
            <a:r>
              <a:rPr lang="en-US" sz="2400" dirty="0" err="1">
                <a:latin typeface="Consolas" panose="020B0609020204030204" pitchFamily="49" charset="0"/>
              </a:rPr>
              <a:t>+</a:t>
            </a:r>
            <a:r>
              <a:rPr lang="en-US" sz="2400" dirty="0" err="1">
                <a:solidFill>
                  <a:srgbClr val="00B050"/>
                </a:solidFill>
                <a:latin typeface="Consolas" panose="020B0609020204030204" pitchFamily="49" charset="0"/>
              </a:rPr>
              <a:t>z</a:t>
            </a:r>
            <a:endParaRPr lang="en-US" sz="2400" dirty="0">
              <a:solidFill>
                <a:srgbClr val="00B050"/>
              </a:solidFill>
              <a:latin typeface="Consolas" panose="020B0609020204030204" pitchFamily="49" charset="0"/>
            </a:endParaRPr>
          </a:p>
        </p:txBody>
      </p:sp>
      <p:grpSp>
        <p:nvGrpSpPr>
          <p:cNvPr id="35" name="Group 34">
            <a:extLst>
              <a:ext uri="{FF2B5EF4-FFF2-40B4-BE49-F238E27FC236}">
                <a16:creationId xmlns:a16="http://schemas.microsoft.com/office/drawing/2014/main" id="{C8BFC267-DD2C-48D1-9B61-E1FBC5C02882}"/>
              </a:ext>
            </a:extLst>
          </p:cNvPr>
          <p:cNvGrpSpPr/>
          <p:nvPr/>
        </p:nvGrpSpPr>
        <p:grpSpPr>
          <a:xfrm>
            <a:off x="752663" y="3814364"/>
            <a:ext cx="5099555" cy="2653727"/>
            <a:chOff x="627353" y="3837328"/>
            <a:chExt cx="5099555" cy="2653727"/>
          </a:xfrm>
        </p:grpSpPr>
        <p:sp>
          <p:nvSpPr>
            <p:cNvPr id="28" name="Rectangle 27">
              <a:extLst>
                <a:ext uri="{FF2B5EF4-FFF2-40B4-BE49-F238E27FC236}">
                  <a16:creationId xmlns:a16="http://schemas.microsoft.com/office/drawing/2014/main" id="{A4275FC0-F080-4AB9-9EFC-8E105F2B535C}"/>
                </a:ext>
              </a:extLst>
            </p:cNvPr>
            <p:cNvSpPr/>
            <p:nvPr/>
          </p:nvSpPr>
          <p:spPr>
            <a:xfrm>
              <a:off x="1260630" y="3904694"/>
              <a:ext cx="4466278" cy="2586361"/>
            </a:xfrm>
            <a:prstGeom prst="rect">
              <a:avLst/>
            </a:prstGeom>
            <a:solidFill>
              <a:srgbClr val="CAD1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9" name="TextBox 28">
              <a:extLst>
                <a:ext uri="{FF2B5EF4-FFF2-40B4-BE49-F238E27FC236}">
                  <a16:creationId xmlns:a16="http://schemas.microsoft.com/office/drawing/2014/main" id="{063A0258-611E-4DE5-8554-E037B5B362CD}"/>
                </a:ext>
              </a:extLst>
            </p:cNvPr>
            <p:cNvSpPr txBox="1"/>
            <p:nvPr/>
          </p:nvSpPr>
          <p:spPr>
            <a:xfrm>
              <a:off x="627353" y="3837328"/>
              <a:ext cx="717979" cy="461665"/>
            </a:xfrm>
            <a:prstGeom prst="rect">
              <a:avLst/>
            </a:prstGeom>
            <a:noFill/>
          </p:spPr>
          <p:txBody>
            <a:bodyPr wrap="square" rtlCol="0">
              <a:spAutoFit/>
            </a:bodyPr>
            <a:lstStyle/>
            <a:p>
              <a:r>
                <a:rPr lang="en-US" sz="2400" dirty="0"/>
                <a:t>f</a:t>
              </a:r>
              <a:r>
                <a:rPr lang="en-US" sz="2400" baseline="-25000" dirty="0"/>
                <a:t>2</a:t>
              </a:r>
              <a:r>
                <a:rPr lang="en-US" sz="2400" dirty="0"/>
                <a:t>(</a:t>
              </a:r>
              <a:r>
                <a:rPr lang="en-US" sz="2400" dirty="0">
                  <a:solidFill>
                    <a:srgbClr val="0070C0"/>
                  </a:solidFill>
                </a:rPr>
                <a:t>y</a:t>
              </a:r>
              <a:r>
                <a:rPr lang="en-US" sz="2400" dirty="0"/>
                <a:t>)</a:t>
              </a:r>
            </a:p>
          </p:txBody>
        </p:sp>
        <p:sp>
          <p:nvSpPr>
            <p:cNvPr id="30" name="Rectangle 29">
              <a:extLst>
                <a:ext uri="{FF2B5EF4-FFF2-40B4-BE49-F238E27FC236}">
                  <a16:creationId xmlns:a16="http://schemas.microsoft.com/office/drawing/2014/main" id="{F1F47C37-120B-429B-938A-BCF7D3E26605}"/>
                </a:ext>
              </a:extLst>
            </p:cNvPr>
            <p:cNvSpPr/>
            <p:nvPr/>
          </p:nvSpPr>
          <p:spPr>
            <a:xfrm>
              <a:off x="1360777" y="4031657"/>
              <a:ext cx="4305330" cy="6525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Replace every </a:t>
              </a:r>
              <a:r>
                <a:rPr lang="en-US" dirty="0">
                  <a:solidFill>
                    <a:srgbClr val="0070C0"/>
                  </a:solidFill>
                </a:rPr>
                <a:t>y</a:t>
              </a:r>
              <a:r>
                <a:rPr lang="en-US" dirty="0">
                  <a:solidFill>
                    <a:sysClr val="windowText" lastClr="000000"/>
                  </a:solidFill>
                </a:rPr>
                <a:t> with the value passed in. Return the inner function </a:t>
              </a:r>
              <a:r>
                <a:rPr lang="en-US" dirty="0">
                  <a:solidFill>
                    <a:schemeClr val="tx1"/>
                  </a:solidFill>
                </a:rPr>
                <a:t>f</a:t>
              </a:r>
              <a:r>
                <a:rPr lang="en-US" baseline="-25000" dirty="0">
                  <a:solidFill>
                    <a:schemeClr val="tx1"/>
                  </a:solidFill>
                </a:rPr>
                <a:t>3</a:t>
              </a:r>
              <a:r>
                <a:rPr lang="en-US" dirty="0">
                  <a:solidFill>
                    <a:sysClr val="windowText" lastClr="000000"/>
                  </a:solidFill>
                </a:rPr>
                <a:t>.</a:t>
              </a:r>
            </a:p>
          </p:txBody>
        </p:sp>
        <p:sp>
          <p:nvSpPr>
            <p:cNvPr id="31" name="Rectangle 30">
              <a:extLst>
                <a:ext uri="{FF2B5EF4-FFF2-40B4-BE49-F238E27FC236}">
                  <a16:creationId xmlns:a16="http://schemas.microsoft.com/office/drawing/2014/main" id="{81C4A8E2-5D64-40BD-8169-E41D46A64DB0}"/>
                </a:ext>
              </a:extLst>
            </p:cNvPr>
            <p:cNvSpPr/>
            <p:nvPr/>
          </p:nvSpPr>
          <p:spPr>
            <a:xfrm>
              <a:off x="1789323" y="4859670"/>
              <a:ext cx="3812218" cy="1507098"/>
            </a:xfrm>
            <a:prstGeom prst="rect">
              <a:avLst/>
            </a:prstGeom>
            <a:solidFill>
              <a:srgbClr val="ADBA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a:extLst>
                <a:ext uri="{FF2B5EF4-FFF2-40B4-BE49-F238E27FC236}">
                  <a16:creationId xmlns:a16="http://schemas.microsoft.com/office/drawing/2014/main" id="{73FEDBA6-F324-464F-B936-69B4B0C37507}"/>
                </a:ext>
              </a:extLst>
            </p:cNvPr>
            <p:cNvSpPr txBox="1"/>
            <p:nvPr/>
          </p:nvSpPr>
          <p:spPr>
            <a:xfrm>
              <a:off x="1168894" y="4801966"/>
              <a:ext cx="747029" cy="461665"/>
            </a:xfrm>
            <a:prstGeom prst="rect">
              <a:avLst/>
            </a:prstGeom>
            <a:noFill/>
          </p:spPr>
          <p:txBody>
            <a:bodyPr wrap="square" rtlCol="0">
              <a:spAutoFit/>
            </a:bodyPr>
            <a:lstStyle/>
            <a:p>
              <a:r>
                <a:rPr lang="en-US" sz="2400" dirty="0"/>
                <a:t>f</a:t>
              </a:r>
              <a:r>
                <a:rPr lang="en-US" sz="2400" baseline="-25000" dirty="0"/>
                <a:t>3</a:t>
              </a:r>
              <a:r>
                <a:rPr lang="en-US" sz="2400" dirty="0"/>
                <a:t>(</a:t>
              </a:r>
              <a:r>
                <a:rPr lang="en-US" sz="2400" dirty="0">
                  <a:solidFill>
                    <a:srgbClr val="00B050"/>
                  </a:solidFill>
                </a:rPr>
                <a:t>z</a:t>
              </a:r>
              <a:r>
                <a:rPr lang="en-US" sz="2400" dirty="0"/>
                <a:t>)</a:t>
              </a:r>
            </a:p>
          </p:txBody>
        </p:sp>
        <p:sp>
          <p:nvSpPr>
            <p:cNvPr id="33" name="Rectangle 32">
              <a:extLst>
                <a:ext uri="{FF2B5EF4-FFF2-40B4-BE49-F238E27FC236}">
                  <a16:creationId xmlns:a16="http://schemas.microsoft.com/office/drawing/2014/main" id="{5E2C4BC9-7D5A-466B-8C6E-50F8AA809384}"/>
                </a:ext>
              </a:extLst>
            </p:cNvPr>
            <p:cNvSpPr/>
            <p:nvPr/>
          </p:nvSpPr>
          <p:spPr>
            <a:xfrm>
              <a:off x="1889469" y="4986632"/>
              <a:ext cx="3065897" cy="6525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Just return the result.</a:t>
              </a:r>
            </a:p>
          </p:txBody>
        </p:sp>
        <p:sp>
          <p:nvSpPr>
            <p:cNvPr id="34" name="TextBox 33">
              <a:extLst>
                <a:ext uri="{FF2B5EF4-FFF2-40B4-BE49-F238E27FC236}">
                  <a16:creationId xmlns:a16="http://schemas.microsoft.com/office/drawing/2014/main" id="{18B4E2E4-706D-4E73-A67F-09C2320B7718}"/>
                </a:ext>
              </a:extLst>
            </p:cNvPr>
            <p:cNvSpPr txBox="1"/>
            <p:nvPr/>
          </p:nvSpPr>
          <p:spPr>
            <a:xfrm>
              <a:off x="2562702" y="5766102"/>
              <a:ext cx="2348274" cy="461665"/>
            </a:xfrm>
            <a:prstGeom prst="rect">
              <a:avLst/>
            </a:prstGeom>
            <a:noFill/>
          </p:spPr>
          <p:txBody>
            <a:bodyPr wrap="square" rtlCol="0">
              <a:spAutoFit/>
            </a:bodyPr>
            <a:lstStyle/>
            <a:p>
              <a:pPr algn="ctr"/>
              <a:r>
                <a:rPr lang="en-US" sz="2400" dirty="0">
                  <a:solidFill>
                    <a:srgbClr val="FF0000"/>
                  </a:solidFill>
                </a:rPr>
                <a:t>2</a:t>
              </a:r>
              <a:r>
                <a:rPr lang="en-US" sz="2400" dirty="0"/>
                <a:t> + </a:t>
              </a:r>
              <a:r>
                <a:rPr lang="en-US" sz="2400" dirty="0">
                  <a:solidFill>
                    <a:srgbClr val="0070C0"/>
                  </a:solidFill>
                </a:rPr>
                <a:t>y</a:t>
              </a:r>
              <a:r>
                <a:rPr lang="en-US" sz="2400" dirty="0"/>
                <a:t> + </a:t>
              </a:r>
              <a:r>
                <a:rPr lang="en-US" sz="2400" dirty="0">
                  <a:solidFill>
                    <a:srgbClr val="00B050"/>
                  </a:solidFill>
                </a:rPr>
                <a:t>z</a:t>
              </a:r>
            </a:p>
          </p:txBody>
        </p:sp>
      </p:grpSp>
      <p:sp>
        <p:nvSpPr>
          <p:cNvPr id="24" name="TextBox 23">
            <a:extLst>
              <a:ext uri="{FF2B5EF4-FFF2-40B4-BE49-F238E27FC236}">
                <a16:creationId xmlns:a16="http://schemas.microsoft.com/office/drawing/2014/main" id="{A1B3D8DA-4FD0-4D55-8283-87162AA3C9A3}"/>
              </a:ext>
            </a:extLst>
          </p:cNvPr>
          <p:cNvSpPr txBox="1"/>
          <p:nvPr/>
        </p:nvSpPr>
        <p:spPr>
          <a:xfrm>
            <a:off x="9118111" y="1425339"/>
            <a:ext cx="440392" cy="461665"/>
          </a:xfrm>
          <a:prstGeom prst="rect">
            <a:avLst/>
          </a:prstGeom>
          <a:noFill/>
        </p:spPr>
        <p:txBody>
          <a:bodyPr wrap="square">
            <a:spAutoFit/>
          </a:bodyPr>
          <a:lstStyle/>
          <a:p>
            <a:pPr algn="ctr"/>
            <a:r>
              <a:rPr lang="en-US" sz="2400" dirty="0">
                <a:solidFill>
                  <a:srgbClr val="C00000"/>
                </a:solidFill>
                <a:latin typeface="Consolas" panose="020B0609020204030204" pitchFamily="49" charset="0"/>
              </a:rPr>
              <a:t>2</a:t>
            </a:r>
            <a:endParaRPr lang="en-US" sz="2400" dirty="0"/>
          </a:p>
        </p:txBody>
      </p:sp>
      <p:grpSp>
        <p:nvGrpSpPr>
          <p:cNvPr id="37" name="Group 36">
            <a:extLst>
              <a:ext uri="{FF2B5EF4-FFF2-40B4-BE49-F238E27FC236}">
                <a16:creationId xmlns:a16="http://schemas.microsoft.com/office/drawing/2014/main" id="{441BDD34-B7C4-494C-87D4-23467FF866E1}"/>
              </a:ext>
            </a:extLst>
          </p:cNvPr>
          <p:cNvGrpSpPr/>
          <p:nvPr/>
        </p:nvGrpSpPr>
        <p:grpSpPr>
          <a:xfrm>
            <a:off x="6124249" y="2186989"/>
            <a:ext cx="5103994" cy="2653727"/>
            <a:chOff x="622914" y="3837328"/>
            <a:chExt cx="5103994" cy="2653727"/>
          </a:xfrm>
        </p:grpSpPr>
        <p:sp>
          <p:nvSpPr>
            <p:cNvPr id="38" name="Rectangle 37">
              <a:extLst>
                <a:ext uri="{FF2B5EF4-FFF2-40B4-BE49-F238E27FC236}">
                  <a16:creationId xmlns:a16="http://schemas.microsoft.com/office/drawing/2014/main" id="{6C82B3EE-312F-42F3-A439-4BF9C86F9EF0}"/>
                </a:ext>
              </a:extLst>
            </p:cNvPr>
            <p:cNvSpPr/>
            <p:nvPr/>
          </p:nvSpPr>
          <p:spPr>
            <a:xfrm>
              <a:off x="1260630" y="3904694"/>
              <a:ext cx="4466278" cy="2586361"/>
            </a:xfrm>
            <a:prstGeom prst="rect">
              <a:avLst/>
            </a:prstGeom>
            <a:solidFill>
              <a:srgbClr val="CAD1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9" name="TextBox 38">
              <a:extLst>
                <a:ext uri="{FF2B5EF4-FFF2-40B4-BE49-F238E27FC236}">
                  <a16:creationId xmlns:a16="http://schemas.microsoft.com/office/drawing/2014/main" id="{58192633-32AB-4995-8029-79928974058C}"/>
                </a:ext>
              </a:extLst>
            </p:cNvPr>
            <p:cNvSpPr txBox="1"/>
            <p:nvPr/>
          </p:nvSpPr>
          <p:spPr>
            <a:xfrm>
              <a:off x="622914" y="3837328"/>
              <a:ext cx="717979" cy="461665"/>
            </a:xfrm>
            <a:prstGeom prst="rect">
              <a:avLst/>
            </a:prstGeom>
            <a:noFill/>
          </p:spPr>
          <p:txBody>
            <a:bodyPr wrap="square" rtlCol="0">
              <a:spAutoFit/>
            </a:bodyPr>
            <a:lstStyle/>
            <a:p>
              <a:r>
                <a:rPr lang="en-US" sz="2400" dirty="0"/>
                <a:t>f</a:t>
              </a:r>
              <a:r>
                <a:rPr lang="en-US" sz="2400" baseline="-25000" dirty="0"/>
                <a:t>2</a:t>
              </a:r>
              <a:r>
                <a:rPr lang="en-US" sz="2400" dirty="0"/>
                <a:t>(</a:t>
              </a:r>
              <a:r>
                <a:rPr lang="en-US" sz="2400" dirty="0">
                  <a:solidFill>
                    <a:srgbClr val="0070C0"/>
                  </a:solidFill>
                </a:rPr>
                <a:t>y</a:t>
              </a:r>
              <a:r>
                <a:rPr lang="en-US" sz="2400" dirty="0"/>
                <a:t>)</a:t>
              </a:r>
            </a:p>
          </p:txBody>
        </p:sp>
        <p:sp>
          <p:nvSpPr>
            <p:cNvPr id="40" name="Rectangle 39">
              <a:extLst>
                <a:ext uri="{FF2B5EF4-FFF2-40B4-BE49-F238E27FC236}">
                  <a16:creationId xmlns:a16="http://schemas.microsoft.com/office/drawing/2014/main" id="{B66D7088-FBEC-47C4-91C3-F935480BCCAA}"/>
                </a:ext>
              </a:extLst>
            </p:cNvPr>
            <p:cNvSpPr/>
            <p:nvPr/>
          </p:nvSpPr>
          <p:spPr>
            <a:xfrm>
              <a:off x="1360777" y="4031657"/>
              <a:ext cx="4305330" cy="6525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Replace every </a:t>
              </a:r>
              <a:r>
                <a:rPr lang="en-US" dirty="0">
                  <a:solidFill>
                    <a:srgbClr val="0070C0"/>
                  </a:solidFill>
                </a:rPr>
                <a:t>y</a:t>
              </a:r>
              <a:r>
                <a:rPr lang="en-US" dirty="0">
                  <a:solidFill>
                    <a:sysClr val="windowText" lastClr="000000"/>
                  </a:solidFill>
                </a:rPr>
                <a:t> with the value passed in. Return the inner function </a:t>
              </a:r>
              <a:r>
                <a:rPr lang="en-US" dirty="0">
                  <a:solidFill>
                    <a:schemeClr val="tx1"/>
                  </a:solidFill>
                </a:rPr>
                <a:t>f</a:t>
              </a:r>
              <a:r>
                <a:rPr lang="en-US" baseline="-25000" dirty="0">
                  <a:solidFill>
                    <a:schemeClr val="tx1"/>
                  </a:solidFill>
                </a:rPr>
                <a:t>3</a:t>
              </a:r>
              <a:r>
                <a:rPr lang="en-US" dirty="0">
                  <a:solidFill>
                    <a:sysClr val="windowText" lastClr="000000"/>
                  </a:solidFill>
                </a:rPr>
                <a:t>.</a:t>
              </a:r>
            </a:p>
          </p:txBody>
        </p:sp>
        <p:sp>
          <p:nvSpPr>
            <p:cNvPr id="41" name="Rectangle 40">
              <a:extLst>
                <a:ext uri="{FF2B5EF4-FFF2-40B4-BE49-F238E27FC236}">
                  <a16:creationId xmlns:a16="http://schemas.microsoft.com/office/drawing/2014/main" id="{0B0FEA8B-21F9-470E-AAE4-8AAADF0AC5D9}"/>
                </a:ext>
              </a:extLst>
            </p:cNvPr>
            <p:cNvSpPr/>
            <p:nvPr/>
          </p:nvSpPr>
          <p:spPr>
            <a:xfrm>
              <a:off x="1789323" y="4859670"/>
              <a:ext cx="3812218" cy="1507098"/>
            </a:xfrm>
            <a:prstGeom prst="rect">
              <a:avLst/>
            </a:prstGeom>
            <a:solidFill>
              <a:srgbClr val="ADBA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2" name="TextBox 41">
              <a:extLst>
                <a:ext uri="{FF2B5EF4-FFF2-40B4-BE49-F238E27FC236}">
                  <a16:creationId xmlns:a16="http://schemas.microsoft.com/office/drawing/2014/main" id="{19D781C6-26FC-4C33-AAAA-BD4AC2F0FBCD}"/>
                </a:ext>
              </a:extLst>
            </p:cNvPr>
            <p:cNvSpPr txBox="1"/>
            <p:nvPr/>
          </p:nvSpPr>
          <p:spPr>
            <a:xfrm>
              <a:off x="1173333" y="4801966"/>
              <a:ext cx="871360" cy="461665"/>
            </a:xfrm>
            <a:prstGeom prst="rect">
              <a:avLst/>
            </a:prstGeom>
            <a:noFill/>
          </p:spPr>
          <p:txBody>
            <a:bodyPr wrap="square" rtlCol="0">
              <a:spAutoFit/>
            </a:bodyPr>
            <a:lstStyle/>
            <a:p>
              <a:r>
                <a:rPr lang="en-US" sz="2400" dirty="0"/>
                <a:t>f</a:t>
              </a:r>
              <a:r>
                <a:rPr lang="en-US" sz="2400" baseline="-25000" dirty="0"/>
                <a:t>3</a:t>
              </a:r>
              <a:r>
                <a:rPr lang="en-US" sz="2400" dirty="0"/>
                <a:t>(</a:t>
              </a:r>
              <a:r>
                <a:rPr lang="en-US" sz="2400" dirty="0">
                  <a:solidFill>
                    <a:srgbClr val="00B050"/>
                  </a:solidFill>
                </a:rPr>
                <a:t>z</a:t>
              </a:r>
              <a:r>
                <a:rPr lang="en-US" sz="2400" dirty="0"/>
                <a:t>)</a:t>
              </a:r>
            </a:p>
          </p:txBody>
        </p:sp>
        <p:sp>
          <p:nvSpPr>
            <p:cNvPr id="43" name="Rectangle 42">
              <a:extLst>
                <a:ext uri="{FF2B5EF4-FFF2-40B4-BE49-F238E27FC236}">
                  <a16:creationId xmlns:a16="http://schemas.microsoft.com/office/drawing/2014/main" id="{2A49DD00-BB82-4FC1-BCF9-14ABFF0CDA49}"/>
                </a:ext>
              </a:extLst>
            </p:cNvPr>
            <p:cNvSpPr/>
            <p:nvPr/>
          </p:nvSpPr>
          <p:spPr>
            <a:xfrm>
              <a:off x="1889469" y="4986632"/>
              <a:ext cx="3065897" cy="6525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Just return the result.</a:t>
              </a:r>
            </a:p>
          </p:txBody>
        </p:sp>
        <p:sp>
          <p:nvSpPr>
            <p:cNvPr id="44" name="TextBox 43">
              <a:extLst>
                <a:ext uri="{FF2B5EF4-FFF2-40B4-BE49-F238E27FC236}">
                  <a16:creationId xmlns:a16="http://schemas.microsoft.com/office/drawing/2014/main" id="{8DE87966-F720-4DC2-9812-CA47D9E69FCD}"/>
                </a:ext>
              </a:extLst>
            </p:cNvPr>
            <p:cNvSpPr txBox="1"/>
            <p:nvPr/>
          </p:nvSpPr>
          <p:spPr>
            <a:xfrm>
              <a:off x="2562702" y="5766102"/>
              <a:ext cx="2348274" cy="461665"/>
            </a:xfrm>
            <a:prstGeom prst="rect">
              <a:avLst/>
            </a:prstGeom>
            <a:noFill/>
          </p:spPr>
          <p:txBody>
            <a:bodyPr wrap="square" rtlCol="0">
              <a:spAutoFit/>
            </a:bodyPr>
            <a:lstStyle/>
            <a:p>
              <a:pPr algn="ctr"/>
              <a:r>
                <a:rPr lang="en-US" sz="2400" dirty="0">
                  <a:solidFill>
                    <a:srgbClr val="FF0000"/>
                  </a:solidFill>
                </a:rPr>
                <a:t>2</a:t>
              </a:r>
              <a:r>
                <a:rPr lang="en-US" sz="2400" dirty="0"/>
                <a:t> + </a:t>
              </a:r>
              <a:r>
                <a:rPr lang="en-US" sz="2400" dirty="0">
                  <a:solidFill>
                    <a:srgbClr val="0070C0"/>
                  </a:solidFill>
                </a:rPr>
                <a:t>3</a:t>
              </a:r>
              <a:r>
                <a:rPr lang="en-US" sz="2400" dirty="0"/>
                <a:t> + </a:t>
              </a:r>
              <a:r>
                <a:rPr lang="en-US" sz="2400" dirty="0">
                  <a:solidFill>
                    <a:srgbClr val="00B050"/>
                  </a:solidFill>
                </a:rPr>
                <a:t>z</a:t>
              </a:r>
            </a:p>
          </p:txBody>
        </p:sp>
      </p:grpSp>
      <p:sp>
        <p:nvSpPr>
          <p:cNvPr id="45" name="Rectangle 44">
            <a:extLst>
              <a:ext uri="{FF2B5EF4-FFF2-40B4-BE49-F238E27FC236}">
                <a16:creationId xmlns:a16="http://schemas.microsoft.com/office/drawing/2014/main" id="{5016D688-47E3-4BAD-BD56-152661F58A96}"/>
              </a:ext>
            </a:extLst>
          </p:cNvPr>
          <p:cNvSpPr/>
          <p:nvPr/>
        </p:nvSpPr>
        <p:spPr>
          <a:xfrm>
            <a:off x="6494025" y="2314117"/>
            <a:ext cx="177547" cy="313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B85BEA39-A2DE-4B18-89F2-5B515840ACA9}"/>
              </a:ext>
            </a:extLst>
          </p:cNvPr>
          <p:cNvGrpSpPr/>
          <p:nvPr/>
        </p:nvGrpSpPr>
        <p:grpSpPr>
          <a:xfrm>
            <a:off x="6671708" y="3153107"/>
            <a:ext cx="4428208" cy="1564802"/>
            <a:chOff x="6551850" y="3170857"/>
            <a:chExt cx="4428208" cy="1564802"/>
          </a:xfrm>
        </p:grpSpPr>
        <p:sp>
          <p:nvSpPr>
            <p:cNvPr id="46" name="Rectangle 45">
              <a:extLst>
                <a:ext uri="{FF2B5EF4-FFF2-40B4-BE49-F238E27FC236}">
                  <a16:creationId xmlns:a16="http://schemas.microsoft.com/office/drawing/2014/main" id="{E7EE4966-E81D-4BB7-85A3-557653745532}"/>
                </a:ext>
              </a:extLst>
            </p:cNvPr>
            <p:cNvSpPr/>
            <p:nvPr/>
          </p:nvSpPr>
          <p:spPr>
            <a:xfrm>
              <a:off x="7167840" y="3228561"/>
              <a:ext cx="3812218" cy="1507098"/>
            </a:xfrm>
            <a:prstGeom prst="rect">
              <a:avLst/>
            </a:prstGeom>
            <a:solidFill>
              <a:srgbClr val="ADBA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7" name="TextBox 46">
              <a:extLst>
                <a:ext uri="{FF2B5EF4-FFF2-40B4-BE49-F238E27FC236}">
                  <a16:creationId xmlns:a16="http://schemas.microsoft.com/office/drawing/2014/main" id="{221C2E50-288C-4762-A532-F9ED62C3C620}"/>
                </a:ext>
              </a:extLst>
            </p:cNvPr>
            <p:cNvSpPr txBox="1"/>
            <p:nvPr/>
          </p:nvSpPr>
          <p:spPr>
            <a:xfrm>
              <a:off x="6551850" y="3170857"/>
              <a:ext cx="896515" cy="461665"/>
            </a:xfrm>
            <a:prstGeom prst="rect">
              <a:avLst/>
            </a:prstGeom>
            <a:noFill/>
          </p:spPr>
          <p:txBody>
            <a:bodyPr wrap="square" rtlCol="0">
              <a:spAutoFit/>
            </a:bodyPr>
            <a:lstStyle/>
            <a:p>
              <a:r>
                <a:rPr lang="en-US" sz="2400" dirty="0"/>
                <a:t>f</a:t>
              </a:r>
              <a:r>
                <a:rPr lang="en-US" sz="2400" baseline="-25000" dirty="0"/>
                <a:t>3</a:t>
              </a:r>
              <a:r>
                <a:rPr lang="en-US" sz="2400" dirty="0"/>
                <a:t>(</a:t>
              </a:r>
              <a:r>
                <a:rPr lang="en-US" sz="2400" dirty="0">
                  <a:solidFill>
                    <a:srgbClr val="00B050"/>
                  </a:solidFill>
                </a:rPr>
                <a:t>z</a:t>
              </a:r>
              <a:r>
                <a:rPr lang="en-US" sz="2400" dirty="0"/>
                <a:t>)</a:t>
              </a:r>
            </a:p>
          </p:txBody>
        </p:sp>
        <p:sp>
          <p:nvSpPr>
            <p:cNvPr id="48" name="Rectangle 47">
              <a:extLst>
                <a:ext uri="{FF2B5EF4-FFF2-40B4-BE49-F238E27FC236}">
                  <a16:creationId xmlns:a16="http://schemas.microsoft.com/office/drawing/2014/main" id="{623F9B1B-3BD2-4AA5-BE76-B2A17129AA3F}"/>
                </a:ext>
              </a:extLst>
            </p:cNvPr>
            <p:cNvSpPr/>
            <p:nvPr/>
          </p:nvSpPr>
          <p:spPr>
            <a:xfrm>
              <a:off x="7267986" y="3355523"/>
              <a:ext cx="3065897" cy="6525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Just return the result.</a:t>
              </a:r>
            </a:p>
          </p:txBody>
        </p:sp>
        <p:sp>
          <p:nvSpPr>
            <p:cNvPr id="49" name="TextBox 48">
              <a:extLst>
                <a:ext uri="{FF2B5EF4-FFF2-40B4-BE49-F238E27FC236}">
                  <a16:creationId xmlns:a16="http://schemas.microsoft.com/office/drawing/2014/main" id="{AA78DFE1-5085-4592-8FD2-5D0C83A72FA4}"/>
                </a:ext>
              </a:extLst>
            </p:cNvPr>
            <p:cNvSpPr txBox="1"/>
            <p:nvPr/>
          </p:nvSpPr>
          <p:spPr>
            <a:xfrm>
              <a:off x="7941219" y="4134993"/>
              <a:ext cx="2348274" cy="461665"/>
            </a:xfrm>
            <a:prstGeom prst="rect">
              <a:avLst/>
            </a:prstGeom>
            <a:noFill/>
          </p:spPr>
          <p:txBody>
            <a:bodyPr wrap="square" rtlCol="0">
              <a:spAutoFit/>
            </a:bodyPr>
            <a:lstStyle/>
            <a:p>
              <a:pPr algn="ctr"/>
              <a:r>
                <a:rPr lang="en-US" sz="2400" dirty="0">
                  <a:solidFill>
                    <a:srgbClr val="FF0000"/>
                  </a:solidFill>
                </a:rPr>
                <a:t>2</a:t>
              </a:r>
              <a:r>
                <a:rPr lang="en-US" sz="2400" dirty="0"/>
                <a:t> + </a:t>
              </a:r>
              <a:r>
                <a:rPr lang="en-US" sz="2400" dirty="0">
                  <a:solidFill>
                    <a:srgbClr val="0070C0"/>
                  </a:solidFill>
                </a:rPr>
                <a:t>3</a:t>
              </a:r>
              <a:r>
                <a:rPr lang="en-US" sz="2400" dirty="0"/>
                <a:t> + </a:t>
              </a:r>
              <a:r>
                <a:rPr lang="en-US" sz="2400" dirty="0">
                  <a:solidFill>
                    <a:srgbClr val="00B050"/>
                  </a:solidFill>
                </a:rPr>
                <a:t>z</a:t>
              </a:r>
            </a:p>
          </p:txBody>
        </p:sp>
      </p:grpSp>
      <p:cxnSp>
        <p:nvCxnSpPr>
          <p:cNvPr id="51" name="Straight Arrow Connector 50">
            <a:extLst>
              <a:ext uri="{FF2B5EF4-FFF2-40B4-BE49-F238E27FC236}">
                <a16:creationId xmlns:a16="http://schemas.microsoft.com/office/drawing/2014/main" id="{F64B1406-29AC-47E9-81F0-4B1D426086C9}"/>
              </a:ext>
            </a:extLst>
          </p:cNvPr>
          <p:cNvCxnSpPr/>
          <p:nvPr/>
        </p:nvCxnSpPr>
        <p:spPr>
          <a:xfrm>
            <a:off x="819041" y="326473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38EB3DD-A963-4326-BB3F-139EFC8424D4}"/>
              </a:ext>
            </a:extLst>
          </p:cNvPr>
          <p:cNvCxnSpPr/>
          <p:nvPr/>
        </p:nvCxnSpPr>
        <p:spPr>
          <a:xfrm>
            <a:off x="807205" y="353254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6A4BAA7-836A-4702-8276-D26F27E7CEFC}"/>
              </a:ext>
            </a:extLst>
          </p:cNvPr>
          <p:cNvCxnSpPr/>
          <p:nvPr/>
        </p:nvCxnSpPr>
        <p:spPr>
          <a:xfrm>
            <a:off x="6719733" y="165491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D624E7A-2067-45F8-846A-1D2BC27A02B6}"/>
              </a:ext>
            </a:extLst>
          </p:cNvPr>
          <p:cNvCxnSpPr/>
          <p:nvPr/>
        </p:nvCxnSpPr>
        <p:spPr>
          <a:xfrm>
            <a:off x="6710854" y="2569315"/>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98C7896-AB08-4194-83E0-EE3C81C6FD52}"/>
              </a:ext>
            </a:extLst>
          </p:cNvPr>
          <p:cNvCxnSpPr/>
          <p:nvPr/>
        </p:nvCxnSpPr>
        <p:spPr>
          <a:xfrm>
            <a:off x="6707896" y="2837125"/>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33AB97-26E7-4891-BE81-A430479CADE3}"/>
              </a:ext>
            </a:extLst>
          </p:cNvPr>
          <p:cNvCxnSpPr>
            <a:cxnSpLocks/>
          </p:cNvCxnSpPr>
          <p:nvPr/>
        </p:nvCxnSpPr>
        <p:spPr>
          <a:xfrm>
            <a:off x="8669744" y="1376044"/>
            <a:ext cx="180025" cy="1866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AAF475A-33F0-4D0F-AA41-9537065722E7}"/>
              </a:ext>
            </a:extLst>
          </p:cNvPr>
          <p:cNvSpPr txBox="1"/>
          <p:nvPr/>
        </p:nvSpPr>
        <p:spPr>
          <a:xfrm>
            <a:off x="6862112" y="973393"/>
            <a:ext cx="4162858" cy="461665"/>
          </a:xfrm>
          <a:prstGeom prst="rect">
            <a:avLst/>
          </a:prstGeom>
          <a:noFill/>
        </p:spPr>
        <p:txBody>
          <a:bodyPr wrap="square">
            <a:spAutoFit/>
          </a:bodyPr>
          <a:lstStyle/>
          <a:p>
            <a:r>
              <a:rPr lang="en-US" sz="2400" dirty="0">
                <a:latin typeface="Consolas" panose="020B0609020204030204" pitchFamily="49" charset="0"/>
              </a:rPr>
              <a:t>f</a:t>
            </a:r>
            <a:r>
              <a:rPr lang="en-US" sz="2400" baseline="-25000" dirty="0">
                <a:latin typeface="Consolas" panose="020B0609020204030204" pitchFamily="49" charset="0"/>
              </a:rPr>
              <a:t>1</a:t>
            </a:r>
            <a:r>
              <a:rPr lang="en-US" sz="2400" dirty="0">
                <a:latin typeface="Consolas" panose="020B0609020204030204" pitchFamily="49" charset="0"/>
              </a:rPr>
              <a:t> = curry f</a:t>
            </a:r>
          </a:p>
        </p:txBody>
      </p:sp>
      <p:grpSp>
        <p:nvGrpSpPr>
          <p:cNvPr id="63" name="Group 62">
            <a:extLst>
              <a:ext uri="{FF2B5EF4-FFF2-40B4-BE49-F238E27FC236}">
                <a16:creationId xmlns:a16="http://schemas.microsoft.com/office/drawing/2014/main" id="{F0201C13-E1B0-452F-BC8D-494F06F522E0}"/>
              </a:ext>
            </a:extLst>
          </p:cNvPr>
          <p:cNvGrpSpPr/>
          <p:nvPr/>
        </p:nvGrpSpPr>
        <p:grpSpPr>
          <a:xfrm>
            <a:off x="8673494" y="1419863"/>
            <a:ext cx="918839" cy="461665"/>
            <a:chOff x="8398276" y="1286693"/>
            <a:chExt cx="918839" cy="461665"/>
          </a:xfrm>
        </p:grpSpPr>
        <p:sp>
          <p:nvSpPr>
            <p:cNvPr id="60" name="Rectangle 59">
              <a:extLst>
                <a:ext uri="{FF2B5EF4-FFF2-40B4-BE49-F238E27FC236}">
                  <a16:creationId xmlns:a16="http://schemas.microsoft.com/office/drawing/2014/main" id="{1BC59936-7F2D-4E7A-8A6B-2F0A1DDCD670}"/>
                </a:ext>
              </a:extLst>
            </p:cNvPr>
            <p:cNvSpPr/>
            <p:nvPr/>
          </p:nvSpPr>
          <p:spPr>
            <a:xfrm>
              <a:off x="8398276" y="1349406"/>
              <a:ext cx="918839" cy="368423"/>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CA23CA43-ED33-469C-B61D-7077EF54E508}"/>
                </a:ext>
              </a:extLst>
            </p:cNvPr>
            <p:cNvSpPr txBox="1"/>
            <p:nvPr/>
          </p:nvSpPr>
          <p:spPr>
            <a:xfrm>
              <a:off x="8513332" y="1286693"/>
              <a:ext cx="717798" cy="461665"/>
            </a:xfrm>
            <a:prstGeom prst="rect">
              <a:avLst/>
            </a:prstGeom>
            <a:noFill/>
          </p:spPr>
          <p:txBody>
            <a:bodyPr wrap="square">
              <a:spAutoFit/>
            </a:bodyPr>
            <a:lstStyle/>
            <a:p>
              <a:pPr algn="ctr"/>
              <a:r>
                <a:rPr lang="en-US" sz="2400" dirty="0">
                  <a:latin typeface="Consolas" panose="020B0609020204030204" pitchFamily="49" charset="0"/>
                </a:rPr>
                <a:t>f</a:t>
              </a:r>
              <a:r>
                <a:rPr lang="en-US" sz="2400" baseline="-25000" dirty="0">
                  <a:latin typeface="Consolas" panose="020B0609020204030204" pitchFamily="49" charset="0"/>
                </a:rPr>
                <a:t>2</a:t>
              </a:r>
              <a:endParaRPr lang="en-US" sz="2400" dirty="0">
                <a:latin typeface="Consolas" panose="020B0609020204030204" pitchFamily="49" charset="0"/>
              </a:endParaRPr>
            </a:p>
          </p:txBody>
        </p:sp>
      </p:grpSp>
      <p:cxnSp>
        <p:nvCxnSpPr>
          <p:cNvPr id="64" name="Straight Arrow Connector 63">
            <a:extLst>
              <a:ext uri="{FF2B5EF4-FFF2-40B4-BE49-F238E27FC236}">
                <a16:creationId xmlns:a16="http://schemas.microsoft.com/office/drawing/2014/main" id="{5FCA23E5-4247-4AEF-B3C5-F7B3934934E9}"/>
              </a:ext>
            </a:extLst>
          </p:cNvPr>
          <p:cNvCxnSpPr/>
          <p:nvPr/>
        </p:nvCxnSpPr>
        <p:spPr>
          <a:xfrm>
            <a:off x="6690141" y="119919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A0F54B2-C715-4FAB-8630-9EA3D3B73783}"/>
              </a:ext>
            </a:extLst>
          </p:cNvPr>
          <p:cNvSpPr txBox="1"/>
          <p:nvPr/>
        </p:nvSpPr>
        <p:spPr>
          <a:xfrm>
            <a:off x="9627492" y="1419863"/>
            <a:ext cx="440392" cy="461665"/>
          </a:xfrm>
          <a:prstGeom prst="rect">
            <a:avLst/>
          </a:prstGeom>
          <a:noFill/>
        </p:spPr>
        <p:txBody>
          <a:bodyPr wrap="square">
            <a:spAutoFit/>
          </a:bodyPr>
          <a:lstStyle/>
          <a:p>
            <a:pPr algn="ctr"/>
            <a:r>
              <a:rPr lang="en-US" sz="2400" dirty="0">
                <a:solidFill>
                  <a:srgbClr val="0070C0"/>
                </a:solidFill>
                <a:latin typeface="Consolas" panose="020B0609020204030204" pitchFamily="49" charset="0"/>
              </a:rPr>
              <a:t>3</a:t>
            </a:r>
            <a:endParaRPr lang="en-US" sz="2400" dirty="0">
              <a:solidFill>
                <a:srgbClr val="0070C0"/>
              </a:solidFill>
            </a:endParaRPr>
          </a:p>
        </p:txBody>
      </p:sp>
      <p:cxnSp>
        <p:nvCxnSpPr>
          <p:cNvPr id="66" name="Straight Arrow Connector 65">
            <a:extLst>
              <a:ext uri="{FF2B5EF4-FFF2-40B4-BE49-F238E27FC236}">
                <a16:creationId xmlns:a16="http://schemas.microsoft.com/office/drawing/2014/main" id="{89057E4E-8612-4016-8992-928C6DB7A5A9}"/>
              </a:ext>
            </a:extLst>
          </p:cNvPr>
          <p:cNvCxnSpPr>
            <a:cxnSpLocks/>
          </p:cNvCxnSpPr>
          <p:nvPr/>
        </p:nvCxnSpPr>
        <p:spPr>
          <a:xfrm>
            <a:off x="8942657" y="1320419"/>
            <a:ext cx="180025" cy="1866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9001FA4D-B111-46B9-A7FE-E6C6D08DFE5D}"/>
              </a:ext>
            </a:extLst>
          </p:cNvPr>
          <p:cNvGrpSpPr/>
          <p:nvPr/>
        </p:nvGrpSpPr>
        <p:grpSpPr>
          <a:xfrm>
            <a:off x="8412370" y="1410917"/>
            <a:ext cx="1748127" cy="461665"/>
            <a:chOff x="8398276" y="1286693"/>
            <a:chExt cx="918839" cy="461665"/>
          </a:xfrm>
        </p:grpSpPr>
        <p:sp>
          <p:nvSpPr>
            <p:cNvPr id="68" name="Rectangle 67">
              <a:extLst>
                <a:ext uri="{FF2B5EF4-FFF2-40B4-BE49-F238E27FC236}">
                  <a16:creationId xmlns:a16="http://schemas.microsoft.com/office/drawing/2014/main" id="{A7A6EEAF-1326-4620-99D3-B25FD1DA2408}"/>
                </a:ext>
              </a:extLst>
            </p:cNvPr>
            <p:cNvSpPr/>
            <p:nvPr/>
          </p:nvSpPr>
          <p:spPr>
            <a:xfrm>
              <a:off x="8398276" y="1349406"/>
              <a:ext cx="918839" cy="368423"/>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6CBE3B64-7BF8-4FCB-9DF3-E5546161EA15}"/>
                </a:ext>
              </a:extLst>
            </p:cNvPr>
            <p:cNvSpPr txBox="1"/>
            <p:nvPr/>
          </p:nvSpPr>
          <p:spPr>
            <a:xfrm>
              <a:off x="8513332" y="1286693"/>
              <a:ext cx="717798" cy="461665"/>
            </a:xfrm>
            <a:prstGeom prst="rect">
              <a:avLst/>
            </a:prstGeom>
            <a:noFill/>
          </p:spPr>
          <p:txBody>
            <a:bodyPr wrap="square">
              <a:spAutoFit/>
            </a:bodyPr>
            <a:lstStyle/>
            <a:p>
              <a:pPr algn="ctr"/>
              <a:r>
                <a:rPr lang="en-US" sz="2400" dirty="0">
                  <a:latin typeface="Consolas" panose="020B0609020204030204" pitchFamily="49" charset="0"/>
                </a:rPr>
                <a:t>f</a:t>
              </a:r>
              <a:r>
                <a:rPr lang="en-US" sz="2400" baseline="-25000" dirty="0">
                  <a:latin typeface="Consolas" panose="020B0609020204030204" pitchFamily="49" charset="0"/>
                </a:rPr>
                <a:t>3</a:t>
              </a:r>
              <a:endParaRPr lang="en-US" sz="2400" dirty="0">
                <a:latin typeface="Consolas" panose="020B0609020204030204" pitchFamily="49" charset="0"/>
              </a:endParaRPr>
            </a:p>
          </p:txBody>
        </p:sp>
      </p:grpSp>
      <p:cxnSp>
        <p:nvCxnSpPr>
          <p:cNvPr id="70" name="Straight Arrow Connector 69">
            <a:extLst>
              <a:ext uri="{FF2B5EF4-FFF2-40B4-BE49-F238E27FC236}">
                <a16:creationId xmlns:a16="http://schemas.microsoft.com/office/drawing/2014/main" id="{55B32896-B32B-4D50-980E-BEB3605CE365}"/>
              </a:ext>
            </a:extLst>
          </p:cNvPr>
          <p:cNvCxnSpPr>
            <a:cxnSpLocks/>
          </p:cNvCxnSpPr>
          <p:nvPr/>
        </p:nvCxnSpPr>
        <p:spPr>
          <a:xfrm>
            <a:off x="9091281" y="1295854"/>
            <a:ext cx="180025" cy="1866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56B4F548-899E-4612-B634-5824246B1B14}"/>
              </a:ext>
            </a:extLst>
          </p:cNvPr>
          <p:cNvGrpSpPr/>
          <p:nvPr/>
        </p:nvGrpSpPr>
        <p:grpSpPr>
          <a:xfrm>
            <a:off x="7254678" y="5090475"/>
            <a:ext cx="4428208" cy="1564802"/>
            <a:chOff x="6551850" y="3170857"/>
            <a:chExt cx="4428208" cy="1564802"/>
          </a:xfrm>
        </p:grpSpPr>
        <p:sp>
          <p:nvSpPr>
            <p:cNvPr id="72" name="Rectangle 71">
              <a:extLst>
                <a:ext uri="{FF2B5EF4-FFF2-40B4-BE49-F238E27FC236}">
                  <a16:creationId xmlns:a16="http://schemas.microsoft.com/office/drawing/2014/main" id="{69023AE4-DFB8-4F2D-A965-CE5D3A6DF3C9}"/>
                </a:ext>
              </a:extLst>
            </p:cNvPr>
            <p:cNvSpPr/>
            <p:nvPr/>
          </p:nvSpPr>
          <p:spPr>
            <a:xfrm>
              <a:off x="7167840" y="3228561"/>
              <a:ext cx="3812218" cy="1507098"/>
            </a:xfrm>
            <a:prstGeom prst="rect">
              <a:avLst/>
            </a:prstGeom>
            <a:solidFill>
              <a:srgbClr val="ADBA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3" name="TextBox 72">
              <a:extLst>
                <a:ext uri="{FF2B5EF4-FFF2-40B4-BE49-F238E27FC236}">
                  <a16:creationId xmlns:a16="http://schemas.microsoft.com/office/drawing/2014/main" id="{392709A4-2A45-43C7-B374-CF0B31008DBA}"/>
                </a:ext>
              </a:extLst>
            </p:cNvPr>
            <p:cNvSpPr txBox="1"/>
            <p:nvPr/>
          </p:nvSpPr>
          <p:spPr>
            <a:xfrm>
              <a:off x="6551850" y="3170857"/>
              <a:ext cx="896515" cy="461665"/>
            </a:xfrm>
            <a:prstGeom prst="rect">
              <a:avLst/>
            </a:prstGeom>
            <a:noFill/>
          </p:spPr>
          <p:txBody>
            <a:bodyPr wrap="square" rtlCol="0">
              <a:spAutoFit/>
            </a:bodyPr>
            <a:lstStyle/>
            <a:p>
              <a:r>
                <a:rPr lang="en-US" sz="2400" dirty="0"/>
                <a:t>f</a:t>
              </a:r>
              <a:r>
                <a:rPr lang="en-US" sz="2400" baseline="-25000" dirty="0"/>
                <a:t>3</a:t>
              </a:r>
              <a:r>
                <a:rPr lang="en-US" sz="2400" dirty="0"/>
                <a:t>(</a:t>
              </a:r>
              <a:r>
                <a:rPr lang="en-US" sz="2400" dirty="0">
                  <a:solidFill>
                    <a:srgbClr val="00B050"/>
                  </a:solidFill>
                </a:rPr>
                <a:t>z</a:t>
              </a:r>
              <a:r>
                <a:rPr lang="en-US" sz="2400" dirty="0"/>
                <a:t>)</a:t>
              </a:r>
            </a:p>
          </p:txBody>
        </p:sp>
        <p:sp>
          <p:nvSpPr>
            <p:cNvPr id="74" name="Rectangle 73">
              <a:extLst>
                <a:ext uri="{FF2B5EF4-FFF2-40B4-BE49-F238E27FC236}">
                  <a16:creationId xmlns:a16="http://schemas.microsoft.com/office/drawing/2014/main" id="{FED4112A-79DA-49F0-AA98-50276D89741C}"/>
                </a:ext>
              </a:extLst>
            </p:cNvPr>
            <p:cNvSpPr/>
            <p:nvPr/>
          </p:nvSpPr>
          <p:spPr>
            <a:xfrm>
              <a:off x="7267986" y="3355523"/>
              <a:ext cx="3065897" cy="6525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Just return the result.</a:t>
              </a:r>
            </a:p>
          </p:txBody>
        </p:sp>
        <p:sp>
          <p:nvSpPr>
            <p:cNvPr id="75" name="TextBox 74">
              <a:extLst>
                <a:ext uri="{FF2B5EF4-FFF2-40B4-BE49-F238E27FC236}">
                  <a16:creationId xmlns:a16="http://schemas.microsoft.com/office/drawing/2014/main" id="{EADE49B5-089F-4CC2-BBEC-D6E5E91B82FC}"/>
                </a:ext>
              </a:extLst>
            </p:cNvPr>
            <p:cNvSpPr txBox="1"/>
            <p:nvPr/>
          </p:nvSpPr>
          <p:spPr>
            <a:xfrm>
              <a:off x="7941219" y="4134993"/>
              <a:ext cx="2348274" cy="461665"/>
            </a:xfrm>
            <a:prstGeom prst="rect">
              <a:avLst/>
            </a:prstGeom>
            <a:noFill/>
          </p:spPr>
          <p:txBody>
            <a:bodyPr wrap="square" rtlCol="0">
              <a:spAutoFit/>
            </a:bodyPr>
            <a:lstStyle/>
            <a:p>
              <a:pPr algn="ctr"/>
              <a:r>
                <a:rPr lang="en-US" sz="2400" dirty="0">
                  <a:solidFill>
                    <a:srgbClr val="FF0000"/>
                  </a:solidFill>
                </a:rPr>
                <a:t>2</a:t>
              </a:r>
              <a:r>
                <a:rPr lang="en-US" sz="2400" dirty="0"/>
                <a:t> + </a:t>
              </a:r>
              <a:r>
                <a:rPr lang="en-US" sz="2400" dirty="0">
                  <a:solidFill>
                    <a:srgbClr val="0070C0"/>
                  </a:solidFill>
                </a:rPr>
                <a:t>3</a:t>
              </a:r>
              <a:r>
                <a:rPr lang="en-US" sz="2400" dirty="0"/>
                <a:t> + </a:t>
              </a:r>
              <a:r>
                <a:rPr lang="en-US" sz="2400" dirty="0">
                  <a:solidFill>
                    <a:srgbClr val="00B050"/>
                  </a:solidFill>
                </a:rPr>
                <a:t>z</a:t>
              </a:r>
            </a:p>
          </p:txBody>
        </p:sp>
      </p:grpSp>
      <p:sp>
        <p:nvSpPr>
          <p:cNvPr id="78" name="Rectangle 77">
            <a:extLst>
              <a:ext uri="{FF2B5EF4-FFF2-40B4-BE49-F238E27FC236}">
                <a16:creationId xmlns:a16="http://schemas.microsoft.com/office/drawing/2014/main" id="{F0B14A2F-B463-4CCF-8AD7-9F4EE862F798}"/>
              </a:ext>
            </a:extLst>
          </p:cNvPr>
          <p:cNvSpPr/>
          <p:nvPr/>
        </p:nvSpPr>
        <p:spPr>
          <a:xfrm>
            <a:off x="7609652" y="5187522"/>
            <a:ext cx="177547" cy="313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07BF25C1-A399-412C-849B-C42169378CFD}"/>
              </a:ext>
            </a:extLst>
          </p:cNvPr>
          <p:cNvCxnSpPr/>
          <p:nvPr/>
        </p:nvCxnSpPr>
        <p:spPr>
          <a:xfrm>
            <a:off x="7844238" y="559364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2E1AA6C8-FCDF-4A2A-933E-188085F643B4}"/>
              </a:ext>
            </a:extLst>
          </p:cNvPr>
          <p:cNvSpPr/>
          <p:nvPr/>
        </p:nvSpPr>
        <p:spPr>
          <a:xfrm>
            <a:off x="10163462" y="6147790"/>
            <a:ext cx="177547" cy="313678"/>
          </a:xfrm>
          <a:prstGeom prst="rect">
            <a:avLst/>
          </a:prstGeom>
          <a:solidFill>
            <a:srgbClr val="ADB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CA715BB-ED8E-4934-9EEA-232B331DDA20}"/>
              </a:ext>
            </a:extLst>
          </p:cNvPr>
          <p:cNvSpPr txBox="1"/>
          <p:nvPr/>
        </p:nvSpPr>
        <p:spPr>
          <a:xfrm>
            <a:off x="10130560" y="1421343"/>
            <a:ext cx="440392" cy="461665"/>
          </a:xfrm>
          <a:prstGeom prst="rect">
            <a:avLst/>
          </a:prstGeom>
          <a:noFill/>
        </p:spPr>
        <p:txBody>
          <a:bodyPr wrap="square">
            <a:spAutoFit/>
          </a:bodyPr>
          <a:lstStyle/>
          <a:p>
            <a:pPr algn="ctr"/>
            <a:r>
              <a:rPr lang="en-US" sz="2400" dirty="0">
                <a:solidFill>
                  <a:srgbClr val="00B050"/>
                </a:solidFill>
                <a:latin typeface="Consolas" panose="020B0609020204030204" pitchFamily="49" charset="0"/>
              </a:rPr>
              <a:t>5</a:t>
            </a:r>
            <a:endParaRPr lang="en-US" sz="2400" dirty="0">
              <a:solidFill>
                <a:srgbClr val="00B050"/>
              </a:solidFill>
            </a:endParaRPr>
          </a:p>
        </p:txBody>
      </p:sp>
      <p:sp>
        <p:nvSpPr>
          <p:cNvPr id="82" name="Rectangle 81">
            <a:extLst>
              <a:ext uri="{FF2B5EF4-FFF2-40B4-BE49-F238E27FC236}">
                <a16:creationId xmlns:a16="http://schemas.microsoft.com/office/drawing/2014/main" id="{4101096B-A57B-4B5A-9FF7-D6E16047D042}"/>
              </a:ext>
            </a:extLst>
          </p:cNvPr>
          <p:cNvSpPr/>
          <p:nvPr/>
        </p:nvSpPr>
        <p:spPr>
          <a:xfrm>
            <a:off x="9340797" y="6104880"/>
            <a:ext cx="1000212" cy="406895"/>
          </a:xfrm>
          <a:prstGeom prst="rect">
            <a:avLst/>
          </a:prstGeom>
          <a:solidFill>
            <a:srgbClr val="ADBAC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EA0FC1-6E4A-46F2-A77C-40D7188F972C}"/>
              </a:ext>
            </a:extLst>
          </p:cNvPr>
          <p:cNvSpPr/>
          <p:nvPr/>
        </p:nvSpPr>
        <p:spPr>
          <a:xfrm>
            <a:off x="8501272" y="1503136"/>
            <a:ext cx="2069680" cy="368423"/>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AB3D971F-E68C-44D1-8E12-8263EA0A4B9F}"/>
              </a:ext>
            </a:extLst>
          </p:cNvPr>
          <p:cNvSpPr txBox="1"/>
          <p:nvPr/>
        </p:nvSpPr>
        <p:spPr>
          <a:xfrm>
            <a:off x="9466959" y="6090865"/>
            <a:ext cx="630801" cy="461665"/>
          </a:xfrm>
          <a:prstGeom prst="rect">
            <a:avLst/>
          </a:prstGeom>
          <a:noFill/>
        </p:spPr>
        <p:txBody>
          <a:bodyPr wrap="square">
            <a:spAutoFit/>
          </a:bodyPr>
          <a:lstStyle/>
          <a:p>
            <a:pPr algn="ctr"/>
            <a:r>
              <a:rPr lang="en-US" sz="2400" dirty="0">
                <a:solidFill>
                  <a:srgbClr val="C00000"/>
                </a:solidFill>
                <a:latin typeface="Consolas" panose="020B0609020204030204" pitchFamily="49" charset="0"/>
              </a:rPr>
              <a:t>10</a:t>
            </a:r>
            <a:endParaRPr lang="en-US" sz="2400" dirty="0">
              <a:solidFill>
                <a:srgbClr val="C00000"/>
              </a:solidFill>
            </a:endParaRPr>
          </a:p>
        </p:txBody>
      </p:sp>
      <p:sp>
        <p:nvSpPr>
          <p:cNvPr id="76" name="Speech Bubble: Rectangle with Corners Rounded 75">
            <a:extLst>
              <a:ext uri="{FF2B5EF4-FFF2-40B4-BE49-F238E27FC236}">
                <a16:creationId xmlns:a16="http://schemas.microsoft.com/office/drawing/2014/main" id="{86BA3A4A-55F9-4FAC-8631-598BD9BEE78D}"/>
              </a:ext>
            </a:extLst>
          </p:cNvPr>
          <p:cNvSpPr/>
          <p:nvPr/>
        </p:nvSpPr>
        <p:spPr>
          <a:xfrm>
            <a:off x="4017759" y="2104132"/>
            <a:ext cx="4033513" cy="980278"/>
          </a:xfrm>
          <a:prstGeom prst="wedgeRoundRectCallout">
            <a:avLst>
              <a:gd name="adj1" fmla="val -88236"/>
              <a:gd name="adj2" fmla="val 636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Technically this is done using a closure, but this is the general idea.</a:t>
            </a:r>
          </a:p>
        </p:txBody>
      </p:sp>
    </p:spTree>
    <p:extLst>
      <p:ext uri="{BB962C8B-B14F-4D97-AF65-F5344CB8AC3E}">
        <p14:creationId xmlns:p14="http://schemas.microsoft.com/office/powerpoint/2010/main" val="277384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6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5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4.58333E-6 4.81481E-6 L -0.71355 0.21296 " pathEditMode="relative" rAng="0" ptsTypes="AA">
                                      <p:cBhvr>
                                        <p:cTn id="70" dur="2000" fill="hold"/>
                                        <p:tgtEl>
                                          <p:spTgt spid="24"/>
                                        </p:tgtEl>
                                        <p:attrNameLst>
                                          <p:attrName>ppt_x</p:attrName>
                                          <p:attrName>ppt_y</p:attrName>
                                        </p:attrNameLst>
                                      </p:cBhvr>
                                      <p:rCtr x="-35677" y="10648"/>
                                    </p:animMotion>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5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3" nodeType="clickEffect">
                                  <p:stCondLst>
                                    <p:cond delay="0"/>
                                  </p:stCondLst>
                                  <p:childTnLst>
                                    <p:animMotion origin="layout" path="M -0.71355 0.21296 L -0.48269 0.63356 " pathEditMode="relative" rAng="0" ptsTypes="AA">
                                      <p:cBhvr>
                                        <p:cTn id="85" dur="2000" fill="hold"/>
                                        <p:tgtEl>
                                          <p:spTgt spid="24"/>
                                        </p:tgtEl>
                                        <p:attrNameLst>
                                          <p:attrName>ppt_x</p:attrName>
                                          <p:attrName>ppt_y</p:attrName>
                                        </p:attrNameLst>
                                      </p:cBhvr>
                                      <p:rCtr x="11536" y="21019"/>
                                    </p:animMotion>
                                  </p:childTnLst>
                                </p:cTn>
                              </p:par>
                              <p:par>
                                <p:cTn id="86" presetID="10" presetClass="exit" presetSubtype="0" fill="hold" grpId="1" nodeType="withEffect">
                                  <p:stCondLst>
                                    <p:cond delay="0"/>
                                  </p:stCondLst>
                                  <p:childTnLst>
                                    <p:animEffect transition="out" filter="fade">
                                      <p:cBhvr>
                                        <p:cTn id="87" dur="500"/>
                                        <p:tgtEl>
                                          <p:spTgt spid="25"/>
                                        </p:tgtEl>
                                      </p:cBhvr>
                                    </p:animEffect>
                                    <p:set>
                                      <p:cBhvr>
                                        <p:cTn id="88" dur="1" fill="hold">
                                          <p:stCondLst>
                                            <p:cond delay="499"/>
                                          </p:stCondLst>
                                        </p:cTn>
                                        <p:tgtEl>
                                          <p:spTgt spid="25"/>
                                        </p:tgtEl>
                                        <p:attrNameLst>
                                          <p:attrName>style.visibility</p:attrName>
                                        </p:attrNameLst>
                                      </p:cBhvr>
                                      <p:to>
                                        <p:strVal val="hidden"/>
                                      </p:to>
                                    </p:set>
                                  </p:childTnLst>
                                </p:cTn>
                              </p:par>
                            </p:childTnLst>
                          </p:cTn>
                        </p:par>
                        <p:par>
                          <p:cTn id="89" fill="hold">
                            <p:stCondLst>
                              <p:cond delay="2000"/>
                            </p:stCondLst>
                            <p:childTnLst>
                              <p:par>
                                <p:cTn id="90" presetID="22" presetClass="entr" presetSubtype="8" fill="hold"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left)">
                                      <p:cBhvr>
                                        <p:cTn id="92" dur="500"/>
                                        <p:tgtEl>
                                          <p:spTgt spid="35"/>
                                        </p:tgtEl>
                                      </p:cBhvr>
                                    </p:animEffect>
                                  </p:childTnLst>
                                </p:cTn>
                              </p:par>
                              <p:par>
                                <p:cTn id="93" presetID="10" presetClass="exit" presetSubtype="0" fill="hold" grpId="4" nodeType="withEffect">
                                  <p:stCondLst>
                                    <p:cond delay="0"/>
                                  </p:stCondLst>
                                  <p:childTnLst>
                                    <p:animEffect transition="out" filter="fade">
                                      <p:cBhvr>
                                        <p:cTn id="94" dur="500"/>
                                        <p:tgtEl>
                                          <p:spTgt spid="24"/>
                                        </p:tgtEl>
                                      </p:cBhvr>
                                    </p:animEffect>
                                    <p:set>
                                      <p:cBhvr>
                                        <p:cTn id="95" dur="1" fill="hold">
                                          <p:stCondLst>
                                            <p:cond delay="499"/>
                                          </p:stCondLst>
                                        </p:cTn>
                                        <p:tgtEl>
                                          <p:spTgt spid="2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5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52"/>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42" presetClass="path" presetSubtype="0" accel="50000" decel="50000" fill="hold" nodeType="clickEffect">
                                  <p:stCondLst>
                                    <p:cond delay="0"/>
                                  </p:stCondLst>
                                  <p:childTnLst>
                                    <p:animMotion origin="layout" path="M -3.33333E-6 2.96296E-6 L 0.44102 -0.23773 " pathEditMode="relative" rAng="0" ptsTypes="AA">
                                      <p:cBhvr>
                                        <p:cTn id="107" dur="2000" fill="hold"/>
                                        <p:tgtEl>
                                          <p:spTgt spid="35"/>
                                        </p:tgtEl>
                                        <p:attrNameLst>
                                          <p:attrName>ppt_x</p:attrName>
                                          <p:attrName>ppt_y</p:attrName>
                                        </p:attrNameLst>
                                      </p:cBhvr>
                                      <p:rCtr x="22044" y="-11898"/>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fade">
                                      <p:cBhvr>
                                        <p:cTn id="112" dur="500"/>
                                        <p:tgtEl>
                                          <p:spTgt spid="63"/>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52"/>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2" nodeType="clickEffect">
                                  <p:stCondLst>
                                    <p:cond delay="0"/>
                                  </p:stCondLst>
                                  <p:childTnLst>
                                    <p:animEffect transition="out" filter="fade">
                                      <p:cBhvr>
                                        <p:cTn id="120" dur="500"/>
                                        <p:tgtEl>
                                          <p:spTgt spid="24"/>
                                        </p:tgtEl>
                                      </p:cBhvr>
                                    </p:animEffect>
                                    <p:set>
                                      <p:cBhvr>
                                        <p:cTn id="121" dur="1" fill="hold">
                                          <p:stCondLst>
                                            <p:cond delay="499"/>
                                          </p:stCondLst>
                                        </p:cTn>
                                        <p:tgtEl>
                                          <p:spTgt spid="24"/>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66"/>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6"/>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grpId="1" nodeType="clickEffect">
                                  <p:stCondLst>
                                    <p:cond delay="0"/>
                                  </p:stCondLst>
                                  <p:childTnLst>
                                    <p:animMotion origin="layout" path="M -2.29167E-6 7.40741E-7 L -0.26745 0.11713 " pathEditMode="relative" rAng="0" ptsTypes="AA">
                                      <p:cBhvr>
                                        <p:cTn id="133" dur="2000" fill="hold"/>
                                        <p:tgtEl>
                                          <p:spTgt spid="36"/>
                                        </p:tgtEl>
                                        <p:attrNameLst>
                                          <p:attrName>ppt_x</p:attrName>
                                          <p:attrName>ppt_y</p:attrName>
                                        </p:attrNameLst>
                                      </p:cBhvr>
                                      <p:rCtr x="-13372" y="5856"/>
                                    </p:animMotion>
                                  </p:childTnLst>
                                </p:cTn>
                              </p:par>
                              <p:par>
                                <p:cTn id="134" presetID="10" presetClass="entr" presetSubtype="0" fill="hold" grpId="0"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fade">
                                      <p:cBhvr>
                                        <p:cTn id="136" dur="500"/>
                                        <p:tgtEl>
                                          <p:spTgt spid="45"/>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66"/>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5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42" presetClass="path" presetSubtype="0" accel="50000" decel="50000" fill="hold" grpId="3" nodeType="clickEffect">
                                  <p:stCondLst>
                                    <p:cond delay="0"/>
                                  </p:stCondLst>
                                  <p:childTnLst>
                                    <p:animMotion origin="layout" path="M -0.26745 0.11713 L -0.04935 0.40208 " pathEditMode="relative" rAng="0" ptsTypes="AA">
                                      <p:cBhvr>
                                        <p:cTn id="148" dur="2000" fill="hold"/>
                                        <p:tgtEl>
                                          <p:spTgt spid="36"/>
                                        </p:tgtEl>
                                        <p:attrNameLst>
                                          <p:attrName>ppt_x</p:attrName>
                                          <p:attrName>ppt_y</p:attrName>
                                        </p:attrNameLst>
                                      </p:cBhvr>
                                      <p:rCtr x="10898" y="14236"/>
                                    </p:animMotion>
                                  </p:childTnLst>
                                </p:cTn>
                              </p:par>
                              <p:par>
                                <p:cTn id="149" presetID="10" presetClass="exit" presetSubtype="0" fill="hold" grpId="1" nodeType="withEffect">
                                  <p:stCondLst>
                                    <p:cond delay="0"/>
                                  </p:stCondLst>
                                  <p:childTnLst>
                                    <p:animEffect transition="out" filter="fade">
                                      <p:cBhvr>
                                        <p:cTn id="150" dur="500"/>
                                        <p:tgtEl>
                                          <p:spTgt spid="45"/>
                                        </p:tgtEl>
                                      </p:cBhvr>
                                    </p:animEffect>
                                    <p:set>
                                      <p:cBhvr>
                                        <p:cTn id="151" dur="1" fill="hold">
                                          <p:stCondLst>
                                            <p:cond delay="499"/>
                                          </p:stCondLst>
                                        </p:cTn>
                                        <p:tgtEl>
                                          <p:spTgt spid="45"/>
                                        </p:tgtEl>
                                        <p:attrNameLst>
                                          <p:attrName>style.visibility</p:attrName>
                                        </p:attrNameLst>
                                      </p:cBhvr>
                                      <p:to>
                                        <p:strVal val="hidden"/>
                                      </p:to>
                                    </p:set>
                                  </p:childTnLst>
                                </p:cTn>
                              </p:par>
                            </p:childTnLst>
                          </p:cTn>
                        </p:par>
                        <p:par>
                          <p:cTn id="152" fill="hold">
                            <p:stCondLst>
                              <p:cond delay="2000"/>
                            </p:stCondLst>
                            <p:childTnLst>
                              <p:par>
                                <p:cTn id="153" presetID="22" presetClass="entr" presetSubtype="8" fill="hold" nodeType="after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wipe(left)">
                                      <p:cBhvr>
                                        <p:cTn id="155" dur="500"/>
                                        <p:tgtEl>
                                          <p:spTgt spid="37"/>
                                        </p:tgtEl>
                                      </p:cBhvr>
                                    </p:animEffect>
                                  </p:childTnLst>
                                </p:cTn>
                              </p:par>
                              <p:par>
                                <p:cTn id="156" presetID="10" presetClass="exit" presetSubtype="0" fill="hold" grpId="4" nodeType="withEffect">
                                  <p:stCondLst>
                                    <p:cond delay="0"/>
                                  </p:stCondLst>
                                  <p:childTnLst>
                                    <p:animEffect transition="out" filter="fade">
                                      <p:cBhvr>
                                        <p:cTn id="157" dur="500"/>
                                        <p:tgtEl>
                                          <p:spTgt spid="36"/>
                                        </p:tgtEl>
                                      </p:cBhvr>
                                    </p:animEffect>
                                    <p:set>
                                      <p:cBhvr>
                                        <p:cTn id="158" dur="1" fill="hold">
                                          <p:stCondLst>
                                            <p:cond delay="499"/>
                                          </p:stCondLst>
                                        </p:cTn>
                                        <p:tgtEl>
                                          <p:spTgt spid="36"/>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54"/>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55"/>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grpId="2" nodeType="clickEffect">
                                  <p:stCondLst>
                                    <p:cond delay="0"/>
                                  </p:stCondLst>
                                  <p:childTnLst>
                                    <p:animEffect transition="out" filter="fade">
                                      <p:cBhvr>
                                        <p:cTn id="170" dur="500"/>
                                        <p:tgtEl>
                                          <p:spTgt spid="36"/>
                                        </p:tgtEl>
                                      </p:cBhvr>
                                    </p:animEffect>
                                    <p:set>
                                      <p:cBhvr>
                                        <p:cTn id="171" dur="1" fill="hold">
                                          <p:stCondLst>
                                            <p:cond delay="499"/>
                                          </p:stCondLst>
                                        </p:cTn>
                                        <p:tgtEl>
                                          <p:spTgt spid="36"/>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50"/>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42" presetClass="path" presetSubtype="0" accel="50000" decel="50000" fill="hold" nodeType="clickEffect">
                                  <p:stCondLst>
                                    <p:cond delay="0"/>
                                  </p:stCondLst>
                                  <p:childTnLst>
                                    <p:animMotion origin="layout" path="M 3.95833E-6 -2.59259E-6 L 0.04752 0.28195 " pathEditMode="relative" rAng="0" ptsTypes="AA">
                                      <p:cBhvr>
                                        <p:cTn id="179" dur="2000" fill="hold"/>
                                        <p:tgtEl>
                                          <p:spTgt spid="50"/>
                                        </p:tgtEl>
                                        <p:attrNameLst>
                                          <p:attrName>ppt_x</p:attrName>
                                          <p:attrName>ppt_y</p:attrName>
                                        </p:attrNameLst>
                                      </p:cBhvr>
                                      <p:rCtr x="2370" y="14097"/>
                                    </p:animMotion>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67"/>
                                        </p:tgtEl>
                                        <p:attrNameLst>
                                          <p:attrName>style.visibility</p:attrName>
                                        </p:attrNameLst>
                                      </p:cBhvr>
                                      <p:to>
                                        <p:strVal val="visible"/>
                                      </p:to>
                                    </p:set>
                                    <p:animEffect transition="in" filter="fade">
                                      <p:cBhvr>
                                        <p:cTn id="184" dur="500"/>
                                        <p:tgtEl>
                                          <p:spTgt spid="67"/>
                                        </p:tgtEl>
                                      </p:cBhvr>
                                    </p:animEffect>
                                  </p:childTnLst>
                                </p:cTn>
                              </p:par>
                              <p:par>
                                <p:cTn id="185" presetID="1" presetClass="entr" presetSubtype="0" fill="hold" nodeType="withEffect">
                                  <p:stCondLst>
                                    <p:cond delay="0"/>
                                  </p:stCondLst>
                                  <p:childTnLst>
                                    <p:set>
                                      <p:cBhvr>
                                        <p:cTn id="186" dur="1" fill="hold">
                                          <p:stCondLst>
                                            <p:cond delay="0"/>
                                          </p:stCondLst>
                                        </p:cTn>
                                        <p:tgtEl>
                                          <p:spTgt spid="71"/>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55"/>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7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7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42" presetClass="path" presetSubtype="0" accel="50000" decel="50000" fill="hold" grpId="1" nodeType="clickEffect">
                                  <p:stCondLst>
                                    <p:cond delay="0"/>
                                  </p:stCondLst>
                                  <p:childTnLst>
                                    <p:animMotion origin="layout" path="M 1.66667E-6 -7.40741E-7 L -0.21836 0.54051 " pathEditMode="relative" rAng="0" ptsTypes="AA">
                                      <p:cBhvr>
                                        <p:cTn id="202" dur="2000" fill="hold"/>
                                        <p:tgtEl>
                                          <p:spTgt spid="77"/>
                                        </p:tgtEl>
                                        <p:attrNameLst>
                                          <p:attrName>ppt_x</p:attrName>
                                          <p:attrName>ppt_y</p:attrName>
                                        </p:attrNameLst>
                                      </p:cBhvr>
                                      <p:rCtr x="-10924" y="27014"/>
                                    </p:animMotion>
                                  </p:childTnLst>
                                </p:cTn>
                              </p:par>
                              <p:par>
                                <p:cTn id="203" presetID="10" presetClass="entr" presetSubtype="0" fill="hold" grpId="0" nodeType="withEffect">
                                  <p:stCondLst>
                                    <p:cond delay="0"/>
                                  </p:stCondLst>
                                  <p:childTnLst>
                                    <p:set>
                                      <p:cBhvr>
                                        <p:cTn id="204" dur="1" fill="hold">
                                          <p:stCondLst>
                                            <p:cond delay="0"/>
                                          </p:stCondLst>
                                        </p:cTn>
                                        <p:tgtEl>
                                          <p:spTgt spid="78"/>
                                        </p:tgtEl>
                                        <p:attrNameLst>
                                          <p:attrName>style.visibility</p:attrName>
                                        </p:attrNameLst>
                                      </p:cBhvr>
                                      <p:to>
                                        <p:strVal val="visible"/>
                                      </p:to>
                                    </p:set>
                                    <p:animEffect transition="in" filter="fade">
                                      <p:cBhvr>
                                        <p:cTn id="205" dur="500"/>
                                        <p:tgtEl>
                                          <p:spTgt spid="78"/>
                                        </p:tgtEl>
                                      </p:cBhvr>
                                    </p:animEffec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nodeType="clickEffect">
                                  <p:stCondLst>
                                    <p:cond delay="0"/>
                                  </p:stCondLst>
                                  <p:childTnLst>
                                    <p:set>
                                      <p:cBhvr>
                                        <p:cTn id="209" dur="1" fill="hold">
                                          <p:stCondLst>
                                            <p:cond delay="0"/>
                                          </p:stCondLst>
                                        </p:cTn>
                                        <p:tgtEl>
                                          <p:spTgt spid="70"/>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nodeType="clickEffect">
                                  <p:stCondLst>
                                    <p:cond delay="0"/>
                                  </p:stCondLst>
                                  <p:childTnLst>
                                    <p:set>
                                      <p:cBhvr>
                                        <p:cTn id="213" dur="1" fill="hold">
                                          <p:stCondLst>
                                            <p:cond delay="0"/>
                                          </p:stCondLst>
                                        </p:cTn>
                                        <p:tgtEl>
                                          <p:spTgt spid="79"/>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presetID="42" presetClass="path" presetSubtype="0" accel="50000" decel="50000" fill="hold" grpId="2" nodeType="clickEffect">
                                  <p:stCondLst>
                                    <p:cond delay="0"/>
                                  </p:stCondLst>
                                  <p:childTnLst>
                                    <p:animMotion origin="layout" path="M -0.21836 0.54051 L -0.00873 0.68102 " pathEditMode="relative" rAng="0" ptsTypes="AA">
                                      <p:cBhvr>
                                        <p:cTn id="217" dur="2000" fill="hold"/>
                                        <p:tgtEl>
                                          <p:spTgt spid="77"/>
                                        </p:tgtEl>
                                        <p:attrNameLst>
                                          <p:attrName>ppt_x</p:attrName>
                                          <p:attrName>ppt_y</p:attrName>
                                        </p:attrNameLst>
                                      </p:cBhvr>
                                      <p:rCtr x="10482" y="7014"/>
                                    </p:animMotion>
                                  </p:childTnLst>
                                </p:cTn>
                              </p:par>
                              <p:par>
                                <p:cTn id="218" presetID="10" presetClass="exit" presetSubtype="0" fill="hold" grpId="1" nodeType="withEffect">
                                  <p:stCondLst>
                                    <p:cond delay="0"/>
                                  </p:stCondLst>
                                  <p:childTnLst>
                                    <p:animEffect transition="out" filter="fade">
                                      <p:cBhvr>
                                        <p:cTn id="219" dur="500"/>
                                        <p:tgtEl>
                                          <p:spTgt spid="78"/>
                                        </p:tgtEl>
                                      </p:cBhvr>
                                    </p:animEffect>
                                    <p:set>
                                      <p:cBhvr>
                                        <p:cTn id="220" dur="1" fill="hold">
                                          <p:stCondLst>
                                            <p:cond delay="499"/>
                                          </p:stCondLst>
                                        </p:cTn>
                                        <p:tgtEl>
                                          <p:spTgt spid="78"/>
                                        </p:tgtEl>
                                        <p:attrNameLst>
                                          <p:attrName>style.visibility</p:attrName>
                                        </p:attrNameLst>
                                      </p:cBhvr>
                                      <p:to>
                                        <p:strVal val="hidden"/>
                                      </p:to>
                                    </p:set>
                                  </p:childTnLst>
                                </p:cTn>
                              </p:par>
                              <p:par>
                                <p:cTn id="221" presetID="10" presetClass="entr" presetSubtype="0" fill="hold" grpId="0" nodeType="withEffect">
                                  <p:stCondLst>
                                    <p:cond delay="0"/>
                                  </p:stCondLst>
                                  <p:childTnLst>
                                    <p:set>
                                      <p:cBhvr>
                                        <p:cTn id="222" dur="1" fill="hold">
                                          <p:stCondLst>
                                            <p:cond delay="0"/>
                                          </p:stCondLst>
                                        </p:cTn>
                                        <p:tgtEl>
                                          <p:spTgt spid="80"/>
                                        </p:tgtEl>
                                        <p:attrNameLst>
                                          <p:attrName>style.visibility</p:attrName>
                                        </p:attrNameLst>
                                      </p:cBhvr>
                                      <p:to>
                                        <p:strVal val="visible"/>
                                      </p:to>
                                    </p:set>
                                    <p:animEffect transition="in" filter="fade">
                                      <p:cBhvr>
                                        <p:cTn id="223" dur="500"/>
                                        <p:tgtEl>
                                          <p:spTgt spid="80"/>
                                        </p:tgtEl>
                                      </p:cBhvr>
                                    </p:animEffec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81"/>
                                        </p:tgtEl>
                                        <p:attrNameLst>
                                          <p:attrName>style.visibility</p:attrName>
                                        </p:attrNameLst>
                                      </p:cBhvr>
                                      <p:to>
                                        <p:strVal val="visible"/>
                                      </p:to>
                                    </p:set>
                                  </p:childTnLst>
                                </p:cTn>
                              </p:par>
                              <p:par>
                                <p:cTn id="228" presetID="10" presetClass="entr" presetSubtype="0" fill="hold" grpId="0" nodeType="withEffect">
                                  <p:stCondLst>
                                    <p:cond delay="0"/>
                                  </p:stCondLst>
                                  <p:childTnLst>
                                    <p:set>
                                      <p:cBhvr>
                                        <p:cTn id="229" dur="1" fill="hold">
                                          <p:stCondLst>
                                            <p:cond delay="0"/>
                                          </p:stCondLst>
                                        </p:cTn>
                                        <p:tgtEl>
                                          <p:spTgt spid="82"/>
                                        </p:tgtEl>
                                        <p:attrNameLst>
                                          <p:attrName>style.visibility</p:attrName>
                                        </p:attrNameLst>
                                      </p:cBhvr>
                                      <p:to>
                                        <p:strVal val="visible"/>
                                      </p:to>
                                    </p:set>
                                    <p:animEffect transition="in" filter="fade">
                                      <p:cBhvr>
                                        <p:cTn id="230" dur="500"/>
                                        <p:tgtEl>
                                          <p:spTgt spid="82"/>
                                        </p:tgtEl>
                                      </p:cBhvr>
                                    </p:animEffect>
                                  </p:childTnLst>
                                </p:cTn>
                              </p:par>
                            </p:childTnLst>
                          </p:cTn>
                        </p:par>
                      </p:childTnLst>
                    </p:cTn>
                  </p:par>
                  <p:par>
                    <p:cTn id="231" fill="hold">
                      <p:stCondLst>
                        <p:cond delay="indefinite"/>
                      </p:stCondLst>
                      <p:childTnLst>
                        <p:par>
                          <p:cTn id="232" fill="hold">
                            <p:stCondLst>
                              <p:cond delay="0"/>
                            </p:stCondLst>
                            <p:childTnLst>
                              <p:par>
                                <p:cTn id="233" presetID="42" presetClass="path" presetSubtype="0" accel="50000" decel="50000" fill="hold" grpId="1" nodeType="clickEffect">
                                  <p:stCondLst>
                                    <p:cond delay="0"/>
                                  </p:stCondLst>
                                  <p:childTnLst>
                                    <p:animMotion origin="layout" path="M -3.75E-6 7.40741E-7 L 0.00534 -0.68102 " pathEditMode="relative" rAng="0" ptsTypes="AA">
                                      <p:cBhvr>
                                        <p:cTn id="234" dur="2000" fill="hold"/>
                                        <p:tgtEl>
                                          <p:spTgt spid="81"/>
                                        </p:tgtEl>
                                        <p:attrNameLst>
                                          <p:attrName>ppt_x</p:attrName>
                                          <p:attrName>ppt_y</p:attrName>
                                        </p:attrNameLst>
                                      </p:cBhvr>
                                      <p:rCtr x="260" y="-34051"/>
                                    </p:animMotion>
                                  </p:childTnLst>
                                </p:cTn>
                              </p:par>
                              <p:par>
                                <p:cTn id="235" presetID="10" presetClass="entr" presetSubtype="0" fill="hold" grpId="0" nodeType="withEffect">
                                  <p:stCondLst>
                                    <p:cond delay="0"/>
                                  </p:stCondLst>
                                  <p:childTnLst>
                                    <p:set>
                                      <p:cBhvr>
                                        <p:cTn id="236" dur="1" fill="hold">
                                          <p:stCondLst>
                                            <p:cond delay="0"/>
                                          </p:stCondLst>
                                        </p:cTn>
                                        <p:tgtEl>
                                          <p:spTgt spid="86"/>
                                        </p:tgtEl>
                                        <p:attrNameLst>
                                          <p:attrName>style.visibility</p:attrName>
                                        </p:attrNameLst>
                                      </p:cBhvr>
                                      <p:to>
                                        <p:strVal val="visible"/>
                                      </p:to>
                                    </p:set>
                                    <p:animEffect transition="in" filter="fade">
                                      <p:cBhvr>
                                        <p:cTn id="237" dur="500"/>
                                        <p:tgtEl>
                                          <p:spTgt spid="86"/>
                                        </p:tgtEl>
                                      </p:cBhvr>
                                    </p:animEffect>
                                  </p:childTnLst>
                                </p:cTn>
                              </p:par>
                              <p:par>
                                <p:cTn id="238" presetID="10" presetClass="exit" presetSubtype="0" fill="hold" grpId="1" nodeType="withEffect">
                                  <p:stCondLst>
                                    <p:cond delay="0"/>
                                  </p:stCondLst>
                                  <p:childTnLst>
                                    <p:animEffect transition="out" filter="fade">
                                      <p:cBhvr>
                                        <p:cTn id="239" dur="500"/>
                                        <p:tgtEl>
                                          <p:spTgt spid="82"/>
                                        </p:tgtEl>
                                      </p:cBhvr>
                                    </p:animEffect>
                                    <p:set>
                                      <p:cBhvr>
                                        <p:cTn id="240" dur="1" fill="hold">
                                          <p:stCondLst>
                                            <p:cond delay="499"/>
                                          </p:stCondLst>
                                        </p:cTn>
                                        <p:tgtEl>
                                          <p:spTgt spid="82"/>
                                        </p:tgtEl>
                                        <p:attrNameLst>
                                          <p:attrName>style.visibility</p:attrName>
                                        </p:attrNameLst>
                                      </p:cBhvr>
                                      <p:to>
                                        <p:strVal val="hidden"/>
                                      </p:to>
                                    </p:set>
                                  </p:childTnLst>
                                </p:cTn>
                              </p:par>
                              <p:par>
                                <p:cTn id="241" presetID="10" presetClass="exit" presetSubtype="0" fill="hold" grpId="1" nodeType="withEffect">
                                  <p:stCondLst>
                                    <p:cond delay="0"/>
                                  </p:stCondLst>
                                  <p:childTnLst>
                                    <p:animEffect transition="out" filter="fade">
                                      <p:cBhvr>
                                        <p:cTn id="242" dur="500"/>
                                        <p:tgtEl>
                                          <p:spTgt spid="80"/>
                                        </p:tgtEl>
                                      </p:cBhvr>
                                    </p:animEffect>
                                    <p:set>
                                      <p:cBhvr>
                                        <p:cTn id="243" dur="1" fill="hold">
                                          <p:stCondLst>
                                            <p:cond delay="499"/>
                                          </p:stCondLst>
                                        </p:cTn>
                                        <p:tgtEl>
                                          <p:spTgt spid="80"/>
                                        </p:tgtEl>
                                        <p:attrNameLst>
                                          <p:attrName>style.visibility</p:attrName>
                                        </p:attrNameLst>
                                      </p:cBhvr>
                                      <p:to>
                                        <p:strVal val="hidden"/>
                                      </p:to>
                                    </p:set>
                                  </p:childTnLst>
                                </p:cTn>
                              </p:par>
                              <p:par>
                                <p:cTn id="244" presetID="10" presetClass="exit" presetSubtype="0" fill="hold" grpId="3" nodeType="withEffect">
                                  <p:stCondLst>
                                    <p:cond delay="0"/>
                                  </p:stCondLst>
                                  <p:childTnLst>
                                    <p:animEffect transition="out" filter="fad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nodeType="clickEffect">
                                  <p:stCondLst>
                                    <p:cond delay="0"/>
                                  </p:stCondLst>
                                  <p:childTnLst>
                                    <p:set>
                                      <p:cBhvr>
                                        <p:cTn id="250" dur="1" fill="hold">
                                          <p:stCondLst>
                                            <p:cond delay="0"/>
                                          </p:stCondLst>
                                        </p:cTn>
                                        <p:tgtEl>
                                          <p:spTgt spid="79"/>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22" presetClass="entr" presetSubtype="4" fill="hold" grpId="0" nodeType="clickEffect">
                                  <p:stCondLst>
                                    <p:cond delay="0"/>
                                  </p:stCondLst>
                                  <p:childTnLst>
                                    <p:set>
                                      <p:cBhvr>
                                        <p:cTn id="254" dur="1" fill="hold">
                                          <p:stCondLst>
                                            <p:cond delay="0"/>
                                          </p:stCondLst>
                                        </p:cTn>
                                        <p:tgtEl>
                                          <p:spTgt spid="76"/>
                                        </p:tgtEl>
                                        <p:attrNameLst>
                                          <p:attrName>style.visibility</p:attrName>
                                        </p:attrNameLst>
                                      </p:cBhvr>
                                      <p:to>
                                        <p:strVal val="visible"/>
                                      </p:to>
                                    </p:set>
                                    <p:animEffect transition="in" filter="wipe(down)">
                                      <p:cBhvr>
                                        <p:cTn id="255" dur="500"/>
                                        <p:tgtEl>
                                          <p:spTgt spid="76"/>
                                        </p:tgtEl>
                                      </p:cBhvr>
                                    </p:animEffect>
                                  </p:childTnLst>
                                </p:cTn>
                              </p:par>
                            </p:childTnLst>
                          </p:cTn>
                        </p:par>
                      </p:childTnLst>
                    </p:cTn>
                  </p:par>
                  <p:par>
                    <p:cTn id="256" fill="hold">
                      <p:stCondLst>
                        <p:cond delay="indefinite"/>
                      </p:stCondLst>
                      <p:childTnLst>
                        <p:par>
                          <p:cTn id="257" fill="hold">
                            <p:stCondLst>
                              <p:cond delay="0"/>
                            </p:stCondLst>
                            <p:childTnLst>
                              <p:par>
                                <p:cTn id="258" presetID="1" presetClass="exit" presetSubtype="0" fill="hold" grpId="1" nodeType="clickEffect">
                                  <p:stCondLst>
                                    <p:cond delay="0"/>
                                  </p:stCondLst>
                                  <p:childTnLst>
                                    <p:set>
                                      <p:cBhvr>
                                        <p:cTn id="259"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p:bldP spid="10" grpId="0" animBg="1"/>
      <p:bldP spid="13" grpId="0" animBg="1"/>
      <p:bldP spid="14" grpId="0"/>
      <p:bldP spid="15" grpId="0" animBg="1"/>
      <p:bldP spid="16" grpId="0"/>
      <p:bldP spid="20" grpId="0"/>
      <p:bldP spid="25" grpId="0" animBg="1"/>
      <p:bldP spid="25" grpId="1" animBg="1"/>
      <p:bldP spid="22" grpId="0"/>
      <p:bldP spid="24" grpId="0"/>
      <p:bldP spid="24" grpId="1"/>
      <p:bldP spid="24" grpId="2"/>
      <p:bldP spid="24" grpId="3"/>
      <p:bldP spid="24" grpId="4"/>
      <p:bldP spid="45" grpId="0" animBg="1"/>
      <p:bldP spid="45" grpId="1" animBg="1"/>
      <p:bldP spid="59" grpId="0"/>
      <p:bldP spid="36" grpId="0"/>
      <p:bldP spid="36" grpId="1"/>
      <p:bldP spid="36" grpId="2"/>
      <p:bldP spid="36" grpId="3"/>
      <p:bldP spid="36" grpId="4"/>
      <p:bldP spid="78" grpId="0" animBg="1"/>
      <p:bldP spid="78" grpId="1" animBg="1"/>
      <p:bldP spid="80" grpId="0" animBg="1"/>
      <p:bldP spid="80" grpId="1" animBg="1"/>
      <p:bldP spid="77" grpId="0"/>
      <p:bldP spid="77" grpId="1"/>
      <p:bldP spid="77" grpId="2"/>
      <p:bldP spid="77" grpId="3"/>
      <p:bldP spid="82" grpId="0" animBg="1"/>
      <p:bldP spid="82" grpId="1" animBg="1"/>
      <p:bldP spid="86" grpId="0" animBg="1"/>
      <p:bldP spid="81" grpId="0"/>
      <p:bldP spid="81" grpId="1"/>
      <p:bldP spid="76" grpId="0" animBg="1"/>
      <p:bldP spid="7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8" name="Title 1">
            <a:extLst>
              <a:ext uri="{FF2B5EF4-FFF2-40B4-BE49-F238E27FC236}">
                <a16:creationId xmlns:a16="http://schemas.microsoft.com/office/drawing/2014/main" id="{8C7B27D7-B4F7-4A1D-8910-924265587BCF}"/>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latin typeface="Corbel" panose="020B0503020204020204" pitchFamily="34" charset="0"/>
              </a:rPr>
              <a:t>Part 2: Haskell Language Introduction</a:t>
            </a:r>
          </a:p>
        </p:txBody>
      </p:sp>
      <p:grpSp>
        <p:nvGrpSpPr>
          <p:cNvPr id="5" name="Group 4">
            <a:extLst>
              <a:ext uri="{FF2B5EF4-FFF2-40B4-BE49-F238E27FC236}">
                <a16:creationId xmlns:a16="http://schemas.microsoft.com/office/drawing/2014/main" id="{A9BE3AEF-1622-4284-9175-BC9D107ED2BD}"/>
              </a:ext>
            </a:extLst>
          </p:cNvPr>
          <p:cNvGrpSpPr/>
          <p:nvPr/>
        </p:nvGrpSpPr>
        <p:grpSpPr>
          <a:xfrm>
            <a:off x="1952365" y="1853802"/>
            <a:ext cx="8607049" cy="1177417"/>
            <a:chOff x="998589" y="1167578"/>
            <a:chExt cx="8607049" cy="1177417"/>
          </a:xfrm>
        </p:grpSpPr>
        <p:sp>
          <p:nvSpPr>
            <p:cNvPr id="2" name="TextBox 1">
              <a:extLst>
                <a:ext uri="{FF2B5EF4-FFF2-40B4-BE49-F238E27FC236}">
                  <a16:creationId xmlns:a16="http://schemas.microsoft.com/office/drawing/2014/main" id="{C54528E5-D3A4-4198-A0C7-8B03891718A3}"/>
                </a:ext>
              </a:extLst>
            </p:cNvPr>
            <p:cNvSpPr txBox="1"/>
            <p:nvPr/>
          </p:nvSpPr>
          <p:spPr>
            <a:xfrm>
              <a:off x="2389239" y="1541206"/>
              <a:ext cx="7216399" cy="523220"/>
            </a:xfrm>
            <a:prstGeom prst="rect">
              <a:avLst/>
            </a:prstGeom>
            <a:noFill/>
            <a:ln>
              <a:noFill/>
            </a:ln>
          </p:spPr>
          <p:txBody>
            <a:bodyPr wrap="none" rtlCol="0">
              <a:spAutoFit/>
            </a:bodyPr>
            <a:lstStyle/>
            <a:p>
              <a:pPr algn="l"/>
              <a:r>
                <a:rPr lang="en-US" sz="2800" dirty="0">
                  <a:latin typeface="Corbel" panose="020B0503020204020204" pitchFamily="34" charset="0"/>
                </a:rPr>
                <a:t>2b. Haskell Data Types (Primitives, Tuples, Lists)</a:t>
              </a:r>
            </a:p>
          </p:txBody>
        </p:sp>
        <p:pic>
          <p:nvPicPr>
            <p:cNvPr id="4" name="Picture 3">
              <a:extLst>
                <a:ext uri="{FF2B5EF4-FFF2-40B4-BE49-F238E27FC236}">
                  <a16:creationId xmlns:a16="http://schemas.microsoft.com/office/drawing/2014/main" id="{4EDF1686-B1BC-4E4F-A537-B5B807358FD7}"/>
                </a:ext>
              </a:extLst>
            </p:cNvPr>
            <p:cNvPicPr>
              <a:picLocks noChangeAspect="1"/>
            </p:cNvPicPr>
            <p:nvPr/>
          </p:nvPicPr>
          <p:blipFill>
            <a:blip r:embed="rId2"/>
            <a:stretch>
              <a:fillRect/>
            </a:stretch>
          </p:blipFill>
          <p:spPr>
            <a:xfrm>
              <a:off x="998589" y="1167578"/>
              <a:ext cx="1390650" cy="11774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9" name="Group 8">
            <a:extLst>
              <a:ext uri="{FF2B5EF4-FFF2-40B4-BE49-F238E27FC236}">
                <a16:creationId xmlns:a16="http://schemas.microsoft.com/office/drawing/2014/main" id="{C7F3F899-0547-4953-907C-1819F97B733E}"/>
              </a:ext>
            </a:extLst>
          </p:cNvPr>
          <p:cNvGrpSpPr/>
          <p:nvPr/>
        </p:nvGrpSpPr>
        <p:grpSpPr>
          <a:xfrm>
            <a:off x="2859959" y="3260891"/>
            <a:ext cx="8265882" cy="809244"/>
            <a:chOff x="914400" y="2482375"/>
            <a:chExt cx="8265882" cy="809244"/>
          </a:xfrm>
        </p:grpSpPr>
        <p:sp>
          <p:nvSpPr>
            <p:cNvPr id="17" name="TextBox 16">
              <a:extLst>
                <a:ext uri="{FF2B5EF4-FFF2-40B4-BE49-F238E27FC236}">
                  <a16:creationId xmlns:a16="http://schemas.microsoft.com/office/drawing/2014/main" id="{2BD74AB7-A3F1-451F-AB93-98DBBC665921}"/>
                </a:ext>
              </a:extLst>
            </p:cNvPr>
            <p:cNvSpPr txBox="1"/>
            <p:nvPr/>
          </p:nvSpPr>
          <p:spPr>
            <a:xfrm>
              <a:off x="3221343" y="2625387"/>
              <a:ext cx="5958939" cy="523220"/>
            </a:xfrm>
            <a:prstGeom prst="rect">
              <a:avLst/>
            </a:prstGeom>
            <a:noFill/>
            <a:ln>
              <a:noFill/>
            </a:ln>
          </p:spPr>
          <p:txBody>
            <a:bodyPr wrap="none" rtlCol="0">
              <a:spAutoFit/>
            </a:bodyPr>
            <a:lstStyle/>
            <a:p>
              <a:pPr algn="l"/>
              <a:r>
                <a:rPr lang="en-US" sz="2800" dirty="0">
                  <a:latin typeface="Corbel" panose="020B0503020204020204" pitchFamily="34" charset="0"/>
                </a:rPr>
                <a:t>2c. Basic and Advanced List Processing</a:t>
              </a:r>
            </a:p>
          </p:txBody>
        </p:sp>
        <p:pic>
          <p:nvPicPr>
            <p:cNvPr id="7" name="Picture 6">
              <a:extLst>
                <a:ext uri="{FF2B5EF4-FFF2-40B4-BE49-F238E27FC236}">
                  <a16:creationId xmlns:a16="http://schemas.microsoft.com/office/drawing/2014/main" id="{3495F54C-6289-4083-A816-879B4C1DBD55}"/>
                </a:ext>
              </a:extLst>
            </p:cNvPr>
            <p:cNvPicPr>
              <a:picLocks noChangeAspect="1"/>
            </p:cNvPicPr>
            <p:nvPr/>
          </p:nvPicPr>
          <p:blipFill rotWithShape="1">
            <a:blip r:embed="rId3"/>
            <a:srcRect t="28239" b="36986"/>
            <a:stretch/>
          </p:blipFill>
          <p:spPr>
            <a:xfrm>
              <a:off x="914400" y="2482375"/>
              <a:ext cx="2165985" cy="809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2" name="Group 11">
            <a:extLst>
              <a:ext uri="{FF2B5EF4-FFF2-40B4-BE49-F238E27FC236}">
                <a16:creationId xmlns:a16="http://schemas.microsoft.com/office/drawing/2014/main" id="{F8906604-91BE-4C60-8771-FB65AD44EEC0}"/>
              </a:ext>
            </a:extLst>
          </p:cNvPr>
          <p:cNvGrpSpPr/>
          <p:nvPr/>
        </p:nvGrpSpPr>
        <p:grpSpPr>
          <a:xfrm>
            <a:off x="3607392" y="4456279"/>
            <a:ext cx="3976314" cy="942504"/>
            <a:chOff x="1678865" y="3735879"/>
            <a:chExt cx="3976314" cy="942504"/>
          </a:xfrm>
        </p:grpSpPr>
        <p:sp>
          <p:nvSpPr>
            <p:cNvPr id="20" name="TextBox 19">
              <a:extLst>
                <a:ext uri="{FF2B5EF4-FFF2-40B4-BE49-F238E27FC236}">
                  <a16:creationId xmlns:a16="http://schemas.microsoft.com/office/drawing/2014/main" id="{5EF06173-0EA9-4FF2-9E07-3098393B7131}"/>
                </a:ext>
              </a:extLst>
            </p:cNvPr>
            <p:cNvSpPr txBox="1"/>
            <p:nvPr/>
          </p:nvSpPr>
          <p:spPr>
            <a:xfrm>
              <a:off x="3481186" y="3865238"/>
              <a:ext cx="2173993" cy="523220"/>
            </a:xfrm>
            <a:prstGeom prst="rect">
              <a:avLst/>
            </a:prstGeom>
            <a:noFill/>
            <a:ln>
              <a:noFill/>
            </a:ln>
          </p:spPr>
          <p:txBody>
            <a:bodyPr wrap="none" rtlCol="0">
              <a:spAutoFit/>
            </a:bodyPr>
            <a:lstStyle/>
            <a:p>
              <a:pPr algn="l"/>
              <a:r>
                <a:rPr lang="en-US" sz="2800" dirty="0">
                  <a:latin typeface="Corbel" panose="020B0503020204020204" pitchFamily="34" charset="0"/>
                </a:rPr>
                <a:t>2d. Functions</a:t>
              </a:r>
            </a:p>
          </p:txBody>
        </p:sp>
        <p:pic>
          <p:nvPicPr>
            <p:cNvPr id="11" name="Picture 10">
              <a:extLst>
                <a:ext uri="{FF2B5EF4-FFF2-40B4-BE49-F238E27FC236}">
                  <a16:creationId xmlns:a16="http://schemas.microsoft.com/office/drawing/2014/main" id="{D56AF626-33CC-47D8-BAD8-B65AFDC4A441}"/>
                </a:ext>
              </a:extLst>
            </p:cNvPr>
            <p:cNvPicPr>
              <a:picLocks noChangeAspect="1"/>
            </p:cNvPicPr>
            <p:nvPr/>
          </p:nvPicPr>
          <p:blipFill>
            <a:blip r:embed="rId4"/>
            <a:stretch>
              <a:fillRect/>
            </a:stretch>
          </p:blipFill>
          <p:spPr>
            <a:xfrm>
              <a:off x="1678865" y="3735879"/>
              <a:ext cx="1762316" cy="942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83113DB1-9133-4D33-9FA4-2DA4D0BEBE7D}"/>
              </a:ext>
            </a:extLst>
          </p:cNvPr>
          <p:cNvGrpSpPr/>
          <p:nvPr/>
        </p:nvGrpSpPr>
        <p:grpSpPr>
          <a:xfrm>
            <a:off x="4437435" y="5743723"/>
            <a:ext cx="5809888" cy="950769"/>
            <a:chOff x="4507114" y="5572125"/>
            <a:chExt cx="5809888" cy="950769"/>
          </a:xfrm>
        </p:grpSpPr>
        <p:sp>
          <p:nvSpPr>
            <p:cNvPr id="14" name="TextBox 13">
              <a:extLst>
                <a:ext uri="{FF2B5EF4-FFF2-40B4-BE49-F238E27FC236}">
                  <a16:creationId xmlns:a16="http://schemas.microsoft.com/office/drawing/2014/main" id="{0AA45222-BDD2-4D6E-B9FB-032471A0A723}"/>
                </a:ext>
              </a:extLst>
            </p:cNvPr>
            <p:cNvSpPr txBox="1"/>
            <p:nvPr/>
          </p:nvSpPr>
          <p:spPr>
            <a:xfrm>
              <a:off x="5981776" y="5704220"/>
              <a:ext cx="4335226" cy="523220"/>
            </a:xfrm>
            <a:prstGeom prst="rect">
              <a:avLst/>
            </a:prstGeom>
            <a:noFill/>
            <a:ln>
              <a:noFill/>
            </a:ln>
          </p:spPr>
          <p:txBody>
            <a:bodyPr wrap="none" rtlCol="0">
              <a:spAutoFit/>
            </a:bodyPr>
            <a:lstStyle/>
            <a:p>
              <a:pPr algn="l"/>
              <a:r>
                <a:rPr lang="en-US" sz="2800" dirty="0">
                  <a:latin typeface="Corbel" panose="020B0503020204020204" pitchFamily="34" charset="0"/>
                </a:rPr>
                <a:t>2e. Control flow in functions</a:t>
              </a:r>
            </a:p>
          </p:txBody>
        </p:sp>
        <p:pic>
          <p:nvPicPr>
            <p:cNvPr id="6" name="Picture 5">
              <a:extLst>
                <a:ext uri="{FF2B5EF4-FFF2-40B4-BE49-F238E27FC236}">
                  <a16:creationId xmlns:a16="http://schemas.microsoft.com/office/drawing/2014/main" id="{5129B93A-3937-4DCA-8A26-964D0AC69243}"/>
                </a:ext>
              </a:extLst>
            </p:cNvPr>
            <p:cNvPicPr>
              <a:picLocks noChangeAspect="1"/>
            </p:cNvPicPr>
            <p:nvPr/>
          </p:nvPicPr>
          <p:blipFill>
            <a:blip r:embed="rId5"/>
            <a:stretch>
              <a:fillRect/>
            </a:stretch>
          </p:blipFill>
          <p:spPr>
            <a:xfrm>
              <a:off x="4507114" y="5572125"/>
              <a:ext cx="1428751" cy="950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5" name="Group 14">
            <a:extLst>
              <a:ext uri="{FF2B5EF4-FFF2-40B4-BE49-F238E27FC236}">
                <a16:creationId xmlns:a16="http://schemas.microsoft.com/office/drawing/2014/main" id="{E757EE79-2466-4DC2-AD50-A83D14AE8F36}"/>
              </a:ext>
            </a:extLst>
          </p:cNvPr>
          <p:cNvGrpSpPr/>
          <p:nvPr/>
        </p:nvGrpSpPr>
        <p:grpSpPr>
          <a:xfrm>
            <a:off x="1064749" y="855760"/>
            <a:ext cx="5466846" cy="1005091"/>
            <a:chOff x="443482" y="640723"/>
            <a:chExt cx="5466846" cy="1005091"/>
          </a:xfrm>
        </p:grpSpPr>
        <p:sp>
          <p:nvSpPr>
            <p:cNvPr id="16" name="TextBox 15">
              <a:extLst>
                <a:ext uri="{FF2B5EF4-FFF2-40B4-BE49-F238E27FC236}">
                  <a16:creationId xmlns:a16="http://schemas.microsoft.com/office/drawing/2014/main" id="{355139DB-48FB-42A3-A35E-6974B7673717}"/>
                </a:ext>
              </a:extLst>
            </p:cNvPr>
            <p:cNvSpPr txBox="1"/>
            <p:nvPr/>
          </p:nvSpPr>
          <p:spPr>
            <a:xfrm>
              <a:off x="1981624" y="895263"/>
              <a:ext cx="3928704" cy="523220"/>
            </a:xfrm>
            <a:prstGeom prst="rect">
              <a:avLst/>
            </a:prstGeom>
            <a:noFill/>
            <a:ln>
              <a:noFill/>
            </a:ln>
          </p:spPr>
          <p:txBody>
            <a:bodyPr wrap="none" rtlCol="0">
              <a:spAutoFit/>
            </a:bodyPr>
            <a:lstStyle/>
            <a:p>
              <a:pPr algn="l"/>
              <a:r>
                <a:rPr lang="en-US" sz="2800" dirty="0">
                  <a:latin typeface="Corbel" panose="020B0503020204020204" pitchFamily="34" charset="0"/>
                </a:rPr>
                <a:t>2a. Indentation in Haskell</a:t>
              </a:r>
            </a:p>
          </p:txBody>
        </p:sp>
        <p:pic>
          <p:nvPicPr>
            <p:cNvPr id="13" name="Picture 12">
              <a:extLst>
                <a:ext uri="{FF2B5EF4-FFF2-40B4-BE49-F238E27FC236}">
                  <a16:creationId xmlns:a16="http://schemas.microsoft.com/office/drawing/2014/main" id="{50DDA6EA-CC34-4A08-BDC6-F323854E6960}"/>
                </a:ext>
              </a:extLst>
            </p:cNvPr>
            <p:cNvPicPr>
              <a:picLocks noChangeAspect="1"/>
            </p:cNvPicPr>
            <p:nvPr/>
          </p:nvPicPr>
          <p:blipFill>
            <a:blip r:embed="rId6"/>
            <a:stretch>
              <a:fillRect/>
            </a:stretch>
          </p:blipFill>
          <p:spPr>
            <a:xfrm>
              <a:off x="443482" y="640723"/>
              <a:ext cx="1583439" cy="1005091"/>
            </a:xfrm>
            <a:prstGeom prst="rect">
              <a:avLst/>
            </a:prstGeom>
          </p:spPr>
        </p:pic>
      </p:grpSp>
    </p:spTree>
    <p:extLst>
      <p:ext uri="{BB962C8B-B14F-4D97-AF65-F5344CB8AC3E}">
        <p14:creationId xmlns:p14="http://schemas.microsoft.com/office/powerpoint/2010/main" val="126611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151405"/>
            <a:ext cx="10363200" cy="1143000"/>
          </a:xfrm>
        </p:spPr>
        <p:txBody>
          <a:bodyPr>
            <a:normAutofit/>
          </a:bodyPr>
          <a:lstStyle/>
          <a:p>
            <a:r>
              <a:rPr lang="en-US" sz="4800" dirty="0"/>
              <a:t>Currying</a:t>
            </a:r>
          </a:p>
        </p:txBody>
      </p:sp>
      <p:sp>
        <p:nvSpPr>
          <p:cNvPr id="16" name="TextBox 15">
            <a:extLst>
              <a:ext uri="{FF2B5EF4-FFF2-40B4-BE49-F238E27FC236}">
                <a16:creationId xmlns:a16="http://schemas.microsoft.com/office/drawing/2014/main" id="{8CE2D82F-8EBF-4BB9-BA56-2FBF97D7AAD3}"/>
              </a:ext>
            </a:extLst>
          </p:cNvPr>
          <p:cNvSpPr txBox="1"/>
          <p:nvPr/>
        </p:nvSpPr>
        <p:spPr>
          <a:xfrm>
            <a:off x="459702" y="896819"/>
            <a:ext cx="11474498" cy="430887"/>
          </a:xfrm>
          <a:prstGeom prst="rect">
            <a:avLst/>
          </a:prstGeom>
          <a:noFill/>
        </p:spPr>
        <p:txBody>
          <a:bodyPr wrap="square" rtlCol="0">
            <a:spAutoFit/>
          </a:bodyPr>
          <a:lstStyle/>
          <a:p>
            <a:pPr algn="ctr"/>
            <a:r>
              <a:rPr lang="en-US" sz="2200" dirty="0"/>
              <a:t>So currying converts a function of multiple arguments to a </a:t>
            </a:r>
            <a:r>
              <a:rPr lang="en-US" sz="2200" dirty="0">
                <a:solidFill>
                  <a:srgbClr val="7030A0"/>
                </a:solidFill>
              </a:rPr>
              <a:t>function</a:t>
            </a:r>
            <a:r>
              <a:rPr lang="en-US" sz="2200" dirty="0"/>
              <a:t> that takes the </a:t>
            </a:r>
            <a:r>
              <a:rPr lang="en-US" sz="2200" dirty="0">
                <a:solidFill>
                  <a:srgbClr val="C00000"/>
                </a:solidFill>
              </a:rPr>
              <a:t>first argument</a:t>
            </a:r>
            <a:r>
              <a:rPr lang="en-US" sz="2200" dirty="0"/>
              <a:t>...</a:t>
            </a:r>
          </a:p>
        </p:txBody>
      </p:sp>
      <p:sp>
        <p:nvSpPr>
          <p:cNvPr id="22" name="TextBox 21">
            <a:extLst>
              <a:ext uri="{FF2B5EF4-FFF2-40B4-BE49-F238E27FC236}">
                <a16:creationId xmlns:a16="http://schemas.microsoft.com/office/drawing/2014/main" id="{4141EF83-596C-4B63-A69F-9BE9AF7B3606}"/>
              </a:ext>
            </a:extLst>
          </p:cNvPr>
          <p:cNvSpPr txBox="1"/>
          <p:nvPr/>
        </p:nvSpPr>
        <p:spPr>
          <a:xfrm>
            <a:off x="1008207" y="1312912"/>
            <a:ext cx="10377488" cy="430887"/>
          </a:xfrm>
          <a:prstGeom prst="rect">
            <a:avLst/>
          </a:prstGeom>
          <a:noFill/>
        </p:spPr>
        <p:txBody>
          <a:bodyPr wrap="square">
            <a:spAutoFit/>
          </a:bodyPr>
          <a:lstStyle/>
          <a:p>
            <a:pPr algn="ctr"/>
            <a:r>
              <a:rPr lang="en-US" sz="2200" dirty="0"/>
              <a:t>which returns a </a:t>
            </a:r>
            <a:r>
              <a:rPr lang="en-US" sz="2200" dirty="0">
                <a:solidFill>
                  <a:srgbClr val="7030A0"/>
                </a:solidFill>
              </a:rPr>
              <a:t>function</a:t>
            </a:r>
            <a:r>
              <a:rPr lang="en-US" sz="2200" dirty="0"/>
              <a:t> that takes the </a:t>
            </a:r>
            <a:r>
              <a:rPr lang="en-US" sz="2200" dirty="0">
                <a:solidFill>
                  <a:srgbClr val="0070C0"/>
                </a:solidFill>
              </a:rPr>
              <a:t>second argument</a:t>
            </a:r>
            <a:r>
              <a:rPr lang="en-US" sz="2200" dirty="0"/>
              <a:t>...</a:t>
            </a:r>
          </a:p>
        </p:txBody>
      </p:sp>
      <p:sp>
        <p:nvSpPr>
          <p:cNvPr id="27" name="TextBox 26">
            <a:extLst>
              <a:ext uri="{FF2B5EF4-FFF2-40B4-BE49-F238E27FC236}">
                <a16:creationId xmlns:a16="http://schemas.microsoft.com/office/drawing/2014/main" id="{337F202E-E4CF-4678-81E0-9AD801046B1E}"/>
              </a:ext>
            </a:extLst>
          </p:cNvPr>
          <p:cNvSpPr txBox="1"/>
          <p:nvPr/>
        </p:nvSpPr>
        <p:spPr>
          <a:xfrm>
            <a:off x="3799345" y="2626524"/>
            <a:ext cx="4593311" cy="4154984"/>
          </a:xfrm>
          <a:prstGeom prst="rect">
            <a:avLst/>
          </a:prstGeom>
          <a:solidFill>
            <a:schemeClr val="bg1">
              <a:lumMod val="95000"/>
            </a:schemeClr>
          </a:solidFill>
          <a:ln>
            <a:solidFill>
              <a:schemeClr val="tx1"/>
            </a:solidFill>
          </a:ln>
        </p:spPr>
        <p:txBody>
          <a:bodyPr wrap="square" rtlCol="0">
            <a:spAutoFit/>
          </a:bodyPr>
          <a:lstStyle/>
          <a:p>
            <a:r>
              <a:rPr lang="en-US" sz="2400" dirty="0">
                <a:latin typeface="Consolas" panose="020B0609020204030204" pitchFamily="49" charset="0"/>
              </a:rPr>
              <a:t>function f(</a:t>
            </a:r>
            <a:r>
              <a:rPr lang="en-US" sz="2400" dirty="0">
                <a:solidFill>
                  <a:srgbClr val="C00000"/>
                </a:solidFill>
                <a:latin typeface="Consolas" panose="020B0609020204030204" pitchFamily="49" charset="0"/>
              </a:rPr>
              <a:t>x</a:t>
            </a:r>
            <a:r>
              <a:rPr lang="en-US" sz="2400" dirty="0">
                <a:latin typeface="Consolas" panose="020B0609020204030204" pitchFamily="49" charset="0"/>
              </a:rPr>
              <a:t>) {</a:t>
            </a:r>
          </a:p>
          <a:p>
            <a:r>
              <a:rPr lang="en-US" sz="2400" dirty="0">
                <a:latin typeface="Consolas" panose="020B0609020204030204" pitchFamily="49" charset="0"/>
              </a:rPr>
              <a:t>  function g(</a:t>
            </a:r>
            <a:r>
              <a:rPr lang="en-US" sz="2400" dirty="0">
                <a:solidFill>
                  <a:srgbClr val="0070C0"/>
                </a:solidFill>
                <a:latin typeface="Consolas" panose="020B0609020204030204" pitchFamily="49" charset="0"/>
              </a:rPr>
              <a:t>y</a:t>
            </a:r>
            <a:r>
              <a:rPr lang="en-US" sz="2400" dirty="0">
                <a:latin typeface="Consolas" panose="020B0609020204030204" pitchFamily="49" charset="0"/>
              </a:rPr>
              <a:t>) {</a:t>
            </a:r>
          </a:p>
          <a:p>
            <a:r>
              <a:rPr lang="en-US" sz="2400" dirty="0">
                <a:latin typeface="Consolas" panose="020B0609020204030204" pitchFamily="49" charset="0"/>
              </a:rPr>
              <a:t>    function h(</a:t>
            </a:r>
            <a:r>
              <a:rPr lang="en-US" sz="2400" dirty="0">
                <a:solidFill>
                  <a:srgbClr val="00B050"/>
                </a:solidFill>
                <a:latin typeface="Consolas" panose="020B0609020204030204" pitchFamily="49" charset="0"/>
              </a:rPr>
              <a:t>z</a:t>
            </a:r>
            <a:r>
              <a:rPr lang="en-US" sz="2400" dirty="0">
                <a:latin typeface="Consolas" panose="020B0609020204030204" pitchFamily="49" charset="0"/>
              </a:rPr>
              <a:t>) {</a:t>
            </a:r>
          </a:p>
          <a:p>
            <a:r>
              <a:rPr lang="en-US" sz="2400" dirty="0">
                <a:latin typeface="Consolas" panose="020B0609020204030204" pitchFamily="49" charset="0"/>
              </a:rPr>
              <a:t>      return </a:t>
            </a:r>
            <a:r>
              <a:rPr lang="en-US" sz="2400" dirty="0">
                <a:solidFill>
                  <a:srgbClr val="C00000"/>
                </a:solidFill>
                <a:latin typeface="Consolas" panose="020B0609020204030204" pitchFamily="49" charset="0"/>
              </a:rPr>
              <a:t>x</a:t>
            </a:r>
            <a:r>
              <a:rPr lang="en-US" sz="2400" dirty="0">
                <a:latin typeface="Consolas" panose="020B0609020204030204" pitchFamily="49" charset="0"/>
              </a:rPr>
              <a:t> + </a:t>
            </a:r>
            <a:r>
              <a:rPr lang="en-US" sz="2400" dirty="0">
                <a:solidFill>
                  <a:srgbClr val="0070C0"/>
                </a:solidFill>
                <a:latin typeface="Consolas" panose="020B0609020204030204" pitchFamily="49" charset="0"/>
              </a:rPr>
              <a:t>y</a:t>
            </a:r>
            <a:r>
              <a:rPr lang="en-US" sz="2400" dirty="0">
                <a:latin typeface="Consolas" panose="020B0609020204030204" pitchFamily="49" charset="0"/>
              </a:rPr>
              <a:t> + </a:t>
            </a:r>
            <a:r>
              <a:rPr lang="en-US" sz="2400" dirty="0">
                <a:solidFill>
                  <a:srgbClr val="00B050"/>
                </a:solidFill>
                <a:latin typeface="Consolas" panose="020B0609020204030204" pitchFamily="49" charset="0"/>
              </a:rPr>
              <a:t>z</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p>
          <a:p>
            <a:r>
              <a:rPr lang="en-US" sz="2400" dirty="0">
                <a:latin typeface="Consolas" panose="020B0609020204030204" pitchFamily="49" charset="0"/>
              </a:rPr>
              <a:t>    return h;</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return g;</a:t>
            </a:r>
          </a:p>
          <a:p>
            <a:r>
              <a:rPr lang="en-US" sz="2400" dirty="0">
                <a:latin typeface="Consolas" panose="020B0609020204030204" pitchFamily="49" charset="0"/>
              </a:rPr>
              <a:t>}</a:t>
            </a:r>
          </a:p>
        </p:txBody>
      </p:sp>
      <p:sp>
        <p:nvSpPr>
          <p:cNvPr id="21" name="TextBox 20">
            <a:extLst>
              <a:ext uri="{FF2B5EF4-FFF2-40B4-BE49-F238E27FC236}">
                <a16:creationId xmlns:a16="http://schemas.microsoft.com/office/drawing/2014/main" id="{C3759AA7-F984-4C20-A472-83D78EDF4090}"/>
              </a:ext>
            </a:extLst>
          </p:cNvPr>
          <p:cNvSpPr txBox="1"/>
          <p:nvPr/>
        </p:nvSpPr>
        <p:spPr>
          <a:xfrm>
            <a:off x="1008207" y="1729005"/>
            <a:ext cx="10377488" cy="430887"/>
          </a:xfrm>
          <a:prstGeom prst="rect">
            <a:avLst/>
          </a:prstGeom>
          <a:noFill/>
        </p:spPr>
        <p:txBody>
          <a:bodyPr wrap="square">
            <a:spAutoFit/>
          </a:bodyPr>
          <a:lstStyle/>
          <a:p>
            <a:pPr algn="ctr"/>
            <a:r>
              <a:rPr lang="en-US" sz="2200" dirty="0"/>
              <a:t>which returns a </a:t>
            </a:r>
            <a:r>
              <a:rPr lang="en-US" sz="2200" dirty="0">
                <a:solidFill>
                  <a:srgbClr val="7030A0"/>
                </a:solidFill>
              </a:rPr>
              <a:t>function</a:t>
            </a:r>
            <a:r>
              <a:rPr lang="en-US" sz="2200" dirty="0"/>
              <a:t> that takes the </a:t>
            </a:r>
            <a:r>
              <a:rPr lang="en-US" sz="2200" dirty="0">
                <a:solidFill>
                  <a:srgbClr val="00B050"/>
                </a:solidFill>
              </a:rPr>
              <a:t>third argument</a:t>
            </a:r>
            <a:r>
              <a:rPr lang="en-US" sz="2200" dirty="0"/>
              <a:t>... etc... etc...</a:t>
            </a:r>
          </a:p>
        </p:txBody>
      </p:sp>
      <p:sp>
        <p:nvSpPr>
          <p:cNvPr id="23" name="TextBox 22">
            <a:extLst>
              <a:ext uri="{FF2B5EF4-FFF2-40B4-BE49-F238E27FC236}">
                <a16:creationId xmlns:a16="http://schemas.microsoft.com/office/drawing/2014/main" id="{2024E0E9-9D04-431A-B60F-74BB76F23433}"/>
              </a:ext>
            </a:extLst>
          </p:cNvPr>
          <p:cNvSpPr txBox="1"/>
          <p:nvPr/>
        </p:nvSpPr>
        <p:spPr>
          <a:xfrm>
            <a:off x="1008207" y="2145098"/>
            <a:ext cx="10377488" cy="430887"/>
          </a:xfrm>
          <a:prstGeom prst="rect">
            <a:avLst/>
          </a:prstGeom>
          <a:noFill/>
        </p:spPr>
        <p:txBody>
          <a:bodyPr wrap="square">
            <a:spAutoFit/>
          </a:bodyPr>
          <a:lstStyle/>
          <a:p>
            <a:pPr algn="ctr"/>
            <a:r>
              <a:rPr lang="en-US" sz="2200" dirty="0"/>
              <a:t>And finally, the inner-most function does the </a:t>
            </a:r>
            <a:r>
              <a:rPr lang="en-US" sz="2200" dirty="0">
                <a:solidFill>
                  <a:srgbClr val="FF0000"/>
                </a:solidFill>
              </a:rPr>
              <a:t>original computation</a:t>
            </a:r>
            <a:r>
              <a:rPr lang="en-US" sz="2200" dirty="0"/>
              <a:t>...</a:t>
            </a:r>
          </a:p>
        </p:txBody>
      </p:sp>
      <p:sp>
        <p:nvSpPr>
          <p:cNvPr id="30" name="TextBox 29">
            <a:extLst>
              <a:ext uri="{FF2B5EF4-FFF2-40B4-BE49-F238E27FC236}">
                <a16:creationId xmlns:a16="http://schemas.microsoft.com/office/drawing/2014/main" id="{4E860EB5-0CD6-432E-ABAE-0E0AB08C595E}"/>
              </a:ext>
            </a:extLst>
          </p:cNvPr>
          <p:cNvSpPr txBox="1"/>
          <p:nvPr/>
        </p:nvSpPr>
        <p:spPr>
          <a:xfrm>
            <a:off x="6873635" y="2878019"/>
            <a:ext cx="5100011" cy="707886"/>
          </a:xfrm>
          <a:prstGeom prst="rect">
            <a:avLst/>
          </a:prstGeom>
          <a:noFill/>
          <a:effectLst>
            <a:glow rad="101600">
              <a:srgbClr val="FF0000">
                <a:alpha val="60000"/>
              </a:srgbClr>
            </a:glow>
          </a:effectLst>
        </p:spPr>
        <p:txBody>
          <a:bodyPr wrap="square" rtlCol="0">
            <a:spAutoFit/>
          </a:bodyPr>
          <a:lstStyle/>
          <a:p>
            <a:pPr algn="ctr"/>
            <a:r>
              <a:rPr lang="en-US" sz="2000" dirty="0"/>
              <a:t>Let's say we wanted to call our original function like this:</a:t>
            </a:r>
          </a:p>
        </p:txBody>
      </p:sp>
      <p:sp>
        <p:nvSpPr>
          <p:cNvPr id="31" name="TextBox 30">
            <a:extLst>
              <a:ext uri="{FF2B5EF4-FFF2-40B4-BE49-F238E27FC236}">
                <a16:creationId xmlns:a16="http://schemas.microsoft.com/office/drawing/2014/main" id="{2F9DC534-5F19-4145-9DF9-81499B7C78CF}"/>
              </a:ext>
            </a:extLst>
          </p:cNvPr>
          <p:cNvSpPr txBox="1"/>
          <p:nvPr/>
        </p:nvSpPr>
        <p:spPr>
          <a:xfrm>
            <a:off x="7928937" y="4707261"/>
            <a:ext cx="4301164" cy="1015663"/>
          </a:xfrm>
          <a:prstGeom prst="rect">
            <a:avLst/>
          </a:prstGeom>
          <a:noFill/>
        </p:spPr>
        <p:txBody>
          <a:bodyPr wrap="square" rtlCol="0">
            <a:spAutoFit/>
          </a:bodyPr>
          <a:lstStyle/>
          <a:p>
            <a:r>
              <a:rPr lang="en-US" sz="2000" dirty="0"/>
              <a:t>temp_func1 = f(</a:t>
            </a:r>
            <a:r>
              <a:rPr lang="en-US" sz="2000" dirty="0">
                <a:solidFill>
                  <a:srgbClr val="C00000"/>
                </a:solidFill>
              </a:rPr>
              <a:t>10</a:t>
            </a:r>
            <a:r>
              <a:rPr lang="en-US" sz="2000" dirty="0"/>
              <a:t>);</a:t>
            </a:r>
          </a:p>
          <a:p>
            <a:r>
              <a:rPr lang="en-US" sz="2000" dirty="0"/>
              <a:t>temp_func2 = temp_func1(</a:t>
            </a:r>
            <a:r>
              <a:rPr lang="en-US" sz="2000" dirty="0">
                <a:solidFill>
                  <a:srgbClr val="0070C0"/>
                </a:solidFill>
              </a:rPr>
              <a:t>20</a:t>
            </a:r>
            <a:r>
              <a:rPr lang="en-US" sz="2000" dirty="0"/>
              <a:t>);</a:t>
            </a:r>
          </a:p>
          <a:p>
            <a:r>
              <a:rPr lang="en-US" sz="2000" dirty="0" err="1"/>
              <a:t>final_result</a:t>
            </a:r>
            <a:r>
              <a:rPr lang="en-US" sz="2000" dirty="0"/>
              <a:t> = temp_func2(</a:t>
            </a:r>
            <a:r>
              <a:rPr lang="en-US" sz="2000" dirty="0">
                <a:solidFill>
                  <a:srgbClr val="00B050"/>
                </a:solidFill>
              </a:rPr>
              <a:t>30</a:t>
            </a:r>
            <a:r>
              <a:rPr lang="en-US" sz="2000" dirty="0"/>
              <a:t>);</a:t>
            </a:r>
          </a:p>
        </p:txBody>
      </p:sp>
      <p:sp>
        <p:nvSpPr>
          <p:cNvPr id="3" name="Rectangle 2">
            <a:extLst>
              <a:ext uri="{FF2B5EF4-FFF2-40B4-BE49-F238E27FC236}">
                <a16:creationId xmlns:a16="http://schemas.microsoft.com/office/drawing/2014/main" id="{FE720DA4-DEC7-434F-8665-9A6DD89BC4FB}"/>
              </a:ext>
            </a:extLst>
          </p:cNvPr>
          <p:cNvSpPr/>
          <p:nvPr/>
        </p:nvSpPr>
        <p:spPr>
          <a:xfrm>
            <a:off x="4148138" y="3043238"/>
            <a:ext cx="3738562" cy="2657475"/>
          </a:xfrm>
          <a:prstGeom prst="rect">
            <a:avLst/>
          </a:prstGeom>
          <a:noFill/>
          <a:ln>
            <a:solidFill>
              <a:srgbClr val="7030A0"/>
            </a:solidFill>
          </a:ln>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93F5BFD-59FD-4D7D-B1A9-EC3D25158A4E}"/>
              </a:ext>
            </a:extLst>
          </p:cNvPr>
          <p:cNvSpPr/>
          <p:nvPr/>
        </p:nvSpPr>
        <p:spPr>
          <a:xfrm>
            <a:off x="4477316" y="3429001"/>
            <a:ext cx="3409384" cy="1119188"/>
          </a:xfrm>
          <a:prstGeom prst="rect">
            <a:avLst/>
          </a:prstGeom>
          <a:noFill/>
          <a:ln>
            <a:solidFill>
              <a:srgbClr val="7030A0"/>
            </a:solidFill>
          </a:ln>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DABDE5E-BF06-472A-8BB2-122C7DA89AED}"/>
              </a:ext>
            </a:extLst>
          </p:cNvPr>
          <p:cNvSpPr/>
          <p:nvPr/>
        </p:nvSpPr>
        <p:spPr>
          <a:xfrm>
            <a:off x="4826109" y="3750802"/>
            <a:ext cx="3060591" cy="475691"/>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FE5E1D3-310D-4522-9152-6F8EDF935929}"/>
              </a:ext>
            </a:extLst>
          </p:cNvPr>
          <p:cNvSpPr txBox="1"/>
          <p:nvPr/>
        </p:nvSpPr>
        <p:spPr>
          <a:xfrm>
            <a:off x="6873635" y="4269889"/>
            <a:ext cx="5100011" cy="400110"/>
          </a:xfrm>
          <a:prstGeom prst="rect">
            <a:avLst/>
          </a:prstGeom>
          <a:noFill/>
          <a:effectLst>
            <a:glow rad="101600">
              <a:srgbClr val="FF0000">
                <a:alpha val="60000"/>
              </a:srgbClr>
            </a:glow>
          </a:effectLst>
        </p:spPr>
        <p:txBody>
          <a:bodyPr wrap="square" rtlCol="0">
            <a:spAutoFit/>
          </a:bodyPr>
          <a:lstStyle/>
          <a:p>
            <a:pPr algn="ctr"/>
            <a:r>
              <a:rPr lang="en-US" sz="2000" dirty="0"/>
              <a:t>Here's how we'd call the curried version:</a:t>
            </a:r>
          </a:p>
        </p:txBody>
      </p:sp>
      <p:sp>
        <p:nvSpPr>
          <p:cNvPr id="35" name="TextBox 34">
            <a:extLst>
              <a:ext uri="{FF2B5EF4-FFF2-40B4-BE49-F238E27FC236}">
                <a16:creationId xmlns:a16="http://schemas.microsoft.com/office/drawing/2014/main" id="{0BB1E1BE-33E7-4E1D-A653-0AD74E4B1A6D}"/>
              </a:ext>
            </a:extLst>
          </p:cNvPr>
          <p:cNvSpPr txBox="1"/>
          <p:nvPr/>
        </p:nvSpPr>
        <p:spPr>
          <a:xfrm>
            <a:off x="8371127" y="3585905"/>
            <a:ext cx="2105026" cy="461665"/>
          </a:xfrm>
          <a:prstGeom prst="rect">
            <a:avLst/>
          </a:prstGeom>
          <a:noFill/>
        </p:spPr>
        <p:txBody>
          <a:bodyPr wrap="square">
            <a:spAutoFit/>
          </a:bodyPr>
          <a:lstStyle/>
          <a:p>
            <a:pPr algn="ctr"/>
            <a:r>
              <a:rPr lang="en-US" sz="2400" dirty="0"/>
              <a:t>f(</a:t>
            </a:r>
            <a:r>
              <a:rPr lang="en-US" sz="2400" dirty="0">
                <a:solidFill>
                  <a:srgbClr val="C00000"/>
                </a:solidFill>
              </a:rPr>
              <a:t>10</a:t>
            </a:r>
            <a:r>
              <a:rPr lang="en-US" sz="2400" dirty="0"/>
              <a:t>, </a:t>
            </a:r>
            <a:r>
              <a:rPr lang="en-US" sz="2400" dirty="0">
                <a:solidFill>
                  <a:srgbClr val="0070C0"/>
                </a:solidFill>
              </a:rPr>
              <a:t>20</a:t>
            </a:r>
            <a:r>
              <a:rPr lang="en-US" sz="2400" dirty="0"/>
              <a:t>, </a:t>
            </a:r>
            <a:r>
              <a:rPr lang="en-US" sz="2400" dirty="0">
                <a:solidFill>
                  <a:srgbClr val="00B050"/>
                </a:solidFill>
              </a:rPr>
              <a:t>30</a:t>
            </a:r>
            <a:r>
              <a:rPr lang="en-US" sz="2400" dirty="0"/>
              <a:t>)</a:t>
            </a:r>
          </a:p>
        </p:txBody>
      </p:sp>
      <p:sp>
        <p:nvSpPr>
          <p:cNvPr id="48" name="TextBox 47">
            <a:extLst>
              <a:ext uri="{FF2B5EF4-FFF2-40B4-BE49-F238E27FC236}">
                <a16:creationId xmlns:a16="http://schemas.microsoft.com/office/drawing/2014/main" id="{C21F8FE2-CE31-41F9-A03A-B3B9FB52792B}"/>
              </a:ext>
            </a:extLst>
          </p:cNvPr>
          <p:cNvSpPr txBox="1"/>
          <p:nvPr/>
        </p:nvSpPr>
        <p:spPr>
          <a:xfrm>
            <a:off x="6873635" y="5852106"/>
            <a:ext cx="5100011" cy="400110"/>
          </a:xfrm>
          <a:prstGeom prst="rect">
            <a:avLst/>
          </a:prstGeom>
          <a:noFill/>
          <a:effectLst>
            <a:glow rad="101600">
              <a:srgbClr val="FF0000">
                <a:alpha val="60000"/>
              </a:srgbClr>
            </a:glow>
          </a:effectLst>
        </p:spPr>
        <p:txBody>
          <a:bodyPr wrap="square" rtlCol="0">
            <a:spAutoFit/>
          </a:bodyPr>
          <a:lstStyle/>
          <a:p>
            <a:pPr algn="ctr"/>
            <a:r>
              <a:rPr lang="en-US" sz="2000" dirty="0"/>
              <a:t>Or you could even call it like this:</a:t>
            </a:r>
          </a:p>
        </p:txBody>
      </p:sp>
      <p:sp>
        <p:nvSpPr>
          <p:cNvPr id="51" name="TextBox 50">
            <a:extLst>
              <a:ext uri="{FF2B5EF4-FFF2-40B4-BE49-F238E27FC236}">
                <a16:creationId xmlns:a16="http://schemas.microsoft.com/office/drawing/2014/main" id="{5324FC27-050A-4768-8881-66C1AD5D8E2E}"/>
              </a:ext>
            </a:extLst>
          </p:cNvPr>
          <p:cNvSpPr txBox="1"/>
          <p:nvPr/>
        </p:nvSpPr>
        <p:spPr>
          <a:xfrm>
            <a:off x="7970766" y="6321217"/>
            <a:ext cx="3448675" cy="400110"/>
          </a:xfrm>
          <a:prstGeom prst="rect">
            <a:avLst/>
          </a:prstGeom>
          <a:noFill/>
        </p:spPr>
        <p:txBody>
          <a:bodyPr wrap="square" rtlCol="0">
            <a:spAutoFit/>
          </a:bodyPr>
          <a:lstStyle/>
          <a:p>
            <a:r>
              <a:rPr lang="en-US" sz="2000" dirty="0" err="1"/>
              <a:t>final_result</a:t>
            </a:r>
            <a:r>
              <a:rPr lang="en-US" sz="2000" dirty="0"/>
              <a:t> = f(</a:t>
            </a:r>
            <a:r>
              <a:rPr lang="en-US" sz="2000" dirty="0">
                <a:solidFill>
                  <a:srgbClr val="C00000"/>
                </a:solidFill>
              </a:rPr>
              <a:t>10</a:t>
            </a:r>
            <a:r>
              <a:rPr lang="en-US" sz="2000" dirty="0"/>
              <a:t>)(</a:t>
            </a:r>
            <a:r>
              <a:rPr lang="en-US" sz="2000" dirty="0">
                <a:solidFill>
                  <a:srgbClr val="0070C0"/>
                </a:solidFill>
              </a:rPr>
              <a:t>20</a:t>
            </a:r>
            <a:r>
              <a:rPr lang="en-US" sz="2000" dirty="0"/>
              <a:t>)(</a:t>
            </a:r>
            <a:r>
              <a:rPr lang="en-US" sz="2000" dirty="0">
                <a:solidFill>
                  <a:srgbClr val="00B050"/>
                </a:solidFill>
              </a:rPr>
              <a:t>30</a:t>
            </a:r>
            <a:r>
              <a:rPr lang="en-US" sz="2000" dirty="0"/>
              <a:t>)</a:t>
            </a:r>
          </a:p>
        </p:txBody>
      </p:sp>
      <p:sp>
        <p:nvSpPr>
          <p:cNvPr id="52" name="Rectangle 51">
            <a:extLst>
              <a:ext uri="{FF2B5EF4-FFF2-40B4-BE49-F238E27FC236}">
                <a16:creationId xmlns:a16="http://schemas.microsoft.com/office/drawing/2014/main" id="{989F078C-DD8F-4B4F-BE0C-C3AE0549A74E}"/>
              </a:ext>
            </a:extLst>
          </p:cNvPr>
          <p:cNvSpPr/>
          <p:nvPr/>
        </p:nvSpPr>
        <p:spPr>
          <a:xfrm>
            <a:off x="3806194" y="2626524"/>
            <a:ext cx="4586461" cy="4154984"/>
          </a:xfrm>
          <a:prstGeom prst="rect">
            <a:avLst/>
          </a:prstGeom>
          <a:noFill/>
          <a:ln>
            <a:solidFill>
              <a:srgbClr val="7030A0"/>
            </a:solidFill>
          </a:ln>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9DB3E5C-B743-4335-A890-23B8F74E9B3B}"/>
              </a:ext>
            </a:extLst>
          </p:cNvPr>
          <p:cNvSpPr/>
          <p:nvPr/>
        </p:nvSpPr>
        <p:spPr>
          <a:xfrm>
            <a:off x="4737038" y="2913593"/>
            <a:ext cx="3662465" cy="980278"/>
          </a:xfrm>
          <a:prstGeom prst="wedgeRoundRectCallout">
            <a:avLst>
              <a:gd name="adj1" fmla="val -84559"/>
              <a:gd name="adj2" fmla="val -161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With "real" currying, these nested functions are </a:t>
            </a:r>
            <a:r>
              <a:rPr lang="en-US" sz="2000" dirty="0">
                <a:solidFill>
                  <a:schemeClr val="accent2">
                    <a:lumMod val="40000"/>
                    <a:lumOff val="60000"/>
                  </a:schemeClr>
                </a:solidFill>
                <a:latin typeface="Corbel" panose="020B0503020204020204" pitchFamily="34" charset="0"/>
              </a:rPr>
              <a:t>lambdas</a:t>
            </a:r>
            <a:r>
              <a:rPr lang="en-US" sz="2000" dirty="0">
                <a:solidFill>
                  <a:schemeClr val="bg1"/>
                </a:solidFill>
                <a:latin typeface="Corbel" panose="020B0503020204020204" pitchFamily="34" charset="0"/>
              </a:rPr>
              <a:t>.</a:t>
            </a:r>
            <a:endParaRPr lang="en-US" sz="2000" baseline="-25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255398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52"/>
                                        </p:tgtEl>
                                      </p:cBhvr>
                                    </p:animEffect>
                                    <p:set>
                                      <p:cBhvr>
                                        <p:cTn id="16" dur="1" fill="hold">
                                          <p:stCondLst>
                                            <p:cond delay="499"/>
                                          </p:stCondLst>
                                        </p:cTn>
                                        <p:tgtEl>
                                          <p:spTgt spid="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32"/>
                                        </p:tgtEl>
                                      </p:cBhvr>
                                    </p:animEffect>
                                    <p:set>
                                      <p:cBhvr>
                                        <p:cTn id="44" dur="1" fill="hold">
                                          <p:stCondLst>
                                            <p:cond delay="499"/>
                                          </p:stCondLst>
                                        </p:cTn>
                                        <p:tgtEl>
                                          <p:spTgt spid="3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33"/>
                                        </p:tgtEl>
                                      </p:cBhvr>
                                    </p:animEffect>
                                    <p:set>
                                      <p:cBhvr>
                                        <p:cTn id="58" dur="1" fill="hold">
                                          <p:stCondLst>
                                            <p:cond delay="499"/>
                                          </p:stCondLst>
                                        </p:cTn>
                                        <p:tgtEl>
                                          <p:spTgt spid="3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0" nodeType="clickEffect">
                                  <p:stCondLst>
                                    <p:cond delay="0"/>
                                  </p:stCondLst>
                                  <p:childTnLst>
                                    <p:animMotion origin="layout" path="M 0 3.7037E-7 L -0.23437 3.7037E-7 " pathEditMode="relative" rAng="0" ptsTypes="AA">
                                      <p:cBhvr>
                                        <p:cTn id="62" dur="2000" fill="hold"/>
                                        <p:tgtEl>
                                          <p:spTgt spid="27"/>
                                        </p:tgtEl>
                                        <p:attrNameLst>
                                          <p:attrName>ppt_x</p:attrName>
                                          <p:attrName>ppt_y</p:attrName>
                                        </p:attrNameLst>
                                      </p:cBhvr>
                                      <p:rCtr x="-11719" y="0"/>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wipe(down)">
                                      <p:cBhvr>
                                        <p:cTn id="99" dur="500"/>
                                        <p:tgtEl>
                                          <p:spTgt spid="53"/>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7" grpId="0" animBg="1"/>
      <p:bldP spid="21" grpId="0"/>
      <p:bldP spid="23" grpId="0"/>
      <p:bldP spid="30" grpId="0"/>
      <p:bldP spid="31" grpId="0" build="p"/>
      <p:bldP spid="3" grpId="0" animBg="1"/>
      <p:bldP spid="3" grpId="1" animBg="1"/>
      <p:bldP spid="32" grpId="0" animBg="1"/>
      <p:bldP spid="32" grpId="1" animBg="1"/>
      <p:bldP spid="33" grpId="0" animBg="1"/>
      <p:bldP spid="33" grpId="1" animBg="1"/>
      <p:bldP spid="34" grpId="0"/>
      <p:bldP spid="35" grpId="0"/>
      <p:bldP spid="48" grpId="0"/>
      <p:bldP spid="51" grpId="0" build="p"/>
      <p:bldP spid="52" grpId="0" animBg="1"/>
      <p:bldP spid="52" grpId="1" animBg="1"/>
      <p:bldP spid="53" grpId="0" animBg="1"/>
      <p:bldP spid="53" grpId="1"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900204" y="-270916"/>
            <a:ext cx="8180136" cy="1143000"/>
          </a:xfrm>
        </p:spPr>
        <p:txBody>
          <a:bodyPr/>
          <a:lstStyle/>
          <a:p>
            <a:r>
              <a:rPr lang="en-US" dirty="0"/>
              <a:t>Pattern Matching with Lists Challenges</a:t>
            </a:r>
            <a:endParaRPr lang="en-US" dirty="0">
              <a:solidFill>
                <a:srgbClr val="FF0000"/>
              </a:solidFill>
            </a:endParaRPr>
          </a:p>
        </p:txBody>
      </p:sp>
      <p:sp>
        <p:nvSpPr>
          <p:cNvPr id="82" name="TextBox 81">
            <a:extLst>
              <a:ext uri="{FF2B5EF4-FFF2-40B4-BE49-F238E27FC236}">
                <a16:creationId xmlns:a16="http://schemas.microsoft.com/office/drawing/2014/main" id="{82603547-3333-48A6-8348-832FC45EB09B}"/>
              </a:ext>
            </a:extLst>
          </p:cNvPr>
          <p:cNvSpPr txBox="1"/>
          <p:nvPr/>
        </p:nvSpPr>
        <p:spPr>
          <a:xfrm>
            <a:off x="631316" y="769989"/>
            <a:ext cx="10993333" cy="430887"/>
          </a:xfrm>
          <a:prstGeom prst="rect">
            <a:avLst/>
          </a:prstGeom>
          <a:noFill/>
        </p:spPr>
        <p:txBody>
          <a:bodyPr wrap="square" rtlCol="0">
            <a:spAutoFit/>
          </a:bodyPr>
          <a:lstStyle/>
          <a:p>
            <a:pPr algn="ctr"/>
            <a:r>
              <a:rPr lang="en-US" sz="2200" dirty="0"/>
              <a:t>Your turn! Discuss with a neighbor before answering!</a:t>
            </a:r>
          </a:p>
        </p:txBody>
      </p:sp>
      <p:grpSp>
        <p:nvGrpSpPr>
          <p:cNvPr id="4" name="Group 3">
            <a:extLst>
              <a:ext uri="{FF2B5EF4-FFF2-40B4-BE49-F238E27FC236}">
                <a16:creationId xmlns:a16="http://schemas.microsoft.com/office/drawing/2014/main" id="{E4C145A1-50AB-4AB4-922F-B5BDF1F32780}"/>
              </a:ext>
            </a:extLst>
          </p:cNvPr>
          <p:cNvGrpSpPr/>
          <p:nvPr/>
        </p:nvGrpSpPr>
        <p:grpSpPr>
          <a:xfrm>
            <a:off x="373347" y="1391691"/>
            <a:ext cx="5552146" cy="2352051"/>
            <a:chOff x="373347" y="1391691"/>
            <a:chExt cx="5552146" cy="2352051"/>
          </a:xfrm>
        </p:grpSpPr>
        <p:sp>
          <p:nvSpPr>
            <p:cNvPr id="71" name="Rectangle 70">
              <a:extLst>
                <a:ext uri="{FF2B5EF4-FFF2-40B4-BE49-F238E27FC236}">
                  <a16:creationId xmlns:a16="http://schemas.microsoft.com/office/drawing/2014/main" id="{CB385E54-529E-4537-971B-4FBEFD777A81}"/>
                </a:ext>
              </a:extLst>
            </p:cNvPr>
            <p:cNvSpPr/>
            <p:nvPr/>
          </p:nvSpPr>
          <p:spPr>
            <a:xfrm>
              <a:off x="373347" y="1391692"/>
              <a:ext cx="5552146" cy="235205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AD1C56AA-0259-4305-AE34-467C8104D202}"/>
                </a:ext>
              </a:extLst>
            </p:cNvPr>
            <p:cNvSpPr txBox="1"/>
            <p:nvPr/>
          </p:nvSpPr>
          <p:spPr>
            <a:xfrm>
              <a:off x="373347" y="1391691"/>
              <a:ext cx="5017992" cy="1754326"/>
            </a:xfrm>
            <a:prstGeom prst="rect">
              <a:avLst/>
            </a:prstGeom>
            <a:noFill/>
          </p:spPr>
          <p:txBody>
            <a:bodyPr wrap="square">
              <a:spAutoFit/>
            </a:bodyPr>
            <a:lstStyle/>
            <a:p>
              <a:r>
                <a:rPr lang="en-US" dirty="0">
                  <a:latin typeface="Consolas" panose="020B0609020204030204" pitchFamily="49" charset="0"/>
                </a:rPr>
                <a:t>-- Compute the length of a list</a:t>
              </a:r>
            </a:p>
            <a:p>
              <a:r>
                <a:rPr lang="en-US" dirty="0">
                  <a:latin typeface="Consolas" panose="020B0609020204030204" pitchFamily="49" charset="0"/>
                </a:rPr>
                <a:t>-- </a:t>
              </a:r>
              <a:r>
                <a:rPr lang="en-US" dirty="0" err="1">
                  <a:latin typeface="Consolas" panose="020B0609020204030204" pitchFamily="49" charset="0"/>
                </a:rPr>
                <a:t>len</a:t>
              </a:r>
              <a:r>
                <a:rPr lang="en-US" dirty="0">
                  <a:latin typeface="Consolas" panose="020B0609020204030204" pitchFamily="49" charset="0"/>
                </a:rPr>
                <a:t> [10,20,30] </a:t>
              </a:r>
              <a:r>
                <a:rPr lang="en-US" dirty="0">
                  <a:latin typeface="Consolas" panose="020B0609020204030204" pitchFamily="49" charset="0"/>
                  <a:sym typeface="Wingdings" panose="05000000000000000000" pitchFamily="2" charset="2"/>
                </a:rPr>
                <a:t> 3</a:t>
              </a:r>
            </a:p>
            <a:p>
              <a:endParaRPr lang="en-US" dirty="0">
                <a:latin typeface="Consolas" panose="020B0609020204030204" pitchFamily="49" charset="0"/>
              </a:endParaRPr>
            </a:p>
            <a:p>
              <a:r>
                <a:rPr lang="en-US" dirty="0" err="1">
                  <a:latin typeface="Consolas" panose="020B0609020204030204" pitchFamily="49" charset="0"/>
                </a:rPr>
                <a:t>len</a:t>
              </a:r>
              <a:r>
                <a:rPr lang="en-US" dirty="0">
                  <a:latin typeface="Consolas" panose="020B0609020204030204" pitchFamily="49" charset="0"/>
                </a:rPr>
                <a:t> :: [a] -&gt; Int</a:t>
              </a:r>
            </a:p>
            <a:p>
              <a:r>
                <a:rPr lang="en-US" dirty="0" err="1">
                  <a:latin typeface="Consolas" panose="020B0609020204030204" pitchFamily="49" charset="0"/>
                </a:rPr>
                <a:t>len</a:t>
              </a:r>
              <a:r>
                <a:rPr lang="en-US" dirty="0">
                  <a:latin typeface="Consolas" panose="020B0609020204030204" pitchFamily="49" charset="0"/>
                </a:rPr>
                <a:t> [] = </a:t>
              </a:r>
              <a:r>
                <a:rPr lang="en-US" dirty="0">
                  <a:solidFill>
                    <a:srgbClr val="FF0000"/>
                  </a:solidFill>
                  <a:latin typeface="Consolas" panose="020B0609020204030204" pitchFamily="49" charset="0"/>
                </a:rPr>
                <a:t>  0 </a:t>
              </a:r>
            </a:p>
            <a:p>
              <a:r>
                <a:rPr lang="en-US" dirty="0" err="1">
                  <a:latin typeface="Consolas" panose="020B0609020204030204" pitchFamily="49" charset="0"/>
                </a:rPr>
                <a:t>len</a:t>
              </a:r>
              <a:r>
                <a:rPr lang="en-US" dirty="0">
                  <a:latin typeface="Consolas" panose="020B0609020204030204" pitchFamily="49" charset="0"/>
                </a:rPr>
                <a:t> (</a:t>
              </a:r>
              <a:r>
                <a:rPr lang="en-US" dirty="0" err="1">
                  <a:solidFill>
                    <a:srgbClr val="FF0000"/>
                  </a:solidFill>
                  <a:latin typeface="Consolas" panose="020B0609020204030204" pitchFamily="49" charset="0"/>
                </a:rPr>
                <a:t>x:xs</a:t>
              </a:r>
              <a:r>
                <a:rPr lang="en-US" dirty="0">
                  <a:latin typeface="Consolas" panose="020B0609020204030204" pitchFamily="49" charset="0"/>
                </a:rPr>
                <a:t>) = 1 + </a:t>
              </a:r>
              <a:r>
                <a:rPr lang="en-US" dirty="0" err="1">
                  <a:latin typeface="Consolas" panose="020B0609020204030204" pitchFamily="49" charset="0"/>
                </a:rPr>
                <a:t>len</a:t>
              </a:r>
              <a:r>
                <a:rPr lang="en-US" dirty="0">
                  <a:latin typeface="Consolas" panose="020B0609020204030204" pitchFamily="49" charset="0"/>
                </a:rPr>
                <a:t> </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xs</a:t>
              </a:r>
              <a:endParaRPr lang="en-US" dirty="0">
                <a:solidFill>
                  <a:srgbClr val="FF0000"/>
                </a:solidFill>
                <a:latin typeface="Consolas" panose="020B0609020204030204" pitchFamily="49" charset="0"/>
              </a:endParaRPr>
            </a:p>
          </p:txBody>
        </p:sp>
      </p:grpSp>
      <p:grpSp>
        <p:nvGrpSpPr>
          <p:cNvPr id="10" name="Group 9">
            <a:extLst>
              <a:ext uri="{FF2B5EF4-FFF2-40B4-BE49-F238E27FC236}">
                <a16:creationId xmlns:a16="http://schemas.microsoft.com/office/drawing/2014/main" id="{6D7B4C11-29BA-4825-945B-A0E63D32B664}"/>
              </a:ext>
            </a:extLst>
          </p:cNvPr>
          <p:cNvGrpSpPr/>
          <p:nvPr/>
        </p:nvGrpSpPr>
        <p:grpSpPr>
          <a:xfrm>
            <a:off x="373347" y="4041079"/>
            <a:ext cx="5552146" cy="2386881"/>
            <a:chOff x="373347" y="4041079"/>
            <a:chExt cx="5552146" cy="2386881"/>
          </a:xfrm>
        </p:grpSpPr>
        <p:sp>
          <p:nvSpPr>
            <p:cNvPr id="31" name="Rectangle 30">
              <a:extLst>
                <a:ext uri="{FF2B5EF4-FFF2-40B4-BE49-F238E27FC236}">
                  <a16:creationId xmlns:a16="http://schemas.microsoft.com/office/drawing/2014/main" id="{E3269562-55B6-4DD0-ADB2-230EE2ACD9CE}"/>
                </a:ext>
              </a:extLst>
            </p:cNvPr>
            <p:cNvSpPr/>
            <p:nvPr/>
          </p:nvSpPr>
          <p:spPr>
            <a:xfrm>
              <a:off x="373347" y="4041079"/>
              <a:ext cx="5552146" cy="2386881"/>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F9BE5BA-048B-4BFB-B8A7-2448C252EDC1}"/>
                </a:ext>
              </a:extLst>
            </p:cNvPr>
            <p:cNvSpPr txBox="1"/>
            <p:nvPr/>
          </p:nvSpPr>
          <p:spPr>
            <a:xfrm>
              <a:off x="373347" y="4041079"/>
              <a:ext cx="5393065" cy="2031325"/>
            </a:xfrm>
            <a:prstGeom prst="rect">
              <a:avLst/>
            </a:prstGeom>
            <a:noFill/>
          </p:spPr>
          <p:txBody>
            <a:bodyPr wrap="square">
              <a:spAutoFit/>
            </a:bodyPr>
            <a:lstStyle/>
            <a:p>
              <a:r>
                <a:rPr lang="en-US" dirty="0">
                  <a:latin typeface="Consolas" panose="020B0609020204030204" pitchFamily="49" charset="0"/>
                </a:rPr>
                <a:t>-- Count # of times a value is in a list</a:t>
              </a:r>
            </a:p>
            <a:p>
              <a:r>
                <a:rPr lang="en-US" dirty="0">
                  <a:latin typeface="Consolas" panose="020B0609020204030204" pitchFamily="49" charset="0"/>
                </a:rPr>
                <a:t>-- count 42 [10,42,20,42,42] </a:t>
              </a:r>
              <a:r>
                <a:rPr lang="en-US" dirty="0">
                  <a:latin typeface="Consolas" panose="020B0609020204030204" pitchFamily="49" charset="0"/>
                  <a:sym typeface="Wingdings" panose="05000000000000000000" pitchFamily="2" charset="2"/>
                </a:rPr>
                <a:t> 3</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count </a:t>
              </a:r>
              <a:r>
                <a:rPr lang="en-US" dirty="0" err="1">
                  <a:latin typeface="Consolas" panose="020B0609020204030204" pitchFamily="49" charset="0"/>
                </a:rPr>
                <a:t>elem</a:t>
              </a:r>
              <a:r>
                <a:rPr lang="en-US" dirty="0">
                  <a:latin typeface="Consolas" panose="020B0609020204030204" pitchFamily="49" charset="0"/>
                </a:rPr>
                <a:t> </a:t>
              </a:r>
              <a:r>
                <a:rPr lang="en-US" dirty="0">
                  <a:solidFill>
                    <a:srgbClr val="FF0000"/>
                  </a:solidFill>
                  <a:latin typeface="Consolas" panose="020B0609020204030204" pitchFamily="49" charset="0"/>
                </a:rPr>
                <a:t> [] </a:t>
              </a:r>
              <a:r>
                <a:rPr lang="en-US" dirty="0">
                  <a:latin typeface="Consolas" panose="020B0609020204030204" pitchFamily="49" charset="0"/>
                </a:rPr>
                <a:t> = 0</a:t>
              </a:r>
            </a:p>
            <a:p>
              <a:r>
                <a:rPr lang="en-US" dirty="0">
                  <a:latin typeface="Consolas" panose="020B0609020204030204" pitchFamily="49" charset="0"/>
                </a:rPr>
                <a:t>count </a:t>
              </a:r>
              <a:r>
                <a:rPr lang="en-US" dirty="0" err="1">
                  <a:latin typeface="Consolas" panose="020B0609020204030204" pitchFamily="49" charset="0"/>
                </a:rPr>
                <a:t>elem</a:t>
              </a:r>
              <a:r>
                <a:rPr lang="en-US" dirty="0">
                  <a:latin typeface="Consolas" panose="020B0609020204030204" pitchFamily="49" charset="0"/>
                </a:rPr>
                <a:t> (</a:t>
              </a:r>
              <a:r>
                <a:rPr lang="en-US" dirty="0" err="1">
                  <a:latin typeface="Consolas" panose="020B0609020204030204" pitchFamily="49" charset="0"/>
                </a:rPr>
                <a:t>x:xs</a:t>
              </a:r>
              <a:r>
                <a:rPr lang="en-US" dirty="0">
                  <a:latin typeface="Consolas" panose="020B0609020204030204" pitchFamily="49" charset="0"/>
                </a:rPr>
                <a:t>)</a:t>
              </a:r>
            </a:p>
            <a:p>
              <a:r>
                <a:rPr lang="en-US" dirty="0">
                  <a:latin typeface="Consolas" panose="020B0609020204030204" pitchFamily="49" charset="0"/>
                </a:rPr>
                <a:t>  | </a:t>
              </a:r>
              <a:r>
                <a:rPr lang="en-US" dirty="0">
                  <a:solidFill>
                    <a:srgbClr val="FF0000"/>
                  </a:solidFill>
                  <a:latin typeface="Consolas" panose="020B0609020204030204" pitchFamily="49" charset="0"/>
                </a:rPr>
                <a:t>  x  </a:t>
              </a:r>
              <a:r>
                <a:rPr lang="en-US" dirty="0">
                  <a:latin typeface="Consolas" panose="020B0609020204030204" pitchFamily="49" charset="0"/>
                </a:rPr>
                <a:t> == </a:t>
              </a:r>
              <a:r>
                <a:rPr lang="en-US" dirty="0" err="1">
                  <a:latin typeface="Consolas" panose="020B0609020204030204" pitchFamily="49" charset="0"/>
                </a:rPr>
                <a:t>elem</a:t>
              </a:r>
              <a:r>
                <a:rPr lang="en-US" dirty="0">
                  <a:latin typeface="Consolas" panose="020B0609020204030204" pitchFamily="49" charset="0"/>
                </a:rPr>
                <a:t> = 1 + (</a:t>
              </a:r>
              <a:r>
                <a:rPr lang="en-US" dirty="0">
                  <a:solidFill>
                    <a:srgbClr val="FF0000"/>
                  </a:solidFill>
                  <a:latin typeface="Consolas" panose="020B0609020204030204" pitchFamily="49" charset="0"/>
                </a:rPr>
                <a:t>count </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xs</a:t>
              </a:r>
              <a:r>
                <a:rPr lang="en-US" dirty="0">
                  <a:latin typeface="Consolas" panose="020B0609020204030204" pitchFamily="49" charset="0"/>
                </a:rPr>
                <a:t>)</a:t>
              </a:r>
            </a:p>
            <a:p>
              <a:r>
                <a:rPr lang="en-US" dirty="0">
                  <a:latin typeface="Consolas" panose="020B0609020204030204" pitchFamily="49" charset="0"/>
                </a:rPr>
                <a:t>  | otherwise = count </a:t>
              </a:r>
              <a:r>
                <a:rPr lang="en-US" dirty="0" err="1">
                  <a:latin typeface="Consolas" panose="020B0609020204030204" pitchFamily="49" charset="0"/>
                </a:rPr>
                <a:t>elem</a:t>
              </a:r>
              <a:r>
                <a:rPr lang="en-US" dirty="0">
                  <a:latin typeface="Consolas" panose="020B0609020204030204" pitchFamily="49" charset="0"/>
                </a:rPr>
                <a:t> </a:t>
              </a:r>
              <a:r>
                <a:rPr lang="en-US" dirty="0" err="1">
                  <a:latin typeface="Consolas" panose="020B0609020204030204" pitchFamily="49" charset="0"/>
                </a:rPr>
                <a:t>xs</a:t>
              </a:r>
              <a:endParaRPr lang="en-US" dirty="0">
                <a:latin typeface="Consolas" panose="020B0609020204030204" pitchFamily="49" charset="0"/>
              </a:endParaRPr>
            </a:p>
          </p:txBody>
        </p:sp>
      </p:grpSp>
      <p:grpSp>
        <p:nvGrpSpPr>
          <p:cNvPr id="8" name="Group 7">
            <a:extLst>
              <a:ext uri="{FF2B5EF4-FFF2-40B4-BE49-F238E27FC236}">
                <a16:creationId xmlns:a16="http://schemas.microsoft.com/office/drawing/2014/main" id="{158FAFB4-5044-4EEE-B79F-27D6C1D7E770}"/>
              </a:ext>
            </a:extLst>
          </p:cNvPr>
          <p:cNvGrpSpPr/>
          <p:nvPr/>
        </p:nvGrpSpPr>
        <p:grpSpPr>
          <a:xfrm>
            <a:off x="6425588" y="1364618"/>
            <a:ext cx="5552146" cy="2386881"/>
            <a:chOff x="6425588" y="1364618"/>
            <a:chExt cx="5552146" cy="2386881"/>
          </a:xfrm>
        </p:grpSpPr>
        <p:sp>
          <p:nvSpPr>
            <p:cNvPr id="33" name="Rectangle 32">
              <a:extLst>
                <a:ext uri="{FF2B5EF4-FFF2-40B4-BE49-F238E27FC236}">
                  <a16:creationId xmlns:a16="http://schemas.microsoft.com/office/drawing/2014/main" id="{9B6F45EE-C02C-43F7-A2D1-DDA346B2B541}"/>
                </a:ext>
              </a:extLst>
            </p:cNvPr>
            <p:cNvSpPr/>
            <p:nvPr/>
          </p:nvSpPr>
          <p:spPr>
            <a:xfrm>
              <a:off x="6425588" y="1364618"/>
              <a:ext cx="5552146" cy="2386881"/>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DEAD72A-B004-4D60-9F18-D12EC94CD264}"/>
                </a:ext>
              </a:extLst>
            </p:cNvPr>
            <p:cNvSpPr txBox="1"/>
            <p:nvPr/>
          </p:nvSpPr>
          <p:spPr>
            <a:xfrm>
              <a:off x="6425588" y="1364618"/>
              <a:ext cx="5393065" cy="1754326"/>
            </a:xfrm>
            <a:prstGeom prst="rect">
              <a:avLst/>
            </a:prstGeom>
            <a:noFill/>
          </p:spPr>
          <p:txBody>
            <a:bodyPr wrap="square">
              <a:spAutoFit/>
            </a:bodyPr>
            <a:lstStyle/>
            <a:p>
              <a:r>
                <a:rPr lang="en-US" dirty="0">
                  <a:latin typeface="Consolas" panose="020B0609020204030204" pitchFamily="49" charset="0"/>
                </a:rPr>
                <a:t>-- Take the first n items from a list</a:t>
              </a:r>
            </a:p>
            <a:p>
              <a:r>
                <a:rPr lang="en-US" dirty="0">
                  <a:latin typeface="Consolas" panose="020B0609020204030204" pitchFamily="49" charset="0"/>
                </a:rPr>
                <a:t>-- </a:t>
              </a:r>
              <a:r>
                <a:rPr lang="en-US" dirty="0" err="1">
                  <a:latin typeface="Consolas" panose="020B0609020204030204" pitchFamily="49" charset="0"/>
                </a:rPr>
                <a:t>take_n</a:t>
              </a:r>
              <a:r>
                <a:rPr lang="en-US" dirty="0">
                  <a:latin typeface="Consolas" panose="020B0609020204030204" pitchFamily="49" charset="0"/>
                </a:rPr>
                <a:t> 3 [2,4..20] </a:t>
              </a:r>
              <a:r>
                <a:rPr lang="en-US" dirty="0">
                  <a:latin typeface="Consolas" panose="020B0609020204030204" pitchFamily="49" charset="0"/>
                  <a:sym typeface="Wingdings" panose="05000000000000000000" pitchFamily="2" charset="2"/>
                </a:rPr>
                <a:t> [2,4,6]</a:t>
              </a:r>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take_n</a:t>
              </a:r>
              <a:r>
                <a:rPr lang="en-US" dirty="0">
                  <a:latin typeface="Consolas" panose="020B0609020204030204" pitchFamily="49" charset="0"/>
                </a:rPr>
                <a:t> num </a:t>
              </a:r>
              <a:r>
                <a:rPr lang="en-US" dirty="0">
                  <a:solidFill>
                    <a:srgbClr val="FF0000"/>
                  </a:solidFill>
                  <a:latin typeface="Consolas" panose="020B0609020204030204" pitchFamily="49" charset="0"/>
                </a:rPr>
                <a:t> [] </a:t>
              </a:r>
              <a:r>
                <a:rPr lang="en-US" dirty="0">
                  <a:latin typeface="Consolas" panose="020B0609020204030204" pitchFamily="49" charset="0"/>
                </a:rPr>
                <a:t> = []</a:t>
              </a:r>
            </a:p>
            <a:p>
              <a:r>
                <a:rPr lang="en-US" dirty="0" err="1">
                  <a:latin typeface="Consolas" panose="020B0609020204030204" pitchFamily="49" charset="0"/>
                </a:rPr>
                <a:t>take_n</a:t>
              </a:r>
              <a:r>
                <a:rPr lang="en-US" dirty="0">
                  <a:latin typeface="Consolas" panose="020B0609020204030204" pitchFamily="49" charset="0"/>
                </a:rPr>
                <a:t> 0 </a:t>
              </a:r>
              <a:r>
                <a:rPr lang="en-US" dirty="0" err="1">
                  <a:latin typeface="Consolas" panose="020B0609020204030204" pitchFamily="49" charset="0"/>
                </a:rPr>
                <a:t>lst</a:t>
              </a:r>
              <a:r>
                <a:rPr lang="en-US" dirty="0">
                  <a:latin typeface="Consolas" panose="020B0609020204030204" pitchFamily="49" charset="0"/>
                </a:rPr>
                <a:t> = </a:t>
              </a:r>
              <a:r>
                <a:rPr lang="en-US" dirty="0">
                  <a:solidFill>
                    <a:srgbClr val="FF0000"/>
                  </a:solidFill>
                  <a:latin typeface="Consolas" panose="020B0609020204030204" pitchFamily="49" charset="0"/>
                </a:rPr>
                <a:t> [] </a:t>
              </a:r>
              <a:r>
                <a:rPr lang="en-US" dirty="0">
                  <a:latin typeface="Consolas" panose="020B0609020204030204" pitchFamily="49" charset="0"/>
                </a:rPr>
                <a:t> </a:t>
              </a:r>
            </a:p>
            <a:p>
              <a:r>
                <a:rPr lang="en-US" dirty="0" err="1">
                  <a:latin typeface="Consolas" panose="020B0609020204030204" pitchFamily="49" charset="0"/>
                </a:rPr>
                <a:t>take_n</a:t>
              </a:r>
              <a:r>
                <a:rPr lang="en-US" dirty="0">
                  <a:latin typeface="Consolas" panose="020B0609020204030204" pitchFamily="49" charset="0"/>
                </a:rPr>
                <a:t> n (</a:t>
              </a:r>
              <a:r>
                <a:rPr lang="en-US" dirty="0" err="1">
                  <a:latin typeface="Consolas" panose="020B0609020204030204" pitchFamily="49" charset="0"/>
                </a:rPr>
                <a:t>x:xs</a:t>
              </a:r>
              <a:r>
                <a:rPr lang="en-US" dirty="0">
                  <a:latin typeface="Consolas" panose="020B0609020204030204" pitchFamily="49" charset="0"/>
                </a:rPr>
                <a:t>) = </a:t>
              </a:r>
              <a:r>
                <a:rPr lang="en-US" dirty="0">
                  <a:solidFill>
                    <a:srgbClr val="FF0000"/>
                  </a:solidFill>
                  <a:latin typeface="Consolas" panose="020B0609020204030204" pitchFamily="49" charset="0"/>
                </a:rPr>
                <a:t>x</a:t>
              </a:r>
              <a:r>
                <a:rPr lang="en-US" dirty="0">
                  <a:latin typeface="Consolas" panose="020B0609020204030204" pitchFamily="49" charset="0"/>
                </a:rPr>
                <a:t> : </a:t>
              </a:r>
              <a:r>
                <a:rPr lang="en-US" dirty="0" err="1">
                  <a:latin typeface="Consolas" panose="020B0609020204030204" pitchFamily="49" charset="0"/>
                </a:rPr>
                <a:t>take_n</a:t>
              </a:r>
              <a:r>
                <a:rPr lang="en-US" dirty="0">
                  <a:latin typeface="Consolas" panose="020B0609020204030204" pitchFamily="49" charset="0"/>
                </a:rPr>
                <a:t> </a:t>
              </a:r>
              <a:r>
                <a:rPr lang="en-US" dirty="0">
                  <a:solidFill>
                    <a:srgbClr val="FF0000"/>
                  </a:solidFill>
                  <a:latin typeface="Consolas" panose="020B0609020204030204" pitchFamily="49" charset="0"/>
                </a:rPr>
                <a:t>(n-1) </a:t>
              </a:r>
              <a:r>
                <a:rPr lang="en-US" dirty="0" err="1">
                  <a:latin typeface="Consolas" panose="020B0609020204030204" pitchFamily="49" charset="0"/>
                </a:rPr>
                <a:t>xs</a:t>
              </a:r>
              <a:endParaRPr lang="en-US" dirty="0">
                <a:latin typeface="Consolas" panose="020B0609020204030204" pitchFamily="49" charset="0"/>
              </a:endParaRPr>
            </a:p>
          </p:txBody>
        </p:sp>
      </p:grpSp>
      <p:grpSp>
        <p:nvGrpSpPr>
          <p:cNvPr id="9" name="Group 8">
            <a:extLst>
              <a:ext uri="{FF2B5EF4-FFF2-40B4-BE49-F238E27FC236}">
                <a16:creationId xmlns:a16="http://schemas.microsoft.com/office/drawing/2014/main" id="{C8FF02EE-3393-45A0-9320-1855BE48E699}"/>
              </a:ext>
            </a:extLst>
          </p:cNvPr>
          <p:cNvGrpSpPr/>
          <p:nvPr/>
        </p:nvGrpSpPr>
        <p:grpSpPr>
          <a:xfrm>
            <a:off x="6425588" y="4041079"/>
            <a:ext cx="5878071" cy="2386881"/>
            <a:chOff x="6425588" y="4041079"/>
            <a:chExt cx="5878071" cy="2386881"/>
          </a:xfrm>
        </p:grpSpPr>
        <p:sp>
          <p:nvSpPr>
            <p:cNvPr id="35" name="Rectangle 34">
              <a:extLst>
                <a:ext uri="{FF2B5EF4-FFF2-40B4-BE49-F238E27FC236}">
                  <a16:creationId xmlns:a16="http://schemas.microsoft.com/office/drawing/2014/main" id="{6A1FF0BF-FECC-4EF3-BF73-1514327CD81F}"/>
                </a:ext>
              </a:extLst>
            </p:cNvPr>
            <p:cNvSpPr/>
            <p:nvPr/>
          </p:nvSpPr>
          <p:spPr>
            <a:xfrm>
              <a:off x="6425588" y="4041079"/>
              <a:ext cx="5552146" cy="2386881"/>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00703B4-2082-4AE9-BFF8-7BB533E71D3A}"/>
                </a:ext>
              </a:extLst>
            </p:cNvPr>
            <p:cNvSpPr txBox="1"/>
            <p:nvPr/>
          </p:nvSpPr>
          <p:spPr>
            <a:xfrm>
              <a:off x="6425588" y="4045606"/>
              <a:ext cx="5878071" cy="2031325"/>
            </a:xfrm>
            <a:prstGeom prst="rect">
              <a:avLst/>
            </a:prstGeom>
            <a:noFill/>
          </p:spPr>
          <p:txBody>
            <a:bodyPr wrap="square">
              <a:spAutoFit/>
            </a:bodyPr>
            <a:lstStyle/>
            <a:p>
              <a:r>
                <a:rPr lang="en-US" dirty="0">
                  <a:latin typeface="Consolas" panose="020B0609020204030204" pitchFamily="49" charset="0"/>
                </a:rPr>
                <a:t>-- Zip two lists together</a:t>
              </a:r>
            </a:p>
            <a:p>
              <a:r>
                <a:rPr lang="en-US" dirty="0">
                  <a:latin typeface="Consolas" panose="020B0609020204030204" pitchFamily="49" charset="0"/>
                </a:rPr>
                <a:t>-- zippy [1,2,3], [5,6] </a:t>
              </a:r>
              <a:r>
                <a:rPr lang="en-US" dirty="0">
                  <a:latin typeface="Consolas" panose="020B0609020204030204" pitchFamily="49" charset="0"/>
                  <a:sym typeface="Wingdings" panose="05000000000000000000" pitchFamily="2" charset="2"/>
                </a:rPr>
                <a:t> [(1,5), (2,6)]</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zippy :: [a] -&gt; [b] -&gt; [(</a:t>
              </a:r>
              <a:r>
                <a:rPr lang="en-US" dirty="0" err="1">
                  <a:latin typeface="Consolas" panose="020B0609020204030204" pitchFamily="49" charset="0"/>
                </a:rPr>
                <a:t>a,b</a:t>
              </a:r>
              <a:r>
                <a:rPr lang="en-US" dirty="0">
                  <a:latin typeface="Consolas" panose="020B0609020204030204" pitchFamily="49" charset="0"/>
                </a:rPr>
                <a:t>)]</a:t>
              </a:r>
            </a:p>
            <a:p>
              <a:r>
                <a:rPr lang="en-US" dirty="0">
                  <a:latin typeface="Consolas" panose="020B0609020204030204" pitchFamily="49" charset="0"/>
                </a:rPr>
                <a:t>zippy x </a:t>
              </a:r>
              <a:r>
                <a:rPr lang="en-US" dirty="0">
                  <a:solidFill>
                    <a:srgbClr val="FF0000"/>
                  </a:solidFill>
                  <a:latin typeface="Consolas" panose="020B0609020204030204" pitchFamily="49" charset="0"/>
                </a:rPr>
                <a:t>[]</a:t>
              </a:r>
              <a:r>
                <a:rPr lang="en-US" dirty="0">
                  <a:latin typeface="Consolas" panose="020B0609020204030204" pitchFamily="49" charset="0"/>
                </a:rPr>
                <a:t> = []</a:t>
              </a:r>
            </a:p>
            <a:p>
              <a:r>
                <a:rPr lang="en-US" dirty="0">
                  <a:latin typeface="Consolas" panose="020B0609020204030204" pitchFamily="49" charset="0"/>
                </a:rPr>
                <a:t>zippy </a:t>
              </a:r>
              <a:r>
                <a:rPr lang="en-US" dirty="0">
                  <a:solidFill>
                    <a:srgbClr val="FF0000"/>
                  </a:solidFill>
                  <a:latin typeface="Consolas" panose="020B0609020204030204" pitchFamily="49" charset="0"/>
                </a:rPr>
                <a:t>[]</a:t>
              </a:r>
              <a:r>
                <a:rPr lang="en-US" dirty="0">
                  <a:latin typeface="Consolas" panose="020B0609020204030204" pitchFamily="49" charset="0"/>
                </a:rPr>
                <a:t> y = []</a:t>
              </a:r>
            </a:p>
            <a:p>
              <a:r>
                <a:rPr lang="en-US" dirty="0">
                  <a:latin typeface="Consolas" panose="020B0609020204030204" pitchFamily="49" charset="0"/>
                </a:rPr>
                <a:t>zippy (</a:t>
              </a:r>
              <a:r>
                <a:rPr lang="en-US" dirty="0" err="1">
                  <a:latin typeface="Consolas" panose="020B0609020204030204" pitchFamily="49" charset="0"/>
                </a:rPr>
                <a:t>x:</a:t>
              </a:r>
              <a:r>
                <a:rPr lang="en-US" dirty="0" err="1">
                  <a:solidFill>
                    <a:srgbClr val="FF0000"/>
                  </a:solidFill>
                  <a:latin typeface="Consolas" panose="020B0609020204030204" pitchFamily="49" charset="0"/>
                </a:rPr>
                <a:t>xs</a:t>
              </a:r>
              <a:r>
                <a:rPr lang="en-US" dirty="0">
                  <a:latin typeface="Consolas" panose="020B0609020204030204" pitchFamily="49" charset="0"/>
                </a:rPr>
                <a:t>) (</a:t>
              </a:r>
              <a:r>
                <a:rPr lang="en-US" dirty="0" err="1">
                  <a:solidFill>
                    <a:srgbClr val="FF0000"/>
                  </a:solidFill>
                  <a:latin typeface="Consolas" panose="020B0609020204030204" pitchFamily="49" charset="0"/>
                </a:rPr>
                <a:t>y</a:t>
              </a:r>
              <a:r>
                <a:rPr lang="en-US" dirty="0" err="1">
                  <a:latin typeface="Consolas" panose="020B0609020204030204" pitchFamily="49" charset="0"/>
                </a:rPr>
                <a:t>:ys</a:t>
              </a:r>
              <a:r>
                <a:rPr lang="en-US" dirty="0">
                  <a:latin typeface="Consolas" panose="020B0609020204030204" pitchFamily="49" charset="0"/>
                </a:rPr>
                <a:t>) = (</a:t>
              </a:r>
              <a:r>
                <a:rPr lang="en-US" dirty="0" err="1">
                  <a:latin typeface="Consolas" panose="020B0609020204030204" pitchFamily="49" charset="0"/>
                </a:rPr>
                <a:t>x,y</a:t>
              </a:r>
              <a:r>
                <a:rPr lang="en-US" dirty="0">
                  <a:latin typeface="Consolas" panose="020B0609020204030204" pitchFamily="49" charset="0"/>
                </a:rPr>
                <a:t>) : zippy </a:t>
              </a:r>
              <a:r>
                <a:rPr lang="en-US" dirty="0" err="1">
                  <a:solidFill>
                    <a:srgbClr val="FF0000"/>
                  </a:solidFill>
                  <a:latin typeface="Consolas" panose="020B0609020204030204" pitchFamily="49" charset="0"/>
                </a:rPr>
                <a:t>xs</a:t>
              </a:r>
              <a:r>
                <a:rPr lang="en-US" dirty="0">
                  <a:latin typeface="Consolas" panose="020B0609020204030204" pitchFamily="49" charset="0"/>
                </a:rPr>
                <a:t> </a:t>
              </a:r>
              <a:r>
                <a:rPr lang="en-US" dirty="0" err="1">
                  <a:solidFill>
                    <a:srgbClr val="FF0000"/>
                  </a:solidFill>
                  <a:latin typeface="Consolas" panose="020B0609020204030204" pitchFamily="49" charset="0"/>
                </a:rPr>
                <a:t>ys</a:t>
              </a:r>
              <a:endParaRPr lang="en-US" dirty="0">
                <a:solidFill>
                  <a:srgbClr val="FF0000"/>
                </a:solidFill>
                <a:latin typeface="Consolas" panose="020B0609020204030204" pitchFamily="49" charset="0"/>
              </a:endParaRPr>
            </a:p>
          </p:txBody>
        </p:sp>
      </p:grpSp>
      <p:sp>
        <p:nvSpPr>
          <p:cNvPr id="7" name="Rectangle 6">
            <a:extLst>
              <a:ext uri="{FF2B5EF4-FFF2-40B4-BE49-F238E27FC236}">
                <a16:creationId xmlns:a16="http://schemas.microsoft.com/office/drawing/2014/main" id="{56CC55A2-090E-4982-B949-4B844472EAE2}"/>
              </a:ext>
            </a:extLst>
          </p:cNvPr>
          <p:cNvSpPr/>
          <p:nvPr/>
        </p:nvSpPr>
        <p:spPr>
          <a:xfrm>
            <a:off x="1688470" y="2558058"/>
            <a:ext cx="529629" cy="205967"/>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peech Bubble: Rectangle with Corners Rounded 41">
            <a:extLst>
              <a:ext uri="{FF2B5EF4-FFF2-40B4-BE49-F238E27FC236}">
                <a16:creationId xmlns:a16="http://schemas.microsoft.com/office/drawing/2014/main" id="{3BFC4BD1-F113-46BF-9F34-AF53B3F4A05E}"/>
              </a:ext>
            </a:extLst>
          </p:cNvPr>
          <p:cNvSpPr/>
          <p:nvPr/>
        </p:nvSpPr>
        <p:spPr>
          <a:xfrm>
            <a:off x="3274983" y="1700344"/>
            <a:ext cx="2116356" cy="790339"/>
          </a:xfrm>
          <a:prstGeom prst="wedgeRoundRectCallout">
            <a:avLst>
              <a:gd name="adj1" fmla="val -103983"/>
              <a:gd name="adj2" fmla="val 79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45" name="Rectangle 44">
            <a:extLst>
              <a:ext uri="{FF2B5EF4-FFF2-40B4-BE49-F238E27FC236}">
                <a16:creationId xmlns:a16="http://schemas.microsoft.com/office/drawing/2014/main" id="{6CD4552A-C18E-4D1F-A375-9E379E44AEF1}"/>
              </a:ext>
            </a:extLst>
          </p:cNvPr>
          <p:cNvSpPr/>
          <p:nvPr/>
        </p:nvSpPr>
        <p:spPr>
          <a:xfrm>
            <a:off x="1059253" y="2846239"/>
            <a:ext cx="556791" cy="205967"/>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80FE4F-3965-4446-B316-CA1C9DECFF90}"/>
              </a:ext>
            </a:extLst>
          </p:cNvPr>
          <p:cNvSpPr/>
          <p:nvPr/>
        </p:nvSpPr>
        <p:spPr>
          <a:xfrm>
            <a:off x="3121183" y="2846239"/>
            <a:ext cx="556791" cy="205967"/>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5821CA4-7B65-4622-B1F4-B73D83658B02}"/>
              </a:ext>
            </a:extLst>
          </p:cNvPr>
          <p:cNvSpPr/>
          <p:nvPr/>
        </p:nvSpPr>
        <p:spPr>
          <a:xfrm>
            <a:off x="1900204" y="4953757"/>
            <a:ext cx="529629" cy="261039"/>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peech Bubble: Rectangle with Corners Rounded 50">
            <a:extLst>
              <a:ext uri="{FF2B5EF4-FFF2-40B4-BE49-F238E27FC236}">
                <a16:creationId xmlns:a16="http://schemas.microsoft.com/office/drawing/2014/main" id="{0C4F790C-12D4-498F-A268-B7319E4EA958}"/>
              </a:ext>
            </a:extLst>
          </p:cNvPr>
          <p:cNvSpPr/>
          <p:nvPr/>
        </p:nvSpPr>
        <p:spPr>
          <a:xfrm>
            <a:off x="3396208" y="4052394"/>
            <a:ext cx="2116356" cy="790339"/>
          </a:xfrm>
          <a:prstGeom prst="wedgeRoundRectCallout">
            <a:avLst>
              <a:gd name="adj1" fmla="val -103983"/>
              <a:gd name="adj2" fmla="val 79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52" name="Rectangle 51">
            <a:extLst>
              <a:ext uri="{FF2B5EF4-FFF2-40B4-BE49-F238E27FC236}">
                <a16:creationId xmlns:a16="http://schemas.microsoft.com/office/drawing/2014/main" id="{73A1DC22-0B86-4339-AEB8-12930B6E182E}"/>
              </a:ext>
            </a:extLst>
          </p:cNvPr>
          <p:cNvSpPr/>
          <p:nvPr/>
        </p:nvSpPr>
        <p:spPr>
          <a:xfrm>
            <a:off x="1017168" y="5481893"/>
            <a:ext cx="529629" cy="205967"/>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peech Bubble: Rectangle with Corners Rounded 53">
            <a:extLst>
              <a:ext uri="{FF2B5EF4-FFF2-40B4-BE49-F238E27FC236}">
                <a16:creationId xmlns:a16="http://schemas.microsoft.com/office/drawing/2014/main" id="{88E79A3E-C014-4005-AD5F-0DA2DD6BD0BE}"/>
              </a:ext>
            </a:extLst>
          </p:cNvPr>
          <p:cNvSpPr/>
          <p:nvPr/>
        </p:nvSpPr>
        <p:spPr>
          <a:xfrm>
            <a:off x="2481460" y="6042420"/>
            <a:ext cx="2116356" cy="790339"/>
          </a:xfrm>
          <a:prstGeom prst="wedgeRoundRectCallout">
            <a:avLst>
              <a:gd name="adj1" fmla="val -91363"/>
              <a:gd name="adj2" fmla="val -969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55" name="Rectangle 54">
            <a:extLst>
              <a:ext uri="{FF2B5EF4-FFF2-40B4-BE49-F238E27FC236}">
                <a16:creationId xmlns:a16="http://schemas.microsoft.com/office/drawing/2014/main" id="{5054BDC0-D7CB-413B-8D06-0EDE5B1ED19A}"/>
              </a:ext>
            </a:extLst>
          </p:cNvPr>
          <p:cNvSpPr/>
          <p:nvPr/>
        </p:nvSpPr>
        <p:spPr>
          <a:xfrm>
            <a:off x="3594226" y="5488855"/>
            <a:ext cx="1638677" cy="205967"/>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E83D9D8-B236-4350-A521-CFA6DE22D35F}"/>
              </a:ext>
            </a:extLst>
          </p:cNvPr>
          <p:cNvCxnSpPr/>
          <p:nvPr/>
        </p:nvCxnSpPr>
        <p:spPr>
          <a:xfrm>
            <a:off x="1575303" y="2783941"/>
            <a:ext cx="8238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401224D-D3F4-43B1-93CD-6DCD8E324F6D}"/>
              </a:ext>
            </a:extLst>
          </p:cNvPr>
          <p:cNvCxnSpPr>
            <a:cxnSpLocks/>
          </p:cNvCxnSpPr>
          <p:nvPr/>
        </p:nvCxnSpPr>
        <p:spPr>
          <a:xfrm>
            <a:off x="1059253" y="3099327"/>
            <a:ext cx="55679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EDB238F-15C5-46C2-A8A1-292EA492FBE3}"/>
              </a:ext>
            </a:extLst>
          </p:cNvPr>
          <p:cNvCxnSpPr>
            <a:cxnSpLocks/>
          </p:cNvCxnSpPr>
          <p:nvPr/>
        </p:nvCxnSpPr>
        <p:spPr>
          <a:xfrm>
            <a:off x="3096286" y="3053740"/>
            <a:ext cx="5023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Speech Bubble: Rectangle with Corners Rounded 47">
            <a:extLst>
              <a:ext uri="{FF2B5EF4-FFF2-40B4-BE49-F238E27FC236}">
                <a16:creationId xmlns:a16="http://schemas.microsoft.com/office/drawing/2014/main" id="{A3D2637B-90A2-471F-8F9B-65997BB15300}"/>
              </a:ext>
            </a:extLst>
          </p:cNvPr>
          <p:cNvSpPr/>
          <p:nvPr/>
        </p:nvSpPr>
        <p:spPr>
          <a:xfrm>
            <a:off x="4653965" y="3280618"/>
            <a:ext cx="2224893" cy="790339"/>
          </a:xfrm>
          <a:prstGeom prst="wedgeRoundRectCallout">
            <a:avLst>
              <a:gd name="adj1" fmla="val -105814"/>
              <a:gd name="adj2" fmla="val -809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46" name="Speech Bubble: Rectangle with Corners Rounded 45">
            <a:extLst>
              <a:ext uri="{FF2B5EF4-FFF2-40B4-BE49-F238E27FC236}">
                <a16:creationId xmlns:a16="http://schemas.microsoft.com/office/drawing/2014/main" id="{D974D923-609A-40E4-84E8-B378F007CB5D}"/>
              </a:ext>
            </a:extLst>
          </p:cNvPr>
          <p:cNvSpPr/>
          <p:nvPr/>
        </p:nvSpPr>
        <p:spPr>
          <a:xfrm>
            <a:off x="2592035" y="3280618"/>
            <a:ext cx="2224893" cy="790339"/>
          </a:xfrm>
          <a:prstGeom prst="wedgeRoundRectCallout">
            <a:avLst>
              <a:gd name="adj1" fmla="val -105814"/>
              <a:gd name="adj2" fmla="val -809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cxnSp>
        <p:nvCxnSpPr>
          <p:cNvPr id="63" name="Straight Connector 62">
            <a:extLst>
              <a:ext uri="{FF2B5EF4-FFF2-40B4-BE49-F238E27FC236}">
                <a16:creationId xmlns:a16="http://schemas.microsoft.com/office/drawing/2014/main" id="{D5405140-55E3-4CD2-AFF3-DC8926814422}"/>
              </a:ext>
            </a:extLst>
          </p:cNvPr>
          <p:cNvCxnSpPr>
            <a:cxnSpLocks/>
          </p:cNvCxnSpPr>
          <p:nvPr/>
        </p:nvCxnSpPr>
        <p:spPr>
          <a:xfrm>
            <a:off x="1823248" y="5190656"/>
            <a:ext cx="5261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C80F3B8-6611-40C1-9381-74A12C119394}"/>
              </a:ext>
            </a:extLst>
          </p:cNvPr>
          <p:cNvCxnSpPr>
            <a:cxnSpLocks/>
          </p:cNvCxnSpPr>
          <p:nvPr/>
        </p:nvCxnSpPr>
        <p:spPr>
          <a:xfrm>
            <a:off x="907498" y="5736903"/>
            <a:ext cx="74475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E5EE4F9-EC5C-4D3B-A3DC-DBD19007784E}"/>
              </a:ext>
            </a:extLst>
          </p:cNvPr>
          <p:cNvCxnSpPr>
            <a:cxnSpLocks/>
          </p:cNvCxnSpPr>
          <p:nvPr/>
        </p:nvCxnSpPr>
        <p:spPr>
          <a:xfrm>
            <a:off x="3594226" y="5736903"/>
            <a:ext cx="16386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Speech Bubble: Rectangle with Corners Rounded 55">
            <a:extLst>
              <a:ext uri="{FF2B5EF4-FFF2-40B4-BE49-F238E27FC236}">
                <a16:creationId xmlns:a16="http://schemas.microsoft.com/office/drawing/2014/main" id="{80DF460C-6C34-4012-9258-960A4124685D}"/>
              </a:ext>
            </a:extLst>
          </p:cNvPr>
          <p:cNvSpPr/>
          <p:nvPr/>
        </p:nvSpPr>
        <p:spPr>
          <a:xfrm>
            <a:off x="5208329" y="6032790"/>
            <a:ext cx="2116356" cy="790339"/>
          </a:xfrm>
          <a:prstGeom prst="wedgeRoundRectCallout">
            <a:avLst>
              <a:gd name="adj1" fmla="val -91363"/>
              <a:gd name="adj2" fmla="val -969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76" name="Rectangle 75">
            <a:extLst>
              <a:ext uri="{FF2B5EF4-FFF2-40B4-BE49-F238E27FC236}">
                <a16:creationId xmlns:a16="http://schemas.microsoft.com/office/drawing/2014/main" id="{C27488BE-40F4-4994-9B80-70D370722DD5}"/>
              </a:ext>
            </a:extLst>
          </p:cNvPr>
          <p:cNvSpPr/>
          <p:nvPr/>
        </p:nvSpPr>
        <p:spPr>
          <a:xfrm>
            <a:off x="7979662" y="2279720"/>
            <a:ext cx="529629" cy="261039"/>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peech Bubble: Rectangle with Corners Rounded 78">
            <a:extLst>
              <a:ext uri="{FF2B5EF4-FFF2-40B4-BE49-F238E27FC236}">
                <a16:creationId xmlns:a16="http://schemas.microsoft.com/office/drawing/2014/main" id="{4D99EF85-424F-45D9-8250-83895E5C7C99}"/>
              </a:ext>
            </a:extLst>
          </p:cNvPr>
          <p:cNvSpPr/>
          <p:nvPr/>
        </p:nvSpPr>
        <p:spPr>
          <a:xfrm>
            <a:off x="9475666" y="1378357"/>
            <a:ext cx="2116356" cy="790339"/>
          </a:xfrm>
          <a:prstGeom prst="wedgeRoundRectCallout">
            <a:avLst>
              <a:gd name="adj1" fmla="val -103983"/>
              <a:gd name="adj2" fmla="val 79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80" name="Rectangle 79">
            <a:extLst>
              <a:ext uri="{FF2B5EF4-FFF2-40B4-BE49-F238E27FC236}">
                <a16:creationId xmlns:a16="http://schemas.microsoft.com/office/drawing/2014/main" id="{AE2C84AD-4375-4ECE-A669-683867B7A995}"/>
              </a:ext>
            </a:extLst>
          </p:cNvPr>
          <p:cNvSpPr/>
          <p:nvPr/>
        </p:nvSpPr>
        <p:spPr>
          <a:xfrm>
            <a:off x="8705218" y="2856899"/>
            <a:ext cx="328273" cy="205967"/>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504FC8D-60C3-4A4A-853C-A8BEE733236D}"/>
              </a:ext>
            </a:extLst>
          </p:cNvPr>
          <p:cNvSpPr/>
          <p:nvPr/>
        </p:nvSpPr>
        <p:spPr>
          <a:xfrm>
            <a:off x="10139939" y="2773286"/>
            <a:ext cx="708539" cy="271962"/>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E759F795-016E-4A58-9F2A-A399B899912B}"/>
              </a:ext>
            </a:extLst>
          </p:cNvPr>
          <p:cNvCxnSpPr>
            <a:cxnSpLocks/>
          </p:cNvCxnSpPr>
          <p:nvPr/>
        </p:nvCxnSpPr>
        <p:spPr>
          <a:xfrm>
            <a:off x="7902706" y="2516619"/>
            <a:ext cx="5261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257BD5C-2297-4E4A-A1E9-00CC46D3E6FA}"/>
              </a:ext>
            </a:extLst>
          </p:cNvPr>
          <p:cNvCxnSpPr>
            <a:cxnSpLocks/>
          </p:cNvCxnSpPr>
          <p:nvPr/>
        </p:nvCxnSpPr>
        <p:spPr>
          <a:xfrm>
            <a:off x="8705218" y="3073476"/>
            <a:ext cx="3108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F6AB409-D12F-45AF-8FC7-84042616F77C}"/>
              </a:ext>
            </a:extLst>
          </p:cNvPr>
          <p:cNvCxnSpPr>
            <a:cxnSpLocks/>
          </p:cNvCxnSpPr>
          <p:nvPr/>
        </p:nvCxnSpPr>
        <p:spPr>
          <a:xfrm>
            <a:off x="10080340" y="3062866"/>
            <a:ext cx="78381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C9D25CF4-B5DE-49F3-8079-013362068344}"/>
              </a:ext>
            </a:extLst>
          </p:cNvPr>
          <p:cNvSpPr/>
          <p:nvPr/>
        </p:nvSpPr>
        <p:spPr>
          <a:xfrm>
            <a:off x="8442330" y="2521737"/>
            <a:ext cx="529629" cy="261039"/>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Speech Bubble: Rectangle with Corners Rounded 95">
            <a:extLst>
              <a:ext uri="{FF2B5EF4-FFF2-40B4-BE49-F238E27FC236}">
                <a16:creationId xmlns:a16="http://schemas.microsoft.com/office/drawing/2014/main" id="{ABDAF6B2-881D-4564-9CEE-FA87D7360FF6}"/>
              </a:ext>
            </a:extLst>
          </p:cNvPr>
          <p:cNvSpPr/>
          <p:nvPr/>
        </p:nvSpPr>
        <p:spPr>
          <a:xfrm>
            <a:off x="9974694" y="1639285"/>
            <a:ext cx="2116356" cy="790339"/>
          </a:xfrm>
          <a:prstGeom prst="wedgeRoundRectCallout">
            <a:avLst>
              <a:gd name="adj1" fmla="val -103983"/>
              <a:gd name="adj2" fmla="val 79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cxnSp>
        <p:nvCxnSpPr>
          <p:cNvPr id="97" name="Straight Connector 96">
            <a:extLst>
              <a:ext uri="{FF2B5EF4-FFF2-40B4-BE49-F238E27FC236}">
                <a16:creationId xmlns:a16="http://schemas.microsoft.com/office/drawing/2014/main" id="{26098BF8-1163-47A3-8D16-5AD0843744AF}"/>
              </a:ext>
            </a:extLst>
          </p:cNvPr>
          <p:cNvCxnSpPr>
            <a:cxnSpLocks/>
          </p:cNvCxnSpPr>
          <p:nvPr/>
        </p:nvCxnSpPr>
        <p:spPr>
          <a:xfrm>
            <a:off x="8406197" y="2791830"/>
            <a:ext cx="4616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Speech Bubble: Rectangle with Corners Rounded 80">
            <a:extLst>
              <a:ext uri="{FF2B5EF4-FFF2-40B4-BE49-F238E27FC236}">
                <a16:creationId xmlns:a16="http://schemas.microsoft.com/office/drawing/2014/main" id="{43974AB9-D998-4D3D-9B36-DF8961BB4C5A}"/>
              </a:ext>
            </a:extLst>
          </p:cNvPr>
          <p:cNvSpPr/>
          <p:nvPr/>
        </p:nvSpPr>
        <p:spPr>
          <a:xfrm>
            <a:off x="9599965" y="3416887"/>
            <a:ext cx="2116356" cy="790339"/>
          </a:xfrm>
          <a:prstGeom prst="wedgeRoundRectCallout">
            <a:avLst>
              <a:gd name="adj1" fmla="val -80454"/>
              <a:gd name="adj2" fmla="val -1044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88" name="Speech Bubble: Rectangle with Corners Rounded 87">
            <a:extLst>
              <a:ext uri="{FF2B5EF4-FFF2-40B4-BE49-F238E27FC236}">
                <a16:creationId xmlns:a16="http://schemas.microsoft.com/office/drawing/2014/main" id="{7AEE89EC-E795-4660-A95C-C2464AFB4253}"/>
              </a:ext>
            </a:extLst>
          </p:cNvPr>
          <p:cNvSpPr/>
          <p:nvPr/>
        </p:nvSpPr>
        <p:spPr>
          <a:xfrm>
            <a:off x="9984866" y="1406395"/>
            <a:ext cx="2116356" cy="790339"/>
          </a:xfrm>
          <a:prstGeom prst="wedgeRoundRectCallout">
            <a:avLst>
              <a:gd name="adj1" fmla="val -27195"/>
              <a:gd name="adj2" fmla="val 1338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102" name="Rectangle 101">
            <a:extLst>
              <a:ext uri="{FF2B5EF4-FFF2-40B4-BE49-F238E27FC236}">
                <a16:creationId xmlns:a16="http://schemas.microsoft.com/office/drawing/2014/main" id="{4C61D1B6-334F-43A1-8E11-5E163FEEDB21}"/>
              </a:ext>
            </a:extLst>
          </p:cNvPr>
          <p:cNvSpPr/>
          <p:nvPr/>
        </p:nvSpPr>
        <p:spPr>
          <a:xfrm>
            <a:off x="7462131" y="5236961"/>
            <a:ext cx="363808" cy="261039"/>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80464EB9-340E-4197-9C34-6F6904A2348F}"/>
              </a:ext>
            </a:extLst>
          </p:cNvPr>
          <p:cNvCxnSpPr>
            <a:cxnSpLocks/>
          </p:cNvCxnSpPr>
          <p:nvPr/>
        </p:nvCxnSpPr>
        <p:spPr>
          <a:xfrm>
            <a:off x="7488510" y="5484894"/>
            <a:ext cx="3110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28E6F4E8-9D82-4B20-9483-3AE9DB2EDBC3}"/>
              </a:ext>
            </a:extLst>
          </p:cNvPr>
          <p:cNvSpPr/>
          <p:nvPr/>
        </p:nvSpPr>
        <p:spPr>
          <a:xfrm>
            <a:off x="7179723" y="5507127"/>
            <a:ext cx="348233" cy="23880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FC53AD82-A830-4174-A9EF-89A58CCBE7F8}"/>
              </a:ext>
            </a:extLst>
          </p:cNvPr>
          <p:cNvCxnSpPr>
            <a:cxnSpLocks/>
          </p:cNvCxnSpPr>
          <p:nvPr/>
        </p:nvCxnSpPr>
        <p:spPr>
          <a:xfrm>
            <a:off x="7206102" y="5750935"/>
            <a:ext cx="3110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AD0CF8B2-F8F3-4D13-9A47-3454FD14CBE5}"/>
              </a:ext>
            </a:extLst>
          </p:cNvPr>
          <p:cNvSpPr/>
          <p:nvPr/>
        </p:nvSpPr>
        <p:spPr>
          <a:xfrm>
            <a:off x="7645649" y="5794562"/>
            <a:ext cx="276133" cy="22784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CE56C58A-DAA5-4EB5-BD4E-F5F47E1C2C92}"/>
              </a:ext>
            </a:extLst>
          </p:cNvPr>
          <p:cNvCxnSpPr>
            <a:cxnSpLocks/>
          </p:cNvCxnSpPr>
          <p:nvPr/>
        </p:nvCxnSpPr>
        <p:spPr>
          <a:xfrm>
            <a:off x="7645649" y="6009302"/>
            <a:ext cx="2570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E8E7160B-C28C-4061-AD47-2CEF55580C9D}"/>
              </a:ext>
            </a:extLst>
          </p:cNvPr>
          <p:cNvSpPr/>
          <p:nvPr/>
        </p:nvSpPr>
        <p:spPr>
          <a:xfrm>
            <a:off x="8233159" y="5814574"/>
            <a:ext cx="195674" cy="22784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19DD33DA-578B-4F28-82C3-490EF48F51D9}"/>
              </a:ext>
            </a:extLst>
          </p:cNvPr>
          <p:cNvCxnSpPr>
            <a:cxnSpLocks/>
          </p:cNvCxnSpPr>
          <p:nvPr/>
        </p:nvCxnSpPr>
        <p:spPr>
          <a:xfrm>
            <a:off x="8233158" y="6029314"/>
            <a:ext cx="2046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E8B64C88-B853-4C00-910A-2CB167FADE7B}"/>
              </a:ext>
            </a:extLst>
          </p:cNvPr>
          <p:cNvSpPr/>
          <p:nvPr/>
        </p:nvSpPr>
        <p:spPr>
          <a:xfrm>
            <a:off x="10977893" y="5748263"/>
            <a:ext cx="791611" cy="261039"/>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46F7194F-90C7-4965-B8C9-D80A6F08BD0B}"/>
              </a:ext>
            </a:extLst>
          </p:cNvPr>
          <p:cNvCxnSpPr>
            <a:cxnSpLocks/>
          </p:cNvCxnSpPr>
          <p:nvPr/>
        </p:nvCxnSpPr>
        <p:spPr>
          <a:xfrm>
            <a:off x="11004273" y="5996196"/>
            <a:ext cx="6768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peech Bubble: Rectangle with Corners Rounded 112">
            <a:extLst>
              <a:ext uri="{FF2B5EF4-FFF2-40B4-BE49-F238E27FC236}">
                <a16:creationId xmlns:a16="http://schemas.microsoft.com/office/drawing/2014/main" id="{D0D02260-E0C7-4A45-AC4A-0FDEABDE3C0D}"/>
              </a:ext>
            </a:extLst>
          </p:cNvPr>
          <p:cNvSpPr/>
          <p:nvPr/>
        </p:nvSpPr>
        <p:spPr>
          <a:xfrm>
            <a:off x="7574494" y="3899120"/>
            <a:ext cx="2116356" cy="790339"/>
          </a:xfrm>
          <a:prstGeom prst="wedgeRoundRectCallout">
            <a:avLst>
              <a:gd name="adj1" fmla="val -48157"/>
              <a:gd name="adj2" fmla="val 1258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114" name="Speech Bubble: Rectangle with Corners Rounded 113">
            <a:extLst>
              <a:ext uri="{FF2B5EF4-FFF2-40B4-BE49-F238E27FC236}">
                <a16:creationId xmlns:a16="http://schemas.microsoft.com/office/drawing/2014/main" id="{0DF09EE2-5035-4E0F-8CED-24A284ACB751}"/>
              </a:ext>
            </a:extLst>
          </p:cNvPr>
          <p:cNvSpPr/>
          <p:nvPr/>
        </p:nvSpPr>
        <p:spPr>
          <a:xfrm>
            <a:off x="5109605" y="3985861"/>
            <a:ext cx="2116356" cy="790339"/>
          </a:xfrm>
          <a:prstGeom prst="wedgeRoundRectCallout">
            <a:avLst>
              <a:gd name="adj1" fmla="val 48523"/>
              <a:gd name="adj2" fmla="val 1516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116" name="Speech Bubble: Rectangle with Corners Rounded 115">
            <a:extLst>
              <a:ext uri="{FF2B5EF4-FFF2-40B4-BE49-F238E27FC236}">
                <a16:creationId xmlns:a16="http://schemas.microsoft.com/office/drawing/2014/main" id="{75785C1D-90FB-433E-A162-2D3CE315D272}"/>
              </a:ext>
            </a:extLst>
          </p:cNvPr>
          <p:cNvSpPr/>
          <p:nvPr/>
        </p:nvSpPr>
        <p:spPr>
          <a:xfrm>
            <a:off x="5030278" y="6047266"/>
            <a:ext cx="2116356" cy="790339"/>
          </a:xfrm>
          <a:prstGeom prst="wedgeRoundRectCallout">
            <a:avLst>
              <a:gd name="adj1" fmla="val 80179"/>
              <a:gd name="adj2" fmla="val -57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117" name="Speech Bubble: Rectangle with Corners Rounded 116">
            <a:extLst>
              <a:ext uri="{FF2B5EF4-FFF2-40B4-BE49-F238E27FC236}">
                <a16:creationId xmlns:a16="http://schemas.microsoft.com/office/drawing/2014/main" id="{F34740D4-C026-42BE-B57A-C354C3C8BE96}"/>
              </a:ext>
            </a:extLst>
          </p:cNvPr>
          <p:cNvSpPr/>
          <p:nvPr/>
        </p:nvSpPr>
        <p:spPr>
          <a:xfrm>
            <a:off x="5573541" y="6081531"/>
            <a:ext cx="2116356" cy="790339"/>
          </a:xfrm>
          <a:prstGeom prst="wedgeRoundRectCallout">
            <a:avLst>
              <a:gd name="adj1" fmla="val 80179"/>
              <a:gd name="adj2" fmla="val -57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118" name="Speech Bubble: Rectangle with Corners Rounded 117">
            <a:extLst>
              <a:ext uri="{FF2B5EF4-FFF2-40B4-BE49-F238E27FC236}">
                <a16:creationId xmlns:a16="http://schemas.microsoft.com/office/drawing/2014/main" id="{01B5AC6F-8FAB-4709-AA6E-32F243D640CE}"/>
              </a:ext>
            </a:extLst>
          </p:cNvPr>
          <p:cNvSpPr/>
          <p:nvPr/>
        </p:nvSpPr>
        <p:spPr>
          <a:xfrm>
            <a:off x="8747803" y="6043314"/>
            <a:ext cx="2116356" cy="790339"/>
          </a:xfrm>
          <a:prstGeom prst="wedgeRoundRectCallout">
            <a:avLst>
              <a:gd name="adj1" fmla="val 80179"/>
              <a:gd name="adj2" fmla="val -57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pic>
        <p:nvPicPr>
          <p:cNvPr id="62" name="Picture 61" descr="Shape&#10;&#10;Description automatically generated with low confidence">
            <a:extLst>
              <a:ext uri="{FF2B5EF4-FFF2-40B4-BE49-F238E27FC236}">
                <a16:creationId xmlns:a16="http://schemas.microsoft.com/office/drawing/2014/main" id="{3459CFA2-E330-4C3E-8188-02D3B4B4F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799" y="0"/>
            <a:ext cx="603149" cy="603149"/>
          </a:xfrm>
          <a:prstGeom prst="rect">
            <a:avLst/>
          </a:prstGeom>
          <a:ln>
            <a:noFill/>
          </a:ln>
          <a:effectLst>
            <a:outerShdw blurRad="292100" dist="139700" dir="2700000" algn="tl" rotWithShape="0">
              <a:srgbClr val="333333">
                <a:alpha val="65000"/>
              </a:srgbClr>
            </a:outerShdw>
          </a:effectLst>
        </p:spPr>
      </p:pic>
      <p:sp>
        <p:nvSpPr>
          <p:cNvPr id="66" name="Rectangle 65">
            <a:extLst>
              <a:ext uri="{FF2B5EF4-FFF2-40B4-BE49-F238E27FC236}">
                <a16:creationId xmlns:a16="http://schemas.microsoft.com/office/drawing/2014/main" id="{A70EF51C-0147-4684-8642-DCC533FC0A00}"/>
              </a:ext>
            </a:extLst>
          </p:cNvPr>
          <p:cNvSpPr/>
          <p:nvPr/>
        </p:nvSpPr>
        <p:spPr>
          <a:xfrm>
            <a:off x="868357" y="3497545"/>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67" name="Rectangle 66">
            <a:extLst>
              <a:ext uri="{FF2B5EF4-FFF2-40B4-BE49-F238E27FC236}">
                <a16:creationId xmlns:a16="http://schemas.microsoft.com/office/drawing/2014/main" id="{9D35668B-6167-4C4F-BFE3-D0B226B9BE11}"/>
              </a:ext>
            </a:extLst>
          </p:cNvPr>
          <p:cNvSpPr/>
          <p:nvPr/>
        </p:nvSpPr>
        <p:spPr>
          <a:xfrm>
            <a:off x="868357" y="3502308"/>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8" name="Rectangle 67">
            <a:extLst>
              <a:ext uri="{FF2B5EF4-FFF2-40B4-BE49-F238E27FC236}">
                <a16:creationId xmlns:a16="http://schemas.microsoft.com/office/drawing/2014/main" id="{9988F55D-32CF-47DA-90E2-5F242B6A42CB}"/>
              </a:ext>
            </a:extLst>
          </p:cNvPr>
          <p:cNvSpPr/>
          <p:nvPr/>
        </p:nvSpPr>
        <p:spPr>
          <a:xfrm>
            <a:off x="748434" y="6280939"/>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70" name="Rectangle 69">
            <a:extLst>
              <a:ext uri="{FF2B5EF4-FFF2-40B4-BE49-F238E27FC236}">
                <a16:creationId xmlns:a16="http://schemas.microsoft.com/office/drawing/2014/main" id="{25D885FA-71A0-4B2B-A304-92DC135734AE}"/>
              </a:ext>
            </a:extLst>
          </p:cNvPr>
          <p:cNvSpPr/>
          <p:nvPr/>
        </p:nvSpPr>
        <p:spPr>
          <a:xfrm>
            <a:off x="748434" y="6285702"/>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2" name="Rectangle 71">
            <a:extLst>
              <a:ext uri="{FF2B5EF4-FFF2-40B4-BE49-F238E27FC236}">
                <a16:creationId xmlns:a16="http://schemas.microsoft.com/office/drawing/2014/main" id="{B6EE85AF-4430-451E-9854-70EA1217E38D}"/>
              </a:ext>
            </a:extLst>
          </p:cNvPr>
          <p:cNvSpPr/>
          <p:nvPr/>
        </p:nvSpPr>
        <p:spPr>
          <a:xfrm>
            <a:off x="6938228" y="3569228"/>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73" name="Rectangle 72">
            <a:extLst>
              <a:ext uri="{FF2B5EF4-FFF2-40B4-BE49-F238E27FC236}">
                <a16:creationId xmlns:a16="http://schemas.microsoft.com/office/drawing/2014/main" id="{AD35CBA6-7FE3-4545-A2F3-B8BE80756F00}"/>
              </a:ext>
            </a:extLst>
          </p:cNvPr>
          <p:cNvSpPr/>
          <p:nvPr/>
        </p:nvSpPr>
        <p:spPr>
          <a:xfrm>
            <a:off x="6938228" y="3569228"/>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4" name="Rectangle 73">
            <a:extLst>
              <a:ext uri="{FF2B5EF4-FFF2-40B4-BE49-F238E27FC236}">
                <a16:creationId xmlns:a16="http://schemas.microsoft.com/office/drawing/2014/main" id="{8CB56B47-E66D-4A36-8EEA-C5B5779CB459}"/>
              </a:ext>
            </a:extLst>
          </p:cNvPr>
          <p:cNvSpPr/>
          <p:nvPr/>
        </p:nvSpPr>
        <p:spPr>
          <a:xfrm>
            <a:off x="6938228" y="6278051"/>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75" name="Rectangle 74">
            <a:extLst>
              <a:ext uri="{FF2B5EF4-FFF2-40B4-BE49-F238E27FC236}">
                <a16:creationId xmlns:a16="http://schemas.microsoft.com/office/drawing/2014/main" id="{AC66E445-C962-4BDD-8062-6446BFA62577}"/>
              </a:ext>
            </a:extLst>
          </p:cNvPr>
          <p:cNvSpPr/>
          <p:nvPr/>
        </p:nvSpPr>
        <p:spPr>
          <a:xfrm>
            <a:off x="6938228" y="6278051"/>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27656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90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66"/>
                                        </p:tgtEl>
                                      </p:cBhvr>
                                    </p:animEffect>
                                    <p:set>
                                      <p:cBhvr>
                                        <p:cTn id="30" dur="1" fill="hold">
                                          <p:stCondLst>
                                            <p:cond delay="499"/>
                                          </p:stCondLst>
                                        </p:cTn>
                                        <p:tgtEl>
                                          <p:spTgt spid="6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67"/>
                                        </p:tgtEl>
                                      </p:cBhvr>
                                    </p:animEffect>
                                    <p:set>
                                      <p:cBhvr>
                                        <p:cTn id="33" dur="1" fill="hold">
                                          <p:stCondLst>
                                            <p:cond delay="499"/>
                                          </p:stCondLst>
                                        </p:cTn>
                                        <p:tgtEl>
                                          <p:spTgt spid="6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down)">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4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down)">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45"/>
                                        </p:tgtEl>
                                      </p:cBhvr>
                                    </p:animEffect>
                                    <p:set>
                                      <p:cBhvr>
                                        <p:cTn id="57" dur="1" fill="hold">
                                          <p:stCondLst>
                                            <p:cond delay="499"/>
                                          </p:stCondLst>
                                        </p:cTn>
                                        <p:tgtEl>
                                          <p:spTgt spid="4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4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down)">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47"/>
                                        </p:tgtEl>
                                      </p:cBhvr>
                                    </p:animEffect>
                                    <p:set>
                                      <p:cBhvr>
                                        <p:cTn id="71" dur="1" fill="hold">
                                          <p:stCondLst>
                                            <p:cond delay="499"/>
                                          </p:stCondLst>
                                        </p:cTn>
                                        <p:tgtEl>
                                          <p:spTgt spid="4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4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0"/>
                                        </p:tgtEl>
                                        <p:attrNameLst>
                                          <p:attrName>style.visibility</p:attrName>
                                        </p:attrNameLst>
                                      </p:cBhvr>
                                      <p:to>
                                        <p:strVal val="visible"/>
                                      </p:to>
                                    </p:set>
                                  </p:childTnLst>
                                </p:cTn>
                              </p:par>
                              <p:par>
                                <p:cTn id="80" presetID="1" presetClass="entr" presetSubtype="0" fill="hold" grpId="1" nodeType="with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grpId="1" nodeType="withEffect">
                                  <p:stCondLst>
                                    <p:cond delay="0"/>
                                  </p:stCondLst>
                                  <p:childTnLst>
                                    <p:set>
                                      <p:cBhvr>
                                        <p:cTn id="83" dur="1" fill="hold">
                                          <p:stCondLst>
                                            <p:cond delay="0"/>
                                          </p:stCondLst>
                                        </p:cTn>
                                        <p:tgtEl>
                                          <p:spTgt spid="52"/>
                                        </p:tgtEl>
                                        <p:attrNameLst>
                                          <p:attrName>style.visibility</p:attrName>
                                        </p:attrNameLst>
                                      </p:cBhvr>
                                      <p:to>
                                        <p:strVal val="visible"/>
                                      </p:to>
                                    </p:set>
                                  </p:childTnLst>
                                </p:cTn>
                              </p:par>
                              <p:par>
                                <p:cTn id="84" presetID="1" presetClass="entr" presetSubtype="0" fill="hold" grpId="1" nodeType="withEffect">
                                  <p:stCondLst>
                                    <p:cond delay="0"/>
                                  </p:stCondLst>
                                  <p:childTnLst>
                                    <p:set>
                                      <p:cBhvr>
                                        <p:cTn id="85" dur="1" fill="hold">
                                          <p:stCondLst>
                                            <p:cond delay="0"/>
                                          </p:stCondLst>
                                        </p:cTn>
                                        <p:tgtEl>
                                          <p:spTgt spid="55"/>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64"/>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63"/>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68"/>
                                        </p:tgtEl>
                                        <p:attrNameLst>
                                          <p:attrName>style.visibility</p:attrName>
                                        </p:attrNameLst>
                                      </p:cBhvr>
                                      <p:to>
                                        <p:strVal val="visible"/>
                                      </p:to>
                                    </p:set>
                                  </p:childTnLst>
                                </p:cTn>
                              </p:par>
                              <p:par>
                                <p:cTn id="96" presetID="22" presetClass="entr" presetSubtype="8" fill="hold" grpId="0" nodeType="withEffect">
                                  <p:stCondLst>
                                    <p:cond delay="0"/>
                                  </p:stCondLst>
                                  <p:childTnLst>
                                    <p:set>
                                      <p:cBhvr>
                                        <p:cTn id="97" dur="1" fill="hold">
                                          <p:stCondLst>
                                            <p:cond delay="0"/>
                                          </p:stCondLst>
                                        </p:cTn>
                                        <p:tgtEl>
                                          <p:spTgt spid="70"/>
                                        </p:tgtEl>
                                        <p:attrNameLst>
                                          <p:attrName>style.visibility</p:attrName>
                                        </p:attrNameLst>
                                      </p:cBhvr>
                                      <p:to>
                                        <p:strVal val="visible"/>
                                      </p:to>
                                    </p:set>
                                    <p:animEffect transition="in" filter="wipe(left)">
                                      <p:cBhvr>
                                        <p:cTn id="98" dur="59000"/>
                                        <p:tgtEl>
                                          <p:spTgt spid="7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68"/>
                                        </p:tgtEl>
                                      </p:cBhvr>
                                    </p:animEffect>
                                    <p:set>
                                      <p:cBhvr>
                                        <p:cTn id="103" dur="1" fill="hold">
                                          <p:stCondLst>
                                            <p:cond delay="499"/>
                                          </p:stCondLst>
                                        </p:cTn>
                                        <p:tgtEl>
                                          <p:spTgt spid="68"/>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70"/>
                                        </p:tgtEl>
                                      </p:cBhvr>
                                    </p:animEffect>
                                    <p:set>
                                      <p:cBhvr>
                                        <p:cTn id="106" dur="1" fill="hold">
                                          <p:stCondLst>
                                            <p:cond delay="499"/>
                                          </p:stCondLst>
                                        </p:cTn>
                                        <p:tgtEl>
                                          <p:spTgt spid="7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wipe(down)">
                                      <p:cBhvr>
                                        <p:cTn id="111" dur="500"/>
                                        <p:tgtEl>
                                          <p:spTgt spid="5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grpId="0" nodeType="clickEffect">
                                  <p:stCondLst>
                                    <p:cond delay="0"/>
                                  </p:stCondLst>
                                  <p:childTnLst>
                                    <p:animEffect transition="out" filter="fade">
                                      <p:cBhvr>
                                        <p:cTn id="115" dur="500"/>
                                        <p:tgtEl>
                                          <p:spTgt spid="50"/>
                                        </p:tgtEl>
                                      </p:cBhvr>
                                    </p:animEffect>
                                    <p:set>
                                      <p:cBhvr>
                                        <p:cTn id="116" dur="1" fill="hold">
                                          <p:stCondLst>
                                            <p:cond delay="499"/>
                                          </p:stCondLst>
                                        </p:cTn>
                                        <p:tgtEl>
                                          <p:spTgt spid="5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51"/>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wipe(down)">
                                      <p:cBhvr>
                                        <p:cTn id="125" dur="500"/>
                                        <p:tgtEl>
                                          <p:spTgt spid="54"/>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0" nodeType="clickEffect">
                                  <p:stCondLst>
                                    <p:cond delay="0"/>
                                  </p:stCondLst>
                                  <p:childTnLst>
                                    <p:animEffect transition="out" filter="fade">
                                      <p:cBhvr>
                                        <p:cTn id="129" dur="500"/>
                                        <p:tgtEl>
                                          <p:spTgt spid="52"/>
                                        </p:tgtEl>
                                      </p:cBhvr>
                                    </p:animEffect>
                                    <p:set>
                                      <p:cBhvr>
                                        <p:cTn id="130" dur="1" fill="hold">
                                          <p:stCondLst>
                                            <p:cond delay="499"/>
                                          </p:stCondLst>
                                        </p:cTn>
                                        <p:tgtEl>
                                          <p:spTgt spid="52"/>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54"/>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wipe(down)">
                                      <p:cBhvr>
                                        <p:cTn id="139" dur="500"/>
                                        <p:tgtEl>
                                          <p:spTgt spid="56"/>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0" nodeType="clickEffect">
                                  <p:stCondLst>
                                    <p:cond delay="0"/>
                                  </p:stCondLst>
                                  <p:childTnLst>
                                    <p:animEffect transition="out" filter="fade">
                                      <p:cBhvr>
                                        <p:cTn id="143" dur="500"/>
                                        <p:tgtEl>
                                          <p:spTgt spid="55"/>
                                        </p:tgtEl>
                                      </p:cBhvr>
                                    </p:animEffect>
                                    <p:set>
                                      <p:cBhvr>
                                        <p:cTn id="144" dur="1" fill="hold">
                                          <p:stCondLst>
                                            <p:cond delay="499"/>
                                          </p:stCondLst>
                                        </p:cTn>
                                        <p:tgtEl>
                                          <p:spTgt spid="55"/>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56"/>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8"/>
                                        </p:tgtEl>
                                        <p:attrNameLst>
                                          <p:attrName>style.visibility</p:attrName>
                                        </p:attrNameLst>
                                      </p:cBhvr>
                                      <p:to>
                                        <p:strVal val="visible"/>
                                      </p:to>
                                    </p:set>
                                  </p:childTnLst>
                                </p:cTn>
                              </p:par>
                              <p:par>
                                <p:cTn id="153" presetID="1" presetClass="entr" presetSubtype="0" fill="hold" grpId="1" nodeType="withEffect">
                                  <p:stCondLst>
                                    <p:cond delay="0"/>
                                  </p:stCondLst>
                                  <p:childTnLst>
                                    <p:set>
                                      <p:cBhvr>
                                        <p:cTn id="154" dur="1" fill="hold">
                                          <p:stCondLst>
                                            <p:cond delay="0"/>
                                          </p:stCondLst>
                                        </p:cTn>
                                        <p:tgtEl>
                                          <p:spTgt spid="76"/>
                                        </p:tgtEl>
                                        <p:attrNameLst>
                                          <p:attrName>style.visibility</p:attrName>
                                        </p:attrNameLst>
                                      </p:cBhvr>
                                      <p:to>
                                        <p:strVal val="visible"/>
                                      </p:to>
                                    </p:set>
                                  </p:childTnLst>
                                </p:cTn>
                              </p:par>
                              <p:par>
                                <p:cTn id="155" presetID="1" presetClass="entr" presetSubtype="0" fill="hold" grpId="1" nodeType="withEffect">
                                  <p:stCondLst>
                                    <p:cond delay="0"/>
                                  </p:stCondLst>
                                  <p:childTnLst>
                                    <p:set>
                                      <p:cBhvr>
                                        <p:cTn id="156" dur="1" fill="hold">
                                          <p:stCondLst>
                                            <p:cond delay="0"/>
                                          </p:stCondLst>
                                        </p:cTn>
                                        <p:tgtEl>
                                          <p:spTgt spid="80"/>
                                        </p:tgtEl>
                                        <p:attrNameLst>
                                          <p:attrName>style.visibility</p:attrName>
                                        </p:attrNameLst>
                                      </p:cBhvr>
                                      <p:to>
                                        <p:strVal val="visible"/>
                                      </p:to>
                                    </p:set>
                                  </p:childTnLst>
                                </p:cTn>
                              </p:par>
                              <p:par>
                                <p:cTn id="157" presetID="1" presetClass="entr" presetSubtype="0" fill="hold" grpId="1" nodeType="withEffect">
                                  <p:stCondLst>
                                    <p:cond delay="0"/>
                                  </p:stCondLst>
                                  <p:childTnLst>
                                    <p:set>
                                      <p:cBhvr>
                                        <p:cTn id="158" dur="1" fill="hold">
                                          <p:stCondLst>
                                            <p:cond delay="0"/>
                                          </p:stCondLst>
                                        </p:cTn>
                                        <p:tgtEl>
                                          <p:spTgt spid="83"/>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86"/>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85"/>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8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97"/>
                                        </p:tgtEl>
                                        <p:attrNameLst>
                                          <p:attrName>style.visibility</p:attrName>
                                        </p:attrNameLst>
                                      </p:cBhvr>
                                      <p:to>
                                        <p:strVal val="visible"/>
                                      </p:to>
                                    </p:set>
                                  </p:childTnLst>
                                </p:cTn>
                              </p:par>
                              <p:par>
                                <p:cTn id="167" presetID="1" presetClass="entr" presetSubtype="0" fill="hold" grpId="1" nodeType="withEffect">
                                  <p:stCondLst>
                                    <p:cond delay="0"/>
                                  </p:stCondLst>
                                  <p:childTnLst>
                                    <p:set>
                                      <p:cBhvr>
                                        <p:cTn id="168" dur="1" fill="hold">
                                          <p:stCondLst>
                                            <p:cond delay="0"/>
                                          </p:stCondLst>
                                        </p:cTn>
                                        <p:tgtEl>
                                          <p:spTgt spid="89"/>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72"/>
                                        </p:tgtEl>
                                        <p:attrNameLst>
                                          <p:attrName>style.visibility</p:attrName>
                                        </p:attrNameLst>
                                      </p:cBhvr>
                                      <p:to>
                                        <p:strVal val="visible"/>
                                      </p:to>
                                    </p:set>
                                  </p:childTnLst>
                                </p:cTn>
                              </p:par>
                              <p:par>
                                <p:cTn id="173" presetID="22" presetClass="entr" presetSubtype="8" fill="hold" grpId="0" nodeType="withEffect">
                                  <p:stCondLst>
                                    <p:cond delay="0"/>
                                  </p:stCondLst>
                                  <p:childTnLst>
                                    <p:set>
                                      <p:cBhvr>
                                        <p:cTn id="174" dur="1" fill="hold">
                                          <p:stCondLst>
                                            <p:cond delay="0"/>
                                          </p:stCondLst>
                                        </p:cTn>
                                        <p:tgtEl>
                                          <p:spTgt spid="73"/>
                                        </p:tgtEl>
                                        <p:attrNameLst>
                                          <p:attrName>style.visibility</p:attrName>
                                        </p:attrNameLst>
                                      </p:cBhvr>
                                      <p:to>
                                        <p:strVal val="visible"/>
                                      </p:to>
                                    </p:set>
                                    <p:animEffect transition="in" filter="wipe(left)">
                                      <p:cBhvr>
                                        <p:cTn id="175" dur="59000"/>
                                        <p:tgtEl>
                                          <p:spTgt spid="73"/>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xit" presetSubtype="0" fill="hold" grpId="1" nodeType="clickEffect">
                                  <p:stCondLst>
                                    <p:cond delay="0"/>
                                  </p:stCondLst>
                                  <p:childTnLst>
                                    <p:animEffect transition="out" filter="fade">
                                      <p:cBhvr>
                                        <p:cTn id="179" dur="500"/>
                                        <p:tgtEl>
                                          <p:spTgt spid="72"/>
                                        </p:tgtEl>
                                      </p:cBhvr>
                                    </p:animEffect>
                                    <p:set>
                                      <p:cBhvr>
                                        <p:cTn id="180" dur="1" fill="hold">
                                          <p:stCondLst>
                                            <p:cond delay="499"/>
                                          </p:stCondLst>
                                        </p:cTn>
                                        <p:tgtEl>
                                          <p:spTgt spid="72"/>
                                        </p:tgtEl>
                                        <p:attrNameLst>
                                          <p:attrName>style.visibility</p:attrName>
                                        </p:attrNameLst>
                                      </p:cBhvr>
                                      <p:to>
                                        <p:strVal val="hidden"/>
                                      </p:to>
                                    </p:set>
                                  </p:childTnLst>
                                </p:cTn>
                              </p:par>
                              <p:par>
                                <p:cTn id="181" presetID="10" presetClass="exit" presetSubtype="0" fill="hold" grpId="1" nodeType="withEffect">
                                  <p:stCondLst>
                                    <p:cond delay="0"/>
                                  </p:stCondLst>
                                  <p:childTnLst>
                                    <p:animEffect transition="out" filter="fade">
                                      <p:cBhvr>
                                        <p:cTn id="182" dur="500"/>
                                        <p:tgtEl>
                                          <p:spTgt spid="73"/>
                                        </p:tgtEl>
                                      </p:cBhvr>
                                    </p:animEffect>
                                    <p:set>
                                      <p:cBhvr>
                                        <p:cTn id="183" dur="1" fill="hold">
                                          <p:stCondLst>
                                            <p:cond delay="499"/>
                                          </p:stCondLst>
                                        </p:cTn>
                                        <p:tgtEl>
                                          <p:spTgt spid="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79"/>
                                        </p:tgtEl>
                                        <p:attrNameLst>
                                          <p:attrName>style.visibility</p:attrName>
                                        </p:attrNameLst>
                                      </p:cBhvr>
                                      <p:to>
                                        <p:strVal val="visible"/>
                                      </p:to>
                                    </p:set>
                                    <p:animEffect transition="in" filter="wipe(down)">
                                      <p:cBhvr>
                                        <p:cTn id="188" dur="500"/>
                                        <p:tgtEl>
                                          <p:spTgt spid="79"/>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xit" presetSubtype="0" fill="hold" grpId="0" nodeType="clickEffect">
                                  <p:stCondLst>
                                    <p:cond delay="0"/>
                                  </p:stCondLst>
                                  <p:childTnLst>
                                    <p:animEffect transition="out" filter="fade">
                                      <p:cBhvr>
                                        <p:cTn id="192" dur="500"/>
                                        <p:tgtEl>
                                          <p:spTgt spid="76"/>
                                        </p:tgtEl>
                                      </p:cBhvr>
                                    </p:animEffect>
                                    <p:set>
                                      <p:cBhvr>
                                        <p:cTn id="193" dur="1" fill="hold">
                                          <p:stCondLst>
                                            <p:cond delay="499"/>
                                          </p:stCondLst>
                                        </p:cTn>
                                        <p:tgtEl>
                                          <p:spTgt spid="76"/>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grpId="1" nodeType="clickEffect">
                                  <p:stCondLst>
                                    <p:cond delay="0"/>
                                  </p:stCondLst>
                                  <p:childTnLst>
                                    <p:set>
                                      <p:cBhvr>
                                        <p:cTn id="197" dur="1" fill="hold">
                                          <p:stCondLst>
                                            <p:cond delay="0"/>
                                          </p:stCondLst>
                                        </p:cTn>
                                        <p:tgtEl>
                                          <p:spTgt spid="79"/>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96"/>
                                        </p:tgtEl>
                                        <p:attrNameLst>
                                          <p:attrName>style.visibility</p:attrName>
                                        </p:attrNameLst>
                                      </p:cBhvr>
                                      <p:to>
                                        <p:strVal val="visible"/>
                                      </p:to>
                                    </p:set>
                                    <p:animEffect transition="in" filter="wipe(down)">
                                      <p:cBhvr>
                                        <p:cTn id="202" dur="500"/>
                                        <p:tgtEl>
                                          <p:spTgt spid="96"/>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0" nodeType="clickEffect">
                                  <p:stCondLst>
                                    <p:cond delay="0"/>
                                  </p:stCondLst>
                                  <p:childTnLst>
                                    <p:animEffect transition="out" filter="fade">
                                      <p:cBhvr>
                                        <p:cTn id="206" dur="500"/>
                                        <p:tgtEl>
                                          <p:spTgt spid="89"/>
                                        </p:tgtEl>
                                      </p:cBhvr>
                                    </p:animEffect>
                                    <p:set>
                                      <p:cBhvr>
                                        <p:cTn id="207" dur="1" fill="hold">
                                          <p:stCondLst>
                                            <p:cond delay="499"/>
                                          </p:stCondLst>
                                        </p:cTn>
                                        <p:tgtEl>
                                          <p:spTgt spid="8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grpId="1" nodeType="clickEffect">
                                  <p:stCondLst>
                                    <p:cond delay="0"/>
                                  </p:stCondLst>
                                  <p:childTnLst>
                                    <p:set>
                                      <p:cBhvr>
                                        <p:cTn id="211" dur="1" fill="hold">
                                          <p:stCondLst>
                                            <p:cond delay="0"/>
                                          </p:stCondLst>
                                        </p:cTn>
                                        <p:tgtEl>
                                          <p:spTgt spid="96"/>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grpId="0" nodeType="clickEffect">
                                  <p:stCondLst>
                                    <p:cond delay="0"/>
                                  </p:stCondLst>
                                  <p:childTnLst>
                                    <p:set>
                                      <p:cBhvr>
                                        <p:cTn id="215" dur="1" fill="hold">
                                          <p:stCondLst>
                                            <p:cond delay="0"/>
                                          </p:stCondLst>
                                        </p:cTn>
                                        <p:tgtEl>
                                          <p:spTgt spid="81"/>
                                        </p:tgtEl>
                                        <p:attrNameLst>
                                          <p:attrName>style.visibility</p:attrName>
                                        </p:attrNameLst>
                                      </p:cBhvr>
                                      <p:to>
                                        <p:strVal val="visible"/>
                                      </p:to>
                                    </p:set>
                                    <p:animEffect transition="in" filter="wipe(down)">
                                      <p:cBhvr>
                                        <p:cTn id="216" dur="500"/>
                                        <p:tgtEl>
                                          <p:spTgt spid="81"/>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xit" presetSubtype="0" fill="hold" grpId="0" nodeType="clickEffect">
                                  <p:stCondLst>
                                    <p:cond delay="0"/>
                                  </p:stCondLst>
                                  <p:childTnLst>
                                    <p:animEffect transition="out" filter="fade">
                                      <p:cBhvr>
                                        <p:cTn id="220" dur="500"/>
                                        <p:tgtEl>
                                          <p:spTgt spid="80"/>
                                        </p:tgtEl>
                                      </p:cBhvr>
                                    </p:animEffect>
                                    <p:set>
                                      <p:cBhvr>
                                        <p:cTn id="221" dur="1" fill="hold">
                                          <p:stCondLst>
                                            <p:cond delay="499"/>
                                          </p:stCondLst>
                                        </p:cTn>
                                        <p:tgtEl>
                                          <p:spTgt spid="80"/>
                                        </p:tgtEl>
                                        <p:attrNameLst>
                                          <p:attrName>style.visibility</p:attrName>
                                        </p:attrNameLst>
                                      </p:cBhvr>
                                      <p:to>
                                        <p:strVal val="hidden"/>
                                      </p:to>
                                    </p:se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grpId="1" nodeType="clickEffect">
                                  <p:stCondLst>
                                    <p:cond delay="0"/>
                                  </p:stCondLst>
                                  <p:childTnLst>
                                    <p:set>
                                      <p:cBhvr>
                                        <p:cTn id="225" dur="1" fill="hold">
                                          <p:stCondLst>
                                            <p:cond delay="0"/>
                                          </p:stCondLst>
                                        </p:cTn>
                                        <p:tgtEl>
                                          <p:spTgt spid="81"/>
                                        </p:tgtEl>
                                        <p:attrNameLst>
                                          <p:attrName>style.visibility</p:attrName>
                                        </p:attrNameLst>
                                      </p:cBhvr>
                                      <p:to>
                                        <p:strVal val="hidden"/>
                                      </p:to>
                                    </p:set>
                                  </p:childTnLst>
                                </p:cTn>
                              </p:par>
                            </p:childTnLst>
                          </p:cTn>
                        </p:par>
                      </p:childTnLst>
                    </p:cTn>
                  </p:par>
                  <p:par>
                    <p:cTn id="226" fill="hold">
                      <p:stCondLst>
                        <p:cond delay="indefinite"/>
                      </p:stCondLst>
                      <p:childTnLst>
                        <p:par>
                          <p:cTn id="227" fill="hold">
                            <p:stCondLst>
                              <p:cond delay="0"/>
                            </p:stCondLst>
                            <p:childTnLst>
                              <p:par>
                                <p:cTn id="228" presetID="22" presetClass="entr" presetSubtype="4" fill="hold" grpId="0" nodeType="clickEffect">
                                  <p:stCondLst>
                                    <p:cond delay="0"/>
                                  </p:stCondLst>
                                  <p:childTnLst>
                                    <p:set>
                                      <p:cBhvr>
                                        <p:cTn id="229" dur="1" fill="hold">
                                          <p:stCondLst>
                                            <p:cond delay="0"/>
                                          </p:stCondLst>
                                        </p:cTn>
                                        <p:tgtEl>
                                          <p:spTgt spid="88"/>
                                        </p:tgtEl>
                                        <p:attrNameLst>
                                          <p:attrName>style.visibility</p:attrName>
                                        </p:attrNameLst>
                                      </p:cBhvr>
                                      <p:to>
                                        <p:strVal val="visible"/>
                                      </p:to>
                                    </p:set>
                                    <p:animEffect transition="in" filter="wipe(down)">
                                      <p:cBhvr>
                                        <p:cTn id="230" dur="500"/>
                                        <p:tgtEl>
                                          <p:spTgt spid="88"/>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xit" presetSubtype="0" fill="hold" grpId="0" nodeType="clickEffect">
                                  <p:stCondLst>
                                    <p:cond delay="0"/>
                                  </p:stCondLst>
                                  <p:childTnLst>
                                    <p:animEffect transition="out" filter="fade">
                                      <p:cBhvr>
                                        <p:cTn id="234" dur="500"/>
                                        <p:tgtEl>
                                          <p:spTgt spid="83"/>
                                        </p:tgtEl>
                                      </p:cBhvr>
                                    </p:animEffect>
                                    <p:set>
                                      <p:cBhvr>
                                        <p:cTn id="235" dur="1" fill="hold">
                                          <p:stCondLst>
                                            <p:cond delay="499"/>
                                          </p:stCondLst>
                                        </p:cTn>
                                        <p:tgtEl>
                                          <p:spTgt spid="83"/>
                                        </p:tgtEl>
                                        <p:attrNameLst>
                                          <p:attrName>style.visibility</p:attrName>
                                        </p:attrNameLst>
                                      </p:cBhvr>
                                      <p:to>
                                        <p:strVal val="hidden"/>
                                      </p:to>
                                    </p:set>
                                  </p:childTnLst>
                                </p:cTn>
                              </p:par>
                            </p:childTnLst>
                          </p:cTn>
                        </p:par>
                      </p:childTnLst>
                    </p:cTn>
                  </p:par>
                  <p:par>
                    <p:cTn id="236" fill="hold">
                      <p:stCondLst>
                        <p:cond delay="indefinite"/>
                      </p:stCondLst>
                      <p:childTnLst>
                        <p:par>
                          <p:cTn id="237" fill="hold">
                            <p:stCondLst>
                              <p:cond delay="0"/>
                            </p:stCondLst>
                            <p:childTnLst>
                              <p:par>
                                <p:cTn id="238" presetID="1" presetClass="exit" presetSubtype="0" fill="hold" grpId="1" nodeType="clickEffect">
                                  <p:stCondLst>
                                    <p:cond delay="0"/>
                                  </p:stCondLst>
                                  <p:childTnLst>
                                    <p:set>
                                      <p:cBhvr>
                                        <p:cTn id="239" dur="1" fill="hold">
                                          <p:stCondLst>
                                            <p:cond delay="0"/>
                                          </p:stCondLst>
                                        </p:cTn>
                                        <p:tgtEl>
                                          <p:spTgt spid="88"/>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nodeType="clickEffect">
                                  <p:stCondLst>
                                    <p:cond delay="0"/>
                                  </p:stCondLst>
                                  <p:childTnLst>
                                    <p:set>
                                      <p:cBhvr>
                                        <p:cTn id="243" dur="1" fill="hold">
                                          <p:stCondLst>
                                            <p:cond delay="0"/>
                                          </p:stCondLst>
                                        </p:cTn>
                                        <p:tgtEl>
                                          <p:spTgt spid="9"/>
                                        </p:tgtEl>
                                        <p:attrNameLst>
                                          <p:attrName>style.visibility</p:attrName>
                                        </p:attrNameLst>
                                      </p:cBhvr>
                                      <p:to>
                                        <p:strVal val="visible"/>
                                      </p:to>
                                    </p:set>
                                  </p:childTnLst>
                                </p:cTn>
                              </p:par>
                              <p:par>
                                <p:cTn id="244" presetID="1" presetClass="entr" presetSubtype="0" fill="hold" grpId="0" nodeType="withEffect">
                                  <p:stCondLst>
                                    <p:cond delay="0"/>
                                  </p:stCondLst>
                                  <p:childTnLst>
                                    <p:set>
                                      <p:cBhvr>
                                        <p:cTn id="245" dur="1" fill="hold">
                                          <p:stCondLst>
                                            <p:cond delay="0"/>
                                          </p:stCondLst>
                                        </p:cTn>
                                        <p:tgtEl>
                                          <p:spTgt spid="102"/>
                                        </p:tgtEl>
                                        <p:attrNameLst>
                                          <p:attrName>style.visibility</p:attrName>
                                        </p:attrNameLst>
                                      </p:cBhvr>
                                      <p:to>
                                        <p:strVal val="visible"/>
                                      </p:to>
                                    </p:set>
                                  </p:childTnLst>
                                </p:cTn>
                              </p:par>
                              <p:par>
                                <p:cTn id="246" presetID="1" presetClass="entr" presetSubtype="0" fill="hold" nodeType="withEffect">
                                  <p:stCondLst>
                                    <p:cond delay="0"/>
                                  </p:stCondLst>
                                  <p:childTnLst>
                                    <p:set>
                                      <p:cBhvr>
                                        <p:cTn id="247" dur="1" fill="hold">
                                          <p:stCondLst>
                                            <p:cond delay="0"/>
                                          </p:stCondLst>
                                        </p:cTn>
                                        <p:tgtEl>
                                          <p:spTgt spid="103"/>
                                        </p:tgtEl>
                                        <p:attrNameLst>
                                          <p:attrName>style.visibility</p:attrName>
                                        </p:attrNameLst>
                                      </p:cBhvr>
                                      <p:to>
                                        <p:strVal val="visible"/>
                                      </p:to>
                                    </p:set>
                                  </p:childTnLst>
                                </p:cTn>
                              </p:par>
                              <p:par>
                                <p:cTn id="248" presetID="1" presetClass="entr" presetSubtype="0" fill="hold" grpId="0" nodeType="withEffect">
                                  <p:stCondLst>
                                    <p:cond delay="0"/>
                                  </p:stCondLst>
                                  <p:childTnLst>
                                    <p:set>
                                      <p:cBhvr>
                                        <p:cTn id="249" dur="1" fill="hold">
                                          <p:stCondLst>
                                            <p:cond delay="0"/>
                                          </p:stCondLst>
                                        </p:cTn>
                                        <p:tgtEl>
                                          <p:spTgt spid="104"/>
                                        </p:tgtEl>
                                        <p:attrNameLst>
                                          <p:attrName>style.visibility</p:attrName>
                                        </p:attrNameLst>
                                      </p:cBhvr>
                                      <p:to>
                                        <p:strVal val="visible"/>
                                      </p:to>
                                    </p:set>
                                  </p:childTnLst>
                                </p:cTn>
                              </p:par>
                              <p:par>
                                <p:cTn id="250" presetID="1" presetClass="entr" presetSubtype="0" fill="hold" nodeType="withEffect">
                                  <p:stCondLst>
                                    <p:cond delay="0"/>
                                  </p:stCondLst>
                                  <p:childTnLst>
                                    <p:set>
                                      <p:cBhvr>
                                        <p:cTn id="251" dur="1" fill="hold">
                                          <p:stCondLst>
                                            <p:cond delay="0"/>
                                          </p:stCondLst>
                                        </p:cTn>
                                        <p:tgtEl>
                                          <p:spTgt spid="106"/>
                                        </p:tgtEl>
                                        <p:attrNameLst>
                                          <p:attrName>style.visibility</p:attrName>
                                        </p:attrNameLst>
                                      </p:cBhvr>
                                      <p:to>
                                        <p:strVal val="visible"/>
                                      </p:to>
                                    </p:set>
                                  </p:childTnLst>
                                </p:cTn>
                              </p:par>
                              <p:par>
                                <p:cTn id="252" presetID="1" presetClass="entr" presetSubtype="0" fill="hold" grpId="0" nodeType="withEffect">
                                  <p:stCondLst>
                                    <p:cond delay="0"/>
                                  </p:stCondLst>
                                  <p:childTnLst>
                                    <p:set>
                                      <p:cBhvr>
                                        <p:cTn id="253" dur="1" fill="hold">
                                          <p:stCondLst>
                                            <p:cond delay="0"/>
                                          </p:stCondLst>
                                        </p:cTn>
                                        <p:tgtEl>
                                          <p:spTgt spid="107"/>
                                        </p:tgtEl>
                                        <p:attrNameLst>
                                          <p:attrName>style.visibility</p:attrName>
                                        </p:attrNameLst>
                                      </p:cBhvr>
                                      <p:to>
                                        <p:strVal val="visible"/>
                                      </p:to>
                                    </p:set>
                                  </p:childTnLst>
                                </p:cTn>
                              </p:par>
                              <p:par>
                                <p:cTn id="254" presetID="1" presetClass="entr" presetSubtype="0" fill="hold" nodeType="withEffect">
                                  <p:stCondLst>
                                    <p:cond delay="0"/>
                                  </p:stCondLst>
                                  <p:childTnLst>
                                    <p:set>
                                      <p:cBhvr>
                                        <p:cTn id="255" dur="1" fill="hold">
                                          <p:stCondLst>
                                            <p:cond delay="0"/>
                                          </p:stCondLst>
                                        </p:cTn>
                                        <p:tgtEl>
                                          <p:spTgt spid="108"/>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09"/>
                                        </p:tgtEl>
                                        <p:attrNameLst>
                                          <p:attrName>style.visibility</p:attrName>
                                        </p:attrNameLst>
                                      </p:cBhvr>
                                      <p:to>
                                        <p:strVal val="visible"/>
                                      </p:to>
                                    </p:set>
                                  </p:childTnLst>
                                </p:cTn>
                              </p:par>
                              <p:par>
                                <p:cTn id="258" presetID="1" presetClass="entr" presetSubtype="0" fill="hold" nodeType="withEffect">
                                  <p:stCondLst>
                                    <p:cond delay="0"/>
                                  </p:stCondLst>
                                  <p:childTnLst>
                                    <p:set>
                                      <p:cBhvr>
                                        <p:cTn id="259" dur="1" fill="hold">
                                          <p:stCondLst>
                                            <p:cond delay="0"/>
                                          </p:stCondLst>
                                        </p:cTn>
                                        <p:tgtEl>
                                          <p:spTgt spid="110"/>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111"/>
                                        </p:tgtEl>
                                        <p:attrNameLst>
                                          <p:attrName>style.visibility</p:attrName>
                                        </p:attrNameLst>
                                      </p:cBhvr>
                                      <p:to>
                                        <p:strVal val="visible"/>
                                      </p:to>
                                    </p:set>
                                  </p:childTnLst>
                                </p:cTn>
                              </p:par>
                              <p:par>
                                <p:cTn id="262" presetID="1" presetClass="entr" presetSubtype="0" fill="hold" nodeType="withEffect">
                                  <p:stCondLst>
                                    <p:cond delay="0"/>
                                  </p:stCondLst>
                                  <p:childTnLst>
                                    <p:set>
                                      <p:cBhvr>
                                        <p:cTn id="263" dur="1" fill="hold">
                                          <p:stCondLst>
                                            <p:cond delay="0"/>
                                          </p:stCondLst>
                                        </p:cTn>
                                        <p:tgtEl>
                                          <p:spTgt spid="112"/>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0" nodeType="clickEffect">
                                  <p:stCondLst>
                                    <p:cond delay="0"/>
                                  </p:stCondLst>
                                  <p:childTnLst>
                                    <p:set>
                                      <p:cBhvr>
                                        <p:cTn id="267" dur="1" fill="hold">
                                          <p:stCondLst>
                                            <p:cond delay="0"/>
                                          </p:stCondLst>
                                        </p:cTn>
                                        <p:tgtEl>
                                          <p:spTgt spid="74"/>
                                        </p:tgtEl>
                                        <p:attrNameLst>
                                          <p:attrName>style.visibility</p:attrName>
                                        </p:attrNameLst>
                                      </p:cBhvr>
                                      <p:to>
                                        <p:strVal val="visible"/>
                                      </p:to>
                                    </p:set>
                                  </p:childTnLst>
                                </p:cTn>
                              </p:par>
                              <p:par>
                                <p:cTn id="268" presetID="22" presetClass="entr" presetSubtype="8" fill="hold" grpId="0" nodeType="withEffect">
                                  <p:stCondLst>
                                    <p:cond delay="0"/>
                                  </p:stCondLst>
                                  <p:childTnLst>
                                    <p:set>
                                      <p:cBhvr>
                                        <p:cTn id="269" dur="1" fill="hold">
                                          <p:stCondLst>
                                            <p:cond delay="0"/>
                                          </p:stCondLst>
                                        </p:cTn>
                                        <p:tgtEl>
                                          <p:spTgt spid="75"/>
                                        </p:tgtEl>
                                        <p:attrNameLst>
                                          <p:attrName>style.visibility</p:attrName>
                                        </p:attrNameLst>
                                      </p:cBhvr>
                                      <p:to>
                                        <p:strVal val="visible"/>
                                      </p:to>
                                    </p:set>
                                    <p:animEffect transition="in" filter="wipe(left)">
                                      <p:cBhvr>
                                        <p:cTn id="270" dur="59000"/>
                                        <p:tgtEl>
                                          <p:spTgt spid="75"/>
                                        </p:tgtEl>
                                      </p:cBhvr>
                                    </p:animEffect>
                                  </p:childTnLst>
                                </p:cTn>
                              </p:par>
                            </p:childTnLst>
                          </p:cTn>
                        </p:par>
                      </p:childTnLst>
                    </p:cTn>
                  </p:par>
                  <p:par>
                    <p:cTn id="271" fill="hold">
                      <p:stCondLst>
                        <p:cond delay="indefinite"/>
                      </p:stCondLst>
                      <p:childTnLst>
                        <p:par>
                          <p:cTn id="272" fill="hold">
                            <p:stCondLst>
                              <p:cond delay="0"/>
                            </p:stCondLst>
                            <p:childTnLst>
                              <p:par>
                                <p:cTn id="273" presetID="10" presetClass="exit" presetSubtype="0" fill="hold" grpId="1" nodeType="clickEffect">
                                  <p:stCondLst>
                                    <p:cond delay="0"/>
                                  </p:stCondLst>
                                  <p:childTnLst>
                                    <p:animEffect transition="out" filter="fade">
                                      <p:cBhvr>
                                        <p:cTn id="274" dur="500"/>
                                        <p:tgtEl>
                                          <p:spTgt spid="74"/>
                                        </p:tgtEl>
                                      </p:cBhvr>
                                    </p:animEffect>
                                    <p:set>
                                      <p:cBhvr>
                                        <p:cTn id="275" dur="1" fill="hold">
                                          <p:stCondLst>
                                            <p:cond delay="499"/>
                                          </p:stCondLst>
                                        </p:cTn>
                                        <p:tgtEl>
                                          <p:spTgt spid="74"/>
                                        </p:tgtEl>
                                        <p:attrNameLst>
                                          <p:attrName>style.visibility</p:attrName>
                                        </p:attrNameLst>
                                      </p:cBhvr>
                                      <p:to>
                                        <p:strVal val="hidden"/>
                                      </p:to>
                                    </p:set>
                                  </p:childTnLst>
                                </p:cTn>
                              </p:par>
                              <p:par>
                                <p:cTn id="276" presetID="10" presetClass="exit" presetSubtype="0" fill="hold" grpId="1" nodeType="withEffect">
                                  <p:stCondLst>
                                    <p:cond delay="0"/>
                                  </p:stCondLst>
                                  <p:childTnLst>
                                    <p:animEffect transition="out" filter="fade">
                                      <p:cBhvr>
                                        <p:cTn id="277" dur="500"/>
                                        <p:tgtEl>
                                          <p:spTgt spid="75"/>
                                        </p:tgtEl>
                                      </p:cBhvr>
                                    </p:animEffect>
                                    <p:set>
                                      <p:cBhvr>
                                        <p:cTn id="278" dur="1" fill="hold">
                                          <p:stCondLst>
                                            <p:cond delay="499"/>
                                          </p:stCondLst>
                                        </p:cTn>
                                        <p:tgtEl>
                                          <p:spTgt spid="75"/>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22" presetClass="entr" presetSubtype="4" fill="hold" grpId="0" nodeType="clickEffect">
                                  <p:stCondLst>
                                    <p:cond delay="0"/>
                                  </p:stCondLst>
                                  <p:childTnLst>
                                    <p:set>
                                      <p:cBhvr>
                                        <p:cTn id="282" dur="1" fill="hold">
                                          <p:stCondLst>
                                            <p:cond delay="0"/>
                                          </p:stCondLst>
                                        </p:cTn>
                                        <p:tgtEl>
                                          <p:spTgt spid="113"/>
                                        </p:tgtEl>
                                        <p:attrNameLst>
                                          <p:attrName>style.visibility</p:attrName>
                                        </p:attrNameLst>
                                      </p:cBhvr>
                                      <p:to>
                                        <p:strVal val="visible"/>
                                      </p:to>
                                    </p:set>
                                    <p:animEffect transition="in" filter="wipe(down)">
                                      <p:cBhvr>
                                        <p:cTn id="283" dur="500"/>
                                        <p:tgtEl>
                                          <p:spTgt spid="113"/>
                                        </p:tgtEl>
                                      </p:cBhvr>
                                    </p:animEffect>
                                  </p:childTnLst>
                                </p:cTn>
                              </p:par>
                            </p:childTnLst>
                          </p:cTn>
                        </p:par>
                      </p:childTnLst>
                    </p:cTn>
                  </p:par>
                  <p:par>
                    <p:cTn id="284" fill="hold">
                      <p:stCondLst>
                        <p:cond delay="indefinite"/>
                      </p:stCondLst>
                      <p:childTnLst>
                        <p:par>
                          <p:cTn id="285" fill="hold">
                            <p:stCondLst>
                              <p:cond delay="0"/>
                            </p:stCondLst>
                            <p:childTnLst>
                              <p:par>
                                <p:cTn id="286" presetID="10" presetClass="exit" presetSubtype="0" fill="hold" grpId="1" nodeType="clickEffect">
                                  <p:stCondLst>
                                    <p:cond delay="0"/>
                                  </p:stCondLst>
                                  <p:childTnLst>
                                    <p:animEffect transition="out" filter="fade">
                                      <p:cBhvr>
                                        <p:cTn id="287" dur="500"/>
                                        <p:tgtEl>
                                          <p:spTgt spid="102"/>
                                        </p:tgtEl>
                                      </p:cBhvr>
                                    </p:animEffect>
                                    <p:set>
                                      <p:cBhvr>
                                        <p:cTn id="288" dur="1" fill="hold">
                                          <p:stCondLst>
                                            <p:cond delay="499"/>
                                          </p:stCondLst>
                                        </p:cTn>
                                        <p:tgtEl>
                                          <p:spTgt spid="102"/>
                                        </p:tgtEl>
                                        <p:attrNameLst>
                                          <p:attrName>style.visibility</p:attrName>
                                        </p:attrNameLst>
                                      </p:cBhvr>
                                      <p:to>
                                        <p:strVal val="hidden"/>
                                      </p:to>
                                    </p:set>
                                  </p:childTnLst>
                                </p:cTn>
                              </p:par>
                            </p:childTnLst>
                          </p:cTn>
                        </p:par>
                      </p:childTnLst>
                    </p:cTn>
                  </p:par>
                  <p:par>
                    <p:cTn id="289" fill="hold">
                      <p:stCondLst>
                        <p:cond delay="indefinite"/>
                      </p:stCondLst>
                      <p:childTnLst>
                        <p:par>
                          <p:cTn id="290" fill="hold">
                            <p:stCondLst>
                              <p:cond delay="0"/>
                            </p:stCondLst>
                            <p:childTnLst>
                              <p:par>
                                <p:cTn id="291" presetID="1" presetClass="exit" presetSubtype="0" fill="hold" grpId="1" nodeType="clickEffect">
                                  <p:stCondLst>
                                    <p:cond delay="0"/>
                                  </p:stCondLst>
                                  <p:childTnLst>
                                    <p:set>
                                      <p:cBhvr>
                                        <p:cTn id="292" dur="1" fill="hold">
                                          <p:stCondLst>
                                            <p:cond delay="0"/>
                                          </p:stCondLst>
                                        </p:cTn>
                                        <p:tgtEl>
                                          <p:spTgt spid="113"/>
                                        </p:tgtEl>
                                        <p:attrNameLst>
                                          <p:attrName>style.visibility</p:attrName>
                                        </p:attrNameLst>
                                      </p:cBhvr>
                                      <p:to>
                                        <p:strVal val="hidden"/>
                                      </p:to>
                                    </p:set>
                                  </p:childTnLst>
                                </p:cTn>
                              </p:par>
                            </p:childTnLst>
                          </p:cTn>
                        </p:par>
                      </p:childTnLst>
                    </p:cTn>
                  </p:par>
                  <p:par>
                    <p:cTn id="293" fill="hold">
                      <p:stCondLst>
                        <p:cond delay="indefinite"/>
                      </p:stCondLst>
                      <p:childTnLst>
                        <p:par>
                          <p:cTn id="294" fill="hold">
                            <p:stCondLst>
                              <p:cond delay="0"/>
                            </p:stCondLst>
                            <p:childTnLst>
                              <p:par>
                                <p:cTn id="295" presetID="22" presetClass="entr" presetSubtype="4" fill="hold" grpId="0" nodeType="clickEffect">
                                  <p:stCondLst>
                                    <p:cond delay="0"/>
                                  </p:stCondLst>
                                  <p:childTnLst>
                                    <p:set>
                                      <p:cBhvr>
                                        <p:cTn id="296" dur="1" fill="hold">
                                          <p:stCondLst>
                                            <p:cond delay="0"/>
                                          </p:stCondLst>
                                        </p:cTn>
                                        <p:tgtEl>
                                          <p:spTgt spid="114"/>
                                        </p:tgtEl>
                                        <p:attrNameLst>
                                          <p:attrName>style.visibility</p:attrName>
                                        </p:attrNameLst>
                                      </p:cBhvr>
                                      <p:to>
                                        <p:strVal val="visible"/>
                                      </p:to>
                                    </p:set>
                                    <p:animEffect transition="in" filter="wipe(down)">
                                      <p:cBhvr>
                                        <p:cTn id="297" dur="500"/>
                                        <p:tgtEl>
                                          <p:spTgt spid="114"/>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xit" presetSubtype="0" fill="hold" grpId="1" nodeType="clickEffect">
                                  <p:stCondLst>
                                    <p:cond delay="0"/>
                                  </p:stCondLst>
                                  <p:childTnLst>
                                    <p:animEffect transition="out" filter="fade">
                                      <p:cBhvr>
                                        <p:cTn id="301" dur="500"/>
                                        <p:tgtEl>
                                          <p:spTgt spid="104"/>
                                        </p:tgtEl>
                                      </p:cBhvr>
                                    </p:animEffect>
                                    <p:set>
                                      <p:cBhvr>
                                        <p:cTn id="302" dur="1" fill="hold">
                                          <p:stCondLst>
                                            <p:cond delay="499"/>
                                          </p:stCondLst>
                                        </p:cTn>
                                        <p:tgtEl>
                                          <p:spTgt spid="104"/>
                                        </p:tgtEl>
                                        <p:attrNameLst>
                                          <p:attrName>style.visibility</p:attrName>
                                        </p:attrNameLst>
                                      </p:cBhvr>
                                      <p:to>
                                        <p:strVal val="hidden"/>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114"/>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22" presetClass="entr" presetSubtype="4" fill="hold" grpId="0" nodeType="clickEffect">
                                  <p:stCondLst>
                                    <p:cond delay="0"/>
                                  </p:stCondLst>
                                  <p:childTnLst>
                                    <p:set>
                                      <p:cBhvr>
                                        <p:cTn id="310" dur="1" fill="hold">
                                          <p:stCondLst>
                                            <p:cond delay="0"/>
                                          </p:stCondLst>
                                        </p:cTn>
                                        <p:tgtEl>
                                          <p:spTgt spid="116"/>
                                        </p:tgtEl>
                                        <p:attrNameLst>
                                          <p:attrName>style.visibility</p:attrName>
                                        </p:attrNameLst>
                                      </p:cBhvr>
                                      <p:to>
                                        <p:strVal val="visible"/>
                                      </p:to>
                                    </p:set>
                                    <p:animEffect transition="in" filter="wipe(down)">
                                      <p:cBhvr>
                                        <p:cTn id="311" dur="500"/>
                                        <p:tgtEl>
                                          <p:spTgt spid="116"/>
                                        </p:tgtEl>
                                      </p:cBhvr>
                                    </p:animEffect>
                                  </p:childTnLst>
                                </p:cTn>
                              </p:par>
                            </p:childTnLst>
                          </p:cTn>
                        </p:par>
                      </p:childTnLst>
                    </p:cTn>
                  </p:par>
                  <p:par>
                    <p:cTn id="312" fill="hold">
                      <p:stCondLst>
                        <p:cond delay="indefinite"/>
                      </p:stCondLst>
                      <p:childTnLst>
                        <p:par>
                          <p:cTn id="313" fill="hold">
                            <p:stCondLst>
                              <p:cond delay="0"/>
                            </p:stCondLst>
                            <p:childTnLst>
                              <p:par>
                                <p:cTn id="314" presetID="10" presetClass="exit" presetSubtype="0" fill="hold" grpId="1" nodeType="clickEffect">
                                  <p:stCondLst>
                                    <p:cond delay="0"/>
                                  </p:stCondLst>
                                  <p:childTnLst>
                                    <p:animEffect transition="out" filter="fade">
                                      <p:cBhvr>
                                        <p:cTn id="315" dur="500"/>
                                        <p:tgtEl>
                                          <p:spTgt spid="107"/>
                                        </p:tgtEl>
                                      </p:cBhvr>
                                    </p:animEffect>
                                    <p:set>
                                      <p:cBhvr>
                                        <p:cTn id="316" dur="1" fill="hold">
                                          <p:stCondLst>
                                            <p:cond delay="499"/>
                                          </p:stCondLst>
                                        </p:cTn>
                                        <p:tgtEl>
                                          <p:spTgt spid="107"/>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presetID="1" presetClass="exit" presetSubtype="0" fill="hold" grpId="1" nodeType="clickEffect">
                                  <p:stCondLst>
                                    <p:cond delay="0"/>
                                  </p:stCondLst>
                                  <p:childTnLst>
                                    <p:set>
                                      <p:cBhvr>
                                        <p:cTn id="320" dur="1" fill="hold">
                                          <p:stCondLst>
                                            <p:cond delay="0"/>
                                          </p:stCondLst>
                                        </p:cTn>
                                        <p:tgtEl>
                                          <p:spTgt spid="116"/>
                                        </p:tgtEl>
                                        <p:attrNameLst>
                                          <p:attrName>style.visibility</p:attrName>
                                        </p:attrNameLst>
                                      </p:cBhvr>
                                      <p:to>
                                        <p:strVal val="hidden"/>
                                      </p:to>
                                    </p:set>
                                  </p:childTnLst>
                                </p:cTn>
                              </p:par>
                            </p:childTnLst>
                          </p:cTn>
                        </p:par>
                      </p:childTnLst>
                    </p:cTn>
                  </p:par>
                  <p:par>
                    <p:cTn id="321" fill="hold">
                      <p:stCondLst>
                        <p:cond delay="indefinite"/>
                      </p:stCondLst>
                      <p:childTnLst>
                        <p:par>
                          <p:cTn id="322" fill="hold">
                            <p:stCondLst>
                              <p:cond delay="0"/>
                            </p:stCondLst>
                            <p:childTnLst>
                              <p:par>
                                <p:cTn id="323" presetID="22" presetClass="entr" presetSubtype="4" fill="hold" grpId="0" nodeType="clickEffect">
                                  <p:stCondLst>
                                    <p:cond delay="0"/>
                                  </p:stCondLst>
                                  <p:childTnLst>
                                    <p:set>
                                      <p:cBhvr>
                                        <p:cTn id="324" dur="1" fill="hold">
                                          <p:stCondLst>
                                            <p:cond delay="0"/>
                                          </p:stCondLst>
                                        </p:cTn>
                                        <p:tgtEl>
                                          <p:spTgt spid="117"/>
                                        </p:tgtEl>
                                        <p:attrNameLst>
                                          <p:attrName>style.visibility</p:attrName>
                                        </p:attrNameLst>
                                      </p:cBhvr>
                                      <p:to>
                                        <p:strVal val="visible"/>
                                      </p:to>
                                    </p:set>
                                    <p:animEffect transition="in" filter="wipe(down)">
                                      <p:cBhvr>
                                        <p:cTn id="325" dur="500"/>
                                        <p:tgtEl>
                                          <p:spTgt spid="117"/>
                                        </p:tgtEl>
                                      </p:cBhvr>
                                    </p:animEffect>
                                  </p:childTnLst>
                                </p:cTn>
                              </p:par>
                            </p:childTnLst>
                          </p:cTn>
                        </p:par>
                      </p:childTnLst>
                    </p:cTn>
                  </p:par>
                  <p:par>
                    <p:cTn id="326" fill="hold">
                      <p:stCondLst>
                        <p:cond delay="indefinite"/>
                      </p:stCondLst>
                      <p:childTnLst>
                        <p:par>
                          <p:cTn id="327" fill="hold">
                            <p:stCondLst>
                              <p:cond delay="0"/>
                            </p:stCondLst>
                            <p:childTnLst>
                              <p:par>
                                <p:cTn id="328" presetID="10" presetClass="exit" presetSubtype="0" fill="hold" grpId="1" nodeType="clickEffect">
                                  <p:stCondLst>
                                    <p:cond delay="0"/>
                                  </p:stCondLst>
                                  <p:childTnLst>
                                    <p:animEffect transition="out" filter="fade">
                                      <p:cBhvr>
                                        <p:cTn id="329" dur="500"/>
                                        <p:tgtEl>
                                          <p:spTgt spid="109"/>
                                        </p:tgtEl>
                                      </p:cBhvr>
                                    </p:animEffect>
                                    <p:set>
                                      <p:cBhvr>
                                        <p:cTn id="330" dur="1" fill="hold">
                                          <p:stCondLst>
                                            <p:cond delay="499"/>
                                          </p:stCondLst>
                                        </p:cTn>
                                        <p:tgtEl>
                                          <p:spTgt spid="109"/>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xit" presetSubtype="0" fill="hold" grpId="1" nodeType="clickEffect">
                                  <p:stCondLst>
                                    <p:cond delay="0"/>
                                  </p:stCondLst>
                                  <p:childTnLst>
                                    <p:set>
                                      <p:cBhvr>
                                        <p:cTn id="334" dur="1" fill="hold">
                                          <p:stCondLst>
                                            <p:cond delay="0"/>
                                          </p:stCondLst>
                                        </p:cTn>
                                        <p:tgtEl>
                                          <p:spTgt spid="117"/>
                                        </p:tgtEl>
                                        <p:attrNameLst>
                                          <p:attrName>style.visibility</p:attrName>
                                        </p:attrNameLst>
                                      </p:cBhvr>
                                      <p:to>
                                        <p:strVal val="hidden"/>
                                      </p:to>
                                    </p:set>
                                  </p:childTnLst>
                                </p:cTn>
                              </p:par>
                            </p:childTnLst>
                          </p:cTn>
                        </p:par>
                      </p:childTnLst>
                    </p:cTn>
                  </p:par>
                  <p:par>
                    <p:cTn id="335" fill="hold">
                      <p:stCondLst>
                        <p:cond delay="indefinite"/>
                      </p:stCondLst>
                      <p:childTnLst>
                        <p:par>
                          <p:cTn id="336" fill="hold">
                            <p:stCondLst>
                              <p:cond delay="0"/>
                            </p:stCondLst>
                            <p:childTnLst>
                              <p:par>
                                <p:cTn id="337" presetID="22" presetClass="entr" presetSubtype="4" fill="hold" grpId="0" nodeType="clickEffect">
                                  <p:stCondLst>
                                    <p:cond delay="0"/>
                                  </p:stCondLst>
                                  <p:childTnLst>
                                    <p:set>
                                      <p:cBhvr>
                                        <p:cTn id="338" dur="1" fill="hold">
                                          <p:stCondLst>
                                            <p:cond delay="0"/>
                                          </p:stCondLst>
                                        </p:cTn>
                                        <p:tgtEl>
                                          <p:spTgt spid="118"/>
                                        </p:tgtEl>
                                        <p:attrNameLst>
                                          <p:attrName>style.visibility</p:attrName>
                                        </p:attrNameLst>
                                      </p:cBhvr>
                                      <p:to>
                                        <p:strVal val="visible"/>
                                      </p:to>
                                    </p:set>
                                    <p:animEffect transition="in" filter="wipe(down)">
                                      <p:cBhvr>
                                        <p:cTn id="339" dur="500"/>
                                        <p:tgtEl>
                                          <p:spTgt spid="118"/>
                                        </p:tgtEl>
                                      </p:cBhvr>
                                    </p:animEffect>
                                  </p:childTnLst>
                                </p:cTn>
                              </p:par>
                            </p:childTnLst>
                          </p:cTn>
                        </p:par>
                      </p:childTnLst>
                    </p:cTn>
                  </p:par>
                  <p:par>
                    <p:cTn id="340" fill="hold">
                      <p:stCondLst>
                        <p:cond delay="indefinite"/>
                      </p:stCondLst>
                      <p:childTnLst>
                        <p:par>
                          <p:cTn id="341" fill="hold">
                            <p:stCondLst>
                              <p:cond delay="0"/>
                            </p:stCondLst>
                            <p:childTnLst>
                              <p:par>
                                <p:cTn id="342" presetID="10" presetClass="exit" presetSubtype="0" fill="hold" grpId="1" nodeType="clickEffect">
                                  <p:stCondLst>
                                    <p:cond delay="0"/>
                                  </p:stCondLst>
                                  <p:childTnLst>
                                    <p:animEffect transition="out" filter="fade">
                                      <p:cBhvr>
                                        <p:cTn id="343" dur="500"/>
                                        <p:tgtEl>
                                          <p:spTgt spid="111"/>
                                        </p:tgtEl>
                                      </p:cBhvr>
                                    </p:animEffect>
                                    <p:set>
                                      <p:cBhvr>
                                        <p:cTn id="344" dur="1" fill="hold">
                                          <p:stCondLst>
                                            <p:cond delay="499"/>
                                          </p:stCondLst>
                                        </p:cTn>
                                        <p:tgtEl>
                                          <p:spTgt spid="111"/>
                                        </p:tgtEl>
                                        <p:attrNameLst>
                                          <p:attrName>style.visibility</p:attrName>
                                        </p:attrNameLst>
                                      </p:cBhvr>
                                      <p:to>
                                        <p:strVal val="hidden"/>
                                      </p:to>
                                    </p:set>
                                  </p:childTnLst>
                                </p:cTn>
                              </p:par>
                            </p:childTnLst>
                          </p:cTn>
                        </p:par>
                      </p:childTnLst>
                    </p:cTn>
                  </p:par>
                  <p:par>
                    <p:cTn id="345" fill="hold">
                      <p:stCondLst>
                        <p:cond delay="indefinite"/>
                      </p:stCondLst>
                      <p:childTnLst>
                        <p:par>
                          <p:cTn id="346" fill="hold">
                            <p:stCondLst>
                              <p:cond delay="0"/>
                            </p:stCondLst>
                            <p:childTnLst>
                              <p:par>
                                <p:cTn id="347" presetID="1" presetClass="exit" presetSubtype="0" fill="hold" grpId="1" nodeType="clickEffect">
                                  <p:stCondLst>
                                    <p:cond delay="0"/>
                                  </p:stCondLst>
                                  <p:childTnLst>
                                    <p:set>
                                      <p:cBhvr>
                                        <p:cTn id="348" dur="1" fill="hold">
                                          <p:stCondLst>
                                            <p:cond delay="0"/>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2" grpId="0" animBg="1"/>
      <p:bldP spid="42" grpId="1" animBg="1"/>
      <p:bldP spid="45" grpId="0" animBg="1"/>
      <p:bldP spid="45" grpId="1" animBg="1"/>
      <p:bldP spid="47" grpId="0" animBg="1"/>
      <p:bldP spid="47" grpId="1" animBg="1"/>
      <p:bldP spid="50" grpId="0" animBg="1"/>
      <p:bldP spid="50" grpId="1" animBg="1"/>
      <p:bldP spid="51" grpId="0" animBg="1"/>
      <p:bldP spid="51" grpId="1" animBg="1"/>
      <p:bldP spid="52" grpId="0" animBg="1"/>
      <p:bldP spid="52" grpId="1" animBg="1"/>
      <p:bldP spid="54" grpId="0" animBg="1"/>
      <p:bldP spid="54" grpId="1" animBg="1"/>
      <p:bldP spid="55" grpId="0" animBg="1"/>
      <p:bldP spid="55" grpId="1" animBg="1"/>
      <p:bldP spid="48" grpId="0" animBg="1"/>
      <p:bldP spid="48" grpId="1" animBg="1"/>
      <p:bldP spid="46" grpId="0" animBg="1"/>
      <p:bldP spid="46" grpId="1" animBg="1"/>
      <p:bldP spid="56" grpId="0" animBg="1"/>
      <p:bldP spid="56" grpId="1" animBg="1"/>
      <p:bldP spid="76" grpId="0" animBg="1"/>
      <p:bldP spid="76" grpId="1" animBg="1"/>
      <p:bldP spid="79" grpId="0" animBg="1"/>
      <p:bldP spid="79" grpId="1" animBg="1"/>
      <p:bldP spid="80" grpId="0" animBg="1"/>
      <p:bldP spid="80" grpId="1" animBg="1"/>
      <p:bldP spid="83" grpId="0" animBg="1"/>
      <p:bldP spid="83" grpId="1" animBg="1"/>
      <p:bldP spid="89" grpId="0" animBg="1"/>
      <p:bldP spid="89" grpId="1" animBg="1"/>
      <p:bldP spid="96" grpId="0" animBg="1"/>
      <p:bldP spid="96" grpId="1" animBg="1"/>
      <p:bldP spid="81" grpId="0" animBg="1"/>
      <p:bldP spid="81" grpId="1" animBg="1"/>
      <p:bldP spid="88" grpId="0" animBg="1"/>
      <p:bldP spid="88" grpId="1" animBg="1"/>
      <p:bldP spid="102" grpId="0" animBg="1"/>
      <p:bldP spid="102" grpId="1" animBg="1"/>
      <p:bldP spid="104" grpId="0" animBg="1"/>
      <p:bldP spid="104" grpId="1" animBg="1"/>
      <p:bldP spid="107" grpId="0" animBg="1"/>
      <p:bldP spid="107" grpId="1" animBg="1"/>
      <p:bldP spid="109" grpId="0" animBg="1"/>
      <p:bldP spid="109" grpId="1" animBg="1"/>
      <p:bldP spid="111" grpId="0" animBg="1"/>
      <p:bldP spid="111" grpId="1" animBg="1"/>
      <p:bldP spid="113" grpId="0" animBg="1"/>
      <p:bldP spid="113" grpId="1" animBg="1"/>
      <p:bldP spid="114" grpId="0" animBg="1"/>
      <p:bldP spid="114" grpId="1" animBg="1"/>
      <p:bldP spid="116" grpId="0" animBg="1"/>
      <p:bldP spid="116" grpId="1" animBg="1"/>
      <p:bldP spid="117" grpId="0" animBg="1"/>
      <p:bldP spid="117" grpId="1" animBg="1"/>
      <p:bldP spid="118" grpId="0" animBg="1"/>
      <p:bldP spid="118" grpId="1" animBg="1"/>
      <p:bldP spid="66" grpId="0" animBg="1"/>
      <p:bldP spid="66" grpId="1" animBg="1"/>
      <p:bldP spid="67" grpId="0" animBg="1"/>
      <p:bldP spid="67" grpId="1" animBg="1"/>
      <p:bldP spid="68" grpId="0" animBg="1"/>
      <p:bldP spid="68" grpId="1" animBg="1"/>
      <p:bldP spid="70" grpId="0" animBg="1"/>
      <p:bldP spid="70" grpId="1" animBg="1"/>
      <p:bldP spid="72" grpId="0" animBg="1"/>
      <p:bldP spid="72" grpId="1" animBg="1"/>
      <p:bldP spid="73" grpId="0" animBg="1"/>
      <p:bldP spid="73" grpId="1" animBg="1"/>
      <p:bldP spid="74" grpId="0" animBg="1"/>
      <p:bldP spid="74" grpId="1" animBg="1"/>
      <p:bldP spid="75" grpId="0" animBg="1"/>
      <p:bldP spid="75" grpId="1"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p:txBody>
          <a:bodyPr/>
          <a:lstStyle/>
          <a:p>
            <a:r>
              <a:rPr lang="en-US" dirty="0"/>
              <a:t>Reduce Challenges!</a:t>
            </a:r>
          </a:p>
        </p:txBody>
      </p:sp>
      <p:sp>
        <p:nvSpPr>
          <p:cNvPr id="11" name="TextBox 10">
            <a:extLst>
              <a:ext uri="{FF2B5EF4-FFF2-40B4-BE49-F238E27FC236}">
                <a16:creationId xmlns:a16="http://schemas.microsoft.com/office/drawing/2014/main" id="{BC507B4E-B0C6-467D-B923-7E30E82FA67D}"/>
              </a:ext>
            </a:extLst>
          </p:cNvPr>
          <p:cNvSpPr txBox="1"/>
          <p:nvPr/>
        </p:nvSpPr>
        <p:spPr>
          <a:xfrm>
            <a:off x="1430714" y="887889"/>
            <a:ext cx="9153356" cy="461665"/>
          </a:xfrm>
          <a:prstGeom prst="rect">
            <a:avLst/>
          </a:prstGeom>
          <a:noFill/>
        </p:spPr>
        <p:txBody>
          <a:bodyPr wrap="square" rtlCol="0">
            <a:spAutoFit/>
          </a:bodyPr>
          <a:lstStyle/>
          <a:p>
            <a:pPr algn="ctr"/>
            <a:r>
              <a:rPr lang="en-US" sz="2400" dirty="0"/>
              <a:t>Your turn! Discuss with a neighbor before answering!</a:t>
            </a:r>
          </a:p>
        </p:txBody>
      </p:sp>
      <p:sp>
        <p:nvSpPr>
          <p:cNvPr id="12" name="TextBox 11">
            <a:extLst>
              <a:ext uri="{FF2B5EF4-FFF2-40B4-BE49-F238E27FC236}">
                <a16:creationId xmlns:a16="http://schemas.microsoft.com/office/drawing/2014/main" id="{516BA275-6512-4534-9324-38E38FB39005}"/>
              </a:ext>
            </a:extLst>
          </p:cNvPr>
          <p:cNvSpPr txBox="1"/>
          <p:nvPr/>
        </p:nvSpPr>
        <p:spPr>
          <a:xfrm>
            <a:off x="75794" y="3271141"/>
            <a:ext cx="6186894" cy="830997"/>
          </a:xfrm>
          <a:prstGeom prst="rect">
            <a:avLst/>
          </a:prstGeom>
          <a:noFill/>
        </p:spPr>
        <p:txBody>
          <a:bodyPr wrap="square" rtlCol="0">
            <a:spAutoFit/>
          </a:bodyPr>
          <a:lstStyle/>
          <a:p>
            <a:pPr algn="ctr"/>
            <a:r>
              <a:rPr lang="en-US" sz="2400" dirty="0"/>
              <a:t>If we replace </a:t>
            </a:r>
            <a:r>
              <a:rPr lang="en-US" sz="2400" dirty="0" err="1">
                <a:solidFill>
                  <a:srgbClr val="FF0000"/>
                </a:solidFill>
              </a:rPr>
              <a:t>foldr</a:t>
            </a:r>
            <a:r>
              <a:rPr lang="en-US" sz="2400" dirty="0"/>
              <a:t> with </a:t>
            </a:r>
            <a:r>
              <a:rPr lang="en-US" sz="2400" dirty="0" err="1">
                <a:solidFill>
                  <a:srgbClr val="FF0000"/>
                </a:solidFill>
              </a:rPr>
              <a:t>foldl</a:t>
            </a:r>
            <a:r>
              <a:rPr lang="en-US" sz="2400" dirty="0"/>
              <a:t> in the solution above, what will </a:t>
            </a:r>
            <a:r>
              <a:rPr lang="en-US" sz="2400" dirty="0">
                <a:solidFill>
                  <a:srgbClr val="0070C0"/>
                </a:solidFill>
              </a:rPr>
              <a:t>sub_from_100 [10,20] </a:t>
            </a:r>
            <a:r>
              <a:rPr lang="en-US" sz="2400" dirty="0"/>
              <a:t>return?</a:t>
            </a:r>
          </a:p>
        </p:txBody>
      </p:sp>
      <p:grpSp>
        <p:nvGrpSpPr>
          <p:cNvPr id="4" name="Group 3">
            <a:extLst>
              <a:ext uri="{FF2B5EF4-FFF2-40B4-BE49-F238E27FC236}">
                <a16:creationId xmlns:a16="http://schemas.microsoft.com/office/drawing/2014/main" id="{6D96DF92-212D-404B-B389-69ED40867014}"/>
              </a:ext>
            </a:extLst>
          </p:cNvPr>
          <p:cNvGrpSpPr/>
          <p:nvPr/>
        </p:nvGrpSpPr>
        <p:grpSpPr>
          <a:xfrm>
            <a:off x="6349643" y="3194519"/>
            <a:ext cx="5250155" cy="1052924"/>
            <a:chOff x="6349643" y="1557452"/>
            <a:chExt cx="5250155" cy="1052924"/>
          </a:xfrm>
        </p:grpSpPr>
        <p:grpSp>
          <p:nvGrpSpPr>
            <p:cNvPr id="13" name="Group 12">
              <a:extLst>
                <a:ext uri="{FF2B5EF4-FFF2-40B4-BE49-F238E27FC236}">
                  <a16:creationId xmlns:a16="http://schemas.microsoft.com/office/drawing/2014/main" id="{6BC93101-E69F-4B03-840E-52DB03085A7F}"/>
                </a:ext>
              </a:extLst>
            </p:cNvPr>
            <p:cNvGrpSpPr/>
            <p:nvPr/>
          </p:nvGrpSpPr>
          <p:grpSpPr>
            <a:xfrm>
              <a:off x="6349643" y="1557452"/>
              <a:ext cx="5250155" cy="1052924"/>
              <a:chOff x="640739" y="2458370"/>
              <a:chExt cx="5250155" cy="1052924"/>
            </a:xfrm>
          </p:grpSpPr>
          <p:sp>
            <p:nvSpPr>
              <p:cNvPr id="14" name="Rectangle 13">
                <a:extLst>
                  <a:ext uri="{FF2B5EF4-FFF2-40B4-BE49-F238E27FC236}">
                    <a16:creationId xmlns:a16="http://schemas.microsoft.com/office/drawing/2014/main" id="{72E58454-DBDC-466A-B516-F9D312FCFA0D}"/>
                  </a:ext>
                </a:extLst>
              </p:cNvPr>
              <p:cNvSpPr/>
              <p:nvPr/>
            </p:nvSpPr>
            <p:spPr>
              <a:xfrm>
                <a:off x="642428" y="2458370"/>
                <a:ext cx="5248466"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B6CADFC2-C97A-415F-A665-4E52C28299D1}"/>
                  </a:ext>
                </a:extLst>
              </p:cNvPr>
              <p:cNvSpPr txBox="1"/>
              <p:nvPr/>
            </p:nvSpPr>
            <p:spPr>
              <a:xfrm>
                <a:off x="640739" y="2523311"/>
                <a:ext cx="2464136" cy="369332"/>
              </a:xfrm>
              <a:prstGeom prst="rect">
                <a:avLst/>
              </a:prstGeom>
              <a:noFill/>
            </p:spPr>
            <p:txBody>
              <a:bodyPr wrap="none" rtlCol="0">
                <a:spAutoFit/>
              </a:bodyPr>
              <a:lstStyle/>
              <a:p>
                <a:r>
                  <a:rPr lang="en-US" dirty="0" err="1">
                    <a:latin typeface="Consolas" panose="020B0609020204030204" pitchFamily="49" charset="0"/>
                  </a:rPr>
                  <a:t>subber</a:t>
                </a:r>
                <a:r>
                  <a:rPr lang="en-US" dirty="0">
                    <a:latin typeface="Consolas" panose="020B0609020204030204" pitchFamily="49" charset="0"/>
                  </a:rPr>
                  <a:t> x y = y - x</a:t>
                </a:r>
              </a:p>
            </p:txBody>
          </p:sp>
        </p:grpSp>
        <p:sp>
          <p:nvSpPr>
            <p:cNvPr id="21" name="TextBox 20">
              <a:extLst>
                <a:ext uri="{FF2B5EF4-FFF2-40B4-BE49-F238E27FC236}">
                  <a16:creationId xmlns:a16="http://schemas.microsoft.com/office/drawing/2014/main" id="{59C7E0D8-0E9A-4194-89C3-F06B68C9CFDF}"/>
                </a:ext>
              </a:extLst>
            </p:cNvPr>
            <p:cNvSpPr txBox="1"/>
            <p:nvPr/>
          </p:nvSpPr>
          <p:spPr>
            <a:xfrm>
              <a:off x="6349643" y="1946899"/>
              <a:ext cx="5123518" cy="369332"/>
            </a:xfrm>
            <a:prstGeom prst="rect">
              <a:avLst/>
            </a:prstGeom>
            <a:noFill/>
          </p:spPr>
          <p:txBody>
            <a:bodyPr wrap="none" rtlCol="0">
              <a:spAutoFit/>
            </a:bodyPr>
            <a:lstStyle/>
            <a:p>
              <a:r>
                <a:rPr lang="en-US" dirty="0">
                  <a:latin typeface="Consolas" panose="020B0609020204030204" pitchFamily="49" charset="0"/>
                </a:rPr>
                <a:t>sub_from_100 </a:t>
              </a:r>
              <a:r>
                <a:rPr lang="en-US" dirty="0" err="1">
                  <a:latin typeface="Consolas" panose="020B0609020204030204" pitchFamily="49" charset="0"/>
                </a:rPr>
                <a:t>lst</a:t>
              </a:r>
              <a:r>
                <a:rPr lang="en-US" dirty="0">
                  <a:latin typeface="Consolas" panose="020B0609020204030204" pitchFamily="49" charset="0"/>
                </a:rPr>
                <a:t> = </a:t>
              </a:r>
              <a:r>
                <a:rPr lang="en-US" dirty="0" err="1">
                  <a:solidFill>
                    <a:srgbClr val="FF0000"/>
                  </a:solidFill>
                  <a:latin typeface="Consolas" panose="020B0609020204030204" pitchFamily="49" charset="0"/>
                </a:rPr>
                <a:t>foldl</a:t>
              </a:r>
              <a:r>
                <a:rPr lang="en-US" dirty="0">
                  <a:latin typeface="Consolas" panose="020B0609020204030204" pitchFamily="49" charset="0"/>
                </a:rPr>
                <a:t> </a:t>
              </a:r>
              <a:r>
                <a:rPr lang="en-US" dirty="0" err="1">
                  <a:latin typeface="Consolas" panose="020B0609020204030204" pitchFamily="49" charset="0"/>
                </a:rPr>
                <a:t>subber</a:t>
              </a:r>
              <a:r>
                <a:rPr lang="en-US" dirty="0">
                  <a:latin typeface="Consolas" panose="020B0609020204030204" pitchFamily="49" charset="0"/>
                </a:rPr>
                <a:t> 100 </a:t>
              </a:r>
              <a:r>
                <a:rPr lang="en-US" dirty="0" err="1">
                  <a:latin typeface="Consolas" panose="020B0609020204030204" pitchFamily="49" charset="0"/>
                </a:rPr>
                <a:t>lst</a:t>
              </a:r>
              <a:endParaRPr lang="en-US" dirty="0">
                <a:latin typeface="Consolas" panose="020B0609020204030204" pitchFamily="49" charset="0"/>
              </a:endParaRPr>
            </a:p>
          </p:txBody>
        </p:sp>
      </p:grpSp>
      <p:sp>
        <p:nvSpPr>
          <p:cNvPr id="22" name="TextBox 21">
            <a:extLst>
              <a:ext uri="{FF2B5EF4-FFF2-40B4-BE49-F238E27FC236}">
                <a16:creationId xmlns:a16="http://schemas.microsoft.com/office/drawing/2014/main" id="{046C7AFC-E40B-4674-95E9-0C924771B450}"/>
              </a:ext>
            </a:extLst>
          </p:cNvPr>
          <p:cNvSpPr txBox="1"/>
          <p:nvPr/>
        </p:nvSpPr>
        <p:spPr>
          <a:xfrm>
            <a:off x="287131" y="4790031"/>
            <a:ext cx="5764220" cy="1200329"/>
          </a:xfrm>
          <a:prstGeom prst="rect">
            <a:avLst/>
          </a:prstGeom>
          <a:noFill/>
        </p:spPr>
        <p:txBody>
          <a:bodyPr wrap="square" rtlCol="0">
            <a:spAutoFit/>
          </a:bodyPr>
          <a:lstStyle/>
          <a:p>
            <a:pPr algn="ctr"/>
            <a:r>
              <a:rPr lang="en-US" sz="2400" dirty="0"/>
              <a:t>Write a function called </a:t>
            </a:r>
            <a:r>
              <a:rPr lang="en-US" sz="2400" dirty="0" err="1">
                <a:solidFill>
                  <a:srgbClr val="FF0000"/>
                </a:solidFill>
              </a:rPr>
              <a:t>all_true</a:t>
            </a:r>
            <a:r>
              <a:rPr lang="en-US" sz="2400" dirty="0"/>
              <a:t> that ANDs all of the items in a Boolean list using </a:t>
            </a:r>
            <a:r>
              <a:rPr lang="en-US" sz="2400" dirty="0" err="1">
                <a:solidFill>
                  <a:srgbClr val="FF0000"/>
                </a:solidFill>
              </a:rPr>
              <a:t>foldl</a:t>
            </a:r>
            <a:r>
              <a:rPr lang="en-US" sz="2400" dirty="0"/>
              <a:t> and returns true if all items are True.</a:t>
            </a:r>
          </a:p>
        </p:txBody>
      </p:sp>
      <p:grpSp>
        <p:nvGrpSpPr>
          <p:cNvPr id="23" name="Group 22">
            <a:extLst>
              <a:ext uri="{FF2B5EF4-FFF2-40B4-BE49-F238E27FC236}">
                <a16:creationId xmlns:a16="http://schemas.microsoft.com/office/drawing/2014/main" id="{5ECF7A3C-7028-427B-876C-D2082A432219}"/>
              </a:ext>
            </a:extLst>
          </p:cNvPr>
          <p:cNvGrpSpPr/>
          <p:nvPr/>
        </p:nvGrpSpPr>
        <p:grpSpPr>
          <a:xfrm>
            <a:off x="6349643" y="4822951"/>
            <a:ext cx="5250155" cy="1052924"/>
            <a:chOff x="6349643" y="1557452"/>
            <a:chExt cx="5250155" cy="1052924"/>
          </a:xfrm>
        </p:grpSpPr>
        <p:grpSp>
          <p:nvGrpSpPr>
            <p:cNvPr id="24" name="Group 23">
              <a:extLst>
                <a:ext uri="{FF2B5EF4-FFF2-40B4-BE49-F238E27FC236}">
                  <a16:creationId xmlns:a16="http://schemas.microsoft.com/office/drawing/2014/main" id="{D1241A08-3ED0-4340-B232-E026663427EB}"/>
                </a:ext>
              </a:extLst>
            </p:cNvPr>
            <p:cNvGrpSpPr/>
            <p:nvPr/>
          </p:nvGrpSpPr>
          <p:grpSpPr>
            <a:xfrm>
              <a:off x="6349643" y="1557452"/>
              <a:ext cx="5250155" cy="1052924"/>
              <a:chOff x="640739" y="2458370"/>
              <a:chExt cx="5250155" cy="1052924"/>
            </a:xfrm>
          </p:grpSpPr>
          <p:sp>
            <p:nvSpPr>
              <p:cNvPr id="26" name="Rectangle 25">
                <a:extLst>
                  <a:ext uri="{FF2B5EF4-FFF2-40B4-BE49-F238E27FC236}">
                    <a16:creationId xmlns:a16="http://schemas.microsoft.com/office/drawing/2014/main" id="{1EF402F0-1C32-4FC7-BCDA-234F198DC3B1}"/>
                  </a:ext>
                </a:extLst>
              </p:cNvPr>
              <p:cNvSpPr/>
              <p:nvPr/>
            </p:nvSpPr>
            <p:spPr>
              <a:xfrm>
                <a:off x="642428" y="2458370"/>
                <a:ext cx="5248466"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4CFE586F-DE8F-4BEA-95A0-F361DECF3E55}"/>
                  </a:ext>
                </a:extLst>
              </p:cNvPr>
              <p:cNvSpPr txBox="1"/>
              <p:nvPr/>
            </p:nvSpPr>
            <p:spPr>
              <a:xfrm>
                <a:off x="640739" y="2523311"/>
                <a:ext cx="3097323" cy="369332"/>
              </a:xfrm>
              <a:prstGeom prst="rect">
                <a:avLst/>
              </a:prstGeom>
              <a:noFill/>
            </p:spPr>
            <p:txBody>
              <a:bodyPr wrap="none" rtlCol="0">
                <a:spAutoFit/>
              </a:bodyPr>
              <a:lstStyle/>
              <a:p>
                <a:r>
                  <a:rPr lang="en-US" dirty="0" err="1">
                    <a:latin typeface="Consolas" panose="020B0609020204030204" pitchFamily="49" charset="0"/>
                  </a:rPr>
                  <a:t>do_and</a:t>
                </a:r>
                <a:r>
                  <a:rPr lang="en-US" dirty="0">
                    <a:latin typeface="Consolas" panose="020B0609020204030204" pitchFamily="49" charset="0"/>
                  </a:rPr>
                  <a:t> acc x = ________</a:t>
                </a:r>
              </a:p>
            </p:txBody>
          </p:sp>
        </p:grpSp>
        <p:sp>
          <p:nvSpPr>
            <p:cNvPr id="25" name="TextBox 24">
              <a:extLst>
                <a:ext uri="{FF2B5EF4-FFF2-40B4-BE49-F238E27FC236}">
                  <a16:creationId xmlns:a16="http://schemas.microsoft.com/office/drawing/2014/main" id="{AA55D6B0-E9D1-447E-912B-CF2FF390253B}"/>
                </a:ext>
              </a:extLst>
            </p:cNvPr>
            <p:cNvSpPr txBox="1"/>
            <p:nvPr/>
          </p:nvSpPr>
          <p:spPr>
            <a:xfrm>
              <a:off x="6349643" y="1946899"/>
              <a:ext cx="5250155" cy="369332"/>
            </a:xfrm>
            <a:prstGeom prst="rect">
              <a:avLst/>
            </a:prstGeom>
            <a:noFill/>
          </p:spPr>
          <p:txBody>
            <a:bodyPr wrap="none" rtlCol="0">
              <a:spAutoFit/>
            </a:bodyPr>
            <a:lstStyle/>
            <a:p>
              <a:r>
                <a:rPr lang="da-DK" dirty="0">
                  <a:latin typeface="Consolas" panose="020B0609020204030204" pitchFamily="49" charset="0"/>
                </a:rPr>
                <a:t>all_true lst = foldl do_and _______ lst</a:t>
              </a:r>
              <a:endParaRPr lang="en-US" dirty="0">
                <a:latin typeface="Consolas" panose="020B0609020204030204" pitchFamily="49" charset="0"/>
              </a:endParaRPr>
            </a:p>
          </p:txBody>
        </p:sp>
      </p:grpSp>
      <p:sp>
        <p:nvSpPr>
          <p:cNvPr id="28" name="Speech Bubble: Rectangle with Corners Rounded 27">
            <a:extLst>
              <a:ext uri="{FF2B5EF4-FFF2-40B4-BE49-F238E27FC236}">
                <a16:creationId xmlns:a16="http://schemas.microsoft.com/office/drawing/2014/main" id="{8733DB0F-CCD4-4893-810E-B470F31F92CB}"/>
              </a:ext>
            </a:extLst>
          </p:cNvPr>
          <p:cNvSpPr/>
          <p:nvPr/>
        </p:nvSpPr>
        <p:spPr>
          <a:xfrm>
            <a:off x="9060921" y="5927649"/>
            <a:ext cx="1940954" cy="905444"/>
          </a:xfrm>
          <a:prstGeom prst="wedgeRoundRectCallout">
            <a:avLst>
              <a:gd name="adj1" fmla="val 23293"/>
              <a:gd name="adj2" fmla="val -985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30" name="TextBox 29">
            <a:extLst>
              <a:ext uri="{FF2B5EF4-FFF2-40B4-BE49-F238E27FC236}">
                <a16:creationId xmlns:a16="http://schemas.microsoft.com/office/drawing/2014/main" id="{6A863DE1-0D73-460C-9804-29275730B642}"/>
              </a:ext>
            </a:extLst>
          </p:cNvPr>
          <p:cNvSpPr txBox="1"/>
          <p:nvPr/>
        </p:nvSpPr>
        <p:spPr>
          <a:xfrm>
            <a:off x="8215326" y="4843066"/>
            <a:ext cx="1434841" cy="369332"/>
          </a:xfrm>
          <a:prstGeom prst="rect">
            <a:avLst/>
          </a:prstGeom>
          <a:noFill/>
        </p:spPr>
        <p:txBody>
          <a:bodyPr wrap="square">
            <a:spAutoFit/>
          </a:bodyPr>
          <a:lstStyle/>
          <a:p>
            <a:r>
              <a:rPr lang="en-US" dirty="0">
                <a:solidFill>
                  <a:srgbClr val="00B050"/>
                </a:solidFill>
                <a:latin typeface="Consolas" panose="020B0609020204030204" pitchFamily="49" charset="0"/>
              </a:rPr>
              <a:t>x &amp;&amp; acc</a:t>
            </a:r>
            <a:endParaRPr lang="en-US" dirty="0"/>
          </a:p>
        </p:txBody>
      </p:sp>
      <p:sp>
        <p:nvSpPr>
          <p:cNvPr id="31" name="TextBox 30">
            <a:extLst>
              <a:ext uri="{FF2B5EF4-FFF2-40B4-BE49-F238E27FC236}">
                <a16:creationId xmlns:a16="http://schemas.microsoft.com/office/drawing/2014/main" id="{37352D11-97E4-4903-81EC-FD5430F38DA2}"/>
              </a:ext>
            </a:extLst>
          </p:cNvPr>
          <p:cNvSpPr txBox="1"/>
          <p:nvPr/>
        </p:nvSpPr>
        <p:spPr>
          <a:xfrm>
            <a:off x="10031398" y="5188985"/>
            <a:ext cx="801386"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True</a:t>
            </a:r>
            <a:endParaRPr lang="en-US" dirty="0"/>
          </a:p>
        </p:txBody>
      </p:sp>
      <p:sp>
        <p:nvSpPr>
          <p:cNvPr id="41" name="TextBox 40">
            <a:extLst>
              <a:ext uri="{FF2B5EF4-FFF2-40B4-BE49-F238E27FC236}">
                <a16:creationId xmlns:a16="http://schemas.microsoft.com/office/drawing/2014/main" id="{EF04D7E8-4E71-4AAE-9675-B272E9583310}"/>
              </a:ext>
            </a:extLst>
          </p:cNvPr>
          <p:cNvSpPr txBox="1"/>
          <p:nvPr/>
        </p:nvSpPr>
        <p:spPr>
          <a:xfrm>
            <a:off x="8145966" y="1919490"/>
            <a:ext cx="1646394" cy="369332"/>
          </a:xfrm>
          <a:prstGeom prst="rect">
            <a:avLst/>
          </a:prstGeom>
          <a:noFill/>
        </p:spPr>
        <p:txBody>
          <a:bodyPr wrap="square">
            <a:spAutoFit/>
          </a:bodyPr>
          <a:lstStyle/>
          <a:p>
            <a:pPr algn="ctr"/>
            <a:r>
              <a:rPr lang="en-US" dirty="0" err="1">
                <a:solidFill>
                  <a:srgbClr val="FF0000"/>
                </a:solidFill>
                <a:latin typeface="Consolas" panose="020B0609020204030204" pitchFamily="49" charset="0"/>
              </a:rPr>
              <a:t>is_even</a:t>
            </a:r>
            <a:endParaRPr lang="en-US" dirty="0"/>
          </a:p>
        </p:txBody>
      </p:sp>
      <p:pic>
        <p:nvPicPr>
          <p:cNvPr id="42" name="Picture 41" descr="Shape&#10;&#10;Description automatically generated with low confidence">
            <a:extLst>
              <a:ext uri="{FF2B5EF4-FFF2-40B4-BE49-F238E27FC236}">
                <a16:creationId xmlns:a16="http://schemas.microsoft.com/office/drawing/2014/main" id="{4C771F8B-5530-44FF-87FA-2EF8AC4E2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037" y="167610"/>
            <a:ext cx="603149" cy="603149"/>
          </a:xfrm>
          <a:prstGeom prst="rect">
            <a:avLst/>
          </a:prstGeom>
          <a:ln>
            <a:noFill/>
          </a:ln>
          <a:effectLst>
            <a:outerShdw blurRad="292100" dist="139700" dir="2700000" algn="tl" rotWithShape="0">
              <a:srgbClr val="333333">
                <a:alpha val="65000"/>
              </a:srgbClr>
            </a:outerShdw>
          </a:effectLst>
        </p:spPr>
      </p:pic>
      <p:sp>
        <p:nvSpPr>
          <p:cNvPr id="43" name="Rectangle 42">
            <a:extLst>
              <a:ext uri="{FF2B5EF4-FFF2-40B4-BE49-F238E27FC236}">
                <a16:creationId xmlns:a16="http://schemas.microsoft.com/office/drawing/2014/main" id="{1010F123-0F00-4E74-83B6-8F6FC16D9886}"/>
              </a:ext>
            </a:extLst>
          </p:cNvPr>
          <p:cNvSpPr/>
          <p:nvPr/>
        </p:nvSpPr>
        <p:spPr>
          <a:xfrm>
            <a:off x="897840" y="2760481"/>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4" name="Rectangle 43">
            <a:extLst>
              <a:ext uri="{FF2B5EF4-FFF2-40B4-BE49-F238E27FC236}">
                <a16:creationId xmlns:a16="http://schemas.microsoft.com/office/drawing/2014/main" id="{5AC983D1-3442-4265-A0C3-4A1EB1BAF2FE}"/>
              </a:ext>
            </a:extLst>
          </p:cNvPr>
          <p:cNvSpPr/>
          <p:nvPr/>
        </p:nvSpPr>
        <p:spPr>
          <a:xfrm>
            <a:off x="896993" y="2760481"/>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 name="Rectangle 44">
            <a:extLst>
              <a:ext uri="{FF2B5EF4-FFF2-40B4-BE49-F238E27FC236}">
                <a16:creationId xmlns:a16="http://schemas.microsoft.com/office/drawing/2014/main" id="{A159E523-F1B7-4086-AC92-50364CFAEC3D}"/>
              </a:ext>
            </a:extLst>
          </p:cNvPr>
          <p:cNvSpPr/>
          <p:nvPr/>
        </p:nvSpPr>
        <p:spPr>
          <a:xfrm>
            <a:off x="897840" y="4174349"/>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6" name="Rectangle 45">
            <a:extLst>
              <a:ext uri="{FF2B5EF4-FFF2-40B4-BE49-F238E27FC236}">
                <a16:creationId xmlns:a16="http://schemas.microsoft.com/office/drawing/2014/main" id="{72F156DA-09D9-45C9-B8E1-399A92803F92}"/>
              </a:ext>
            </a:extLst>
          </p:cNvPr>
          <p:cNvSpPr/>
          <p:nvPr/>
        </p:nvSpPr>
        <p:spPr>
          <a:xfrm>
            <a:off x="896993" y="4174349"/>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7" name="Rectangle 46">
            <a:extLst>
              <a:ext uri="{FF2B5EF4-FFF2-40B4-BE49-F238E27FC236}">
                <a16:creationId xmlns:a16="http://schemas.microsoft.com/office/drawing/2014/main" id="{0517B28A-0C0D-4489-A8DE-5DE14C097D78}"/>
              </a:ext>
            </a:extLst>
          </p:cNvPr>
          <p:cNvSpPr/>
          <p:nvPr/>
        </p:nvSpPr>
        <p:spPr>
          <a:xfrm>
            <a:off x="897840" y="5990360"/>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8" name="Rectangle 47">
            <a:extLst>
              <a:ext uri="{FF2B5EF4-FFF2-40B4-BE49-F238E27FC236}">
                <a16:creationId xmlns:a16="http://schemas.microsoft.com/office/drawing/2014/main" id="{B6B464F5-47FB-4AFA-953A-0D2763F9B2C8}"/>
              </a:ext>
            </a:extLst>
          </p:cNvPr>
          <p:cNvSpPr/>
          <p:nvPr/>
        </p:nvSpPr>
        <p:spPr>
          <a:xfrm>
            <a:off x="896993" y="5990360"/>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TextBox 58">
            <a:extLst>
              <a:ext uri="{FF2B5EF4-FFF2-40B4-BE49-F238E27FC236}">
                <a16:creationId xmlns:a16="http://schemas.microsoft.com/office/drawing/2014/main" id="{6F181103-2C50-4AE6-BC22-92093BA554E4}"/>
              </a:ext>
            </a:extLst>
          </p:cNvPr>
          <p:cNvSpPr txBox="1"/>
          <p:nvPr/>
        </p:nvSpPr>
        <p:spPr>
          <a:xfrm>
            <a:off x="331780" y="1581521"/>
            <a:ext cx="5764220" cy="1200329"/>
          </a:xfrm>
          <a:prstGeom prst="rect">
            <a:avLst/>
          </a:prstGeom>
          <a:noFill/>
        </p:spPr>
        <p:txBody>
          <a:bodyPr wrap="square" rtlCol="0">
            <a:spAutoFit/>
          </a:bodyPr>
          <a:lstStyle/>
          <a:p>
            <a:pPr algn="ctr"/>
            <a:r>
              <a:rPr lang="en-US" sz="2400" dirty="0"/>
              <a:t>Write a function called </a:t>
            </a:r>
            <a:r>
              <a:rPr lang="en-US" sz="2400" dirty="0">
                <a:solidFill>
                  <a:srgbClr val="FF0000"/>
                </a:solidFill>
              </a:rPr>
              <a:t>sub_from_100 </a:t>
            </a:r>
            <a:r>
              <a:rPr lang="en-US" sz="2400" dirty="0"/>
              <a:t>that subtracts all the numbers in a list from 100 and returns the result, using </a:t>
            </a:r>
            <a:r>
              <a:rPr lang="en-US" sz="2400" dirty="0" err="1">
                <a:solidFill>
                  <a:srgbClr val="FF0000"/>
                </a:solidFill>
              </a:rPr>
              <a:t>foldr</a:t>
            </a:r>
            <a:r>
              <a:rPr lang="en-US" sz="2400" dirty="0"/>
              <a:t>.</a:t>
            </a:r>
          </a:p>
        </p:txBody>
      </p:sp>
      <p:grpSp>
        <p:nvGrpSpPr>
          <p:cNvPr id="60" name="Group 59">
            <a:extLst>
              <a:ext uri="{FF2B5EF4-FFF2-40B4-BE49-F238E27FC236}">
                <a16:creationId xmlns:a16="http://schemas.microsoft.com/office/drawing/2014/main" id="{46E604FF-3087-4780-888A-7A33511A94C8}"/>
              </a:ext>
            </a:extLst>
          </p:cNvPr>
          <p:cNvGrpSpPr/>
          <p:nvPr/>
        </p:nvGrpSpPr>
        <p:grpSpPr>
          <a:xfrm>
            <a:off x="6349643" y="1731356"/>
            <a:ext cx="5376793" cy="1052924"/>
            <a:chOff x="6349643" y="1557452"/>
            <a:chExt cx="5376793" cy="1052924"/>
          </a:xfrm>
        </p:grpSpPr>
        <p:grpSp>
          <p:nvGrpSpPr>
            <p:cNvPr id="61" name="Group 60">
              <a:extLst>
                <a:ext uri="{FF2B5EF4-FFF2-40B4-BE49-F238E27FC236}">
                  <a16:creationId xmlns:a16="http://schemas.microsoft.com/office/drawing/2014/main" id="{E279B385-BEC8-4179-9069-B43678E16C7B}"/>
                </a:ext>
              </a:extLst>
            </p:cNvPr>
            <p:cNvGrpSpPr/>
            <p:nvPr/>
          </p:nvGrpSpPr>
          <p:grpSpPr>
            <a:xfrm>
              <a:off x="6349643" y="1557452"/>
              <a:ext cx="5250155" cy="1052924"/>
              <a:chOff x="640739" y="2458370"/>
              <a:chExt cx="5250155" cy="1052924"/>
            </a:xfrm>
          </p:grpSpPr>
          <p:sp>
            <p:nvSpPr>
              <p:cNvPr id="63" name="Rectangle 62">
                <a:extLst>
                  <a:ext uri="{FF2B5EF4-FFF2-40B4-BE49-F238E27FC236}">
                    <a16:creationId xmlns:a16="http://schemas.microsoft.com/office/drawing/2014/main" id="{63501BD4-64C7-4518-9BA8-270685DB171A}"/>
                  </a:ext>
                </a:extLst>
              </p:cNvPr>
              <p:cNvSpPr/>
              <p:nvPr/>
            </p:nvSpPr>
            <p:spPr>
              <a:xfrm>
                <a:off x="642428" y="2458370"/>
                <a:ext cx="5248466"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6C81EC06-1621-4639-9D88-0C6FD7935ED0}"/>
                  </a:ext>
                </a:extLst>
              </p:cNvPr>
              <p:cNvSpPr txBox="1"/>
              <p:nvPr/>
            </p:nvSpPr>
            <p:spPr>
              <a:xfrm>
                <a:off x="640739" y="2523311"/>
                <a:ext cx="2844048" cy="369332"/>
              </a:xfrm>
              <a:prstGeom prst="rect">
                <a:avLst/>
              </a:prstGeom>
              <a:noFill/>
            </p:spPr>
            <p:txBody>
              <a:bodyPr wrap="none" rtlCol="0">
                <a:spAutoFit/>
              </a:bodyPr>
              <a:lstStyle/>
              <a:p>
                <a:r>
                  <a:rPr lang="en-US" dirty="0" err="1">
                    <a:latin typeface="Consolas" panose="020B0609020204030204" pitchFamily="49" charset="0"/>
                  </a:rPr>
                  <a:t>subber</a:t>
                </a:r>
                <a:r>
                  <a:rPr lang="en-US" dirty="0">
                    <a:latin typeface="Consolas" panose="020B0609020204030204" pitchFamily="49" charset="0"/>
                  </a:rPr>
                  <a:t> x y = ________</a:t>
                </a:r>
              </a:p>
            </p:txBody>
          </p:sp>
        </p:grpSp>
        <p:sp>
          <p:nvSpPr>
            <p:cNvPr id="62" name="TextBox 61">
              <a:extLst>
                <a:ext uri="{FF2B5EF4-FFF2-40B4-BE49-F238E27FC236}">
                  <a16:creationId xmlns:a16="http://schemas.microsoft.com/office/drawing/2014/main" id="{77619A1A-E0D4-4C58-8EC5-5B88A7782956}"/>
                </a:ext>
              </a:extLst>
            </p:cNvPr>
            <p:cNvSpPr txBox="1"/>
            <p:nvPr/>
          </p:nvSpPr>
          <p:spPr>
            <a:xfrm>
              <a:off x="6349643" y="1946899"/>
              <a:ext cx="5376793" cy="369332"/>
            </a:xfrm>
            <a:prstGeom prst="rect">
              <a:avLst/>
            </a:prstGeom>
            <a:noFill/>
          </p:spPr>
          <p:txBody>
            <a:bodyPr wrap="none" rtlCol="0">
              <a:spAutoFit/>
            </a:bodyPr>
            <a:lstStyle/>
            <a:p>
              <a:r>
                <a:rPr lang="en-US" dirty="0">
                  <a:latin typeface="Consolas" panose="020B0609020204030204" pitchFamily="49" charset="0"/>
                </a:rPr>
                <a:t>sub_from_100 </a:t>
              </a:r>
              <a:r>
                <a:rPr lang="en-US" dirty="0" err="1">
                  <a:latin typeface="Consolas" panose="020B0609020204030204" pitchFamily="49" charset="0"/>
                </a:rPr>
                <a:t>lst</a:t>
              </a:r>
              <a:r>
                <a:rPr lang="en-US" dirty="0">
                  <a:latin typeface="Consolas" panose="020B0609020204030204" pitchFamily="49" charset="0"/>
                </a:rPr>
                <a:t> = </a:t>
              </a:r>
              <a:r>
                <a:rPr lang="en-US" dirty="0" err="1">
                  <a:latin typeface="Consolas" panose="020B0609020204030204" pitchFamily="49" charset="0"/>
                </a:rPr>
                <a:t>foldr</a:t>
              </a:r>
              <a:r>
                <a:rPr lang="en-US" dirty="0">
                  <a:latin typeface="Consolas" panose="020B0609020204030204" pitchFamily="49" charset="0"/>
                </a:rPr>
                <a:t> </a:t>
              </a:r>
              <a:r>
                <a:rPr lang="en-US" dirty="0" err="1">
                  <a:latin typeface="Consolas" panose="020B0609020204030204" pitchFamily="49" charset="0"/>
                </a:rPr>
                <a:t>subber</a:t>
              </a:r>
              <a:r>
                <a:rPr lang="en-US" dirty="0">
                  <a:latin typeface="Consolas" panose="020B0609020204030204" pitchFamily="49" charset="0"/>
                </a:rPr>
                <a:t> _____ </a:t>
              </a:r>
              <a:r>
                <a:rPr lang="en-US" dirty="0" err="1">
                  <a:latin typeface="Consolas" panose="020B0609020204030204" pitchFamily="49" charset="0"/>
                </a:rPr>
                <a:t>lst</a:t>
              </a:r>
              <a:endParaRPr lang="en-US" dirty="0">
                <a:latin typeface="Consolas" panose="020B0609020204030204" pitchFamily="49" charset="0"/>
              </a:endParaRPr>
            </a:p>
          </p:txBody>
        </p:sp>
      </p:grpSp>
      <p:sp>
        <p:nvSpPr>
          <p:cNvPr id="65" name="TextBox 64">
            <a:extLst>
              <a:ext uri="{FF2B5EF4-FFF2-40B4-BE49-F238E27FC236}">
                <a16:creationId xmlns:a16="http://schemas.microsoft.com/office/drawing/2014/main" id="{B7F0FDF1-C912-4306-96A3-278BB9A2CFF5}"/>
              </a:ext>
            </a:extLst>
          </p:cNvPr>
          <p:cNvSpPr txBox="1"/>
          <p:nvPr/>
        </p:nvSpPr>
        <p:spPr>
          <a:xfrm>
            <a:off x="7771667" y="1751076"/>
            <a:ext cx="1434841" cy="369332"/>
          </a:xfrm>
          <a:prstGeom prst="rect">
            <a:avLst/>
          </a:prstGeom>
          <a:noFill/>
        </p:spPr>
        <p:txBody>
          <a:bodyPr wrap="square">
            <a:spAutoFit/>
          </a:bodyPr>
          <a:lstStyle/>
          <a:p>
            <a:pPr algn="ctr"/>
            <a:r>
              <a:rPr lang="en-US" dirty="0">
                <a:solidFill>
                  <a:srgbClr val="00B050"/>
                </a:solidFill>
                <a:latin typeface="Consolas" panose="020B0609020204030204" pitchFamily="49" charset="0"/>
              </a:rPr>
              <a:t>y - x</a:t>
            </a:r>
            <a:endParaRPr lang="en-US" dirty="0"/>
          </a:p>
        </p:txBody>
      </p:sp>
      <p:sp>
        <p:nvSpPr>
          <p:cNvPr id="66" name="TextBox 65">
            <a:extLst>
              <a:ext uri="{FF2B5EF4-FFF2-40B4-BE49-F238E27FC236}">
                <a16:creationId xmlns:a16="http://schemas.microsoft.com/office/drawing/2014/main" id="{850AC51A-4222-41BA-8822-A70BD1598D07}"/>
              </a:ext>
            </a:extLst>
          </p:cNvPr>
          <p:cNvSpPr txBox="1"/>
          <p:nvPr/>
        </p:nvSpPr>
        <p:spPr>
          <a:xfrm>
            <a:off x="10432091" y="2120780"/>
            <a:ext cx="643080"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100</a:t>
            </a:r>
            <a:endParaRPr lang="en-US" dirty="0"/>
          </a:p>
        </p:txBody>
      </p:sp>
      <p:sp>
        <p:nvSpPr>
          <p:cNvPr id="68" name="Speech Bubble: Rectangle with Corners Rounded 67">
            <a:extLst>
              <a:ext uri="{FF2B5EF4-FFF2-40B4-BE49-F238E27FC236}">
                <a16:creationId xmlns:a16="http://schemas.microsoft.com/office/drawing/2014/main" id="{904C6510-9649-4610-A736-F7FB26AAD2BF}"/>
              </a:ext>
            </a:extLst>
          </p:cNvPr>
          <p:cNvSpPr/>
          <p:nvPr/>
        </p:nvSpPr>
        <p:spPr>
          <a:xfrm>
            <a:off x="9399239" y="2957860"/>
            <a:ext cx="1940954" cy="982505"/>
          </a:xfrm>
          <a:prstGeom prst="wedgeRoundRectCallout">
            <a:avLst>
              <a:gd name="adj1" fmla="val 23293"/>
              <a:gd name="adj2" fmla="val -985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71" name="Speech Bubble: Rectangle with Corners Rounded 70">
            <a:extLst>
              <a:ext uri="{FF2B5EF4-FFF2-40B4-BE49-F238E27FC236}">
                <a16:creationId xmlns:a16="http://schemas.microsoft.com/office/drawing/2014/main" id="{A0251D92-CDAE-46ED-957A-A3DAE8F129AB}"/>
              </a:ext>
            </a:extLst>
          </p:cNvPr>
          <p:cNvSpPr/>
          <p:nvPr/>
        </p:nvSpPr>
        <p:spPr>
          <a:xfrm>
            <a:off x="7709213" y="3569430"/>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72" name="TextBox 71">
            <a:extLst>
              <a:ext uri="{FF2B5EF4-FFF2-40B4-BE49-F238E27FC236}">
                <a16:creationId xmlns:a16="http://schemas.microsoft.com/office/drawing/2014/main" id="{3406369E-A8F7-4C8B-B29E-94BCD90B9545}"/>
              </a:ext>
            </a:extLst>
          </p:cNvPr>
          <p:cNvSpPr txBox="1"/>
          <p:nvPr/>
        </p:nvSpPr>
        <p:spPr>
          <a:xfrm>
            <a:off x="287131" y="4037864"/>
            <a:ext cx="6186894" cy="461665"/>
          </a:xfrm>
          <a:prstGeom prst="rect">
            <a:avLst/>
          </a:prstGeom>
          <a:noFill/>
        </p:spPr>
        <p:txBody>
          <a:bodyPr wrap="square" rtlCol="0">
            <a:spAutoFit/>
          </a:bodyPr>
          <a:lstStyle/>
          <a:p>
            <a:pPr algn="ctr"/>
            <a:r>
              <a:rPr lang="en-US" sz="2400" dirty="0"/>
              <a:t>Answer: 110, from 20 – (10 – 100)</a:t>
            </a:r>
          </a:p>
        </p:txBody>
      </p:sp>
      <p:sp>
        <p:nvSpPr>
          <p:cNvPr id="39" name="TextBox 38">
            <a:extLst>
              <a:ext uri="{FF2B5EF4-FFF2-40B4-BE49-F238E27FC236}">
                <a16:creationId xmlns:a16="http://schemas.microsoft.com/office/drawing/2014/main" id="{53B862B4-72E3-46C4-A498-2E4DDBE01197}"/>
              </a:ext>
            </a:extLst>
          </p:cNvPr>
          <p:cNvSpPr txBox="1"/>
          <p:nvPr/>
        </p:nvSpPr>
        <p:spPr>
          <a:xfrm>
            <a:off x="41623" y="40656"/>
            <a:ext cx="3878570" cy="1477328"/>
          </a:xfrm>
          <a:prstGeom prst="rect">
            <a:avLst/>
          </a:prstGeom>
          <a:solidFill>
            <a:srgbClr val="D9D9D9"/>
          </a:solidFill>
          <a:ln>
            <a:solidFill>
              <a:schemeClr val="tx1"/>
            </a:solidFill>
          </a:ln>
        </p:spPr>
        <p:txBody>
          <a:bodyPr wrap="square" rtlCol="0">
            <a:spAutoFit/>
          </a:bodyPr>
          <a:lstStyle/>
          <a:p>
            <a:r>
              <a:rPr lang="en-US" dirty="0" err="1">
                <a:solidFill>
                  <a:srgbClr val="FF0000"/>
                </a:solidFill>
                <a:latin typeface="Consolas" panose="020B0609020204030204" pitchFamily="49" charset="0"/>
              </a:rPr>
              <a:t>foldl</a:t>
            </a:r>
            <a:r>
              <a:rPr lang="en-US" dirty="0">
                <a:latin typeface="Consolas" panose="020B0609020204030204" pitchFamily="49" charset="0"/>
              </a:rPr>
              <a:t>(f, </a:t>
            </a:r>
            <a:r>
              <a:rPr lang="en-US" dirty="0" err="1">
                <a:latin typeface="Consolas" panose="020B0609020204030204" pitchFamily="49" charset="0"/>
              </a:rPr>
              <a:t>initial_accum</a:t>
            </a:r>
            <a:r>
              <a:rPr lang="en-US" dirty="0">
                <a:latin typeface="Consolas" panose="020B0609020204030204" pitchFamily="49" charset="0"/>
              </a:rPr>
              <a:t>, </a:t>
            </a:r>
            <a:r>
              <a:rPr lang="en-US" dirty="0" err="1">
                <a:latin typeface="Consolas" panose="020B0609020204030204" pitchFamily="49" charset="0"/>
              </a:rPr>
              <a:t>lst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accum</a:t>
            </a:r>
            <a:r>
              <a:rPr lang="en-US" dirty="0">
                <a:latin typeface="Consolas" panose="020B0609020204030204" pitchFamily="49" charset="0"/>
              </a:rPr>
              <a:t> = </a:t>
            </a:r>
            <a:r>
              <a:rPr lang="en-US" dirty="0" err="1">
                <a:latin typeface="Consolas" panose="020B0609020204030204" pitchFamily="49" charset="0"/>
              </a:rPr>
              <a:t>initial_accum</a:t>
            </a:r>
            <a:endParaRPr lang="en-US" dirty="0">
              <a:latin typeface="Consolas" panose="020B0609020204030204" pitchFamily="49" charset="0"/>
            </a:endParaRPr>
          </a:p>
          <a:p>
            <a:r>
              <a:rPr lang="en-US" dirty="0">
                <a:latin typeface="Consolas" panose="020B0609020204030204" pitchFamily="49" charset="0"/>
              </a:rPr>
              <a:t>  for each x in </a:t>
            </a:r>
            <a:r>
              <a:rPr lang="en-US" dirty="0" err="1">
                <a:latin typeface="Consolas" panose="020B0609020204030204" pitchFamily="49" charset="0"/>
              </a:rPr>
              <a:t>lst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accum</a:t>
            </a:r>
            <a:r>
              <a:rPr lang="en-US" dirty="0">
                <a:latin typeface="Consolas" panose="020B0609020204030204" pitchFamily="49" charset="0"/>
              </a:rPr>
              <a:t> = f(</a:t>
            </a:r>
            <a:r>
              <a:rPr lang="en-US" dirty="0" err="1">
                <a:latin typeface="Consolas" panose="020B0609020204030204" pitchFamily="49" charset="0"/>
              </a:rPr>
              <a:t>accum</a:t>
            </a:r>
            <a:r>
              <a:rPr lang="en-US" dirty="0">
                <a:latin typeface="Consolas" panose="020B0609020204030204" pitchFamily="49" charset="0"/>
              </a:rPr>
              <a:t>, x)</a:t>
            </a:r>
          </a:p>
          <a:p>
            <a:r>
              <a:rPr lang="en-US" dirty="0">
                <a:latin typeface="Consolas" panose="020B0609020204030204" pitchFamily="49" charset="0"/>
              </a:rPr>
              <a:t>  return </a:t>
            </a:r>
            <a:r>
              <a:rPr lang="en-US" dirty="0" err="1">
                <a:latin typeface="Consolas" panose="020B0609020204030204" pitchFamily="49" charset="0"/>
              </a:rPr>
              <a:t>accum</a:t>
            </a:r>
            <a:endParaRPr lang="en-US" dirty="0">
              <a:latin typeface="Consolas" panose="020B0609020204030204" pitchFamily="49" charset="0"/>
            </a:endParaRPr>
          </a:p>
        </p:txBody>
      </p:sp>
      <p:sp>
        <p:nvSpPr>
          <p:cNvPr id="40" name="TextBox 39">
            <a:extLst>
              <a:ext uri="{FF2B5EF4-FFF2-40B4-BE49-F238E27FC236}">
                <a16:creationId xmlns:a16="http://schemas.microsoft.com/office/drawing/2014/main" id="{DE1C8367-E7D0-4B62-A8D7-576081AD318B}"/>
              </a:ext>
            </a:extLst>
          </p:cNvPr>
          <p:cNvSpPr txBox="1"/>
          <p:nvPr/>
        </p:nvSpPr>
        <p:spPr>
          <a:xfrm>
            <a:off x="7016482" y="40656"/>
            <a:ext cx="5123519" cy="1477328"/>
          </a:xfrm>
          <a:prstGeom prst="rect">
            <a:avLst/>
          </a:prstGeom>
          <a:solidFill>
            <a:srgbClr val="D9D9D9"/>
          </a:solidFill>
          <a:ln>
            <a:solidFill>
              <a:schemeClr val="tx1"/>
            </a:solidFill>
          </a:ln>
        </p:spPr>
        <p:txBody>
          <a:bodyPr wrap="square" rtlCol="0">
            <a:spAutoFit/>
          </a:bodyPr>
          <a:lstStyle/>
          <a:p>
            <a:r>
              <a:rPr lang="en-US" dirty="0" err="1">
                <a:solidFill>
                  <a:srgbClr val="FF0000"/>
                </a:solidFill>
                <a:latin typeface="Consolas" panose="020B0609020204030204" pitchFamily="49" charset="0"/>
              </a:rPr>
              <a:t>foldr</a:t>
            </a:r>
            <a:r>
              <a:rPr lang="en-US" dirty="0">
                <a:latin typeface="Consolas" panose="020B0609020204030204" pitchFamily="49" charset="0"/>
              </a:rPr>
              <a:t>(f, </a:t>
            </a:r>
            <a:r>
              <a:rPr lang="en-US" dirty="0" err="1">
                <a:latin typeface="Consolas" panose="020B0609020204030204" pitchFamily="49" charset="0"/>
              </a:rPr>
              <a:t>initial_accum</a:t>
            </a:r>
            <a:r>
              <a:rPr lang="en-US" dirty="0">
                <a:latin typeface="Consolas" panose="020B0609020204030204" pitchFamily="49" charset="0"/>
              </a:rPr>
              <a:t>, </a:t>
            </a:r>
            <a:r>
              <a:rPr lang="en-US" dirty="0" err="1">
                <a:latin typeface="Consolas" panose="020B0609020204030204" pitchFamily="49" charset="0"/>
              </a:rPr>
              <a:t>lst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accum</a:t>
            </a:r>
            <a:r>
              <a:rPr lang="en-US" dirty="0">
                <a:latin typeface="Consolas" panose="020B0609020204030204" pitchFamily="49" charset="0"/>
              </a:rPr>
              <a:t> = </a:t>
            </a:r>
            <a:r>
              <a:rPr lang="en-US" dirty="0" err="1">
                <a:latin typeface="Consolas" panose="020B0609020204030204" pitchFamily="49" charset="0"/>
              </a:rPr>
              <a:t>initial_accum</a:t>
            </a:r>
            <a:endParaRPr lang="en-US" dirty="0">
              <a:latin typeface="Consolas" panose="020B0609020204030204" pitchFamily="49" charset="0"/>
            </a:endParaRPr>
          </a:p>
          <a:p>
            <a:r>
              <a:rPr lang="en-US" dirty="0">
                <a:latin typeface="Consolas" panose="020B0609020204030204" pitchFamily="49" charset="0"/>
              </a:rPr>
              <a:t>  for each x in </a:t>
            </a:r>
            <a:r>
              <a:rPr lang="en-US" dirty="0" err="1">
                <a:latin typeface="Consolas" panose="020B0609020204030204" pitchFamily="49" charset="0"/>
              </a:rPr>
              <a:t>lst</a:t>
            </a:r>
            <a:r>
              <a:rPr lang="en-US" dirty="0">
                <a:latin typeface="Consolas" panose="020B0609020204030204" pitchFamily="49" charset="0"/>
              </a:rPr>
              <a:t> from </a:t>
            </a:r>
            <a:r>
              <a:rPr lang="en-US" dirty="0">
                <a:solidFill>
                  <a:srgbClr val="FF0000"/>
                </a:solidFill>
                <a:latin typeface="Consolas" panose="020B0609020204030204" pitchFamily="49" charset="0"/>
              </a:rPr>
              <a:t>back to front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accum</a:t>
            </a:r>
            <a:r>
              <a:rPr lang="en-US" dirty="0">
                <a:latin typeface="Consolas" panose="020B0609020204030204" pitchFamily="49" charset="0"/>
              </a:rPr>
              <a:t> = f(x, </a:t>
            </a:r>
            <a:r>
              <a:rPr lang="en-US" dirty="0" err="1">
                <a:latin typeface="Consolas" panose="020B0609020204030204" pitchFamily="49" charset="0"/>
              </a:rPr>
              <a:t>accum</a:t>
            </a:r>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accum</a:t>
            </a:r>
            <a:endParaRPr lang="en-US" dirty="0">
              <a:latin typeface="Consolas" panose="020B0609020204030204" pitchFamily="49" charset="0"/>
            </a:endParaRPr>
          </a:p>
        </p:txBody>
      </p:sp>
      <p:sp>
        <p:nvSpPr>
          <p:cNvPr id="67" name="Speech Bubble: Rectangle with Corners Rounded 66">
            <a:extLst>
              <a:ext uri="{FF2B5EF4-FFF2-40B4-BE49-F238E27FC236}">
                <a16:creationId xmlns:a16="http://schemas.microsoft.com/office/drawing/2014/main" id="{120DB6B1-2769-45D2-9B17-679B49957553}"/>
              </a:ext>
            </a:extLst>
          </p:cNvPr>
          <p:cNvSpPr/>
          <p:nvPr/>
        </p:nvSpPr>
        <p:spPr>
          <a:xfrm>
            <a:off x="7369130" y="503021"/>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Tree>
    <p:extLst>
      <p:ext uri="{BB962C8B-B14F-4D97-AF65-F5344CB8AC3E}">
        <p14:creationId xmlns:p14="http://schemas.microsoft.com/office/powerpoint/2010/main" val="415534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par>
                                <p:cTn id="34" presetID="22" presetClass="entr" presetSubtype="8"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90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43"/>
                                        </p:tgtEl>
                                      </p:cBhvr>
                                    </p:animEffect>
                                    <p:set>
                                      <p:cBhvr>
                                        <p:cTn id="41" dur="1" fill="hold">
                                          <p:stCondLst>
                                            <p:cond delay="499"/>
                                          </p:stCondLst>
                                        </p:cTn>
                                        <p:tgtEl>
                                          <p:spTgt spid="43"/>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44"/>
                                        </p:tgtEl>
                                      </p:cBhvr>
                                    </p:animEffect>
                                    <p:set>
                                      <p:cBhvr>
                                        <p:cTn id="44" dur="1" fill="hold">
                                          <p:stCondLst>
                                            <p:cond delay="499"/>
                                          </p:stCondLst>
                                        </p:cTn>
                                        <p:tgtEl>
                                          <p:spTgt spid="4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wipe(up)">
                                      <p:cBhvr>
                                        <p:cTn id="49" dur="500"/>
                                        <p:tgtEl>
                                          <p:spTgt spid="6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left)">
                                      <p:cBhvr>
                                        <p:cTn id="54" dur="500"/>
                                        <p:tgtEl>
                                          <p:spTgt spid="6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6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up)">
                                      <p:cBhvr>
                                        <p:cTn id="63" dur="500"/>
                                        <p:tgtEl>
                                          <p:spTgt spid="6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6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left)">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5"/>
                                        </p:tgtEl>
                                        <p:attrNameLst>
                                          <p:attrName>style.visibility</p:attrName>
                                        </p:attrNameLst>
                                      </p:cBhvr>
                                      <p:to>
                                        <p:strVal val="visible"/>
                                      </p:to>
                                    </p:se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90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45"/>
                                        </p:tgtEl>
                                      </p:cBhvr>
                                    </p:animEffect>
                                    <p:set>
                                      <p:cBhvr>
                                        <p:cTn id="97" dur="1" fill="hold">
                                          <p:stCondLst>
                                            <p:cond delay="499"/>
                                          </p:stCondLst>
                                        </p:cTn>
                                        <p:tgtEl>
                                          <p:spTgt spid="45"/>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46"/>
                                        </p:tgtEl>
                                      </p:cBhvr>
                                    </p:animEffect>
                                    <p:set>
                                      <p:cBhvr>
                                        <p:cTn id="100" dur="1" fill="hold">
                                          <p:stCondLst>
                                            <p:cond delay="499"/>
                                          </p:stCondLst>
                                        </p:cTn>
                                        <p:tgtEl>
                                          <p:spTgt spid="46"/>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22" presetClass="entr" presetSubtype="8" fill="hold" grpId="0" nodeType="withEffect">
                                  <p:stCondLst>
                                    <p:cond delay="0"/>
                                  </p:stCondLst>
                                  <p:childTnLst>
                                    <p:set>
                                      <p:cBhvr>
                                        <p:cTn id="118" dur="1" fill="hold">
                                          <p:stCondLst>
                                            <p:cond delay="0"/>
                                          </p:stCondLst>
                                        </p:cTn>
                                        <p:tgtEl>
                                          <p:spTgt spid="48"/>
                                        </p:tgtEl>
                                        <p:attrNameLst>
                                          <p:attrName>style.visibility</p:attrName>
                                        </p:attrNameLst>
                                      </p:cBhvr>
                                      <p:to>
                                        <p:strVal val="visible"/>
                                      </p:to>
                                    </p:set>
                                    <p:animEffect transition="in" filter="wipe(left)">
                                      <p:cBhvr>
                                        <p:cTn id="119" dur="59000"/>
                                        <p:tgtEl>
                                          <p:spTgt spid="48"/>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1" nodeType="clickEffect">
                                  <p:stCondLst>
                                    <p:cond delay="0"/>
                                  </p:stCondLst>
                                  <p:childTnLst>
                                    <p:animEffect transition="out" filter="fade">
                                      <p:cBhvr>
                                        <p:cTn id="123" dur="500"/>
                                        <p:tgtEl>
                                          <p:spTgt spid="47"/>
                                        </p:tgtEl>
                                      </p:cBhvr>
                                    </p:animEffect>
                                    <p:set>
                                      <p:cBhvr>
                                        <p:cTn id="124" dur="1" fill="hold">
                                          <p:stCondLst>
                                            <p:cond delay="499"/>
                                          </p:stCondLst>
                                        </p:cTn>
                                        <p:tgtEl>
                                          <p:spTgt spid="47"/>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48"/>
                                        </p:tgtEl>
                                      </p:cBhvr>
                                    </p:animEffect>
                                    <p:set>
                                      <p:cBhvr>
                                        <p:cTn id="127" dur="1" fill="hold">
                                          <p:stCondLst>
                                            <p:cond delay="499"/>
                                          </p:stCondLst>
                                        </p:cTn>
                                        <p:tgtEl>
                                          <p:spTgt spid="48"/>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71"/>
                                        </p:tgtEl>
                                        <p:attrNameLst>
                                          <p:attrName>style.visibility</p:attrName>
                                        </p:attrNameLst>
                                      </p:cBhvr>
                                      <p:to>
                                        <p:strVal val="visible"/>
                                      </p:to>
                                    </p:set>
                                    <p:animEffect transition="in" filter="wipe(up)">
                                      <p:cBhvr>
                                        <p:cTn id="132" dur="500"/>
                                        <p:tgtEl>
                                          <p:spTgt spid="71"/>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wipe(left)">
                                      <p:cBhvr>
                                        <p:cTn id="137" dur="500"/>
                                        <p:tgtEl>
                                          <p:spTgt spid="30"/>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71"/>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28"/>
                                        </p:tgtEl>
                                        <p:attrNameLst>
                                          <p:attrName>style.visibility</p:attrName>
                                        </p:attrNameLst>
                                      </p:cBhvr>
                                      <p:to>
                                        <p:strVal val="visible"/>
                                      </p:to>
                                    </p:set>
                                    <p:animEffect transition="in" filter="wipe(up)">
                                      <p:cBhvr>
                                        <p:cTn id="146" dur="500"/>
                                        <p:tgtEl>
                                          <p:spTgt spid="28"/>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animEffect transition="in" filter="wipe(left)">
                                      <p:cBhvr>
                                        <p:cTn id="151" dur="500"/>
                                        <p:tgtEl>
                                          <p:spTgt spid="31"/>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1" nodeType="clickEffect">
                                  <p:stCondLst>
                                    <p:cond delay="0"/>
                                  </p:stCondLst>
                                  <p:childTnLst>
                                    <p:set>
                                      <p:cBhvr>
                                        <p:cTn id="155"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22" grpId="0"/>
      <p:bldP spid="28" grpId="0" animBg="1"/>
      <p:bldP spid="28" grpId="1" animBg="1"/>
      <p:bldP spid="30" grpId="0"/>
      <p:bldP spid="31" grpId="0"/>
      <p:bldP spid="41" grpId="0"/>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59" grpId="0"/>
      <p:bldP spid="65" grpId="0"/>
      <p:bldP spid="66" grpId="0"/>
      <p:bldP spid="68" grpId="0" animBg="1"/>
      <p:bldP spid="68" grpId="1" animBg="1"/>
      <p:bldP spid="71" grpId="0" animBg="1"/>
      <p:bldP spid="71" grpId="1" animBg="1"/>
      <p:bldP spid="72" grpId="0"/>
      <p:bldP spid="39" grpId="0" animBg="1"/>
      <p:bldP spid="40" grpId="0" animBg="1"/>
      <p:bldP spid="67" grpId="0" animBg="1"/>
      <p:bldP spid="67" grpId="1"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1145262" y="-76200"/>
            <a:ext cx="10363200" cy="1143000"/>
          </a:xfrm>
        </p:spPr>
        <p:txBody>
          <a:bodyPr/>
          <a:lstStyle/>
          <a:p>
            <a:r>
              <a:rPr lang="en-US" dirty="0"/>
              <a:t>Currying Challenge</a:t>
            </a:r>
          </a:p>
        </p:txBody>
      </p:sp>
      <p:sp>
        <p:nvSpPr>
          <p:cNvPr id="11" name="TextBox 10">
            <a:extLst>
              <a:ext uri="{FF2B5EF4-FFF2-40B4-BE49-F238E27FC236}">
                <a16:creationId xmlns:a16="http://schemas.microsoft.com/office/drawing/2014/main" id="{BC507B4E-B0C6-467D-B923-7E30E82FA67D}"/>
              </a:ext>
            </a:extLst>
          </p:cNvPr>
          <p:cNvSpPr txBox="1"/>
          <p:nvPr/>
        </p:nvSpPr>
        <p:spPr>
          <a:xfrm>
            <a:off x="1430714" y="887889"/>
            <a:ext cx="9153356" cy="461665"/>
          </a:xfrm>
          <a:prstGeom prst="rect">
            <a:avLst/>
          </a:prstGeom>
          <a:noFill/>
        </p:spPr>
        <p:txBody>
          <a:bodyPr wrap="square" rtlCol="0">
            <a:spAutoFit/>
          </a:bodyPr>
          <a:lstStyle/>
          <a:p>
            <a:pPr algn="ctr"/>
            <a:r>
              <a:rPr lang="en-US" sz="2400" dirty="0"/>
              <a:t>Your turn! Discuss with a neighbor before answering!</a:t>
            </a:r>
          </a:p>
        </p:txBody>
      </p:sp>
      <p:sp>
        <p:nvSpPr>
          <p:cNvPr id="12" name="TextBox 11">
            <a:extLst>
              <a:ext uri="{FF2B5EF4-FFF2-40B4-BE49-F238E27FC236}">
                <a16:creationId xmlns:a16="http://schemas.microsoft.com/office/drawing/2014/main" id="{516BA275-6512-4534-9324-38E38FB39005}"/>
              </a:ext>
            </a:extLst>
          </p:cNvPr>
          <p:cNvSpPr txBox="1"/>
          <p:nvPr/>
        </p:nvSpPr>
        <p:spPr>
          <a:xfrm>
            <a:off x="287131" y="3271141"/>
            <a:ext cx="5764220" cy="830997"/>
          </a:xfrm>
          <a:prstGeom prst="rect">
            <a:avLst/>
          </a:prstGeom>
          <a:noFill/>
        </p:spPr>
        <p:txBody>
          <a:bodyPr wrap="square" rtlCol="0">
            <a:spAutoFit/>
          </a:bodyPr>
          <a:lstStyle/>
          <a:p>
            <a:pPr algn="ctr"/>
            <a:r>
              <a:rPr lang="en-US" sz="2400" dirty="0"/>
              <a:t>Show the </a:t>
            </a:r>
            <a:r>
              <a:rPr lang="en-US" sz="2400" dirty="0" err="1"/>
              <a:t>uncurried</a:t>
            </a:r>
            <a:r>
              <a:rPr lang="en-US" sz="2400" dirty="0"/>
              <a:t> version of the function:</a:t>
            </a:r>
          </a:p>
          <a:p>
            <a:pPr algn="ctr"/>
            <a:r>
              <a:rPr lang="en-US" sz="2400" dirty="0">
                <a:solidFill>
                  <a:srgbClr val="FF0000"/>
                </a:solidFill>
              </a:rPr>
              <a:t>f = \y -&gt; (\x -&gt; 2*x*y)</a:t>
            </a:r>
          </a:p>
        </p:txBody>
      </p:sp>
      <p:sp>
        <p:nvSpPr>
          <p:cNvPr id="32" name="TextBox 31">
            <a:extLst>
              <a:ext uri="{FF2B5EF4-FFF2-40B4-BE49-F238E27FC236}">
                <a16:creationId xmlns:a16="http://schemas.microsoft.com/office/drawing/2014/main" id="{A72C8762-778F-45E9-8BB9-F4BDB8851E17}"/>
              </a:ext>
            </a:extLst>
          </p:cNvPr>
          <p:cNvSpPr txBox="1"/>
          <p:nvPr/>
        </p:nvSpPr>
        <p:spPr>
          <a:xfrm>
            <a:off x="287131" y="1720994"/>
            <a:ext cx="5764220" cy="830997"/>
          </a:xfrm>
          <a:prstGeom prst="rect">
            <a:avLst/>
          </a:prstGeom>
          <a:noFill/>
        </p:spPr>
        <p:txBody>
          <a:bodyPr wrap="square" rtlCol="0">
            <a:spAutoFit/>
          </a:bodyPr>
          <a:lstStyle/>
          <a:p>
            <a:pPr algn="ctr"/>
            <a:r>
              <a:rPr lang="en-US" sz="2400" dirty="0"/>
              <a:t>Show the curried version of the function:</a:t>
            </a:r>
          </a:p>
          <a:p>
            <a:pPr algn="ctr"/>
            <a:r>
              <a:rPr lang="en-US" sz="2400" dirty="0">
                <a:solidFill>
                  <a:srgbClr val="FF0000"/>
                </a:solidFill>
              </a:rPr>
              <a:t>f x = 2*x</a:t>
            </a:r>
          </a:p>
        </p:txBody>
      </p:sp>
      <p:grpSp>
        <p:nvGrpSpPr>
          <p:cNvPr id="34" name="Group 33">
            <a:extLst>
              <a:ext uri="{FF2B5EF4-FFF2-40B4-BE49-F238E27FC236}">
                <a16:creationId xmlns:a16="http://schemas.microsoft.com/office/drawing/2014/main" id="{24943457-265B-4FE0-8698-C447FCFF4E18}"/>
              </a:ext>
            </a:extLst>
          </p:cNvPr>
          <p:cNvGrpSpPr/>
          <p:nvPr/>
        </p:nvGrpSpPr>
        <p:grpSpPr>
          <a:xfrm>
            <a:off x="6349643" y="1644372"/>
            <a:ext cx="5250153" cy="1052924"/>
            <a:chOff x="640739" y="2458370"/>
            <a:chExt cx="5250153" cy="1052924"/>
          </a:xfrm>
        </p:grpSpPr>
        <p:sp>
          <p:nvSpPr>
            <p:cNvPr id="36" name="Rectangle 35">
              <a:extLst>
                <a:ext uri="{FF2B5EF4-FFF2-40B4-BE49-F238E27FC236}">
                  <a16:creationId xmlns:a16="http://schemas.microsoft.com/office/drawing/2014/main" id="{4A005CD1-7C2B-4B16-9BDA-EF9ACD0E782C}"/>
                </a:ext>
              </a:extLst>
            </p:cNvPr>
            <p:cNvSpPr/>
            <p:nvPr/>
          </p:nvSpPr>
          <p:spPr>
            <a:xfrm>
              <a:off x="642427" y="2458370"/>
              <a:ext cx="5248465"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2C58340-B63E-47F2-93E0-12F1AD51A524}"/>
                </a:ext>
              </a:extLst>
            </p:cNvPr>
            <p:cNvSpPr txBox="1"/>
            <p:nvPr/>
          </p:nvSpPr>
          <p:spPr>
            <a:xfrm>
              <a:off x="640739" y="2523311"/>
              <a:ext cx="2295821" cy="369332"/>
            </a:xfrm>
            <a:prstGeom prst="rect">
              <a:avLst/>
            </a:prstGeom>
            <a:noFill/>
          </p:spPr>
          <p:txBody>
            <a:bodyPr wrap="none" rtlCol="0">
              <a:spAutoFit/>
            </a:bodyPr>
            <a:lstStyle/>
            <a:p>
              <a:r>
                <a:rPr lang="en-US" dirty="0">
                  <a:latin typeface="Consolas" panose="020B0609020204030204" pitchFamily="49" charset="0"/>
                </a:rPr>
                <a:t>f</a:t>
              </a:r>
              <a:r>
                <a:rPr lang="en-US" baseline="-25000" dirty="0">
                  <a:latin typeface="Consolas" panose="020B0609020204030204" pitchFamily="49" charset="0"/>
                </a:rPr>
                <a:t>c</a:t>
              </a:r>
              <a:r>
                <a:rPr lang="en-US" dirty="0">
                  <a:latin typeface="Consolas" panose="020B0609020204030204" pitchFamily="49" charset="0"/>
                </a:rPr>
                <a:t> = </a:t>
              </a:r>
              <a:r>
                <a:rPr lang="en-US" u="sng" dirty="0">
                  <a:latin typeface="Consolas" panose="020B0609020204030204" pitchFamily="49" charset="0"/>
                </a:rPr>
                <a:t>    -&gt;      </a:t>
              </a:r>
            </a:p>
          </p:txBody>
        </p:sp>
      </p:grpSp>
      <p:sp>
        <p:nvSpPr>
          <p:cNvPr id="39" name="Speech Bubble: Rectangle with Corners Rounded 38">
            <a:extLst>
              <a:ext uri="{FF2B5EF4-FFF2-40B4-BE49-F238E27FC236}">
                <a16:creationId xmlns:a16="http://schemas.microsoft.com/office/drawing/2014/main" id="{217DBFA3-3389-4333-89EF-E5BEE337D4C6}"/>
              </a:ext>
            </a:extLst>
          </p:cNvPr>
          <p:cNvSpPr/>
          <p:nvPr/>
        </p:nvSpPr>
        <p:spPr>
          <a:xfrm>
            <a:off x="6201811" y="417039"/>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40" name="TextBox 39">
            <a:extLst>
              <a:ext uri="{FF2B5EF4-FFF2-40B4-BE49-F238E27FC236}">
                <a16:creationId xmlns:a16="http://schemas.microsoft.com/office/drawing/2014/main" id="{642392CF-9934-48B0-96E1-3D7632345396}"/>
              </a:ext>
            </a:extLst>
          </p:cNvPr>
          <p:cNvSpPr txBox="1"/>
          <p:nvPr/>
        </p:nvSpPr>
        <p:spPr>
          <a:xfrm>
            <a:off x="7058722" y="1696901"/>
            <a:ext cx="595983" cy="369332"/>
          </a:xfrm>
          <a:prstGeom prst="rect">
            <a:avLst/>
          </a:prstGeom>
          <a:noFill/>
        </p:spPr>
        <p:txBody>
          <a:bodyPr wrap="square">
            <a:spAutoFit/>
          </a:bodyPr>
          <a:lstStyle/>
          <a:p>
            <a:r>
              <a:rPr lang="en-US" dirty="0">
                <a:solidFill>
                  <a:srgbClr val="00B050"/>
                </a:solidFill>
                <a:latin typeface="Consolas" panose="020B0609020204030204" pitchFamily="49" charset="0"/>
              </a:rPr>
              <a:t>\x</a:t>
            </a:r>
            <a:endParaRPr lang="en-US" dirty="0"/>
          </a:p>
        </p:txBody>
      </p:sp>
      <p:pic>
        <p:nvPicPr>
          <p:cNvPr id="42" name="Picture 41" descr="Shape&#10;&#10;Description automatically generated with low confidence">
            <a:extLst>
              <a:ext uri="{FF2B5EF4-FFF2-40B4-BE49-F238E27FC236}">
                <a16:creationId xmlns:a16="http://schemas.microsoft.com/office/drawing/2014/main" id="{4C771F8B-5530-44FF-87FA-2EF8AC4E2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2023" y="109831"/>
            <a:ext cx="603149" cy="603149"/>
          </a:xfrm>
          <a:prstGeom prst="rect">
            <a:avLst/>
          </a:prstGeom>
          <a:ln>
            <a:noFill/>
          </a:ln>
          <a:effectLst>
            <a:outerShdw blurRad="292100" dist="139700" dir="2700000" algn="tl" rotWithShape="0">
              <a:srgbClr val="333333">
                <a:alpha val="65000"/>
              </a:srgbClr>
            </a:outerShdw>
          </a:effectLst>
        </p:spPr>
      </p:pic>
      <p:sp>
        <p:nvSpPr>
          <p:cNvPr id="43" name="TextBox 42">
            <a:extLst>
              <a:ext uri="{FF2B5EF4-FFF2-40B4-BE49-F238E27FC236}">
                <a16:creationId xmlns:a16="http://schemas.microsoft.com/office/drawing/2014/main" id="{3A259627-FC18-40B5-9E70-64DE4422E673}"/>
              </a:ext>
            </a:extLst>
          </p:cNvPr>
          <p:cNvSpPr txBox="1"/>
          <p:nvPr/>
        </p:nvSpPr>
        <p:spPr>
          <a:xfrm>
            <a:off x="7763430" y="1695379"/>
            <a:ext cx="673705" cy="369332"/>
          </a:xfrm>
          <a:prstGeom prst="rect">
            <a:avLst/>
          </a:prstGeom>
          <a:noFill/>
        </p:spPr>
        <p:txBody>
          <a:bodyPr wrap="square">
            <a:spAutoFit/>
          </a:bodyPr>
          <a:lstStyle/>
          <a:p>
            <a:r>
              <a:rPr lang="en-US" dirty="0">
                <a:solidFill>
                  <a:srgbClr val="00B050"/>
                </a:solidFill>
                <a:latin typeface="Consolas" panose="020B0609020204030204" pitchFamily="49" charset="0"/>
              </a:rPr>
              <a:t>2*x</a:t>
            </a:r>
            <a:endParaRPr lang="en-US" dirty="0"/>
          </a:p>
        </p:txBody>
      </p:sp>
      <p:sp>
        <p:nvSpPr>
          <p:cNvPr id="44" name="Speech Bubble: Rectangle with Corners Rounded 43">
            <a:extLst>
              <a:ext uri="{FF2B5EF4-FFF2-40B4-BE49-F238E27FC236}">
                <a16:creationId xmlns:a16="http://schemas.microsoft.com/office/drawing/2014/main" id="{0EBA8A48-4BC9-4873-841B-8C57EC10C067}"/>
              </a:ext>
            </a:extLst>
          </p:cNvPr>
          <p:cNvSpPr/>
          <p:nvPr/>
        </p:nvSpPr>
        <p:spPr>
          <a:xfrm>
            <a:off x="6927827" y="408801"/>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grpSp>
        <p:nvGrpSpPr>
          <p:cNvPr id="45" name="Group 44">
            <a:extLst>
              <a:ext uri="{FF2B5EF4-FFF2-40B4-BE49-F238E27FC236}">
                <a16:creationId xmlns:a16="http://schemas.microsoft.com/office/drawing/2014/main" id="{BD3B48D1-B51D-4701-9E2E-6DBCF90C57A4}"/>
              </a:ext>
            </a:extLst>
          </p:cNvPr>
          <p:cNvGrpSpPr/>
          <p:nvPr/>
        </p:nvGrpSpPr>
        <p:grpSpPr>
          <a:xfrm>
            <a:off x="6349643" y="3101174"/>
            <a:ext cx="5250153" cy="1052924"/>
            <a:chOff x="640739" y="2458370"/>
            <a:chExt cx="5250153" cy="1052924"/>
          </a:xfrm>
        </p:grpSpPr>
        <p:sp>
          <p:nvSpPr>
            <p:cNvPr id="46" name="Rectangle 45">
              <a:extLst>
                <a:ext uri="{FF2B5EF4-FFF2-40B4-BE49-F238E27FC236}">
                  <a16:creationId xmlns:a16="http://schemas.microsoft.com/office/drawing/2014/main" id="{441B524A-A9DA-4E89-BCFA-244CEE16C036}"/>
                </a:ext>
              </a:extLst>
            </p:cNvPr>
            <p:cNvSpPr/>
            <p:nvPr/>
          </p:nvSpPr>
          <p:spPr>
            <a:xfrm>
              <a:off x="642427" y="2458370"/>
              <a:ext cx="5248465"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AD1F29A-BA56-4E2A-8F69-2DD80FD149B7}"/>
                </a:ext>
              </a:extLst>
            </p:cNvPr>
            <p:cNvSpPr txBox="1"/>
            <p:nvPr/>
          </p:nvSpPr>
          <p:spPr>
            <a:xfrm>
              <a:off x="640739" y="2523311"/>
              <a:ext cx="2042547" cy="369332"/>
            </a:xfrm>
            <a:prstGeom prst="rect">
              <a:avLst/>
            </a:prstGeom>
            <a:noFill/>
          </p:spPr>
          <p:txBody>
            <a:bodyPr wrap="none" rtlCol="0">
              <a:spAutoFit/>
            </a:bodyPr>
            <a:lstStyle/>
            <a:p>
              <a:r>
                <a:rPr lang="en-US" dirty="0">
                  <a:latin typeface="Consolas" panose="020B0609020204030204" pitchFamily="49" charset="0"/>
                </a:rPr>
                <a:t>f</a:t>
              </a:r>
              <a:r>
                <a:rPr lang="en-US" baseline="-25000" dirty="0">
                  <a:latin typeface="Consolas" panose="020B0609020204030204" pitchFamily="49" charset="0"/>
                </a:rPr>
                <a:t> </a:t>
              </a:r>
              <a:r>
                <a:rPr lang="en-US" dirty="0">
                  <a:latin typeface="Consolas" panose="020B0609020204030204" pitchFamily="49" charset="0"/>
                </a:rPr>
                <a:t> </a:t>
              </a:r>
              <a:r>
                <a:rPr lang="en-US" u="sng" dirty="0">
                  <a:latin typeface="Consolas" panose="020B0609020204030204" pitchFamily="49" charset="0"/>
                </a:rPr>
                <a:t> </a:t>
              </a:r>
              <a:r>
                <a:rPr lang="en-US" dirty="0">
                  <a:latin typeface="Consolas" panose="020B0609020204030204" pitchFamily="49" charset="0"/>
                </a:rPr>
                <a:t> </a:t>
              </a:r>
              <a:r>
                <a:rPr lang="en-US" u="sng" dirty="0">
                  <a:latin typeface="Consolas" panose="020B0609020204030204" pitchFamily="49" charset="0"/>
                </a:rPr>
                <a:t> </a:t>
              </a:r>
              <a:r>
                <a:rPr lang="en-US" dirty="0">
                  <a:latin typeface="Consolas" panose="020B0609020204030204" pitchFamily="49" charset="0"/>
                </a:rPr>
                <a:t> = </a:t>
              </a:r>
              <a:r>
                <a:rPr lang="en-US" u="sng" dirty="0">
                  <a:latin typeface="Consolas" panose="020B0609020204030204" pitchFamily="49" charset="0"/>
                </a:rPr>
                <a:t>_____ </a:t>
              </a:r>
            </a:p>
          </p:txBody>
        </p:sp>
      </p:grpSp>
      <p:sp>
        <p:nvSpPr>
          <p:cNvPr id="48" name="TextBox 47">
            <a:extLst>
              <a:ext uri="{FF2B5EF4-FFF2-40B4-BE49-F238E27FC236}">
                <a16:creationId xmlns:a16="http://schemas.microsoft.com/office/drawing/2014/main" id="{BD52CCC4-DDE0-4230-968A-20E51B2409F2}"/>
              </a:ext>
            </a:extLst>
          </p:cNvPr>
          <p:cNvSpPr txBox="1"/>
          <p:nvPr/>
        </p:nvSpPr>
        <p:spPr>
          <a:xfrm>
            <a:off x="6704739" y="3174059"/>
            <a:ext cx="537136" cy="369332"/>
          </a:xfrm>
          <a:prstGeom prst="rect">
            <a:avLst/>
          </a:prstGeom>
          <a:noFill/>
        </p:spPr>
        <p:txBody>
          <a:bodyPr wrap="square">
            <a:spAutoFit/>
          </a:bodyPr>
          <a:lstStyle/>
          <a:p>
            <a:r>
              <a:rPr lang="en-US" dirty="0">
                <a:solidFill>
                  <a:srgbClr val="00B050"/>
                </a:solidFill>
                <a:latin typeface="Consolas" panose="020B0609020204030204" pitchFamily="49" charset="0"/>
              </a:rPr>
              <a:t>y</a:t>
            </a:r>
            <a:endParaRPr lang="en-US" dirty="0"/>
          </a:p>
        </p:txBody>
      </p:sp>
      <p:sp>
        <p:nvSpPr>
          <p:cNvPr id="49" name="TextBox 48">
            <a:extLst>
              <a:ext uri="{FF2B5EF4-FFF2-40B4-BE49-F238E27FC236}">
                <a16:creationId xmlns:a16="http://schemas.microsoft.com/office/drawing/2014/main" id="{29E4F91E-66FC-4391-BC59-26172BE13ED0}"/>
              </a:ext>
            </a:extLst>
          </p:cNvPr>
          <p:cNvSpPr txBox="1"/>
          <p:nvPr/>
        </p:nvSpPr>
        <p:spPr>
          <a:xfrm>
            <a:off x="6932289" y="3179459"/>
            <a:ext cx="673705" cy="369332"/>
          </a:xfrm>
          <a:prstGeom prst="rect">
            <a:avLst/>
          </a:prstGeom>
          <a:noFill/>
        </p:spPr>
        <p:txBody>
          <a:bodyPr wrap="square">
            <a:spAutoFit/>
          </a:bodyPr>
          <a:lstStyle/>
          <a:p>
            <a:r>
              <a:rPr lang="en-US" dirty="0">
                <a:solidFill>
                  <a:srgbClr val="00B050"/>
                </a:solidFill>
                <a:latin typeface="Consolas" panose="020B0609020204030204" pitchFamily="49" charset="0"/>
              </a:rPr>
              <a:t>x</a:t>
            </a:r>
            <a:endParaRPr lang="en-US" dirty="0"/>
          </a:p>
        </p:txBody>
      </p:sp>
      <p:sp>
        <p:nvSpPr>
          <p:cNvPr id="50" name="TextBox 49">
            <a:extLst>
              <a:ext uri="{FF2B5EF4-FFF2-40B4-BE49-F238E27FC236}">
                <a16:creationId xmlns:a16="http://schemas.microsoft.com/office/drawing/2014/main" id="{C1F16612-9B6C-4BC2-8FCA-F8BD2678F9D9}"/>
              </a:ext>
            </a:extLst>
          </p:cNvPr>
          <p:cNvSpPr txBox="1"/>
          <p:nvPr/>
        </p:nvSpPr>
        <p:spPr>
          <a:xfrm>
            <a:off x="7469425" y="3169097"/>
            <a:ext cx="989847" cy="369332"/>
          </a:xfrm>
          <a:prstGeom prst="rect">
            <a:avLst/>
          </a:prstGeom>
          <a:noFill/>
        </p:spPr>
        <p:txBody>
          <a:bodyPr wrap="square">
            <a:spAutoFit/>
          </a:bodyPr>
          <a:lstStyle/>
          <a:p>
            <a:r>
              <a:rPr lang="en-US" dirty="0">
                <a:solidFill>
                  <a:srgbClr val="00B050"/>
                </a:solidFill>
                <a:latin typeface="Consolas" panose="020B0609020204030204" pitchFamily="49" charset="0"/>
              </a:rPr>
              <a:t>2*x*y</a:t>
            </a:r>
            <a:endParaRPr lang="en-US" dirty="0"/>
          </a:p>
        </p:txBody>
      </p:sp>
      <p:sp>
        <p:nvSpPr>
          <p:cNvPr id="51" name="Speech Bubble: Rectangle with Corners Rounded 50">
            <a:extLst>
              <a:ext uri="{FF2B5EF4-FFF2-40B4-BE49-F238E27FC236}">
                <a16:creationId xmlns:a16="http://schemas.microsoft.com/office/drawing/2014/main" id="{66AEFB41-85CA-4AB4-B136-A9E4FDA84545}"/>
              </a:ext>
            </a:extLst>
          </p:cNvPr>
          <p:cNvSpPr/>
          <p:nvPr/>
        </p:nvSpPr>
        <p:spPr>
          <a:xfrm>
            <a:off x="5774848" y="1900121"/>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52" name="Speech Bubble: Rectangle with Corners Rounded 51">
            <a:extLst>
              <a:ext uri="{FF2B5EF4-FFF2-40B4-BE49-F238E27FC236}">
                <a16:creationId xmlns:a16="http://schemas.microsoft.com/office/drawing/2014/main" id="{2DE7ACD1-AF45-42BD-B077-C6E01C5303AD}"/>
              </a:ext>
            </a:extLst>
          </p:cNvPr>
          <p:cNvSpPr/>
          <p:nvPr/>
        </p:nvSpPr>
        <p:spPr>
          <a:xfrm>
            <a:off x="6002830" y="1878811"/>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53" name="Speech Bubble: Rectangle with Corners Rounded 52">
            <a:extLst>
              <a:ext uri="{FF2B5EF4-FFF2-40B4-BE49-F238E27FC236}">
                <a16:creationId xmlns:a16="http://schemas.microsoft.com/office/drawing/2014/main" id="{D060216D-782F-48F6-86A9-1602FB46F705}"/>
              </a:ext>
            </a:extLst>
          </p:cNvPr>
          <p:cNvSpPr/>
          <p:nvPr/>
        </p:nvSpPr>
        <p:spPr>
          <a:xfrm>
            <a:off x="6860359" y="1904853"/>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54" name="TextBox 53">
            <a:extLst>
              <a:ext uri="{FF2B5EF4-FFF2-40B4-BE49-F238E27FC236}">
                <a16:creationId xmlns:a16="http://schemas.microsoft.com/office/drawing/2014/main" id="{F34BB75A-11B3-458F-A0D7-C8ECC582A663}"/>
              </a:ext>
            </a:extLst>
          </p:cNvPr>
          <p:cNvSpPr txBox="1"/>
          <p:nvPr/>
        </p:nvSpPr>
        <p:spPr>
          <a:xfrm>
            <a:off x="636804" y="4433255"/>
            <a:ext cx="5134780" cy="1569660"/>
          </a:xfrm>
          <a:prstGeom prst="rect">
            <a:avLst/>
          </a:prstGeom>
          <a:noFill/>
        </p:spPr>
        <p:txBody>
          <a:bodyPr wrap="square" rtlCol="0">
            <a:spAutoFit/>
          </a:bodyPr>
          <a:lstStyle/>
          <a:p>
            <a:pPr algn="ctr"/>
            <a:r>
              <a:rPr lang="en-US" sz="2400" dirty="0"/>
              <a:t>What is the type of the following </a:t>
            </a:r>
            <a:r>
              <a:rPr lang="en-US" sz="2400" dirty="0">
                <a:solidFill>
                  <a:srgbClr val="0070C0"/>
                </a:solidFill>
              </a:rPr>
              <a:t>function</a:t>
            </a:r>
            <a:r>
              <a:rPr lang="en-US" sz="2400" dirty="0"/>
              <a:t> after it's been curried assuming </a:t>
            </a:r>
            <a:r>
              <a:rPr lang="en-US" sz="2400" dirty="0">
                <a:solidFill>
                  <a:srgbClr val="FF0000"/>
                </a:solidFill>
              </a:rPr>
              <a:t>a</a:t>
            </a:r>
            <a:r>
              <a:rPr lang="en-US" sz="2400" dirty="0"/>
              <a:t> and </a:t>
            </a:r>
            <a:r>
              <a:rPr lang="en-US" sz="2400" dirty="0">
                <a:solidFill>
                  <a:srgbClr val="FF0000"/>
                </a:solidFill>
              </a:rPr>
              <a:t>b</a:t>
            </a:r>
            <a:r>
              <a:rPr lang="en-US" sz="2400" dirty="0"/>
              <a:t> are </a:t>
            </a:r>
            <a:r>
              <a:rPr lang="en-US" sz="2400" dirty="0" err="1">
                <a:solidFill>
                  <a:srgbClr val="FF0000"/>
                </a:solidFill>
              </a:rPr>
              <a:t>Ints</a:t>
            </a:r>
            <a:r>
              <a:rPr lang="en-US" sz="2400" dirty="0"/>
              <a:t>:</a:t>
            </a:r>
          </a:p>
          <a:p>
            <a:pPr algn="ctr"/>
            <a:r>
              <a:rPr lang="en-US" sz="2400" dirty="0">
                <a:solidFill>
                  <a:srgbClr val="0070C0"/>
                </a:solidFill>
              </a:rPr>
              <a:t>greater a b = a &gt; b</a:t>
            </a:r>
          </a:p>
        </p:txBody>
      </p:sp>
      <p:grpSp>
        <p:nvGrpSpPr>
          <p:cNvPr id="55" name="Group 54">
            <a:extLst>
              <a:ext uri="{FF2B5EF4-FFF2-40B4-BE49-F238E27FC236}">
                <a16:creationId xmlns:a16="http://schemas.microsoft.com/office/drawing/2014/main" id="{159E6A17-4ED3-453F-881E-6A92840652EF}"/>
              </a:ext>
            </a:extLst>
          </p:cNvPr>
          <p:cNvGrpSpPr/>
          <p:nvPr/>
        </p:nvGrpSpPr>
        <p:grpSpPr>
          <a:xfrm>
            <a:off x="6349643" y="4575633"/>
            <a:ext cx="5250153" cy="1052924"/>
            <a:chOff x="640739" y="2458370"/>
            <a:chExt cx="5250153" cy="1052924"/>
          </a:xfrm>
        </p:grpSpPr>
        <p:sp>
          <p:nvSpPr>
            <p:cNvPr id="56" name="Rectangle 55">
              <a:extLst>
                <a:ext uri="{FF2B5EF4-FFF2-40B4-BE49-F238E27FC236}">
                  <a16:creationId xmlns:a16="http://schemas.microsoft.com/office/drawing/2014/main" id="{27A66261-9F91-41F6-A506-03B7AEAACCAB}"/>
                </a:ext>
              </a:extLst>
            </p:cNvPr>
            <p:cNvSpPr/>
            <p:nvPr/>
          </p:nvSpPr>
          <p:spPr>
            <a:xfrm>
              <a:off x="642427" y="2458370"/>
              <a:ext cx="5248465" cy="105292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5147765-B584-4B12-BD9A-F40C5ADF74DD}"/>
                </a:ext>
              </a:extLst>
            </p:cNvPr>
            <p:cNvSpPr txBox="1"/>
            <p:nvPr/>
          </p:nvSpPr>
          <p:spPr>
            <a:xfrm>
              <a:off x="640739" y="2523311"/>
              <a:ext cx="3983783" cy="369332"/>
            </a:xfrm>
            <a:prstGeom prst="rect">
              <a:avLst/>
            </a:prstGeom>
            <a:noFill/>
          </p:spPr>
          <p:txBody>
            <a:bodyPr wrap="none" rtlCol="0">
              <a:spAutoFit/>
            </a:bodyPr>
            <a:lstStyle/>
            <a:p>
              <a:r>
                <a:rPr lang="en-US" dirty="0">
                  <a:latin typeface="Consolas" panose="020B0609020204030204" pitchFamily="49" charset="0"/>
                </a:rPr>
                <a:t>Greater :: </a:t>
              </a:r>
              <a:r>
                <a:rPr lang="en-US" u="sng" dirty="0">
                  <a:latin typeface="Consolas" panose="020B0609020204030204" pitchFamily="49" charset="0"/>
                </a:rPr>
                <a:t>  </a:t>
              </a:r>
              <a:r>
                <a:rPr lang="en-US" dirty="0">
                  <a:latin typeface="Consolas" panose="020B0609020204030204" pitchFamily="49" charset="0"/>
                </a:rPr>
                <a:t> -&gt; </a:t>
              </a:r>
              <a:r>
                <a:rPr lang="en-US" u="sng" dirty="0">
                  <a:latin typeface="Consolas" panose="020B0609020204030204" pitchFamily="49" charset="0"/>
                </a:rPr>
                <a:t>             </a:t>
              </a:r>
            </a:p>
          </p:txBody>
        </p:sp>
      </p:grpSp>
      <p:sp>
        <p:nvSpPr>
          <p:cNvPr id="58" name="TextBox 57">
            <a:extLst>
              <a:ext uri="{FF2B5EF4-FFF2-40B4-BE49-F238E27FC236}">
                <a16:creationId xmlns:a16="http://schemas.microsoft.com/office/drawing/2014/main" id="{A9C6E522-E078-4BDA-A4FA-AFF1D5573B88}"/>
              </a:ext>
            </a:extLst>
          </p:cNvPr>
          <p:cNvSpPr txBox="1"/>
          <p:nvPr/>
        </p:nvSpPr>
        <p:spPr>
          <a:xfrm>
            <a:off x="7666401" y="4620921"/>
            <a:ext cx="622044" cy="369332"/>
          </a:xfrm>
          <a:prstGeom prst="rect">
            <a:avLst/>
          </a:prstGeom>
          <a:noFill/>
        </p:spPr>
        <p:txBody>
          <a:bodyPr wrap="square">
            <a:spAutoFit/>
          </a:bodyPr>
          <a:lstStyle/>
          <a:p>
            <a:r>
              <a:rPr lang="en-US" dirty="0">
                <a:solidFill>
                  <a:srgbClr val="00B050"/>
                </a:solidFill>
                <a:latin typeface="Consolas" panose="020B0609020204030204" pitchFamily="49" charset="0"/>
              </a:rPr>
              <a:t>Int</a:t>
            </a:r>
            <a:endParaRPr lang="en-US" dirty="0"/>
          </a:p>
        </p:txBody>
      </p:sp>
      <p:sp>
        <p:nvSpPr>
          <p:cNvPr id="59" name="TextBox 58">
            <a:extLst>
              <a:ext uri="{FF2B5EF4-FFF2-40B4-BE49-F238E27FC236}">
                <a16:creationId xmlns:a16="http://schemas.microsoft.com/office/drawing/2014/main" id="{CCD8F6F8-06C1-45B6-AF65-F704D0F68802}"/>
              </a:ext>
            </a:extLst>
          </p:cNvPr>
          <p:cNvSpPr txBox="1"/>
          <p:nvPr/>
        </p:nvSpPr>
        <p:spPr>
          <a:xfrm>
            <a:off x="8510552" y="4620921"/>
            <a:ext cx="1932732" cy="369332"/>
          </a:xfrm>
          <a:prstGeom prst="rect">
            <a:avLst/>
          </a:prstGeom>
          <a:noFill/>
        </p:spPr>
        <p:txBody>
          <a:bodyPr wrap="square">
            <a:spAutoFit/>
          </a:bodyPr>
          <a:lstStyle/>
          <a:p>
            <a:r>
              <a:rPr lang="en-US" dirty="0">
                <a:solidFill>
                  <a:srgbClr val="00B050"/>
                </a:solidFill>
                <a:latin typeface="Consolas" panose="020B0609020204030204" pitchFamily="49" charset="0"/>
              </a:rPr>
              <a:t>(Int -&gt; Bool)</a:t>
            </a:r>
            <a:endParaRPr lang="en-US" dirty="0"/>
          </a:p>
        </p:txBody>
      </p:sp>
      <p:sp>
        <p:nvSpPr>
          <p:cNvPr id="61" name="Speech Bubble: Rectangle with Corners Rounded 60">
            <a:extLst>
              <a:ext uri="{FF2B5EF4-FFF2-40B4-BE49-F238E27FC236}">
                <a16:creationId xmlns:a16="http://schemas.microsoft.com/office/drawing/2014/main" id="{5D45F6B9-8160-4AD4-89A8-F083E4E2A0E5}"/>
              </a:ext>
            </a:extLst>
          </p:cNvPr>
          <p:cNvSpPr/>
          <p:nvPr/>
        </p:nvSpPr>
        <p:spPr>
          <a:xfrm>
            <a:off x="6854607" y="3327715"/>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62" name="Speech Bubble: Rectangle with Corners Rounded 61">
            <a:extLst>
              <a:ext uri="{FF2B5EF4-FFF2-40B4-BE49-F238E27FC236}">
                <a16:creationId xmlns:a16="http://schemas.microsoft.com/office/drawing/2014/main" id="{EC574B9F-BD72-43FD-A605-1BAE67AF5F98}"/>
              </a:ext>
            </a:extLst>
          </p:cNvPr>
          <p:cNvSpPr/>
          <p:nvPr/>
        </p:nvSpPr>
        <p:spPr>
          <a:xfrm>
            <a:off x="8073776" y="3335575"/>
            <a:ext cx="1940954" cy="982505"/>
          </a:xfrm>
          <a:prstGeom prst="wedgeRoundRectCallout">
            <a:avLst>
              <a:gd name="adj1" fmla="val 6956"/>
              <a:gd name="adj2" fmla="val 8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31" name="Rectangle 30">
            <a:extLst>
              <a:ext uri="{FF2B5EF4-FFF2-40B4-BE49-F238E27FC236}">
                <a16:creationId xmlns:a16="http://schemas.microsoft.com/office/drawing/2014/main" id="{AB408D5D-74B1-4B11-8A98-CDF15C206FE1}"/>
              </a:ext>
            </a:extLst>
          </p:cNvPr>
          <p:cNvSpPr/>
          <p:nvPr/>
        </p:nvSpPr>
        <p:spPr>
          <a:xfrm>
            <a:off x="965830" y="2690426"/>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3" name="Rectangle 32">
            <a:extLst>
              <a:ext uri="{FF2B5EF4-FFF2-40B4-BE49-F238E27FC236}">
                <a16:creationId xmlns:a16="http://schemas.microsoft.com/office/drawing/2014/main" id="{C4A6C184-4FA3-40C8-8227-46CAC4EB93CA}"/>
              </a:ext>
            </a:extLst>
          </p:cNvPr>
          <p:cNvSpPr/>
          <p:nvPr/>
        </p:nvSpPr>
        <p:spPr>
          <a:xfrm>
            <a:off x="964983" y="2699952"/>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Rectangle 34">
            <a:extLst>
              <a:ext uri="{FF2B5EF4-FFF2-40B4-BE49-F238E27FC236}">
                <a16:creationId xmlns:a16="http://schemas.microsoft.com/office/drawing/2014/main" id="{23CBC573-6536-49D3-9577-593580ED3C43}"/>
              </a:ext>
            </a:extLst>
          </p:cNvPr>
          <p:cNvSpPr/>
          <p:nvPr/>
        </p:nvSpPr>
        <p:spPr>
          <a:xfrm>
            <a:off x="841929" y="4197090"/>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8" name="Rectangle 37">
            <a:extLst>
              <a:ext uri="{FF2B5EF4-FFF2-40B4-BE49-F238E27FC236}">
                <a16:creationId xmlns:a16="http://schemas.microsoft.com/office/drawing/2014/main" id="{49DA6298-16B8-41CE-8930-C3D79180DF3A}"/>
              </a:ext>
            </a:extLst>
          </p:cNvPr>
          <p:cNvSpPr/>
          <p:nvPr/>
        </p:nvSpPr>
        <p:spPr>
          <a:xfrm>
            <a:off x="841082" y="4206616"/>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 name="Rectangle 40">
            <a:extLst>
              <a:ext uri="{FF2B5EF4-FFF2-40B4-BE49-F238E27FC236}">
                <a16:creationId xmlns:a16="http://schemas.microsoft.com/office/drawing/2014/main" id="{A7E977EC-5C1A-42E3-87DB-DA71BF191092}"/>
              </a:ext>
            </a:extLst>
          </p:cNvPr>
          <p:cNvSpPr/>
          <p:nvPr/>
        </p:nvSpPr>
        <p:spPr>
          <a:xfrm>
            <a:off x="799067" y="6139997"/>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60" name="Rectangle 59">
            <a:extLst>
              <a:ext uri="{FF2B5EF4-FFF2-40B4-BE49-F238E27FC236}">
                <a16:creationId xmlns:a16="http://schemas.microsoft.com/office/drawing/2014/main" id="{4338D20D-D54C-4137-B705-97DF72FEAF91}"/>
              </a:ext>
            </a:extLst>
          </p:cNvPr>
          <p:cNvSpPr/>
          <p:nvPr/>
        </p:nvSpPr>
        <p:spPr>
          <a:xfrm>
            <a:off x="798220" y="6149523"/>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42905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9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1"/>
                                        </p:tgtEl>
                                      </p:cBhvr>
                                    </p:animEffect>
                                    <p:set>
                                      <p:cBhvr>
                                        <p:cTn id="22" dur="1" fill="hold">
                                          <p:stCondLst>
                                            <p:cond delay="499"/>
                                          </p:stCondLst>
                                        </p:cTn>
                                        <p:tgtEl>
                                          <p:spTgt spid="31"/>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3"/>
                                        </p:tgtEl>
                                      </p:cBhvr>
                                    </p:animEffect>
                                    <p:set>
                                      <p:cBhvr>
                                        <p:cTn id="25" dur="1" fill="hold">
                                          <p:stCondLst>
                                            <p:cond delay="499"/>
                                          </p:stCondLst>
                                        </p:cTn>
                                        <p:tgtEl>
                                          <p:spTgt spid="3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4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par>
                                <p:cTn id="66" presetID="22" presetClass="entr" presetSubtype="8"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ipe(left)">
                                      <p:cBhvr>
                                        <p:cTn id="68" dur="590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35"/>
                                        </p:tgtEl>
                                      </p:cBhvr>
                                    </p:animEffect>
                                    <p:set>
                                      <p:cBhvr>
                                        <p:cTn id="73" dur="1" fill="hold">
                                          <p:stCondLst>
                                            <p:cond delay="499"/>
                                          </p:stCondLst>
                                        </p:cTn>
                                        <p:tgtEl>
                                          <p:spTgt spid="35"/>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38"/>
                                        </p:tgtEl>
                                      </p:cBhvr>
                                    </p:animEffect>
                                    <p:set>
                                      <p:cBhvr>
                                        <p:cTn id="76" dur="1" fill="hold">
                                          <p:stCondLst>
                                            <p:cond delay="499"/>
                                          </p:stCondLst>
                                        </p:cTn>
                                        <p:tgtEl>
                                          <p:spTgt spid="3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wipe(up)">
                                      <p:cBhvr>
                                        <p:cTn id="81" dur="500"/>
                                        <p:tgtEl>
                                          <p:spTgt spid="5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wipe(left)">
                                      <p:cBhvr>
                                        <p:cTn id="86" dur="500"/>
                                        <p:tgtEl>
                                          <p:spTgt spid="48"/>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up)">
                                      <p:cBhvr>
                                        <p:cTn id="95" dur="500"/>
                                        <p:tgtEl>
                                          <p:spTgt spid="5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wipe(left)">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5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wipe(up)">
                                      <p:cBhvr>
                                        <p:cTn id="109" dur="500"/>
                                        <p:tgtEl>
                                          <p:spTgt spid="5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wipe(left)">
                                      <p:cBhvr>
                                        <p:cTn id="114" dur="500"/>
                                        <p:tgtEl>
                                          <p:spTgt spid="50"/>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53"/>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1"/>
                                        </p:tgtEl>
                                        <p:attrNameLst>
                                          <p:attrName>style.visibility</p:attrName>
                                        </p:attrNameLst>
                                      </p:cBhvr>
                                      <p:to>
                                        <p:strVal val="visible"/>
                                      </p:to>
                                    </p:set>
                                  </p:childTnLst>
                                </p:cTn>
                              </p:par>
                              <p:par>
                                <p:cTn id="131" presetID="22" presetClass="entr" presetSubtype="8" fill="hold" grpId="0" nodeType="with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wipe(left)">
                                      <p:cBhvr>
                                        <p:cTn id="133" dur="59000"/>
                                        <p:tgtEl>
                                          <p:spTgt spid="60"/>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grpId="1" nodeType="clickEffect">
                                  <p:stCondLst>
                                    <p:cond delay="0"/>
                                  </p:stCondLst>
                                  <p:childTnLst>
                                    <p:animEffect transition="out" filter="fade">
                                      <p:cBhvr>
                                        <p:cTn id="137" dur="500"/>
                                        <p:tgtEl>
                                          <p:spTgt spid="41"/>
                                        </p:tgtEl>
                                      </p:cBhvr>
                                    </p:animEffect>
                                    <p:set>
                                      <p:cBhvr>
                                        <p:cTn id="138" dur="1" fill="hold">
                                          <p:stCondLst>
                                            <p:cond delay="499"/>
                                          </p:stCondLst>
                                        </p:cTn>
                                        <p:tgtEl>
                                          <p:spTgt spid="41"/>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60"/>
                                        </p:tgtEl>
                                      </p:cBhvr>
                                    </p:animEffect>
                                    <p:set>
                                      <p:cBhvr>
                                        <p:cTn id="141" dur="1" fill="hold">
                                          <p:stCondLst>
                                            <p:cond delay="499"/>
                                          </p:stCondLst>
                                        </p:cTn>
                                        <p:tgtEl>
                                          <p:spTgt spid="60"/>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wipe(up)">
                                      <p:cBhvr>
                                        <p:cTn id="146" dur="500"/>
                                        <p:tgtEl>
                                          <p:spTgt spid="6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58"/>
                                        </p:tgtEl>
                                        <p:attrNameLst>
                                          <p:attrName>style.visibility</p:attrName>
                                        </p:attrNameLst>
                                      </p:cBhvr>
                                      <p:to>
                                        <p:strVal val="visible"/>
                                      </p:to>
                                    </p:set>
                                    <p:animEffect transition="in" filter="wipe(left)">
                                      <p:cBhvr>
                                        <p:cTn id="151" dur="500"/>
                                        <p:tgtEl>
                                          <p:spTgt spid="58"/>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1" nodeType="clickEffect">
                                  <p:stCondLst>
                                    <p:cond delay="0"/>
                                  </p:stCondLst>
                                  <p:childTnLst>
                                    <p:set>
                                      <p:cBhvr>
                                        <p:cTn id="155" dur="1" fill="hold">
                                          <p:stCondLst>
                                            <p:cond delay="0"/>
                                          </p:stCondLst>
                                        </p:cTn>
                                        <p:tgtEl>
                                          <p:spTgt spid="61"/>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grpId="0" nodeType="clickEffect">
                                  <p:stCondLst>
                                    <p:cond delay="0"/>
                                  </p:stCondLst>
                                  <p:childTnLst>
                                    <p:set>
                                      <p:cBhvr>
                                        <p:cTn id="159" dur="1" fill="hold">
                                          <p:stCondLst>
                                            <p:cond delay="0"/>
                                          </p:stCondLst>
                                        </p:cTn>
                                        <p:tgtEl>
                                          <p:spTgt spid="62"/>
                                        </p:tgtEl>
                                        <p:attrNameLst>
                                          <p:attrName>style.visibility</p:attrName>
                                        </p:attrNameLst>
                                      </p:cBhvr>
                                      <p:to>
                                        <p:strVal val="visible"/>
                                      </p:to>
                                    </p:set>
                                    <p:animEffect transition="in" filter="wipe(up)">
                                      <p:cBhvr>
                                        <p:cTn id="160" dur="500"/>
                                        <p:tgtEl>
                                          <p:spTgt spid="6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59"/>
                                        </p:tgtEl>
                                        <p:attrNameLst>
                                          <p:attrName>style.visibility</p:attrName>
                                        </p:attrNameLst>
                                      </p:cBhvr>
                                      <p:to>
                                        <p:strVal val="visible"/>
                                      </p:to>
                                    </p:set>
                                    <p:animEffect transition="in" filter="wipe(left)">
                                      <p:cBhvr>
                                        <p:cTn id="165" dur="500"/>
                                        <p:tgtEl>
                                          <p:spTgt spid="59"/>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2" grpId="0"/>
      <p:bldP spid="39" grpId="0" animBg="1"/>
      <p:bldP spid="39" grpId="1" animBg="1"/>
      <p:bldP spid="40" grpId="0"/>
      <p:bldP spid="43" grpId="0"/>
      <p:bldP spid="44" grpId="0" animBg="1"/>
      <p:bldP spid="44" grpId="1" animBg="1"/>
      <p:bldP spid="48" grpId="0"/>
      <p:bldP spid="49" grpId="0"/>
      <p:bldP spid="50" grpId="0"/>
      <p:bldP spid="51" grpId="0" animBg="1"/>
      <p:bldP spid="51" grpId="1" animBg="1"/>
      <p:bldP spid="52" grpId="0" animBg="1"/>
      <p:bldP spid="52" grpId="1" animBg="1"/>
      <p:bldP spid="53" grpId="0" animBg="1"/>
      <p:bldP spid="53" grpId="1" animBg="1"/>
      <p:bldP spid="54" grpId="0"/>
      <p:bldP spid="58" grpId="0"/>
      <p:bldP spid="59" grpId="0"/>
      <p:bldP spid="61" grpId="0" animBg="1"/>
      <p:bldP spid="61" grpId="1" animBg="1"/>
      <p:bldP spid="62" grpId="0" animBg="1"/>
      <p:bldP spid="62" grpId="1" animBg="1"/>
      <p:bldP spid="31" grpId="0" animBg="1"/>
      <p:bldP spid="31" grpId="1" animBg="1"/>
      <p:bldP spid="33" grpId="0" animBg="1"/>
      <p:bldP spid="33" grpId="1" animBg="1"/>
      <p:bldP spid="35" grpId="0" animBg="1"/>
      <p:bldP spid="35" grpId="1" animBg="1"/>
      <p:bldP spid="38" grpId="0" animBg="1"/>
      <p:bldP spid="38" grpId="1" animBg="1"/>
      <p:bldP spid="41" grpId="0" animBg="1"/>
      <p:bldP spid="41" grpId="1" animBg="1"/>
      <p:bldP spid="60" grpId="0" animBg="1"/>
      <p:bldP spid="60" grpId="1"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a:t>foldl? foldr? When do you use what?</a:t>
            </a:r>
            <a:endParaRPr lang="en-US" dirty="0"/>
          </a:p>
        </p:txBody>
      </p:sp>
      <p:sp>
        <p:nvSpPr>
          <p:cNvPr id="30" name="Rectangle 29">
            <a:extLst>
              <a:ext uri="{FF2B5EF4-FFF2-40B4-BE49-F238E27FC236}">
                <a16:creationId xmlns:a16="http://schemas.microsoft.com/office/drawing/2014/main" id="{B3995219-C201-4745-B78E-073C7F0D71E5}"/>
              </a:ext>
            </a:extLst>
          </p:cNvPr>
          <p:cNvSpPr/>
          <p:nvPr/>
        </p:nvSpPr>
        <p:spPr>
          <a:xfrm>
            <a:off x="1506097" y="1921667"/>
            <a:ext cx="3844387" cy="1937565"/>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C1C1"/>
                </a:solidFill>
                <a:latin typeface="Corbel" panose="020B0503020204020204" pitchFamily="34" charset="0"/>
              </a:rPr>
              <a:t>Good for large but finite lists, </a:t>
            </a:r>
            <a:r>
              <a:rPr lang="en-US" sz="2400" dirty="0" err="1">
                <a:solidFill>
                  <a:srgbClr val="FFC1C1"/>
                </a:solidFill>
                <a:latin typeface="Corbel" panose="020B0503020204020204" pitchFamily="34" charset="0"/>
              </a:rPr>
              <a:t>esp</a:t>
            </a:r>
            <a:r>
              <a:rPr lang="en-US" sz="2400" dirty="0">
                <a:solidFill>
                  <a:srgbClr val="FFC1C1"/>
                </a:solidFill>
                <a:latin typeface="Corbel" panose="020B0503020204020204" pitchFamily="34" charset="0"/>
              </a:rPr>
              <a:t> when you're using a commutative function like addition or multiplication.</a:t>
            </a:r>
            <a:endParaRPr lang="en-US" sz="1600" dirty="0">
              <a:solidFill>
                <a:schemeClr val="accent6">
                  <a:lumMod val="20000"/>
                  <a:lumOff val="80000"/>
                </a:schemeClr>
              </a:solidFill>
              <a:latin typeface="Corbel" panose="020B0503020204020204" pitchFamily="34" charset="0"/>
            </a:endParaRPr>
          </a:p>
        </p:txBody>
      </p:sp>
      <p:sp>
        <p:nvSpPr>
          <p:cNvPr id="31" name="TextBox 30">
            <a:extLst>
              <a:ext uri="{FF2B5EF4-FFF2-40B4-BE49-F238E27FC236}">
                <a16:creationId xmlns:a16="http://schemas.microsoft.com/office/drawing/2014/main" id="{FF5C117C-91EC-4F2C-95A4-4D71DDD36F00}"/>
              </a:ext>
            </a:extLst>
          </p:cNvPr>
          <p:cNvSpPr txBox="1"/>
          <p:nvPr/>
        </p:nvSpPr>
        <p:spPr>
          <a:xfrm>
            <a:off x="2507227" y="1195946"/>
            <a:ext cx="1659193" cy="646331"/>
          </a:xfrm>
          <a:prstGeom prst="rect">
            <a:avLst/>
          </a:prstGeom>
          <a:noFill/>
        </p:spPr>
        <p:txBody>
          <a:bodyPr wrap="square">
            <a:spAutoFit/>
          </a:bodyPr>
          <a:lstStyle/>
          <a:p>
            <a:pPr algn="ctr"/>
            <a:r>
              <a:rPr lang="en-US" sz="3600" dirty="0" err="1">
                <a:solidFill>
                  <a:srgbClr val="00B050"/>
                </a:solidFill>
              </a:rPr>
              <a:t>foldl</a:t>
            </a:r>
            <a:endParaRPr lang="en-US" sz="3600" dirty="0">
              <a:solidFill>
                <a:srgbClr val="00B050"/>
              </a:solidFill>
            </a:endParaRPr>
          </a:p>
        </p:txBody>
      </p:sp>
      <p:sp>
        <p:nvSpPr>
          <p:cNvPr id="33" name="Rectangle 32">
            <a:extLst>
              <a:ext uri="{FF2B5EF4-FFF2-40B4-BE49-F238E27FC236}">
                <a16:creationId xmlns:a16="http://schemas.microsoft.com/office/drawing/2014/main" id="{43C50770-17CF-46B5-B2AD-FF530C1A4353}"/>
              </a:ext>
            </a:extLst>
          </p:cNvPr>
          <p:cNvSpPr/>
          <p:nvPr/>
        </p:nvSpPr>
        <p:spPr>
          <a:xfrm>
            <a:off x="1506096" y="4072403"/>
            <a:ext cx="3844387" cy="1937565"/>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C1C1"/>
                </a:solidFill>
                <a:latin typeface="Corbel" panose="020B0503020204020204" pitchFamily="34" charset="0"/>
              </a:rPr>
              <a:t>Good for transforming lists into lists with related elements in the reverse order.</a:t>
            </a:r>
            <a:endParaRPr lang="en-US" sz="1600" dirty="0">
              <a:solidFill>
                <a:schemeClr val="accent6">
                  <a:lumMod val="20000"/>
                  <a:lumOff val="80000"/>
                </a:schemeClr>
              </a:solidFill>
              <a:latin typeface="Corbel" panose="020B0503020204020204" pitchFamily="34" charset="0"/>
            </a:endParaRPr>
          </a:p>
        </p:txBody>
      </p:sp>
      <p:sp>
        <p:nvSpPr>
          <p:cNvPr id="36" name="Rectangle 35">
            <a:extLst>
              <a:ext uri="{FF2B5EF4-FFF2-40B4-BE49-F238E27FC236}">
                <a16:creationId xmlns:a16="http://schemas.microsoft.com/office/drawing/2014/main" id="{B7273F0D-A79A-4CAB-87F2-CE931542C66F}"/>
              </a:ext>
            </a:extLst>
          </p:cNvPr>
          <p:cNvSpPr/>
          <p:nvPr/>
        </p:nvSpPr>
        <p:spPr>
          <a:xfrm>
            <a:off x="6842677" y="1921667"/>
            <a:ext cx="3844387" cy="1937565"/>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C1C1"/>
                </a:solidFill>
                <a:latin typeface="Corbel" panose="020B0503020204020204" pitchFamily="34" charset="0"/>
              </a:rPr>
              <a:t>Good for transforming lists into lists with related elements in the same order.</a:t>
            </a:r>
            <a:endParaRPr lang="en-US" sz="1600" dirty="0">
              <a:solidFill>
                <a:schemeClr val="accent6">
                  <a:lumMod val="20000"/>
                  <a:lumOff val="80000"/>
                </a:schemeClr>
              </a:solidFill>
              <a:latin typeface="Corbel" panose="020B0503020204020204" pitchFamily="34" charset="0"/>
            </a:endParaRPr>
          </a:p>
        </p:txBody>
      </p:sp>
      <p:sp>
        <p:nvSpPr>
          <p:cNvPr id="42" name="TextBox 41">
            <a:extLst>
              <a:ext uri="{FF2B5EF4-FFF2-40B4-BE49-F238E27FC236}">
                <a16:creationId xmlns:a16="http://schemas.microsoft.com/office/drawing/2014/main" id="{DB3F2C22-AF34-413B-BDF3-C7C6D290B549}"/>
              </a:ext>
            </a:extLst>
          </p:cNvPr>
          <p:cNvSpPr txBox="1"/>
          <p:nvPr/>
        </p:nvSpPr>
        <p:spPr>
          <a:xfrm>
            <a:off x="7843807" y="1135892"/>
            <a:ext cx="1659193" cy="646331"/>
          </a:xfrm>
          <a:prstGeom prst="rect">
            <a:avLst/>
          </a:prstGeom>
          <a:noFill/>
        </p:spPr>
        <p:txBody>
          <a:bodyPr wrap="square">
            <a:spAutoFit/>
          </a:bodyPr>
          <a:lstStyle/>
          <a:p>
            <a:pPr algn="ctr"/>
            <a:r>
              <a:rPr lang="en-US" sz="3600" dirty="0" err="1">
                <a:solidFill>
                  <a:srgbClr val="00B050"/>
                </a:solidFill>
              </a:rPr>
              <a:t>foldr</a:t>
            </a:r>
            <a:endParaRPr lang="en-US" sz="3600" dirty="0">
              <a:solidFill>
                <a:srgbClr val="00B050"/>
              </a:solidFill>
            </a:endParaRPr>
          </a:p>
        </p:txBody>
      </p:sp>
      <p:sp>
        <p:nvSpPr>
          <p:cNvPr id="43" name="Rectangle 42">
            <a:extLst>
              <a:ext uri="{FF2B5EF4-FFF2-40B4-BE49-F238E27FC236}">
                <a16:creationId xmlns:a16="http://schemas.microsoft.com/office/drawing/2014/main" id="{DFC0BE35-66D0-4422-AB73-D8211C05F2F2}"/>
              </a:ext>
            </a:extLst>
          </p:cNvPr>
          <p:cNvSpPr/>
          <p:nvPr/>
        </p:nvSpPr>
        <p:spPr>
          <a:xfrm>
            <a:off x="6842676" y="4072403"/>
            <a:ext cx="3844387" cy="1937565"/>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C1C1"/>
                </a:solidFill>
                <a:latin typeface="Corbel" panose="020B0503020204020204" pitchFamily="34" charset="0"/>
              </a:rPr>
              <a:t>Can process infinite lists, with special kinds of reducer functions*</a:t>
            </a:r>
            <a:endParaRPr lang="en-US" sz="1600" dirty="0">
              <a:solidFill>
                <a:schemeClr val="accent6">
                  <a:lumMod val="20000"/>
                  <a:lumOff val="80000"/>
                </a:schemeClr>
              </a:solidFill>
              <a:latin typeface="Corbel" panose="020B0503020204020204" pitchFamily="34" charset="0"/>
            </a:endParaRPr>
          </a:p>
        </p:txBody>
      </p:sp>
      <p:sp>
        <p:nvSpPr>
          <p:cNvPr id="44" name="Speech Bubble: Rectangle with Corners Rounded 43">
            <a:extLst>
              <a:ext uri="{FF2B5EF4-FFF2-40B4-BE49-F238E27FC236}">
                <a16:creationId xmlns:a16="http://schemas.microsoft.com/office/drawing/2014/main" id="{CA1780BC-D9E2-4FD4-9419-4DCCB53EE708}"/>
              </a:ext>
            </a:extLst>
          </p:cNvPr>
          <p:cNvSpPr/>
          <p:nvPr/>
        </p:nvSpPr>
        <p:spPr>
          <a:xfrm>
            <a:off x="4860815" y="87076"/>
            <a:ext cx="3095940" cy="1318963"/>
          </a:xfrm>
          <a:prstGeom prst="wedgeRoundRectCallout">
            <a:avLst>
              <a:gd name="adj1" fmla="val -80409"/>
              <a:gd name="adj2" fmla="val 419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Actually there's an updated version called</a:t>
            </a:r>
            <a:r>
              <a:rPr lang="en-US" sz="2000" dirty="0">
                <a:solidFill>
                  <a:srgbClr val="FFC1C1"/>
                </a:solidFill>
                <a:latin typeface="Corbel" panose="020B0503020204020204" pitchFamily="34" charset="0"/>
              </a:rPr>
              <a:t> </a:t>
            </a:r>
            <a:r>
              <a:rPr lang="en-US" sz="2000" dirty="0" err="1">
                <a:solidFill>
                  <a:srgbClr val="FFC1C1"/>
                </a:solidFill>
                <a:latin typeface="Corbel" panose="020B0503020204020204" pitchFamily="34" charset="0"/>
              </a:rPr>
              <a:t>foldl</a:t>
            </a:r>
            <a:r>
              <a:rPr lang="en-US" sz="2000" dirty="0">
                <a:solidFill>
                  <a:srgbClr val="FFC1C1"/>
                </a:solidFill>
                <a:latin typeface="Corbel" panose="020B0503020204020204" pitchFamily="34" charset="0"/>
              </a:rPr>
              <a:t>' </a:t>
            </a:r>
            <a:r>
              <a:rPr lang="en-US" sz="2000" dirty="0">
                <a:solidFill>
                  <a:schemeClr val="bg1"/>
                </a:solidFill>
                <a:latin typeface="Corbel" panose="020B0503020204020204" pitchFamily="34" charset="0"/>
              </a:rPr>
              <a:t>– always use this as it's more efficient!</a:t>
            </a:r>
          </a:p>
        </p:txBody>
      </p:sp>
      <p:sp>
        <p:nvSpPr>
          <p:cNvPr id="45" name="TextBox 44">
            <a:extLst>
              <a:ext uri="{FF2B5EF4-FFF2-40B4-BE49-F238E27FC236}">
                <a16:creationId xmlns:a16="http://schemas.microsoft.com/office/drawing/2014/main" id="{1D37F225-FDDA-4AEA-A41D-A7ED0C6C9FFA}"/>
              </a:ext>
            </a:extLst>
          </p:cNvPr>
          <p:cNvSpPr txBox="1"/>
          <p:nvPr/>
        </p:nvSpPr>
        <p:spPr>
          <a:xfrm>
            <a:off x="2976718" y="1141865"/>
            <a:ext cx="1659193" cy="646331"/>
          </a:xfrm>
          <a:prstGeom prst="rect">
            <a:avLst/>
          </a:prstGeom>
          <a:noFill/>
        </p:spPr>
        <p:txBody>
          <a:bodyPr wrap="square">
            <a:spAutoFit/>
          </a:bodyPr>
          <a:lstStyle/>
          <a:p>
            <a:pPr algn="ctr"/>
            <a:r>
              <a:rPr lang="en-US" sz="3600" dirty="0">
                <a:solidFill>
                  <a:srgbClr val="00B050"/>
                </a:solidFill>
              </a:rPr>
              <a:t>'</a:t>
            </a:r>
          </a:p>
        </p:txBody>
      </p:sp>
    </p:spTree>
    <p:extLst>
      <p:ext uri="{BB962C8B-B14F-4D97-AF65-F5344CB8AC3E}">
        <p14:creationId xmlns:p14="http://schemas.microsoft.com/office/powerpoint/2010/main" val="19765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4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3" grpId="0" animBg="1"/>
      <p:bldP spid="36" grpId="0" animBg="1"/>
      <p:bldP spid="42" grpId="0"/>
      <p:bldP spid="43" grpId="0" animBg="1"/>
      <p:bldP spid="44" grpId="0" animBg="1"/>
      <p:bldP spid="44" grpId="1" animBg="1"/>
      <p:bldP spid="4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EC31C5-A145-449B-A206-D71591911CDE}"/>
              </a:ext>
            </a:extLst>
          </p:cNvPr>
          <p:cNvSpPr txBox="1"/>
          <p:nvPr/>
        </p:nvSpPr>
        <p:spPr>
          <a:xfrm>
            <a:off x="370107" y="1088453"/>
            <a:ext cx="11472011" cy="461665"/>
          </a:xfrm>
          <a:prstGeom prst="rect">
            <a:avLst/>
          </a:prstGeom>
          <a:noFill/>
        </p:spPr>
        <p:txBody>
          <a:bodyPr wrap="square" rtlCol="0">
            <a:spAutoFit/>
          </a:bodyPr>
          <a:lstStyle/>
          <a:p>
            <a:pPr algn="ctr"/>
            <a:r>
              <a:rPr lang="en-US" sz="2400" dirty="0"/>
              <a:t>Given a function f with N parameters, e.g.,</a:t>
            </a:r>
          </a:p>
        </p:txBody>
      </p:sp>
      <p:sp>
        <p:nvSpPr>
          <p:cNvPr id="12" name="TextBox 11">
            <a:extLst>
              <a:ext uri="{FF2B5EF4-FFF2-40B4-BE49-F238E27FC236}">
                <a16:creationId xmlns:a16="http://schemas.microsoft.com/office/drawing/2014/main" id="{5ECDDFC9-6A5C-404D-9200-522EEA054CA0}"/>
              </a:ext>
            </a:extLst>
          </p:cNvPr>
          <p:cNvSpPr txBox="1"/>
          <p:nvPr/>
        </p:nvSpPr>
        <p:spPr>
          <a:xfrm>
            <a:off x="4086105" y="1494039"/>
            <a:ext cx="4040016" cy="707886"/>
          </a:xfrm>
          <a:prstGeom prst="rect">
            <a:avLst/>
          </a:prstGeom>
          <a:noFill/>
        </p:spPr>
        <p:txBody>
          <a:bodyPr wrap="none" rtlCol="0">
            <a:spAutoFit/>
          </a:bodyPr>
          <a:lstStyle/>
          <a:p>
            <a:pPr algn="ctr"/>
            <a:r>
              <a:rPr lang="en-US" sz="4000" dirty="0"/>
              <a:t>f(</a:t>
            </a:r>
            <a:r>
              <a:rPr lang="en-US" sz="4000" dirty="0">
                <a:solidFill>
                  <a:srgbClr val="C00000"/>
                </a:solidFill>
              </a:rPr>
              <a:t>x</a:t>
            </a:r>
            <a:r>
              <a:rPr lang="en-US" sz="4000" dirty="0"/>
              <a:t>, </a:t>
            </a:r>
            <a:r>
              <a:rPr lang="en-US" sz="4000" dirty="0">
                <a:solidFill>
                  <a:srgbClr val="7030A0"/>
                </a:solidFill>
              </a:rPr>
              <a:t>y</a:t>
            </a:r>
            <a:r>
              <a:rPr lang="en-US" sz="4000" dirty="0"/>
              <a:t>, </a:t>
            </a:r>
            <a:r>
              <a:rPr lang="en-US" sz="4000" dirty="0">
                <a:solidFill>
                  <a:srgbClr val="00B050"/>
                </a:solidFill>
              </a:rPr>
              <a:t>z</a:t>
            </a:r>
            <a:r>
              <a:rPr lang="en-US" sz="4000" dirty="0"/>
              <a:t>)  = </a:t>
            </a:r>
            <a:r>
              <a:rPr lang="en-US" sz="4000" dirty="0">
                <a:solidFill>
                  <a:srgbClr val="C00000"/>
                </a:solidFill>
              </a:rPr>
              <a:t>x </a:t>
            </a:r>
            <a:r>
              <a:rPr lang="en-US" sz="4000" dirty="0"/>
              <a:t>+ </a:t>
            </a:r>
            <a:r>
              <a:rPr lang="en-US" sz="4000" dirty="0">
                <a:solidFill>
                  <a:srgbClr val="7030A0"/>
                </a:solidFill>
              </a:rPr>
              <a:t>y </a:t>
            </a:r>
            <a:r>
              <a:rPr lang="en-US" sz="4000" dirty="0"/>
              <a:t>+ </a:t>
            </a:r>
            <a:r>
              <a:rPr lang="en-US" sz="4000" dirty="0">
                <a:solidFill>
                  <a:srgbClr val="00B050"/>
                </a:solidFill>
              </a:rPr>
              <a:t>z</a:t>
            </a:r>
            <a:endParaRPr lang="en-US" sz="4000" dirty="0">
              <a:solidFill>
                <a:srgbClr val="00B0F0"/>
              </a:solidFill>
            </a:endParaRPr>
          </a:p>
        </p:txBody>
      </p:sp>
      <p:sp>
        <p:nvSpPr>
          <p:cNvPr id="9" name="Title 1">
            <a:extLst>
              <a:ext uri="{FF2B5EF4-FFF2-40B4-BE49-F238E27FC236}">
                <a16:creationId xmlns:a16="http://schemas.microsoft.com/office/drawing/2014/main" id="{BBEC2E47-C23C-4542-8814-49F45E156688}"/>
              </a:ext>
            </a:extLst>
          </p:cNvPr>
          <p:cNvSpPr txBox="1">
            <a:spLocks/>
          </p:cNvSpPr>
          <p:nvPr/>
        </p:nvSpPr>
        <p:spPr>
          <a:xfrm>
            <a:off x="914400" y="-76200"/>
            <a:ext cx="1036320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4400" dirty="0"/>
              <a:t>Partial Function Application: General Idea</a:t>
            </a:r>
          </a:p>
        </p:txBody>
      </p:sp>
      <p:sp>
        <p:nvSpPr>
          <p:cNvPr id="15" name="TextBox 14">
            <a:extLst>
              <a:ext uri="{FF2B5EF4-FFF2-40B4-BE49-F238E27FC236}">
                <a16:creationId xmlns:a16="http://schemas.microsoft.com/office/drawing/2014/main" id="{7C642E88-4448-47B9-99B4-8133B9101E6E}"/>
              </a:ext>
            </a:extLst>
          </p:cNvPr>
          <p:cNvSpPr txBox="1"/>
          <p:nvPr/>
        </p:nvSpPr>
        <p:spPr>
          <a:xfrm>
            <a:off x="4042656" y="2685297"/>
            <a:ext cx="4106689" cy="707886"/>
          </a:xfrm>
          <a:prstGeom prst="rect">
            <a:avLst/>
          </a:prstGeom>
          <a:noFill/>
        </p:spPr>
        <p:txBody>
          <a:bodyPr wrap="square" rtlCol="0">
            <a:spAutoFit/>
          </a:bodyPr>
          <a:lstStyle/>
          <a:p>
            <a:pPr algn="ctr"/>
            <a:r>
              <a:rPr lang="en-US" sz="4000" dirty="0">
                <a:sym typeface="Wingdings" panose="05000000000000000000" pitchFamily="2" charset="2"/>
              </a:rPr>
              <a:t>g = f(</a:t>
            </a:r>
            <a:r>
              <a:rPr lang="en-US" sz="4000" dirty="0">
                <a:solidFill>
                  <a:srgbClr val="C00000"/>
                </a:solidFill>
                <a:sym typeface="Wingdings" panose="05000000000000000000" pitchFamily="2" charset="2"/>
              </a:rPr>
              <a:t>10</a:t>
            </a:r>
            <a:r>
              <a:rPr lang="en-US" sz="4000" dirty="0">
                <a:sym typeface="Wingdings" panose="05000000000000000000" pitchFamily="2" charset="2"/>
              </a:rPr>
              <a:t>,</a:t>
            </a:r>
            <a:r>
              <a:rPr lang="en-US" sz="4000" dirty="0">
                <a:solidFill>
                  <a:srgbClr val="C00000"/>
                </a:solidFill>
                <a:sym typeface="Wingdings" panose="05000000000000000000" pitchFamily="2" charset="2"/>
              </a:rPr>
              <a:t> </a:t>
            </a:r>
            <a:r>
              <a:rPr lang="en-US" sz="4000" dirty="0">
                <a:solidFill>
                  <a:srgbClr val="7030A0"/>
                </a:solidFill>
                <a:sym typeface="Wingdings" panose="05000000000000000000" pitchFamily="2" charset="2"/>
              </a:rPr>
              <a:t>20</a:t>
            </a:r>
            <a:r>
              <a:rPr lang="en-US" sz="4000" dirty="0">
                <a:sym typeface="Wingdings" panose="05000000000000000000" pitchFamily="2" charset="2"/>
              </a:rPr>
              <a:t>)</a:t>
            </a:r>
            <a:endParaRPr lang="en-US" sz="4000" dirty="0"/>
          </a:p>
        </p:txBody>
      </p:sp>
      <p:sp>
        <p:nvSpPr>
          <p:cNvPr id="20" name="TextBox 19">
            <a:extLst>
              <a:ext uri="{FF2B5EF4-FFF2-40B4-BE49-F238E27FC236}">
                <a16:creationId xmlns:a16="http://schemas.microsoft.com/office/drawing/2014/main" id="{D8735B24-4A24-45D4-9A4B-CFE541811750}"/>
              </a:ext>
            </a:extLst>
          </p:cNvPr>
          <p:cNvSpPr txBox="1"/>
          <p:nvPr/>
        </p:nvSpPr>
        <p:spPr>
          <a:xfrm>
            <a:off x="1214702" y="3417928"/>
            <a:ext cx="9762596" cy="830997"/>
          </a:xfrm>
          <a:prstGeom prst="rect">
            <a:avLst/>
          </a:prstGeom>
          <a:noFill/>
        </p:spPr>
        <p:txBody>
          <a:bodyPr wrap="square" rtlCol="0">
            <a:spAutoFit/>
          </a:bodyPr>
          <a:lstStyle/>
          <a:p>
            <a:pPr algn="ctr"/>
            <a:r>
              <a:rPr lang="en-US" sz="2400" dirty="0"/>
              <a:t>The function returns a new version of itself that takes fewer parameters by fixing some of the parameters to specific (passed-in) values:</a:t>
            </a:r>
          </a:p>
        </p:txBody>
      </p:sp>
      <p:sp>
        <p:nvSpPr>
          <p:cNvPr id="39" name="TextBox 38">
            <a:extLst>
              <a:ext uri="{FF2B5EF4-FFF2-40B4-BE49-F238E27FC236}">
                <a16:creationId xmlns:a16="http://schemas.microsoft.com/office/drawing/2014/main" id="{50D141A2-2213-4631-BF4D-C6615C601BF3}"/>
              </a:ext>
            </a:extLst>
          </p:cNvPr>
          <p:cNvSpPr txBox="1"/>
          <p:nvPr/>
        </p:nvSpPr>
        <p:spPr>
          <a:xfrm>
            <a:off x="4412535" y="4291450"/>
            <a:ext cx="3782396" cy="707886"/>
          </a:xfrm>
          <a:prstGeom prst="rect">
            <a:avLst/>
          </a:prstGeom>
          <a:noFill/>
        </p:spPr>
        <p:txBody>
          <a:bodyPr wrap="square" rtlCol="0">
            <a:spAutoFit/>
          </a:bodyPr>
          <a:lstStyle/>
          <a:p>
            <a:r>
              <a:rPr lang="en-US" sz="4000" dirty="0"/>
              <a:t>g(</a:t>
            </a:r>
            <a:r>
              <a:rPr lang="en-US" sz="4000" dirty="0">
                <a:solidFill>
                  <a:srgbClr val="00B050"/>
                </a:solidFill>
              </a:rPr>
              <a:t>z</a:t>
            </a:r>
            <a:r>
              <a:rPr lang="en-US" sz="4000" dirty="0"/>
              <a:t>) = </a:t>
            </a:r>
            <a:r>
              <a:rPr lang="en-US" sz="4000" dirty="0">
                <a:solidFill>
                  <a:srgbClr val="C00000"/>
                </a:solidFill>
              </a:rPr>
              <a:t>10 </a:t>
            </a:r>
            <a:r>
              <a:rPr lang="en-US" sz="4000" dirty="0"/>
              <a:t>+ </a:t>
            </a:r>
            <a:r>
              <a:rPr lang="en-US" sz="4000" dirty="0">
                <a:solidFill>
                  <a:srgbClr val="7030A0"/>
                </a:solidFill>
              </a:rPr>
              <a:t>20 </a:t>
            </a:r>
            <a:r>
              <a:rPr lang="en-US" sz="4000" dirty="0"/>
              <a:t>+ </a:t>
            </a:r>
            <a:r>
              <a:rPr lang="en-US" sz="4000" dirty="0">
                <a:solidFill>
                  <a:srgbClr val="00B050"/>
                </a:solidFill>
              </a:rPr>
              <a:t>z </a:t>
            </a:r>
            <a:endParaRPr lang="en-US" sz="4000" dirty="0">
              <a:solidFill>
                <a:srgbClr val="00B0F0"/>
              </a:solidFill>
            </a:endParaRPr>
          </a:p>
        </p:txBody>
      </p:sp>
      <p:sp>
        <p:nvSpPr>
          <p:cNvPr id="41" name="TextBox 40">
            <a:extLst>
              <a:ext uri="{FF2B5EF4-FFF2-40B4-BE49-F238E27FC236}">
                <a16:creationId xmlns:a16="http://schemas.microsoft.com/office/drawing/2014/main" id="{68DCED36-7A48-4114-ACA0-0E0F21DE2557}"/>
              </a:ext>
            </a:extLst>
          </p:cNvPr>
          <p:cNvSpPr txBox="1"/>
          <p:nvPr/>
        </p:nvSpPr>
        <p:spPr>
          <a:xfrm>
            <a:off x="8014333" y="6004379"/>
            <a:ext cx="1470550" cy="707886"/>
          </a:xfrm>
          <a:prstGeom prst="rect">
            <a:avLst/>
          </a:prstGeom>
          <a:noFill/>
        </p:spPr>
        <p:txBody>
          <a:bodyPr wrap="square" rtlCol="0">
            <a:spAutoFit/>
          </a:bodyPr>
          <a:lstStyle/>
          <a:p>
            <a:pPr algn="ctr"/>
            <a:r>
              <a:rPr lang="en-US" sz="4000" dirty="0">
                <a:sym typeface="Wingdings" panose="05000000000000000000" pitchFamily="2" charset="2"/>
              </a:rPr>
              <a:t>g(</a:t>
            </a:r>
            <a:r>
              <a:rPr lang="en-US" sz="4000" dirty="0">
                <a:solidFill>
                  <a:srgbClr val="00B050"/>
                </a:solidFill>
              </a:rPr>
              <a:t>30</a:t>
            </a:r>
            <a:r>
              <a:rPr lang="en-US" sz="4000" dirty="0"/>
              <a:t>)</a:t>
            </a:r>
            <a:r>
              <a:rPr lang="en-US" sz="4000" dirty="0">
                <a:sym typeface="Wingdings" panose="05000000000000000000" pitchFamily="2" charset="2"/>
              </a:rPr>
              <a:t> </a:t>
            </a:r>
            <a:endParaRPr lang="en-US" sz="4000" dirty="0">
              <a:solidFill>
                <a:srgbClr val="00B0F0"/>
              </a:solidFill>
            </a:endParaRPr>
          </a:p>
        </p:txBody>
      </p:sp>
      <p:sp>
        <p:nvSpPr>
          <p:cNvPr id="42" name="Arrow: Right 41">
            <a:extLst>
              <a:ext uri="{FF2B5EF4-FFF2-40B4-BE49-F238E27FC236}">
                <a16:creationId xmlns:a16="http://schemas.microsoft.com/office/drawing/2014/main" id="{03EEFC64-8A83-400A-9B27-DC7B131CE71D}"/>
              </a:ext>
            </a:extLst>
          </p:cNvPr>
          <p:cNvSpPr/>
          <p:nvPr/>
        </p:nvSpPr>
        <p:spPr>
          <a:xfrm>
            <a:off x="9402150" y="5872859"/>
            <a:ext cx="416848" cy="97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A3E97286-D864-49AC-869B-E25867D46660}"/>
              </a:ext>
            </a:extLst>
          </p:cNvPr>
          <p:cNvSpPr txBox="1"/>
          <p:nvPr/>
        </p:nvSpPr>
        <p:spPr>
          <a:xfrm>
            <a:off x="9736266" y="6004379"/>
            <a:ext cx="1085465" cy="707886"/>
          </a:xfrm>
          <a:prstGeom prst="rect">
            <a:avLst/>
          </a:prstGeom>
          <a:noFill/>
        </p:spPr>
        <p:txBody>
          <a:bodyPr wrap="square" rtlCol="0">
            <a:spAutoFit/>
          </a:bodyPr>
          <a:lstStyle/>
          <a:p>
            <a:pPr algn="ctr"/>
            <a:r>
              <a:rPr lang="en-US" sz="4000" dirty="0">
                <a:sym typeface="Wingdings" panose="05000000000000000000" pitchFamily="2" charset="2"/>
              </a:rPr>
              <a:t>60</a:t>
            </a:r>
            <a:endParaRPr lang="en-US" sz="4000" dirty="0">
              <a:solidFill>
                <a:srgbClr val="00B0F0"/>
              </a:solidFill>
            </a:endParaRPr>
          </a:p>
        </p:txBody>
      </p:sp>
      <p:sp>
        <p:nvSpPr>
          <p:cNvPr id="44" name="TextBox 43">
            <a:extLst>
              <a:ext uri="{FF2B5EF4-FFF2-40B4-BE49-F238E27FC236}">
                <a16:creationId xmlns:a16="http://schemas.microsoft.com/office/drawing/2014/main" id="{CE31B9EB-D1DA-4D2D-A9D7-8BF178EBEE23}"/>
              </a:ext>
            </a:extLst>
          </p:cNvPr>
          <p:cNvSpPr txBox="1"/>
          <p:nvPr/>
        </p:nvSpPr>
        <p:spPr>
          <a:xfrm>
            <a:off x="648032" y="5944126"/>
            <a:ext cx="7059272" cy="830997"/>
          </a:xfrm>
          <a:prstGeom prst="rect">
            <a:avLst/>
          </a:prstGeom>
          <a:noFill/>
        </p:spPr>
        <p:txBody>
          <a:bodyPr wrap="square" rtlCol="0">
            <a:spAutoFit/>
          </a:bodyPr>
          <a:lstStyle/>
          <a:p>
            <a:pPr algn="ctr"/>
            <a:r>
              <a:rPr lang="en-US" sz="2400" dirty="0"/>
              <a:t>We can now call our new function, passing in just the missing argument(s) to get a result:</a:t>
            </a:r>
          </a:p>
        </p:txBody>
      </p:sp>
      <p:sp>
        <p:nvSpPr>
          <p:cNvPr id="72" name="TextBox 71">
            <a:extLst>
              <a:ext uri="{FF2B5EF4-FFF2-40B4-BE49-F238E27FC236}">
                <a16:creationId xmlns:a16="http://schemas.microsoft.com/office/drawing/2014/main" id="{9D697C6D-204C-4184-AE79-E004AD7F41D2}"/>
              </a:ext>
            </a:extLst>
          </p:cNvPr>
          <p:cNvSpPr txBox="1"/>
          <p:nvPr/>
        </p:nvSpPr>
        <p:spPr>
          <a:xfrm>
            <a:off x="1591633" y="2225476"/>
            <a:ext cx="9028959" cy="461665"/>
          </a:xfrm>
          <a:prstGeom prst="rect">
            <a:avLst/>
          </a:prstGeom>
          <a:noFill/>
        </p:spPr>
        <p:txBody>
          <a:bodyPr wrap="square">
            <a:spAutoFit/>
          </a:bodyPr>
          <a:lstStyle/>
          <a:p>
            <a:pPr algn="ctr"/>
            <a:r>
              <a:rPr lang="en-US" sz="2400" dirty="0"/>
              <a:t>If we call it with M parameters where M &lt; N, e.g.,</a:t>
            </a:r>
          </a:p>
        </p:txBody>
      </p:sp>
      <p:sp>
        <p:nvSpPr>
          <p:cNvPr id="82" name="TextBox 81">
            <a:extLst>
              <a:ext uri="{FF2B5EF4-FFF2-40B4-BE49-F238E27FC236}">
                <a16:creationId xmlns:a16="http://schemas.microsoft.com/office/drawing/2014/main" id="{6F510E31-FEFD-426C-8485-8A390F71F4CB}"/>
              </a:ext>
            </a:extLst>
          </p:cNvPr>
          <p:cNvSpPr txBox="1"/>
          <p:nvPr/>
        </p:nvSpPr>
        <p:spPr>
          <a:xfrm>
            <a:off x="2139362" y="5041862"/>
            <a:ext cx="8208717" cy="830997"/>
          </a:xfrm>
          <a:prstGeom prst="rect">
            <a:avLst/>
          </a:prstGeom>
          <a:noFill/>
        </p:spPr>
        <p:txBody>
          <a:bodyPr wrap="square">
            <a:spAutoFit/>
          </a:bodyPr>
          <a:lstStyle/>
          <a:p>
            <a:pPr algn="ctr"/>
            <a:r>
              <a:rPr lang="en-US" sz="2400" dirty="0"/>
              <a:t>This creates a new function that behaves like the original function, but with some arguments already filled in. </a:t>
            </a:r>
          </a:p>
        </p:txBody>
      </p:sp>
      <p:sp>
        <p:nvSpPr>
          <p:cNvPr id="83" name="Speech Bubble: Rectangle with Corners Rounded 82">
            <a:extLst>
              <a:ext uri="{FF2B5EF4-FFF2-40B4-BE49-F238E27FC236}">
                <a16:creationId xmlns:a16="http://schemas.microsoft.com/office/drawing/2014/main" id="{720601AD-A6B7-4B11-9107-06A05D00EF20}"/>
              </a:ext>
            </a:extLst>
          </p:cNvPr>
          <p:cNvSpPr/>
          <p:nvPr/>
        </p:nvSpPr>
        <p:spPr>
          <a:xfrm>
            <a:off x="7821816" y="1954138"/>
            <a:ext cx="3060049" cy="1031091"/>
          </a:xfrm>
          <a:prstGeom prst="wedgeRoundRectCallout">
            <a:avLst>
              <a:gd name="adj1" fmla="val -89715"/>
              <a:gd name="adj2" fmla="val 414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Since we passed in </a:t>
            </a:r>
            <a:r>
              <a:rPr lang="en-US" sz="2400" dirty="0">
                <a:solidFill>
                  <a:schemeClr val="accent2">
                    <a:lumMod val="60000"/>
                    <a:lumOff val="40000"/>
                  </a:schemeClr>
                </a:solidFill>
              </a:rPr>
              <a:t>10</a:t>
            </a:r>
            <a:r>
              <a:rPr lang="en-US" sz="2400" dirty="0">
                <a:solidFill>
                  <a:schemeClr val="bg1"/>
                </a:solidFill>
              </a:rPr>
              <a:t> for </a:t>
            </a:r>
            <a:r>
              <a:rPr lang="en-US" sz="2400" dirty="0">
                <a:solidFill>
                  <a:schemeClr val="accent2">
                    <a:lumMod val="60000"/>
                    <a:lumOff val="40000"/>
                  </a:schemeClr>
                </a:solidFill>
              </a:rPr>
              <a:t>x</a:t>
            </a:r>
            <a:r>
              <a:rPr lang="en-US" sz="2400" dirty="0">
                <a:solidFill>
                  <a:schemeClr val="bg1"/>
                </a:solidFill>
              </a:rPr>
              <a:t> and </a:t>
            </a:r>
            <a:r>
              <a:rPr lang="en-US" sz="2400" dirty="0">
                <a:solidFill>
                  <a:srgbClr val="D8BEEC"/>
                </a:solidFill>
              </a:rPr>
              <a:t>12</a:t>
            </a:r>
            <a:r>
              <a:rPr lang="en-US" sz="2400" dirty="0">
                <a:solidFill>
                  <a:schemeClr val="bg1"/>
                </a:solidFill>
              </a:rPr>
              <a:t> for </a:t>
            </a:r>
            <a:r>
              <a:rPr lang="en-US" sz="2400" dirty="0">
                <a:solidFill>
                  <a:srgbClr val="D8BEEC"/>
                </a:solidFill>
              </a:rPr>
              <a:t>y</a:t>
            </a:r>
            <a:r>
              <a:rPr lang="en-US" sz="2400" dirty="0">
                <a:solidFill>
                  <a:schemeClr val="bg1"/>
                </a:solidFill>
              </a:rPr>
              <a:t>...</a:t>
            </a:r>
            <a:endParaRPr lang="en-US" sz="2400" dirty="0">
              <a:solidFill>
                <a:srgbClr val="FFC1C1"/>
              </a:solidFill>
            </a:endParaRPr>
          </a:p>
        </p:txBody>
      </p:sp>
      <p:sp>
        <p:nvSpPr>
          <p:cNvPr id="84" name="Speech Bubble: Rectangle with Corners Rounded 83">
            <a:extLst>
              <a:ext uri="{FF2B5EF4-FFF2-40B4-BE49-F238E27FC236}">
                <a16:creationId xmlns:a16="http://schemas.microsoft.com/office/drawing/2014/main" id="{804DAC34-4032-4F8D-A20C-A80413BABBEA}"/>
              </a:ext>
            </a:extLst>
          </p:cNvPr>
          <p:cNvSpPr/>
          <p:nvPr/>
        </p:nvSpPr>
        <p:spPr>
          <a:xfrm>
            <a:off x="7954858" y="3193900"/>
            <a:ext cx="3529313" cy="1263467"/>
          </a:xfrm>
          <a:prstGeom prst="wedgeRoundRectCallout">
            <a:avLst>
              <a:gd name="adj1" fmla="val -89715"/>
              <a:gd name="adj2" fmla="val 541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These values replace the variables </a:t>
            </a:r>
            <a:r>
              <a:rPr lang="en-US" sz="2400" dirty="0">
                <a:solidFill>
                  <a:schemeClr val="accent2">
                    <a:lumMod val="60000"/>
                    <a:lumOff val="40000"/>
                  </a:schemeClr>
                </a:solidFill>
              </a:rPr>
              <a:t>x</a:t>
            </a:r>
            <a:r>
              <a:rPr lang="en-US" sz="2400" dirty="0">
                <a:solidFill>
                  <a:schemeClr val="bg1"/>
                </a:solidFill>
              </a:rPr>
              <a:t> and </a:t>
            </a:r>
            <a:r>
              <a:rPr lang="en-US" sz="2400" dirty="0">
                <a:solidFill>
                  <a:srgbClr val="D8BEEC"/>
                </a:solidFill>
              </a:rPr>
              <a:t>y</a:t>
            </a:r>
            <a:r>
              <a:rPr lang="en-US" sz="2400" dirty="0">
                <a:solidFill>
                  <a:schemeClr val="bg1"/>
                </a:solidFill>
              </a:rPr>
              <a:t> in our new function.</a:t>
            </a:r>
            <a:endParaRPr lang="en-US" sz="2400" dirty="0">
              <a:solidFill>
                <a:srgbClr val="FFC1C1"/>
              </a:solidFill>
            </a:endParaRPr>
          </a:p>
        </p:txBody>
      </p:sp>
      <p:sp>
        <p:nvSpPr>
          <p:cNvPr id="85" name="Speech Bubble: Rectangle with Corners Rounded 84">
            <a:extLst>
              <a:ext uri="{FF2B5EF4-FFF2-40B4-BE49-F238E27FC236}">
                <a16:creationId xmlns:a16="http://schemas.microsoft.com/office/drawing/2014/main" id="{C6B47B1D-51C7-407F-9B43-483B77FA0B21}"/>
              </a:ext>
            </a:extLst>
          </p:cNvPr>
          <p:cNvSpPr/>
          <p:nvPr/>
        </p:nvSpPr>
        <p:spPr>
          <a:xfrm>
            <a:off x="1090719" y="2607511"/>
            <a:ext cx="3529313" cy="1263467"/>
          </a:xfrm>
          <a:prstGeom prst="wedgeRoundRectCallout">
            <a:avLst>
              <a:gd name="adj1" fmla="val 62422"/>
              <a:gd name="adj2" fmla="val 987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Now, the only missing parameter to our new function is </a:t>
            </a:r>
            <a:r>
              <a:rPr lang="en-US" sz="2400" dirty="0">
                <a:solidFill>
                  <a:schemeClr val="accent6">
                    <a:lumMod val="60000"/>
                    <a:lumOff val="40000"/>
                  </a:schemeClr>
                </a:solidFill>
              </a:rPr>
              <a:t>z</a:t>
            </a:r>
            <a:r>
              <a:rPr lang="en-US" sz="2400" dirty="0">
                <a:solidFill>
                  <a:schemeClr val="bg1"/>
                </a:solidFill>
              </a:rPr>
              <a:t>.</a:t>
            </a:r>
            <a:endParaRPr lang="en-US" sz="2400" dirty="0">
              <a:solidFill>
                <a:srgbClr val="FFC1C1"/>
              </a:solidFill>
            </a:endParaRPr>
          </a:p>
        </p:txBody>
      </p:sp>
    </p:spTree>
    <p:extLst>
      <p:ext uri="{BB962C8B-B14F-4D97-AF65-F5344CB8AC3E}">
        <p14:creationId xmlns:p14="http://schemas.microsoft.com/office/powerpoint/2010/main" val="54414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down)">
                                      <p:cBhvr>
                                        <p:cTn id="31" dur="500"/>
                                        <p:tgtEl>
                                          <p:spTgt spid="8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down)">
                                      <p:cBhvr>
                                        <p:cTn id="36" dur="500"/>
                                        <p:tgtEl>
                                          <p:spTgt spid="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down)">
                                      <p:cBhvr>
                                        <p:cTn id="41" dur="5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8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83"/>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8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wipe(left)">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20" grpId="0"/>
      <p:bldP spid="39" grpId="0"/>
      <p:bldP spid="41" grpId="0"/>
      <p:bldP spid="42" grpId="0" animBg="1"/>
      <p:bldP spid="43" grpId="0"/>
      <p:bldP spid="44" grpId="0"/>
      <p:bldP spid="72" grpId="0"/>
      <p:bldP spid="82" grpId="0"/>
      <p:bldP spid="83" grpId="0" animBg="1"/>
      <p:bldP spid="83" grpId="1" animBg="1"/>
      <p:bldP spid="84" grpId="0" animBg="1"/>
      <p:bldP spid="84" grpId="1" animBg="1"/>
      <p:bldP spid="85" grpId="0" animBg="1"/>
      <p:bldP spid="8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D08BE0-EA68-44CF-9417-6197BE57A1A0}"/>
              </a:ext>
            </a:extLst>
          </p:cNvPr>
          <p:cNvSpPr txBox="1">
            <a:spLocks/>
          </p:cNvSpPr>
          <p:nvPr/>
        </p:nvSpPr>
        <p:spPr>
          <a:xfrm>
            <a:off x="259533" y="-76200"/>
            <a:ext cx="11672934"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sz="4000" kern="0" dirty="0">
                <a:latin typeface="Corbel" panose="020B0503020204020204" pitchFamily="34" charset="0"/>
              </a:rPr>
              <a:t>Part 2a: Haskell Indentation</a:t>
            </a:r>
            <a:endParaRPr lang="en-US" sz="4000" kern="0" dirty="0">
              <a:solidFill>
                <a:srgbClr val="FF0000"/>
              </a:solidFill>
              <a:latin typeface="Corbel" panose="020B0503020204020204" pitchFamily="34" charset="0"/>
            </a:endParaRPr>
          </a:p>
        </p:txBody>
      </p:sp>
      <p:sp>
        <p:nvSpPr>
          <p:cNvPr id="6" name="TextBox 5">
            <a:extLst>
              <a:ext uri="{FF2B5EF4-FFF2-40B4-BE49-F238E27FC236}">
                <a16:creationId xmlns:a16="http://schemas.microsoft.com/office/drawing/2014/main" id="{8EB7022B-1327-4F53-A99E-38CB78084111}"/>
              </a:ext>
            </a:extLst>
          </p:cNvPr>
          <p:cNvSpPr txBox="1"/>
          <p:nvPr/>
        </p:nvSpPr>
        <p:spPr>
          <a:xfrm>
            <a:off x="2160005" y="851655"/>
            <a:ext cx="7871990" cy="830997"/>
          </a:xfrm>
          <a:prstGeom prst="rect">
            <a:avLst/>
          </a:prstGeom>
          <a:noFill/>
          <a:ln>
            <a:noFill/>
          </a:ln>
        </p:spPr>
        <p:txBody>
          <a:bodyPr wrap="square">
            <a:spAutoFit/>
          </a:bodyPr>
          <a:lstStyle/>
          <a:p>
            <a:pPr algn="ctr"/>
            <a:r>
              <a:rPr lang="en-US" sz="2400" dirty="0">
                <a:latin typeface="Corbel" panose="020B0503020204020204" pitchFamily="34" charset="0"/>
              </a:rPr>
              <a:t>Code which is part of an expression must be indented further in than the beginning of that expression.</a:t>
            </a:r>
          </a:p>
        </p:txBody>
      </p:sp>
      <p:sp>
        <p:nvSpPr>
          <p:cNvPr id="8" name="Rectangle 7">
            <a:extLst>
              <a:ext uri="{FF2B5EF4-FFF2-40B4-BE49-F238E27FC236}">
                <a16:creationId xmlns:a16="http://schemas.microsoft.com/office/drawing/2014/main" id="{A289FF09-3767-42DE-B0B7-0A46F5F27236}"/>
              </a:ext>
            </a:extLst>
          </p:cNvPr>
          <p:cNvSpPr/>
          <p:nvPr/>
        </p:nvSpPr>
        <p:spPr>
          <a:xfrm>
            <a:off x="2474189" y="2620605"/>
            <a:ext cx="2249031" cy="14505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mult</a:t>
            </a:r>
            <a:r>
              <a:rPr lang="en-US" sz="2400" dirty="0">
                <a:latin typeface="Consolas" panose="020B0609020204030204" pitchFamily="49" charset="0"/>
              </a:rPr>
              <a:t> x y =</a:t>
            </a:r>
          </a:p>
          <a:p>
            <a:r>
              <a:rPr lang="en-US" sz="2400" dirty="0">
                <a:latin typeface="Consolas" panose="020B0609020204030204" pitchFamily="49" charset="0"/>
              </a:rPr>
              <a:t>  x * y</a:t>
            </a:r>
          </a:p>
        </p:txBody>
      </p:sp>
      <p:sp>
        <p:nvSpPr>
          <p:cNvPr id="9" name="TextBox 8">
            <a:extLst>
              <a:ext uri="{FF2B5EF4-FFF2-40B4-BE49-F238E27FC236}">
                <a16:creationId xmlns:a16="http://schemas.microsoft.com/office/drawing/2014/main" id="{CC5AEE0A-7EB5-439B-8EB7-2AFA50B4A53B}"/>
              </a:ext>
            </a:extLst>
          </p:cNvPr>
          <p:cNvSpPr txBox="1"/>
          <p:nvPr/>
        </p:nvSpPr>
        <p:spPr>
          <a:xfrm>
            <a:off x="2160005" y="1747109"/>
            <a:ext cx="7871990" cy="461665"/>
          </a:xfrm>
          <a:prstGeom prst="rect">
            <a:avLst/>
          </a:prstGeom>
          <a:noFill/>
          <a:ln>
            <a:noFill/>
          </a:ln>
        </p:spPr>
        <p:txBody>
          <a:bodyPr wrap="square">
            <a:spAutoFit/>
          </a:bodyPr>
          <a:lstStyle/>
          <a:p>
            <a:pPr algn="ctr"/>
            <a:r>
              <a:rPr lang="en-US" sz="2400" dirty="0">
                <a:latin typeface="Corbel" panose="020B0503020204020204" pitchFamily="34" charset="0"/>
              </a:rPr>
              <a:t>You must align the spacing for all items in a group.</a:t>
            </a:r>
          </a:p>
        </p:txBody>
      </p:sp>
      <p:sp>
        <p:nvSpPr>
          <p:cNvPr id="10" name="Rectangle 9">
            <a:extLst>
              <a:ext uri="{FF2B5EF4-FFF2-40B4-BE49-F238E27FC236}">
                <a16:creationId xmlns:a16="http://schemas.microsoft.com/office/drawing/2014/main" id="{365CEA8A-31A0-444E-9562-43B8CE657375}"/>
              </a:ext>
            </a:extLst>
          </p:cNvPr>
          <p:cNvSpPr/>
          <p:nvPr/>
        </p:nvSpPr>
        <p:spPr>
          <a:xfrm>
            <a:off x="4892030" y="2620605"/>
            <a:ext cx="2249031" cy="14505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anose="020B0609020204030204" pitchFamily="49" charset="0"/>
              </a:rPr>
              <a:t>let</a:t>
            </a:r>
          </a:p>
          <a:p>
            <a:r>
              <a:rPr lang="en-US" sz="2400" dirty="0">
                <a:latin typeface="Consolas" panose="020B0609020204030204" pitchFamily="49" charset="0"/>
              </a:rPr>
              <a:t>  x = 5</a:t>
            </a:r>
          </a:p>
          <a:p>
            <a:r>
              <a:rPr lang="en-US" sz="2400" dirty="0">
                <a:latin typeface="Consolas" panose="020B0609020204030204" pitchFamily="49" charset="0"/>
              </a:rPr>
              <a:t>  y = 6</a:t>
            </a:r>
          </a:p>
        </p:txBody>
      </p:sp>
      <p:sp>
        <p:nvSpPr>
          <p:cNvPr id="11" name="Rectangle 10">
            <a:extLst>
              <a:ext uri="{FF2B5EF4-FFF2-40B4-BE49-F238E27FC236}">
                <a16:creationId xmlns:a16="http://schemas.microsoft.com/office/drawing/2014/main" id="{10D2D317-4025-4F06-93FA-B53E3AFF22BC}"/>
              </a:ext>
            </a:extLst>
          </p:cNvPr>
          <p:cNvSpPr/>
          <p:nvPr/>
        </p:nvSpPr>
        <p:spPr>
          <a:xfrm>
            <a:off x="7309871" y="2620605"/>
            <a:ext cx="2249031" cy="14505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anose="020B0609020204030204" pitchFamily="49" charset="0"/>
              </a:rPr>
              <a:t>let x = 5</a:t>
            </a:r>
          </a:p>
          <a:p>
            <a:r>
              <a:rPr lang="en-US" sz="2400" dirty="0">
                <a:latin typeface="Consolas" panose="020B0609020204030204" pitchFamily="49" charset="0"/>
              </a:rPr>
              <a:t>    y = 6</a:t>
            </a:r>
          </a:p>
        </p:txBody>
      </p:sp>
      <p:sp>
        <p:nvSpPr>
          <p:cNvPr id="14" name="Rectangle 13">
            <a:extLst>
              <a:ext uri="{FF2B5EF4-FFF2-40B4-BE49-F238E27FC236}">
                <a16:creationId xmlns:a16="http://schemas.microsoft.com/office/drawing/2014/main" id="{59E67672-AF6A-4F3C-8409-8E200A50CD29}"/>
              </a:ext>
            </a:extLst>
          </p:cNvPr>
          <p:cNvSpPr/>
          <p:nvPr/>
        </p:nvSpPr>
        <p:spPr>
          <a:xfrm>
            <a:off x="1289873" y="4433785"/>
            <a:ext cx="2249031" cy="14505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anose="020B0609020204030204" pitchFamily="49" charset="0"/>
              </a:rPr>
              <a:t>where </a:t>
            </a:r>
          </a:p>
          <a:p>
            <a:r>
              <a:rPr lang="en-US" sz="2400" dirty="0">
                <a:latin typeface="Consolas" panose="020B0609020204030204" pitchFamily="49" charset="0"/>
              </a:rPr>
              <a:t> x = a</a:t>
            </a:r>
          </a:p>
          <a:p>
            <a:r>
              <a:rPr lang="en-US" sz="2400" dirty="0">
                <a:latin typeface="Consolas" panose="020B0609020204030204" pitchFamily="49" charset="0"/>
              </a:rPr>
              <a:t> y = b</a:t>
            </a:r>
          </a:p>
        </p:txBody>
      </p:sp>
      <p:sp>
        <p:nvSpPr>
          <p:cNvPr id="15" name="Rectangle 14">
            <a:extLst>
              <a:ext uri="{FF2B5EF4-FFF2-40B4-BE49-F238E27FC236}">
                <a16:creationId xmlns:a16="http://schemas.microsoft.com/office/drawing/2014/main" id="{70BC427C-60BB-4314-A167-8C85C6C468F4}"/>
              </a:ext>
            </a:extLst>
          </p:cNvPr>
          <p:cNvSpPr/>
          <p:nvPr/>
        </p:nvSpPr>
        <p:spPr>
          <a:xfrm>
            <a:off x="3727703" y="4433785"/>
            <a:ext cx="2249031" cy="14505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anose="020B0609020204030204" pitchFamily="49" charset="0"/>
              </a:rPr>
              <a:t>where x = a</a:t>
            </a:r>
          </a:p>
          <a:p>
            <a:r>
              <a:rPr lang="en-US" sz="2400" dirty="0">
                <a:latin typeface="Consolas" panose="020B0609020204030204" pitchFamily="49" charset="0"/>
              </a:rPr>
              <a:t>      y = b</a:t>
            </a:r>
          </a:p>
        </p:txBody>
      </p:sp>
      <p:sp>
        <p:nvSpPr>
          <p:cNvPr id="16" name="Rectangle 15">
            <a:extLst>
              <a:ext uri="{FF2B5EF4-FFF2-40B4-BE49-F238E27FC236}">
                <a16:creationId xmlns:a16="http://schemas.microsoft.com/office/drawing/2014/main" id="{32BDC63D-E50A-44D4-BA0B-B8AA1BDF52C0}"/>
              </a:ext>
            </a:extLst>
          </p:cNvPr>
          <p:cNvSpPr/>
          <p:nvPr/>
        </p:nvSpPr>
        <p:spPr>
          <a:xfrm>
            <a:off x="6147836" y="4433785"/>
            <a:ext cx="2249031" cy="14505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anose="020B0609020204030204" pitchFamily="49" charset="0"/>
              </a:rPr>
              <a:t>case x of</a:t>
            </a:r>
          </a:p>
          <a:p>
            <a:r>
              <a:rPr lang="en-US" sz="2400" dirty="0">
                <a:latin typeface="Consolas" panose="020B0609020204030204" pitchFamily="49" charset="0"/>
              </a:rPr>
              <a:t>  42 -&gt; foo</a:t>
            </a:r>
          </a:p>
          <a:p>
            <a:r>
              <a:rPr lang="en-US" sz="2400" dirty="0">
                <a:latin typeface="Consolas" panose="020B0609020204030204" pitchFamily="49" charset="0"/>
              </a:rPr>
              <a:t>  -1 -&gt; bar</a:t>
            </a:r>
          </a:p>
        </p:txBody>
      </p:sp>
      <p:sp>
        <p:nvSpPr>
          <p:cNvPr id="17" name="Rectangle 16">
            <a:extLst>
              <a:ext uri="{FF2B5EF4-FFF2-40B4-BE49-F238E27FC236}">
                <a16:creationId xmlns:a16="http://schemas.microsoft.com/office/drawing/2014/main" id="{772B4571-8120-44AB-82C8-BBC41B46638D}"/>
              </a:ext>
            </a:extLst>
          </p:cNvPr>
          <p:cNvSpPr/>
          <p:nvPr/>
        </p:nvSpPr>
        <p:spPr>
          <a:xfrm>
            <a:off x="8567969" y="4433785"/>
            <a:ext cx="2249031" cy="14505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anose="020B0609020204030204" pitchFamily="49" charset="0"/>
              </a:rPr>
              <a:t>if foo</a:t>
            </a:r>
          </a:p>
          <a:p>
            <a:r>
              <a:rPr lang="en-US" sz="2400" dirty="0">
                <a:latin typeface="Consolas" panose="020B0609020204030204" pitchFamily="49" charset="0"/>
              </a:rPr>
              <a:t>   then bar</a:t>
            </a:r>
          </a:p>
          <a:p>
            <a:r>
              <a:rPr lang="en-US" sz="2400" dirty="0">
                <a:latin typeface="Consolas" panose="020B0609020204030204" pitchFamily="49" charset="0"/>
              </a:rPr>
              <a:t>   else boo</a:t>
            </a:r>
          </a:p>
        </p:txBody>
      </p:sp>
      <p:sp>
        <p:nvSpPr>
          <p:cNvPr id="3" name="Arrow: Right 2">
            <a:extLst>
              <a:ext uri="{FF2B5EF4-FFF2-40B4-BE49-F238E27FC236}">
                <a16:creationId xmlns:a16="http://schemas.microsoft.com/office/drawing/2014/main" id="{39037264-9303-438C-9980-54C90219611C}"/>
              </a:ext>
            </a:extLst>
          </p:cNvPr>
          <p:cNvSpPr/>
          <p:nvPr/>
        </p:nvSpPr>
        <p:spPr>
          <a:xfrm>
            <a:off x="2424396" y="3308818"/>
            <a:ext cx="470780" cy="443620"/>
          </a:xfrm>
          <a:prstGeom prst="right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sp>
        <p:nvSpPr>
          <p:cNvPr id="21" name="Arrow: Right 20">
            <a:extLst>
              <a:ext uri="{FF2B5EF4-FFF2-40B4-BE49-F238E27FC236}">
                <a16:creationId xmlns:a16="http://schemas.microsoft.com/office/drawing/2014/main" id="{52BED16E-7830-4AC7-A346-6FEB4957B799}"/>
              </a:ext>
            </a:extLst>
          </p:cNvPr>
          <p:cNvSpPr/>
          <p:nvPr/>
        </p:nvSpPr>
        <p:spPr>
          <a:xfrm>
            <a:off x="4773013" y="3135415"/>
            <a:ext cx="470780" cy="443620"/>
          </a:xfrm>
          <a:prstGeom prst="right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sp>
        <p:nvSpPr>
          <p:cNvPr id="25" name="Arrow: Right 24">
            <a:extLst>
              <a:ext uri="{FF2B5EF4-FFF2-40B4-BE49-F238E27FC236}">
                <a16:creationId xmlns:a16="http://schemas.microsoft.com/office/drawing/2014/main" id="{14EE2AC6-5D90-404C-9FA7-365D98DE9AC1}"/>
              </a:ext>
            </a:extLst>
          </p:cNvPr>
          <p:cNvSpPr/>
          <p:nvPr/>
        </p:nvSpPr>
        <p:spPr>
          <a:xfrm>
            <a:off x="7564060" y="3309695"/>
            <a:ext cx="470780" cy="443620"/>
          </a:xfrm>
          <a:prstGeom prst="right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sp>
        <p:nvSpPr>
          <p:cNvPr id="30" name="Arrow: Right 29">
            <a:extLst>
              <a:ext uri="{FF2B5EF4-FFF2-40B4-BE49-F238E27FC236}">
                <a16:creationId xmlns:a16="http://schemas.microsoft.com/office/drawing/2014/main" id="{50E08076-2DF8-4CCF-942B-8EF95F219AE3}"/>
              </a:ext>
            </a:extLst>
          </p:cNvPr>
          <p:cNvSpPr/>
          <p:nvPr/>
        </p:nvSpPr>
        <p:spPr>
          <a:xfrm>
            <a:off x="1054483" y="4937247"/>
            <a:ext cx="470780" cy="443620"/>
          </a:xfrm>
          <a:prstGeom prst="right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sp>
        <p:nvSpPr>
          <p:cNvPr id="31" name="Arrow: Right 30">
            <a:extLst>
              <a:ext uri="{FF2B5EF4-FFF2-40B4-BE49-F238E27FC236}">
                <a16:creationId xmlns:a16="http://schemas.microsoft.com/office/drawing/2014/main" id="{8709213D-CE8C-41D8-9B5B-21D4A74CF354}"/>
              </a:ext>
            </a:extLst>
          </p:cNvPr>
          <p:cNvSpPr/>
          <p:nvPr/>
        </p:nvSpPr>
        <p:spPr>
          <a:xfrm>
            <a:off x="4291154" y="5159057"/>
            <a:ext cx="470780" cy="443620"/>
          </a:xfrm>
          <a:prstGeom prst="right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sp>
        <p:nvSpPr>
          <p:cNvPr id="33" name="Arrow: Right 32">
            <a:extLst>
              <a:ext uri="{FF2B5EF4-FFF2-40B4-BE49-F238E27FC236}">
                <a16:creationId xmlns:a16="http://schemas.microsoft.com/office/drawing/2014/main" id="{94D103D7-2E35-4972-8766-46274F15201B}"/>
              </a:ext>
            </a:extLst>
          </p:cNvPr>
          <p:cNvSpPr/>
          <p:nvPr/>
        </p:nvSpPr>
        <p:spPr>
          <a:xfrm>
            <a:off x="6072325" y="4937247"/>
            <a:ext cx="470780" cy="443620"/>
          </a:xfrm>
          <a:prstGeom prst="right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sp>
        <p:nvSpPr>
          <p:cNvPr id="34" name="Arrow: Right 33">
            <a:extLst>
              <a:ext uri="{FF2B5EF4-FFF2-40B4-BE49-F238E27FC236}">
                <a16:creationId xmlns:a16="http://schemas.microsoft.com/office/drawing/2014/main" id="{B517CADB-87CA-4108-A6AE-3690C9C15803}"/>
              </a:ext>
            </a:extLst>
          </p:cNvPr>
          <p:cNvSpPr/>
          <p:nvPr/>
        </p:nvSpPr>
        <p:spPr>
          <a:xfrm>
            <a:off x="8666240" y="4937247"/>
            <a:ext cx="470780" cy="443620"/>
          </a:xfrm>
          <a:prstGeom prst="right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spTree>
    <p:extLst>
      <p:ext uri="{BB962C8B-B14F-4D97-AF65-F5344CB8AC3E}">
        <p14:creationId xmlns:p14="http://schemas.microsoft.com/office/powerpoint/2010/main" val="199590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animBg="1"/>
      <p:bldP spid="11" grpId="0" animBg="1"/>
      <p:bldP spid="14" grpId="0" animBg="1"/>
      <p:bldP spid="15" grpId="0" animBg="1"/>
      <p:bldP spid="16" grpId="0" animBg="1"/>
      <p:bldP spid="17" grpId="0" animBg="1"/>
      <p:bldP spid="3" grpId="0" animBg="1"/>
      <p:bldP spid="21" grpId="0" animBg="1"/>
      <p:bldP spid="25" grpId="0" animBg="1"/>
      <p:bldP spid="30" grpId="0" animBg="1"/>
      <p:bldP spid="31"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B08C743-60DD-4E6E-860A-85940E694DD4}"/>
              </a:ext>
            </a:extLst>
          </p:cNvPr>
          <p:cNvSpPr txBox="1"/>
          <p:nvPr/>
        </p:nvSpPr>
        <p:spPr>
          <a:xfrm>
            <a:off x="1369390" y="3442315"/>
            <a:ext cx="9417876" cy="830997"/>
          </a:xfrm>
          <a:prstGeom prst="rect">
            <a:avLst/>
          </a:prstGeom>
          <a:noFill/>
          <a:ln>
            <a:noFill/>
          </a:ln>
        </p:spPr>
        <p:txBody>
          <a:bodyPr wrap="square">
            <a:spAutoFit/>
          </a:bodyPr>
          <a:lstStyle/>
          <a:p>
            <a:pPr algn="ctr"/>
            <a:r>
              <a:rPr lang="en-US" sz="2400" dirty="0">
                <a:latin typeface="Corbel" panose="020B0503020204020204" pitchFamily="34" charset="0"/>
              </a:rPr>
              <a:t>Languages like Python, as we'll see, are </a:t>
            </a:r>
            <a:r>
              <a:rPr lang="en-US" sz="2400" dirty="0">
                <a:solidFill>
                  <a:srgbClr val="FF0000"/>
                </a:solidFill>
                <a:latin typeface="Corbel" panose="020B0503020204020204" pitchFamily="34" charset="0"/>
              </a:rPr>
              <a:t>dynamically typed</a:t>
            </a:r>
            <a:r>
              <a:rPr lang="en-US" sz="2400" dirty="0">
                <a:latin typeface="Corbel" panose="020B0503020204020204" pitchFamily="34" charset="0"/>
              </a:rPr>
              <a:t>, meaning that some </a:t>
            </a:r>
            <a:r>
              <a:rPr lang="en-US" sz="2400" dirty="0">
                <a:solidFill>
                  <a:srgbClr val="FF0000"/>
                </a:solidFill>
                <a:latin typeface="Corbel" panose="020B0503020204020204" pitchFamily="34" charset="0"/>
              </a:rPr>
              <a:t>types can ONLY be determined as the program actually runs</a:t>
            </a:r>
            <a:r>
              <a:rPr lang="en-US" sz="2400" dirty="0">
                <a:latin typeface="Corbel" panose="020B0503020204020204" pitchFamily="34" charset="0"/>
              </a:rPr>
              <a:t>!</a:t>
            </a:r>
          </a:p>
        </p:txBody>
      </p:sp>
      <p:sp>
        <p:nvSpPr>
          <p:cNvPr id="20" name="Title 1">
            <a:extLst>
              <a:ext uri="{FF2B5EF4-FFF2-40B4-BE49-F238E27FC236}">
                <a16:creationId xmlns:a16="http://schemas.microsoft.com/office/drawing/2014/main" id="{01F2CA01-0656-45A9-B54E-274082C5B5AB}"/>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latin typeface="Corbel" panose="020B0503020204020204" pitchFamily="34" charset="0"/>
              </a:rPr>
              <a:t>Part 2b: Haskell Data Types</a:t>
            </a:r>
            <a:endParaRPr lang="en-US" kern="0" dirty="0">
              <a:solidFill>
                <a:srgbClr val="FF0000"/>
              </a:solidFill>
              <a:latin typeface="Corbel" panose="020B0503020204020204" pitchFamily="34" charset="0"/>
            </a:endParaRPr>
          </a:p>
        </p:txBody>
      </p:sp>
      <p:sp>
        <p:nvSpPr>
          <p:cNvPr id="8" name="TextBox 7">
            <a:extLst>
              <a:ext uri="{FF2B5EF4-FFF2-40B4-BE49-F238E27FC236}">
                <a16:creationId xmlns:a16="http://schemas.microsoft.com/office/drawing/2014/main" id="{C274156B-1090-4C8A-A719-E48E701BC340}"/>
              </a:ext>
            </a:extLst>
          </p:cNvPr>
          <p:cNvSpPr txBox="1"/>
          <p:nvPr/>
        </p:nvSpPr>
        <p:spPr>
          <a:xfrm>
            <a:off x="3288170" y="5400033"/>
            <a:ext cx="9417876" cy="461665"/>
          </a:xfrm>
          <a:prstGeom prst="rect">
            <a:avLst/>
          </a:prstGeom>
          <a:noFill/>
          <a:ln>
            <a:noFill/>
          </a:ln>
        </p:spPr>
        <p:txBody>
          <a:bodyPr wrap="square">
            <a:spAutoFit/>
          </a:bodyPr>
          <a:lstStyle/>
          <a:p>
            <a:pPr algn="ctr"/>
            <a:r>
              <a:rPr lang="en-US" sz="2400" dirty="0">
                <a:latin typeface="Corbel" panose="020B0503020204020204" pitchFamily="34" charset="0"/>
              </a:rPr>
              <a:t>Haskell will infer those types based on the code you write!</a:t>
            </a:r>
          </a:p>
        </p:txBody>
      </p:sp>
      <p:grpSp>
        <p:nvGrpSpPr>
          <p:cNvPr id="3" name="Group 2">
            <a:extLst>
              <a:ext uri="{FF2B5EF4-FFF2-40B4-BE49-F238E27FC236}">
                <a16:creationId xmlns:a16="http://schemas.microsoft.com/office/drawing/2014/main" id="{1FECF631-0826-47B2-AA95-CB5B42DFA2C8}"/>
              </a:ext>
            </a:extLst>
          </p:cNvPr>
          <p:cNvGrpSpPr/>
          <p:nvPr/>
        </p:nvGrpSpPr>
        <p:grpSpPr>
          <a:xfrm>
            <a:off x="1741949" y="741774"/>
            <a:ext cx="10230678" cy="1064889"/>
            <a:chOff x="812801" y="741774"/>
            <a:chExt cx="10230678" cy="1064889"/>
          </a:xfrm>
        </p:grpSpPr>
        <p:sp>
          <p:nvSpPr>
            <p:cNvPr id="4" name="TextBox 3">
              <a:extLst>
                <a:ext uri="{FF2B5EF4-FFF2-40B4-BE49-F238E27FC236}">
                  <a16:creationId xmlns:a16="http://schemas.microsoft.com/office/drawing/2014/main" id="{63925709-72FC-4A93-ACFD-61EAB4CC2B9E}"/>
                </a:ext>
              </a:extLst>
            </p:cNvPr>
            <p:cNvSpPr txBox="1"/>
            <p:nvPr/>
          </p:nvSpPr>
          <p:spPr>
            <a:xfrm>
              <a:off x="812801" y="996303"/>
              <a:ext cx="10230678" cy="461665"/>
            </a:xfrm>
            <a:prstGeom prst="rect">
              <a:avLst/>
            </a:prstGeom>
            <a:noFill/>
            <a:ln>
              <a:noFill/>
            </a:ln>
          </p:spPr>
          <p:txBody>
            <a:bodyPr wrap="square" rtlCol="0">
              <a:spAutoFit/>
            </a:bodyPr>
            <a:lstStyle/>
            <a:p>
              <a:pPr algn="ctr"/>
              <a:r>
                <a:rPr lang="en-US" sz="2400" dirty="0">
                  <a:latin typeface="Corbel" panose="020B0503020204020204" pitchFamily="34" charset="0"/>
                </a:rPr>
                <a:t>Haskell is a </a:t>
              </a:r>
              <a:r>
                <a:rPr lang="en-US" sz="2400" dirty="0">
                  <a:solidFill>
                    <a:srgbClr val="FF0000"/>
                  </a:solidFill>
                  <a:latin typeface="Corbel" panose="020B0503020204020204" pitchFamily="34" charset="0"/>
                </a:rPr>
                <a:t>"statically typed" </a:t>
              </a:r>
              <a:r>
                <a:rPr lang="en-US" sz="2400" dirty="0">
                  <a:latin typeface="Corbel" panose="020B0503020204020204" pitchFamily="34" charset="0"/>
                </a:rPr>
                <a:t>language!</a:t>
              </a:r>
            </a:p>
          </p:txBody>
        </p:sp>
        <p:pic>
          <p:nvPicPr>
            <p:cNvPr id="2" name="Picture 1">
              <a:extLst>
                <a:ext uri="{FF2B5EF4-FFF2-40B4-BE49-F238E27FC236}">
                  <a16:creationId xmlns:a16="http://schemas.microsoft.com/office/drawing/2014/main" id="{958315D6-44A4-44AF-938E-276236AE893D}"/>
                </a:ext>
              </a:extLst>
            </p:cNvPr>
            <p:cNvPicPr>
              <a:picLocks noChangeAspect="1"/>
            </p:cNvPicPr>
            <p:nvPr/>
          </p:nvPicPr>
          <p:blipFill>
            <a:blip r:embed="rId3"/>
            <a:stretch>
              <a:fillRect/>
            </a:stretch>
          </p:blipFill>
          <p:spPr>
            <a:xfrm>
              <a:off x="1457744" y="741774"/>
              <a:ext cx="1893235" cy="10648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6" name="Group 15">
            <a:extLst>
              <a:ext uri="{FF2B5EF4-FFF2-40B4-BE49-F238E27FC236}">
                <a16:creationId xmlns:a16="http://schemas.microsoft.com/office/drawing/2014/main" id="{EBFA4B9D-A709-4F46-9470-33BB258AFDCD}"/>
              </a:ext>
            </a:extLst>
          </p:cNvPr>
          <p:cNvGrpSpPr/>
          <p:nvPr/>
        </p:nvGrpSpPr>
        <p:grpSpPr>
          <a:xfrm>
            <a:off x="2129181" y="1797383"/>
            <a:ext cx="8670918" cy="1618303"/>
            <a:chOff x="2129181" y="1797383"/>
            <a:chExt cx="8670918" cy="1618303"/>
          </a:xfrm>
        </p:grpSpPr>
        <p:grpSp>
          <p:nvGrpSpPr>
            <p:cNvPr id="9" name="Group 8">
              <a:extLst>
                <a:ext uri="{FF2B5EF4-FFF2-40B4-BE49-F238E27FC236}">
                  <a16:creationId xmlns:a16="http://schemas.microsoft.com/office/drawing/2014/main" id="{BB8336ED-84E1-46A4-9CB7-5FA0F48491B6}"/>
                </a:ext>
              </a:extLst>
            </p:cNvPr>
            <p:cNvGrpSpPr/>
            <p:nvPr/>
          </p:nvGrpSpPr>
          <p:grpSpPr>
            <a:xfrm>
              <a:off x="2129181" y="1797383"/>
              <a:ext cx="8670918" cy="1443910"/>
              <a:chOff x="2129181" y="1797383"/>
              <a:chExt cx="8670918" cy="1443910"/>
            </a:xfrm>
          </p:grpSpPr>
          <p:sp>
            <p:nvSpPr>
              <p:cNvPr id="51" name="TextBox 50">
                <a:extLst>
                  <a:ext uri="{FF2B5EF4-FFF2-40B4-BE49-F238E27FC236}">
                    <a16:creationId xmlns:a16="http://schemas.microsoft.com/office/drawing/2014/main" id="{37DBFF79-32A6-4852-B811-D4849FDD381C}"/>
                  </a:ext>
                </a:extLst>
              </p:cNvPr>
              <p:cNvSpPr txBox="1"/>
              <p:nvPr/>
            </p:nvSpPr>
            <p:spPr>
              <a:xfrm>
                <a:off x="2129181" y="2144681"/>
                <a:ext cx="6520748" cy="830997"/>
              </a:xfrm>
              <a:prstGeom prst="rect">
                <a:avLst/>
              </a:prstGeom>
              <a:noFill/>
              <a:ln>
                <a:noFill/>
              </a:ln>
            </p:spPr>
            <p:txBody>
              <a:bodyPr wrap="square">
                <a:spAutoFit/>
              </a:bodyPr>
              <a:lstStyle/>
              <a:p>
                <a:pPr algn="ctr"/>
                <a:r>
                  <a:rPr lang="en-US" sz="2400" dirty="0">
                    <a:latin typeface="Corbel" panose="020B0503020204020204" pitchFamily="34" charset="0"/>
                  </a:rPr>
                  <a:t>That means that the </a:t>
                </a:r>
                <a:r>
                  <a:rPr lang="en-US" sz="2400" dirty="0">
                    <a:solidFill>
                      <a:srgbClr val="FF0000"/>
                    </a:solidFill>
                    <a:latin typeface="Corbel" panose="020B0503020204020204" pitchFamily="34" charset="0"/>
                  </a:rPr>
                  <a:t>type </a:t>
                </a:r>
                <a:r>
                  <a:rPr lang="en-US" sz="2400" dirty="0">
                    <a:latin typeface="Corbel" panose="020B0503020204020204" pitchFamily="34" charset="0"/>
                  </a:rPr>
                  <a:t>of all </a:t>
                </a:r>
                <a:r>
                  <a:rPr lang="en-US" sz="2400" dirty="0">
                    <a:solidFill>
                      <a:srgbClr val="FF0000"/>
                    </a:solidFill>
                    <a:latin typeface="Corbel" panose="020B0503020204020204" pitchFamily="34" charset="0"/>
                  </a:rPr>
                  <a:t>variables </a:t>
                </a:r>
                <a:r>
                  <a:rPr lang="en-US" sz="2400" dirty="0">
                    <a:latin typeface="Corbel" panose="020B0503020204020204" pitchFamily="34" charset="0"/>
                  </a:rPr>
                  <a:t>and </a:t>
                </a:r>
                <a:r>
                  <a:rPr lang="en-US" sz="2400" dirty="0">
                    <a:solidFill>
                      <a:srgbClr val="FF0000"/>
                    </a:solidFill>
                    <a:latin typeface="Corbel" panose="020B0503020204020204" pitchFamily="34" charset="0"/>
                  </a:rPr>
                  <a:t>functions</a:t>
                </a:r>
                <a:r>
                  <a:rPr lang="en-US" sz="2400" dirty="0">
                    <a:latin typeface="Corbel" panose="020B0503020204020204" pitchFamily="34" charset="0"/>
                  </a:rPr>
                  <a:t> can be </a:t>
                </a:r>
                <a:r>
                  <a:rPr lang="en-US" sz="2400" dirty="0">
                    <a:solidFill>
                      <a:srgbClr val="FF0000"/>
                    </a:solidFill>
                    <a:latin typeface="Corbel" panose="020B0503020204020204" pitchFamily="34" charset="0"/>
                  </a:rPr>
                  <a:t>figured out at compile time</a:t>
                </a:r>
                <a:r>
                  <a:rPr lang="en-US" sz="2400" dirty="0">
                    <a:latin typeface="Corbel" panose="020B0503020204020204" pitchFamily="34" charset="0"/>
                  </a:rPr>
                  <a:t>!</a:t>
                </a:r>
              </a:p>
            </p:txBody>
          </p:sp>
          <p:pic>
            <p:nvPicPr>
              <p:cNvPr id="6" name="Picture 5">
                <a:extLst>
                  <a:ext uri="{FF2B5EF4-FFF2-40B4-BE49-F238E27FC236}">
                    <a16:creationId xmlns:a16="http://schemas.microsoft.com/office/drawing/2014/main" id="{74FA4D64-D16F-4B48-B926-CF9FAAEE2B8C}"/>
                  </a:ext>
                </a:extLst>
              </p:cNvPr>
              <p:cNvPicPr>
                <a:picLocks noChangeAspect="1"/>
              </p:cNvPicPr>
              <p:nvPr/>
            </p:nvPicPr>
            <p:blipFill>
              <a:blip r:embed="rId4"/>
              <a:stretch>
                <a:fillRect/>
              </a:stretch>
            </p:blipFill>
            <p:spPr>
              <a:xfrm>
                <a:off x="8649929" y="1797383"/>
                <a:ext cx="2150170" cy="1443910"/>
              </a:xfrm>
              <a:prstGeom prst="rect">
                <a:avLst/>
              </a:prstGeom>
            </p:spPr>
          </p:pic>
        </p:grpSp>
        <p:grpSp>
          <p:nvGrpSpPr>
            <p:cNvPr id="15" name="Group 14">
              <a:extLst>
                <a:ext uri="{FF2B5EF4-FFF2-40B4-BE49-F238E27FC236}">
                  <a16:creationId xmlns:a16="http://schemas.microsoft.com/office/drawing/2014/main" id="{D2781FDD-9857-481E-975D-95D350F1886E}"/>
                </a:ext>
              </a:extLst>
            </p:cNvPr>
            <p:cNvGrpSpPr/>
            <p:nvPr/>
          </p:nvGrpSpPr>
          <p:grpSpPr>
            <a:xfrm>
              <a:off x="7915965" y="2639961"/>
              <a:ext cx="2496396" cy="775725"/>
              <a:chOff x="7915965" y="2639961"/>
              <a:chExt cx="2496396" cy="775725"/>
            </a:xfrm>
          </p:grpSpPr>
          <p:sp>
            <p:nvSpPr>
              <p:cNvPr id="24" name="Rectangle 23">
                <a:extLst>
                  <a:ext uri="{FF2B5EF4-FFF2-40B4-BE49-F238E27FC236}">
                    <a16:creationId xmlns:a16="http://schemas.microsoft.com/office/drawing/2014/main" id="{A746686D-8867-476D-B0A8-B2AB70706800}"/>
                  </a:ext>
                </a:extLst>
              </p:cNvPr>
              <p:cNvSpPr/>
              <p:nvPr/>
            </p:nvSpPr>
            <p:spPr>
              <a:xfrm>
                <a:off x="7915965" y="3281527"/>
                <a:ext cx="287130" cy="134159"/>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ChevronInverted">
                  <a:avLst/>
                </a:prstTxWarp>
              </a:bodyPr>
              <a:lstStyle/>
              <a:p>
                <a:pPr algn="ctr"/>
                <a:endParaRPr lang="en-US" sz="2000" dirty="0">
                  <a:latin typeface="Corbel" panose="020B0503020204020204" pitchFamily="34" charset="0"/>
                </a:endParaRPr>
              </a:p>
            </p:txBody>
          </p:sp>
          <p:cxnSp>
            <p:nvCxnSpPr>
              <p:cNvPr id="11" name="Straight Connector 10">
                <a:extLst>
                  <a:ext uri="{FF2B5EF4-FFF2-40B4-BE49-F238E27FC236}">
                    <a16:creationId xmlns:a16="http://schemas.microsoft.com/office/drawing/2014/main" id="{92209313-772D-48E8-A469-66AA1F9362C3}"/>
                  </a:ext>
                </a:extLst>
              </p:cNvPr>
              <p:cNvCxnSpPr/>
              <p:nvPr/>
            </p:nvCxnSpPr>
            <p:spPr bwMode="auto">
              <a:xfrm>
                <a:off x="8708923" y="2656713"/>
                <a:ext cx="1703438" cy="46994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882B059E-3D01-4D99-8CCC-6019DEB668DE}"/>
                  </a:ext>
                </a:extLst>
              </p:cNvPr>
              <p:cNvCxnSpPr/>
              <p:nvPr/>
            </p:nvCxnSpPr>
            <p:spPr bwMode="auto">
              <a:xfrm flipV="1">
                <a:off x="8704084" y="2639961"/>
                <a:ext cx="1708277" cy="49780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21" name="Group 20">
            <a:extLst>
              <a:ext uri="{FF2B5EF4-FFF2-40B4-BE49-F238E27FC236}">
                <a16:creationId xmlns:a16="http://schemas.microsoft.com/office/drawing/2014/main" id="{43FC65E1-B9C3-4FF5-86BD-8D629B91F196}"/>
              </a:ext>
            </a:extLst>
          </p:cNvPr>
          <p:cNvGrpSpPr/>
          <p:nvPr/>
        </p:nvGrpSpPr>
        <p:grpSpPr>
          <a:xfrm>
            <a:off x="785369" y="4485341"/>
            <a:ext cx="11007501" cy="1342857"/>
            <a:chOff x="785369" y="4485341"/>
            <a:chExt cx="11007501" cy="1342857"/>
          </a:xfrm>
        </p:grpSpPr>
        <p:sp>
          <p:nvSpPr>
            <p:cNvPr id="7" name="TextBox 6">
              <a:extLst>
                <a:ext uri="{FF2B5EF4-FFF2-40B4-BE49-F238E27FC236}">
                  <a16:creationId xmlns:a16="http://schemas.microsoft.com/office/drawing/2014/main" id="{C7C103B8-C8A0-47B8-A326-772869B1C486}"/>
                </a:ext>
              </a:extLst>
            </p:cNvPr>
            <p:cNvSpPr txBox="1"/>
            <p:nvPr/>
          </p:nvSpPr>
          <p:spPr>
            <a:xfrm>
              <a:off x="4326190" y="4506222"/>
              <a:ext cx="7466680" cy="830997"/>
            </a:xfrm>
            <a:prstGeom prst="rect">
              <a:avLst/>
            </a:prstGeom>
            <a:noFill/>
            <a:ln>
              <a:noFill/>
            </a:ln>
          </p:spPr>
          <p:txBody>
            <a:bodyPr wrap="square">
              <a:spAutoFit/>
            </a:bodyPr>
            <a:lstStyle/>
            <a:p>
              <a:pPr algn="ctr"/>
              <a:r>
                <a:rPr lang="en-US" sz="2400" dirty="0">
                  <a:latin typeface="Corbel" panose="020B0503020204020204" pitchFamily="34" charset="0"/>
                </a:rPr>
                <a:t>Haskell can also use </a:t>
              </a:r>
              <a:r>
                <a:rPr lang="en-US" sz="2400" dirty="0">
                  <a:solidFill>
                    <a:srgbClr val="FF0000"/>
                  </a:solidFill>
                  <a:latin typeface="Corbel" panose="020B0503020204020204" pitchFamily="34" charset="0"/>
                </a:rPr>
                <a:t>"type inference," </a:t>
              </a:r>
              <a:r>
                <a:rPr lang="en-US" sz="2400" dirty="0">
                  <a:latin typeface="Corbel" panose="020B0503020204020204" pitchFamily="34" charset="0"/>
                </a:rPr>
                <a:t>meaning you often don't have to specify variable/function types explicitly!</a:t>
              </a:r>
            </a:p>
          </p:txBody>
        </p:sp>
        <p:pic>
          <p:nvPicPr>
            <p:cNvPr id="17" name="Picture 16">
              <a:extLst>
                <a:ext uri="{FF2B5EF4-FFF2-40B4-BE49-F238E27FC236}">
                  <a16:creationId xmlns:a16="http://schemas.microsoft.com/office/drawing/2014/main" id="{9B9F6886-1DBD-4F42-A757-81BB1D3BA1FA}"/>
                </a:ext>
              </a:extLst>
            </p:cNvPr>
            <p:cNvPicPr>
              <a:picLocks noChangeAspect="1"/>
            </p:cNvPicPr>
            <p:nvPr/>
          </p:nvPicPr>
          <p:blipFill>
            <a:blip r:embed="rId5"/>
            <a:stretch>
              <a:fillRect/>
            </a:stretch>
          </p:blipFill>
          <p:spPr>
            <a:xfrm>
              <a:off x="785369" y="4485341"/>
              <a:ext cx="3409524" cy="1342857"/>
            </a:xfrm>
            <a:prstGeom prst="rect">
              <a:avLst/>
            </a:prstGeom>
          </p:spPr>
        </p:pic>
      </p:grpSp>
      <p:grpSp>
        <p:nvGrpSpPr>
          <p:cNvPr id="5" name="Group 4">
            <a:extLst>
              <a:ext uri="{FF2B5EF4-FFF2-40B4-BE49-F238E27FC236}">
                <a16:creationId xmlns:a16="http://schemas.microsoft.com/office/drawing/2014/main" id="{3C1D6143-85B8-427D-AD02-C403C89E56F0}"/>
              </a:ext>
            </a:extLst>
          </p:cNvPr>
          <p:cNvGrpSpPr/>
          <p:nvPr/>
        </p:nvGrpSpPr>
        <p:grpSpPr>
          <a:xfrm>
            <a:off x="3429620" y="5891012"/>
            <a:ext cx="5733038" cy="3687683"/>
            <a:chOff x="172070" y="3172692"/>
            <a:chExt cx="5733038" cy="3687683"/>
          </a:xfrm>
        </p:grpSpPr>
        <p:grpSp>
          <p:nvGrpSpPr>
            <p:cNvPr id="22" name="Group 21">
              <a:extLst>
                <a:ext uri="{FF2B5EF4-FFF2-40B4-BE49-F238E27FC236}">
                  <a16:creationId xmlns:a16="http://schemas.microsoft.com/office/drawing/2014/main" id="{DE8D46D5-97D7-4679-BDC1-06C9486AAD9E}"/>
                </a:ext>
              </a:extLst>
            </p:cNvPr>
            <p:cNvGrpSpPr/>
            <p:nvPr/>
          </p:nvGrpSpPr>
          <p:grpSpPr>
            <a:xfrm>
              <a:off x="172070" y="3172692"/>
              <a:ext cx="5733038" cy="3687683"/>
              <a:chOff x="172070" y="3172692"/>
              <a:chExt cx="5733038" cy="3687683"/>
            </a:xfrm>
          </p:grpSpPr>
          <p:grpSp>
            <p:nvGrpSpPr>
              <p:cNvPr id="23" name="Group 22">
                <a:extLst>
                  <a:ext uri="{FF2B5EF4-FFF2-40B4-BE49-F238E27FC236}">
                    <a16:creationId xmlns:a16="http://schemas.microsoft.com/office/drawing/2014/main" id="{F23D4214-FEAB-44E6-B669-9F9E8DF5C096}"/>
                  </a:ext>
                </a:extLst>
              </p:cNvPr>
              <p:cNvGrpSpPr/>
              <p:nvPr/>
            </p:nvGrpSpPr>
            <p:grpSpPr>
              <a:xfrm>
                <a:off x="172070" y="3172692"/>
                <a:ext cx="5733038" cy="3687683"/>
                <a:chOff x="701910" y="3713286"/>
                <a:chExt cx="4235676" cy="2858600"/>
              </a:xfrm>
            </p:grpSpPr>
            <p:grpSp>
              <p:nvGrpSpPr>
                <p:cNvPr id="27" name="Group 26">
                  <a:extLst>
                    <a:ext uri="{FF2B5EF4-FFF2-40B4-BE49-F238E27FC236}">
                      <a16:creationId xmlns:a16="http://schemas.microsoft.com/office/drawing/2014/main" id="{AE046C7E-7DA9-4DE5-BCD4-B87D2E1DFD10}"/>
                    </a:ext>
                  </a:extLst>
                </p:cNvPr>
                <p:cNvGrpSpPr/>
                <p:nvPr/>
              </p:nvGrpSpPr>
              <p:grpSpPr>
                <a:xfrm>
                  <a:off x="701910" y="3713286"/>
                  <a:ext cx="4235676" cy="2858600"/>
                  <a:chOff x="1786055" y="3905087"/>
                  <a:chExt cx="4235676" cy="2858600"/>
                </a:xfrm>
              </p:grpSpPr>
              <p:grpSp>
                <p:nvGrpSpPr>
                  <p:cNvPr id="29" name="Group 28">
                    <a:extLst>
                      <a:ext uri="{FF2B5EF4-FFF2-40B4-BE49-F238E27FC236}">
                        <a16:creationId xmlns:a16="http://schemas.microsoft.com/office/drawing/2014/main" id="{CA4028E8-3F69-40D1-8A30-0733B1592230}"/>
                      </a:ext>
                    </a:extLst>
                  </p:cNvPr>
                  <p:cNvGrpSpPr/>
                  <p:nvPr/>
                </p:nvGrpSpPr>
                <p:grpSpPr>
                  <a:xfrm>
                    <a:off x="1786055" y="3905087"/>
                    <a:ext cx="4235676" cy="2852552"/>
                    <a:chOff x="3124201" y="1300162"/>
                    <a:chExt cx="5841179" cy="4257675"/>
                  </a:xfrm>
                </p:grpSpPr>
                <p:pic>
                  <p:nvPicPr>
                    <p:cNvPr id="31" name="Picture 30">
                      <a:extLst>
                        <a:ext uri="{FF2B5EF4-FFF2-40B4-BE49-F238E27FC236}">
                          <a16:creationId xmlns:a16="http://schemas.microsoft.com/office/drawing/2014/main" id="{FF0F8A70-EABE-4117-95E9-29A435935C6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124201" y="1300162"/>
                      <a:ext cx="5841179" cy="4257675"/>
                    </a:xfrm>
                    <a:prstGeom prst="rect">
                      <a:avLst/>
                    </a:prstGeom>
                  </p:spPr>
                </p:pic>
                <p:sp>
                  <p:nvSpPr>
                    <p:cNvPr id="32" name="Rectangle 31">
                      <a:extLst>
                        <a:ext uri="{FF2B5EF4-FFF2-40B4-BE49-F238E27FC236}">
                          <a16:creationId xmlns:a16="http://schemas.microsoft.com/office/drawing/2014/main" id="{B47C1841-7EBE-45E4-A4CC-3C44A9267739}"/>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30" name="TextBox 29">
                    <a:extLst>
                      <a:ext uri="{FF2B5EF4-FFF2-40B4-BE49-F238E27FC236}">
                        <a16:creationId xmlns:a16="http://schemas.microsoft.com/office/drawing/2014/main" id="{17098986-1B87-4855-91BA-A7FCD21914EE}"/>
                      </a:ext>
                    </a:extLst>
                  </p:cNvPr>
                  <p:cNvSpPr txBox="1"/>
                  <p:nvPr/>
                </p:nvSpPr>
                <p:spPr>
                  <a:xfrm>
                    <a:off x="1812571" y="4067716"/>
                    <a:ext cx="3406200" cy="2695971"/>
                  </a:xfrm>
                  <a:prstGeom prst="rect">
                    <a:avLst/>
                  </a:prstGeom>
                  <a:noFill/>
                  <a:ln>
                    <a:noFill/>
                  </a:ln>
                </p:spPr>
                <p:txBody>
                  <a:bodyPr wrap="square">
                    <a:spAutoFit/>
                  </a:bodyPr>
                  <a:lstStyle/>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 </a:t>
                    </a:r>
                  </a:p>
                  <a:p>
                    <a:r>
                      <a:rPr lang="en-US" dirty="0">
                        <a:solidFill>
                          <a:srgbClr val="CF7DFF"/>
                        </a:solidFill>
                        <a:latin typeface="Consolas" panose="020B0609020204030204" pitchFamily="49" charset="0"/>
                      </a:rPr>
                      <a:t>~                                 </a:t>
                    </a:r>
                  </a:p>
                  <a:p>
                    <a:r>
                      <a:rPr lang="en-US" dirty="0">
                        <a:solidFill>
                          <a:srgbClr val="CF7DFF"/>
                        </a:solidFill>
                        <a:latin typeface="Consolas" panose="020B0609020204030204" pitchFamily="49" charset="0"/>
                      </a:rPr>
                      <a:t>~</a:t>
                    </a:r>
                    <a:br>
                      <a:rPr lang="en-US" dirty="0">
                        <a:solidFill>
                          <a:srgbClr val="CF7DFF"/>
                        </a:solidFill>
                        <a:latin typeface="Consolas" panose="020B0609020204030204" pitchFamily="49" charset="0"/>
                      </a:rPr>
                    </a:br>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a:t>
                    </a:r>
                  </a:p>
                  <a:p>
                    <a:r>
                      <a:rPr lang="en-US" dirty="0">
                        <a:solidFill>
                          <a:srgbClr val="CF7DFF"/>
                        </a:solidFill>
                        <a:latin typeface="Consolas" panose="020B0609020204030204" pitchFamily="49" charset="0"/>
                      </a:rPr>
                      <a:t>~                                                                         </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hello.hs</a:t>
                    </a:r>
                    <a:r>
                      <a:rPr lang="en-US" dirty="0">
                        <a:solidFill>
                          <a:schemeClr val="bg1"/>
                        </a:solidFill>
                        <a:latin typeface="Consolas" panose="020B0609020204030204" pitchFamily="49" charset="0"/>
                      </a:rPr>
                      <a:t>" [New]</a:t>
                    </a:r>
                    <a:endParaRPr lang="en-US" sz="2000" dirty="0">
                      <a:solidFill>
                        <a:schemeClr val="bg1"/>
                      </a:solidFill>
                      <a:latin typeface="Consolas" panose="020B0609020204030204" pitchFamily="49" charset="0"/>
                    </a:endParaRPr>
                  </a:p>
                </p:txBody>
              </p:sp>
            </p:grpSp>
            <p:pic>
              <p:nvPicPr>
                <p:cNvPr id="28" name="Picture 27">
                  <a:extLst>
                    <a:ext uri="{FF2B5EF4-FFF2-40B4-BE49-F238E27FC236}">
                      <a16:creationId xmlns:a16="http://schemas.microsoft.com/office/drawing/2014/main" id="{0CC3CEBF-6778-4FD8-8194-115E8DA1D5E6}"/>
                    </a:ext>
                  </a:extLst>
                </p:cNvPr>
                <p:cNvPicPr>
                  <a:picLocks noChangeAspect="1"/>
                </p:cNvPicPr>
                <p:nvPr/>
              </p:nvPicPr>
              <p:blipFill>
                <a:blip r:embed="rId7"/>
                <a:stretch>
                  <a:fillRect/>
                </a:stretch>
              </p:blipFill>
              <p:spPr>
                <a:xfrm>
                  <a:off x="2778008" y="3728218"/>
                  <a:ext cx="1075854" cy="160575"/>
                </a:xfrm>
                <a:prstGeom prst="rect">
                  <a:avLst/>
                </a:prstGeom>
              </p:spPr>
            </p:pic>
          </p:grpSp>
          <p:sp>
            <p:nvSpPr>
              <p:cNvPr id="25" name="TextBox 24">
                <a:extLst>
                  <a:ext uri="{FF2B5EF4-FFF2-40B4-BE49-F238E27FC236}">
                    <a16:creationId xmlns:a16="http://schemas.microsoft.com/office/drawing/2014/main" id="{41386B0B-6757-40A3-89F9-7918D10D4A1C}"/>
                  </a:ext>
                </a:extLst>
              </p:cNvPr>
              <p:cNvSpPr txBox="1"/>
              <p:nvPr/>
            </p:nvSpPr>
            <p:spPr>
              <a:xfrm>
                <a:off x="225283" y="3422838"/>
                <a:ext cx="4173404" cy="369332"/>
              </a:xfrm>
              <a:prstGeom prst="rect">
                <a:avLst/>
              </a:prstGeom>
              <a:solidFill>
                <a:srgbClr val="1C1C1C"/>
              </a:solidFill>
              <a:ln>
                <a:noFill/>
              </a:ln>
            </p:spPr>
            <p:txBody>
              <a:bodyPr wrap="square">
                <a:spAutoFit/>
              </a:bodyPr>
              <a:lstStyle/>
              <a:p>
                <a:r>
                  <a:rPr lang="en-US" dirty="0" err="1">
                    <a:solidFill>
                      <a:schemeClr val="bg1"/>
                    </a:solidFill>
                    <a:latin typeface="Consolas" panose="020B0609020204030204" pitchFamily="49" charset="0"/>
                  </a:rPr>
                  <a:t>hypot</a:t>
                </a:r>
                <a:r>
                  <a:rPr lang="en-US" dirty="0">
                    <a:solidFill>
                      <a:schemeClr val="bg1"/>
                    </a:solidFill>
                    <a:latin typeface="Consolas" panose="020B0609020204030204" pitchFamily="49" charset="0"/>
                  </a:rPr>
                  <a:t> a b = sqrt ((a^2)+(b^2))</a:t>
                </a:r>
              </a:p>
            </p:txBody>
          </p:sp>
          <p:sp>
            <p:nvSpPr>
              <p:cNvPr id="26" name="TextBox 25">
                <a:extLst>
                  <a:ext uri="{FF2B5EF4-FFF2-40B4-BE49-F238E27FC236}">
                    <a16:creationId xmlns:a16="http://schemas.microsoft.com/office/drawing/2014/main" id="{CE7C3314-CFB4-4B24-8502-9BEA3638B88A}"/>
                  </a:ext>
                </a:extLst>
              </p:cNvPr>
              <p:cNvSpPr txBox="1"/>
              <p:nvPr/>
            </p:nvSpPr>
            <p:spPr>
              <a:xfrm>
                <a:off x="206346" y="6416985"/>
                <a:ext cx="3767795" cy="369332"/>
              </a:xfrm>
              <a:prstGeom prst="rect">
                <a:avLst/>
              </a:prstGeom>
              <a:solidFill>
                <a:srgbClr val="1C1C1C"/>
              </a:solidFill>
              <a:ln>
                <a:noFill/>
              </a:ln>
            </p:spPr>
            <p:txBody>
              <a:bodyPr wrap="square">
                <a:spAutoFit/>
              </a:bodyPr>
              <a:lstStyle/>
              <a:p>
                <a:r>
                  <a:rPr lang="en-US" sz="1800" dirty="0">
                    <a:solidFill>
                      <a:schemeClr val="bg1"/>
                    </a:solidFill>
                    <a:latin typeface="Consolas" panose="020B0609020204030204" pitchFamily="49" charset="0"/>
                  </a:rPr>
                  <a:t>"</a:t>
                </a:r>
                <a:r>
                  <a:rPr lang="en-US" sz="1800" dirty="0" err="1">
                    <a:solidFill>
                      <a:schemeClr val="bg1"/>
                    </a:solidFill>
                    <a:latin typeface="Consolas" panose="020B0609020204030204" pitchFamily="49" charset="0"/>
                  </a:rPr>
                  <a:t>hypot.hs</a:t>
                </a:r>
                <a:r>
                  <a:rPr lang="en-US" sz="1800" dirty="0">
                    <a:solidFill>
                      <a:schemeClr val="bg1"/>
                    </a:solidFill>
                    <a:latin typeface="Consolas" panose="020B0609020204030204" pitchFamily="49" charset="0"/>
                  </a:rPr>
                  <a:t>" 1L, 31B written</a:t>
                </a:r>
                <a:endParaRPr lang="en-US" dirty="0">
                  <a:solidFill>
                    <a:schemeClr val="bg1"/>
                  </a:solidFill>
                  <a:latin typeface="Consolas" panose="020B0609020204030204" pitchFamily="49" charset="0"/>
                </a:endParaRPr>
              </a:p>
            </p:txBody>
          </p:sp>
        </p:grpSp>
        <p:sp>
          <p:nvSpPr>
            <p:cNvPr id="33" name="TextBox 32">
              <a:extLst>
                <a:ext uri="{FF2B5EF4-FFF2-40B4-BE49-F238E27FC236}">
                  <a16:creationId xmlns:a16="http://schemas.microsoft.com/office/drawing/2014/main" id="{249EBCB0-777C-470D-9E7B-D5D196721C33}"/>
                </a:ext>
              </a:extLst>
            </p:cNvPr>
            <p:cNvSpPr txBox="1"/>
            <p:nvPr/>
          </p:nvSpPr>
          <p:spPr>
            <a:xfrm>
              <a:off x="227785" y="3423907"/>
              <a:ext cx="5482733" cy="369332"/>
            </a:xfrm>
            <a:prstGeom prst="rect">
              <a:avLst/>
            </a:prstGeom>
            <a:solidFill>
              <a:srgbClr val="1C1C1C"/>
            </a:solidFill>
            <a:ln>
              <a:noFill/>
            </a:ln>
          </p:spPr>
          <p:txBody>
            <a:bodyPr wrap="square">
              <a:spAutoFit/>
            </a:bodyPr>
            <a:lstStyle/>
            <a:p>
              <a:r>
                <a:rPr lang="en-US" dirty="0">
                  <a:solidFill>
                    <a:schemeClr val="bg1"/>
                  </a:solidFill>
                  <a:latin typeface="Consolas" panose="020B0609020204030204" pitchFamily="49" charset="0"/>
                </a:rPr>
                <a:t> </a:t>
              </a:r>
            </a:p>
          </p:txBody>
        </p:sp>
        <p:sp>
          <p:nvSpPr>
            <p:cNvPr id="34" name="TextBox 33">
              <a:extLst>
                <a:ext uri="{FF2B5EF4-FFF2-40B4-BE49-F238E27FC236}">
                  <a16:creationId xmlns:a16="http://schemas.microsoft.com/office/drawing/2014/main" id="{8273ADA7-353C-47CA-838B-8404FA75D985}"/>
                </a:ext>
              </a:extLst>
            </p:cNvPr>
            <p:cNvSpPr txBox="1"/>
            <p:nvPr/>
          </p:nvSpPr>
          <p:spPr>
            <a:xfrm>
              <a:off x="206752" y="6417116"/>
              <a:ext cx="3767795" cy="369332"/>
            </a:xfrm>
            <a:prstGeom prst="rect">
              <a:avLst/>
            </a:prstGeom>
            <a:solidFill>
              <a:srgbClr val="1C1C1C"/>
            </a:solidFill>
            <a:ln>
              <a:noFill/>
            </a:ln>
          </p:spPr>
          <p:txBody>
            <a:bodyPr wrap="square">
              <a:spAutoFit/>
            </a:bodyPr>
            <a:lstStyle/>
            <a:p>
              <a:r>
                <a:rPr lang="en-US" sz="1800" dirty="0">
                  <a:solidFill>
                    <a:schemeClr val="bg1"/>
                  </a:solidFill>
                  <a:latin typeface="Consolas" panose="020B0609020204030204" pitchFamily="49" charset="0"/>
                </a:rPr>
                <a:t>"</a:t>
              </a:r>
              <a:r>
                <a:rPr lang="en-US" sz="1800" dirty="0" err="1">
                  <a:solidFill>
                    <a:schemeClr val="bg1"/>
                  </a:solidFill>
                  <a:latin typeface="Consolas" panose="020B0609020204030204" pitchFamily="49" charset="0"/>
                </a:rPr>
                <a:t>hypot.hs</a:t>
              </a:r>
              <a:r>
                <a:rPr lang="en-US" sz="1800" dirty="0">
                  <a:solidFill>
                    <a:schemeClr val="bg1"/>
                  </a:solidFill>
                  <a:latin typeface="Consolas" panose="020B0609020204030204" pitchFamily="49" charset="0"/>
                </a:rPr>
                <a:t>" 2L, 54B written</a:t>
              </a:r>
              <a:endParaRPr lang="en-US" dirty="0">
                <a:solidFill>
                  <a:schemeClr val="bg1"/>
                </a:solidFill>
                <a:latin typeface="Consolas" panose="020B0609020204030204" pitchFamily="49" charset="0"/>
              </a:endParaRPr>
            </a:p>
          </p:txBody>
        </p:sp>
        <p:sp>
          <p:nvSpPr>
            <p:cNvPr id="35" name="TextBox 34">
              <a:extLst>
                <a:ext uri="{FF2B5EF4-FFF2-40B4-BE49-F238E27FC236}">
                  <a16:creationId xmlns:a16="http://schemas.microsoft.com/office/drawing/2014/main" id="{75C73606-F590-44E4-96A2-2C8D66715ABB}"/>
                </a:ext>
              </a:extLst>
            </p:cNvPr>
            <p:cNvSpPr txBox="1"/>
            <p:nvPr/>
          </p:nvSpPr>
          <p:spPr>
            <a:xfrm>
              <a:off x="227786" y="3422838"/>
              <a:ext cx="5442428" cy="369332"/>
            </a:xfrm>
            <a:prstGeom prst="rect">
              <a:avLst/>
            </a:prstGeom>
            <a:solidFill>
              <a:srgbClr val="1C1C1C"/>
            </a:solidFill>
            <a:ln>
              <a:noFill/>
            </a:ln>
          </p:spPr>
          <p:txBody>
            <a:bodyPr wrap="square">
              <a:spAutoFit/>
            </a:bodyPr>
            <a:lstStyle/>
            <a:p>
              <a:r>
                <a:rPr lang="en-US" dirty="0" err="1">
                  <a:solidFill>
                    <a:schemeClr val="bg1"/>
                  </a:solidFill>
                  <a:latin typeface="Consolas" panose="020B0609020204030204" pitchFamily="49" charset="0"/>
                </a:rPr>
                <a:t>hypot</a:t>
              </a:r>
              <a:r>
                <a:rPr lang="en-US" dirty="0">
                  <a:solidFill>
                    <a:schemeClr val="bg1"/>
                  </a:solidFill>
                  <a:latin typeface="Consolas" panose="020B0609020204030204" pitchFamily="49" charset="0"/>
                </a:rPr>
                <a:t> a b = sqrt ((a^2)+(b^2))</a:t>
              </a:r>
            </a:p>
          </p:txBody>
        </p:sp>
      </p:grpSp>
      <p:sp>
        <p:nvSpPr>
          <p:cNvPr id="37" name="Speech Bubble: Rectangle with Corners Rounded 36">
            <a:extLst>
              <a:ext uri="{FF2B5EF4-FFF2-40B4-BE49-F238E27FC236}">
                <a16:creationId xmlns:a16="http://schemas.microsoft.com/office/drawing/2014/main" id="{4AF3B2E4-AEFE-4117-A205-3699CA245C59}"/>
              </a:ext>
            </a:extLst>
          </p:cNvPr>
          <p:cNvSpPr/>
          <p:nvPr/>
        </p:nvSpPr>
        <p:spPr>
          <a:xfrm>
            <a:off x="6350811" y="4665892"/>
            <a:ext cx="4068020" cy="1084512"/>
          </a:xfrm>
          <a:prstGeom prst="wedgeRoundRectCallout">
            <a:avLst>
              <a:gd name="adj1" fmla="val -61777"/>
              <a:gd name="adj2" fmla="val 917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Because we use </a:t>
            </a:r>
            <a:r>
              <a:rPr lang="en-US" sz="2000" dirty="0">
                <a:solidFill>
                  <a:srgbClr val="FFC2C1"/>
                </a:solidFill>
                <a:latin typeface="Corbel" panose="020B0503020204020204" pitchFamily="34" charset="0"/>
              </a:rPr>
              <a:t>sqrt</a:t>
            </a:r>
            <a:r>
              <a:rPr lang="en-US" sz="2000" dirty="0">
                <a:latin typeface="Corbel" panose="020B0503020204020204" pitchFamily="34" charset="0"/>
              </a:rPr>
              <a:t>, </a:t>
            </a:r>
            <a:r>
              <a:rPr lang="en-US" sz="2000" dirty="0">
                <a:solidFill>
                  <a:srgbClr val="FFC2C1"/>
                </a:solidFill>
                <a:latin typeface="Corbel" panose="020B0503020204020204" pitchFamily="34" charset="0"/>
              </a:rPr>
              <a:t>exponentiation</a:t>
            </a:r>
            <a:r>
              <a:rPr lang="en-US" sz="2000" dirty="0">
                <a:latin typeface="Corbel" panose="020B0503020204020204" pitchFamily="34" charset="0"/>
              </a:rPr>
              <a:t> and </a:t>
            </a:r>
            <a:r>
              <a:rPr lang="en-US" sz="2000" dirty="0">
                <a:solidFill>
                  <a:srgbClr val="FFC2C1"/>
                </a:solidFill>
                <a:latin typeface="Corbel" panose="020B0503020204020204" pitchFamily="34" charset="0"/>
              </a:rPr>
              <a:t>addition</a:t>
            </a:r>
            <a:r>
              <a:rPr lang="en-US" sz="2000" dirty="0">
                <a:latin typeface="Corbel" panose="020B0503020204020204" pitchFamily="34" charset="0"/>
              </a:rPr>
              <a:t>... </a:t>
            </a:r>
          </a:p>
        </p:txBody>
      </p:sp>
      <p:sp>
        <p:nvSpPr>
          <p:cNvPr id="40" name="Speech Bubble: Rectangle with Corners Rounded 39">
            <a:extLst>
              <a:ext uri="{FF2B5EF4-FFF2-40B4-BE49-F238E27FC236}">
                <a16:creationId xmlns:a16="http://schemas.microsoft.com/office/drawing/2014/main" id="{50D4D1F1-51D3-4916-AFB9-C6C603C6F202}"/>
              </a:ext>
            </a:extLst>
          </p:cNvPr>
          <p:cNvSpPr/>
          <p:nvPr/>
        </p:nvSpPr>
        <p:spPr>
          <a:xfrm>
            <a:off x="881062" y="4777038"/>
            <a:ext cx="3602734" cy="769977"/>
          </a:xfrm>
          <a:prstGeom prst="wedgeRoundRectCallout">
            <a:avLst>
              <a:gd name="adj1" fmla="val 50378"/>
              <a:gd name="adj2" fmla="val 13893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Haskell infers that variables </a:t>
            </a:r>
            <a:r>
              <a:rPr lang="en-US" sz="2000" dirty="0">
                <a:solidFill>
                  <a:srgbClr val="FFC2C1"/>
                </a:solidFill>
                <a:latin typeface="Corbel" panose="020B0503020204020204" pitchFamily="34" charset="0"/>
              </a:rPr>
              <a:t>a</a:t>
            </a:r>
            <a:r>
              <a:rPr lang="en-US" sz="2000" dirty="0">
                <a:latin typeface="Corbel" panose="020B0503020204020204" pitchFamily="34" charset="0"/>
              </a:rPr>
              <a:t> and </a:t>
            </a:r>
            <a:r>
              <a:rPr lang="en-US" sz="2000" dirty="0">
                <a:solidFill>
                  <a:srgbClr val="FFC2C1"/>
                </a:solidFill>
                <a:latin typeface="Corbel" panose="020B0503020204020204" pitchFamily="34" charset="0"/>
              </a:rPr>
              <a:t>b</a:t>
            </a:r>
            <a:r>
              <a:rPr lang="en-US" sz="2000" dirty="0">
                <a:latin typeface="Corbel" panose="020B0503020204020204" pitchFamily="34" charset="0"/>
              </a:rPr>
              <a:t> are of a numeric type.</a:t>
            </a:r>
          </a:p>
        </p:txBody>
      </p:sp>
    </p:spTree>
    <p:extLst>
      <p:ext uri="{BB962C8B-B14F-4D97-AF65-F5344CB8AC3E}">
        <p14:creationId xmlns:p14="http://schemas.microsoft.com/office/powerpoint/2010/main" val="75758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down)">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p:bldP spid="37" grpId="0" animBg="1"/>
      <p:bldP spid="37" grpId="1" animBg="1"/>
      <p:bldP spid="40" grpId="0" animBg="1"/>
      <p:bldP spid="4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Intro To Functional Programming &amp; Haskell</a:t>
            </a:r>
            <a:br>
              <a:rPr lang="en-US" sz="3200" dirty="0">
                <a:solidFill>
                  <a:schemeClr val="tx2"/>
                </a:solidFill>
                <a:latin typeface="Corbel" panose="020B0503020204020204" pitchFamily="34" charset="0"/>
              </a:rPr>
            </a:br>
            <a:r>
              <a:rPr lang="en-US" sz="3200" dirty="0">
                <a:solidFill>
                  <a:srgbClr val="FF0000"/>
                </a:solidFill>
                <a:latin typeface="Corbel" panose="020B0503020204020204" pitchFamily="34" charset="0"/>
              </a:rPr>
              <a:t>Goals of This Section of the Class</a:t>
            </a: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pic>
        <p:nvPicPr>
          <p:cNvPr id="3" name="Picture 2">
            <a:extLst>
              <a:ext uri="{FF2B5EF4-FFF2-40B4-BE49-F238E27FC236}">
                <a16:creationId xmlns:a16="http://schemas.microsoft.com/office/drawing/2014/main" id="{F1902989-13F0-4A9D-81E1-70FDA436EA7F}"/>
              </a:ext>
            </a:extLst>
          </p:cNvPr>
          <p:cNvPicPr>
            <a:picLocks noChangeAspect="1"/>
          </p:cNvPicPr>
          <p:nvPr/>
        </p:nvPicPr>
        <p:blipFill>
          <a:blip r:embed="rId3"/>
          <a:stretch>
            <a:fillRect/>
          </a:stretch>
        </p:blipFill>
        <p:spPr>
          <a:xfrm>
            <a:off x="-945874" y="-1463218"/>
            <a:ext cx="14246360" cy="9502318"/>
          </a:xfrm>
          <a:prstGeom prst="rect">
            <a:avLst/>
          </a:prstGeom>
        </p:spPr>
      </p:pic>
      <p:sp>
        <p:nvSpPr>
          <p:cNvPr id="14" name="TextBox 13">
            <a:extLst>
              <a:ext uri="{FF2B5EF4-FFF2-40B4-BE49-F238E27FC236}">
                <a16:creationId xmlns:a16="http://schemas.microsoft.com/office/drawing/2014/main" id="{A8D49D95-22C1-408B-8D67-1071DC781461}"/>
              </a:ext>
            </a:extLst>
          </p:cNvPr>
          <p:cNvSpPr txBox="1"/>
          <p:nvPr/>
        </p:nvSpPr>
        <p:spPr>
          <a:xfrm rot="21347171">
            <a:off x="4588536" y="2925041"/>
            <a:ext cx="6686072" cy="523220"/>
          </a:xfrm>
          <a:prstGeom prst="rect">
            <a:avLst/>
          </a:prstGeom>
          <a:noFill/>
        </p:spPr>
        <p:txBody>
          <a:bodyPr wrap="square">
            <a:spAutoFit/>
          </a:bodyPr>
          <a:lstStyle/>
          <a:p>
            <a:r>
              <a:rPr lang="en-US" sz="2800" dirty="0">
                <a:latin typeface="Caveat" pitchFamily="2" charset="0"/>
              </a:rPr>
              <a:t>Learn the principles of  functional programming</a:t>
            </a:r>
          </a:p>
        </p:txBody>
      </p:sp>
      <p:sp>
        <p:nvSpPr>
          <p:cNvPr id="15" name="TextBox 14">
            <a:extLst>
              <a:ext uri="{FF2B5EF4-FFF2-40B4-BE49-F238E27FC236}">
                <a16:creationId xmlns:a16="http://schemas.microsoft.com/office/drawing/2014/main" id="{5576846A-592B-4116-8444-A99CDDB9398E}"/>
              </a:ext>
            </a:extLst>
          </p:cNvPr>
          <p:cNvSpPr txBox="1"/>
          <p:nvPr/>
        </p:nvSpPr>
        <p:spPr>
          <a:xfrm rot="21347171">
            <a:off x="4733245" y="3788974"/>
            <a:ext cx="6396652" cy="523220"/>
          </a:xfrm>
          <a:prstGeom prst="rect">
            <a:avLst/>
          </a:prstGeom>
          <a:noFill/>
        </p:spPr>
        <p:txBody>
          <a:bodyPr wrap="square">
            <a:spAutoFit/>
          </a:bodyPr>
          <a:lstStyle/>
          <a:p>
            <a:r>
              <a:rPr lang="en-US" sz="2800" dirty="0">
                <a:latin typeface="Caveat" pitchFamily="2" charset="0"/>
              </a:rPr>
              <a:t>Learn to solve problems in a functional manner</a:t>
            </a:r>
          </a:p>
        </p:txBody>
      </p:sp>
      <p:sp>
        <p:nvSpPr>
          <p:cNvPr id="16" name="TextBox 15">
            <a:extLst>
              <a:ext uri="{FF2B5EF4-FFF2-40B4-BE49-F238E27FC236}">
                <a16:creationId xmlns:a16="http://schemas.microsoft.com/office/drawing/2014/main" id="{72C43FC5-E4AF-471C-8F78-A07949D2E323}"/>
              </a:ext>
            </a:extLst>
          </p:cNvPr>
          <p:cNvSpPr txBox="1"/>
          <p:nvPr/>
        </p:nvSpPr>
        <p:spPr>
          <a:xfrm rot="21347171">
            <a:off x="4758330" y="4716218"/>
            <a:ext cx="6504088" cy="523220"/>
          </a:xfrm>
          <a:prstGeom prst="rect">
            <a:avLst/>
          </a:prstGeom>
          <a:noFill/>
        </p:spPr>
        <p:txBody>
          <a:bodyPr wrap="square">
            <a:spAutoFit/>
          </a:bodyPr>
          <a:lstStyle/>
          <a:p>
            <a:r>
              <a:rPr lang="en-US" sz="2800" dirty="0">
                <a:latin typeface="Caveat" pitchFamily="2" charset="0"/>
              </a:rPr>
              <a:t>Understand the impact of functional programming</a:t>
            </a:r>
          </a:p>
        </p:txBody>
      </p:sp>
      <p:sp>
        <p:nvSpPr>
          <p:cNvPr id="17" name="TextBox 16">
            <a:extLst>
              <a:ext uri="{FF2B5EF4-FFF2-40B4-BE49-F238E27FC236}">
                <a16:creationId xmlns:a16="http://schemas.microsoft.com/office/drawing/2014/main" id="{88E91CF1-FA2A-4744-A12B-988A57DF7B5F}"/>
              </a:ext>
            </a:extLst>
          </p:cNvPr>
          <p:cNvSpPr txBox="1"/>
          <p:nvPr/>
        </p:nvSpPr>
        <p:spPr>
          <a:xfrm rot="21347171">
            <a:off x="4818576" y="5567105"/>
            <a:ext cx="4704591" cy="523220"/>
          </a:xfrm>
          <a:prstGeom prst="rect">
            <a:avLst/>
          </a:prstGeom>
          <a:noFill/>
        </p:spPr>
        <p:txBody>
          <a:bodyPr wrap="square">
            <a:spAutoFit/>
          </a:bodyPr>
          <a:lstStyle/>
          <a:p>
            <a:r>
              <a:rPr lang="en-US" sz="2800" dirty="0">
                <a:latin typeface="Caveat" pitchFamily="2" charset="0"/>
              </a:rPr>
              <a:t>Have fun!</a:t>
            </a:r>
          </a:p>
        </p:txBody>
      </p:sp>
      <p:sp>
        <p:nvSpPr>
          <p:cNvPr id="4" name="TextBox 3">
            <a:extLst>
              <a:ext uri="{FF2B5EF4-FFF2-40B4-BE49-F238E27FC236}">
                <a16:creationId xmlns:a16="http://schemas.microsoft.com/office/drawing/2014/main" id="{2176CF4A-AD8C-43B3-8D13-1FC92C2F4BE1}"/>
              </a:ext>
            </a:extLst>
          </p:cNvPr>
          <p:cNvSpPr txBox="1"/>
          <p:nvPr/>
        </p:nvSpPr>
        <p:spPr>
          <a:xfrm rot="21369502">
            <a:off x="3543185" y="526471"/>
            <a:ext cx="2525050" cy="1862048"/>
          </a:xfrm>
          <a:prstGeom prst="rect">
            <a:avLst/>
          </a:prstGeom>
          <a:noFill/>
        </p:spPr>
        <p:txBody>
          <a:bodyPr wrap="none" rtlCol="0">
            <a:spAutoFit/>
          </a:bodyPr>
          <a:lstStyle/>
          <a:p>
            <a:r>
              <a:rPr lang="en-US" sz="11500" dirty="0">
                <a:latin typeface="Caveat" pitchFamily="2" charset="0"/>
              </a:rPr>
              <a:t>Your</a:t>
            </a:r>
          </a:p>
        </p:txBody>
      </p:sp>
      <p:cxnSp>
        <p:nvCxnSpPr>
          <p:cNvPr id="7" name="Straight Connector 6">
            <a:extLst>
              <a:ext uri="{FF2B5EF4-FFF2-40B4-BE49-F238E27FC236}">
                <a16:creationId xmlns:a16="http://schemas.microsoft.com/office/drawing/2014/main" id="{78574A7E-09F7-42E5-A190-05988E0D5DC6}"/>
              </a:ext>
            </a:extLst>
          </p:cNvPr>
          <p:cNvCxnSpPr>
            <a:cxnSpLocks/>
          </p:cNvCxnSpPr>
          <p:nvPr/>
        </p:nvCxnSpPr>
        <p:spPr>
          <a:xfrm>
            <a:off x="4200525" y="2009775"/>
            <a:ext cx="1343025" cy="4766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35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wipe(left)">
                                      <p:cBhvr>
                                        <p:cTn id="34" dur="500"/>
                                        <p:tgtEl>
                                          <p:spTgt spid="15">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wipe(left)">
                                      <p:cBhvr>
                                        <p:cTn id="39" dur="500"/>
                                        <p:tgtEl>
                                          <p:spTgt spid="1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14" grpId="0"/>
      <p:bldP spid="15" grpId="0" uiExpand="1" build="p"/>
      <p:bldP spid="16" grpId="0" uiExpand="1" build="p"/>
      <p:bldP spid="17"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F411EDD-2889-4324-85BA-D88EF75196FD}"/>
              </a:ext>
            </a:extLst>
          </p:cNvPr>
          <p:cNvGrpSpPr/>
          <p:nvPr/>
        </p:nvGrpSpPr>
        <p:grpSpPr>
          <a:xfrm>
            <a:off x="521252" y="2066526"/>
            <a:ext cx="4977219" cy="4572682"/>
            <a:chOff x="521252" y="2066526"/>
            <a:chExt cx="3747567" cy="4572682"/>
          </a:xfrm>
        </p:grpSpPr>
        <p:sp>
          <p:nvSpPr>
            <p:cNvPr id="13" name="Rectangle 12">
              <a:extLst>
                <a:ext uri="{FF2B5EF4-FFF2-40B4-BE49-F238E27FC236}">
                  <a16:creationId xmlns:a16="http://schemas.microsoft.com/office/drawing/2014/main" id="{BAE4080C-FAB6-4DFC-B344-09BCB7CEA5A3}"/>
                </a:ext>
              </a:extLst>
            </p:cNvPr>
            <p:cNvSpPr/>
            <p:nvPr/>
          </p:nvSpPr>
          <p:spPr>
            <a:xfrm>
              <a:off x="611219" y="2395642"/>
              <a:ext cx="3657600" cy="4243566"/>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0FDAA62-995B-411A-AE5F-1A7AE9335D93}"/>
                </a:ext>
              </a:extLst>
            </p:cNvPr>
            <p:cNvSpPr txBox="1"/>
            <p:nvPr/>
          </p:nvSpPr>
          <p:spPr>
            <a:xfrm>
              <a:off x="521252" y="2066526"/>
              <a:ext cx="1132381" cy="400110"/>
            </a:xfrm>
            <a:prstGeom prst="rect">
              <a:avLst/>
            </a:prstGeom>
            <a:noFill/>
          </p:spPr>
          <p:txBody>
            <a:bodyPr wrap="none" rtlCol="0">
              <a:spAutoFit/>
            </a:bodyPr>
            <a:lstStyle/>
            <a:p>
              <a:r>
                <a:rPr lang="en-US" sz="2000" dirty="0" err="1"/>
                <a:t>examples.hs</a:t>
              </a:r>
              <a:endParaRPr lang="en-US" sz="2000" dirty="0"/>
            </a:p>
          </p:txBody>
        </p:sp>
      </p:grpSp>
      <p:sp>
        <p:nvSpPr>
          <p:cNvPr id="24" name="Speech Bubble: Rectangle with Corners Rounded 23">
            <a:extLst>
              <a:ext uri="{FF2B5EF4-FFF2-40B4-BE49-F238E27FC236}">
                <a16:creationId xmlns:a16="http://schemas.microsoft.com/office/drawing/2014/main" id="{EB1390B7-AA6B-4C9E-9BFB-EDD5AF893021}"/>
              </a:ext>
            </a:extLst>
          </p:cNvPr>
          <p:cNvSpPr/>
          <p:nvPr/>
        </p:nvSpPr>
        <p:spPr>
          <a:xfrm>
            <a:off x="5734669" y="2913819"/>
            <a:ext cx="2927845" cy="969163"/>
          </a:xfrm>
          <a:prstGeom prst="wedgeRoundRectCallout">
            <a:avLst>
              <a:gd name="adj1" fmla="val -79072"/>
              <a:gd name="adj2" fmla="val 225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define some constant global variables of different types!</a:t>
            </a:r>
          </a:p>
        </p:txBody>
      </p:sp>
      <p:sp>
        <p:nvSpPr>
          <p:cNvPr id="2" name="Title 1">
            <a:extLst>
              <a:ext uri="{FF2B5EF4-FFF2-40B4-BE49-F238E27FC236}">
                <a16:creationId xmlns:a16="http://schemas.microsoft.com/office/drawing/2014/main" id="{DFF00D60-3EF5-4CE4-B44B-0A1B9EB16DF2}"/>
              </a:ext>
            </a:extLst>
          </p:cNvPr>
          <p:cNvSpPr>
            <a:spLocks noGrp="1"/>
          </p:cNvSpPr>
          <p:nvPr>
            <p:ph type="title"/>
          </p:nvPr>
        </p:nvSpPr>
        <p:spPr/>
        <p:txBody>
          <a:bodyPr/>
          <a:lstStyle/>
          <a:p>
            <a:r>
              <a:rPr lang="en-US" dirty="0"/>
              <a:t>Haskell's Primitive Types</a:t>
            </a:r>
          </a:p>
        </p:txBody>
      </p:sp>
      <p:sp>
        <p:nvSpPr>
          <p:cNvPr id="6" name="TextBox 5">
            <a:extLst>
              <a:ext uri="{FF2B5EF4-FFF2-40B4-BE49-F238E27FC236}">
                <a16:creationId xmlns:a16="http://schemas.microsoft.com/office/drawing/2014/main" id="{F7002099-D20A-4372-909A-9A8CCB86E0B2}"/>
              </a:ext>
            </a:extLst>
          </p:cNvPr>
          <p:cNvSpPr txBox="1"/>
          <p:nvPr/>
        </p:nvSpPr>
        <p:spPr>
          <a:xfrm>
            <a:off x="3065335" y="1062142"/>
            <a:ext cx="6061330" cy="830997"/>
          </a:xfrm>
          <a:prstGeom prst="rect">
            <a:avLst/>
          </a:prstGeom>
          <a:noFill/>
        </p:spPr>
        <p:txBody>
          <a:bodyPr wrap="square" rtlCol="0">
            <a:spAutoFit/>
          </a:bodyPr>
          <a:lstStyle/>
          <a:p>
            <a:pPr algn="ctr"/>
            <a:r>
              <a:rPr lang="en-US" sz="2400" dirty="0"/>
              <a:t>Haskell has a variety of primitive data types like </a:t>
            </a:r>
            <a:r>
              <a:rPr lang="en-US" sz="2400" dirty="0" err="1">
                <a:solidFill>
                  <a:srgbClr val="FF0000"/>
                </a:solidFill>
              </a:rPr>
              <a:t>ints</a:t>
            </a:r>
            <a:r>
              <a:rPr lang="en-US" sz="2400" dirty="0"/>
              <a:t> and </a:t>
            </a:r>
            <a:r>
              <a:rPr lang="en-US" sz="2400" dirty="0">
                <a:solidFill>
                  <a:srgbClr val="FF0000"/>
                </a:solidFill>
              </a:rPr>
              <a:t>big-</a:t>
            </a:r>
            <a:r>
              <a:rPr lang="en-US" sz="2400" dirty="0" err="1">
                <a:solidFill>
                  <a:srgbClr val="FF0000"/>
                </a:solidFill>
              </a:rPr>
              <a:t>ints</a:t>
            </a:r>
            <a:r>
              <a:rPr lang="en-US" sz="2400" dirty="0"/>
              <a:t>, </a:t>
            </a:r>
            <a:r>
              <a:rPr lang="en-US" sz="2400" dirty="0">
                <a:solidFill>
                  <a:srgbClr val="FF0000"/>
                </a:solidFill>
              </a:rPr>
              <a:t>doubles</a:t>
            </a:r>
            <a:r>
              <a:rPr lang="en-US" sz="2400" dirty="0"/>
              <a:t>, </a:t>
            </a:r>
            <a:r>
              <a:rPr lang="en-US" sz="2400" dirty="0">
                <a:solidFill>
                  <a:srgbClr val="FF0000"/>
                </a:solidFill>
              </a:rPr>
              <a:t>bools</a:t>
            </a:r>
            <a:r>
              <a:rPr lang="en-US" sz="2400" dirty="0"/>
              <a:t> and </a:t>
            </a:r>
            <a:r>
              <a:rPr lang="en-US" sz="2400" dirty="0">
                <a:solidFill>
                  <a:srgbClr val="FF0000"/>
                </a:solidFill>
              </a:rPr>
              <a:t>chars</a:t>
            </a:r>
            <a:r>
              <a:rPr lang="en-US" sz="2400" dirty="0"/>
              <a:t>! </a:t>
            </a:r>
          </a:p>
        </p:txBody>
      </p:sp>
      <p:grpSp>
        <p:nvGrpSpPr>
          <p:cNvPr id="7" name="Group 6">
            <a:extLst>
              <a:ext uri="{FF2B5EF4-FFF2-40B4-BE49-F238E27FC236}">
                <a16:creationId xmlns:a16="http://schemas.microsoft.com/office/drawing/2014/main" id="{956582EB-6A56-4D16-8EFA-AC61D405BE13}"/>
              </a:ext>
            </a:extLst>
          </p:cNvPr>
          <p:cNvGrpSpPr/>
          <p:nvPr/>
        </p:nvGrpSpPr>
        <p:grpSpPr>
          <a:xfrm>
            <a:off x="5847742" y="2325281"/>
            <a:ext cx="6238537" cy="4247799"/>
            <a:chOff x="6095118" y="1978967"/>
            <a:chExt cx="5733038" cy="3715153"/>
          </a:xfrm>
        </p:grpSpPr>
        <p:grpSp>
          <p:nvGrpSpPr>
            <p:cNvPr id="8" name="Group 7">
              <a:extLst>
                <a:ext uri="{FF2B5EF4-FFF2-40B4-BE49-F238E27FC236}">
                  <a16:creationId xmlns:a16="http://schemas.microsoft.com/office/drawing/2014/main" id="{6DB99432-9AFA-472E-905F-F06B6B81807A}"/>
                </a:ext>
              </a:extLst>
            </p:cNvPr>
            <p:cNvGrpSpPr/>
            <p:nvPr/>
          </p:nvGrpSpPr>
          <p:grpSpPr>
            <a:xfrm>
              <a:off x="6095118" y="1978967"/>
              <a:ext cx="5733038" cy="3715153"/>
              <a:chOff x="3072962" y="1263460"/>
              <a:chExt cx="5994838" cy="4294379"/>
            </a:xfrm>
          </p:grpSpPr>
          <p:pic>
            <p:nvPicPr>
              <p:cNvPr id="10" name="Picture 9">
                <a:extLst>
                  <a:ext uri="{FF2B5EF4-FFF2-40B4-BE49-F238E27FC236}">
                    <a16:creationId xmlns:a16="http://schemas.microsoft.com/office/drawing/2014/main" id="{509CE72C-131D-47E5-A5BC-0031FCBFA3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1" name="Rectangle 10">
                <a:extLst>
                  <a:ext uri="{FF2B5EF4-FFF2-40B4-BE49-F238E27FC236}">
                    <a16:creationId xmlns:a16="http://schemas.microsoft.com/office/drawing/2014/main" id="{B571843C-6818-4047-A180-633386E44F67}"/>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9" name="Rectangle 8">
              <a:extLst>
                <a:ext uri="{FF2B5EF4-FFF2-40B4-BE49-F238E27FC236}">
                  <a16:creationId xmlns:a16="http://schemas.microsoft.com/office/drawing/2014/main" id="{8406377C-6A27-467D-801B-1ACDAC6F6EC7}"/>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378063A7-427B-4327-BCAC-B47D647CEBD7}"/>
              </a:ext>
            </a:extLst>
          </p:cNvPr>
          <p:cNvSpPr txBox="1"/>
          <p:nvPr/>
        </p:nvSpPr>
        <p:spPr>
          <a:xfrm>
            <a:off x="611219" y="2386833"/>
            <a:ext cx="3983783" cy="2308324"/>
          </a:xfrm>
          <a:prstGeom prst="rect">
            <a:avLst/>
          </a:prstGeom>
          <a:noFill/>
        </p:spPr>
        <p:txBody>
          <a:bodyPr wrap="none" rtlCol="0">
            <a:spAutoFit/>
          </a:bodyPr>
          <a:lstStyle/>
          <a:p>
            <a:r>
              <a:rPr lang="en-US" dirty="0">
                <a:latin typeface="Consolas" panose="020B0609020204030204" pitchFamily="49" charset="0"/>
              </a:rPr>
              <a:t>-- Defining an Integer</a:t>
            </a:r>
          </a:p>
          <a:p>
            <a:r>
              <a:rPr lang="en-US" dirty="0">
                <a:latin typeface="Consolas" panose="020B0609020204030204" pitchFamily="49" charset="0"/>
              </a:rPr>
              <a:t>googol = 10^100 :: Integer</a:t>
            </a:r>
          </a:p>
          <a:p>
            <a:endParaRPr lang="en-US" dirty="0">
              <a:latin typeface="Consolas" panose="020B0609020204030204" pitchFamily="49" charset="0"/>
            </a:endParaRPr>
          </a:p>
          <a:p>
            <a:r>
              <a:rPr lang="en-US" dirty="0">
                <a:latin typeface="Consolas" panose="020B0609020204030204" pitchFamily="49" charset="0"/>
              </a:rPr>
              <a:t>-- Defining a Double</a:t>
            </a:r>
          </a:p>
          <a:p>
            <a:r>
              <a:rPr lang="en-US" dirty="0" err="1">
                <a:latin typeface="Consolas" panose="020B0609020204030204" pitchFamily="49" charset="0"/>
              </a:rPr>
              <a:t>sun_radius</a:t>
            </a:r>
            <a:r>
              <a:rPr lang="en-US" dirty="0">
                <a:latin typeface="Consolas" panose="020B0609020204030204" pitchFamily="49" charset="0"/>
              </a:rPr>
              <a:t> = 432690 :: Double</a:t>
            </a:r>
          </a:p>
          <a:p>
            <a:endParaRPr lang="en-US" dirty="0">
              <a:latin typeface="Consolas" panose="020B0609020204030204" pitchFamily="49" charset="0"/>
            </a:endParaRPr>
          </a:p>
          <a:p>
            <a:r>
              <a:rPr lang="en-US" dirty="0">
                <a:latin typeface="Consolas" panose="020B0609020204030204" pitchFamily="49" charset="0"/>
              </a:rPr>
              <a:t>-- Defining a Bool</a:t>
            </a:r>
          </a:p>
          <a:p>
            <a:r>
              <a:rPr lang="en-US" dirty="0" err="1">
                <a:latin typeface="Consolas" panose="020B0609020204030204" pitchFamily="49" charset="0"/>
              </a:rPr>
              <a:t>carey_has_hair</a:t>
            </a:r>
            <a:r>
              <a:rPr lang="en-US" dirty="0">
                <a:latin typeface="Consolas" panose="020B0609020204030204" pitchFamily="49" charset="0"/>
              </a:rPr>
              <a:t> = False :: Bool</a:t>
            </a:r>
          </a:p>
        </p:txBody>
      </p:sp>
      <p:sp>
        <p:nvSpPr>
          <p:cNvPr id="16" name="TextBox 15">
            <a:extLst>
              <a:ext uri="{FF2B5EF4-FFF2-40B4-BE49-F238E27FC236}">
                <a16:creationId xmlns:a16="http://schemas.microsoft.com/office/drawing/2014/main" id="{9EB31D50-46C2-4FAB-955D-DFC21DED247B}"/>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17" name="TextBox 16">
            <a:extLst>
              <a:ext uri="{FF2B5EF4-FFF2-40B4-BE49-F238E27FC236}">
                <a16:creationId xmlns:a16="http://schemas.microsoft.com/office/drawing/2014/main" id="{F0380015-F3D5-44BA-B8EF-C76BD0AFE12E}"/>
              </a:ext>
            </a:extLst>
          </p:cNvPr>
          <p:cNvSpPr txBox="1"/>
          <p:nvPr/>
        </p:nvSpPr>
        <p:spPr>
          <a:xfrm>
            <a:off x="6941339" y="2557292"/>
            <a:ext cx="1957587"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examples</a:t>
            </a:r>
          </a:p>
        </p:txBody>
      </p:sp>
      <p:sp>
        <p:nvSpPr>
          <p:cNvPr id="18" name="TextBox 17">
            <a:extLst>
              <a:ext uri="{FF2B5EF4-FFF2-40B4-BE49-F238E27FC236}">
                <a16:creationId xmlns:a16="http://schemas.microsoft.com/office/drawing/2014/main" id="{E80944A0-7234-42DD-B591-3821D9004F0E}"/>
              </a:ext>
            </a:extLst>
          </p:cNvPr>
          <p:cNvSpPr txBox="1"/>
          <p:nvPr/>
        </p:nvSpPr>
        <p:spPr>
          <a:xfrm>
            <a:off x="5816823" y="3065975"/>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19" name="TextBox 18">
            <a:extLst>
              <a:ext uri="{FF2B5EF4-FFF2-40B4-BE49-F238E27FC236}">
                <a16:creationId xmlns:a16="http://schemas.microsoft.com/office/drawing/2014/main" id="{69B82BA4-4D88-4D32-9EB7-4DD6EC701053}"/>
              </a:ext>
            </a:extLst>
          </p:cNvPr>
          <p:cNvSpPr txBox="1"/>
          <p:nvPr/>
        </p:nvSpPr>
        <p:spPr>
          <a:xfrm>
            <a:off x="7019494" y="3072530"/>
            <a:ext cx="944489" cy="369332"/>
          </a:xfrm>
          <a:prstGeom prst="rect">
            <a:avLst/>
          </a:prstGeom>
          <a:noFill/>
        </p:spPr>
        <p:txBody>
          <a:bodyPr wrap="none" rtlCol="0">
            <a:spAutoFit/>
          </a:bodyPr>
          <a:lstStyle/>
          <a:p>
            <a:r>
              <a:rPr lang="en-US" dirty="0">
                <a:solidFill>
                  <a:srgbClr val="C2FFF0"/>
                </a:solidFill>
                <a:latin typeface="Consolas" panose="020B0609020204030204" pitchFamily="49" charset="0"/>
              </a:rPr>
              <a:t>googol</a:t>
            </a:r>
          </a:p>
        </p:txBody>
      </p:sp>
      <p:sp>
        <p:nvSpPr>
          <p:cNvPr id="20" name="TextBox 19">
            <a:extLst>
              <a:ext uri="{FF2B5EF4-FFF2-40B4-BE49-F238E27FC236}">
                <a16:creationId xmlns:a16="http://schemas.microsoft.com/office/drawing/2014/main" id="{A092E9D9-9A81-4EDB-833F-B1F34112BA9A}"/>
              </a:ext>
            </a:extLst>
          </p:cNvPr>
          <p:cNvSpPr txBox="1"/>
          <p:nvPr/>
        </p:nvSpPr>
        <p:spPr>
          <a:xfrm>
            <a:off x="5816823" y="3324487"/>
            <a:ext cx="6083629" cy="923330"/>
          </a:xfrm>
          <a:prstGeom prst="rect">
            <a:avLst/>
          </a:prstGeom>
          <a:noFill/>
        </p:spPr>
        <p:txBody>
          <a:bodyPr wrap="square" rtlCol="0">
            <a:spAutoFit/>
          </a:bodyPr>
          <a:lstStyle/>
          <a:p>
            <a:r>
              <a:rPr lang="en-US" sz="1800" dirty="0">
                <a:solidFill>
                  <a:srgbClr val="FFD1D1"/>
                </a:solidFill>
                <a:latin typeface="Consolas" panose="020B0609020204030204" pitchFamily="49" charset="0"/>
              </a:rPr>
              <a:t>10000000000000000000000000000000000000000000000</a:t>
            </a:r>
          </a:p>
          <a:p>
            <a:r>
              <a:rPr lang="en-US" sz="1800" dirty="0">
                <a:solidFill>
                  <a:srgbClr val="FFD1D1"/>
                </a:solidFill>
                <a:latin typeface="Consolas" panose="020B0609020204030204" pitchFamily="49" charset="0"/>
              </a:rPr>
              <a:t>00000000000000000000000000000000000000000000000</a:t>
            </a:r>
          </a:p>
          <a:p>
            <a:r>
              <a:rPr lang="en-US" sz="1800" dirty="0">
                <a:solidFill>
                  <a:srgbClr val="FFD1D1"/>
                </a:solidFill>
                <a:latin typeface="Consolas" panose="020B0609020204030204" pitchFamily="49" charset="0"/>
              </a:rPr>
              <a:t>0000000</a:t>
            </a:r>
            <a:endParaRPr lang="en-US" dirty="0">
              <a:solidFill>
                <a:srgbClr val="FFD1D1"/>
              </a:solidFill>
              <a:latin typeface="Consolas" panose="020B0609020204030204" pitchFamily="49" charset="0"/>
            </a:endParaRPr>
          </a:p>
        </p:txBody>
      </p:sp>
      <p:sp>
        <p:nvSpPr>
          <p:cNvPr id="21" name="TextBox 20">
            <a:extLst>
              <a:ext uri="{FF2B5EF4-FFF2-40B4-BE49-F238E27FC236}">
                <a16:creationId xmlns:a16="http://schemas.microsoft.com/office/drawing/2014/main" id="{C0134385-0DE6-4C99-A41C-A7FD4CDC3819}"/>
              </a:ext>
            </a:extLst>
          </p:cNvPr>
          <p:cNvSpPr txBox="1"/>
          <p:nvPr/>
        </p:nvSpPr>
        <p:spPr>
          <a:xfrm>
            <a:off x="5802501" y="4116268"/>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22" name="TextBox 21">
            <a:extLst>
              <a:ext uri="{FF2B5EF4-FFF2-40B4-BE49-F238E27FC236}">
                <a16:creationId xmlns:a16="http://schemas.microsoft.com/office/drawing/2014/main" id="{D2D9931E-15AB-406B-9A6A-BB34FC93B02F}"/>
              </a:ext>
            </a:extLst>
          </p:cNvPr>
          <p:cNvSpPr txBox="1"/>
          <p:nvPr/>
        </p:nvSpPr>
        <p:spPr>
          <a:xfrm>
            <a:off x="7005172" y="4122823"/>
            <a:ext cx="1324402" cy="369332"/>
          </a:xfrm>
          <a:prstGeom prst="rect">
            <a:avLst/>
          </a:prstGeom>
          <a:noFill/>
        </p:spPr>
        <p:txBody>
          <a:bodyPr wrap="none" rtlCol="0">
            <a:spAutoFit/>
          </a:bodyPr>
          <a:lstStyle/>
          <a:p>
            <a:r>
              <a:rPr lang="en-US" dirty="0">
                <a:solidFill>
                  <a:srgbClr val="C2FFF0"/>
                </a:solidFill>
                <a:latin typeface="Consolas" panose="020B0609020204030204" pitchFamily="49" charset="0"/>
              </a:rPr>
              <a:t>:t googol</a:t>
            </a:r>
          </a:p>
        </p:txBody>
      </p:sp>
      <p:sp>
        <p:nvSpPr>
          <p:cNvPr id="23" name="TextBox 22">
            <a:extLst>
              <a:ext uri="{FF2B5EF4-FFF2-40B4-BE49-F238E27FC236}">
                <a16:creationId xmlns:a16="http://schemas.microsoft.com/office/drawing/2014/main" id="{0F3A6B51-01D3-42FD-B5A8-8174FA6C7532}"/>
              </a:ext>
            </a:extLst>
          </p:cNvPr>
          <p:cNvSpPr txBox="1"/>
          <p:nvPr/>
        </p:nvSpPr>
        <p:spPr>
          <a:xfrm>
            <a:off x="5802501" y="4374780"/>
            <a:ext cx="2337499" cy="369332"/>
          </a:xfrm>
          <a:prstGeom prst="rect">
            <a:avLst/>
          </a:prstGeom>
          <a:noFill/>
        </p:spPr>
        <p:txBody>
          <a:bodyPr wrap="none" rtlCol="0">
            <a:spAutoFit/>
          </a:bodyPr>
          <a:lstStyle/>
          <a:p>
            <a:r>
              <a:rPr lang="en-US" dirty="0">
                <a:solidFill>
                  <a:srgbClr val="FFD1D1"/>
                </a:solidFill>
                <a:latin typeface="Consolas" panose="020B0609020204030204" pitchFamily="49" charset="0"/>
              </a:rPr>
              <a:t>googol :: Integer</a:t>
            </a:r>
          </a:p>
        </p:txBody>
      </p:sp>
      <p:sp>
        <p:nvSpPr>
          <p:cNvPr id="25" name="TextBox 24">
            <a:extLst>
              <a:ext uri="{FF2B5EF4-FFF2-40B4-BE49-F238E27FC236}">
                <a16:creationId xmlns:a16="http://schemas.microsoft.com/office/drawing/2014/main" id="{05CD0611-D97C-48C4-A73E-2003A6F7B903}"/>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26" name="Speech Bubble: Rectangle with Corners Rounded 25">
            <a:extLst>
              <a:ext uri="{FF2B5EF4-FFF2-40B4-BE49-F238E27FC236}">
                <a16:creationId xmlns:a16="http://schemas.microsoft.com/office/drawing/2014/main" id="{2FF0A6AC-DF56-4D77-93E7-7DDE40C1AEB6}"/>
              </a:ext>
            </a:extLst>
          </p:cNvPr>
          <p:cNvSpPr/>
          <p:nvPr/>
        </p:nvSpPr>
        <p:spPr>
          <a:xfrm>
            <a:off x="8204117" y="4918152"/>
            <a:ext cx="3038309" cy="969163"/>
          </a:xfrm>
          <a:prstGeom prst="wedgeRoundRectCallout">
            <a:avLst>
              <a:gd name="adj1" fmla="val -79798"/>
              <a:gd name="adj2" fmla="val -990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ask GHCI to give us the type of the variable with the </a:t>
            </a:r>
            <a:r>
              <a:rPr lang="en-US" sz="2000" dirty="0">
                <a:solidFill>
                  <a:srgbClr val="C2FFF0"/>
                </a:solidFill>
                <a:latin typeface="Corbel" panose="020B0503020204020204" pitchFamily="34" charset="0"/>
              </a:rPr>
              <a:t>:t</a:t>
            </a:r>
            <a:r>
              <a:rPr lang="en-US" sz="2000" dirty="0">
                <a:latin typeface="Corbel" panose="020B0503020204020204" pitchFamily="34" charset="0"/>
              </a:rPr>
              <a:t> command!</a:t>
            </a:r>
          </a:p>
        </p:txBody>
      </p:sp>
      <p:sp>
        <p:nvSpPr>
          <p:cNvPr id="27" name="Speech Bubble: Rectangle with Corners Rounded 26">
            <a:extLst>
              <a:ext uri="{FF2B5EF4-FFF2-40B4-BE49-F238E27FC236}">
                <a16:creationId xmlns:a16="http://schemas.microsoft.com/office/drawing/2014/main" id="{FA65A35E-A843-4E7F-9422-0A71AF22B8DC}"/>
              </a:ext>
            </a:extLst>
          </p:cNvPr>
          <p:cNvSpPr/>
          <p:nvPr/>
        </p:nvSpPr>
        <p:spPr>
          <a:xfrm>
            <a:off x="7849185" y="4986297"/>
            <a:ext cx="3038309" cy="969163"/>
          </a:xfrm>
          <a:prstGeom prst="wedgeRoundRectCallout">
            <a:avLst>
              <a:gd name="adj1" fmla="val -80654"/>
              <a:gd name="adj2" fmla="val -807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C1C1"/>
                </a:solidFill>
                <a:latin typeface="Corbel" panose="020B0503020204020204" pitchFamily="34" charset="0"/>
              </a:rPr>
              <a:t>:: </a:t>
            </a:r>
            <a:r>
              <a:rPr lang="en-US" sz="2000" dirty="0">
                <a:latin typeface="Corbel" panose="020B0503020204020204" pitchFamily="34" charset="0"/>
              </a:rPr>
              <a:t>means:</a:t>
            </a:r>
          </a:p>
          <a:p>
            <a:pPr algn="ctr"/>
            <a:r>
              <a:rPr lang="en-US" sz="2000" dirty="0">
                <a:solidFill>
                  <a:srgbClr val="FFC1C1"/>
                </a:solidFill>
                <a:latin typeface="Corbel" panose="020B0503020204020204" pitchFamily="34" charset="0"/>
              </a:rPr>
              <a:t>"has a type of"</a:t>
            </a:r>
          </a:p>
        </p:txBody>
      </p:sp>
      <p:sp>
        <p:nvSpPr>
          <p:cNvPr id="29" name="TextBox 28">
            <a:extLst>
              <a:ext uri="{FF2B5EF4-FFF2-40B4-BE49-F238E27FC236}">
                <a16:creationId xmlns:a16="http://schemas.microsoft.com/office/drawing/2014/main" id="{3EC76645-B839-44ED-9613-52204E89D5C7}"/>
              </a:ext>
            </a:extLst>
          </p:cNvPr>
          <p:cNvSpPr txBox="1"/>
          <p:nvPr/>
        </p:nvSpPr>
        <p:spPr>
          <a:xfrm>
            <a:off x="5796164" y="4670802"/>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grpSp>
        <p:nvGrpSpPr>
          <p:cNvPr id="32" name="Group 31">
            <a:extLst>
              <a:ext uri="{FF2B5EF4-FFF2-40B4-BE49-F238E27FC236}">
                <a16:creationId xmlns:a16="http://schemas.microsoft.com/office/drawing/2014/main" id="{AEBF1ED4-B412-4A1A-B501-11BE1A2C82F5}"/>
              </a:ext>
            </a:extLst>
          </p:cNvPr>
          <p:cNvGrpSpPr/>
          <p:nvPr/>
        </p:nvGrpSpPr>
        <p:grpSpPr>
          <a:xfrm>
            <a:off x="2726122" y="2734659"/>
            <a:ext cx="2119654" cy="1904049"/>
            <a:chOff x="2726122" y="2734659"/>
            <a:chExt cx="2119654" cy="1904049"/>
          </a:xfrm>
        </p:grpSpPr>
        <p:sp>
          <p:nvSpPr>
            <p:cNvPr id="33" name="Rectangle 32">
              <a:extLst>
                <a:ext uri="{FF2B5EF4-FFF2-40B4-BE49-F238E27FC236}">
                  <a16:creationId xmlns:a16="http://schemas.microsoft.com/office/drawing/2014/main" id="{E4CF4FB6-8376-4741-8764-58930181E39D}"/>
                </a:ext>
              </a:extLst>
            </p:cNvPr>
            <p:cNvSpPr/>
            <p:nvPr/>
          </p:nvSpPr>
          <p:spPr>
            <a:xfrm>
              <a:off x="2726122" y="2734659"/>
              <a:ext cx="1302477" cy="263928"/>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EAFCDA1-CB55-4520-85F8-56D52EFAC7EE}"/>
                </a:ext>
              </a:extLst>
            </p:cNvPr>
            <p:cNvSpPr/>
            <p:nvPr/>
          </p:nvSpPr>
          <p:spPr>
            <a:xfrm>
              <a:off x="3179452" y="3570281"/>
              <a:ext cx="1302477" cy="263928"/>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0C6D293-E533-4730-8DB7-71FDFDFF0825}"/>
                </a:ext>
              </a:extLst>
            </p:cNvPr>
            <p:cNvSpPr/>
            <p:nvPr/>
          </p:nvSpPr>
          <p:spPr>
            <a:xfrm>
              <a:off x="3543299" y="4374780"/>
              <a:ext cx="1302477" cy="263928"/>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Speech Bubble: Rectangle with Corners Rounded 37">
            <a:extLst>
              <a:ext uri="{FF2B5EF4-FFF2-40B4-BE49-F238E27FC236}">
                <a16:creationId xmlns:a16="http://schemas.microsoft.com/office/drawing/2014/main" id="{D5947D93-D2DD-42A3-B556-F467A15FA3BC}"/>
              </a:ext>
            </a:extLst>
          </p:cNvPr>
          <p:cNvSpPr/>
          <p:nvPr/>
        </p:nvSpPr>
        <p:spPr>
          <a:xfrm>
            <a:off x="4617598" y="2589854"/>
            <a:ext cx="3156970" cy="969163"/>
          </a:xfrm>
          <a:prstGeom prst="wedgeRoundRectCallout">
            <a:avLst>
              <a:gd name="adj1" fmla="val -69456"/>
              <a:gd name="adj2" fmla="val -217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also omit the type information, and Haskell will infer the types!</a:t>
            </a:r>
          </a:p>
        </p:txBody>
      </p:sp>
      <p:sp>
        <p:nvSpPr>
          <p:cNvPr id="41" name="TextBox 40">
            <a:extLst>
              <a:ext uri="{FF2B5EF4-FFF2-40B4-BE49-F238E27FC236}">
                <a16:creationId xmlns:a16="http://schemas.microsoft.com/office/drawing/2014/main" id="{C55CDB68-D686-4FBE-B43A-4C9C4844C03B}"/>
              </a:ext>
            </a:extLst>
          </p:cNvPr>
          <p:cNvSpPr txBox="1"/>
          <p:nvPr/>
        </p:nvSpPr>
        <p:spPr>
          <a:xfrm>
            <a:off x="598255" y="4814497"/>
            <a:ext cx="6095276" cy="1815882"/>
          </a:xfrm>
          <a:prstGeom prst="rect">
            <a:avLst/>
          </a:prstGeom>
          <a:noFill/>
        </p:spPr>
        <p:txBody>
          <a:bodyPr wrap="square">
            <a:spAutoFit/>
          </a:bodyPr>
          <a:lstStyle/>
          <a:p>
            <a:r>
              <a:rPr lang="en-US" dirty="0">
                <a:latin typeface="Consolas" panose="020B0609020204030204" pitchFamily="49" charset="0"/>
              </a:rPr>
              <a:t>-- How about a few expressions!</a:t>
            </a:r>
          </a:p>
          <a:p>
            <a:r>
              <a:rPr lang="en-US" dirty="0" err="1">
                <a:latin typeface="Consolas" panose="020B0609020204030204" pitchFamily="49" charset="0"/>
              </a:rPr>
              <a:t>sun_volume</a:t>
            </a:r>
            <a:r>
              <a:rPr lang="en-US" dirty="0">
                <a:latin typeface="Consolas" panose="020B0609020204030204" pitchFamily="49" charset="0"/>
              </a:rPr>
              <a:t> = 4.0 / 3.0 * </a:t>
            </a:r>
            <a:r>
              <a:rPr lang="en-US" dirty="0" err="1">
                <a:latin typeface="Consolas" panose="020B0609020204030204" pitchFamily="49" charset="0"/>
              </a:rPr>
              <a:t>Prelude.pi</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 sun_radius^3</a:t>
            </a:r>
          </a:p>
          <a:p>
            <a:endParaRPr lang="en-US" sz="1000" dirty="0">
              <a:latin typeface="Consolas" panose="020B0609020204030204" pitchFamily="49" charset="0"/>
            </a:endParaRPr>
          </a:p>
          <a:p>
            <a:r>
              <a:rPr lang="en-US" dirty="0" err="1">
                <a:latin typeface="Consolas" panose="020B0609020204030204" pitchFamily="49" charset="0"/>
              </a:rPr>
              <a:t>sun_area</a:t>
            </a:r>
            <a:r>
              <a:rPr lang="en-US" dirty="0">
                <a:latin typeface="Consolas" panose="020B0609020204030204" pitchFamily="49" charset="0"/>
              </a:rPr>
              <a:t> = (*) </a:t>
            </a:r>
            <a:r>
              <a:rPr lang="en-US" dirty="0" err="1">
                <a:latin typeface="Consolas" panose="020B0609020204030204" pitchFamily="49" charset="0"/>
              </a:rPr>
              <a:t>Prelude.pi</a:t>
            </a:r>
            <a:r>
              <a:rPr lang="en-US" dirty="0">
                <a:latin typeface="Consolas" panose="020B0609020204030204" pitchFamily="49" charset="0"/>
              </a:rPr>
              <a:t> sun_radius^2</a:t>
            </a:r>
          </a:p>
          <a:p>
            <a:endParaRPr lang="en-US" sz="1000" dirty="0">
              <a:latin typeface="Consolas" panose="020B0609020204030204" pitchFamily="49" charset="0"/>
            </a:endParaRPr>
          </a:p>
          <a:p>
            <a:r>
              <a:rPr lang="en-US" dirty="0">
                <a:latin typeface="Consolas" panose="020B0609020204030204" pitchFamily="49" charset="0"/>
              </a:rPr>
              <a:t>goog_minus_1 = googol + (-1)</a:t>
            </a:r>
          </a:p>
        </p:txBody>
      </p:sp>
      <p:sp>
        <p:nvSpPr>
          <p:cNvPr id="42" name="Speech Bubble: Rectangle with Corners Rounded 41">
            <a:extLst>
              <a:ext uri="{FF2B5EF4-FFF2-40B4-BE49-F238E27FC236}">
                <a16:creationId xmlns:a16="http://schemas.microsoft.com/office/drawing/2014/main" id="{5D1C76B3-A8D3-4F79-994C-AC98836B29F1}"/>
              </a:ext>
            </a:extLst>
          </p:cNvPr>
          <p:cNvSpPr/>
          <p:nvPr/>
        </p:nvSpPr>
        <p:spPr>
          <a:xfrm>
            <a:off x="5930792" y="4731341"/>
            <a:ext cx="2927845" cy="969163"/>
          </a:xfrm>
          <a:prstGeom prst="wedgeRoundRectCallout">
            <a:avLst>
              <a:gd name="adj1" fmla="val -79072"/>
              <a:gd name="adj2" fmla="val 225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let's see some expressions!</a:t>
            </a:r>
          </a:p>
        </p:txBody>
      </p:sp>
      <p:sp>
        <p:nvSpPr>
          <p:cNvPr id="45" name="TextBox 44">
            <a:extLst>
              <a:ext uri="{FF2B5EF4-FFF2-40B4-BE49-F238E27FC236}">
                <a16:creationId xmlns:a16="http://schemas.microsoft.com/office/drawing/2014/main" id="{9575DA89-39CE-48D2-B1DE-E5101496557D}"/>
              </a:ext>
            </a:extLst>
          </p:cNvPr>
          <p:cNvSpPr txBox="1"/>
          <p:nvPr/>
        </p:nvSpPr>
        <p:spPr>
          <a:xfrm>
            <a:off x="7019494" y="4661389"/>
            <a:ext cx="1451038" cy="369332"/>
          </a:xfrm>
          <a:prstGeom prst="rect">
            <a:avLst/>
          </a:prstGeom>
          <a:noFill/>
        </p:spPr>
        <p:txBody>
          <a:bodyPr wrap="none" rtlCol="0">
            <a:spAutoFit/>
          </a:bodyPr>
          <a:lstStyle/>
          <a:p>
            <a:r>
              <a:rPr lang="en-US" dirty="0" err="1">
                <a:solidFill>
                  <a:srgbClr val="C2FFF0"/>
                </a:solidFill>
                <a:latin typeface="Consolas" panose="020B0609020204030204" pitchFamily="49" charset="0"/>
              </a:rPr>
              <a:t>sun_volume</a:t>
            </a:r>
            <a:endParaRPr lang="en-US" dirty="0">
              <a:solidFill>
                <a:srgbClr val="C2FFF0"/>
              </a:solidFill>
              <a:latin typeface="Consolas" panose="020B0609020204030204" pitchFamily="49" charset="0"/>
            </a:endParaRPr>
          </a:p>
        </p:txBody>
      </p:sp>
      <p:sp>
        <p:nvSpPr>
          <p:cNvPr id="46" name="TextBox 45">
            <a:extLst>
              <a:ext uri="{FF2B5EF4-FFF2-40B4-BE49-F238E27FC236}">
                <a16:creationId xmlns:a16="http://schemas.microsoft.com/office/drawing/2014/main" id="{CF3AF945-7942-4D68-A0CE-800FD3502205}"/>
              </a:ext>
            </a:extLst>
          </p:cNvPr>
          <p:cNvSpPr txBox="1"/>
          <p:nvPr/>
        </p:nvSpPr>
        <p:spPr>
          <a:xfrm>
            <a:off x="5816823" y="4913346"/>
            <a:ext cx="2717411" cy="369332"/>
          </a:xfrm>
          <a:prstGeom prst="rect">
            <a:avLst/>
          </a:prstGeom>
          <a:noFill/>
        </p:spPr>
        <p:txBody>
          <a:bodyPr wrap="none" rtlCol="0">
            <a:spAutoFit/>
          </a:bodyPr>
          <a:lstStyle/>
          <a:p>
            <a:r>
              <a:rPr lang="en-US" dirty="0">
                <a:solidFill>
                  <a:srgbClr val="FFD1D1"/>
                </a:solidFill>
                <a:latin typeface="Consolas" panose="020B0609020204030204" pitchFamily="49" charset="0"/>
              </a:rPr>
              <a:t>3.393275988809431e17</a:t>
            </a:r>
          </a:p>
        </p:txBody>
      </p:sp>
      <p:sp>
        <p:nvSpPr>
          <p:cNvPr id="47" name="Speech Bubble: Rectangle with Corners Rounded 46">
            <a:extLst>
              <a:ext uri="{FF2B5EF4-FFF2-40B4-BE49-F238E27FC236}">
                <a16:creationId xmlns:a16="http://schemas.microsoft.com/office/drawing/2014/main" id="{13E5CEE8-7211-4E32-89F4-CC6C62C21116}"/>
              </a:ext>
            </a:extLst>
          </p:cNvPr>
          <p:cNvSpPr/>
          <p:nvPr/>
        </p:nvSpPr>
        <p:spPr>
          <a:xfrm>
            <a:off x="4125313" y="3927088"/>
            <a:ext cx="3110797" cy="1013551"/>
          </a:xfrm>
          <a:prstGeom prst="wedgeRoundRectCallout">
            <a:avLst>
              <a:gd name="adj1" fmla="val -87404"/>
              <a:gd name="adj2" fmla="val 733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 operator ONLY works with Floats and Doubles! </a:t>
            </a:r>
            <a:endParaRPr lang="en-US" sz="2000" dirty="0">
              <a:solidFill>
                <a:srgbClr val="FFC1C1"/>
              </a:solidFill>
              <a:latin typeface="Corbel" panose="020B0503020204020204" pitchFamily="34" charset="0"/>
            </a:endParaRPr>
          </a:p>
        </p:txBody>
      </p:sp>
      <p:sp>
        <p:nvSpPr>
          <p:cNvPr id="49" name="TextBox 48">
            <a:extLst>
              <a:ext uri="{FF2B5EF4-FFF2-40B4-BE49-F238E27FC236}">
                <a16:creationId xmlns:a16="http://schemas.microsoft.com/office/drawing/2014/main" id="{D316B11A-D746-48C7-9CD6-1AB119B2E31B}"/>
              </a:ext>
            </a:extLst>
          </p:cNvPr>
          <p:cNvSpPr txBox="1"/>
          <p:nvPr/>
        </p:nvSpPr>
        <p:spPr>
          <a:xfrm>
            <a:off x="5816823" y="5195693"/>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50" name="TextBox 49">
            <a:extLst>
              <a:ext uri="{FF2B5EF4-FFF2-40B4-BE49-F238E27FC236}">
                <a16:creationId xmlns:a16="http://schemas.microsoft.com/office/drawing/2014/main" id="{4BBE9EA6-CFAD-4BF6-8FB0-ED00AB7BC4E4}"/>
              </a:ext>
            </a:extLst>
          </p:cNvPr>
          <p:cNvSpPr txBox="1"/>
          <p:nvPr/>
        </p:nvSpPr>
        <p:spPr>
          <a:xfrm>
            <a:off x="7000442" y="5202248"/>
            <a:ext cx="4743606" cy="369332"/>
          </a:xfrm>
          <a:prstGeom prst="rect">
            <a:avLst/>
          </a:prstGeom>
          <a:noFill/>
        </p:spPr>
        <p:txBody>
          <a:bodyPr wrap="none" rtlCol="0">
            <a:spAutoFit/>
          </a:bodyPr>
          <a:lstStyle/>
          <a:p>
            <a:r>
              <a:rPr lang="en-US" dirty="0" err="1">
                <a:solidFill>
                  <a:srgbClr val="C2FFF0"/>
                </a:solidFill>
                <a:latin typeface="Consolas" panose="020B0609020204030204" pitchFamily="49" charset="0"/>
              </a:rPr>
              <a:t>sun_area</a:t>
            </a:r>
            <a:r>
              <a:rPr lang="en-US" dirty="0">
                <a:solidFill>
                  <a:srgbClr val="C2FFF0"/>
                </a:solidFill>
                <a:latin typeface="Consolas" panose="020B0609020204030204" pitchFamily="49" charset="0"/>
              </a:rPr>
              <a:t> &gt; 100 &amp;&amp; not </a:t>
            </a:r>
            <a:r>
              <a:rPr lang="en-US" dirty="0" err="1">
                <a:solidFill>
                  <a:srgbClr val="C2FFF0"/>
                </a:solidFill>
                <a:latin typeface="Consolas" panose="020B0609020204030204" pitchFamily="49" charset="0"/>
              </a:rPr>
              <a:t>carey_has_hair</a:t>
            </a:r>
            <a:endParaRPr lang="en-US" dirty="0">
              <a:solidFill>
                <a:srgbClr val="C2FFF0"/>
              </a:solidFill>
              <a:latin typeface="Consolas" panose="020B0609020204030204" pitchFamily="49" charset="0"/>
            </a:endParaRPr>
          </a:p>
        </p:txBody>
      </p:sp>
      <p:sp>
        <p:nvSpPr>
          <p:cNvPr id="51" name="TextBox 50">
            <a:extLst>
              <a:ext uri="{FF2B5EF4-FFF2-40B4-BE49-F238E27FC236}">
                <a16:creationId xmlns:a16="http://schemas.microsoft.com/office/drawing/2014/main" id="{98D2EAFC-7DB9-41A8-9BFF-2F0048A2ECCB}"/>
              </a:ext>
            </a:extLst>
          </p:cNvPr>
          <p:cNvSpPr txBox="1"/>
          <p:nvPr/>
        </p:nvSpPr>
        <p:spPr>
          <a:xfrm>
            <a:off x="5816823" y="5458622"/>
            <a:ext cx="691215" cy="369332"/>
          </a:xfrm>
          <a:prstGeom prst="rect">
            <a:avLst/>
          </a:prstGeom>
          <a:noFill/>
        </p:spPr>
        <p:txBody>
          <a:bodyPr wrap="none" rtlCol="0">
            <a:spAutoFit/>
          </a:bodyPr>
          <a:lstStyle/>
          <a:p>
            <a:r>
              <a:rPr lang="en-US" dirty="0">
                <a:solidFill>
                  <a:srgbClr val="FFD1D1"/>
                </a:solidFill>
                <a:latin typeface="Consolas" panose="020B0609020204030204" pitchFamily="49" charset="0"/>
              </a:rPr>
              <a:t>True</a:t>
            </a:r>
          </a:p>
        </p:txBody>
      </p:sp>
      <p:sp>
        <p:nvSpPr>
          <p:cNvPr id="52" name="Speech Bubble: Rectangle with Corners Rounded 51">
            <a:extLst>
              <a:ext uri="{FF2B5EF4-FFF2-40B4-BE49-F238E27FC236}">
                <a16:creationId xmlns:a16="http://schemas.microsoft.com/office/drawing/2014/main" id="{6021E6EA-0F91-4728-A809-A656F195E325}"/>
              </a:ext>
            </a:extLst>
          </p:cNvPr>
          <p:cNvSpPr/>
          <p:nvPr/>
        </p:nvSpPr>
        <p:spPr>
          <a:xfrm>
            <a:off x="8668517" y="3398400"/>
            <a:ext cx="3156970" cy="969163"/>
          </a:xfrm>
          <a:prstGeom prst="wedgeRoundRectCallout">
            <a:avLst>
              <a:gd name="adj1" fmla="val -47218"/>
              <a:gd name="adj2" fmla="val 1419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of course we have Boolean expressions too – let's try one in GHCI!</a:t>
            </a:r>
          </a:p>
        </p:txBody>
      </p:sp>
      <p:sp>
        <p:nvSpPr>
          <p:cNvPr id="67" name="Speech Bubble: Rectangle with Corners Rounded 66">
            <a:extLst>
              <a:ext uri="{FF2B5EF4-FFF2-40B4-BE49-F238E27FC236}">
                <a16:creationId xmlns:a16="http://schemas.microsoft.com/office/drawing/2014/main" id="{A7DF1BA9-2FFE-48FF-A8D7-FA96A65E5269}"/>
              </a:ext>
            </a:extLst>
          </p:cNvPr>
          <p:cNvSpPr/>
          <p:nvPr/>
        </p:nvSpPr>
        <p:spPr>
          <a:xfrm>
            <a:off x="5986703" y="5565025"/>
            <a:ext cx="3310003" cy="1183844"/>
          </a:xfrm>
          <a:prstGeom prst="wedgeRoundRectCallout">
            <a:avLst>
              <a:gd name="adj1" fmla="val -104004"/>
              <a:gd name="adj2" fmla="val 261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Haskell barfs on </a:t>
            </a:r>
            <a:r>
              <a:rPr lang="en-US" sz="2000" dirty="0">
                <a:solidFill>
                  <a:srgbClr val="FFC1C1"/>
                </a:solidFill>
                <a:latin typeface="Corbel" panose="020B0503020204020204" pitchFamily="34" charset="0"/>
              </a:rPr>
              <a:t>unary operators</a:t>
            </a:r>
            <a:r>
              <a:rPr lang="en-US" sz="2000" dirty="0">
                <a:latin typeface="Corbel" panose="020B0503020204020204" pitchFamily="34" charset="0"/>
              </a:rPr>
              <a:t>! So make sure to </a:t>
            </a:r>
            <a:r>
              <a:rPr lang="en-US" sz="2000" dirty="0">
                <a:solidFill>
                  <a:srgbClr val="FFC1C1"/>
                </a:solidFill>
                <a:latin typeface="Corbel" panose="020B0503020204020204" pitchFamily="34" charset="0"/>
              </a:rPr>
              <a:t>put them in parentheses</a:t>
            </a:r>
            <a:r>
              <a:rPr lang="en-US" sz="2000" dirty="0">
                <a:latin typeface="Corbel" panose="020B0503020204020204" pitchFamily="34" charset="0"/>
              </a:rPr>
              <a:t>!</a:t>
            </a:r>
          </a:p>
        </p:txBody>
      </p:sp>
      <p:grpSp>
        <p:nvGrpSpPr>
          <p:cNvPr id="76" name="Group 75">
            <a:extLst>
              <a:ext uri="{FF2B5EF4-FFF2-40B4-BE49-F238E27FC236}">
                <a16:creationId xmlns:a16="http://schemas.microsoft.com/office/drawing/2014/main" id="{56A42F63-3AF8-432C-B5B1-09E10D6829A5}"/>
              </a:ext>
            </a:extLst>
          </p:cNvPr>
          <p:cNvGrpSpPr/>
          <p:nvPr/>
        </p:nvGrpSpPr>
        <p:grpSpPr>
          <a:xfrm>
            <a:off x="1122449" y="2154501"/>
            <a:ext cx="2956840" cy="2223273"/>
            <a:chOff x="1122449" y="2154501"/>
            <a:chExt cx="2956840" cy="2223273"/>
          </a:xfrm>
        </p:grpSpPr>
        <p:grpSp>
          <p:nvGrpSpPr>
            <p:cNvPr id="60" name="Group 59">
              <a:extLst>
                <a:ext uri="{FF2B5EF4-FFF2-40B4-BE49-F238E27FC236}">
                  <a16:creationId xmlns:a16="http://schemas.microsoft.com/office/drawing/2014/main" id="{A5DB7781-F3FC-4ED2-BF9D-4EE1248EF962}"/>
                </a:ext>
              </a:extLst>
            </p:cNvPr>
            <p:cNvGrpSpPr/>
            <p:nvPr/>
          </p:nvGrpSpPr>
          <p:grpSpPr>
            <a:xfrm>
              <a:off x="1122449" y="2154501"/>
              <a:ext cx="2956840" cy="2223273"/>
              <a:chOff x="8480443" y="1772527"/>
              <a:chExt cx="2956840" cy="2223273"/>
            </a:xfrm>
          </p:grpSpPr>
          <p:sp>
            <p:nvSpPr>
              <p:cNvPr id="61" name="Speech Bubble: Rectangle with Corners Rounded 60">
                <a:extLst>
                  <a:ext uri="{FF2B5EF4-FFF2-40B4-BE49-F238E27FC236}">
                    <a16:creationId xmlns:a16="http://schemas.microsoft.com/office/drawing/2014/main" id="{1BBBCEA8-7F37-43AE-8818-4287989CB36E}"/>
                  </a:ext>
                </a:extLst>
              </p:cNvPr>
              <p:cNvSpPr/>
              <p:nvPr/>
            </p:nvSpPr>
            <p:spPr>
              <a:xfrm>
                <a:off x="8480443" y="1772527"/>
                <a:ext cx="2956840" cy="2223273"/>
              </a:xfrm>
              <a:prstGeom prst="wedgeRoundRectCallout">
                <a:avLst>
                  <a:gd name="adj1" fmla="val 10914"/>
                  <a:gd name="adj2" fmla="val 844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divide </a:t>
                </a:r>
                <a:r>
                  <a:rPr lang="en-US" sz="2000" dirty="0" err="1">
                    <a:latin typeface="Corbel" panose="020B0503020204020204" pitchFamily="34" charset="0"/>
                  </a:rPr>
                  <a:t>ints</a:t>
                </a:r>
                <a:r>
                  <a:rPr lang="en-US" sz="2000" dirty="0">
                    <a:latin typeface="Corbel" panose="020B0503020204020204" pitchFamily="34" charset="0"/>
                  </a:rPr>
                  <a:t>, you'd write </a:t>
                </a:r>
                <a:r>
                  <a:rPr lang="en-US" sz="2000" dirty="0">
                    <a:solidFill>
                      <a:srgbClr val="FFD1D1"/>
                    </a:solidFill>
                    <a:latin typeface="Corbel" panose="020B0503020204020204" pitchFamily="34" charset="0"/>
                  </a:rPr>
                  <a:t>4</a:t>
                </a:r>
                <a:r>
                  <a:rPr lang="en-US" sz="2000" dirty="0">
                    <a:latin typeface="Corbel" panose="020B0503020204020204" pitchFamily="34" charset="0"/>
                  </a:rPr>
                  <a:t> </a:t>
                </a:r>
                <a:r>
                  <a:rPr lang="en-US" sz="2000" dirty="0">
                    <a:solidFill>
                      <a:srgbClr val="C2FFF0"/>
                    </a:solidFill>
                    <a:latin typeface="Corbel" panose="020B0503020204020204" pitchFamily="34" charset="0"/>
                  </a:rPr>
                  <a:t>`div` </a:t>
                </a:r>
                <a:r>
                  <a:rPr lang="en-US" sz="2000" dirty="0">
                    <a:solidFill>
                      <a:srgbClr val="FFD1D1"/>
                    </a:solidFill>
                    <a:latin typeface="Corbel" panose="020B0503020204020204" pitchFamily="34" charset="0"/>
                  </a:rPr>
                  <a:t>3</a:t>
                </a:r>
                <a:r>
                  <a:rPr lang="en-US" sz="2000" dirty="0">
                    <a:latin typeface="Corbel" panose="020B0503020204020204" pitchFamily="34" charset="0"/>
                  </a:rPr>
                  <a:t>! </a:t>
                </a:r>
              </a:p>
              <a:p>
                <a:pPr algn="ct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2000" dirty="0">
                  <a:latin typeface="Corbel" panose="020B0503020204020204" pitchFamily="34" charset="0"/>
                </a:endParaRPr>
              </a:p>
            </p:txBody>
          </p:sp>
          <p:pic>
            <p:nvPicPr>
              <p:cNvPr id="62" name="Picture 61" descr="A white keyboard with a black background&#10;&#10;Description automatically generated with medium confidence">
                <a:extLst>
                  <a:ext uri="{FF2B5EF4-FFF2-40B4-BE49-F238E27FC236}">
                    <a16:creationId xmlns:a16="http://schemas.microsoft.com/office/drawing/2014/main" id="{2DDCB3FD-4690-4C49-BAAE-5C3FECD6325D}"/>
                  </a:ext>
                </a:extLst>
              </p:cNvPr>
              <p:cNvPicPr>
                <a:picLocks noChangeAspect="1"/>
              </p:cNvPicPr>
              <p:nvPr/>
            </p:nvPicPr>
            <p:blipFill rotWithShape="1">
              <a:blip r:embed="rId3">
                <a:extLst>
                  <a:ext uri="{28A0092B-C50C-407E-A947-70E740481C1C}">
                    <a14:useLocalDpi xmlns:a14="http://schemas.microsoft.com/office/drawing/2010/main" val="0"/>
                  </a:ext>
                </a:extLst>
              </a:blip>
              <a:srcRect l="2960" t="28311" r="59836" b="43437"/>
              <a:stretch/>
            </p:blipFill>
            <p:spPr>
              <a:xfrm>
                <a:off x="9083414" y="2456900"/>
                <a:ext cx="1804346" cy="1370124"/>
              </a:xfrm>
              <a:prstGeom prst="rect">
                <a:avLst/>
              </a:prstGeom>
            </p:spPr>
          </p:pic>
        </p:grpSp>
        <p:cxnSp>
          <p:nvCxnSpPr>
            <p:cNvPr id="71" name="Connector: Curved 70">
              <a:extLst>
                <a:ext uri="{FF2B5EF4-FFF2-40B4-BE49-F238E27FC236}">
                  <a16:creationId xmlns:a16="http://schemas.microsoft.com/office/drawing/2014/main" id="{0C4420A4-50AB-4392-912B-0828C2FAFB33}"/>
                </a:ext>
              </a:extLst>
            </p:cNvPr>
            <p:cNvCxnSpPr>
              <a:cxnSpLocks/>
            </p:cNvCxnSpPr>
            <p:nvPr/>
          </p:nvCxnSpPr>
          <p:spPr>
            <a:xfrm rot="5400000">
              <a:off x="1944244" y="2686117"/>
              <a:ext cx="739851" cy="684718"/>
            </a:xfrm>
            <a:prstGeom prst="curvedConnector3">
              <a:avLst/>
            </a:prstGeom>
            <a:ln w="38100">
              <a:solidFill>
                <a:srgbClr val="FF0000"/>
              </a:solidFill>
              <a:tailEnd type="triangle"/>
            </a:ln>
          </p:spPr>
          <p:style>
            <a:lnRef idx="1">
              <a:schemeClr val="accent4"/>
            </a:lnRef>
            <a:fillRef idx="0">
              <a:schemeClr val="accent4"/>
            </a:fillRef>
            <a:effectRef idx="0">
              <a:schemeClr val="accent4"/>
            </a:effectRef>
            <a:fontRef idx="minor">
              <a:schemeClr val="tx1"/>
            </a:fontRef>
          </p:style>
        </p:cxnSp>
      </p:grpSp>
      <p:sp>
        <p:nvSpPr>
          <p:cNvPr id="48" name="Speech Bubble: Rectangle with Corners Rounded 47">
            <a:extLst>
              <a:ext uri="{FF2B5EF4-FFF2-40B4-BE49-F238E27FC236}">
                <a16:creationId xmlns:a16="http://schemas.microsoft.com/office/drawing/2014/main" id="{07F0C924-5C16-43C9-ABF2-6D870353A672}"/>
              </a:ext>
            </a:extLst>
          </p:cNvPr>
          <p:cNvSpPr/>
          <p:nvPr/>
        </p:nvSpPr>
        <p:spPr>
          <a:xfrm>
            <a:off x="3665978" y="4630648"/>
            <a:ext cx="3975727" cy="1097261"/>
          </a:xfrm>
          <a:prstGeom prst="wedgeRoundRectCallout">
            <a:avLst>
              <a:gd name="adj1" fmla="val -83364"/>
              <a:gd name="adj2" fmla="val 699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Putting </a:t>
            </a:r>
            <a:r>
              <a:rPr lang="en-US" sz="2000" dirty="0" err="1">
                <a:latin typeface="Corbel" panose="020B0503020204020204" pitchFamily="34" charset="0"/>
              </a:rPr>
              <a:t>parens</a:t>
            </a:r>
            <a:r>
              <a:rPr lang="en-US" sz="2000" dirty="0">
                <a:latin typeface="Corbel" panose="020B0503020204020204" pitchFamily="34" charset="0"/>
              </a:rPr>
              <a:t> around an operator lets you use prefix notation, e.g.:</a:t>
            </a:r>
          </a:p>
          <a:p>
            <a:pPr algn="ctr"/>
            <a:r>
              <a:rPr lang="en-US" sz="2000" dirty="0">
                <a:solidFill>
                  <a:srgbClr val="FFC1C1"/>
                </a:solidFill>
                <a:latin typeface="Corbel" panose="020B0503020204020204" pitchFamily="34" charset="0"/>
              </a:rPr>
              <a:t>(/) 5.0 2.0 </a:t>
            </a:r>
            <a:r>
              <a:rPr lang="en-US" sz="2000" dirty="0">
                <a:solidFill>
                  <a:srgbClr val="FFC1C1"/>
                </a:solidFill>
                <a:latin typeface="Corbel" panose="020B0503020204020204" pitchFamily="34" charset="0"/>
                <a:sym typeface="Wingdings" panose="05000000000000000000" pitchFamily="2" charset="2"/>
              </a:rPr>
              <a:t> 2.5</a:t>
            </a:r>
            <a:endParaRPr lang="en-US" sz="2000" dirty="0">
              <a:solidFill>
                <a:srgbClr val="FFC1C1"/>
              </a:solidFill>
              <a:latin typeface="Corbel" panose="020B0503020204020204" pitchFamily="34" charset="0"/>
            </a:endParaRPr>
          </a:p>
        </p:txBody>
      </p:sp>
    </p:spTree>
    <p:extLst>
      <p:ext uri="{BB962C8B-B14F-4D97-AF65-F5344CB8AC3E}">
        <p14:creationId xmlns:p14="http://schemas.microsoft.com/office/powerpoint/2010/main" val="145360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3" end="3"/>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down)">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3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ipe(left)">
                                      <p:cBhvr>
                                        <p:cTn id="80" dur="500"/>
                                        <p:tgtEl>
                                          <p:spTgt spid="1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left)">
                                      <p:cBhvr>
                                        <p:cTn id="85" dur="500"/>
                                        <p:tgtEl>
                                          <p:spTgt spid="20">
                                            <p:txEl>
                                              <p:pRg st="0" end="0"/>
                                            </p:txEl>
                                          </p:spTgt>
                                        </p:tgtEl>
                                      </p:cBhvr>
                                    </p:animEffect>
                                  </p:childTnLst>
                                </p:cTn>
                              </p:par>
                            </p:childTnLst>
                          </p:cTn>
                        </p:par>
                        <p:par>
                          <p:cTn id="86" fill="hold">
                            <p:stCondLst>
                              <p:cond delay="500"/>
                            </p:stCondLst>
                            <p:childTnLst>
                              <p:par>
                                <p:cTn id="87" presetID="22" presetClass="entr" presetSubtype="8" fill="hold" grpId="0" nodeType="afterEffect">
                                  <p:stCondLst>
                                    <p:cond delay="0"/>
                                  </p:stCondLst>
                                  <p:childTnLst>
                                    <p:set>
                                      <p:cBhvr>
                                        <p:cTn id="88" dur="1" fill="hold">
                                          <p:stCondLst>
                                            <p:cond delay="0"/>
                                          </p:stCondLst>
                                        </p:cTn>
                                        <p:tgtEl>
                                          <p:spTgt spid="20">
                                            <p:txEl>
                                              <p:pRg st="1" end="1"/>
                                            </p:txEl>
                                          </p:spTgt>
                                        </p:tgtEl>
                                        <p:attrNameLst>
                                          <p:attrName>style.visibility</p:attrName>
                                        </p:attrNameLst>
                                      </p:cBhvr>
                                      <p:to>
                                        <p:strVal val="visible"/>
                                      </p:to>
                                    </p:set>
                                    <p:animEffect transition="in" filter="wipe(left)">
                                      <p:cBhvr>
                                        <p:cTn id="89" dur="500"/>
                                        <p:tgtEl>
                                          <p:spTgt spid="20">
                                            <p:txEl>
                                              <p:pRg st="1" end="1"/>
                                            </p:txEl>
                                          </p:spTgt>
                                        </p:tgtEl>
                                      </p:cBhvr>
                                    </p:animEffect>
                                  </p:childTnLst>
                                </p:cTn>
                              </p:par>
                            </p:childTnLst>
                          </p:cTn>
                        </p:par>
                        <p:par>
                          <p:cTn id="90" fill="hold">
                            <p:stCondLst>
                              <p:cond delay="1000"/>
                            </p:stCondLst>
                            <p:childTnLst>
                              <p:par>
                                <p:cTn id="91" presetID="22" presetClass="entr" presetSubtype="8" fill="hold" grpId="0" nodeType="afterEffect">
                                  <p:stCondLst>
                                    <p:cond delay="0"/>
                                  </p:stCondLst>
                                  <p:childTnLst>
                                    <p:set>
                                      <p:cBhvr>
                                        <p:cTn id="92" dur="1" fill="hold">
                                          <p:stCondLst>
                                            <p:cond delay="0"/>
                                          </p:stCondLst>
                                        </p:cTn>
                                        <p:tgtEl>
                                          <p:spTgt spid="20">
                                            <p:txEl>
                                              <p:pRg st="2" end="2"/>
                                            </p:txEl>
                                          </p:spTgt>
                                        </p:tgtEl>
                                        <p:attrNameLst>
                                          <p:attrName>style.visibility</p:attrName>
                                        </p:attrNameLst>
                                      </p:cBhvr>
                                      <p:to>
                                        <p:strVal val="visible"/>
                                      </p:to>
                                    </p:set>
                                    <p:animEffect transition="in" filter="wipe(left)">
                                      <p:cBhvr>
                                        <p:cTn id="93" dur="500"/>
                                        <p:tgtEl>
                                          <p:spTgt spid="20">
                                            <p:txEl>
                                              <p:pRg st="2" end="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wipe(left)">
                                      <p:cBhvr>
                                        <p:cTn id="98" dur="500"/>
                                        <p:tgtEl>
                                          <p:spTgt spid="2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wipe(down)">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wipe(left)">
                                      <p:cBhvr>
                                        <p:cTn id="108" dur="500"/>
                                        <p:tgtEl>
                                          <p:spTgt spid="22"/>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26"/>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wipe(left)">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wipe(down)">
                                      <p:cBhvr>
                                        <p:cTn id="122" dur="500"/>
                                        <p:tgtEl>
                                          <p:spTgt spid="27"/>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wipe(left)">
                                      <p:cBhvr>
                                        <p:cTn id="131" dur="500"/>
                                        <p:tgtEl>
                                          <p:spTgt spid="2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wipe(down)">
                                      <p:cBhvr>
                                        <p:cTn id="136" dur="500"/>
                                        <p:tgtEl>
                                          <p:spTgt spid="42"/>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42"/>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47"/>
                                        </p:tgtEl>
                                        <p:attrNameLst>
                                          <p:attrName>style.visibility</p:attrName>
                                        </p:attrNameLst>
                                      </p:cBhvr>
                                      <p:to>
                                        <p:strVal val="visible"/>
                                      </p:to>
                                    </p:set>
                                    <p:animEffect transition="in" filter="wipe(down)">
                                      <p:cBhvr>
                                        <p:cTn id="153" dur="500"/>
                                        <p:tgtEl>
                                          <p:spTgt spid="47"/>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76"/>
                                        </p:tgtEl>
                                        <p:attrNameLst>
                                          <p:attrName>style.visibility</p:attrName>
                                        </p:attrNameLst>
                                      </p:cBhvr>
                                      <p:to>
                                        <p:strVal val="visible"/>
                                      </p:to>
                                    </p:set>
                                    <p:animEffect transition="in" filter="wipe(down)">
                                      <p:cBhvr>
                                        <p:cTn id="158" dur="500"/>
                                        <p:tgtEl>
                                          <p:spTgt spid="76"/>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76"/>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47"/>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45"/>
                                        </p:tgtEl>
                                        <p:attrNameLst>
                                          <p:attrName>style.visibility</p:attrName>
                                        </p:attrNameLst>
                                      </p:cBhvr>
                                      <p:to>
                                        <p:strVal val="visible"/>
                                      </p:to>
                                    </p:set>
                                    <p:animEffect transition="in" filter="wipe(left)">
                                      <p:cBhvr>
                                        <p:cTn id="169" dur="500"/>
                                        <p:tgtEl>
                                          <p:spTgt spid="45"/>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46"/>
                                        </p:tgtEl>
                                        <p:attrNameLst>
                                          <p:attrName>style.visibility</p:attrName>
                                        </p:attrNameLst>
                                      </p:cBhvr>
                                      <p:to>
                                        <p:strVal val="visible"/>
                                      </p:to>
                                    </p:set>
                                    <p:animEffect transition="in" filter="wipe(left)">
                                      <p:cBhvr>
                                        <p:cTn id="174" dur="500"/>
                                        <p:tgtEl>
                                          <p:spTgt spid="46"/>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49"/>
                                        </p:tgtEl>
                                        <p:attrNameLst>
                                          <p:attrName>style.visibility</p:attrName>
                                        </p:attrNameLst>
                                      </p:cBhvr>
                                      <p:to>
                                        <p:strVal val="visible"/>
                                      </p:to>
                                    </p:set>
                                    <p:animEffect transition="in" filter="wipe(left)">
                                      <p:cBhvr>
                                        <p:cTn id="179" dur="500"/>
                                        <p:tgtEl>
                                          <p:spTgt spid="49"/>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grpId="0" nodeType="clickEffect">
                                  <p:stCondLst>
                                    <p:cond delay="0"/>
                                  </p:stCondLst>
                                  <p:childTnLst>
                                    <p:set>
                                      <p:cBhvr>
                                        <p:cTn id="183" dur="1" fill="hold">
                                          <p:stCondLst>
                                            <p:cond delay="0"/>
                                          </p:stCondLst>
                                        </p:cTn>
                                        <p:tgtEl>
                                          <p:spTgt spid="48"/>
                                        </p:tgtEl>
                                        <p:attrNameLst>
                                          <p:attrName>style.visibility</p:attrName>
                                        </p:attrNameLst>
                                      </p:cBhvr>
                                      <p:to>
                                        <p:strVal val="visible"/>
                                      </p:to>
                                    </p:set>
                                    <p:animEffect transition="in" filter="wipe(down)">
                                      <p:cBhvr>
                                        <p:cTn id="184" dur="500"/>
                                        <p:tgtEl>
                                          <p:spTgt spid="48"/>
                                        </p:tgtEl>
                                      </p:cBhvr>
                                    </p:animEffec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48"/>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wipe(down)">
                                      <p:cBhvr>
                                        <p:cTn id="197" dur="500"/>
                                        <p:tgtEl>
                                          <p:spTgt spid="67"/>
                                        </p:tgtEl>
                                      </p:cBhvr>
                                    </p:animEffec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0"/>
                                  </p:stCondLst>
                                  <p:childTnLst>
                                    <p:set>
                                      <p:cBhvr>
                                        <p:cTn id="201"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grpId="1" nodeType="clickEffect">
                                  <p:stCondLst>
                                    <p:cond delay="0"/>
                                  </p:stCondLst>
                                  <p:childTnLst>
                                    <p:set>
                                      <p:cBhvr>
                                        <p:cTn id="205" dur="1" fill="hold">
                                          <p:stCondLst>
                                            <p:cond delay="0"/>
                                          </p:stCondLst>
                                        </p:cTn>
                                        <p:tgtEl>
                                          <p:spTgt spid="67"/>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22" presetClass="entr" presetSubtype="4" fill="hold" grpId="0" nodeType="clickEffect">
                                  <p:stCondLst>
                                    <p:cond delay="0"/>
                                  </p:stCondLst>
                                  <p:childTnLst>
                                    <p:set>
                                      <p:cBhvr>
                                        <p:cTn id="209" dur="1" fill="hold">
                                          <p:stCondLst>
                                            <p:cond delay="0"/>
                                          </p:stCondLst>
                                        </p:cTn>
                                        <p:tgtEl>
                                          <p:spTgt spid="52"/>
                                        </p:tgtEl>
                                        <p:attrNameLst>
                                          <p:attrName>style.visibility</p:attrName>
                                        </p:attrNameLst>
                                      </p:cBhvr>
                                      <p:to>
                                        <p:strVal val="visible"/>
                                      </p:to>
                                    </p:set>
                                    <p:animEffect transition="in" filter="wipe(down)">
                                      <p:cBhvr>
                                        <p:cTn id="210" dur="500"/>
                                        <p:tgtEl>
                                          <p:spTgt spid="52"/>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50"/>
                                        </p:tgtEl>
                                        <p:attrNameLst>
                                          <p:attrName>style.visibility</p:attrName>
                                        </p:attrNameLst>
                                      </p:cBhvr>
                                      <p:to>
                                        <p:strVal val="visible"/>
                                      </p:to>
                                    </p:set>
                                    <p:animEffect transition="in" filter="wipe(left)">
                                      <p:cBhvr>
                                        <p:cTn id="215" dur="500"/>
                                        <p:tgtEl>
                                          <p:spTgt spid="50"/>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51"/>
                                        </p:tgtEl>
                                        <p:attrNameLst>
                                          <p:attrName>style.visibility</p:attrName>
                                        </p:attrNameLst>
                                      </p:cBhvr>
                                      <p:to>
                                        <p:strVal val="visible"/>
                                      </p:to>
                                    </p:set>
                                    <p:animEffect transition="in" filter="wipe(left)">
                                      <p:cBhvr>
                                        <p:cTn id="220" dur="500"/>
                                        <p:tgtEl>
                                          <p:spTgt spid="51"/>
                                        </p:tgtEl>
                                      </p:cBhvr>
                                    </p:animEffect>
                                  </p:childTnLst>
                                </p:cTn>
                              </p:par>
                            </p:childTnLst>
                          </p:cTn>
                        </p:par>
                      </p:childTnLst>
                    </p:cTn>
                  </p:par>
                  <p:par>
                    <p:cTn id="221" fill="hold">
                      <p:stCondLst>
                        <p:cond delay="indefinite"/>
                      </p:stCondLst>
                      <p:childTnLst>
                        <p:par>
                          <p:cTn id="222" fill="hold">
                            <p:stCondLst>
                              <p:cond delay="0"/>
                            </p:stCondLst>
                            <p:childTnLst>
                              <p:par>
                                <p:cTn id="223" presetID="1" presetClass="exit" presetSubtype="0" fill="hold" grpId="1" nodeType="clickEffect">
                                  <p:stCondLst>
                                    <p:cond delay="0"/>
                                  </p:stCondLst>
                                  <p:childTnLst>
                                    <p:set>
                                      <p:cBhvr>
                                        <p:cTn id="224"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6" grpId="0"/>
      <p:bldP spid="15" grpId="0" uiExpand="1" build="p"/>
      <p:bldP spid="16" grpId="0"/>
      <p:bldP spid="17" grpId="0"/>
      <p:bldP spid="18" grpId="0"/>
      <p:bldP spid="19" grpId="0"/>
      <p:bldP spid="20" grpId="0" uiExpand="1" build="p"/>
      <p:bldP spid="21" grpId="0"/>
      <p:bldP spid="22" grpId="0"/>
      <p:bldP spid="23" grpId="0"/>
      <p:bldP spid="25" grpId="0"/>
      <p:bldP spid="26" grpId="0" animBg="1"/>
      <p:bldP spid="26" grpId="1" animBg="1"/>
      <p:bldP spid="27" grpId="0" animBg="1"/>
      <p:bldP spid="27" grpId="1" animBg="1"/>
      <p:bldP spid="29" grpId="0"/>
      <p:bldP spid="38" grpId="0" animBg="1"/>
      <p:bldP spid="38" grpId="1" animBg="1"/>
      <p:bldP spid="41" grpId="0" uiExpand="1" build="p"/>
      <p:bldP spid="42" grpId="0" animBg="1"/>
      <p:bldP spid="42" grpId="1" animBg="1"/>
      <p:bldP spid="45" grpId="0"/>
      <p:bldP spid="46" grpId="0"/>
      <p:bldP spid="47" grpId="0" animBg="1"/>
      <p:bldP spid="47" grpId="1" animBg="1"/>
      <p:bldP spid="49" grpId="0"/>
      <p:bldP spid="50" grpId="0"/>
      <p:bldP spid="51" grpId="0"/>
      <p:bldP spid="52" grpId="0" animBg="1"/>
      <p:bldP spid="52" grpId="1" animBg="1"/>
      <p:bldP spid="67" grpId="0" animBg="1"/>
      <p:bldP spid="67" grpId="1" animBg="1"/>
      <p:bldP spid="48" grpId="0" animBg="1"/>
      <p:bldP spid="4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Composite Data Types</a:t>
            </a:r>
          </a:p>
        </p:txBody>
      </p:sp>
      <p:sp>
        <p:nvSpPr>
          <p:cNvPr id="3" name="TextBox 2">
            <a:extLst>
              <a:ext uri="{FF2B5EF4-FFF2-40B4-BE49-F238E27FC236}">
                <a16:creationId xmlns:a16="http://schemas.microsoft.com/office/drawing/2014/main" id="{CDD7AEE5-FC4A-45D8-AEA0-72CB7E0E7954}"/>
              </a:ext>
            </a:extLst>
          </p:cNvPr>
          <p:cNvSpPr txBox="1"/>
          <p:nvPr/>
        </p:nvSpPr>
        <p:spPr>
          <a:xfrm>
            <a:off x="2535258" y="835967"/>
            <a:ext cx="7121483" cy="461665"/>
          </a:xfrm>
          <a:prstGeom prst="rect">
            <a:avLst/>
          </a:prstGeom>
          <a:noFill/>
        </p:spPr>
        <p:txBody>
          <a:bodyPr wrap="square" rtlCol="0">
            <a:spAutoFit/>
          </a:bodyPr>
          <a:lstStyle/>
          <a:p>
            <a:pPr algn="ctr"/>
            <a:r>
              <a:rPr lang="en-US" sz="2400" dirty="0"/>
              <a:t>Haskell has three important composite data types:</a:t>
            </a:r>
          </a:p>
        </p:txBody>
      </p:sp>
      <p:sp>
        <p:nvSpPr>
          <p:cNvPr id="27" name="Rectangle 26">
            <a:extLst>
              <a:ext uri="{FF2B5EF4-FFF2-40B4-BE49-F238E27FC236}">
                <a16:creationId xmlns:a16="http://schemas.microsoft.com/office/drawing/2014/main" id="{0820958C-CC3C-4215-9C30-A3FCF076FAEF}"/>
              </a:ext>
            </a:extLst>
          </p:cNvPr>
          <p:cNvSpPr/>
          <p:nvPr/>
        </p:nvSpPr>
        <p:spPr>
          <a:xfrm>
            <a:off x="7924446" y="1621101"/>
            <a:ext cx="3195700" cy="2327965"/>
          </a:xfrm>
          <a:prstGeom prst="rect">
            <a:avLst/>
          </a:prstGeom>
          <a:solidFill>
            <a:srgbClr val="00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String</a:t>
            </a:r>
          </a:p>
          <a:p>
            <a:pPr algn="ctr"/>
            <a:r>
              <a:rPr lang="en-US" sz="2000" dirty="0"/>
              <a:t>A string of characters</a:t>
            </a:r>
          </a:p>
          <a:p>
            <a:pPr algn="ctr"/>
            <a:r>
              <a:rPr lang="en-US" sz="2000" dirty="0"/>
              <a:t>e.g., </a:t>
            </a:r>
            <a:r>
              <a:rPr lang="en-US" sz="2000" dirty="0">
                <a:solidFill>
                  <a:srgbClr val="C2FFF0"/>
                </a:solidFill>
              </a:rPr>
              <a:t>"Nostrils"</a:t>
            </a:r>
          </a:p>
          <a:p>
            <a:pPr algn="ctr"/>
            <a:endParaRPr lang="en-US" sz="2000" dirty="0"/>
          </a:p>
        </p:txBody>
      </p:sp>
      <p:sp>
        <p:nvSpPr>
          <p:cNvPr id="28" name="Rectangle 27">
            <a:extLst>
              <a:ext uri="{FF2B5EF4-FFF2-40B4-BE49-F238E27FC236}">
                <a16:creationId xmlns:a16="http://schemas.microsoft.com/office/drawing/2014/main" id="{697D7116-4D23-4AC9-BF73-F0356D9261E7}"/>
              </a:ext>
            </a:extLst>
          </p:cNvPr>
          <p:cNvSpPr/>
          <p:nvPr/>
        </p:nvSpPr>
        <p:spPr>
          <a:xfrm>
            <a:off x="1057568" y="1621101"/>
            <a:ext cx="3195700" cy="2327965"/>
          </a:xfrm>
          <a:prstGeom prst="rect">
            <a:avLst/>
          </a:prstGeom>
          <a:solidFill>
            <a:srgbClr val="00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Tuple</a:t>
            </a:r>
          </a:p>
          <a:p>
            <a:pPr algn="ctr"/>
            <a:r>
              <a:rPr lang="en-US" sz="2000" dirty="0"/>
              <a:t>A collection of values of potentially different types</a:t>
            </a:r>
          </a:p>
          <a:p>
            <a:pPr algn="ctr"/>
            <a:r>
              <a:rPr lang="en-US" sz="2000" dirty="0"/>
              <a:t> e.g., (</a:t>
            </a:r>
            <a:r>
              <a:rPr lang="en-US" sz="2000" dirty="0">
                <a:solidFill>
                  <a:srgbClr val="FFAFAF"/>
                </a:solidFill>
              </a:rPr>
              <a:t>3.14159</a:t>
            </a:r>
            <a:r>
              <a:rPr lang="en-US" sz="2000" dirty="0"/>
              <a:t>, </a:t>
            </a:r>
            <a:r>
              <a:rPr lang="en-US" sz="2000" dirty="0">
                <a:solidFill>
                  <a:srgbClr val="C2FFF0"/>
                </a:solidFill>
              </a:rPr>
              <a:t>"PI"</a:t>
            </a:r>
            <a:r>
              <a:rPr lang="en-US" sz="2000" dirty="0"/>
              <a:t>)</a:t>
            </a:r>
          </a:p>
        </p:txBody>
      </p:sp>
      <p:sp>
        <p:nvSpPr>
          <p:cNvPr id="29" name="Rectangle 28">
            <a:extLst>
              <a:ext uri="{FF2B5EF4-FFF2-40B4-BE49-F238E27FC236}">
                <a16:creationId xmlns:a16="http://schemas.microsoft.com/office/drawing/2014/main" id="{EC3D9F89-1FF9-411F-8F23-B2F29573CEBC}"/>
              </a:ext>
            </a:extLst>
          </p:cNvPr>
          <p:cNvSpPr/>
          <p:nvPr/>
        </p:nvSpPr>
        <p:spPr>
          <a:xfrm>
            <a:off x="4498150" y="1621101"/>
            <a:ext cx="3195700" cy="2327965"/>
          </a:xfrm>
          <a:prstGeom prst="rect">
            <a:avLst/>
          </a:prstGeom>
          <a:solidFill>
            <a:srgbClr val="00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List</a:t>
            </a:r>
          </a:p>
          <a:p>
            <a:pPr algn="ctr"/>
            <a:r>
              <a:rPr lang="en-US" sz="2000" dirty="0"/>
              <a:t>A sequence of values of the </a:t>
            </a:r>
            <a:r>
              <a:rPr lang="en-US" sz="2000" dirty="0">
                <a:solidFill>
                  <a:schemeClr val="accent4">
                    <a:lumMod val="40000"/>
                    <a:lumOff val="60000"/>
                  </a:schemeClr>
                </a:solidFill>
              </a:rPr>
              <a:t>same type </a:t>
            </a:r>
          </a:p>
          <a:p>
            <a:pPr algn="ctr"/>
            <a:r>
              <a:rPr lang="en-US" sz="2000" dirty="0"/>
              <a:t>e.g., [</a:t>
            </a:r>
            <a:r>
              <a:rPr lang="en-US" sz="2000" dirty="0">
                <a:solidFill>
                  <a:srgbClr val="EBDDF5"/>
                </a:solidFill>
              </a:rPr>
              <a:t>1</a:t>
            </a:r>
            <a:r>
              <a:rPr lang="en-US" sz="2000" dirty="0"/>
              <a:t>,</a:t>
            </a:r>
            <a:r>
              <a:rPr lang="en-US" sz="2000" dirty="0">
                <a:solidFill>
                  <a:srgbClr val="EBDDF5"/>
                </a:solidFill>
              </a:rPr>
              <a:t>3</a:t>
            </a:r>
            <a:r>
              <a:rPr lang="en-US" sz="2000" dirty="0"/>
              <a:t>,</a:t>
            </a:r>
            <a:r>
              <a:rPr lang="en-US" sz="2000" dirty="0">
                <a:solidFill>
                  <a:srgbClr val="EBDDF5"/>
                </a:solidFill>
              </a:rPr>
              <a:t>9</a:t>
            </a:r>
            <a:r>
              <a:rPr lang="en-US" sz="2000" dirty="0"/>
              <a:t>,</a:t>
            </a:r>
            <a:r>
              <a:rPr lang="en-US" sz="2000" dirty="0">
                <a:solidFill>
                  <a:srgbClr val="EBDDF5"/>
                </a:solidFill>
              </a:rPr>
              <a:t>27</a:t>
            </a:r>
            <a:r>
              <a:rPr lang="en-US" sz="2000" dirty="0"/>
              <a:t>] or [</a:t>
            </a:r>
            <a:r>
              <a:rPr lang="en-US" sz="2000" dirty="0">
                <a:solidFill>
                  <a:srgbClr val="C2FFF0"/>
                </a:solidFill>
              </a:rPr>
              <a:t>'</a:t>
            </a:r>
            <a:r>
              <a:rPr lang="en-US" sz="2000" dirty="0" err="1">
                <a:solidFill>
                  <a:srgbClr val="C2FFF0"/>
                </a:solidFill>
              </a:rPr>
              <a:t>a'</a:t>
            </a:r>
            <a:r>
              <a:rPr lang="en-US" sz="2000" dirty="0" err="1"/>
              <a:t>,</a:t>
            </a:r>
            <a:r>
              <a:rPr lang="en-US" sz="2000" dirty="0" err="1">
                <a:solidFill>
                  <a:srgbClr val="C2FFF0"/>
                </a:solidFill>
              </a:rPr>
              <a:t>'b</a:t>
            </a:r>
            <a:r>
              <a:rPr lang="en-US" sz="2000" dirty="0">
                <a:solidFill>
                  <a:srgbClr val="C2FFF0"/>
                </a:solidFill>
              </a:rPr>
              <a:t>'</a:t>
            </a:r>
            <a:r>
              <a:rPr lang="en-US" sz="2000" dirty="0"/>
              <a:t>]</a:t>
            </a:r>
          </a:p>
        </p:txBody>
      </p:sp>
    </p:spTree>
    <p:extLst>
      <p:ext uri="{BB962C8B-B14F-4D97-AF65-F5344CB8AC3E}">
        <p14:creationId xmlns:p14="http://schemas.microsoft.com/office/powerpoint/2010/main" val="292112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Scruples about Tuples</a:t>
            </a:r>
          </a:p>
        </p:txBody>
      </p:sp>
      <p:sp>
        <p:nvSpPr>
          <p:cNvPr id="3" name="TextBox 2">
            <a:extLst>
              <a:ext uri="{FF2B5EF4-FFF2-40B4-BE49-F238E27FC236}">
                <a16:creationId xmlns:a16="http://schemas.microsoft.com/office/drawing/2014/main" id="{CDD7AEE5-FC4A-45D8-AEA0-72CB7E0E7954}"/>
              </a:ext>
            </a:extLst>
          </p:cNvPr>
          <p:cNvSpPr txBox="1"/>
          <p:nvPr/>
        </p:nvSpPr>
        <p:spPr>
          <a:xfrm>
            <a:off x="1952487" y="897175"/>
            <a:ext cx="8154506" cy="461665"/>
          </a:xfrm>
          <a:prstGeom prst="rect">
            <a:avLst/>
          </a:prstGeom>
          <a:noFill/>
        </p:spPr>
        <p:txBody>
          <a:bodyPr wrap="square" rtlCol="0">
            <a:spAutoFit/>
          </a:bodyPr>
          <a:lstStyle/>
          <a:p>
            <a:pPr algn="ctr"/>
            <a:r>
              <a:rPr lang="en-US" sz="2400" dirty="0"/>
              <a:t>Tuples let us group related information (aka fields) together.</a:t>
            </a:r>
          </a:p>
        </p:txBody>
      </p:sp>
      <p:grpSp>
        <p:nvGrpSpPr>
          <p:cNvPr id="5" name="Group 4">
            <a:extLst>
              <a:ext uri="{FF2B5EF4-FFF2-40B4-BE49-F238E27FC236}">
                <a16:creationId xmlns:a16="http://schemas.microsoft.com/office/drawing/2014/main" id="{E9087DB0-96FA-4A23-8650-E44321DBE372}"/>
              </a:ext>
            </a:extLst>
          </p:cNvPr>
          <p:cNvGrpSpPr/>
          <p:nvPr/>
        </p:nvGrpSpPr>
        <p:grpSpPr>
          <a:xfrm>
            <a:off x="5847742" y="2325281"/>
            <a:ext cx="6238537" cy="4247799"/>
            <a:chOff x="6095118" y="1978967"/>
            <a:chExt cx="5733038" cy="3715153"/>
          </a:xfrm>
        </p:grpSpPr>
        <p:grpSp>
          <p:nvGrpSpPr>
            <p:cNvPr id="12" name="Group 11">
              <a:extLst>
                <a:ext uri="{FF2B5EF4-FFF2-40B4-BE49-F238E27FC236}">
                  <a16:creationId xmlns:a16="http://schemas.microsoft.com/office/drawing/2014/main" id="{876D6BC4-ED6F-43A5-9B7D-DF54D2FA2D03}"/>
                </a:ext>
              </a:extLst>
            </p:cNvPr>
            <p:cNvGrpSpPr/>
            <p:nvPr/>
          </p:nvGrpSpPr>
          <p:grpSpPr>
            <a:xfrm>
              <a:off x="6095118" y="1978967"/>
              <a:ext cx="5733038" cy="3715153"/>
              <a:chOff x="3072962" y="1263460"/>
              <a:chExt cx="5994838" cy="4294379"/>
            </a:xfrm>
          </p:grpSpPr>
          <p:pic>
            <p:nvPicPr>
              <p:cNvPr id="13" name="Picture 12">
                <a:extLst>
                  <a:ext uri="{FF2B5EF4-FFF2-40B4-BE49-F238E27FC236}">
                    <a16:creationId xmlns:a16="http://schemas.microsoft.com/office/drawing/2014/main" id="{AB38F4FC-21EF-448C-AB62-F7D042710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4" name="Rectangle 13">
                <a:extLst>
                  <a:ext uri="{FF2B5EF4-FFF2-40B4-BE49-F238E27FC236}">
                    <a16:creationId xmlns:a16="http://schemas.microsoft.com/office/drawing/2014/main" id="{17E6D5F0-012F-436C-883E-D111C897C2A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 name="Rectangle 3">
              <a:extLst>
                <a:ext uri="{FF2B5EF4-FFF2-40B4-BE49-F238E27FC236}">
                  <a16:creationId xmlns:a16="http://schemas.microsoft.com/office/drawing/2014/main" id="{575350B6-64B4-4F2C-A471-AF43F97F843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1132381" cy="400110"/>
            </a:xfrm>
            <a:prstGeom prst="rect">
              <a:avLst/>
            </a:prstGeom>
            <a:noFill/>
          </p:spPr>
          <p:txBody>
            <a:bodyPr wrap="none" rtlCol="0">
              <a:spAutoFit/>
            </a:bodyPr>
            <a:lstStyle/>
            <a:p>
              <a:r>
                <a:rPr lang="en-US" sz="2000" dirty="0" err="1"/>
                <a:t>examples.hs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86833"/>
            <a:ext cx="4996881" cy="2862322"/>
          </a:xfrm>
          <a:prstGeom prst="rect">
            <a:avLst/>
          </a:prstGeom>
          <a:noFill/>
        </p:spPr>
        <p:txBody>
          <a:bodyPr wrap="none" rtlCol="0">
            <a:spAutoFit/>
          </a:bodyPr>
          <a:lstStyle/>
          <a:p>
            <a:r>
              <a:rPr lang="en-US" dirty="0">
                <a:latin typeface="Consolas" panose="020B0609020204030204" pitchFamily="49" charset="0"/>
              </a:rPr>
              <a:t>-- A Tuple for a student's score</a:t>
            </a:r>
          </a:p>
          <a:p>
            <a:r>
              <a:rPr lang="en-US" dirty="0">
                <a:latin typeface="Consolas" panose="020B0609020204030204" pitchFamily="49" charset="0"/>
              </a:rPr>
              <a:t>grade :: (String, Int)</a:t>
            </a:r>
          </a:p>
          <a:p>
            <a:r>
              <a:rPr lang="en-US" dirty="0">
                <a:latin typeface="Consolas" panose="020B0609020204030204" pitchFamily="49" charset="0"/>
              </a:rPr>
              <a:t>grade = ("Sergey", 97)</a:t>
            </a:r>
          </a:p>
          <a:p>
            <a:endParaRPr lang="en-US" dirty="0">
              <a:latin typeface="Consolas" panose="020B0609020204030204" pitchFamily="49" charset="0"/>
            </a:endParaRPr>
          </a:p>
          <a:p>
            <a:r>
              <a:rPr lang="en-US" dirty="0">
                <a:latin typeface="Consolas" panose="020B0609020204030204" pitchFamily="49" charset="0"/>
              </a:rPr>
              <a:t>-- A job posting: title, wage, </a:t>
            </a:r>
            <a:r>
              <a:rPr lang="en-US" dirty="0" err="1">
                <a:latin typeface="Consolas" panose="020B0609020204030204" pitchFamily="49" charset="0"/>
              </a:rPr>
              <a:t>hrs</a:t>
            </a:r>
            <a:r>
              <a:rPr lang="en-US" dirty="0">
                <a:latin typeface="Consolas" panose="020B0609020204030204" pitchFamily="49" charset="0"/>
              </a:rPr>
              <a:t>/</a:t>
            </a:r>
            <a:r>
              <a:rPr lang="en-US" dirty="0" err="1">
                <a:latin typeface="Consolas" panose="020B0609020204030204" pitchFamily="49" charset="0"/>
              </a:rPr>
              <a:t>wk</a:t>
            </a:r>
            <a:endParaRPr lang="en-US" dirty="0">
              <a:latin typeface="Consolas" panose="020B0609020204030204" pitchFamily="49" charset="0"/>
            </a:endParaRPr>
          </a:p>
          <a:p>
            <a:r>
              <a:rPr lang="en-US" dirty="0">
                <a:latin typeface="Consolas" panose="020B0609020204030204" pitchFamily="49" charset="0"/>
              </a:rPr>
              <a:t>job = ("Chef", 35.5, 40)</a:t>
            </a:r>
          </a:p>
          <a:p>
            <a:endParaRPr lang="en-US" dirty="0">
              <a:latin typeface="Consolas" panose="020B0609020204030204" pitchFamily="49" charset="0"/>
            </a:endParaRPr>
          </a:p>
          <a:p>
            <a:r>
              <a:rPr lang="en-US" dirty="0">
                <a:latin typeface="Consolas" panose="020B0609020204030204" pitchFamily="49" charset="0"/>
              </a:rPr>
              <a:t>-- A tuple with a tuple, list &amp; int</a:t>
            </a:r>
          </a:p>
          <a:p>
            <a:r>
              <a:rPr lang="en-US" dirty="0">
                <a:latin typeface="Consolas" panose="020B0609020204030204" pitchFamily="49" charset="0"/>
              </a:rPr>
              <a:t>whoa = ((1,"two"),['</a:t>
            </a:r>
            <a:r>
              <a:rPr lang="en-US" dirty="0" err="1">
                <a:latin typeface="Consolas" panose="020B0609020204030204" pitchFamily="49" charset="0"/>
              </a:rPr>
              <a:t>a','b','c</a:t>
            </a:r>
            <a:r>
              <a:rPr lang="en-US" dirty="0">
                <a:latin typeface="Consolas" panose="020B0609020204030204" pitchFamily="49" charset="0"/>
              </a:rPr>
              <a:t>'], 17)</a:t>
            </a:r>
          </a:p>
          <a:p>
            <a:endParaRPr lang="en-US" dirty="0">
              <a:latin typeface="Consolas" panose="020B0609020204030204" pitchFamily="49" charset="0"/>
            </a:endParaRPr>
          </a:p>
        </p:txBody>
      </p:sp>
      <p:sp>
        <p:nvSpPr>
          <p:cNvPr id="20" name="TextBox 19">
            <a:extLst>
              <a:ext uri="{FF2B5EF4-FFF2-40B4-BE49-F238E27FC236}">
                <a16:creationId xmlns:a16="http://schemas.microsoft.com/office/drawing/2014/main" id="{AFB4F704-7703-4B37-885C-2247178793BF}"/>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21" name="TextBox 20">
            <a:extLst>
              <a:ext uri="{FF2B5EF4-FFF2-40B4-BE49-F238E27FC236}">
                <a16:creationId xmlns:a16="http://schemas.microsoft.com/office/drawing/2014/main" id="{4FA66634-38C9-4E5C-A616-F38096EDC758}"/>
              </a:ext>
            </a:extLst>
          </p:cNvPr>
          <p:cNvSpPr txBox="1"/>
          <p:nvPr/>
        </p:nvSpPr>
        <p:spPr>
          <a:xfrm>
            <a:off x="6941339" y="2557292"/>
            <a:ext cx="1957587"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examples</a:t>
            </a:r>
          </a:p>
        </p:txBody>
      </p:sp>
      <p:sp>
        <p:nvSpPr>
          <p:cNvPr id="23" name="TextBox 22">
            <a:extLst>
              <a:ext uri="{FF2B5EF4-FFF2-40B4-BE49-F238E27FC236}">
                <a16:creationId xmlns:a16="http://schemas.microsoft.com/office/drawing/2014/main" id="{EFC6AEC6-981C-4A75-ABBC-607ED1A8142A}"/>
              </a:ext>
            </a:extLst>
          </p:cNvPr>
          <p:cNvSpPr txBox="1"/>
          <p:nvPr/>
        </p:nvSpPr>
        <p:spPr>
          <a:xfrm>
            <a:off x="5816823" y="3059104"/>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24" name="TextBox 23">
            <a:extLst>
              <a:ext uri="{FF2B5EF4-FFF2-40B4-BE49-F238E27FC236}">
                <a16:creationId xmlns:a16="http://schemas.microsoft.com/office/drawing/2014/main" id="{E8FE0924-120C-4C11-9813-CC7B6F5BD2DD}"/>
              </a:ext>
            </a:extLst>
          </p:cNvPr>
          <p:cNvSpPr txBox="1"/>
          <p:nvPr/>
        </p:nvSpPr>
        <p:spPr>
          <a:xfrm>
            <a:off x="6975755" y="3065659"/>
            <a:ext cx="817853" cy="369332"/>
          </a:xfrm>
          <a:prstGeom prst="rect">
            <a:avLst/>
          </a:prstGeom>
          <a:noFill/>
        </p:spPr>
        <p:txBody>
          <a:bodyPr wrap="none" rtlCol="0">
            <a:spAutoFit/>
          </a:bodyPr>
          <a:lstStyle/>
          <a:p>
            <a:r>
              <a:rPr lang="en-US" dirty="0">
                <a:solidFill>
                  <a:srgbClr val="C2FFF0"/>
                </a:solidFill>
                <a:latin typeface="Consolas" panose="020B0609020204030204" pitchFamily="49" charset="0"/>
              </a:rPr>
              <a:t>grade</a:t>
            </a:r>
          </a:p>
        </p:txBody>
      </p:sp>
      <p:sp>
        <p:nvSpPr>
          <p:cNvPr id="25" name="TextBox 24">
            <a:extLst>
              <a:ext uri="{FF2B5EF4-FFF2-40B4-BE49-F238E27FC236}">
                <a16:creationId xmlns:a16="http://schemas.microsoft.com/office/drawing/2014/main" id="{FDD3273C-1CF8-4000-A212-430C9D368AFF}"/>
              </a:ext>
            </a:extLst>
          </p:cNvPr>
          <p:cNvSpPr txBox="1"/>
          <p:nvPr/>
        </p:nvSpPr>
        <p:spPr>
          <a:xfrm>
            <a:off x="5816823" y="3325961"/>
            <a:ext cx="1830950" cy="369332"/>
          </a:xfrm>
          <a:prstGeom prst="rect">
            <a:avLst/>
          </a:prstGeom>
          <a:noFill/>
        </p:spPr>
        <p:txBody>
          <a:bodyPr wrap="none" rtlCol="0">
            <a:spAutoFit/>
          </a:bodyPr>
          <a:lstStyle/>
          <a:p>
            <a:r>
              <a:rPr lang="en-US" dirty="0">
                <a:solidFill>
                  <a:srgbClr val="FFD1D1"/>
                </a:solidFill>
                <a:latin typeface="Consolas" panose="020B0609020204030204" pitchFamily="49" charset="0"/>
              </a:rPr>
              <a:t>("Sergey",97)</a:t>
            </a:r>
          </a:p>
        </p:txBody>
      </p:sp>
      <p:sp>
        <p:nvSpPr>
          <p:cNvPr id="26" name="TextBox 25">
            <a:extLst>
              <a:ext uri="{FF2B5EF4-FFF2-40B4-BE49-F238E27FC236}">
                <a16:creationId xmlns:a16="http://schemas.microsoft.com/office/drawing/2014/main" id="{939CCEDA-71E2-4CDC-ABAB-2E78CACA9661}"/>
              </a:ext>
            </a:extLst>
          </p:cNvPr>
          <p:cNvSpPr txBox="1"/>
          <p:nvPr/>
        </p:nvSpPr>
        <p:spPr>
          <a:xfrm>
            <a:off x="5816823" y="3609185"/>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34" name="TextBox 33">
            <a:extLst>
              <a:ext uri="{FF2B5EF4-FFF2-40B4-BE49-F238E27FC236}">
                <a16:creationId xmlns:a16="http://schemas.microsoft.com/office/drawing/2014/main" id="{C55F212F-B740-433A-B731-18BAD73FD5C9}"/>
              </a:ext>
            </a:extLst>
          </p:cNvPr>
          <p:cNvSpPr txBox="1"/>
          <p:nvPr/>
        </p:nvSpPr>
        <p:spPr>
          <a:xfrm>
            <a:off x="7019494" y="3615740"/>
            <a:ext cx="1324402" cy="369332"/>
          </a:xfrm>
          <a:prstGeom prst="rect">
            <a:avLst/>
          </a:prstGeom>
          <a:noFill/>
        </p:spPr>
        <p:txBody>
          <a:bodyPr wrap="none" rtlCol="0">
            <a:spAutoFit/>
          </a:bodyPr>
          <a:lstStyle/>
          <a:p>
            <a:r>
              <a:rPr lang="en-US" dirty="0" err="1">
                <a:solidFill>
                  <a:srgbClr val="C2FFF0"/>
                </a:solidFill>
                <a:latin typeface="Consolas" panose="020B0609020204030204" pitchFamily="49" charset="0"/>
              </a:rPr>
              <a:t>fst</a:t>
            </a:r>
            <a:r>
              <a:rPr lang="en-US" dirty="0">
                <a:solidFill>
                  <a:srgbClr val="C2FFF0"/>
                </a:solidFill>
                <a:latin typeface="Consolas" panose="020B0609020204030204" pitchFamily="49" charset="0"/>
              </a:rPr>
              <a:t> grade</a:t>
            </a:r>
          </a:p>
        </p:txBody>
      </p:sp>
      <p:sp>
        <p:nvSpPr>
          <p:cNvPr id="35" name="TextBox 34">
            <a:extLst>
              <a:ext uri="{FF2B5EF4-FFF2-40B4-BE49-F238E27FC236}">
                <a16:creationId xmlns:a16="http://schemas.microsoft.com/office/drawing/2014/main" id="{F0BF6CF6-C476-4147-B8FF-A0557CE996AB}"/>
              </a:ext>
            </a:extLst>
          </p:cNvPr>
          <p:cNvSpPr txBox="1"/>
          <p:nvPr/>
        </p:nvSpPr>
        <p:spPr>
          <a:xfrm>
            <a:off x="5816823" y="3867697"/>
            <a:ext cx="6083629" cy="369332"/>
          </a:xfrm>
          <a:prstGeom prst="rect">
            <a:avLst/>
          </a:prstGeom>
          <a:noFill/>
        </p:spPr>
        <p:txBody>
          <a:bodyPr wrap="square" rtlCol="0">
            <a:spAutoFit/>
          </a:bodyPr>
          <a:lstStyle/>
          <a:p>
            <a:r>
              <a:rPr lang="en-US" dirty="0">
                <a:solidFill>
                  <a:srgbClr val="FFD1D1"/>
                </a:solidFill>
                <a:latin typeface="Consolas" panose="020B0609020204030204" pitchFamily="49" charset="0"/>
              </a:rPr>
              <a:t>"Sergey"</a:t>
            </a:r>
          </a:p>
        </p:txBody>
      </p:sp>
      <p:sp>
        <p:nvSpPr>
          <p:cNvPr id="39" name="TextBox 38">
            <a:extLst>
              <a:ext uri="{FF2B5EF4-FFF2-40B4-BE49-F238E27FC236}">
                <a16:creationId xmlns:a16="http://schemas.microsoft.com/office/drawing/2014/main" id="{3E2DF9FC-1642-4745-B52B-C6FDB2CB08FD}"/>
              </a:ext>
            </a:extLst>
          </p:cNvPr>
          <p:cNvSpPr txBox="1"/>
          <p:nvPr/>
        </p:nvSpPr>
        <p:spPr>
          <a:xfrm>
            <a:off x="5812406" y="4125862"/>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40" name="TextBox 39">
            <a:extLst>
              <a:ext uri="{FF2B5EF4-FFF2-40B4-BE49-F238E27FC236}">
                <a16:creationId xmlns:a16="http://schemas.microsoft.com/office/drawing/2014/main" id="{725582EF-CFE4-4A8B-BA04-D5BE179283A7}"/>
              </a:ext>
            </a:extLst>
          </p:cNvPr>
          <p:cNvSpPr txBox="1"/>
          <p:nvPr/>
        </p:nvSpPr>
        <p:spPr>
          <a:xfrm>
            <a:off x="7015077" y="4132417"/>
            <a:ext cx="1324402" cy="369332"/>
          </a:xfrm>
          <a:prstGeom prst="rect">
            <a:avLst/>
          </a:prstGeom>
          <a:noFill/>
        </p:spPr>
        <p:txBody>
          <a:bodyPr wrap="none" rtlCol="0">
            <a:spAutoFit/>
          </a:bodyPr>
          <a:lstStyle/>
          <a:p>
            <a:r>
              <a:rPr lang="en-US" dirty="0" err="1">
                <a:solidFill>
                  <a:srgbClr val="C2FFF0"/>
                </a:solidFill>
                <a:latin typeface="Consolas" panose="020B0609020204030204" pitchFamily="49" charset="0"/>
              </a:rPr>
              <a:t>snd</a:t>
            </a:r>
            <a:r>
              <a:rPr lang="en-US" dirty="0">
                <a:solidFill>
                  <a:srgbClr val="C2FFF0"/>
                </a:solidFill>
                <a:latin typeface="Consolas" panose="020B0609020204030204" pitchFamily="49" charset="0"/>
              </a:rPr>
              <a:t> grade</a:t>
            </a:r>
          </a:p>
        </p:txBody>
      </p:sp>
      <p:sp>
        <p:nvSpPr>
          <p:cNvPr id="41" name="TextBox 40">
            <a:extLst>
              <a:ext uri="{FF2B5EF4-FFF2-40B4-BE49-F238E27FC236}">
                <a16:creationId xmlns:a16="http://schemas.microsoft.com/office/drawing/2014/main" id="{3D45A6B6-A4E8-4D0A-829E-2ECCABDDEEFE}"/>
              </a:ext>
            </a:extLst>
          </p:cNvPr>
          <p:cNvSpPr txBox="1"/>
          <p:nvPr/>
        </p:nvSpPr>
        <p:spPr>
          <a:xfrm>
            <a:off x="5812406" y="4388791"/>
            <a:ext cx="437940" cy="369332"/>
          </a:xfrm>
          <a:prstGeom prst="rect">
            <a:avLst/>
          </a:prstGeom>
          <a:noFill/>
        </p:spPr>
        <p:txBody>
          <a:bodyPr wrap="none" rtlCol="0">
            <a:spAutoFit/>
          </a:bodyPr>
          <a:lstStyle/>
          <a:p>
            <a:r>
              <a:rPr lang="en-US" dirty="0">
                <a:solidFill>
                  <a:srgbClr val="FFD1D1"/>
                </a:solidFill>
                <a:latin typeface="Consolas" panose="020B0609020204030204" pitchFamily="49" charset="0"/>
              </a:rPr>
              <a:t>97</a:t>
            </a:r>
          </a:p>
        </p:txBody>
      </p:sp>
      <p:sp>
        <p:nvSpPr>
          <p:cNvPr id="45" name="TextBox 44">
            <a:extLst>
              <a:ext uri="{FF2B5EF4-FFF2-40B4-BE49-F238E27FC236}">
                <a16:creationId xmlns:a16="http://schemas.microsoft.com/office/drawing/2014/main" id="{DE485FC1-3EAC-4800-B4DD-FB2625888092}"/>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27" name="Speech Bubble: Rectangle with Corners Rounded 26">
            <a:extLst>
              <a:ext uri="{FF2B5EF4-FFF2-40B4-BE49-F238E27FC236}">
                <a16:creationId xmlns:a16="http://schemas.microsoft.com/office/drawing/2014/main" id="{9E69CEE8-C90D-4A99-98AE-1846E58AE593}"/>
              </a:ext>
            </a:extLst>
          </p:cNvPr>
          <p:cNvSpPr/>
          <p:nvPr/>
        </p:nvSpPr>
        <p:spPr>
          <a:xfrm>
            <a:off x="7807238" y="2317115"/>
            <a:ext cx="3808921" cy="969163"/>
          </a:xfrm>
          <a:prstGeom prst="wedgeRoundRectCallout">
            <a:avLst>
              <a:gd name="adj1" fmla="val -61777"/>
              <a:gd name="adj2" fmla="val 917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err="1">
                <a:solidFill>
                  <a:srgbClr val="FFAFAF"/>
                </a:solidFill>
                <a:latin typeface="Corbel" panose="020B0503020204020204" pitchFamily="34" charset="0"/>
              </a:rPr>
              <a:t>fst</a:t>
            </a:r>
            <a:r>
              <a:rPr lang="en-US" sz="2000" dirty="0">
                <a:latin typeface="Corbel" panose="020B0503020204020204" pitchFamily="34" charset="0"/>
              </a:rPr>
              <a:t> function extracts the first field of a two-field tuple.</a:t>
            </a:r>
          </a:p>
        </p:txBody>
      </p:sp>
      <p:sp>
        <p:nvSpPr>
          <p:cNvPr id="28" name="Speech Bubble: Rectangle with Corners Rounded 27">
            <a:extLst>
              <a:ext uri="{FF2B5EF4-FFF2-40B4-BE49-F238E27FC236}">
                <a16:creationId xmlns:a16="http://schemas.microsoft.com/office/drawing/2014/main" id="{396AB896-0F1D-4763-A3AB-72281A294FC5}"/>
              </a:ext>
            </a:extLst>
          </p:cNvPr>
          <p:cNvSpPr/>
          <p:nvPr/>
        </p:nvSpPr>
        <p:spPr>
          <a:xfrm>
            <a:off x="7793608" y="2823023"/>
            <a:ext cx="3808921" cy="969163"/>
          </a:xfrm>
          <a:prstGeom prst="wedgeRoundRectCallout">
            <a:avLst>
              <a:gd name="adj1" fmla="val -61777"/>
              <a:gd name="adj2" fmla="val 917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err="1">
                <a:solidFill>
                  <a:srgbClr val="FFAFAF"/>
                </a:solidFill>
                <a:latin typeface="Corbel" panose="020B0503020204020204" pitchFamily="34" charset="0"/>
              </a:rPr>
              <a:t>snd</a:t>
            </a:r>
            <a:r>
              <a:rPr lang="en-US" sz="2000" dirty="0">
                <a:latin typeface="Corbel" panose="020B0503020204020204" pitchFamily="34" charset="0"/>
              </a:rPr>
              <a:t> function extracts the second field of a two-field tuple.</a:t>
            </a:r>
          </a:p>
        </p:txBody>
      </p:sp>
      <p:sp>
        <p:nvSpPr>
          <p:cNvPr id="29" name="TextBox 28">
            <a:extLst>
              <a:ext uri="{FF2B5EF4-FFF2-40B4-BE49-F238E27FC236}">
                <a16:creationId xmlns:a16="http://schemas.microsoft.com/office/drawing/2014/main" id="{BCD5B4C8-EE8C-451A-A228-EA5E593ACD9B}"/>
              </a:ext>
            </a:extLst>
          </p:cNvPr>
          <p:cNvSpPr txBox="1"/>
          <p:nvPr/>
        </p:nvSpPr>
        <p:spPr>
          <a:xfrm>
            <a:off x="5821240" y="4659135"/>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30" name="TextBox 29">
            <a:extLst>
              <a:ext uri="{FF2B5EF4-FFF2-40B4-BE49-F238E27FC236}">
                <a16:creationId xmlns:a16="http://schemas.microsoft.com/office/drawing/2014/main" id="{C2F61456-5FCC-4314-A63A-D8E568303266}"/>
              </a:ext>
            </a:extLst>
          </p:cNvPr>
          <p:cNvSpPr txBox="1"/>
          <p:nvPr/>
        </p:nvSpPr>
        <p:spPr>
          <a:xfrm>
            <a:off x="7023911" y="4665690"/>
            <a:ext cx="1071127" cy="369332"/>
          </a:xfrm>
          <a:prstGeom prst="rect">
            <a:avLst/>
          </a:prstGeom>
          <a:noFill/>
        </p:spPr>
        <p:txBody>
          <a:bodyPr wrap="none" rtlCol="0">
            <a:spAutoFit/>
          </a:bodyPr>
          <a:lstStyle/>
          <a:p>
            <a:r>
              <a:rPr lang="en-US" dirty="0" err="1">
                <a:solidFill>
                  <a:srgbClr val="C2FFF0"/>
                </a:solidFill>
                <a:latin typeface="Consolas" panose="020B0609020204030204" pitchFamily="49" charset="0"/>
              </a:rPr>
              <a:t>fst</a:t>
            </a:r>
            <a:r>
              <a:rPr lang="en-US" dirty="0">
                <a:solidFill>
                  <a:srgbClr val="C2FFF0"/>
                </a:solidFill>
                <a:latin typeface="Consolas" panose="020B0609020204030204" pitchFamily="49" charset="0"/>
              </a:rPr>
              <a:t> job</a:t>
            </a:r>
          </a:p>
        </p:txBody>
      </p:sp>
      <p:sp>
        <p:nvSpPr>
          <p:cNvPr id="31" name="TextBox 30">
            <a:extLst>
              <a:ext uri="{FF2B5EF4-FFF2-40B4-BE49-F238E27FC236}">
                <a16:creationId xmlns:a16="http://schemas.microsoft.com/office/drawing/2014/main" id="{ADBFC3B7-FFE2-4295-AF64-9E4E255C57B9}"/>
              </a:ext>
            </a:extLst>
          </p:cNvPr>
          <p:cNvSpPr txBox="1"/>
          <p:nvPr/>
        </p:nvSpPr>
        <p:spPr>
          <a:xfrm>
            <a:off x="5821240" y="4922064"/>
            <a:ext cx="4983031" cy="1477328"/>
          </a:xfrm>
          <a:prstGeom prst="rect">
            <a:avLst/>
          </a:prstGeom>
          <a:noFill/>
        </p:spPr>
        <p:txBody>
          <a:bodyPr wrap="none" rtlCol="0">
            <a:spAutoFit/>
          </a:bodyPr>
          <a:lstStyle/>
          <a:p>
            <a:r>
              <a:rPr lang="en-US" b="1" dirty="0">
                <a:solidFill>
                  <a:srgbClr val="FFD1D1"/>
                </a:solidFill>
              </a:rPr>
              <a:t>&lt;interactive&gt;:4:5: error:    </a:t>
            </a:r>
          </a:p>
          <a:p>
            <a:r>
              <a:rPr lang="en-US" b="1" dirty="0">
                <a:solidFill>
                  <a:srgbClr val="FFD1D1"/>
                </a:solidFill>
              </a:rPr>
              <a:t>• Couldn't match expected type ‘(a, b0)’                  </a:t>
            </a:r>
          </a:p>
          <a:p>
            <a:r>
              <a:rPr lang="en-US" b="1" dirty="0">
                <a:solidFill>
                  <a:srgbClr val="FFD1D1"/>
                </a:solidFill>
              </a:rPr>
              <a:t>                             with actual type ‘([Char], b1, c0)’    </a:t>
            </a:r>
          </a:p>
          <a:p>
            <a:r>
              <a:rPr lang="en-US" b="1" dirty="0">
                <a:solidFill>
                  <a:srgbClr val="FFD1D1"/>
                </a:solidFill>
              </a:rPr>
              <a:t>• In the first argument of ‘</a:t>
            </a:r>
            <a:r>
              <a:rPr lang="en-US" b="1" dirty="0" err="1">
                <a:solidFill>
                  <a:srgbClr val="FFD1D1"/>
                </a:solidFill>
              </a:rPr>
              <a:t>fst</a:t>
            </a:r>
            <a:r>
              <a:rPr lang="en-US" b="1" dirty="0">
                <a:solidFill>
                  <a:srgbClr val="FFD1D1"/>
                </a:solidFill>
              </a:rPr>
              <a:t>’, namely ‘job’      </a:t>
            </a:r>
          </a:p>
          <a:p>
            <a:r>
              <a:rPr lang="en-US" b="1" dirty="0">
                <a:solidFill>
                  <a:srgbClr val="FFD1D1"/>
                </a:solidFill>
              </a:rPr>
              <a:t>…</a:t>
            </a:r>
            <a:endParaRPr lang="en-US" dirty="0">
              <a:solidFill>
                <a:srgbClr val="FFD1D1"/>
              </a:solidFill>
              <a:latin typeface="Consolas" panose="020B0609020204030204" pitchFamily="49" charset="0"/>
            </a:endParaRPr>
          </a:p>
        </p:txBody>
      </p:sp>
      <p:sp>
        <p:nvSpPr>
          <p:cNvPr id="32" name="Speech Bubble: Rectangle with Corners Rounded 31">
            <a:extLst>
              <a:ext uri="{FF2B5EF4-FFF2-40B4-BE49-F238E27FC236}">
                <a16:creationId xmlns:a16="http://schemas.microsoft.com/office/drawing/2014/main" id="{C5A587FD-2334-45DF-B36E-DB09F692F168}"/>
              </a:ext>
            </a:extLst>
          </p:cNvPr>
          <p:cNvSpPr/>
          <p:nvPr/>
        </p:nvSpPr>
        <p:spPr>
          <a:xfrm>
            <a:off x="4052910" y="2503327"/>
            <a:ext cx="3808921" cy="969163"/>
          </a:xfrm>
          <a:prstGeom prst="wedgeRoundRectCallout">
            <a:avLst>
              <a:gd name="adj1" fmla="val -61777"/>
              <a:gd name="adj2" fmla="val 917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Unfortunately, </a:t>
            </a:r>
            <a:r>
              <a:rPr lang="en-US" sz="2000" dirty="0" err="1">
                <a:solidFill>
                  <a:srgbClr val="FFAFAF"/>
                </a:solidFill>
                <a:latin typeface="Corbel" panose="020B0503020204020204" pitchFamily="34" charset="0"/>
              </a:rPr>
              <a:t>fst</a:t>
            </a:r>
            <a:r>
              <a:rPr lang="en-US" sz="2000" dirty="0">
                <a:latin typeface="Corbel" panose="020B0503020204020204" pitchFamily="34" charset="0"/>
              </a:rPr>
              <a:t> and </a:t>
            </a:r>
            <a:r>
              <a:rPr lang="en-US" sz="2000" dirty="0" err="1">
                <a:solidFill>
                  <a:srgbClr val="FFAFAF"/>
                </a:solidFill>
                <a:latin typeface="Corbel" panose="020B0503020204020204" pitchFamily="34" charset="0"/>
              </a:rPr>
              <a:t>snd</a:t>
            </a:r>
            <a:r>
              <a:rPr lang="en-US" sz="2000" dirty="0">
                <a:latin typeface="Corbel" panose="020B0503020204020204" pitchFamily="34" charset="0"/>
              </a:rPr>
              <a:t> don’t work with three-tuples or larger! </a:t>
            </a:r>
          </a:p>
        </p:txBody>
      </p:sp>
      <p:sp>
        <p:nvSpPr>
          <p:cNvPr id="33" name="Speech Bubble: Rectangle with Corners Rounded 32">
            <a:extLst>
              <a:ext uri="{FF2B5EF4-FFF2-40B4-BE49-F238E27FC236}">
                <a16:creationId xmlns:a16="http://schemas.microsoft.com/office/drawing/2014/main" id="{476C2470-97F5-4BD5-AAE0-D5B980F8E048}"/>
              </a:ext>
            </a:extLst>
          </p:cNvPr>
          <p:cNvSpPr/>
          <p:nvPr/>
        </p:nvSpPr>
        <p:spPr>
          <a:xfrm>
            <a:off x="2273646" y="1867721"/>
            <a:ext cx="4077094" cy="1462136"/>
          </a:xfrm>
          <a:prstGeom prst="wedgeRoundRectCallout">
            <a:avLst>
              <a:gd name="adj1" fmla="val -61415"/>
              <a:gd name="adj2" fmla="val 685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fact - if you want to use </a:t>
            </a:r>
            <a:r>
              <a:rPr lang="en-US" sz="2000" dirty="0">
                <a:solidFill>
                  <a:srgbClr val="FFC1C1"/>
                </a:solidFill>
                <a:latin typeface="Corbel" panose="020B0503020204020204" pitchFamily="34" charset="0"/>
              </a:rPr>
              <a:t>tuples of</a:t>
            </a:r>
            <a:r>
              <a:rPr lang="en-US" sz="2000" dirty="0">
                <a:latin typeface="Corbel" panose="020B0503020204020204" pitchFamily="34" charset="0"/>
              </a:rPr>
              <a:t> </a:t>
            </a:r>
            <a:r>
              <a:rPr lang="en-US" sz="2000" dirty="0">
                <a:solidFill>
                  <a:srgbClr val="FFC1C1"/>
                </a:solidFill>
                <a:latin typeface="Corbel" panose="020B0503020204020204" pitchFamily="34" charset="0"/>
              </a:rPr>
              <a:t>3 or more items</a:t>
            </a:r>
            <a:r>
              <a:rPr lang="en-US" sz="2000" dirty="0">
                <a:latin typeface="Corbel" panose="020B0503020204020204" pitchFamily="34" charset="0"/>
              </a:rPr>
              <a:t>, you'll have to write your own extraction functions!</a:t>
            </a:r>
          </a:p>
        </p:txBody>
      </p:sp>
      <p:sp>
        <p:nvSpPr>
          <p:cNvPr id="36" name="Speech Bubble: Rectangle with Corners Rounded 35">
            <a:extLst>
              <a:ext uri="{FF2B5EF4-FFF2-40B4-BE49-F238E27FC236}">
                <a16:creationId xmlns:a16="http://schemas.microsoft.com/office/drawing/2014/main" id="{24583D92-6A8C-4AC7-8AEB-73BCA86C3E97}"/>
              </a:ext>
            </a:extLst>
          </p:cNvPr>
          <p:cNvSpPr/>
          <p:nvPr/>
        </p:nvSpPr>
        <p:spPr>
          <a:xfrm>
            <a:off x="3882826" y="897176"/>
            <a:ext cx="3092929" cy="1143850"/>
          </a:xfrm>
          <a:prstGeom prst="wedgeRoundRectCallout">
            <a:avLst>
              <a:gd name="adj1" fmla="val -74672"/>
              <a:gd name="adj2" fmla="val 1101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type signature indicates that the tuple holds a String and an Int.</a:t>
            </a:r>
          </a:p>
        </p:txBody>
      </p:sp>
      <p:sp>
        <p:nvSpPr>
          <p:cNvPr id="37" name="Speech Bubble: Rectangle with Corners Rounded 36">
            <a:extLst>
              <a:ext uri="{FF2B5EF4-FFF2-40B4-BE49-F238E27FC236}">
                <a16:creationId xmlns:a16="http://schemas.microsoft.com/office/drawing/2014/main" id="{8A539BCC-5367-427C-ADA4-B21EFB6E9897}"/>
              </a:ext>
            </a:extLst>
          </p:cNvPr>
          <p:cNvSpPr/>
          <p:nvPr/>
        </p:nvSpPr>
        <p:spPr>
          <a:xfrm>
            <a:off x="4616427" y="2734659"/>
            <a:ext cx="3092929" cy="1143850"/>
          </a:xfrm>
          <a:prstGeom prst="wedgeRoundRectCallout">
            <a:avLst>
              <a:gd name="adj1" fmla="val -128056"/>
              <a:gd name="adj2" fmla="val 412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As always, type signatures are strictly optional!</a:t>
            </a:r>
          </a:p>
        </p:txBody>
      </p:sp>
    </p:spTree>
    <p:extLst>
      <p:ext uri="{BB962C8B-B14F-4D97-AF65-F5344CB8AC3E}">
        <p14:creationId xmlns:p14="http://schemas.microsoft.com/office/powerpoint/2010/main" val="247142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500"/>
                                        <p:tgtEl>
                                          <p:spTgt spid="4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left)">
                                      <p:cBhvr>
                                        <p:cTn id="73" dur="5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left)">
                                      <p:cBhvr>
                                        <p:cTn id="78" dur="500"/>
                                        <p:tgtEl>
                                          <p:spTgt spid="2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left)">
                                      <p:cBhvr>
                                        <p:cTn id="83" dur="5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left)">
                                      <p:cBhvr>
                                        <p:cTn id="88" dur="500"/>
                                        <p:tgtEl>
                                          <p:spTgt spid="3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down)">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left)">
                                      <p:cBhvr>
                                        <p:cTn id="107" dur="5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left)">
                                      <p:cBhvr>
                                        <p:cTn id="112" dur="500"/>
                                        <p:tgtEl>
                                          <p:spTgt spid="4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wipe(down)">
                                      <p:cBhvr>
                                        <p:cTn id="117" dur="5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wipe(left)">
                                      <p:cBhvr>
                                        <p:cTn id="122" dur="500"/>
                                        <p:tgtEl>
                                          <p:spTgt spid="41"/>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wipe(left)">
                                      <p:cBhvr>
                                        <p:cTn id="131" dur="500"/>
                                        <p:tgtEl>
                                          <p:spTgt spid="2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wipe(down)">
                                      <p:cBhvr>
                                        <p:cTn id="136" dur="500"/>
                                        <p:tgtEl>
                                          <p:spTgt spid="32"/>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2" nodeType="clickEffect">
                                  <p:stCondLst>
                                    <p:cond delay="0"/>
                                  </p:stCondLst>
                                  <p:childTnLst>
                                    <p:animMotion origin="layout" path="M -1.66667E-6 1.85185E-6 L 0.3319 0.12153 " pathEditMode="relative" rAng="0" ptsTypes="AA">
                                      <p:cBhvr>
                                        <p:cTn id="140" dur="2000" fill="hold"/>
                                        <p:tgtEl>
                                          <p:spTgt spid="32"/>
                                        </p:tgtEl>
                                        <p:attrNameLst>
                                          <p:attrName>ppt_x</p:attrName>
                                          <p:attrName>ppt_y</p:attrName>
                                        </p:attrNameLst>
                                      </p:cBhvr>
                                      <p:rCtr x="16589" y="6065"/>
                                    </p:animMotion>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wipe(left)">
                                      <p:cBhvr>
                                        <p:cTn id="145" dur="500"/>
                                        <p:tgtEl>
                                          <p:spTgt spid="30"/>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31"/>
                                        </p:tgtEl>
                                        <p:attrNameLst>
                                          <p:attrName>style.visibility</p:attrName>
                                        </p:attrNameLst>
                                      </p:cBhvr>
                                      <p:to>
                                        <p:strVal val="visible"/>
                                      </p:to>
                                    </p:set>
                                    <p:animEffect transition="in" filter="wipe(left)">
                                      <p:cBhvr>
                                        <p:cTn id="150" dur="500"/>
                                        <p:tgtEl>
                                          <p:spTgt spid="31"/>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33"/>
                                        </p:tgtEl>
                                        <p:attrNameLst>
                                          <p:attrName>style.visibility</p:attrName>
                                        </p:attrNameLst>
                                      </p:cBhvr>
                                      <p:to>
                                        <p:strVal val="visible"/>
                                      </p:to>
                                    </p:set>
                                    <p:animEffect transition="in" filter="wipe(down)">
                                      <p:cBhvr>
                                        <p:cTn id="155" dur="500"/>
                                        <p:tgtEl>
                                          <p:spTgt spid="33"/>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3"/>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uiExpand="1" build="p"/>
      <p:bldP spid="20" grpId="0"/>
      <p:bldP spid="21" grpId="0"/>
      <p:bldP spid="23" grpId="0"/>
      <p:bldP spid="24" grpId="0"/>
      <p:bldP spid="25" grpId="0"/>
      <p:bldP spid="26" grpId="0"/>
      <p:bldP spid="34" grpId="0"/>
      <p:bldP spid="35" grpId="0"/>
      <p:bldP spid="39" grpId="0"/>
      <p:bldP spid="40" grpId="0"/>
      <p:bldP spid="41" grpId="0"/>
      <p:bldP spid="45" grpId="0"/>
      <p:bldP spid="27" grpId="0" animBg="1"/>
      <p:bldP spid="27" grpId="1" animBg="1"/>
      <p:bldP spid="28" grpId="0" animBg="1"/>
      <p:bldP spid="28" grpId="1" animBg="1"/>
      <p:bldP spid="29" grpId="0"/>
      <p:bldP spid="30" grpId="0"/>
      <p:bldP spid="31" grpId="0"/>
      <p:bldP spid="32" grpId="0" animBg="1"/>
      <p:bldP spid="32" grpId="1" animBg="1"/>
      <p:bldP spid="32" grpId="2" animBg="1"/>
      <p:bldP spid="33" grpId="0" animBg="1"/>
      <p:bldP spid="33" grpId="1" animBg="1"/>
      <p:bldP spid="36" grpId="0" animBg="1"/>
      <p:bldP spid="36" grpId="1" animBg="1"/>
      <p:bldP spid="37" grpId="0" animBg="1"/>
      <p:bldP spid="3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Getting the Gist of Lists</a:t>
            </a:r>
          </a:p>
        </p:txBody>
      </p:sp>
      <p:sp>
        <p:nvSpPr>
          <p:cNvPr id="3" name="TextBox 2">
            <a:extLst>
              <a:ext uri="{FF2B5EF4-FFF2-40B4-BE49-F238E27FC236}">
                <a16:creationId xmlns:a16="http://schemas.microsoft.com/office/drawing/2014/main" id="{CDD7AEE5-FC4A-45D8-AEA0-72CB7E0E7954}"/>
              </a:ext>
            </a:extLst>
          </p:cNvPr>
          <p:cNvSpPr txBox="1"/>
          <p:nvPr/>
        </p:nvSpPr>
        <p:spPr>
          <a:xfrm>
            <a:off x="2025190" y="1371979"/>
            <a:ext cx="8154506" cy="461665"/>
          </a:xfrm>
          <a:prstGeom prst="rect">
            <a:avLst/>
          </a:prstGeom>
          <a:noFill/>
        </p:spPr>
        <p:txBody>
          <a:bodyPr wrap="square" rtlCol="0">
            <a:spAutoFit/>
          </a:bodyPr>
          <a:lstStyle/>
          <a:p>
            <a:pPr algn="ctr"/>
            <a:r>
              <a:rPr lang="en-US" sz="2400" dirty="0"/>
              <a:t>A </a:t>
            </a:r>
            <a:r>
              <a:rPr lang="en-US" sz="2400" dirty="0">
                <a:solidFill>
                  <a:srgbClr val="FF0000"/>
                </a:solidFill>
              </a:rPr>
              <a:t>Haskell list </a:t>
            </a:r>
            <a:r>
              <a:rPr lang="en-US" sz="2400" dirty="0"/>
              <a:t>can hold </a:t>
            </a:r>
            <a:r>
              <a:rPr lang="en-US" sz="2400" dirty="0">
                <a:solidFill>
                  <a:srgbClr val="FF0000"/>
                </a:solidFill>
              </a:rPr>
              <a:t>zero or more items </a:t>
            </a:r>
            <a:r>
              <a:rPr lang="en-US" sz="2400" dirty="0"/>
              <a:t>of the </a:t>
            </a:r>
            <a:r>
              <a:rPr lang="en-US" sz="2400" dirty="0">
                <a:solidFill>
                  <a:srgbClr val="FF0000"/>
                </a:solidFill>
              </a:rPr>
              <a:t>same type</a:t>
            </a:r>
            <a:r>
              <a:rPr lang="en-US" sz="2400" dirty="0"/>
              <a:t>.</a:t>
            </a:r>
          </a:p>
        </p:txBody>
      </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1132381" cy="400110"/>
            </a:xfrm>
            <a:prstGeom prst="rect">
              <a:avLst/>
            </a:prstGeom>
            <a:noFill/>
          </p:spPr>
          <p:txBody>
            <a:bodyPr wrap="none" rtlCol="0">
              <a:spAutoFit/>
            </a:bodyPr>
            <a:lstStyle/>
            <a:p>
              <a:r>
                <a:rPr lang="en-US" sz="2000" dirty="0" err="1"/>
                <a:t>examples.hs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86833"/>
            <a:ext cx="4870244" cy="4524315"/>
          </a:xfrm>
          <a:prstGeom prst="rect">
            <a:avLst/>
          </a:prstGeom>
          <a:noFill/>
        </p:spPr>
        <p:txBody>
          <a:bodyPr wrap="none" rtlCol="0">
            <a:spAutoFit/>
          </a:bodyPr>
          <a:lstStyle/>
          <a:p>
            <a:r>
              <a:rPr lang="en-US" dirty="0">
                <a:latin typeface="Consolas" panose="020B0609020204030204" pitchFamily="49" charset="0"/>
              </a:rPr>
              <a:t>-- A List of primes</a:t>
            </a:r>
          </a:p>
          <a:p>
            <a:r>
              <a:rPr lang="en-US" dirty="0">
                <a:latin typeface="Consolas" panose="020B0609020204030204" pitchFamily="49" charset="0"/>
              </a:rPr>
              <a:t>primes :: [Int]</a:t>
            </a:r>
          </a:p>
          <a:p>
            <a:r>
              <a:rPr lang="en-US" dirty="0">
                <a:latin typeface="Consolas" panose="020B0609020204030204" pitchFamily="49" charset="0"/>
              </a:rPr>
              <a:t>primes = [2,3,5,7,11,13]</a:t>
            </a:r>
          </a:p>
          <a:p>
            <a:endParaRPr lang="en-US" dirty="0">
              <a:latin typeface="Consolas" panose="020B0609020204030204" pitchFamily="49" charset="0"/>
            </a:endParaRPr>
          </a:p>
          <a:p>
            <a:r>
              <a:rPr lang="en-US" dirty="0">
                <a:latin typeface="Consolas" panose="020B0609020204030204" pitchFamily="49" charset="0"/>
              </a:rPr>
              <a:t>-- A List of jobs</a:t>
            </a:r>
          </a:p>
          <a:p>
            <a:r>
              <a:rPr lang="en-US" dirty="0">
                <a:latin typeface="Consolas" panose="020B0609020204030204" pitchFamily="49" charset="0"/>
              </a:rPr>
              <a:t>jobs = ["</a:t>
            </a:r>
            <a:r>
              <a:rPr lang="en-US" dirty="0" err="1">
                <a:latin typeface="Consolas" panose="020B0609020204030204" pitchFamily="49" charset="0"/>
              </a:rPr>
              <a:t>SWE","Chef","Writer</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 List of Lists</a:t>
            </a:r>
          </a:p>
          <a:p>
            <a:r>
              <a:rPr lang="en-US" dirty="0">
                <a:latin typeface="Consolas" panose="020B0609020204030204" pitchFamily="49" charset="0"/>
              </a:rPr>
              <a:t>lol = [[1,2,3],[4,5],[6,7,8,9]]</a:t>
            </a:r>
          </a:p>
          <a:p>
            <a:endParaRPr lang="en-US" dirty="0">
              <a:latin typeface="Consolas" panose="020B0609020204030204" pitchFamily="49" charset="0"/>
            </a:endParaRPr>
          </a:p>
          <a:p>
            <a:r>
              <a:rPr lang="en-US" dirty="0">
                <a:latin typeface="Consolas" panose="020B0609020204030204" pitchFamily="49" charset="0"/>
              </a:rPr>
              <a:t>-- A list of tuples</a:t>
            </a:r>
          </a:p>
          <a:p>
            <a:r>
              <a:rPr lang="en-US" dirty="0">
                <a:latin typeface="Consolas" panose="020B0609020204030204" pitchFamily="49" charset="0"/>
              </a:rPr>
              <a:t>lot = [("foo",1),("bar",2),("boo",3)]</a:t>
            </a:r>
          </a:p>
          <a:p>
            <a:endParaRPr lang="en-US" dirty="0">
              <a:latin typeface="Consolas" panose="020B0609020204030204" pitchFamily="49" charset="0"/>
            </a:endParaRPr>
          </a:p>
          <a:p>
            <a:r>
              <a:rPr lang="en-US" dirty="0">
                <a:latin typeface="Consolas" panose="020B0609020204030204" pitchFamily="49" charset="0"/>
              </a:rPr>
              <a:t>-- An empty list</a:t>
            </a:r>
          </a:p>
          <a:p>
            <a:r>
              <a:rPr lang="en-US" dirty="0">
                <a:latin typeface="Consolas" panose="020B0609020204030204" pitchFamily="49" charset="0"/>
              </a:rPr>
              <a:t>mt = []</a:t>
            </a:r>
          </a:p>
          <a:p>
            <a:endParaRPr lang="en-US" dirty="0">
              <a:latin typeface="Consolas" panose="020B0609020204030204" pitchFamily="49" charset="0"/>
            </a:endParaRP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Lists are the most important data type in functional programming!</a:t>
            </a:r>
          </a:p>
        </p:txBody>
      </p:sp>
      <p:sp>
        <p:nvSpPr>
          <p:cNvPr id="31" name="Speech Bubble: Rectangle with Corners Rounded 30">
            <a:extLst>
              <a:ext uri="{FF2B5EF4-FFF2-40B4-BE49-F238E27FC236}">
                <a16:creationId xmlns:a16="http://schemas.microsoft.com/office/drawing/2014/main" id="{2586AC40-4B68-4722-832D-B06311D600AD}"/>
              </a:ext>
            </a:extLst>
          </p:cNvPr>
          <p:cNvSpPr/>
          <p:nvPr/>
        </p:nvSpPr>
        <p:spPr>
          <a:xfrm>
            <a:off x="3136552" y="1066800"/>
            <a:ext cx="3092929" cy="969163"/>
          </a:xfrm>
          <a:prstGeom prst="wedgeRoundRectCallout">
            <a:avLst>
              <a:gd name="adj1" fmla="val -76353"/>
              <a:gd name="adj2" fmla="val 121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t>
            </a:r>
            <a:r>
              <a:rPr lang="en-US" sz="2000" dirty="0">
                <a:solidFill>
                  <a:srgbClr val="FFAFAF"/>
                </a:solidFill>
                <a:latin typeface="Corbel" panose="020B0503020204020204" pitchFamily="34" charset="0"/>
              </a:rPr>
              <a:t>[Int] </a:t>
            </a:r>
            <a:r>
              <a:rPr lang="en-US" sz="2000" dirty="0">
                <a:latin typeface="Corbel" panose="020B0503020204020204" pitchFamily="34" charset="0"/>
              </a:rPr>
              <a:t>means that primes is defined as a list that holds </a:t>
            </a:r>
            <a:r>
              <a:rPr lang="en-US" sz="2000" dirty="0" err="1">
                <a:solidFill>
                  <a:srgbClr val="FFAFAF"/>
                </a:solidFill>
                <a:latin typeface="Corbel" panose="020B0503020204020204" pitchFamily="34" charset="0"/>
              </a:rPr>
              <a:t>Ints</a:t>
            </a:r>
            <a:r>
              <a:rPr lang="en-US" sz="2000" dirty="0">
                <a:latin typeface="Corbel" panose="020B0503020204020204" pitchFamily="34" charset="0"/>
              </a:rPr>
              <a:t>.</a:t>
            </a:r>
          </a:p>
        </p:txBody>
      </p:sp>
      <p:sp>
        <p:nvSpPr>
          <p:cNvPr id="32" name="Speech Bubble: Rectangle with Corners Rounded 31">
            <a:extLst>
              <a:ext uri="{FF2B5EF4-FFF2-40B4-BE49-F238E27FC236}">
                <a16:creationId xmlns:a16="http://schemas.microsoft.com/office/drawing/2014/main" id="{84863145-005A-4BA2-A22F-BC4D3AAC1EE4}"/>
              </a:ext>
            </a:extLst>
          </p:cNvPr>
          <p:cNvSpPr/>
          <p:nvPr/>
        </p:nvSpPr>
        <p:spPr>
          <a:xfrm>
            <a:off x="2668131" y="2153951"/>
            <a:ext cx="3092929" cy="969163"/>
          </a:xfrm>
          <a:prstGeom prst="wedgeRoundRectCallout">
            <a:avLst>
              <a:gd name="adj1" fmla="val -76353"/>
              <a:gd name="adj2" fmla="val 121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we omit explicit type information, Haskell infers the type for us!</a:t>
            </a:r>
          </a:p>
        </p:txBody>
      </p:sp>
      <p:grpSp>
        <p:nvGrpSpPr>
          <p:cNvPr id="13" name="Group 12">
            <a:extLst>
              <a:ext uri="{FF2B5EF4-FFF2-40B4-BE49-F238E27FC236}">
                <a16:creationId xmlns:a16="http://schemas.microsoft.com/office/drawing/2014/main" id="{67759AFB-8C8C-457F-8279-EA3E2429B535}"/>
              </a:ext>
            </a:extLst>
          </p:cNvPr>
          <p:cNvGrpSpPr/>
          <p:nvPr/>
        </p:nvGrpSpPr>
        <p:grpSpPr>
          <a:xfrm>
            <a:off x="6746898" y="2785399"/>
            <a:ext cx="4702153" cy="1143000"/>
            <a:chOff x="2110540" y="-5100"/>
            <a:chExt cx="4702153" cy="1143000"/>
          </a:xfrm>
        </p:grpSpPr>
        <p:sp>
          <p:nvSpPr>
            <p:cNvPr id="14" name="Rectangle 11">
              <a:extLst>
                <a:ext uri="{FF2B5EF4-FFF2-40B4-BE49-F238E27FC236}">
                  <a16:creationId xmlns:a16="http://schemas.microsoft.com/office/drawing/2014/main" id="{1FFD2902-ABB1-498F-BDC2-AABF2BEDEC71}"/>
                </a:ext>
              </a:extLst>
            </p:cNvPr>
            <p:cNvSpPr>
              <a:spLocks noChangeArrowheads="1"/>
            </p:cNvSpPr>
            <p:nvPr/>
          </p:nvSpPr>
          <p:spPr bwMode="auto">
            <a:xfrm>
              <a:off x="2942940" y="-5100"/>
              <a:ext cx="386975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r>
                <a:rPr lang="en-US" sz="2400" dirty="0">
                  <a:latin typeface="Corbel" panose="020B0503020204020204" pitchFamily="34" charset="0"/>
                </a:rPr>
                <a:t>How do you think Haskell Lists are implemented?</a:t>
              </a:r>
            </a:p>
          </p:txBody>
        </p:sp>
        <p:pic>
          <p:nvPicPr>
            <p:cNvPr id="15" name="Picture 14" descr="Shape&#10;&#10;Description automatically generated with low confidence">
              <a:extLst>
                <a:ext uri="{FF2B5EF4-FFF2-40B4-BE49-F238E27FC236}">
                  <a16:creationId xmlns:a16="http://schemas.microsoft.com/office/drawing/2014/main" id="{7937B4AF-356B-4A97-8B02-80F9519C2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540" y="101282"/>
              <a:ext cx="789431" cy="789431"/>
            </a:xfrm>
            <a:prstGeom prst="rect">
              <a:avLst/>
            </a:prstGeom>
            <a:ln>
              <a:noFill/>
            </a:ln>
            <a:effectLst>
              <a:outerShdw blurRad="292100" dist="139700" dir="2700000" algn="tl" rotWithShape="0">
                <a:srgbClr val="333333">
                  <a:alpha val="65000"/>
                </a:srgbClr>
              </a:outerShdw>
            </a:effectLst>
          </p:spPr>
        </p:pic>
      </p:grpSp>
      <p:sp>
        <p:nvSpPr>
          <p:cNvPr id="16" name="Rectangle 15">
            <a:extLst>
              <a:ext uri="{FF2B5EF4-FFF2-40B4-BE49-F238E27FC236}">
                <a16:creationId xmlns:a16="http://schemas.microsoft.com/office/drawing/2014/main" id="{7203FA77-814A-4837-9445-110167D33F13}"/>
              </a:ext>
            </a:extLst>
          </p:cNvPr>
          <p:cNvSpPr/>
          <p:nvPr/>
        </p:nvSpPr>
        <p:spPr>
          <a:xfrm>
            <a:off x="6538593" y="4834351"/>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7" name="Rectangle 16">
            <a:extLst>
              <a:ext uri="{FF2B5EF4-FFF2-40B4-BE49-F238E27FC236}">
                <a16:creationId xmlns:a16="http://schemas.microsoft.com/office/drawing/2014/main" id="{1CA80136-453F-47F3-9E72-BF513D590193}"/>
              </a:ext>
            </a:extLst>
          </p:cNvPr>
          <p:cNvSpPr/>
          <p:nvPr/>
        </p:nvSpPr>
        <p:spPr>
          <a:xfrm>
            <a:off x="6538593" y="4838685"/>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ectangle 11">
            <a:extLst>
              <a:ext uri="{FF2B5EF4-FFF2-40B4-BE49-F238E27FC236}">
                <a16:creationId xmlns:a16="http://schemas.microsoft.com/office/drawing/2014/main" id="{474A4FD7-C3C4-426B-BFD7-3795697439E8}"/>
              </a:ext>
            </a:extLst>
          </p:cNvPr>
          <p:cNvSpPr>
            <a:spLocks noChangeArrowheads="1"/>
          </p:cNvSpPr>
          <p:nvPr/>
        </p:nvSpPr>
        <p:spPr bwMode="auto">
          <a:xfrm>
            <a:off x="6511067" y="3726377"/>
            <a:ext cx="457032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400" dirty="0">
                <a:latin typeface="Corbel" panose="020B0503020204020204" pitchFamily="34" charset="0"/>
              </a:rPr>
              <a:t>Hint: The big-O of accessing the N</a:t>
            </a:r>
            <a:r>
              <a:rPr lang="en-US" sz="2400" baseline="30000" dirty="0">
                <a:latin typeface="Corbel" panose="020B0503020204020204" pitchFamily="34" charset="0"/>
              </a:rPr>
              <a:t>th</a:t>
            </a:r>
            <a:r>
              <a:rPr lang="en-US" sz="2400" dirty="0">
                <a:latin typeface="Corbel" panose="020B0503020204020204" pitchFamily="34" charset="0"/>
              </a:rPr>
              <a:t> item of a list is O(N).</a:t>
            </a:r>
          </a:p>
        </p:txBody>
      </p:sp>
    </p:spTree>
    <p:extLst>
      <p:ext uri="{BB962C8B-B14F-4D97-AF65-F5344CB8AC3E}">
        <p14:creationId xmlns:p14="http://schemas.microsoft.com/office/powerpoint/2010/main" val="285116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3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xEl>
                                              <p:pRg st="10" end="1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xEl>
                                              <p:pRg st="13" end="13"/>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par>
                                <p:cTn id="73" presetID="22" presetClass="entr" presetSubtype="8"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250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16"/>
                                        </p:tgtEl>
                                      </p:cBhvr>
                                    </p:animEffect>
                                    <p:set>
                                      <p:cBhvr>
                                        <p:cTn id="80" dur="1" fill="hold">
                                          <p:stCondLst>
                                            <p:cond delay="499"/>
                                          </p:stCondLst>
                                        </p:cTn>
                                        <p:tgtEl>
                                          <p:spTgt spid="16"/>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17"/>
                                        </p:tgtEl>
                                      </p:cBhvr>
                                    </p:animEffect>
                                    <p:set>
                                      <p:cBhvr>
                                        <p:cTn id="8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uiExpand="1" build="p"/>
      <p:bldP spid="30" grpId="0"/>
      <p:bldP spid="31" grpId="0" animBg="1"/>
      <p:bldP spid="31" grpId="1" animBg="1"/>
      <p:bldP spid="32" grpId="0" animBg="1"/>
      <p:bldP spid="32" grpId="1" animBg="1"/>
      <p:bldP spid="16" grpId="0" animBg="1"/>
      <p:bldP spid="16" grpId="1" animBg="1"/>
      <p:bldP spid="17" grpId="0" animBg="1"/>
      <p:bldP spid="17" grpId="1"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A List of List Operations</a:t>
            </a:r>
          </a:p>
        </p:txBody>
      </p:sp>
      <p:grpSp>
        <p:nvGrpSpPr>
          <p:cNvPr id="5" name="Group 4">
            <a:extLst>
              <a:ext uri="{FF2B5EF4-FFF2-40B4-BE49-F238E27FC236}">
                <a16:creationId xmlns:a16="http://schemas.microsoft.com/office/drawing/2014/main" id="{E9087DB0-96FA-4A23-8650-E44321DBE372}"/>
              </a:ext>
            </a:extLst>
          </p:cNvPr>
          <p:cNvGrpSpPr/>
          <p:nvPr/>
        </p:nvGrpSpPr>
        <p:grpSpPr>
          <a:xfrm>
            <a:off x="5847742" y="2325281"/>
            <a:ext cx="6238537" cy="4247799"/>
            <a:chOff x="6095118" y="1978967"/>
            <a:chExt cx="5733038" cy="3715153"/>
          </a:xfrm>
        </p:grpSpPr>
        <p:grpSp>
          <p:nvGrpSpPr>
            <p:cNvPr id="12" name="Group 11">
              <a:extLst>
                <a:ext uri="{FF2B5EF4-FFF2-40B4-BE49-F238E27FC236}">
                  <a16:creationId xmlns:a16="http://schemas.microsoft.com/office/drawing/2014/main" id="{876D6BC4-ED6F-43A5-9B7D-DF54D2FA2D03}"/>
                </a:ext>
              </a:extLst>
            </p:cNvPr>
            <p:cNvGrpSpPr/>
            <p:nvPr/>
          </p:nvGrpSpPr>
          <p:grpSpPr>
            <a:xfrm>
              <a:off x="6095118" y="1978967"/>
              <a:ext cx="5733038" cy="3715153"/>
              <a:chOff x="3072962" y="1263460"/>
              <a:chExt cx="5994838" cy="4294379"/>
            </a:xfrm>
          </p:grpSpPr>
          <p:pic>
            <p:nvPicPr>
              <p:cNvPr id="13" name="Picture 12">
                <a:extLst>
                  <a:ext uri="{FF2B5EF4-FFF2-40B4-BE49-F238E27FC236}">
                    <a16:creationId xmlns:a16="http://schemas.microsoft.com/office/drawing/2014/main" id="{AB38F4FC-21EF-448C-AB62-F7D042710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4" name="Rectangle 13">
                <a:extLst>
                  <a:ext uri="{FF2B5EF4-FFF2-40B4-BE49-F238E27FC236}">
                    <a16:creationId xmlns:a16="http://schemas.microsoft.com/office/drawing/2014/main" id="{17E6D5F0-012F-436C-883E-D111C897C2A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 name="Rectangle 3">
              <a:extLst>
                <a:ext uri="{FF2B5EF4-FFF2-40B4-BE49-F238E27FC236}">
                  <a16:creationId xmlns:a16="http://schemas.microsoft.com/office/drawing/2014/main" id="{575350B6-64B4-4F2C-A471-AF43F97F843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1132381" cy="400110"/>
            </a:xfrm>
            <a:prstGeom prst="rect">
              <a:avLst/>
            </a:prstGeom>
            <a:noFill/>
          </p:spPr>
          <p:txBody>
            <a:bodyPr wrap="none" rtlCol="0">
              <a:spAutoFit/>
            </a:bodyPr>
            <a:lstStyle/>
            <a:p>
              <a:r>
                <a:rPr lang="en-US" sz="2000" dirty="0" err="1"/>
                <a:t>examples.hs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86833"/>
            <a:ext cx="4870244" cy="4524315"/>
          </a:xfrm>
          <a:prstGeom prst="rect">
            <a:avLst/>
          </a:prstGeom>
          <a:noFill/>
        </p:spPr>
        <p:txBody>
          <a:bodyPr wrap="none" rtlCol="0">
            <a:spAutoFit/>
          </a:bodyPr>
          <a:lstStyle/>
          <a:p>
            <a:r>
              <a:rPr lang="en-US" dirty="0">
                <a:latin typeface="Consolas" panose="020B0609020204030204" pitchFamily="49" charset="0"/>
              </a:rPr>
              <a:t>-- A List of primes</a:t>
            </a:r>
          </a:p>
          <a:p>
            <a:r>
              <a:rPr lang="en-US" dirty="0">
                <a:latin typeface="Consolas" panose="020B0609020204030204" pitchFamily="49" charset="0"/>
              </a:rPr>
              <a:t>primes :: [Int]</a:t>
            </a:r>
          </a:p>
          <a:p>
            <a:r>
              <a:rPr lang="en-US" dirty="0">
                <a:latin typeface="Consolas" panose="020B0609020204030204" pitchFamily="49" charset="0"/>
              </a:rPr>
              <a:t>primes = [2,3,5,7,11,13]</a:t>
            </a:r>
          </a:p>
          <a:p>
            <a:endParaRPr lang="en-US" dirty="0">
              <a:latin typeface="Consolas" panose="020B0609020204030204" pitchFamily="49" charset="0"/>
            </a:endParaRPr>
          </a:p>
          <a:p>
            <a:r>
              <a:rPr lang="en-US" dirty="0">
                <a:latin typeface="Consolas" panose="020B0609020204030204" pitchFamily="49" charset="0"/>
              </a:rPr>
              <a:t>-- A List of jobs</a:t>
            </a:r>
          </a:p>
          <a:p>
            <a:r>
              <a:rPr lang="en-US" dirty="0">
                <a:latin typeface="Consolas" panose="020B0609020204030204" pitchFamily="49" charset="0"/>
              </a:rPr>
              <a:t>jobs = ["</a:t>
            </a:r>
            <a:r>
              <a:rPr lang="en-US" dirty="0" err="1">
                <a:latin typeface="Consolas" panose="020B0609020204030204" pitchFamily="49" charset="0"/>
              </a:rPr>
              <a:t>SWE","Chef","Writer</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 List of Lists</a:t>
            </a:r>
          </a:p>
          <a:p>
            <a:r>
              <a:rPr lang="en-US" dirty="0">
                <a:latin typeface="Consolas" panose="020B0609020204030204" pitchFamily="49" charset="0"/>
              </a:rPr>
              <a:t>lol = [[1,2,3],[4,5],[6,7,8,9]]</a:t>
            </a:r>
          </a:p>
          <a:p>
            <a:endParaRPr lang="en-US" dirty="0">
              <a:latin typeface="Consolas" panose="020B0609020204030204" pitchFamily="49" charset="0"/>
            </a:endParaRPr>
          </a:p>
          <a:p>
            <a:r>
              <a:rPr lang="en-US" dirty="0">
                <a:latin typeface="Consolas" panose="020B0609020204030204" pitchFamily="49" charset="0"/>
              </a:rPr>
              <a:t>-- A list of tuples</a:t>
            </a:r>
          </a:p>
          <a:p>
            <a:r>
              <a:rPr lang="en-US" dirty="0">
                <a:latin typeface="Consolas" panose="020B0609020204030204" pitchFamily="49" charset="0"/>
              </a:rPr>
              <a:t>lot = [("foo",1),("bar",2),("boo",3)]</a:t>
            </a:r>
          </a:p>
          <a:p>
            <a:endParaRPr lang="en-US" dirty="0">
              <a:latin typeface="Consolas" panose="020B0609020204030204" pitchFamily="49" charset="0"/>
            </a:endParaRPr>
          </a:p>
          <a:p>
            <a:r>
              <a:rPr lang="en-US" dirty="0">
                <a:latin typeface="Consolas" panose="020B0609020204030204" pitchFamily="49" charset="0"/>
              </a:rPr>
              <a:t>-- An empty list</a:t>
            </a:r>
          </a:p>
          <a:p>
            <a:r>
              <a:rPr lang="en-US" dirty="0">
                <a:latin typeface="Consolas" panose="020B0609020204030204" pitchFamily="49" charset="0"/>
              </a:rPr>
              <a:t>mt = []</a:t>
            </a:r>
          </a:p>
          <a:p>
            <a:endParaRPr lang="en-US" dirty="0">
              <a:latin typeface="Consolas" panose="020B0609020204030204" pitchFamily="49" charset="0"/>
            </a:endParaRPr>
          </a:p>
        </p:txBody>
      </p:sp>
      <p:sp>
        <p:nvSpPr>
          <p:cNvPr id="20" name="TextBox 19">
            <a:extLst>
              <a:ext uri="{FF2B5EF4-FFF2-40B4-BE49-F238E27FC236}">
                <a16:creationId xmlns:a16="http://schemas.microsoft.com/office/drawing/2014/main" id="{AFB4F704-7703-4B37-885C-2247178793BF}"/>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21" name="TextBox 20">
            <a:extLst>
              <a:ext uri="{FF2B5EF4-FFF2-40B4-BE49-F238E27FC236}">
                <a16:creationId xmlns:a16="http://schemas.microsoft.com/office/drawing/2014/main" id="{4FA66634-38C9-4E5C-A616-F38096EDC758}"/>
              </a:ext>
            </a:extLst>
          </p:cNvPr>
          <p:cNvSpPr txBox="1"/>
          <p:nvPr/>
        </p:nvSpPr>
        <p:spPr>
          <a:xfrm>
            <a:off x="6941339" y="2557292"/>
            <a:ext cx="1957587"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examples</a:t>
            </a:r>
          </a:p>
        </p:txBody>
      </p:sp>
      <p:sp>
        <p:nvSpPr>
          <p:cNvPr id="23" name="TextBox 22">
            <a:extLst>
              <a:ext uri="{FF2B5EF4-FFF2-40B4-BE49-F238E27FC236}">
                <a16:creationId xmlns:a16="http://schemas.microsoft.com/office/drawing/2014/main" id="{EFC6AEC6-981C-4A75-ABBC-607ED1A8142A}"/>
              </a:ext>
            </a:extLst>
          </p:cNvPr>
          <p:cNvSpPr txBox="1"/>
          <p:nvPr/>
        </p:nvSpPr>
        <p:spPr>
          <a:xfrm>
            <a:off x="5816823" y="3059104"/>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24" name="TextBox 23">
            <a:extLst>
              <a:ext uri="{FF2B5EF4-FFF2-40B4-BE49-F238E27FC236}">
                <a16:creationId xmlns:a16="http://schemas.microsoft.com/office/drawing/2014/main" id="{E8FE0924-120C-4C11-9813-CC7B6F5BD2DD}"/>
              </a:ext>
            </a:extLst>
          </p:cNvPr>
          <p:cNvSpPr txBox="1"/>
          <p:nvPr/>
        </p:nvSpPr>
        <p:spPr>
          <a:xfrm>
            <a:off x="6975755" y="3065659"/>
            <a:ext cx="1577676" cy="369332"/>
          </a:xfrm>
          <a:prstGeom prst="rect">
            <a:avLst/>
          </a:prstGeom>
          <a:noFill/>
        </p:spPr>
        <p:txBody>
          <a:bodyPr wrap="none" rtlCol="0">
            <a:spAutoFit/>
          </a:bodyPr>
          <a:lstStyle/>
          <a:p>
            <a:r>
              <a:rPr lang="en-US" dirty="0">
                <a:solidFill>
                  <a:srgbClr val="C2FFF0"/>
                </a:solidFill>
                <a:latin typeface="Consolas" panose="020B0609020204030204" pitchFamily="49" charset="0"/>
              </a:rPr>
              <a:t>head primes</a:t>
            </a:r>
          </a:p>
        </p:txBody>
      </p:sp>
      <p:sp>
        <p:nvSpPr>
          <p:cNvPr id="25" name="TextBox 24">
            <a:extLst>
              <a:ext uri="{FF2B5EF4-FFF2-40B4-BE49-F238E27FC236}">
                <a16:creationId xmlns:a16="http://schemas.microsoft.com/office/drawing/2014/main" id="{FDD3273C-1CF8-4000-A212-430C9D368AFF}"/>
              </a:ext>
            </a:extLst>
          </p:cNvPr>
          <p:cNvSpPr txBox="1"/>
          <p:nvPr/>
        </p:nvSpPr>
        <p:spPr>
          <a:xfrm>
            <a:off x="5816823" y="3325961"/>
            <a:ext cx="311304" cy="369332"/>
          </a:xfrm>
          <a:prstGeom prst="rect">
            <a:avLst/>
          </a:prstGeom>
          <a:noFill/>
        </p:spPr>
        <p:txBody>
          <a:bodyPr wrap="none" rtlCol="0">
            <a:spAutoFit/>
          </a:bodyPr>
          <a:lstStyle/>
          <a:p>
            <a:r>
              <a:rPr lang="en-US" dirty="0">
                <a:solidFill>
                  <a:srgbClr val="FFD1D1"/>
                </a:solidFill>
                <a:latin typeface="Consolas" panose="020B0609020204030204" pitchFamily="49" charset="0"/>
              </a:rPr>
              <a:t>2</a:t>
            </a:r>
          </a:p>
        </p:txBody>
      </p:sp>
      <p:sp>
        <p:nvSpPr>
          <p:cNvPr id="26" name="TextBox 25">
            <a:extLst>
              <a:ext uri="{FF2B5EF4-FFF2-40B4-BE49-F238E27FC236}">
                <a16:creationId xmlns:a16="http://schemas.microsoft.com/office/drawing/2014/main" id="{939CCEDA-71E2-4CDC-ABAB-2E78CACA9661}"/>
              </a:ext>
            </a:extLst>
          </p:cNvPr>
          <p:cNvSpPr txBox="1"/>
          <p:nvPr/>
        </p:nvSpPr>
        <p:spPr>
          <a:xfrm>
            <a:off x="5816823" y="3609185"/>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34" name="TextBox 33">
            <a:extLst>
              <a:ext uri="{FF2B5EF4-FFF2-40B4-BE49-F238E27FC236}">
                <a16:creationId xmlns:a16="http://schemas.microsoft.com/office/drawing/2014/main" id="{C55F212F-B740-433A-B731-18BAD73FD5C9}"/>
              </a:ext>
            </a:extLst>
          </p:cNvPr>
          <p:cNvSpPr txBox="1"/>
          <p:nvPr/>
        </p:nvSpPr>
        <p:spPr>
          <a:xfrm>
            <a:off x="7019494" y="3615740"/>
            <a:ext cx="1577676" cy="369332"/>
          </a:xfrm>
          <a:prstGeom prst="rect">
            <a:avLst/>
          </a:prstGeom>
          <a:noFill/>
        </p:spPr>
        <p:txBody>
          <a:bodyPr wrap="none" rtlCol="0">
            <a:spAutoFit/>
          </a:bodyPr>
          <a:lstStyle/>
          <a:p>
            <a:r>
              <a:rPr lang="en-US" dirty="0">
                <a:solidFill>
                  <a:srgbClr val="C2FFF0"/>
                </a:solidFill>
                <a:latin typeface="Consolas" panose="020B0609020204030204" pitchFamily="49" charset="0"/>
              </a:rPr>
              <a:t>tail primes</a:t>
            </a:r>
          </a:p>
        </p:txBody>
      </p:sp>
      <p:sp>
        <p:nvSpPr>
          <p:cNvPr id="35" name="TextBox 34">
            <a:extLst>
              <a:ext uri="{FF2B5EF4-FFF2-40B4-BE49-F238E27FC236}">
                <a16:creationId xmlns:a16="http://schemas.microsoft.com/office/drawing/2014/main" id="{F0BF6CF6-C476-4147-B8FF-A0557CE996AB}"/>
              </a:ext>
            </a:extLst>
          </p:cNvPr>
          <p:cNvSpPr txBox="1"/>
          <p:nvPr/>
        </p:nvSpPr>
        <p:spPr>
          <a:xfrm>
            <a:off x="5816823" y="3867697"/>
            <a:ext cx="6083629" cy="369332"/>
          </a:xfrm>
          <a:prstGeom prst="rect">
            <a:avLst/>
          </a:prstGeom>
          <a:noFill/>
        </p:spPr>
        <p:txBody>
          <a:bodyPr wrap="square" rtlCol="0">
            <a:spAutoFit/>
          </a:bodyPr>
          <a:lstStyle/>
          <a:p>
            <a:r>
              <a:rPr lang="en-US" dirty="0">
                <a:solidFill>
                  <a:srgbClr val="FFD1D1"/>
                </a:solidFill>
                <a:latin typeface="Consolas" panose="020B0609020204030204" pitchFamily="49" charset="0"/>
              </a:rPr>
              <a:t>[3,5,7,11,13]</a:t>
            </a:r>
          </a:p>
        </p:txBody>
      </p:sp>
      <p:sp>
        <p:nvSpPr>
          <p:cNvPr id="39" name="TextBox 38">
            <a:extLst>
              <a:ext uri="{FF2B5EF4-FFF2-40B4-BE49-F238E27FC236}">
                <a16:creationId xmlns:a16="http://schemas.microsoft.com/office/drawing/2014/main" id="{3E2DF9FC-1642-4745-B52B-C6FDB2CB08FD}"/>
              </a:ext>
            </a:extLst>
          </p:cNvPr>
          <p:cNvSpPr txBox="1"/>
          <p:nvPr/>
        </p:nvSpPr>
        <p:spPr>
          <a:xfrm>
            <a:off x="5812406" y="4125862"/>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40" name="TextBox 39">
            <a:extLst>
              <a:ext uri="{FF2B5EF4-FFF2-40B4-BE49-F238E27FC236}">
                <a16:creationId xmlns:a16="http://schemas.microsoft.com/office/drawing/2014/main" id="{725582EF-CFE4-4A8B-BA04-D5BE179283A7}"/>
              </a:ext>
            </a:extLst>
          </p:cNvPr>
          <p:cNvSpPr txBox="1"/>
          <p:nvPr/>
        </p:nvSpPr>
        <p:spPr>
          <a:xfrm>
            <a:off x="7015077" y="4132417"/>
            <a:ext cx="1071127" cy="369332"/>
          </a:xfrm>
          <a:prstGeom prst="rect">
            <a:avLst/>
          </a:prstGeom>
          <a:noFill/>
        </p:spPr>
        <p:txBody>
          <a:bodyPr wrap="none" rtlCol="0">
            <a:spAutoFit/>
          </a:bodyPr>
          <a:lstStyle/>
          <a:p>
            <a:r>
              <a:rPr lang="en-US" dirty="0">
                <a:solidFill>
                  <a:srgbClr val="C2FFF0"/>
                </a:solidFill>
                <a:latin typeface="Consolas" panose="020B0609020204030204" pitchFamily="49" charset="0"/>
              </a:rPr>
              <a:t>null []</a:t>
            </a:r>
          </a:p>
        </p:txBody>
      </p:sp>
      <p:sp>
        <p:nvSpPr>
          <p:cNvPr id="41" name="TextBox 40">
            <a:extLst>
              <a:ext uri="{FF2B5EF4-FFF2-40B4-BE49-F238E27FC236}">
                <a16:creationId xmlns:a16="http://schemas.microsoft.com/office/drawing/2014/main" id="{3D45A6B6-A4E8-4D0A-829E-2ECCABDDEEFE}"/>
              </a:ext>
            </a:extLst>
          </p:cNvPr>
          <p:cNvSpPr txBox="1"/>
          <p:nvPr/>
        </p:nvSpPr>
        <p:spPr>
          <a:xfrm>
            <a:off x="5812406" y="4388791"/>
            <a:ext cx="691215" cy="369332"/>
          </a:xfrm>
          <a:prstGeom prst="rect">
            <a:avLst/>
          </a:prstGeom>
          <a:noFill/>
        </p:spPr>
        <p:txBody>
          <a:bodyPr wrap="none" rtlCol="0">
            <a:spAutoFit/>
          </a:bodyPr>
          <a:lstStyle/>
          <a:p>
            <a:r>
              <a:rPr lang="en-US" dirty="0">
                <a:solidFill>
                  <a:srgbClr val="FFD1D1"/>
                </a:solidFill>
                <a:latin typeface="Consolas" panose="020B0609020204030204" pitchFamily="49" charset="0"/>
              </a:rPr>
              <a:t>True</a:t>
            </a:r>
          </a:p>
        </p:txBody>
      </p:sp>
      <p:sp>
        <p:nvSpPr>
          <p:cNvPr id="45" name="TextBox 44">
            <a:extLst>
              <a:ext uri="{FF2B5EF4-FFF2-40B4-BE49-F238E27FC236}">
                <a16:creationId xmlns:a16="http://schemas.microsoft.com/office/drawing/2014/main" id="{DE485FC1-3EAC-4800-B4DD-FB2625888092}"/>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50" name="TextBox 49">
            <a:extLst>
              <a:ext uri="{FF2B5EF4-FFF2-40B4-BE49-F238E27FC236}">
                <a16:creationId xmlns:a16="http://schemas.microsoft.com/office/drawing/2014/main" id="{F6B54A1D-1135-4C3E-8DF9-E820C6594CE3}"/>
              </a:ext>
            </a:extLst>
          </p:cNvPr>
          <p:cNvSpPr txBox="1"/>
          <p:nvPr/>
        </p:nvSpPr>
        <p:spPr>
          <a:xfrm>
            <a:off x="5812405" y="4693970"/>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51" name="TextBox 50">
            <a:extLst>
              <a:ext uri="{FF2B5EF4-FFF2-40B4-BE49-F238E27FC236}">
                <a16:creationId xmlns:a16="http://schemas.microsoft.com/office/drawing/2014/main" id="{C52CE4BD-9BF3-4192-A385-0329C603A6A6}"/>
              </a:ext>
            </a:extLst>
          </p:cNvPr>
          <p:cNvSpPr txBox="1"/>
          <p:nvPr/>
        </p:nvSpPr>
        <p:spPr>
          <a:xfrm>
            <a:off x="7015076" y="4700525"/>
            <a:ext cx="1957587" cy="369332"/>
          </a:xfrm>
          <a:prstGeom prst="rect">
            <a:avLst/>
          </a:prstGeom>
          <a:noFill/>
        </p:spPr>
        <p:txBody>
          <a:bodyPr wrap="none" rtlCol="0">
            <a:spAutoFit/>
          </a:bodyPr>
          <a:lstStyle/>
          <a:p>
            <a:r>
              <a:rPr lang="en-US" dirty="0">
                <a:solidFill>
                  <a:srgbClr val="C2FFF0"/>
                </a:solidFill>
                <a:latin typeface="Consolas" panose="020B0609020204030204" pitchFamily="49" charset="0"/>
              </a:rPr>
              <a:t>length primes </a:t>
            </a:r>
          </a:p>
        </p:txBody>
      </p:sp>
      <p:sp>
        <p:nvSpPr>
          <p:cNvPr id="52" name="TextBox 51">
            <a:extLst>
              <a:ext uri="{FF2B5EF4-FFF2-40B4-BE49-F238E27FC236}">
                <a16:creationId xmlns:a16="http://schemas.microsoft.com/office/drawing/2014/main" id="{67C1099C-40FB-422A-AF6B-3710FFB00ABC}"/>
              </a:ext>
            </a:extLst>
          </p:cNvPr>
          <p:cNvSpPr txBox="1"/>
          <p:nvPr/>
        </p:nvSpPr>
        <p:spPr>
          <a:xfrm>
            <a:off x="5812405" y="4956899"/>
            <a:ext cx="311304" cy="369332"/>
          </a:xfrm>
          <a:prstGeom prst="rect">
            <a:avLst/>
          </a:prstGeom>
          <a:noFill/>
        </p:spPr>
        <p:txBody>
          <a:bodyPr wrap="none" rtlCol="0">
            <a:spAutoFit/>
          </a:bodyPr>
          <a:lstStyle/>
          <a:p>
            <a:r>
              <a:rPr lang="en-US" dirty="0">
                <a:solidFill>
                  <a:srgbClr val="FFD1D1"/>
                </a:solidFill>
                <a:latin typeface="Consolas" panose="020B0609020204030204" pitchFamily="49" charset="0"/>
              </a:rPr>
              <a:t>6</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Let's cover the most important operations we can perform on lists.</a:t>
            </a:r>
          </a:p>
        </p:txBody>
      </p:sp>
      <p:sp>
        <p:nvSpPr>
          <p:cNvPr id="32" name="Speech Bubble: Rectangle with Corners Rounded 31">
            <a:extLst>
              <a:ext uri="{FF2B5EF4-FFF2-40B4-BE49-F238E27FC236}">
                <a16:creationId xmlns:a16="http://schemas.microsoft.com/office/drawing/2014/main" id="{14612B72-AFC4-4537-8430-9BB061175DBB}"/>
              </a:ext>
            </a:extLst>
          </p:cNvPr>
          <p:cNvSpPr/>
          <p:nvPr/>
        </p:nvSpPr>
        <p:spPr>
          <a:xfrm>
            <a:off x="8417542" y="1489697"/>
            <a:ext cx="3092929" cy="969163"/>
          </a:xfrm>
          <a:prstGeom prst="wedgeRoundRectCallout">
            <a:avLst>
              <a:gd name="adj1" fmla="val -76353"/>
              <a:gd name="adj2" fmla="val 121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head</a:t>
            </a:r>
            <a:r>
              <a:rPr lang="en-US" sz="2000" dirty="0">
                <a:latin typeface="Corbel" panose="020B0503020204020204" pitchFamily="34" charset="0"/>
              </a:rPr>
              <a:t> function returns the first item in a list.</a:t>
            </a:r>
          </a:p>
        </p:txBody>
      </p:sp>
      <p:sp>
        <p:nvSpPr>
          <p:cNvPr id="33" name="Speech Bubble: Rectangle with Corners Rounded 32">
            <a:extLst>
              <a:ext uri="{FF2B5EF4-FFF2-40B4-BE49-F238E27FC236}">
                <a16:creationId xmlns:a16="http://schemas.microsoft.com/office/drawing/2014/main" id="{9284929A-92AD-4129-9F22-10B3CFAF6FCB}"/>
              </a:ext>
            </a:extLst>
          </p:cNvPr>
          <p:cNvSpPr/>
          <p:nvPr/>
        </p:nvSpPr>
        <p:spPr>
          <a:xfrm>
            <a:off x="8348252" y="1984193"/>
            <a:ext cx="3092929" cy="969163"/>
          </a:xfrm>
          <a:prstGeom prst="wedgeRoundRectCallout">
            <a:avLst>
              <a:gd name="adj1" fmla="val -76353"/>
              <a:gd name="adj2" fmla="val 121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tail</a:t>
            </a:r>
            <a:r>
              <a:rPr lang="en-US" sz="2000" dirty="0">
                <a:latin typeface="Corbel" panose="020B0503020204020204" pitchFamily="34" charset="0"/>
              </a:rPr>
              <a:t> function returns all but the first item in a list.</a:t>
            </a:r>
          </a:p>
        </p:txBody>
      </p:sp>
      <p:sp>
        <p:nvSpPr>
          <p:cNvPr id="36" name="Speech Bubble: Rectangle with Corners Rounded 35">
            <a:extLst>
              <a:ext uri="{FF2B5EF4-FFF2-40B4-BE49-F238E27FC236}">
                <a16:creationId xmlns:a16="http://schemas.microsoft.com/office/drawing/2014/main" id="{1D8116AE-9A88-4EC8-BDB3-F2E21D011CA9}"/>
              </a:ext>
            </a:extLst>
          </p:cNvPr>
          <p:cNvSpPr/>
          <p:nvPr/>
        </p:nvSpPr>
        <p:spPr>
          <a:xfrm>
            <a:off x="8367889" y="2631264"/>
            <a:ext cx="3092929" cy="969163"/>
          </a:xfrm>
          <a:prstGeom prst="wedgeRoundRectCallout">
            <a:avLst>
              <a:gd name="adj1" fmla="val -76067"/>
              <a:gd name="adj2" fmla="val 1100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null</a:t>
            </a:r>
            <a:r>
              <a:rPr lang="en-US" sz="2000" dirty="0">
                <a:solidFill>
                  <a:srgbClr val="FF0000"/>
                </a:solidFill>
                <a:latin typeface="Corbel" panose="020B0503020204020204" pitchFamily="34" charset="0"/>
              </a:rPr>
              <a:t> </a:t>
            </a:r>
            <a:r>
              <a:rPr lang="en-US" sz="2000" dirty="0">
                <a:latin typeface="Corbel" panose="020B0503020204020204" pitchFamily="34" charset="0"/>
              </a:rPr>
              <a:t>function returns True if a list is empty, False otherwise.</a:t>
            </a:r>
          </a:p>
        </p:txBody>
      </p:sp>
      <p:sp>
        <p:nvSpPr>
          <p:cNvPr id="42" name="TextBox 41">
            <a:extLst>
              <a:ext uri="{FF2B5EF4-FFF2-40B4-BE49-F238E27FC236}">
                <a16:creationId xmlns:a16="http://schemas.microsoft.com/office/drawing/2014/main" id="{56712F31-C911-4265-BA3F-9D516C3CB5A3}"/>
              </a:ext>
            </a:extLst>
          </p:cNvPr>
          <p:cNvSpPr txBox="1"/>
          <p:nvPr/>
        </p:nvSpPr>
        <p:spPr>
          <a:xfrm>
            <a:off x="5812405" y="5296126"/>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43" name="TextBox 42">
            <a:extLst>
              <a:ext uri="{FF2B5EF4-FFF2-40B4-BE49-F238E27FC236}">
                <a16:creationId xmlns:a16="http://schemas.microsoft.com/office/drawing/2014/main" id="{44FCA5DD-F6AE-4D03-A5DF-8E62D311A59D}"/>
              </a:ext>
            </a:extLst>
          </p:cNvPr>
          <p:cNvSpPr txBox="1"/>
          <p:nvPr/>
        </p:nvSpPr>
        <p:spPr>
          <a:xfrm>
            <a:off x="7015076" y="5302681"/>
            <a:ext cx="1830950" cy="369332"/>
          </a:xfrm>
          <a:prstGeom prst="rect">
            <a:avLst/>
          </a:prstGeom>
          <a:noFill/>
        </p:spPr>
        <p:txBody>
          <a:bodyPr wrap="none" rtlCol="0">
            <a:spAutoFit/>
          </a:bodyPr>
          <a:lstStyle/>
          <a:p>
            <a:r>
              <a:rPr lang="en-US" dirty="0">
                <a:solidFill>
                  <a:srgbClr val="C2FFF0"/>
                </a:solidFill>
                <a:latin typeface="Consolas" panose="020B0609020204030204" pitchFamily="49" charset="0"/>
              </a:rPr>
              <a:t>take 3 primes</a:t>
            </a:r>
          </a:p>
        </p:txBody>
      </p:sp>
      <p:sp>
        <p:nvSpPr>
          <p:cNvPr id="44" name="TextBox 43">
            <a:extLst>
              <a:ext uri="{FF2B5EF4-FFF2-40B4-BE49-F238E27FC236}">
                <a16:creationId xmlns:a16="http://schemas.microsoft.com/office/drawing/2014/main" id="{33AFF774-10A7-45EE-9F6B-3F2E9AC61CD8}"/>
              </a:ext>
            </a:extLst>
          </p:cNvPr>
          <p:cNvSpPr txBox="1"/>
          <p:nvPr/>
        </p:nvSpPr>
        <p:spPr>
          <a:xfrm>
            <a:off x="5812405" y="5559055"/>
            <a:ext cx="1071127" cy="369332"/>
          </a:xfrm>
          <a:prstGeom prst="rect">
            <a:avLst/>
          </a:prstGeom>
          <a:noFill/>
        </p:spPr>
        <p:txBody>
          <a:bodyPr wrap="none" rtlCol="0">
            <a:spAutoFit/>
          </a:bodyPr>
          <a:lstStyle/>
          <a:p>
            <a:r>
              <a:rPr lang="en-US" dirty="0">
                <a:solidFill>
                  <a:srgbClr val="FFD1D1"/>
                </a:solidFill>
                <a:latin typeface="Consolas" panose="020B0609020204030204" pitchFamily="49" charset="0"/>
              </a:rPr>
              <a:t>[2,3,5]</a:t>
            </a:r>
          </a:p>
        </p:txBody>
      </p:sp>
      <p:sp>
        <p:nvSpPr>
          <p:cNvPr id="46" name="Speech Bubble: Rectangle with Corners Rounded 45">
            <a:extLst>
              <a:ext uri="{FF2B5EF4-FFF2-40B4-BE49-F238E27FC236}">
                <a16:creationId xmlns:a16="http://schemas.microsoft.com/office/drawing/2014/main" id="{891E6D62-5BAF-4106-AFB9-2F64B9C1998A}"/>
              </a:ext>
            </a:extLst>
          </p:cNvPr>
          <p:cNvSpPr/>
          <p:nvPr/>
        </p:nvSpPr>
        <p:spPr>
          <a:xfrm>
            <a:off x="8222457" y="3825946"/>
            <a:ext cx="3092929" cy="969163"/>
          </a:xfrm>
          <a:prstGeom prst="wedgeRoundRectCallout">
            <a:avLst>
              <a:gd name="adj1" fmla="val -76067"/>
              <a:gd name="adj2" fmla="val 1100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take</a:t>
            </a:r>
            <a:r>
              <a:rPr lang="en-US" sz="2000" dirty="0">
                <a:solidFill>
                  <a:srgbClr val="FF0000"/>
                </a:solidFill>
                <a:latin typeface="Corbel" panose="020B0503020204020204" pitchFamily="34" charset="0"/>
              </a:rPr>
              <a:t> </a:t>
            </a:r>
            <a:r>
              <a:rPr lang="en-US" sz="2000" dirty="0">
                <a:latin typeface="Corbel" panose="020B0503020204020204" pitchFamily="34" charset="0"/>
              </a:rPr>
              <a:t>function returns a new list that contains the first n items of the old list.</a:t>
            </a:r>
          </a:p>
        </p:txBody>
      </p:sp>
      <p:sp>
        <p:nvSpPr>
          <p:cNvPr id="47" name="TextBox 46">
            <a:extLst>
              <a:ext uri="{FF2B5EF4-FFF2-40B4-BE49-F238E27FC236}">
                <a16:creationId xmlns:a16="http://schemas.microsoft.com/office/drawing/2014/main" id="{64DCFC85-7820-418F-90AA-6A42A83ACCB7}"/>
              </a:ext>
            </a:extLst>
          </p:cNvPr>
          <p:cNvSpPr txBox="1"/>
          <p:nvPr/>
        </p:nvSpPr>
        <p:spPr>
          <a:xfrm>
            <a:off x="5812405" y="5868379"/>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48" name="TextBox 47">
            <a:extLst>
              <a:ext uri="{FF2B5EF4-FFF2-40B4-BE49-F238E27FC236}">
                <a16:creationId xmlns:a16="http://schemas.microsoft.com/office/drawing/2014/main" id="{9DEA267F-237A-43EB-B2C4-F044E7A0B53B}"/>
              </a:ext>
            </a:extLst>
          </p:cNvPr>
          <p:cNvSpPr txBox="1"/>
          <p:nvPr/>
        </p:nvSpPr>
        <p:spPr>
          <a:xfrm>
            <a:off x="7015076" y="5874934"/>
            <a:ext cx="1830950" cy="369332"/>
          </a:xfrm>
          <a:prstGeom prst="rect">
            <a:avLst/>
          </a:prstGeom>
          <a:noFill/>
        </p:spPr>
        <p:txBody>
          <a:bodyPr wrap="none" rtlCol="0">
            <a:spAutoFit/>
          </a:bodyPr>
          <a:lstStyle/>
          <a:p>
            <a:r>
              <a:rPr lang="en-US" dirty="0">
                <a:solidFill>
                  <a:srgbClr val="C2FFF0"/>
                </a:solidFill>
                <a:latin typeface="Consolas" panose="020B0609020204030204" pitchFamily="49" charset="0"/>
              </a:rPr>
              <a:t>drop 4 primes</a:t>
            </a:r>
          </a:p>
        </p:txBody>
      </p:sp>
      <p:sp>
        <p:nvSpPr>
          <p:cNvPr id="49" name="TextBox 48">
            <a:extLst>
              <a:ext uri="{FF2B5EF4-FFF2-40B4-BE49-F238E27FC236}">
                <a16:creationId xmlns:a16="http://schemas.microsoft.com/office/drawing/2014/main" id="{7A741170-8245-4FDF-933C-172E97388580}"/>
              </a:ext>
            </a:extLst>
          </p:cNvPr>
          <p:cNvSpPr txBox="1"/>
          <p:nvPr/>
        </p:nvSpPr>
        <p:spPr>
          <a:xfrm>
            <a:off x="5812405" y="6131308"/>
            <a:ext cx="1071127" cy="369332"/>
          </a:xfrm>
          <a:prstGeom prst="rect">
            <a:avLst/>
          </a:prstGeom>
          <a:noFill/>
        </p:spPr>
        <p:txBody>
          <a:bodyPr wrap="none" rtlCol="0">
            <a:spAutoFit/>
          </a:bodyPr>
          <a:lstStyle/>
          <a:p>
            <a:r>
              <a:rPr lang="en-US" dirty="0">
                <a:solidFill>
                  <a:srgbClr val="FFD1D1"/>
                </a:solidFill>
                <a:latin typeface="Consolas" panose="020B0609020204030204" pitchFamily="49" charset="0"/>
              </a:rPr>
              <a:t>[11,13]</a:t>
            </a:r>
          </a:p>
        </p:txBody>
      </p:sp>
      <p:sp>
        <p:nvSpPr>
          <p:cNvPr id="53" name="Speech Bubble: Rectangle with Corners Rounded 52">
            <a:extLst>
              <a:ext uri="{FF2B5EF4-FFF2-40B4-BE49-F238E27FC236}">
                <a16:creationId xmlns:a16="http://schemas.microsoft.com/office/drawing/2014/main" id="{1D386586-CC06-4F47-ADBE-D3B1B2FDE9F1}"/>
              </a:ext>
            </a:extLst>
          </p:cNvPr>
          <p:cNvSpPr/>
          <p:nvPr/>
        </p:nvSpPr>
        <p:spPr>
          <a:xfrm>
            <a:off x="8278993" y="4389170"/>
            <a:ext cx="3092929" cy="969163"/>
          </a:xfrm>
          <a:prstGeom prst="wedgeRoundRectCallout">
            <a:avLst>
              <a:gd name="adj1" fmla="val -76067"/>
              <a:gd name="adj2" fmla="val 1100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drop</a:t>
            </a:r>
            <a:r>
              <a:rPr lang="en-US" sz="2000" dirty="0">
                <a:solidFill>
                  <a:srgbClr val="FF0000"/>
                </a:solidFill>
                <a:latin typeface="Corbel" panose="020B0503020204020204" pitchFamily="34" charset="0"/>
              </a:rPr>
              <a:t> </a:t>
            </a:r>
            <a:r>
              <a:rPr lang="en-US" sz="2000" dirty="0">
                <a:latin typeface="Corbel" panose="020B0503020204020204" pitchFamily="34" charset="0"/>
              </a:rPr>
              <a:t>function returns a new list without its first n items.</a:t>
            </a:r>
          </a:p>
        </p:txBody>
      </p:sp>
    </p:spTree>
    <p:extLst>
      <p:ext uri="{BB962C8B-B14F-4D97-AF65-F5344CB8AC3E}">
        <p14:creationId xmlns:p14="http://schemas.microsoft.com/office/powerpoint/2010/main" val="14246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down)">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3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down)">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ipe(left)">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3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wipe(down)">
                                      <p:cBhvr>
                                        <p:cTn id="88" dur="500"/>
                                        <p:tgtEl>
                                          <p:spTgt spid="36"/>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left)">
                                      <p:cBhvr>
                                        <p:cTn id="102" dur="500"/>
                                        <p:tgtEl>
                                          <p:spTgt spid="5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wipe(left)">
                                      <p:cBhvr>
                                        <p:cTn id="107" dur="500"/>
                                        <p:tgtEl>
                                          <p:spTgt spid="5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wipe(left)">
                                      <p:cBhvr>
                                        <p:cTn id="112" dur="500"/>
                                        <p:tgtEl>
                                          <p:spTgt spid="5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wipe(left)">
                                      <p:cBhvr>
                                        <p:cTn id="117" dur="500"/>
                                        <p:tgtEl>
                                          <p:spTgt spid="4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left)">
                                      <p:cBhvr>
                                        <p:cTn id="122" dur="500"/>
                                        <p:tgtEl>
                                          <p:spTgt spid="4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wipe(down)">
                                      <p:cBhvr>
                                        <p:cTn id="127" dur="500"/>
                                        <p:tgtEl>
                                          <p:spTgt spid="4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wipe(left)">
                                      <p:cBhvr>
                                        <p:cTn id="132" dur="500"/>
                                        <p:tgtEl>
                                          <p:spTgt spid="44"/>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46"/>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wipe(left)">
                                      <p:cBhvr>
                                        <p:cTn id="141" dur="500"/>
                                        <p:tgtEl>
                                          <p:spTgt spid="47"/>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wipe(left)">
                                      <p:cBhvr>
                                        <p:cTn id="146" dur="500"/>
                                        <p:tgtEl>
                                          <p:spTgt spid="48"/>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53"/>
                                        </p:tgtEl>
                                        <p:attrNameLst>
                                          <p:attrName>style.visibility</p:attrName>
                                        </p:attrNameLst>
                                      </p:cBhvr>
                                      <p:to>
                                        <p:strVal val="visible"/>
                                      </p:to>
                                    </p:set>
                                    <p:animEffect transition="in" filter="wipe(down)">
                                      <p:cBhvr>
                                        <p:cTn id="151" dur="500"/>
                                        <p:tgtEl>
                                          <p:spTgt spid="5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49"/>
                                        </p:tgtEl>
                                        <p:attrNameLst>
                                          <p:attrName>style.visibility</p:attrName>
                                        </p:attrNameLst>
                                      </p:cBhvr>
                                      <p:to>
                                        <p:strVal val="visible"/>
                                      </p:to>
                                    </p:set>
                                    <p:animEffect transition="in" filter="wipe(left)">
                                      <p:cBhvr>
                                        <p:cTn id="156" dur="500"/>
                                        <p:tgtEl>
                                          <p:spTgt spid="49"/>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1" nodeType="clickEffect">
                                  <p:stCondLst>
                                    <p:cond delay="0"/>
                                  </p:stCondLst>
                                  <p:childTnLst>
                                    <p:set>
                                      <p:cBhvr>
                                        <p:cTn id="160"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P spid="25" grpId="0"/>
      <p:bldP spid="26" grpId="0"/>
      <p:bldP spid="34" grpId="0"/>
      <p:bldP spid="35" grpId="0"/>
      <p:bldP spid="39" grpId="0"/>
      <p:bldP spid="40" grpId="0"/>
      <p:bldP spid="41" grpId="0"/>
      <p:bldP spid="45" grpId="0"/>
      <p:bldP spid="50" grpId="0"/>
      <p:bldP spid="51" grpId="0"/>
      <p:bldP spid="52" grpId="0"/>
      <p:bldP spid="30" grpId="0"/>
      <p:bldP spid="32" grpId="0" animBg="1"/>
      <p:bldP spid="32" grpId="1" animBg="1"/>
      <p:bldP spid="33" grpId="0" animBg="1"/>
      <p:bldP spid="33" grpId="1" animBg="1"/>
      <p:bldP spid="36" grpId="0" animBg="1"/>
      <p:bldP spid="36" grpId="1" animBg="1"/>
      <p:bldP spid="42" grpId="0"/>
      <p:bldP spid="43" grpId="0"/>
      <p:bldP spid="44" grpId="0"/>
      <p:bldP spid="46" grpId="0" animBg="1"/>
      <p:bldP spid="46" grpId="1" animBg="1"/>
      <p:bldP spid="47" grpId="0"/>
      <p:bldP spid="48" grpId="0"/>
      <p:bldP spid="49" grpId="0"/>
      <p:bldP spid="53" grpId="0" animBg="1"/>
      <p:bldP spid="5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A List of Other List Operations</a:t>
            </a:r>
          </a:p>
        </p:txBody>
      </p:sp>
      <p:grpSp>
        <p:nvGrpSpPr>
          <p:cNvPr id="5" name="Group 4">
            <a:extLst>
              <a:ext uri="{FF2B5EF4-FFF2-40B4-BE49-F238E27FC236}">
                <a16:creationId xmlns:a16="http://schemas.microsoft.com/office/drawing/2014/main" id="{E9087DB0-96FA-4A23-8650-E44321DBE372}"/>
              </a:ext>
            </a:extLst>
          </p:cNvPr>
          <p:cNvGrpSpPr/>
          <p:nvPr/>
        </p:nvGrpSpPr>
        <p:grpSpPr>
          <a:xfrm>
            <a:off x="5847742" y="2325281"/>
            <a:ext cx="6238537" cy="4247799"/>
            <a:chOff x="6095118" y="1978967"/>
            <a:chExt cx="5733038" cy="3715153"/>
          </a:xfrm>
        </p:grpSpPr>
        <p:grpSp>
          <p:nvGrpSpPr>
            <p:cNvPr id="12" name="Group 11">
              <a:extLst>
                <a:ext uri="{FF2B5EF4-FFF2-40B4-BE49-F238E27FC236}">
                  <a16:creationId xmlns:a16="http://schemas.microsoft.com/office/drawing/2014/main" id="{876D6BC4-ED6F-43A5-9B7D-DF54D2FA2D03}"/>
                </a:ext>
              </a:extLst>
            </p:cNvPr>
            <p:cNvGrpSpPr/>
            <p:nvPr/>
          </p:nvGrpSpPr>
          <p:grpSpPr>
            <a:xfrm>
              <a:off x="6095118" y="1978967"/>
              <a:ext cx="5733038" cy="3715153"/>
              <a:chOff x="3072962" y="1263460"/>
              <a:chExt cx="5994838" cy="4294379"/>
            </a:xfrm>
          </p:grpSpPr>
          <p:pic>
            <p:nvPicPr>
              <p:cNvPr id="13" name="Picture 12">
                <a:extLst>
                  <a:ext uri="{FF2B5EF4-FFF2-40B4-BE49-F238E27FC236}">
                    <a16:creationId xmlns:a16="http://schemas.microsoft.com/office/drawing/2014/main" id="{AB38F4FC-21EF-448C-AB62-F7D042710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4" name="Rectangle 13">
                <a:extLst>
                  <a:ext uri="{FF2B5EF4-FFF2-40B4-BE49-F238E27FC236}">
                    <a16:creationId xmlns:a16="http://schemas.microsoft.com/office/drawing/2014/main" id="{17E6D5F0-012F-436C-883E-D111C897C2A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 name="Rectangle 3">
              <a:extLst>
                <a:ext uri="{FF2B5EF4-FFF2-40B4-BE49-F238E27FC236}">
                  <a16:creationId xmlns:a16="http://schemas.microsoft.com/office/drawing/2014/main" id="{575350B6-64B4-4F2C-A471-AF43F97F843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1132381" cy="400110"/>
            </a:xfrm>
            <a:prstGeom prst="rect">
              <a:avLst/>
            </a:prstGeom>
            <a:noFill/>
          </p:spPr>
          <p:txBody>
            <a:bodyPr wrap="none" rtlCol="0">
              <a:spAutoFit/>
            </a:bodyPr>
            <a:lstStyle/>
            <a:p>
              <a:r>
                <a:rPr lang="en-US" sz="2000" dirty="0" err="1"/>
                <a:t>examples.hs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86833"/>
            <a:ext cx="4870244" cy="4524315"/>
          </a:xfrm>
          <a:prstGeom prst="rect">
            <a:avLst/>
          </a:prstGeom>
          <a:noFill/>
        </p:spPr>
        <p:txBody>
          <a:bodyPr wrap="none" rtlCol="0">
            <a:spAutoFit/>
          </a:bodyPr>
          <a:lstStyle/>
          <a:p>
            <a:r>
              <a:rPr lang="en-US" dirty="0">
                <a:latin typeface="Consolas" panose="020B0609020204030204" pitchFamily="49" charset="0"/>
              </a:rPr>
              <a:t>-- A List of primes</a:t>
            </a:r>
          </a:p>
          <a:p>
            <a:r>
              <a:rPr lang="en-US" dirty="0">
                <a:latin typeface="Consolas" panose="020B0609020204030204" pitchFamily="49" charset="0"/>
              </a:rPr>
              <a:t>primes :: [Int]</a:t>
            </a:r>
          </a:p>
          <a:p>
            <a:r>
              <a:rPr lang="en-US" dirty="0">
                <a:latin typeface="Consolas" panose="020B0609020204030204" pitchFamily="49" charset="0"/>
              </a:rPr>
              <a:t>primes = [2,3,5,7,11,13]</a:t>
            </a:r>
          </a:p>
          <a:p>
            <a:endParaRPr lang="en-US" dirty="0">
              <a:latin typeface="Consolas" panose="020B0609020204030204" pitchFamily="49" charset="0"/>
            </a:endParaRPr>
          </a:p>
          <a:p>
            <a:r>
              <a:rPr lang="en-US" dirty="0">
                <a:latin typeface="Consolas" panose="020B0609020204030204" pitchFamily="49" charset="0"/>
              </a:rPr>
              <a:t>-- A List of jobs</a:t>
            </a:r>
          </a:p>
          <a:p>
            <a:r>
              <a:rPr lang="en-US" dirty="0">
                <a:latin typeface="Consolas" panose="020B0609020204030204" pitchFamily="49" charset="0"/>
              </a:rPr>
              <a:t>jobs = ["</a:t>
            </a:r>
            <a:r>
              <a:rPr lang="en-US" dirty="0" err="1">
                <a:latin typeface="Consolas" panose="020B0609020204030204" pitchFamily="49" charset="0"/>
              </a:rPr>
              <a:t>SWE","Chef","Writer</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 List of Lists</a:t>
            </a:r>
          </a:p>
          <a:p>
            <a:r>
              <a:rPr lang="en-US" dirty="0">
                <a:latin typeface="Consolas" panose="020B0609020204030204" pitchFamily="49" charset="0"/>
              </a:rPr>
              <a:t>lol = [[1,2,3],[4,5],[6,7,8,9]]</a:t>
            </a:r>
          </a:p>
          <a:p>
            <a:endParaRPr lang="en-US" dirty="0">
              <a:latin typeface="Consolas" panose="020B0609020204030204" pitchFamily="49" charset="0"/>
            </a:endParaRPr>
          </a:p>
          <a:p>
            <a:r>
              <a:rPr lang="en-US" dirty="0">
                <a:latin typeface="Consolas" panose="020B0609020204030204" pitchFamily="49" charset="0"/>
              </a:rPr>
              <a:t>-- A list of tuples</a:t>
            </a:r>
          </a:p>
          <a:p>
            <a:r>
              <a:rPr lang="en-US" dirty="0">
                <a:latin typeface="Consolas" panose="020B0609020204030204" pitchFamily="49" charset="0"/>
              </a:rPr>
              <a:t>lot = [("foo",1),("bar",2),("boo",3)]</a:t>
            </a:r>
          </a:p>
          <a:p>
            <a:endParaRPr lang="en-US" dirty="0">
              <a:latin typeface="Consolas" panose="020B0609020204030204" pitchFamily="49" charset="0"/>
            </a:endParaRPr>
          </a:p>
          <a:p>
            <a:r>
              <a:rPr lang="en-US" dirty="0">
                <a:latin typeface="Consolas" panose="020B0609020204030204" pitchFamily="49" charset="0"/>
              </a:rPr>
              <a:t>-- An empty list</a:t>
            </a:r>
          </a:p>
          <a:p>
            <a:r>
              <a:rPr lang="en-US" dirty="0">
                <a:latin typeface="Consolas" panose="020B0609020204030204" pitchFamily="49" charset="0"/>
              </a:rPr>
              <a:t>mt = []</a:t>
            </a:r>
          </a:p>
          <a:p>
            <a:endParaRPr lang="en-US" dirty="0">
              <a:latin typeface="Consolas" panose="020B0609020204030204" pitchFamily="49" charset="0"/>
            </a:endParaRPr>
          </a:p>
        </p:txBody>
      </p:sp>
      <p:sp>
        <p:nvSpPr>
          <p:cNvPr id="20" name="TextBox 19">
            <a:extLst>
              <a:ext uri="{FF2B5EF4-FFF2-40B4-BE49-F238E27FC236}">
                <a16:creationId xmlns:a16="http://schemas.microsoft.com/office/drawing/2014/main" id="{AFB4F704-7703-4B37-885C-2247178793BF}"/>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21" name="TextBox 20">
            <a:extLst>
              <a:ext uri="{FF2B5EF4-FFF2-40B4-BE49-F238E27FC236}">
                <a16:creationId xmlns:a16="http://schemas.microsoft.com/office/drawing/2014/main" id="{4FA66634-38C9-4E5C-A616-F38096EDC758}"/>
              </a:ext>
            </a:extLst>
          </p:cNvPr>
          <p:cNvSpPr txBox="1"/>
          <p:nvPr/>
        </p:nvSpPr>
        <p:spPr>
          <a:xfrm>
            <a:off x="6941339" y="2557292"/>
            <a:ext cx="1957587"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examples</a:t>
            </a:r>
          </a:p>
        </p:txBody>
      </p:sp>
      <p:sp>
        <p:nvSpPr>
          <p:cNvPr id="23" name="TextBox 22">
            <a:extLst>
              <a:ext uri="{FF2B5EF4-FFF2-40B4-BE49-F238E27FC236}">
                <a16:creationId xmlns:a16="http://schemas.microsoft.com/office/drawing/2014/main" id="{EFC6AEC6-981C-4A75-ABBC-607ED1A8142A}"/>
              </a:ext>
            </a:extLst>
          </p:cNvPr>
          <p:cNvSpPr txBox="1"/>
          <p:nvPr/>
        </p:nvSpPr>
        <p:spPr>
          <a:xfrm>
            <a:off x="5816823" y="3059104"/>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24" name="TextBox 23">
            <a:extLst>
              <a:ext uri="{FF2B5EF4-FFF2-40B4-BE49-F238E27FC236}">
                <a16:creationId xmlns:a16="http://schemas.microsoft.com/office/drawing/2014/main" id="{E8FE0924-120C-4C11-9813-CC7B6F5BD2DD}"/>
              </a:ext>
            </a:extLst>
          </p:cNvPr>
          <p:cNvSpPr txBox="1"/>
          <p:nvPr/>
        </p:nvSpPr>
        <p:spPr>
          <a:xfrm>
            <a:off x="6975755" y="3065659"/>
            <a:ext cx="1324402" cy="369332"/>
          </a:xfrm>
          <a:prstGeom prst="rect">
            <a:avLst/>
          </a:prstGeom>
          <a:noFill/>
        </p:spPr>
        <p:txBody>
          <a:bodyPr wrap="none" rtlCol="0">
            <a:spAutoFit/>
          </a:bodyPr>
          <a:lstStyle/>
          <a:p>
            <a:r>
              <a:rPr lang="en-US" dirty="0">
                <a:solidFill>
                  <a:srgbClr val="C2FFF0"/>
                </a:solidFill>
                <a:latin typeface="Consolas" panose="020B0609020204030204" pitchFamily="49" charset="0"/>
              </a:rPr>
              <a:t>jobs !! 2</a:t>
            </a:r>
          </a:p>
        </p:txBody>
      </p:sp>
      <p:sp>
        <p:nvSpPr>
          <p:cNvPr id="25" name="TextBox 24">
            <a:extLst>
              <a:ext uri="{FF2B5EF4-FFF2-40B4-BE49-F238E27FC236}">
                <a16:creationId xmlns:a16="http://schemas.microsoft.com/office/drawing/2014/main" id="{FDD3273C-1CF8-4000-A212-430C9D368AFF}"/>
              </a:ext>
            </a:extLst>
          </p:cNvPr>
          <p:cNvSpPr txBox="1"/>
          <p:nvPr/>
        </p:nvSpPr>
        <p:spPr>
          <a:xfrm>
            <a:off x="5816823" y="3325961"/>
            <a:ext cx="1197764" cy="369332"/>
          </a:xfrm>
          <a:prstGeom prst="rect">
            <a:avLst/>
          </a:prstGeom>
          <a:noFill/>
        </p:spPr>
        <p:txBody>
          <a:bodyPr wrap="none" rtlCol="0">
            <a:spAutoFit/>
          </a:bodyPr>
          <a:lstStyle/>
          <a:p>
            <a:r>
              <a:rPr lang="en-US" dirty="0">
                <a:solidFill>
                  <a:srgbClr val="FFD1D1"/>
                </a:solidFill>
                <a:latin typeface="Consolas" panose="020B0609020204030204" pitchFamily="49" charset="0"/>
              </a:rPr>
              <a:t>"Writer"</a:t>
            </a:r>
          </a:p>
        </p:txBody>
      </p:sp>
      <p:sp>
        <p:nvSpPr>
          <p:cNvPr id="26" name="TextBox 25">
            <a:extLst>
              <a:ext uri="{FF2B5EF4-FFF2-40B4-BE49-F238E27FC236}">
                <a16:creationId xmlns:a16="http://schemas.microsoft.com/office/drawing/2014/main" id="{939CCEDA-71E2-4CDC-ABAB-2E78CACA9661}"/>
              </a:ext>
            </a:extLst>
          </p:cNvPr>
          <p:cNvSpPr txBox="1"/>
          <p:nvPr/>
        </p:nvSpPr>
        <p:spPr>
          <a:xfrm>
            <a:off x="5816823" y="3609185"/>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34" name="TextBox 33">
            <a:extLst>
              <a:ext uri="{FF2B5EF4-FFF2-40B4-BE49-F238E27FC236}">
                <a16:creationId xmlns:a16="http://schemas.microsoft.com/office/drawing/2014/main" id="{C55F212F-B740-433A-B731-18BAD73FD5C9}"/>
              </a:ext>
            </a:extLst>
          </p:cNvPr>
          <p:cNvSpPr txBox="1"/>
          <p:nvPr/>
        </p:nvSpPr>
        <p:spPr>
          <a:xfrm>
            <a:off x="7019494" y="3615740"/>
            <a:ext cx="2210862" cy="369332"/>
          </a:xfrm>
          <a:prstGeom prst="rect">
            <a:avLst/>
          </a:prstGeom>
          <a:noFill/>
        </p:spPr>
        <p:txBody>
          <a:bodyPr wrap="none" rtlCol="0">
            <a:spAutoFit/>
          </a:bodyPr>
          <a:lstStyle/>
          <a:p>
            <a:r>
              <a:rPr lang="en-US" dirty="0" err="1">
                <a:solidFill>
                  <a:srgbClr val="C2FFF0"/>
                </a:solidFill>
                <a:latin typeface="Consolas" panose="020B0609020204030204" pitchFamily="49" charset="0"/>
              </a:rPr>
              <a:t>elem</a:t>
            </a:r>
            <a:r>
              <a:rPr lang="en-US" dirty="0">
                <a:solidFill>
                  <a:srgbClr val="C2FFF0"/>
                </a:solidFill>
                <a:latin typeface="Consolas" panose="020B0609020204030204" pitchFamily="49" charset="0"/>
              </a:rPr>
              <a:t> "Chef" jobs</a:t>
            </a:r>
          </a:p>
        </p:txBody>
      </p:sp>
      <p:sp>
        <p:nvSpPr>
          <p:cNvPr id="35" name="TextBox 34">
            <a:extLst>
              <a:ext uri="{FF2B5EF4-FFF2-40B4-BE49-F238E27FC236}">
                <a16:creationId xmlns:a16="http://schemas.microsoft.com/office/drawing/2014/main" id="{F0BF6CF6-C476-4147-B8FF-A0557CE996AB}"/>
              </a:ext>
            </a:extLst>
          </p:cNvPr>
          <p:cNvSpPr txBox="1"/>
          <p:nvPr/>
        </p:nvSpPr>
        <p:spPr>
          <a:xfrm>
            <a:off x="5816823" y="3867697"/>
            <a:ext cx="6083629" cy="369332"/>
          </a:xfrm>
          <a:prstGeom prst="rect">
            <a:avLst/>
          </a:prstGeom>
          <a:noFill/>
        </p:spPr>
        <p:txBody>
          <a:bodyPr wrap="square" rtlCol="0">
            <a:spAutoFit/>
          </a:bodyPr>
          <a:lstStyle/>
          <a:p>
            <a:r>
              <a:rPr lang="en-US" dirty="0">
                <a:solidFill>
                  <a:srgbClr val="FFD1D1"/>
                </a:solidFill>
                <a:latin typeface="Consolas" panose="020B0609020204030204" pitchFamily="49" charset="0"/>
              </a:rPr>
              <a:t>True</a:t>
            </a:r>
          </a:p>
        </p:txBody>
      </p:sp>
      <p:sp>
        <p:nvSpPr>
          <p:cNvPr id="39" name="TextBox 38">
            <a:extLst>
              <a:ext uri="{FF2B5EF4-FFF2-40B4-BE49-F238E27FC236}">
                <a16:creationId xmlns:a16="http://schemas.microsoft.com/office/drawing/2014/main" id="{3E2DF9FC-1642-4745-B52B-C6FDB2CB08FD}"/>
              </a:ext>
            </a:extLst>
          </p:cNvPr>
          <p:cNvSpPr txBox="1"/>
          <p:nvPr/>
        </p:nvSpPr>
        <p:spPr>
          <a:xfrm>
            <a:off x="5812406" y="4125862"/>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40" name="TextBox 39">
            <a:extLst>
              <a:ext uri="{FF2B5EF4-FFF2-40B4-BE49-F238E27FC236}">
                <a16:creationId xmlns:a16="http://schemas.microsoft.com/office/drawing/2014/main" id="{725582EF-CFE4-4A8B-BA04-D5BE179283A7}"/>
              </a:ext>
            </a:extLst>
          </p:cNvPr>
          <p:cNvSpPr txBox="1"/>
          <p:nvPr/>
        </p:nvSpPr>
        <p:spPr>
          <a:xfrm>
            <a:off x="7015077" y="4132417"/>
            <a:ext cx="1451038" cy="369332"/>
          </a:xfrm>
          <a:prstGeom prst="rect">
            <a:avLst/>
          </a:prstGeom>
          <a:noFill/>
        </p:spPr>
        <p:txBody>
          <a:bodyPr wrap="none" rtlCol="0">
            <a:spAutoFit/>
          </a:bodyPr>
          <a:lstStyle/>
          <a:p>
            <a:r>
              <a:rPr lang="en-US" dirty="0">
                <a:solidFill>
                  <a:srgbClr val="C2FFF0"/>
                </a:solidFill>
                <a:latin typeface="Consolas" panose="020B0609020204030204" pitchFamily="49" charset="0"/>
              </a:rPr>
              <a:t>sum primes</a:t>
            </a:r>
          </a:p>
        </p:txBody>
      </p:sp>
      <p:sp>
        <p:nvSpPr>
          <p:cNvPr id="41" name="TextBox 40">
            <a:extLst>
              <a:ext uri="{FF2B5EF4-FFF2-40B4-BE49-F238E27FC236}">
                <a16:creationId xmlns:a16="http://schemas.microsoft.com/office/drawing/2014/main" id="{3D45A6B6-A4E8-4D0A-829E-2ECCABDDEEFE}"/>
              </a:ext>
            </a:extLst>
          </p:cNvPr>
          <p:cNvSpPr txBox="1"/>
          <p:nvPr/>
        </p:nvSpPr>
        <p:spPr>
          <a:xfrm>
            <a:off x="5812406" y="4388791"/>
            <a:ext cx="437940" cy="369332"/>
          </a:xfrm>
          <a:prstGeom prst="rect">
            <a:avLst/>
          </a:prstGeom>
          <a:noFill/>
        </p:spPr>
        <p:txBody>
          <a:bodyPr wrap="none" rtlCol="0">
            <a:spAutoFit/>
          </a:bodyPr>
          <a:lstStyle/>
          <a:p>
            <a:r>
              <a:rPr lang="en-US" dirty="0">
                <a:solidFill>
                  <a:srgbClr val="FFD1D1"/>
                </a:solidFill>
                <a:latin typeface="Consolas" panose="020B0609020204030204" pitchFamily="49" charset="0"/>
              </a:rPr>
              <a:t>42</a:t>
            </a:r>
          </a:p>
        </p:txBody>
      </p:sp>
      <p:sp>
        <p:nvSpPr>
          <p:cNvPr id="45" name="TextBox 44">
            <a:extLst>
              <a:ext uri="{FF2B5EF4-FFF2-40B4-BE49-F238E27FC236}">
                <a16:creationId xmlns:a16="http://schemas.microsoft.com/office/drawing/2014/main" id="{DE485FC1-3EAC-4800-B4DD-FB2625888092}"/>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42" name="TextBox 41">
            <a:extLst>
              <a:ext uri="{FF2B5EF4-FFF2-40B4-BE49-F238E27FC236}">
                <a16:creationId xmlns:a16="http://schemas.microsoft.com/office/drawing/2014/main" id="{56712F31-C911-4265-BA3F-9D516C3CB5A3}"/>
              </a:ext>
            </a:extLst>
          </p:cNvPr>
          <p:cNvSpPr txBox="1"/>
          <p:nvPr/>
        </p:nvSpPr>
        <p:spPr>
          <a:xfrm>
            <a:off x="5807499" y="4634816"/>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43" name="TextBox 42">
            <a:extLst>
              <a:ext uri="{FF2B5EF4-FFF2-40B4-BE49-F238E27FC236}">
                <a16:creationId xmlns:a16="http://schemas.microsoft.com/office/drawing/2014/main" id="{44FCA5DD-F6AE-4D03-A5DF-8E62D311A59D}"/>
              </a:ext>
            </a:extLst>
          </p:cNvPr>
          <p:cNvSpPr txBox="1"/>
          <p:nvPr/>
        </p:nvSpPr>
        <p:spPr>
          <a:xfrm>
            <a:off x="7010170" y="4641371"/>
            <a:ext cx="2844048" cy="369332"/>
          </a:xfrm>
          <a:prstGeom prst="rect">
            <a:avLst/>
          </a:prstGeom>
          <a:noFill/>
        </p:spPr>
        <p:txBody>
          <a:bodyPr wrap="none" rtlCol="0">
            <a:spAutoFit/>
          </a:bodyPr>
          <a:lstStyle/>
          <a:p>
            <a:r>
              <a:rPr lang="en-US" dirty="0">
                <a:solidFill>
                  <a:srgbClr val="C2FFF0"/>
                </a:solidFill>
                <a:latin typeface="Consolas" panose="020B0609020204030204" pitchFamily="49" charset="0"/>
              </a:rPr>
              <a:t>or [</a:t>
            </a:r>
            <a:r>
              <a:rPr lang="en-US" dirty="0" err="1">
                <a:solidFill>
                  <a:srgbClr val="C2FFF0"/>
                </a:solidFill>
                <a:latin typeface="Consolas" panose="020B0609020204030204" pitchFamily="49" charset="0"/>
              </a:rPr>
              <a:t>True,False,False</a:t>
            </a:r>
            <a:r>
              <a:rPr lang="en-US" dirty="0">
                <a:solidFill>
                  <a:srgbClr val="C2FFF0"/>
                </a:solidFill>
                <a:latin typeface="Consolas" panose="020B0609020204030204" pitchFamily="49" charset="0"/>
              </a:rPr>
              <a:t>]</a:t>
            </a:r>
          </a:p>
        </p:txBody>
      </p:sp>
      <p:sp>
        <p:nvSpPr>
          <p:cNvPr id="44" name="TextBox 43">
            <a:extLst>
              <a:ext uri="{FF2B5EF4-FFF2-40B4-BE49-F238E27FC236}">
                <a16:creationId xmlns:a16="http://schemas.microsoft.com/office/drawing/2014/main" id="{33AFF774-10A7-45EE-9F6B-3F2E9AC61CD8}"/>
              </a:ext>
            </a:extLst>
          </p:cNvPr>
          <p:cNvSpPr txBox="1"/>
          <p:nvPr/>
        </p:nvSpPr>
        <p:spPr>
          <a:xfrm>
            <a:off x="5807499" y="4897745"/>
            <a:ext cx="691215" cy="369332"/>
          </a:xfrm>
          <a:prstGeom prst="rect">
            <a:avLst/>
          </a:prstGeom>
          <a:noFill/>
        </p:spPr>
        <p:txBody>
          <a:bodyPr wrap="none" rtlCol="0">
            <a:spAutoFit/>
          </a:bodyPr>
          <a:lstStyle/>
          <a:p>
            <a:r>
              <a:rPr lang="en-US" dirty="0">
                <a:solidFill>
                  <a:srgbClr val="FFD1D1"/>
                </a:solidFill>
                <a:latin typeface="Consolas" panose="020B0609020204030204" pitchFamily="49" charset="0"/>
              </a:rPr>
              <a:t>True</a:t>
            </a:r>
          </a:p>
        </p:txBody>
      </p:sp>
      <p:sp>
        <p:nvSpPr>
          <p:cNvPr id="47" name="TextBox 46">
            <a:extLst>
              <a:ext uri="{FF2B5EF4-FFF2-40B4-BE49-F238E27FC236}">
                <a16:creationId xmlns:a16="http://schemas.microsoft.com/office/drawing/2014/main" id="{64DCFC85-7820-418F-90AA-6A42A83ACCB7}"/>
              </a:ext>
            </a:extLst>
          </p:cNvPr>
          <p:cNvSpPr txBox="1"/>
          <p:nvPr/>
        </p:nvSpPr>
        <p:spPr>
          <a:xfrm>
            <a:off x="5807499" y="5207069"/>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48" name="TextBox 47">
            <a:extLst>
              <a:ext uri="{FF2B5EF4-FFF2-40B4-BE49-F238E27FC236}">
                <a16:creationId xmlns:a16="http://schemas.microsoft.com/office/drawing/2014/main" id="{9DEA267F-237A-43EB-B2C4-F044E7A0B53B}"/>
              </a:ext>
            </a:extLst>
          </p:cNvPr>
          <p:cNvSpPr txBox="1"/>
          <p:nvPr/>
        </p:nvSpPr>
        <p:spPr>
          <a:xfrm>
            <a:off x="7010170" y="5213624"/>
            <a:ext cx="2590774" cy="369332"/>
          </a:xfrm>
          <a:prstGeom prst="rect">
            <a:avLst/>
          </a:prstGeom>
          <a:noFill/>
        </p:spPr>
        <p:txBody>
          <a:bodyPr wrap="none" rtlCol="0">
            <a:spAutoFit/>
          </a:bodyPr>
          <a:lstStyle/>
          <a:p>
            <a:r>
              <a:rPr lang="en-US" dirty="0">
                <a:solidFill>
                  <a:srgbClr val="C2FFF0"/>
                </a:solidFill>
                <a:latin typeface="Consolas" panose="020B0609020204030204" pitchFamily="49" charset="0"/>
              </a:rPr>
              <a:t>zip [10,20,30] jobs</a:t>
            </a:r>
          </a:p>
        </p:txBody>
      </p:sp>
      <p:sp>
        <p:nvSpPr>
          <p:cNvPr id="49" name="TextBox 48">
            <a:extLst>
              <a:ext uri="{FF2B5EF4-FFF2-40B4-BE49-F238E27FC236}">
                <a16:creationId xmlns:a16="http://schemas.microsoft.com/office/drawing/2014/main" id="{7A741170-8245-4FDF-933C-172E97388580}"/>
              </a:ext>
            </a:extLst>
          </p:cNvPr>
          <p:cNvSpPr txBox="1"/>
          <p:nvPr/>
        </p:nvSpPr>
        <p:spPr>
          <a:xfrm>
            <a:off x="5807499" y="5469998"/>
            <a:ext cx="4996881" cy="369332"/>
          </a:xfrm>
          <a:prstGeom prst="rect">
            <a:avLst/>
          </a:prstGeom>
          <a:noFill/>
        </p:spPr>
        <p:txBody>
          <a:bodyPr wrap="none" rtlCol="0">
            <a:spAutoFit/>
          </a:bodyPr>
          <a:lstStyle/>
          <a:p>
            <a:r>
              <a:rPr lang="en-US" dirty="0">
                <a:solidFill>
                  <a:srgbClr val="FFD1D1"/>
                </a:solidFill>
                <a:latin typeface="Consolas" panose="020B0609020204030204" pitchFamily="49" charset="0"/>
              </a:rPr>
              <a:t>[(10,"SWE"),(20,"Chef"),(30,"Writer")]</a:t>
            </a:r>
          </a:p>
        </p:txBody>
      </p:sp>
      <p:sp>
        <p:nvSpPr>
          <p:cNvPr id="56" name="Speech Bubble: Rectangle with Corners Rounded 55">
            <a:extLst>
              <a:ext uri="{FF2B5EF4-FFF2-40B4-BE49-F238E27FC236}">
                <a16:creationId xmlns:a16="http://schemas.microsoft.com/office/drawing/2014/main" id="{E9767DF3-A46C-4468-824F-1CF1556FC2DB}"/>
              </a:ext>
            </a:extLst>
          </p:cNvPr>
          <p:cNvSpPr/>
          <p:nvPr/>
        </p:nvSpPr>
        <p:spPr>
          <a:xfrm>
            <a:off x="8648078" y="645699"/>
            <a:ext cx="3102915" cy="1745609"/>
          </a:xfrm>
          <a:prstGeom prst="wedgeRoundRectCallout">
            <a:avLst>
              <a:gd name="adj1" fmla="val -75929"/>
              <a:gd name="adj2" fmla="val 908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 </a:t>
            </a:r>
            <a:r>
              <a:rPr lang="en-US" sz="2000" dirty="0">
                <a:latin typeface="Corbel" panose="020B0503020204020204" pitchFamily="34" charset="0"/>
              </a:rPr>
              <a:t>function gives us the n</a:t>
            </a:r>
            <a:r>
              <a:rPr lang="en-US" sz="2000" baseline="30000" dirty="0">
                <a:latin typeface="Corbel" panose="020B0503020204020204" pitchFamily="34" charset="0"/>
              </a:rPr>
              <a:t>th</a:t>
            </a:r>
            <a:r>
              <a:rPr lang="en-US" sz="2000" dirty="0">
                <a:latin typeface="Corbel" panose="020B0503020204020204" pitchFamily="34" charset="0"/>
              </a:rPr>
              <a:t> item in the list (starting with n=</a:t>
            </a:r>
            <a:r>
              <a:rPr lang="en-US" sz="2000" dirty="0">
                <a:latin typeface="Consolas" panose="020B0609020204030204" pitchFamily="49" charset="0"/>
              </a:rPr>
              <a:t>0</a:t>
            </a:r>
            <a:r>
              <a:rPr lang="en-US" sz="2000" dirty="0">
                <a:latin typeface="Corbel" panose="020B0503020204020204" pitchFamily="34" charset="0"/>
              </a:rPr>
              <a:t>)</a:t>
            </a:r>
          </a:p>
          <a:p>
            <a:pPr algn="ctr"/>
            <a:endParaRPr lang="en-US" sz="1050" dirty="0">
              <a:latin typeface="Corbel" panose="020B0503020204020204" pitchFamily="34" charset="0"/>
            </a:endParaRPr>
          </a:p>
          <a:p>
            <a:pPr algn="ctr"/>
            <a:r>
              <a:rPr lang="en-US" sz="2000" dirty="0">
                <a:latin typeface="Corbel" panose="020B0503020204020204" pitchFamily="34" charset="0"/>
              </a:rPr>
              <a:t>You can also use prefix notation: </a:t>
            </a:r>
            <a:r>
              <a:rPr lang="en-US" sz="2000" dirty="0">
                <a:solidFill>
                  <a:srgbClr val="FF0000"/>
                </a:solidFill>
                <a:latin typeface="Corbel" panose="020B0503020204020204" pitchFamily="34" charset="0"/>
              </a:rPr>
              <a:t>(!!)</a:t>
            </a:r>
            <a:r>
              <a:rPr lang="en-US" sz="2000" dirty="0">
                <a:latin typeface="Corbel" panose="020B0503020204020204" pitchFamily="34" charset="0"/>
              </a:rPr>
              <a:t> jobs 2</a:t>
            </a:r>
          </a:p>
        </p:txBody>
      </p:sp>
      <p:sp>
        <p:nvSpPr>
          <p:cNvPr id="46" name="Speech Bubble: Rectangle with Corners Rounded 45">
            <a:extLst>
              <a:ext uri="{FF2B5EF4-FFF2-40B4-BE49-F238E27FC236}">
                <a16:creationId xmlns:a16="http://schemas.microsoft.com/office/drawing/2014/main" id="{93029A56-CB2B-4366-B6D8-810BF5671BE3}"/>
              </a:ext>
            </a:extLst>
          </p:cNvPr>
          <p:cNvSpPr/>
          <p:nvPr/>
        </p:nvSpPr>
        <p:spPr>
          <a:xfrm>
            <a:off x="8277108" y="1612798"/>
            <a:ext cx="3102915" cy="1479724"/>
          </a:xfrm>
          <a:prstGeom prst="wedgeRoundRectCallout">
            <a:avLst>
              <a:gd name="adj1" fmla="val -75929"/>
              <a:gd name="adj2" fmla="val 908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err="1">
                <a:solidFill>
                  <a:srgbClr val="FFAFAF"/>
                </a:solidFill>
                <a:latin typeface="Corbel" panose="020B0503020204020204" pitchFamily="34" charset="0"/>
              </a:rPr>
              <a:t>elem</a:t>
            </a:r>
            <a:r>
              <a:rPr lang="en-US" sz="2000" dirty="0">
                <a:latin typeface="Corbel" panose="020B0503020204020204" pitchFamily="34" charset="0"/>
              </a:rPr>
              <a:t> function tests whether the specified item was found in the list, and, if so, returns True.</a:t>
            </a:r>
          </a:p>
        </p:txBody>
      </p:sp>
      <p:sp>
        <p:nvSpPr>
          <p:cNvPr id="59" name="Speech Bubble: Rectangle with Corners Rounded 58">
            <a:extLst>
              <a:ext uri="{FF2B5EF4-FFF2-40B4-BE49-F238E27FC236}">
                <a16:creationId xmlns:a16="http://schemas.microsoft.com/office/drawing/2014/main" id="{6164BD8C-45E3-4CFD-94C3-8FD1E6557AF2}"/>
              </a:ext>
            </a:extLst>
          </p:cNvPr>
          <p:cNvSpPr/>
          <p:nvPr/>
        </p:nvSpPr>
        <p:spPr>
          <a:xfrm>
            <a:off x="8231459" y="2386834"/>
            <a:ext cx="3854820" cy="1419468"/>
          </a:xfrm>
          <a:prstGeom prst="wedgeRoundRectCallout">
            <a:avLst>
              <a:gd name="adj1" fmla="val -74554"/>
              <a:gd name="adj2" fmla="val 802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sum</a:t>
            </a:r>
            <a:r>
              <a:rPr lang="en-US" sz="2000" dirty="0">
                <a:latin typeface="Corbel" panose="020B0503020204020204" pitchFamily="34" charset="0"/>
              </a:rPr>
              <a:t> function adds up every item in a list of numbers.</a:t>
            </a:r>
          </a:p>
          <a:p>
            <a:pPr algn="ctr"/>
            <a:endParaRPr lang="en-US" sz="1100" dirty="0">
              <a:latin typeface="Corbel" panose="020B0503020204020204" pitchFamily="34" charset="0"/>
            </a:endParaRPr>
          </a:p>
          <a:p>
            <a:pPr algn="ctr"/>
            <a:r>
              <a:rPr lang="en-US" sz="2000" dirty="0">
                <a:latin typeface="Corbel" panose="020B0503020204020204" pitchFamily="34" charset="0"/>
              </a:rPr>
              <a:t>There's </a:t>
            </a:r>
            <a:r>
              <a:rPr lang="en-US" sz="2000" dirty="0">
                <a:solidFill>
                  <a:srgbClr val="FFC1C1"/>
                </a:solidFill>
                <a:latin typeface="Corbel" panose="020B0503020204020204" pitchFamily="34" charset="0"/>
              </a:rPr>
              <a:t>product</a:t>
            </a:r>
            <a:r>
              <a:rPr lang="en-US" sz="2000" dirty="0">
                <a:latin typeface="Corbel" panose="020B0503020204020204" pitchFamily="34" charset="0"/>
              </a:rPr>
              <a:t> too, which multiplies every item!</a:t>
            </a:r>
          </a:p>
        </p:txBody>
      </p:sp>
      <p:sp>
        <p:nvSpPr>
          <p:cNvPr id="61" name="Speech Bubble: Rectangle with Corners Rounded 60">
            <a:extLst>
              <a:ext uri="{FF2B5EF4-FFF2-40B4-BE49-F238E27FC236}">
                <a16:creationId xmlns:a16="http://schemas.microsoft.com/office/drawing/2014/main" id="{AFDEC494-C74F-408C-88C0-8D5328A97E64}"/>
              </a:ext>
            </a:extLst>
          </p:cNvPr>
          <p:cNvSpPr/>
          <p:nvPr/>
        </p:nvSpPr>
        <p:spPr>
          <a:xfrm>
            <a:off x="8137909" y="3019990"/>
            <a:ext cx="3836497" cy="1307110"/>
          </a:xfrm>
          <a:prstGeom prst="wedgeRoundRectCallout">
            <a:avLst>
              <a:gd name="adj1" fmla="val -74432"/>
              <a:gd name="adj2" fmla="val 824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or</a:t>
            </a:r>
            <a:r>
              <a:rPr lang="en-US" sz="2000" dirty="0">
                <a:solidFill>
                  <a:srgbClr val="FF0000"/>
                </a:solidFill>
                <a:latin typeface="Corbel" panose="020B0503020204020204" pitchFamily="34" charset="0"/>
              </a:rPr>
              <a:t> </a:t>
            </a:r>
            <a:r>
              <a:rPr lang="en-US" sz="2000" dirty="0">
                <a:latin typeface="Corbel" panose="020B0503020204020204" pitchFamily="34" charset="0"/>
              </a:rPr>
              <a:t>function takes the logical OR of all Booleans in a list. </a:t>
            </a:r>
          </a:p>
          <a:p>
            <a:pPr algn="ctr"/>
            <a:endParaRPr lang="en-US" sz="1200" dirty="0">
              <a:latin typeface="Corbel" panose="020B0503020204020204" pitchFamily="34" charset="0"/>
            </a:endParaRPr>
          </a:p>
          <a:p>
            <a:pPr algn="ctr"/>
            <a:r>
              <a:rPr lang="en-US" sz="2000" dirty="0">
                <a:latin typeface="Corbel" panose="020B0503020204020204" pitchFamily="34" charset="0"/>
              </a:rPr>
              <a:t>There's an </a:t>
            </a:r>
            <a:r>
              <a:rPr lang="en-US" sz="2000" dirty="0">
                <a:solidFill>
                  <a:srgbClr val="FFAFAF"/>
                </a:solidFill>
                <a:latin typeface="Corbel" panose="020B0503020204020204" pitchFamily="34" charset="0"/>
              </a:rPr>
              <a:t>and</a:t>
            </a:r>
            <a:r>
              <a:rPr lang="en-US" sz="2000" dirty="0">
                <a:latin typeface="Corbel" panose="020B0503020204020204" pitchFamily="34" charset="0"/>
              </a:rPr>
              <a:t> function too!</a:t>
            </a:r>
          </a:p>
        </p:txBody>
      </p:sp>
      <p:sp>
        <p:nvSpPr>
          <p:cNvPr id="62" name="Speech Bubble: Rectangle with Corners Rounded 61">
            <a:extLst>
              <a:ext uri="{FF2B5EF4-FFF2-40B4-BE49-F238E27FC236}">
                <a16:creationId xmlns:a16="http://schemas.microsoft.com/office/drawing/2014/main" id="{0AEF414B-EBDE-4749-973A-C30AB7FEE258}"/>
              </a:ext>
            </a:extLst>
          </p:cNvPr>
          <p:cNvSpPr/>
          <p:nvPr/>
        </p:nvSpPr>
        <p:spPr>
          <a:xfrm>
            <a:off x="8065452" y="3122392"/>
            <a:ext cx="3415348" cy="1559917"/>
          </a:xfrm>
          <a:prstGeom prst="wedgeRoundRectCallout">
            <a:avLst>
              <a:gd name="adj1" fmla="val -75929"/>
              <a:gd name="adj2" fmla="val 908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the </a:t>
            </a:r>
            <a:r>
              <a:rPr lang="en-US" sz="2000" dirty="0">
                <a:solidFill>
                  <a:srgbClr val="FFAFAF"/>
                </a:solidFill>
                <a:latin typeface="Corbel" panose="020B0503020204020204" pitchFamily="34" charset="0"/>
              </a:rPr>
              <a:t>zip</a:t>
            </a:r>
            <a:r>
              <a:rPr lang="en-US" sz="2000" dirty="0">
                <a:solidFill>
                  <a:srgbClr val="FF0000"/>
                </a:solidFill>
                <a:latin typeface="Corbel" panose="020B0503020204020204" pitchFamily="34" charset="0"/>
              </a:rPr>
              <a:t> </a:t>
            </a:r>
            <a:r>
              <a:rPr lang="en-US" sz="2000" dirty="0">
                <a:solidFill>
                  <a:schemeClr val="bg1"/>
                </a:solidFill>
                <a:latin typeface="Corbel" panose="020B0503020204020204" pitchFamily="34" charset="0"/>
              </a:rPr>
              <a:t>function</a:t>
            </a:r>
            <a:r>
              <a:rPr lang="en-US" sz="2000" dirty="0">
                <a:solidFill>
                  <a:srgbClr val="FF0000"/>
                </a:solidFill>
                <a:latin typeface="Corbel" panose="020B0503020204020204" pitchFamily="34" charset="0"/>
              </a:rPr>
              <a:t> </a:t>
            </a:r>
            <a:r>
              <a:rPr lang="en-US" sz="2000" dirty="0">
                <a:latin typeface="Corbel" panose="020B0503020204020204" pitchFamily="34" charset="0"/>
              </a:rPr>
              <a:t>creates a new list with tuples containing items from the first and second lists!</a:t>
            </a:r>
          </a:p>
        </p:txBody>
      </p:sp>
      <p:sp>
        <p:nvSpPr>
          <p:cNvPr id="63" name="TextBox 62">
            <a:extLst>
              <a:ext uri="{FF2B5EF4-FFF2-40B4-BE49-F238E27FC236}">
                <a16:creationId xmlns:a16="http://schemas.microsoft.com/office/drawing/2014/main" id="{651D6FE3-BE26-4CED-AFB3-6682EF1A50EE}"/>
              </a:ext>
            </a:extLst>
          </p:cNvPr>
          <p:cNvSpPr txBox="1"/>
          <p:nvPr/>
        </p:nvSpPr>
        <p:spPr>
          <a:xfrm>
            <a:off x="1430714" y="887889"/>
            <a:ext cx="9153356" cy="461665"/>
          </a:xfrm>
          <a:prstGeom prst="rect">
            <a:avLst/>
          </a:prstGeom>
          <a:noFill/>
        </p:spPr>
        <p:txBody>
          <a:bodyPr wrap="square" rtlCol="0">
            <a:spAutoFit/>
          </a:bodyPr>
          <a:lstStyle/>
          <a:p>
            <a:pPr algn="ctr"/>
            <a:r>
              <a:rPr lang="en-US" sz="2400" dirty="0"/>
              <a:t>Here are some more useful operations!</a:t>
            </a:r>
          </a:p>
        </p:txBody>
      </p:sp>
      <p:sp>
        <p:nvSpPr>
          <p:cNvPr id="36" name="Speech Bubble: Rectangle with Corners Rounded 35">
            <a:extLst>
              <a:ext uri="{FF2B5EF4-FFF2-40B4-BE49-F238E27FC236}">
                <a16:creationId xmlns:a16="http://schemas.microsoft.com/office/drawing/2014/main" id="{0B1B2752-760C-4EE4-8400-553F90E207D1}"/>
              </a:ext>
            </a:extLst>
          </p:cNvPr>
          <p:cNvSpPr/>
          <p:nvPr/>
        </p:nvSpPr>
        <p:spPr>
          <a:xfrm>
            <a:off x="8199024" y="5675299"/>
            <a:ext cx="3887255" cy="1011731"/>
          </a:xfrm>
          <a:prstGeom prst="wedgeRoundRectCallout">
            <a:avLst>
              <a:gd name="adj1" fmla="val -75170"/>
              <a:gd name="adj2" fmla="val -655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you've used </a:t>
            </a:r>
            <a:r>
              <a:rPr lang="en-US" sz="2000" dirty="0">
                <a:solidFill>
                  <a:srgbClr val="FFC1C1"/>
                </a:solidFill>
                <a:latin typeface="Corbel" panose="020B0503020204020204" pitchFamily="34" charset="0"/>
              </a:rPr>
              <a:t>Python</a:t>
            </a:r>
            <a:r>
              <a:rPr lang="en-US" sz="2000" dirty="0">
                <a:latin typeface="Corbel" panose="020B0503020204020204" pitchFamily="34" charset="0"/>
              </a:rPr>
              <a:t>, its zip command is nearly identical!</a:t>
            </a:r>
          </a:p>
        </p:txBody>
      </p:sp>
    </p:spTree>
    <p:extLst>
      <p:ext uri="{BB962C8B-B14F-4D97-AF65-F5344CB8AC3E}">
        <p14:creationId xmlns:p14="http://schemas.microsoft.com/office/powerpoint/2010/main" val="198512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wipe(down)">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5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ipe(left)">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4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down)">
                                      <p:cBhvr>
                                        <p:cTn id="88" dur="500"/>
                                        <p:tgtEl>
                                          <p:spTgt spid="5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59"/>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left)">
                                      <p:cBhvr>
                                        <p:cTn id="107" dur="5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wipe(down)">
                                      <p:cBhvr>
                                        <p:cTn id="112" dur="500"/>
                                        <p:tgtEl>
                                          <p:spTgt spid="6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wipe(left)">
                                      <p:cBhvr>
                                        <p:cTn id="117" dur="500"/>
                                        <p:tgtEl>
                                          <p:spTgt spid="44"/>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61"/>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wipe(left)">
                                      <p:cBhvr>
                                        <p:cTn id="126" dur="500"/>
                                        <p:tgtEl>
                                          <p:spTgt spid="47"/>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48"/>
                                        </p:tgtEl>
                                        <p:attrNameLst>
                                          <p:attrName>style.visibility</p:attrName>
                                        </p:attrNameLst>
                                      </p:cBhvr>
                                      <p:to>
                                        <p:strVal val="visible"/>
                                      </p:to>
                                    </p:set>
                                    <p:animEffect transition="in" filter="wipe(left)">
                                      <p:cBhvr>
                                        <p:cTn id="131" dur="500"/>
                                        <p:tgtEl>
                                          <p:spTgt spid="4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wipe(down)">
                                      <p:cBhvr>
                                        <p:cTn id="136" dur="500"/>
                                        <p:tgtEl>
                                          <p:spTgt spid="6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49"/>
                                        </p:tgtEl>
                                        <p:attrNameLst>
                                          <p:attrName>style.visibility</p:attrName>
                                        </p:attrNameLst>
                                      </p:cBhvr>
                                      <p:to>
                                        <p:strVal val="visible"/>
                                      </p:to>
                                    </p:set>
                                    <p:animEffect transition="in" filter="wipe(left)">
                                      <p:cBhvr>
                                        <p:cTn id="141" dur="500"/>
                                        <p:tgtEl>
                                          <p:spTgt spid="49"/>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62"/>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grpId="0" nodeType="click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wipe(down)">
                                      <p:cBhvr>
                                        <p:cTn id="150" dur="500"/>
                                        <p:tgtEl>
                                          <p:spTgt spid="36"/>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P spid="25" grpId="0"/>
      <p:bldP spid="26" grpId="0"/>
      <p:bldP spid="34" grpId="0"/>
      <p:bldP spid="35" grpId="0"/>
      <p:bldP spid="39" grpId="0"/>
      <p:bldP spid="40" grpId="0"/>
      <p:bldP spid="41" grpId="0"/>
      <p:bldP spid="45" grpId="0"/>
      <p:bldP spid="42" grpId="0"/>
      <p:bldP spid="43" grpId="0"/>
      <p:bldP spid="44" grpId="0"/>
      <p:bldP spid="47" grpId="0"/>
      <p:bldP spid="48" grpId="0"/>
      <p:bldP spid="49" grpId="0"/>
      <p:bldP spid="56" grpId="0" animBg="1"/>
      <p:bldP spid="56" grpId="1" animBg="1"/>
      <p:bldP spid="46" grpId="0" animBg="1"/>
      <p:bldP spid="46" grpId="1" animBg="1"/>
      <p:bldP spid="59" grpId="0" animBg="1"/>
      <p:bldP spid="59" grpId="1" animBg="1"/>
      <p:bldP spid="61" grpId="0" animBg="1"/>
      <p:bldP spid="61" grpId="1" animBg="1"/>
      <p:bldP spid="62" grpId="0" animBg="1"/>
      <p:bldP spid="62" grpId="1" animBg="1"/>
      <p:bldP spid="63" grpId="0"/>
      <p:bldP spid="36" grpId="0" animBg="1"/>
      <p:bldP spid="3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a:t>String Theory</a:t>
            </a:r>
            <a:endParaRPr lang="en-US" dirty="0"/>
          </a:p>
        </p:txBody>
      </p:sp>
      <p:sp>
        <p:nvSpPr>
          <p:cNvPr id="3" name="TextBox 2">
            <a:extLst>
              <a:ext uri="{FF2B5EF4-FFF2-40B4-BE49-F238E27FC236}">
                <a16:creationId xmlns:a16="http://schemas.microsoft.com/office/drawing/2014/main" id="{CDD7AEE5-FC4A-45D8-AEA0-72CB7E0E7954}"/>
              </a:ext>
            </a:extLst>
          </p:cNvPr>
          <p:cNvSpPr txBox="1"/>
          <p:nvPr/>
        </p:nvSpPr>
        <p:spPr>
          <a:xfrm>
            <a:off x="1952487" y="897175"/>
            <a:ext cx="8154506" cy="461665"/>
          </a:xfrm>
          <a:prstGeom prst="rect">
            <a:avLst/>
          </a:prstGeom>
          <a:noFill/>
        </p:spPr>
        <p:txBody>
          <a:bodyPr wrap="square" rtlCol="0">
            <a:spAutoFit/>
          </a:bodyPr>
          <a:lstStyle/>
          <a:p>
            <a:pPr algn="ctr"/>
            <a:r>
              <a:rPr lang="en-US" sz="2400" dirty="0"/>
              <a:t>Finally, let's do a quick dive into strings.</a:t>
            </a:r>
          </a:p>
        </p:txBody>
      </p:sp>
      <p:grpSp>
        <p:nvGrpSpPr>
          <p:cNvPr id="5" name="Group 4">
            <a:extLst>
              <a:ext uri="{FF2B5EF4-FFF2-40B4-BE49-F238E27FC236}">
                <a16:creationId xmlns:a16="http://schemas.microsoft.com/office/drawing/2014/main" id="{E9087DB0-96FA-4A23-8650-E44321DBE372}"/>
              </a:ext>
            </a:extLst>
          </p:cNvPr>
          <p:cNvGrpSpPr/>
          <p:nvPr/>
        </p:nvGrpSpPr>
        <p:grpSpPr>
          <a:xfrm>
            <a:off x="5847742" y="2325281"/>
            <a:ext cx="6238537" cy="4247799"/>
            <a:chOff x="6095118" y="1978967"/>
            <a:chExt cx="5733038" cy="3715153"/>
          </a:xfrm>
        </p:grpSpPr>
        <p:grpSp>
          <p:nvGrpSpPr>
            <p:cNvPr id="12" name="Group 11">
              <a:extLst>
                <a:ext uri="{FF2B5EF4-FFF2-40B4-BE49-F238E27FC236}">
                  <a16:creationId xmlns:a16="http://schemas.microsoft.com/office/drawing/2014/main" id="{876D6BC4-ED6F-43A5-9B7D-DF54D2FA2D03}"/>
                </a:ext>
              </a:extLst>
            </p:cNvPr>
            <p:cNvGrpSpPr/>
            <p:nvPr/>
          </p:nvGrpSpPr>
          <p:grpSpPr>
            <a:xfrm>
              <a:off x="6095118" y="1978967"/>
              <a:ext cx="5733038" cy="3715153"/>
              <a:chOff x="3072962" y="1263460"/>
              <a:chExt cx="5994838" cy="4294379"/>
            </a:xfrm>
          </p:grpSpPr>
          <p:pic>
            <p:nvPicPr>
              <p:cNvPr id="13" name="Picture 12">
                <a:extLst>
                  <a:ext uri="{FF2B5EF4-FFF2-40B4-BE49-F238E27FC236}">
                    <a16:creationId xmlns:a16="http://schemas.microsoft.com/office/drawing/2014/main" id="{AB38F4FC-21EF-448C-AB62-F7D042710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4" name="Rectangle 13">
                <a:extLst>
                  <a:ext uri="{FF2B5EF4-FFF2-40B4-BE49-F238E27FC236}">
                    <a16:creationId xmlns:a16="http://schemas.microsoft.com/office/drawing/2014/main" id="{17E6D5F0-012F-436C-883E-D111C897C2A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 name="Rectangle 3">
              <a:extLst>
                <a:ext uri="{FF2B5EF4-FFF2-40B4-BE49-F238E27FC236}">
                  <a16:creationId xmlns:a16="http://schemas.microsoft.com/office/drawing/2014/main" id="{575350B6-64B4-4F2C-A471-AF43F97F843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1132381" cy="400110"/>
            </a:xfrm>
            <a:prstGeom prst="rect">
              <a:avLst/>
            </a:prstGeom>
            <a:noFill/>
          </p:spPr>
          <p:txBody>
            <a:bodyPr wrap="none" rtlCol="0">
              <a:spAutoFit/>
            </a:bodyPr>
            <a:lstStyle/>
            <a:p>
              <a:r>
                <a:rPr lang="en-US" sz="2000" dirty="0" err="1"/>
                <a:t>examples.hs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86833"/>
            <a:ext cx="4870244" cy="2031325"/>
          </a:xfrm>
          <a:prstGeom prst="rect">
            <a:avLst/>
          </a:prstGeom>
          <a:noFill/>
        </p:spPr>
        <p:txBody>
          <a:bodyPr wrap="none" rtlCol="0">
            <a:spAutoFit/>
          </a:bodyPr>
          <a:lstStyle/>
          <a:p>
            <a:r>
              <a:rPr lang="en-US" dirty="0">
                <a:latin typeface="Consolas" panose="020B0609020204030204" pitchFamily="49" charset="0"/>
              </a:rPr>
              <a:t>-- Defining a String w/explicit type</a:t>
            </a:r>
          </a:p>
          <a:p>
            <a:r>
              <a:rPr lang="en-US" dirty="0">
                <a:latin typeface="Consolas" panose="020B0609020204030204" pitchFamily="49" charset="0"/>
              </a:rPr>
              <a:t>truth :: String</a:t>
            </a:r>
          </a:p>
          <a:p>
            <a:r>
              <a:rPr lang="en-US" dirty="0">
                <a:latin typeface="Consolas" panose="020B0609020204030204" pitchFamily="49" charset="0"/>
              </a:rPr>
              <a:t>truth = "USC sucks"</a:t>
            </a:r>
          </a:p>
          <a:p>
            <a:endParaRPr lang="en-US" dirty="0">
              <a:latin typeface="Consolas" panose="020B0609020204030204" pitchFamily="49" charset="0"/>
            </a:endParaRPr>
          </a:p>
          <a:p>
            <a:r>
              <a:rPr lang="en-US" dirty="0">
                <a:latin typeface="Consolas" panose="020B0609020204030204" pitchFamily="49" charset="0"/>
              </a:rPr>
              <a:t>-- Defining a string w/o a type</a:t>
            </a:r>
          </a:p>
          <a:p>
            <a:r>
              <a:rPr lang="en-US" dirty="0">
                <a:latin typeface="Consolas" panose="020B0609020204030204" pitchFamily="49" charset="0"/>
              </a:rPr>
              <a:t>lies = "USC kids are smart"</a:t>
            </a:r>
          </a:p>
          <a:p>
            <a:endParaRPr lang="en-US" dirty="0">
              <a:latin typeface="Consolas" panose="020B0609020204030204" pitchFamily="49" charset="0"/>
            </a:endParaRPr>
          </a:p>
        </p:txBody>
      </p:sp>
      <p:sp>
        <p:nvSpPr>
          <p:cNvPr id="20" name="TextBox 19">
            <a:extLst>
              <a:ext uri="{FF2B5EF4-FFF2-40B4-BE49-F238E27FC236}">
                <a16:creationId xmlns:a16="http://schemas.microsoft.com/office/drawing/2014/main" id="{AFB4F704-7703-4B37-885C-2247178793BF}"/>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21" name="TextBox 20">
            <a:extLst>
              <a:ext uri="{FF2B5EF4-FFF2-40B4-BE49-F238E27FC236}">
                <a16:creationId xmlns:a16="http://schemas.microsoft.com/office/drawing/2014/main" id="{4FA66634-38C9-4E5C-A616-F38096EDC758}"/>
              </a:ext>
            </a:extLst>
          </p:cNvPr>
          <p:cNvSpPr txBox="1"/>
          <p:nvPr/>
        </p:nvSpPr>
        <p:spPr>
          <a:xfrm>
            <a:off x="6941339" y="2557292"/>
            <a:ext cx="1957587"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examples</a:t>
            </a:r>
          </a:p>
        </p:txBody>
      </p:sp>
      <p:sp>
        <p:nvSpPr>
          <p:cNvPr id="23" name="TextBox 22">
            <a:extLst>
              <a:ext uri="{FF2B5EF4-FFF2-40B4-BE49-F238E27FC236}">
                <a16:creationId xmlns:a16="http://schemas.microsoft.com/office/drawing/2014/main" id="{EFC6AEC6-981C-4A75-ABBC-607ED1A8142A}"/>
              </a:ext>
            </a:extLst>
          </p:cNvPr>
          <p:cNvSpPr txBox="1"/>
          <p:nvPr/>
        </p:nvSpPr>
        <p:spPr>
          <a:xfrm>
            <a:off x="5816823" y="3059104"/>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24" name="TextBox 23">
            <a:extLst>
              <a:ext uri="{FF2B5EF4-FFF2-40B4-BE49-F238E27FC236}">
                <a16:creationId xmlns:a16="http://schemas.microsoft.com/office/drawing/2014/main" id="{E8FE0924-120C-4C11-9813-CC7B6F5BD2DD}"/>
              </a:ext>
            </a:extLst>
          </p:cNvPr>
          <p:cNvSpPr txBox="1"/>
          <p:nvPr/>
        </p:nvSpPr>
        <p:spPr>
          <a:xfrm>
            <a:off x="6975755" y="3065659"/>
            <a:ext cx="817853" cy="369332"/>
          </a:xfrm>
          <a:prstGeom prst="rect">
            <a:avLst/>
          </a:prstGeom>
          <a:noFill/>
        </p:spPr>
        <p:txBody>
          <a:bodyPr wrap="none" rtlCol="0">
            <a:spAutoFit/>
          </a:bodyPr>
          <a:lstStyle/>
          <a:p>
            <a:r>
              <a:rPr lang="en-US" dirty="0">
                <a:solidFill>
                  <a:srgbClr val="C2FFF0"/>
                </a:solidFill>
                <a:latin typeface="Consolas" panose="020B0609020204030204" pitchFamily="49" charset="0"/>
              </a:rPr>
              <a:t>truth</a:t>
            </a:r>
          </a:p>
        </p:txBody>
      </p:sp>
      <p:sp>
        <p:nvSpPr>
          <p:cNvPr id="25" name="TextBox 24">
            <a:extLst>
              <a:ext uri="{FF2B5EF4-FFF2-40B4-BE49-F238E27FC236}">
                <a16:creationId xmlns:a16="http://schemas.microsoft.com/office/drawing/2014/main" id="{FDD3273C-1CF8-4000-A212-430C9D368AFF}"/>
              </a:ext>
            </a:extLst>
          </p:cNvPr>
          <p:cNvSpPr txBox="1"/>
          <p:nvPr/>
        </p:nvSpPr>
        <p:spPr>
          <a:xfrm>
            <a:off x="5816823" y="3325961"/>
            <a:ext cx="1577676" cy="369332"/>
          </a:xfrm>
          <a:prstGeom prst="rect">
            <a:avLst/>
          </a:prstGeom>
          <a:noFill/>
        </p:spPr>
        <p:txBody>
          <a:bodyPr wrap="none" rtlCol="0">
            <a:spAutoFit/>
          </a:bodyPr>
          <a:lstStyle/>
          <a:p>
            <a:r>
              <a:rPr lang="en-US" dirty="0">
                <a:solidFill>
                  <a:schemeClr val="bg1"/>
                </a:solidFill>
                <a:latin typeface="Consolas" panose="020B0609020204030204" pitchFamily="49" charset="0"/>
              </a:rPr>
              <a:t>"USC sucks"</a:t>
            </a:r>
          </a:p>
        </p:txBody>
      </p:sp>
      <p:sp>
        <p:nvSpPr>
          <p:cNvPr id="26" name="TextBox 25">
            <a:extLst>
              <a:ext uri="{FF2B5EF4-FFF2-40B4-BE49-F238E27FC236}">
                <a16:creationId xmlns:a16="http://schemas.microsoft.com/office/drawing/2014/main" id="{939CCEDA-71E2-4CDC-ABAB-2E78CACA9661}"/>
              </a:ext>
            </a:extLst>
          </p:cNvPr>
          <p:cNvSpPr txBox="1"/>
          <p:nvPr/>
        </p:nvSpPr>
        <p:spPr>
          <a:xfrm>
            <a:off x="5816823" y="3609185"/>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34" name="TextBox 33">
            <a:extLst>
              <a:ext uri="{FF2B5EF4-FFF2-40B4-BE49-F238E27FC236}">
                <a16:creationId xmlns:a16="http://schemas.microsoft.com/office/drawing/2014/main" id="{C55F212F-B740-433A-B731-18BAD73FD5C9}"/>
              </a:ext>
            </a:extLst>
          </p:cNvPr>
          <p:cNvSpPr txBox="1"/>
          <p:nvPr/>
        </p:nvSpPr>
        <p:spPr>
          <a:xfrm>
            <a:off x="7019494" y="3615740"/>
            <a:ext cx="2590774" cy="369332"/>
          </a:xfrm>
          <a:prstGeom prst="rect">
            <a:avLst/>
          </a:prstGeom>
          <a:noFill/>
        </p:spPr>
        <p:txBody>
          <a:bodyPr wrap="none" rtlCol="0">
            <a:spAutoFit/>
          </a:bodyPr>
          <a:lstStyle/>
          <a:p>
            <a:r>
              <a:rPr lang="en-US" dirty="0">
                <a:solidFill>
                  <a:srgbClr val="C2FFF0"/>
                </a:solidFill>
                <a:latin typeface="Consolas" panose="020B0609020204030204" pitchFamily="49" charset="0"/>
              </a:rPr>
              <a:t>"I think " ++ truth</a:t>
            </a:r>
          </a:p>
        </p:txBody>
      </p:sp>
      <p:sp>
        <p:nvSpPr>
          <p:cNvPr id="35" name="TextBox 34">
            <a:extLst>
              <a:ext uri="{FF2B5EF4-FFF2-40B4-BE49-F238E27FC236}">
                <a16:creationId xmlns:a16="http://schemas.microsoft.com/office/drawing/2014/main" id="{F0BF6CF6-C476-4147-B8FF-A0557CE996AB}"/>
              </a:ext>
            </a:extLst>
          </p:cNvPr>
          <p:cNvSpPr txBox="1"/>
          <p:nvPr/>
        </p:nvSpPr>
        <p:spPr>
          <a:xfrm>
            <a:off x="5816823" y="3867697"/>
            <a:ext cx="6083629" cy="369332"/>
          </a:xfrm>
          <a:prstGeom prst="rect">
            <a:avLst/>
          </a:prstGeom>
          <a:noFill/>
        </p:spPr>
        <p:txBody>
          <a:bodyPr wrap="square" rtlCol="0">
            <a:spAutoFit/>
          </a:bodyPr>
          <a:lstStyle/>
          <a:p>
            <a:r>
              <a:rPr lang="en-US" dirty="0">
                <a:solidFill>
                  <a:schemeClr val="bg1"/>
                </a:solidFill>
                <a:latin typeface="Consolas" panose="020B0609020204030204" pitchFamily="49" charset="0"/>
              </a:rPr>
              <a:t>"I think USC sucks"</a:t>
            </a:r>
          </a:p>
        </p:txBody>
      </p:sp>
      <p:sp>
        <p:nvSpPr>
          <p:cNvPr id="39" name="TextBox 38">
            <a:extLst>
              <a:ext uri="{FF2B5EF4-FFF2-40B4-BE49-F238E27FC236}">
                <a16:creationId xmlns:a16="http://schemas.microsoft.com/office/drawing/2014/main" id="{3E2DF9FC-1642-4745-B52B-C6FDB2CB08FD}"/>
              </a:ext>
            </a:extLst>
          </p:cNvPr>
          <p:cNvSpPr txBox="1"/>
          <p:nvPr/>
        </p:nvSpPr>
        <p:spPr>
          <a:xfrm>
            <a:off x="5812406" y="4125862"/>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40" name="TextBox 39">
            <a:extLst>
              <a:ext uri="{FF2B5EF4-FFF2-40B4-BE49-F238E27FC236}">
                <a16:creationId xmlns:a16="http://schemas.microsoft.com/office/drawing/2014/main" id="{725582EF-CFE4-4A8B-BA04-D5BE179283A7}"/>
              </a:ext>
            </a:extLst>
          </p:cNvPr>
          <p:cNvSpPr txBox="1"/>
          <p:nvPr/>
        </p:nvSpPr>
        <p:spPr>
          <a:xfrm>
            <a:off x="7015077" y="4132417"/>
            <a:ext cx="1071127" cy="369332"/>
          </a:xfrm>
          <a:prstGeom prst="rect">
            <a:avLst/>
          </a:prstGeom>
          <a:noFill/>
        </p:spPr>
        <p:txBody>
          <a:bodyPr wrap="none" rtlCol="0">
            <a:spAutoFit/>
          </a:bodyPr>
          <a:lstStyle/>
          <a:p>
            <a:r>
              <a:rPr lang="en-US" dirty="0">
                <a:solidFill>
                  <a:srgbClr val="C2FFF0"/>
                </a:solidFill>
                <a:latin typeface="Consolas" panose="020B0609020204030204" pitchFamily="49" charset="0"/>
              </a:rPr>
              <a:t>:t lies</a:t>
            </a:r>
          </a:p>
        </p:txBody>
      </p:sp>
      <p:sp>
        <p:nvSpPr>
          <p:cNvPr id="41" name="TextBox 40">
            <a:extLst>
              <a:ext uri="{FF2B5EF4-FFF2-40B4-BE49-F238E27FC236}">
                <a16:creationId xmlns:a16="http://schemas.microsoft.com/office/drawing/2014/main" id="{3D45A6B6-A4E8-4D0A-829E-2ECCABDDEEFE}"/>
              </a:ext>
            </a:extLst>
          </p:cNvPr>
          <p:cNvSpPr txBox="1"/>
          <p:nvPr/>
        </p:nvSpPr>
        <p:spPr>
          <a:xfrm>
            <a:off x="5812406" y="4403539"/>
            <a:ext cx="1957587" cy="369332"/>
          </a:xfrm>
          <a:prstGeom prst="rect">
            <a:avLst/>
          </a:prstGeom>
          <a:noFill/>
        </p:spPr>
        <p:txBody>
          <a:bodyPr wrap="none" rtlCol="0">
            <a:spAutoFit/>
          </a:bodyPr>
          <a:lstStyle/>
          <a:p>
            <a:r>
              <a:rPr lang="en-US" dirty="0">
                <a:solidFill>
                  <a:schemeClr val="bg1"/>
                </a:solidFill>
                <a:latin typeface="Consolas" panose="020B0609020204030204" pitchFamily="49" charset="0"/>
              </a:rPr>
              <a:t>lies :: [Char]</a:t>
            </a:r>
          </a:p>
        </p:txBody>
      </p:sp>
      <p:sp>
        <p:nvSpPr>
          <p:cNvPr id="45" name="TextBox 44">
            <a:extLst>
              <a:ext uri="{FF2B5EF4-FFF2-40B4-BE49-F238E27FC236}">
                <a16:creationId xmlns:a16="http://schemas.microsoft.com/office/drawing/2014/main" id="{DE485FC1-3EAC-4800-B4DD-FB2625888092}"/>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43" name="Speech Bubble: Rectangle with Corners Rounded 42">
            <a:extLst>
              <a:ext uri="{FF2B5EF4-FFF2-40B4-BE49-F238E27FC236}">
                <a16:creationId xmlns:a16="http://schemas.microsoft.com/office/drawing/2014/main" id="{79F3E6F4-8401-4AD9-AE44-A265DF7B462C}"/>
              </a:ext>
            </a:extLst>
          </p:cNvPr>
          <p:cNvSpPr/>
          <p:nvPr/>
        </p:nvSpPr>
        <p:spPr>
          <a:xfrm>
            <a:off x="8348252" y="1997681"/>
            <a:ext cx="3092929" cy="969163"/>
          </a:xfrm>
          <a:prstGeom prst="wedgeRoundRectCallout">
            <a:avLst>
              <a:gd name="adj1" fmla="val -40121"/>
              <a:gd name="adj2" fmla="val 1219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C1C1"/>
                </a:solidFill>
                <a:latin typeface="Corbel" panose="020B0503020204020204" pitchFamily="34" charset="0"/>
              </a:rPr>
              <a:t>++</a:t>
            </a:r>
            <a:r>
              <a:rPr lang="en-US" sz="2000" dirty="0">
                <a:latin typeface="Corbel" panose="020B0503020204020204" pitchFamily="34" charset="0"/>
              </a:rPr>
              <a:t> operator can be used to concatenate two or more strings for us.</a:t>
            </a:r>
          </a:p>
        </p:txBody>
      </p:sp>
      <p:sp>
        <p:nvSpPr>
          <p:cNvPr id="50" name="TextBox 49">
            <a:extLst>
              <a:ext uri="{FF2B5EF4-FFF2-40B4-BE49-F238E27FC236}">
                <a16:creationId xmlns:a16="http://schemas.microsoft.com/office/drawing/2014/main" id="{F6B54A1D-1135-4C3E-8DF9-E820C6594CE3}"/>
              </a:ext>
            </a:extLst>
          </p:cNvPr>
          <p:cNvSpPr txBox="1"/>
          <p:nvPr/>
        </p:nvSpPr>
        <p:spPr>
          <a:xfrm>
            <a:off x="5812405" y="4663041"/>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51" name="TextBox 50">
            <a:extLst>
              <a:ext uri="{FF2B5EF4-FFF2-40B4-BE49-F238E27FC236}">
                <a16:creationId xmlns:a16="http://schemas.microsoft.com/office/drawing/2014/main" id="{C52CE4BD-9BF3-4192-A385-0329C603A6A6}"/>
              </a:ext>
            </a:extLst>
          </p:cNvPr>
          <p:cNvSpPr txBox="1"/>
          <p:nvPr/>
        </p:nvSpPr>
        <p:spPr>
          <a:xfrm>
            <a:off x="7015076" y="4674014"/>
            <a:ext cx="1451038" cy="369332"/>
          </a:xfrm>
          <a:prstGeom prst="rect">
            <a:avLst/>
          </a:prstGeom>
          <a:noFill/>
        </p:spPr>
        <p:txBody>
          <a:bodyPr wrap="none" rtlCol="0">
            <a:spAutoFit/>
          </a:bodyPr>
          <a:lstStyle/>
          <a:p>
            <a:r>
              <a:rPr lang="en-US" dirty="0">
                <a:solidFill>
                  <a:srgbClr val="C2FFF0"/>
                </a:solidFill>
                <a:latin typeface="Consolas" panose="020B0609020204030204" pitchFamily="49" charset="0"/>
              </a:rPr>
              <a:t>head truth</a:t>
            </a:r>
          </a:p>
        </p:txBody>
      </p:sp>
      <p:sp>
        <p:nvSpPr>
          <p:cNvPr id="52" name="TextBox 51">
            <a:extLst>
              <a:ext uri="{FF2B5EF4-FFF2-40B4-BE49-F238E27FC236}">
                <a16:creationId xmlns:a16="http://schemas.microsoft.com/office/drawing/2014/main" id="{67C1099C-40FB-422A-AF6B-3710FFB00ABC}"/>
              </a:ext>
            </a:extLst>
          </p:cNvPr>
          <p:cNvSpPr txBox="1"/>
          <p:nvPr/>
        </p:nvSpPr>
        <p:spPr>
          <a:xfrm>
            <a:off x="5812405" y="4925970"/>
            <a:ext cx="564578" cy="369332"/>
          </a:xfrm>
          <a:prstGeom prst="rect">
            <a:avLst/>
          </a:prstGeom>
          <a:noFill/>
        </p:spPr>
        <p:txBody>
          <a:bodyPr wrap="none" rtlCol="0">
            <a:spAutoFit/>
          </a:bodyPr>
          <a:lstStyle/>
          <a:p>
            <a:r>
              <a:rPr lang="en-US" dirty="0">
                <a:solidFill>
                  <a:schemeClr val="bg1"/>
                </a:solidFill>
                <a:latin typeface="Consolas" panose="020B0609020204030204" pitchFamily="49" charset="0"/>
              </a:rPr>
              <a:t>'U'</a:t>
            </a:r>
          </a:p>
        </p:txBody>
      </p:sp>
      <p:sp>
        <p:nvSpPr>
          <p:cNvPr id="53" name="TextBox 52">
            <a:extLst>
              <a:ext uri="{FF2B5EF4-FFF2-40B4-BE49-F238E27FC236}">
                <a16:creationId xmlns:a16="http://schemas.microsoft.com/office/drawing/2014/main" id="{0ADBE606-0ED1-4701-B756-0DA8E426FCA1}"/>
              </a:ext>
            </a:extLst>
          </p:cNvPr>
          <p:cNvSpPr txBox="1"/>
          <p:nvPr/>
        </p:nvSpPr>
        <p:spPr>
          <a:xfrm>
            <a:off x="5810674" y="5193785"/>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54" name="TextBox 53">
            <a:extLst>
              <a:ext uri="{FF2B5EF4-FFF2-40B4-BE49-F238E27FC236}">
                <a16:creationId xmlns:a16="http://schemas.microsoft.com/office/drawing/2014/main" id="{AFC6DCEA-A0C8-4340-BDD0-31400CC0442B}"/>
              </a:ext>
            </a:extLst>
          </p:cNvPr>
          <p:cNvSpPr txBox="1"/>
          <p:nvPr/>
        </p:nvSpPr>
        <p:spPr>
          <a:xfrm>
            <a:off x="7013345" y="5200340"/>
            <a:ext cx="1451038" cy="369332"/>
          </a:xfrm>
          <a:prstGeom prst="rect">
            <a:avLst/>
          </a:prstGeom>
          <a:noFill/>
        </p:spPr>
        <p:txBody>
          <a:bodyPr wrap="none" rtlCol="0">
            <a:spAutoFit/>
          </a:bodyPr>
          <a:lstStyle/>
          <a:p>
            <a:r>
              <a:rPr lang="en-US" dirty="0">
                <a:solidFill>
                  <a:srgbClr val="C2FFF0"/>
                </a:solidFill>
                <a:latin typeface="Consolas" panose="020B0609020204030204" pitchFamily="49" charset="0"/>
              </a:rPr>
              <a:t>tail truth</a:t>
            </a:r>
          </a:p>
        </p:txBody>
      </p:sp>
      <p:sp>
        <p:nvSpPr>
          <p:cNvPr id="55" name="TextBox 54">
            <a:extLst>
              <a:ext uri="{FF2B5EF4-FFF2-40B4-BE49-F238E27FC236}">
                <a16:creationId xmlns:a16="http://schemas.microsoft.com/office/drawing/2014/main" id="{0604177B-3357-4D46-8C83-185CE6380665}"/>
              </a:ext>
            </a:extLst>
          </p:cNvPr>
          <p:cNvSpPr txBox="1"/>
          <p:nvPr/>
        </p:nvSpPr>
        <p:spPr>
          <a:xfrm>
            <a:off x="5810674" y="5456714"/>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"SC sucks"</a:t>
            </a:r>
          </a:p>
        </p:txBody>
      </p:sp>
      <p:sp>
        <p:nvSpPr>
          <p:cNvPr id="56" name="Speech Bubble: Rectangle with Corners Rounded 55">
            <a:extLst>
              <a:ext uri="{FF2B5EF4-FFF2-40B4-BE49-F238E27FC236}">
                <a16:creationId xmlns:a16="http://schemas.microsoft.com/office/drawing/2014/main" id="{42C4DD62-B886-428B-8C28-17BB984710FC}"/>
              </a:ext>
            </a:extLst>
          </p:cNvPr>
          <p:cNvSpPr/>
          <p:nvPr/>
        </p:nvSpPr>
        <p:spPr>
          <a:xfrm>
            <a:off x="8479760" y="3354381"/>
            <a:ext cx="3092929" cy="969163"/>
          </a:xfrm>
          <a:prstGeom prst="wedgeRoundRectCallout">
            <a:avLst>
              <a:gd name="adj1" fmla="val -77352"/>
              <a:gd name="adj2" fmla="val 982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Ok… If that's true we should be able to ask for the head of the string!</a:t>
            </a:r>
          </a:p>
        </p:txBody>
      </p:sp>
      <p:sp>
        <p:nvSpPr>
          <p:cNvPr id="59" name="TextBox 58">
            <a:extLst>
              <a:ext uri="{FF2B5EF4-FFF2-40B4-BE49-F238E27FC236}">
                <a16:creationId xmlns:a16="http://schemas.microsoft.com/office/drawing/2014/main" id="{14D55A34-0C59-4276-B281-F200792E1636}"/>
              </a:ext>
            </a:extLst>
          </p:cNvPr>
          <p:cNvSpPr txBox="1"/>
          <p:nvPr/>
        </p:nvSpPr>
        <p:spPr>
          <a:xfrm>
            <a:off x="5799838" y="5719172"/>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60" name="TextBox 59">
            <a:extLst>
              <a:ext uri="{FF2B5EF4-FFF2-40B4-BE49-F238E27FC236}">
                <a16:creationId xmlns:a16="http://schemas.microsoft.com/office/drawing/2014/main" id="{56062FD7-AC20-4922-A3E3-20D7D8519353}"/>
              </a:ext>
            </a:extLst>
          </p:cNvPr>
          <p:cNvSpPr txBox="1"/>
          <p:nvPr/>
        </p:nvSpPr>
        <p:spPr>
          <a:xfrm>
            <a:off x="7002509" y="5725727"/>
            <a:ext cx="2970685" cy="369332"/>
          </a:xfrm>
          <a:prstGeom prst="rect">
            <a:avLst/>
          </a:prstGeom>
          <a:noFill/>
        </p:spPr>
        <p:txBody>
          <a:bodyPr wrap="none" rtlCol="0">
            <a:spAutoFit/>
          </a:bodyPr>
          <a:lstStyle/>
          <a:p>
            <a:r>
              <a:rPr lang="en-US" dirty="0">
                <a:solidFill>
                  <a:srgbClr val="C2FFF0"/>
                </a:solidFill>
                <a:latin typeface="Consolas" panose="020B0609020204030204" pitchFamily="49" charset="0"/>
              </a:rPr>
              <a:t>"hey" == ['</a:t>
            </a:r>
            <a:r>
              <a:rPr lang="en-US" dirty="0" err="1">
                <a:solidFill>
                  <a:srgbClr val="C2FFF0"/>
                </a:solidFill>
                <a:latin typeface="Consolas" panose="020B0609020204030204" pitchFamily="49" charset="0"/>
              </a:rPr>
              <a:t>h','e','y</a:t>
            </a:r>
            <a:r>
              <a:rPr lang="en-US" dirty="0">
                <a:solidFill>
                  <a:srgbClr val="C2FFF0"/>
                </a:solidFill>
                <a:latin typeface="Consolas" panose="020B0609020204030204" pitchFamily="49" charset="0"/>
              </a:rPr>
              <a:t>']</a:t>
            </a:r>
          </a:p>
        </p:txBody>
      </p:sp>
      <p:sp>
        <p:nvSpPr>
          <p:cNvPr id="63" name="TextBox 62">
            <a:extLst>
              <a:ext uri="{FF2B5EF4-FFF2-40B4-BE49-F238E27FC236}">
                <a16:creationId xmlns:a16="http://schemas.microsoft.com/office/drawing/2014/main" id="{8841D3CF-FAAA-414A-8E21-D691754A8FEA}"/>
              </a:ext>
            </a:extLst>
          </p:cNvPr>
          <p:cNvSpPr txBox="1"/>
          <p:nvPr/>
        </p:nvSpPr>
        <p:spPr>
          <a:xfrm>
            <a:off x="5811470" y="5967241"/>
            <a:ext cx="691215" cy="369332"/>
          </a:xfrm>
          <a:prstGeom prst="rect">
            <a:avLst/>
          </a:prstGeom>
          <a:noFill/>
        </p:spPr>
        <p:txBody>
          <a:bodyPr wrap="none" rtlCol="0">
            <a:spAutoFit/>
          </a:bodyPr>
          <a:lstStyle/>
          <a:p>
            <a:r>
              <a:rPr lang="en-US" dirty="0">
                <a:solidFill>
                  <a:schemeClr val="bg1"/>
                </a:solidFill>
                <a:latin typeface="Consolas" panose="020B0609020204030204" pitchFamily="49" charset="0"/>
              </a:rPr>
              <a:t>True</a:t>
            </a:r>
          </a:p>
        </p:txBody>
      </p:sp>
      <p:sp>
        <p:nvSpPr>
          <p:cNvPr id="64" name="Speech Bubble: Rectangle with Corners Rounded 63">
            <a:extLst>
              <a:ext uri="{FF2B5EF4-FFF2-40B4-BE49-F238E27FC236}">
                <a16:creationId xmlns:a16="http://schemas.microsoft.com/office/drawing/2014/main" id="{DC7F1E6B-2993-43A8-89D2-08DD91A861EE}"/>
              </a:ext>
            </a:extLst>
          </p:cNvPr>
          <p:cNvSpPr/>
          <p:nvPr/>
        </p:nvSpPr>
        <p:spPr>
          <a:xfrm>
            <a:off x="8539870" y="4674014"/>
            <a:ext cx="3092929" cy="969163"/>
          </a:xfrm>
          <a:prstGeom prst="wedgeRoundRectCallout">
            <a:avLst>
              <a:gd name="adj1" fmla="val -68497"/>
              <a:gd name="adj2" fmla="val 690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Ok, one last check! Let's make sure they're really the same thing!</a:t>
            </a:r>
          </a:p>
        </p:txBody>
      </p:sp>
      <p:sp>
        <p:nvSpPr>
          <p:cNvPr id="57" name="Speech Bubble: Rectangle with Corners Rounded 56">
            <a:extLst>
              <a:ext uri="{FF2B5EF4-FFF2-40B4-BE49-F238E27FC236}">
                <a16:creationId xmlns:a16="http://schemas.microsoft.com/office/drawing/2014/main" id="{BC01FF2C-98BC-41DA-A3CB-8A4495F8F88F}"/>
              </a:ext>
            </a:extLst>
          </p:cNvPr>
          <p:cNvSpPr/>
          <p:nvPr/>
        </p:nvSpPr>
        <p:spPr>
          <a:xfrm>
            <a:off x="8926553" y="5449793"/>
            <a:ext cx="3092929" cy="969163"/>
          </a:xfrm>
          <a:prstGeom prst="wedgeRoundRectCallout">
            <a:avLst>
              <a:gd name="adj1" fmla="val -92777"/>
              <a:gd name="adj2" fmla="val -490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let's see what happens when we ask for the tail of the string.</a:t>
            </a:r>
          </a:p>
        </p:txBody>
      </p:sp>
      <p:sp>
        <p:nvSpPr>
          <p:cNvPr id="48" name="Speech Bubble: Rectangle with Corners Rounded 47">
            <a:extLst>
              <a:ext uri="{FF2B5EF4-FFF2-40B4-BE49-F238E27FC236}">
                <a16:creationId xmlns:a16="http://schemas.microsoft.com/office/drawing/2014/main" id="{CEDC83DA-B328-4D8B-9C9B-C1EAA7C1BF3C}"/>
              </a:ext>
            </a:extLst>
          </p:cNvPr>
          <p:cNvSpPr/>
          <p:nvPr/>
        </p:nvSpPr>
        <p:spPr>
          <a:xfrm>
            <a:off x="8487853" y="2761613"/>
            <a:ext cx="3696232" cy="1336320"/>
          </a:xfrm>
          <a:prstGeom prst="wedgeRoundRectCallout">
            <a:avLst>
              <a:gd name="adj1" fmla="val -72554"/>
              <a:gd name="adj2" fmla="val 8562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Whoa! It's </a:t>
            </a:r>
            <a:r>
              <a:rPr lang="en-US" sz="2000" dirty="0">
                <a:solidFill>
                  <a:srgbClr val="FFAFAF"/>
                </a:solidFill>
                <a:latin typeface="Corbel" panose="020B0503020204020204" pitchFamily="34" charset="0"/>
              </a:rPr>
              <a:t>[Char] </a:t>
            </a:r>
            <a:r>
              <a:rPr lang="en-US" sz="2000" dirty="0">
                <a:solidFill>
                  <a:schemeClr val="bg1"/>
                </a:solidFill>
                <a:latin typeface="Corbel" panose="020B0503020204020204" pitchFamily="34" charset="0"/>
              </a:rPr>
              <a:t>and not </a:t>
            </a:r>
            <a:r>
              <a:rPr lang="en-US" sz="2000" dirty="0">
                <a:solidFill>
                  <a:srgbClr val="FFAFAF"/>
                </a:solidFill>
                <a:latin typeface="Corbel" panose="020B0503020204020204" pitchFamily="34" charset="0"/>
              </a:rPr>
              <a:t>String</a:t>
            </a:r>
            <a:r>
              <a:rPr lang="en-US" sz="2000" dirty="0">
                <a:latin typeface="Corbel" panose="020B0503020204020204" pitchFamily="34" charset="0"/>
              </a:rPr>
              <a:t>! Why?</a:t>
            </a:r>
          </a:p>
          <a:p>
            <a:pPr algn="ctr"/>
            <a:r>
              <a:rPr lang="en-US" sz="2000" dirty="0">
                <a:latin typeface="Corbel" panose="020B0503020204020204" pitchFamily="34" charset="0"/>
              </a:rPr>
              <a:t>Because Haskell implements a string as a list of characters!</a:t>
            </a:r>
          </a:p>
        </p:txBody>
      </p:sp>
      <p:sp>
        <p:nvSpPr>
          <p:cNvPr id="49" name="Speech Bubble: Rectangle with Corners Rounded 48">
            <a:extLst>
              <a:ext uri="{FF2B5EF4-FFF2-40B4-BE49-F238E27FC236}">
                <a16:creationId xmlns:a16="http://schemas.microsoft.com/office/drawing/2014/main" id="{A09E8055-7965-4285-A89F-A3848E04219D}"/>
              </a:ext>
            </a:extLst>
          </p:cNvPr>
          <p:cNvSpPr/>
          <p:nvPr/>
        </p:nvSpPr>
        <p:spPr>
          <a:xfrm>
            <a:off x="8883664" y="4518942"/>
            <a:ext cx="3127827" cy="1377787"/>
          </a:xfrm>
          <a:prstGeom prst="wedgeRoundRectCallout">
            <a:avLst>
              <a:gd name="adj1" fmla="val -88742"/>
              <a:gd name="adj2" fmla="val -418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String syntax is therefore </a:t>
            </a:r>
            <a:r>
              <a:rPr lang="en-US" sz="2000" dirty="0">
                <a:solidFill>
                  <a:srgbClr val="FFC1C1"/>
                </a:solidFill>
                <a:latin typeface="Corbel" panose="020B0503020204020204" pitchFamily="34" charset="0"/>
              </a:rPr>
              <a:t>"syntactic sugar" </a:t>
            </a:r>
            <a:r>
              <a:rPr lang="en-US" sz="2000" dirty="0">
                <a:latin typeface="Corbel" panose="020B0503020204020204" pitchFamily="34" charset="0"/>
              </a:rPr>
              <a:t>on top of a list of chars!</a:t>
            </a:r>
          </a:p>
        </p:txBody>
      </p:sp>
      <p:sp>
        <p:nvSpPr>
          <p:cNvPr id="46" name="Speech Bubble: Rectangle with Corners Rounded 45">
            <a:extLst>
              <a:ext uri="{FF2B5EF4-FFF2-40B4-BE49-F238E27FC236}">
                <a16:creationId xmlns:a16="http://schemas.microsoft.com/office/drawing/2014/main" id="{AFE85FF2-A66B-4C68-B71B-43FD9C1BDB47}"/>
              </a:ext>
            </a:extLst>
          </p:cNvPr>
          <p:cNvSpPr/>
          <p:nvPr/>
        </p:nvSpPr>
        <p:spPr>
          <a:xfrm>
            <a:off x="2353636" y="807554"/>
            <a:ext cx="3127827" cy="1377787"/>
          </a:xfrm>
          <a:prstGeom prst="wedgeRoundRectCallout">
            <a:avLst>
              <a:gd name="adj1" fmla="val -60938"/>
              <a:gd name="adj2" fmla="val 892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in fact, we can write this for our type!</a:t>
            </a:r>
          </a:p>
          <a:p>
            <a:pPr algn="ctr"/>
            <a:endParaRPr lang="en-US" sz="1100" dirty="0">
              <a:latin typeface="Corbel" panose="020B0503020204020204" pitchFamily="34" charset="0"/>
            </a:endParaRPr>
          </a:p>
          <a:p>
            <a:pPr algn="ctr"/>
            <a:r>
              <a:rPr lang="en-US" sz="2000" dirty="0">
                <a:latin typeface="Corbel" panose="020B0503020204020204" pitchFamily="34" charset="0"/>
              </a:rPr>
              <a:t>It means the same thing!</a:t>
            </a:r>
          </a:p>
        </p:txBody>
      </p:sp>
      <p:grpSp>
        <p:nvGrpSpPr>
          <p:cNvPr id="16" name="Group 15">
            <a:extLst>
              <a:ext uri="{FF2B5EF4-FFF2-40B4-BE49-F238E27FC236}">
                <a16:creationId xmlns:a16="http://schemas.microsoft.com/office/drawing/2014/main" id="{747745DD-FEF5-46C2-8C13-C9843A6C76E0}"/>
              </a:ext>
            </a:extLst>
          </p:cNvPr>
          <p:cNvGrpSpPr/>
          <p:nvPr/>
        </p:nvGrpSpPr>
        <p:grpSpPr>
          <a:xfrm>
            <a:off x="611218" y="2664483"/>
            <a:ext cx="2338170" cy="369332"/>
            <a:chOff x="611218" y="2664483"/>
            <a:chExt cx="2338170" cy="369332"/>
          </a:xfrm>
        </p:grpSpPr>
        <p:sp>
          <p:nvSpPr>
            <p:cNvPr id="15" name="Rectangle 14">
              <a:extLst>
                <a:ext uri="{FF2B5EF4-FFF2-40B4-BE49-F238E27FC236}">
                  <a16:creationId xmlns:a16="http://schemas.microsoft.com/office/drawing/2014/main" id="{044FA3FB-2E4E-4D7C-85A6-865A16100CDA}"/>
                </a:ext>
              </a:extLst>
            </p:cNvPr>
            <p:cNvSpPr/>
            <p:nvPr/>
          </p:nvSpPr>
          <p:spPr>
            <a:xfrm>
              <a:off x="694765" y="2737313"/>
              <a:ext cx="2254623" cy="279311"/>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21E2DE7-E30B-48BB-BEA4-A505C5F1768C}"/>
                </a:ext>
              </a:extLst>
            </p:cNvPr>
            <p:cNvSpPr txBox="1"/>
            <p:nvPr/>
          </p:nvSpPr>
          <p:spPr>
            <a:xfrm>
              <a:off x="611218" y="2664483"/>
              <a:ext cx="2338170" cy="369332"/>
            </a:xfrm>
            <a:prstGeom prst="rect">
              <a:avLst/>
            </a:prstGeom>
            <a:noFill/>
          </p:spPr>
          <p:txBody>
            <a:bodyPr wrap="square">
              <a:spAutoFit/>
            </a:bodyPr>
            <a:lstStyle/>
            <a:p>
              <a:r>
                <a:rPr lang="en-US" dirty="0">
                  <a:latin typeface="Consolas" panose="020B0609020204030204" pitchFamily="49" charset="0"/>
                </a:rPr>
                <a:t>truth :: </a:t>
              </a:r>
              <a:r>
                <a:rPr lang="en-US" dirty="0">
                  <a:solidFill>
                    <a:srgbClr val="FF0000"/>
                  </a:solidFill>
                  <a:latin typeface="Consolas" panose="020B0609020204030204" pitchFamily="49" charset="0"/>
                </a:rPr>
                <a:t>[Char]</a:t>
              </a:r>
            </a:p>
          </p:txBody>
        </p:sp>
      </p:grpSp>
    </p:spTree>
    <p:extLst>
      <p:ext uri="{BB962C8B-B14F-4D97-AF65-F5344CB8AC3E}">
        <p14:creationId xmlns:p14="http://schemas.microsoft.com/office/powerpoint/2010/main" val="391731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left)">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down)">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left)">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ipe(left)">
                                      <p:cBhvr>
                                        <p:cTn id="79" dur="500"/>
                                        <p:tgtEl>
                                          <p:spTgt spid="3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left)">
                                      <p:cBhvr>
                                        <p:cTn id="89" dur="500"/>
                                        <p:tgtEl>
                                          <p:spTgt spid="4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down)">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48"/>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wipe(down)">
                                      <p:cBhvr>
                                        <p:cTn id="103" dur="500"/>
                                        <p:tgtEl>
                                          <p:spTgt spid="4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wipe(left)">
                                      <p:cBhvr>
                                        <p:cTn id="108" dur="500"/>
                                        <p:tgtEl>
                                          <p:spTgt spid="16"/>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46"/>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wipe(down)">
                                      <p:cBhvr>
                                        <p:cTn id="117" dur="500"/>
                                        <p:tgtEl>
                                          <p:spTgt spid="49"/>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49"/>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wipe(left)">
                                      <p:cBhvr>
                                        <p:cTn id="126" dur="500"/>
                                        <p:tgtEl>
                                          <p:spTgt spid="50"/>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56"/>
                                        </p:tgtEl>
                                        <p:attrNameLst>
                                          <p:attrName>style.visibility</p:attrName>
                                        </p:attrNameLst>
                                      </p:cBhvr>
                                      <p:to>
                                        <p:strVal val="visible"/>
                                      </p:to>
                                    </p:set>
                                    <p:animEffect transition="in" filter="wipe(down)">
                                      <p:cBhvr>
                                        <p:cTn id="131" dur="500"/>
                                        <p:tgtEl>
                                          <p:spTgt spid="56"/>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wipe(left)">
                                      <p:cBhvr>
                                        <p:cTn id="136" dur="500"/>
                                        <p:tgtEl>
                                          <p:spTgt spid="51"/>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56"/>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52"/>
                                        </p:tgtEl>
                                        <p:attrNameLst>
                                          <p:attrName>style.visibility</p:attrName>
                                        </p:attrNameLst>
                                      </p:cBhvr>
                                      <p:to>
                                        <p:strVal val="visible"/>
                                      </p:to>
                                    </p:set>
                                    <p:animEffect transition="in" filter="wipe(left)">
                                      <p:cBhvr>
                                        <p:cTn id="145" dur="500"/>
                                        <p:tgtEl>
                                          <p:spTgt spid="52"/>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wipe(left)">
                                      <p:cBhvr>
                                        <p:cTn id="150" dur="500"/>
                                        <p:tgtEl>
                                          <p:spTgt spid="5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57"/>
                                        </p:tgtEl>
                                        <p:attrNameLst>
                                          <p:attrName>style.visibility</p:attrName>
                                        </p:attrNameLst>
                                      </p:cBhvr>
                                      <p:to>
                                        <p:strVal val="visible"/>
                                      </p:to>
                                    </p:set>
                                    <p:animEffect transition="in" filter="wipe(down)">
                                      <p:cBhvr>
                                        <p:cTn id="155" dur="500"/>
                                        <p:tgtEl>
                                          <p:spTgt spid="57"/>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54"/>
                                        </p:tgtEl>
                                        <p:attrNameLst>
                                          <p:attrName>style.visibility</p:attrName>
                                        </p:attrNameLst>
                                      </p:cBhvr>
                                      <p:to>
                                        <p:strVal val="visible"/>
                                      </p:to>
                                    </p:set>
                                    <p:animEffect transition="in" filter="wipe(left)">
                                      <p:cBhvr>
                                        <p:cTn id="160" dur="500"/>
                                        <p:tgtEl>
                                          <p:spTgt spid="54"/>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1" nodeType="clickEffect">
                                  <p:stCondLst>
                                    <p:cond delay="0"/>
                                  </p:stCondLst>
                                  <p:childTnLst>
                                    <p:set>
                                      <p:cBhvr>
                                        <p:cTn id="164" dur="1" fill="hold">
                                          <p:stCondLst>
                                            <p:cond delay="0"/>
                                          </p:stCondLst>
                                        </p:cTn>
                                        <p:tgtEl>
                                          <p:spTgt spid="57"/>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55"/>
                                        </p:tgtEl>
                                        <p:attrNameLst>
                                          <p:attrName>style.visibility</p:attrName>
                                        </p:attrNameLst>
                                      </p:cBhvr>
                                      <p:to>
                                        <p:strVal val="visible"/>
                                      </p:to>
                                    </p:set>
                                    <p:animEffect transition="in" filter="wipe(left)">
                                      <p:cBhvr>
                                        <p:cTn id="169" dur="500"/>
                                        <p:tgtEl>
                                          <p:spTgt spid="55"/>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59"/>
                                        </p:tgtEl>
                                        <p:attrNameLst>
                                          <p:attrName>style.visibility</p:attrName>
                                        </p:attrNameLst>
                                      </p:cBhvr>
                                      <p:to>
                                        <p:strVal val="visible"/>
                                      </p:to>
                                    </p:set>
                                    <p:animEffect transition="in" filter="wipe(left)">
                                      <p:cBhvr>
                                        <p:cTn id="174" dur="500"/>
                                        <p:tgtEl>
                                          <p:spTgt spid="59"/>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4"/>
                                        </p:tgtEl>
                                        <p:attrNameLst>
                                          <p:attrName>style.visibility</p:attrName>
                                        </p:attrNameLst>
                                      </p:cBhvr>
                                      <p:to>
                                        <p:strVal val="visible"/>
                                      </p:to>
                                    </p:set>
                                    <p:animEffect transition="in" filter="wipe(down)">
                                      <p:cBhvr>
                                        <p:cTn id="179" dur="500"/>
                                        <p:tgtEl>
                                          <p:spTgt spid="6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60"/>
                                        </p:tgtEl>
                                        <p:attrNameLst>
                                          <p:attrName>style.visibility</p:attrName>
                                        </p:attrNameLst>
                                      </p:cBhvr>
                                      <p:to>
                                        <p:strVal val="visible"/>
                                      </p:to>
                                    </p:set>
                                    <p:animEffect transition="in" filter="wipe(left)">
                                      <p:cBhvr>
                                        <p:cTn id="184" dur="500"/>
                                        <p:tgtEl>
                                          <p:spTgt spid="6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63"/>
                                        </p:tgtEl>
                                        <p:attrNameLst>
                                          <p:attrName>style.visibility</p:attrName>
                                        </p:attrNameLst>
                                      </p:cBhvr>
                                      <p:to>
                                        <p:strVal val="visible"/>
                                      </p:to>
                                    </p:set>
                                    <p:animEffect transition="in" filter="wipe(left)">
                                      <p:cBhvr>
                                        <p:cTn id="189" dur="500"/>
                                        <p:tgtEl>
                                          <p:spTgt spid="6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grpId="1" nodeType="clickEffect">
                                  <p:stCondLst>
                                    <p:cond delay="0"/>
                                  </p:stCondLst>
                                  <p:childTnLst>
                                    <p:set>
                                      <p:cBhvr>
                                        <p:cTn id="193"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20" grpId="0"/>
      <p:bldP spid="21" grpId="0"/>
      <p:bldP spid="23" grpId="0"/>
      <p:bldP spid="24" grpId="0"/>
      <p:bldP spid="25" grpId="0"/>
      <p:bldP spid="26" grpId="0"/>
      <p:bldP spid="34" grpId="0"/>
      <p:bldP spid="35" grpId="0"/>
      <p:bldP spid="39" grpId="0"/>
      <p:bldP spid="40" grpId="0"/>
      <p:bldP spid="41" grpId="0"/>
      <p:bldP spid="45" grpId="0"/>
      <p:bldP spid="43" grpId="0" animBg="1"/>
      <p:bldP spid="43" grpId="1" animBg="1"/>
      <p:bldP spid="50" grpId="0"/>
      <p:bldP spid="51" grpId="0"/>
      <p:bldP spid="52" grpId="0"/>
      <p:bldP spid="53" grpId="0"/>
      <p:bldP spid="54" grpId="0"/>
      <p:bldP spid="55" grpId="0"/>
      <p:bldP spid="56" grpId="0" animBg="1"/>
      <p:bldP spid="56" grpId="1" animBg="1"/>
      <p:bldP spid="59" grpId="0"/>
      <p:bldP spid="60" grpId="0"/>
      <p:bldP spid="63" grpId="0"/>
      <p:bldP spid="64" grpId="0" animBg="1"/>
      <p:bldP spid="64" grpId="1" animBg="1"/>
      <p:bldP spid="57" grpId="0" animBg="1"/>
      <p:bldP spid="57" grpId="1" animBg="1"/>
      <p:bldP spid="48" grpId="0" animBg="1"/>
      <p:bldP spid="48" grpId="1" animBg="1"/>
      <p:bldP spid="49" grpId="0" animBg="1"/>
      <p:bldP spid="49" grpId="1" animBg="1"/>
      <p:bldP spid="46" grpId="0" animBg="1"/>
      <p:bldP spid="4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5A8585-D002-4907-ABED-E8E14B5B9AFE}"/>
              </a:ext>
            </a:extLst>
          </p:cNvPr>
          <p:cNvSpPr/>
          <p:nvPr/>
        </p:nvSpPr>
        <p:spPr>
          <a:xfrm>
            <a:off x="2570334" y="1827433"/>
            <a:ext cx="7166520" cy="4154984"/>
          </a:xfrm>
          <a:prstGeom prst="rect">
            <a:avLst/>
          </a:prstGeom>
          <a:noFill/>
        </p:spPr>
        <p:txBody>
          <a:bodyPr wrap="square" lIns="91440" tIns="45720" rIns="91440" bIns="45720">
            <a:spAutoFit/>
          </a:bodyPr>
          <a:lstStyle/>
          <a:p>
            <a:pPr algn="ctr"/>
            <a:r>
              <a:rPr lang="en-US" sz="8800" b="1" cap="none" spc="0" dirty="0">
                <a:ln w="9525">
                  <a:solidFill>
                    <a:schemeClr val="bg1"/>
                  </a:solidFill>
                  <a:prstDash val="solid"/>
                </a:ln>
                <a:gradFill flip="none" rotWithShape="1">
                  <a:gsLst>
                    <a:gs pos="0">
                      <a:srgbClr val="C00000"/>
                    </a:gs>
                    <a:gs pos="100000">
                      <a:srgbClr val="7030A0"/>
                    </a:gs>
                  </a:gsLst>
                  <a:lin ang="10800000" scaled="1"/>
                  <a:tileRect/>
                </a:gradFill>
                <a:effectLst>
                  <a:outerShdw blurRad="12700" dist="38100" dir="2700000" algn="tl" rotWithShape="0">
                    <a:schemeClr val="accent5">
                      <a:lumMod val="60000"/>
                      <a:lumOff val="40000"/>
                    </a:schemeClr>
                  </a:outerShdw>
                </a:effectLst>
              </a:rPr>
              <a:t>Programming Language of The Week</a:t>
            </a:r>
          </a:p>
        </p:txBody>
      </p:sp>
      <p:sp>
        <p:nvSpPr>
          <p:cNvPr id="13323" name="Rectangle 11"/>
          <p:cNvSpPr>
            <a:spLocks noChangeArrowheads="1"/>
          </p:cNvSpPr>
          <p:nvPr/>
        </p:nvSpPr>
        <p:spPr bwMode="auto">
          <a:xfrm>
            <a:off x="60290" y="-249506"/>
            <a:ext cx="1208314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5400" dirty="0">
                <a:latin typeface="Corbel" panose="020B0503020204020204" pitchFamily="34" charset="0"/>
              </a:rPr>
              <a:t>Language Of  The Week: APL</a:t>
            </a:r>
          </a:p>
        </p:txBody>
      </p:sp>
      <p:sp>
        <p:nvSpPr>
          <p:cNvPr id="9" name="TextBox 8">
            <a:extLst>
              <a:ext uri="{FF2B5EF4-FFF2-40B4-BE49-F238E27FC236}">
                <a16:creationId xmlns:a16="http://schemas.microsoft.com/office/drawing/2014/main" id="{86A1F3A2-D28E-4FF1-92D9-46346FC93CB8}"/>
              </a:ext>
            </a:extLst>
          </p:cNvPr>
          <p:cNvSpPr txBox="1"/>
          <p:nvPr/>
        </p:nvSpPr>
        <p:spPr>
          <a:xfrm>
            <a:off x="6943411" y="1259375"/>
            <a:ext cx="4883499" cy="2862322"/>
          </a:xfrm>
          <a:prstGeom prst="rect">
            <a:avLst/>
          </a:prstGeom>
          <a:solidFill>
            <a:schemeClr val="accent4">
              <a:lumMod val="20000"/>
              <a:lumOff val="80000"/>
            </a:schemeClr>
          </a:solidFill>
          <a:ln>
            <a:solidFill>
              <a:schemeClr val="tx1"/>
            </a:solidFill>
          </a:ln>
        </p:spPr>
        <p:txBody>
          <a:bodyPr wrap="square">
            <a:spAutoFit/>
          </a:bodyPr>
          <a:lstStyle/>
          <a:p>
            <a:r>
              <a:rPr lang="en-US" dirty="0"/>
              <a:t> ⍝ Quicksort function in APL</a:t>
            </a:r>
          </a:p>
          <a:p>
            <a:endParaRPr lang="en-US" dirty="0"/>
          </a:p>
          <a:p>
            <a:r>
              <a:rPr lang="en-US" dirty="0"/>
              <a:t>Quicksort ←{</a:t>
            </a:r>
          </a:p>
          <a:p>
            <a:r>
              <a:rPr lang="en-US" dirty="0"/>
              <a:t>    1≥≢⍵:⍵</a:t>
            </a:r>
          </a:p>
          <a:p>
            <a:r>
              <a:rPr lang="en-US" dirty="0"/>
              <a:t>    S←{⍺⌿⍨⍺ ⍺⍺ ⍵}</a:t>
            </a:r>
          </a:p>
          <a:p>
            <a:r>
              <a:rPr lang="en-US" dirty="0"/>
              <a:t>    pivot ← ⍵⌷⍨?≢⍵</a:t>
            </a:r>
          </a:p>
          <a:p>
            <a:r>
              <a:rPr lang="en-US" dirty="0"/>
              <a:t>    ⍵((∇&lt;S)⍪=S⍪(∇&gt;S)) pivot</a:t>
            </a:r>
          </a:p>
          <a:p>
            <a:r>
              <a:rPr lang="en-US" dirty="0"/>
              <a:t>}</a:t>
            </a:r>
          </a:p>
          <a:p>
            <a:endParaRPr lang="en-US" dirty="0"/>
          </a:p>
          <a:p>
            <a:r>
              <a:rPr lang="en-US" dirty="0" err="1"/>
              <a:t>sortedArray</a:t>
            </a:r>
            <a:r>
              <a:rPr lang="en-US" dirty="0"/>
              <a:t> ← Quicksort 7 3 5 1 4 6 2</a:t>
            </a:r>
          </a:p>
        </p:txBody>
      </p:sp>
      <p:grpSp>
        <p:nvGrpSpPr>
          <p:cNvPr id="5" name="Group 4">
            <a:extLst>
              <a:ext uri="{FF2B5EF4-FFF2-40B4-BE49-F238E27FC236}">
                <a16:creationId xmlns:a16="http://schemas.microsoft.com/office/drawing/2014/main" id="{8F071FFE-F07D-499E-B56A-4EB6FA04571E}"/>
              </a:ext>
            </a:extLst>
          </p:cNvPr>
          <p:cNvGrpSpPr/>
          <p:nvPr/>
        </p:nvGrpSpPr>
        <p:grpSpPr>
          <a:xfrm>
            <a:off x="314848" y="833205"/>
            <a:ext cx="6169688" cy="1682540"/>
            <a:chOff x="597877" y="893494"/>
            <a:chExt cx="4602145" cy="1682540"/>
          </a:xfrm>
        </p:grpSpPr>
        <p:sp>
          <p:nvSpPr>
            <p:cNvPr id="20" name="TextBox 19">
              <a:extLst>
                <a:ext uri="{FF2B5EF4-FFF2-40B4-BE49-F238E27FC236}">
                  <a16:creationId xmlns:a16="http://schemas.microsoft.com/office/drawing/2014/main" id="{8470870F-E07B-480D-BCE3-C6EA0CE4801B}"/>
                </a:ext>
              </a:extLst>
            </p:cNvPr>
            <p:cNvSpPr txBox="1"/>
            <p:nvPr/>
          </p:nvSpPr>
          <p:spPr>
            <a:xfrm>
              <a:off x="930655" y="893494"/>
              <a:ext cx="3936588" cy="430887"/>
            </a:xfrm>
            <a:prstGeom prst="rect">
              <a:avLst/>
            </a:prstGeom>
            <a:noFill/>
          </p:spPr>
          <p:txBody>
            <a:bodyPr wrap="square" rtlCol="0">
              <a:spAutoFit/>
            </a:bodyPr>
            <a:lstStyle/>
            <a:p>
              <a:pPr algn="ctr"/>
              <a:r>
                <a:rPr lang="en-US" sz="2200" dirty="0"/>
                <a:t>History</a:t>
              </a:r>
            </a:p>
          </p:txBody>
        </p:sp>
        <p:sp>
          <p:nvSpPr>
            <p:cNvPr id="4" name="Rectangle 3">
              <a:extLst>
                <a:ext uri="{FF2B5EF4-FFF2-40B4-BE49-F238E27FC236}">
                  <a16:creationId xmlns:a16="http://schemas.microsoft.com/office/drawing/2014/main" id="{6D21E66B-F7C9-459B-89BE-7324339BDA22}"/>
                </a:ext>
              </a:extLst>
            </p:cNvPr>
            <p:cNvSpPr/>
            <p:nvPr/>
          </p:nvSpPr>
          <p:spPr>
            <a:xfrm>
              <a:off x="597877" y="1355159"/>
              <a:ext cx="4602145" cy="122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APL was invented in 1957 as a notation to express mathematical expressions involving arrays, and in '66 was turned into a language. </a:t>
              </a:r>
            </a:p>
          </p:txBody>
        </p:sp>
      </p:grpSp>
      <p:grpSp>
        <p:nvGrpSpPr>
          <p:cNvPr id="12" name="Group 11">
            <a:extLst>
              <a:ext uri="{FF2B5EF4-FFF2-40B4-BE49-F238E27FC236}">
                <a16:creationId xmlns:a16="http://schemas.microsoft.com/office/drawing/2014/main" id="{99867615-AC00-4C8E-AA38-A1720E39678C}"/>
              </a:ext>
            </a:extLst>
          </p:cNvPr>
          <p:cNvGrpSpPr/>
          <p:nvPr/>
        </p:nvGrpSpPr>
        <p:grpSpPr>
          <a:xfrm>
            <a:off x="314847" y="4733080"/>
            <a:ext cx="6169688" cy="1682540"/>
            <a:chOff x="597877" y="893494"/>
            <a:chExt cx="4602145" cy="1682540"/>
          </a:xfrm>
        </p:grpSpPr>
        <p:sp>
          <p:nvSpPr>
            <p:cNvPr id="13" name="TextBox 12">
              <a:extLst>
                <a:ext uri="{FF2B5EF4-FFF2-40B4-BE49-F238E27FC236}">
                  <a16:creationId xmlns:a16="http://schemas.microsoft.com/office/drawing/2014/main" id="{AAE6644B-2E96-4E3A-9195-CCB376E80FF5}"/>
                </a:ext>
              </a:extLst>
            </p:cNvPr>
            <p:cNvSpPr txBox="1"/>
            <p:nvPr/>
          </p:nvSpPr>
          <p:spPr>
            <a:xfrm>
              <a:off x="930655" y="893494"/>
              <a:ext cx="3936588" cy="430887"/>
            </a:xfrm>
            <a:prstGeom prst="rect">
              <a:avLst/>
            </a:prstGeom>
            <a:noFill/>
          </p:spPr>
          <p:txBody>
            <a:bodyPr wrap="square" rtlCol="0">
              <a:spAutoFit/>
            </a:bodyPr>
            <a:lstStyle/>
            <a:p>
              <a:pPr algn="ctr"/>
              <a:r>
                <a:rPr lang="en-US" sz="2200" dirty="0"/>
                <a:t>Unique Aspects</a:t>
              </a:r>
            </a:p>
          </p:txBody>
        </p:sp>
        <p:sp>
          <p:nvSpPr>
            <p:cNvPr id="14" name="Rectangle 13">
              <a:extLst>
                <a:ext uri="{FF2B5EF4-FFF2-40B4-BE49-F238E27FC236}">
                  <a16:creationId xmlns:a16="http://schemas.microsoft.com/office/drawing/2014/main" id="{1D3461A6-4FC4-4C8A-BE3E-615F63F237C8}"/>
                </a:ext>
              </a:extLst>
            </p:cNvPr>
            <p:cNvSpPr/>
            <p:nvPr/>
          </p:nvSpPr>
          <p:spPr>
            <a:xfrm>
              <a:off x="597877" y="1355159"/>
              <a:ext cx="4602145" cy="1220875"/>
            </a:xfrm>
            <a:prstGeom prst="rect">
              <a:avLst/>
            </a:prstGeom>
            <a:solidFill>
              <a:srgbClr val="008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Operations like dot products, matrix multiplication, rotation and transposition can be accomplished with a single symbol! </a:t>
              </a:r>
            </a:p>
          </p:txBody>
        </p:sp>
      </p:grpSp>
      <p:grpSp>
        <p:nvGrpSpPr>
          <p:cNvPr id="15" name="Group 14">
            <a:extLst>
              <a:ext uri="{FF2B5EF4-FFF2-40B4-BE49-F238E27FC236}">
                <a16:creationId xmlns:a16="http://schemas.microsoft.com/office/drawing/2014/main" id="{7449F77C-A7E9-4802-908E-07B37371D3D3}"/>
              </a:ext>
            </a:extLst>
          </p:cNvPr>
          <p:cNvGrpSpPr/>
          <p:nvPr/>
        </p:nvGrpSpPr>
        <p:grpSpPr>
          <a:xfrm>
            <a:off x="314847" y="2783142"/>
            <a:ext cx="6169688" cy="1682540"/>
            <a:chOff x="597877" y="893494"/>
            <a:chExt cx="4602145" cy="1682540"/>
          </a:xfrm>
        </p:grpSpPr>
        <p:sp>
          <p:nvSpPr>
            <p:cNvPr id="16" name="TextBox 15">
              <a:extLst>
                <a:ext uri="{FF2B5EF4-FFF2-40B4-BE49-F238E27FC236}">
                  <a16:creationId xmlns:a16="http://schemas.microsoft.com/office/drawing/2014/main" id="{AF6B3629-6AFC-4F47-90A9-868AF3A19F16}"/>
                </a:ext>
              </a:extLst>
            </p:cNvPr>
            <p:cNvSpPr txBox="1"/>
            <p:nvPr/>
          </p:nvSpPr>
          <p:spPr>
            <a:xfrm>
              <a:off x="930655" y="893494"/>
              <a:ext cx="3936588" cy="430887"/>
            </a:xfrm>
            <a:prstGeom prst="rect">
              <a:avLst/>
            </a:prstGeom>
            <a:noFill/>
          </p:spPr>
          <p:txBody>
            <a:bodyPr wrap="square" rtlCol="0">
              <a:spAutoFit/>
            </a:bodyPr>
            <a:lstStyle/>
            <a:p>
              <a:pPr algn="ctr"/>
              <a:r>
                <a:rPr lang="en-US" sz="2200" dirty="0"/>
                <a:t>Overview</a:t>
              </a:r>
            </a:p>
          </p:txBody>
        </p:sp>
        <p:sp>
          <p:nvSpPr>
            <p:cNvPr id="17" name="Rectangle 16">
              <a:extLst>
                <a:ext uri="{FF2B5EF4-FFF2-40B4-BE49-F238E27FC236}">
                  <a16:creationId xmlns:a16="http://schemas.microsoft.com/office/drawing/2014/main" id="{22BFFBAE-0434-4F92-8AFB-66CABC429768}"/>
                </a:ext>
              </a:extLst>
            </p:cNvPr>
            <p:cNvSpPr/>
            <p:nvPr/>
          </p:nvSpPr>
          <p:spPr>
            <a:xfrm>
              <a:off x="597877" y="1355159"/>
              <a:ext cx="4602145" cy="12208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APL programs operate on arrays without explicit loops! APL programs use funky, non-ASCII symbols.</a:t>
              </a:r>
            </a:p>
          </p:txBody>
        </p:sp>
      </p:grpSp>
      <p:grpSp>
        <p:nvGrpSpPr>
          <p:cNvPr id="18" name="Group 17">
            <a:extLst>
              <a:ext uri="{FF2B5EF4-FFF2-40B4-BE49-F238E27FC236}">
                <a16:creationId xmlns:a16="http://schemas.microsoft.com/office/drawing/2014/main" id="{9FF45C54-B0BD-487C-86B3-7C32C7A5A702}"/>
              </a:ext>
            </a:extLst>
          </p:cNvPr>
          <p:cNvGrpSpPr/>
          <p:nvPr/>
        </p:nvGrpSpPr>
        <p:grpSpPr>
          <a:xfrm>
            <a:off x="6746442" y="4733080"/>
            <a:ext cx="5277435" cy="1682540"/>
            <a:chOff x="764266" y="893494"/>
            <a:chExt cx="3936588" cy="1682540"/>
          </a:xfrm>
        </p:grpSpPr>
        <p:sp>
          <p:nvSpPr>
            <p:cNvPr id="19" name="TextBox 18">
              <a:extLst>
                <a:ext uri="{FF2B5EF4-FFF2-40B4-BE49-F238E27FC236}">
                  <a16:creationId xmlns:a16="http://schemas.microsoft.com/office/drawing/2014/main" id="{9044EB1F-B50F-43EF-A56D-9E5F89AA196D}"/>
                </a:ext>
              </a:extLst>
            </p:cNvPr>
            <p:cNvSpPr txBox="1"/>
            <p:nvPr/>
          </p:nvSpPr>
          <p:spPr>
            <a:xfrm>
              <a:off x="764266" y="893494"/>
              <a:ext cx="3936588" cy="430887"/>
            </a:xfrm>
            <a:prstGeom prst="rect">
              <a:avLst/>
            </a:prstGeom>
            <a:noFill/>
          </p:spPr>
          <p:txBody>
            <a:bodyPr wrap="square" rtlCol="0">
              <a:spAutoFit/>
            </a:bodyPr>
            <a:lstStyle/>
            <a:p>
              <a:pPr algn="ctr"/>
              <a:r>
                <a:rPr lang="en-US" sz="2200" dirty="0"/>
                <a:t>Impact</a:t>
              </a:r>
            </a:p>
          </p:txBody>
        </p:sp>
        <p:sp>
          <p:nvSpPr>
            <p:cNvPr id="21" name="Rectangle 20">
              <a:extLst>
                <a:ext uri="{FF2B5EF4-FFF2-40B4-BE49-F238E27FC236}">
                  <a16:creationId xmlns:a16="http://schemas.microsoft.com/office/drawing/2014/main" id="{3BE5077D-429D-44F4-8B1B-CB9ED529A0C2}"/>
                </a:ext>
              </a:extLst>
            </p:cNvPr>
            <p:cNvSpPr/>
            <p:nvPr/>
          </p:nvSpPr>
          <p:spPr>
            <a:xfrm>
              <a:off x="911191" y="1355159"/>
              <a:ext cx="3642740" cy="122087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APL's array-oriented design indirectly influenced </a:t>
              </a:r>
              <a:r>
                <a:rPr lang="en-US" sz="2200" dirty="0" err="1"/>
                <a:t>Numpy</a:t>
              </a:r>
              <a:r>
                <a:rPr lang="en-US" sz="2200" dirty="0"/>
                <a:t>, TensorFlow and </a:t>
              </a:r>
              <a:r>
                <a:rPr lang="en-US" sz="2200" dirty="0" err="1"/>
                <a:t>Pytorch</a:t>
              </a:r>
              <a:r>
                <a:rPr lang="en-US" sz="2200" dirty="0"/>
                <a:t>!</a:t>
              </a:r>
            </a:p>
          </p:txBody>
        </p:sp>
      </p:grpSp>
      <p:sp>
        <p:nvSpPr>
          <p:cNvPr id="2" name="TextBox 1">
            <a:extLst>
              <a:ext uri="{FF2B5EF4-FFF2-40B4-BE49-F238E27FC236}">
                <a16:creationId xmlns:a16="http://schemas.microsoft.com/office/drawing/2014/main" id="{348BCBEE-CCD0-4EE2-BD2C-F767A3E11BCF}"/>
              </a:ext>
            </a:extLst>
          </p:cNvPr>
          <p:cNvSpPr txBox="1"/>
          <p:nvPr/>
        </p:nvSpPr>
        <p:spPr>
          <a:xfrm>
            <a:off x="9618133" y="381000"/>
            <a:ext cx="231154" cy="369332"/>
          </a:xfrm>
          <a:prstGeom prst="rect">
            <a:avLst/>
          </a:prstGeom>
          <a:noFill/>
        </p:spPr>
        <p:txBody>
          <a:bodyPr wrap="none" rtlCol="0">
            <a:spAutoFit/>
          </a:bodyPr>
          <a:lstStyle/>
          <a:p>
            <a:r>
              <a:rPr lang="en-US" dirty="0"/>
              <a:t> </a:t>
            </a:r>
          </a:p>
        </p:txBody>
      </p:sp>
    </p:spTree>
    <p:extLst>
      <p:ext uri="{BB962C8B-B14F-4D97-AF65-F5344CB8AC3E}">
        <p14:creationId xmlns:p14="http://schemas.microsoft.com/office/powerpoint/2010/main" val="117291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Programming Language_1.wav"/>
                                        </p:tgtEl>
                                      </p:cMediaNode>
                                    </p:audio>
                                  </p:subTnLst>
                                </p:cTn>
                              </p:par>
                              <p:par>
                                <p:cTn id="7" presetID="3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20000" fill="hold"/>
                                        <p:tgtEl>
                                          <p:spTgt spid="10"/>
                                        </p:tgtEl>
                                        <p:attrNameLst>
                                          <p:attrName>ppt_w</p:attrName>
                                        </p:attrNameLst>
                                      </p:cBhvr>
                                      <p:tavLst>
                                        <p:tav tm="0">
                                          <p:val>
                                            <p:fltVal val="0"/>
                                          </p:val>
                                        </p:tav>
                                        <p:tav tm="100000">
                                          <p:val>
                                            <p:strVal val="#ppt_w"/>
                                          </p:val>
                                        </p:tav>
                                      </p:tavLst>
                                    </p:anim>
                                    <p:anim calcmode="lin" valueType="num">
                                      <p:cBhvr>
                                        <p:cTn id="10" dur="20000" fill="hold"/>
                                        <p:tgtEl>
                                          <p:spTgt spid="10"/>
                                        </p:tgtEl>
                                        <p:attrNameLst>
                                          <p:attrName>ppt_h</p:attrName>
                                        </p:attrNameLst>
                                      </p:cBhvr>
                                      <p:tavLst>
                                        <p:tav tm="0">
                                          <p:val>
                                            <p:fltVal val="0"/>
                                          </p:val>
                                        </p:tav>
                                        <p:tav tm="100000">
                                          <p:val>
                                            <p:strVal val="#ppt_h"/>
                                          </p:val>
                                        </p:tav>
                                      </p:tavLst>
                                    </p:anim>
                                    <p:anim calcmode="lin" valueType="num">
                                      <p:cBhvr>
                                        <p:cTn id="11" dur="20000" fill="hold"/>
                                        <p:tgtEl>
                                          <p:spTgt spid="10"/>
                                        </p:tgtEl>
                                        <p:attrNameLst>
                                          <p:attrName>style.rotation</p:attrName>
                                        </p:attrNameLst>
                                      </p:cBhvr>
                                      <p:tavLst>
                                        <p:tav tm="0">
                                          <p:val>
                                            <p:fltVal val="90"/>
                                          </p:val>
                                        </p:tav>
                                        <p:tav tm="100000">
                                          <p:val>
                                            <p:fltVal val="0"/>
                                          </p:val>
                                        </p:tav>
                                      </p:tavLst>
                                    </p:anim>
                                    <p:animEffect transition="in" filter="fade">
                                      <p:cBhvr>
                                        <p:cTn id="12" dur="20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0" presetClass="exit" presetSubtype="0" fill="hold" grpId="1"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DBDF568-CC41-41FF-921F-E0DC1734616A}"/>
              </a:ext>
            </a:extLst>
          </p:cNvPr>
          <p:cNvGrpSpPr/>
          <p:nvPr/>
        </p:nvGrpSpPr>
        <p:grpSpPr>
          <a:xfrm>
            <a:off x="2653011" y="1165978"/>
            <a:ext cx="6225988" cy="2434903"/>
            <a:chOff x="2983006" y="1225368"/>
            <a:chExt cx="6225988" cy="2434903"/>
          </a:xfrm>
        </p:grpSpPr>
        <p:sp>
          <p:nvSpPr>
            <p:cNvPr id="32" name="TextBox 31">
              <a:extLst>
                <a:ext uri="{FF2B5EF4-FFF2-40B4-BE49-F238E27FC236}">
                  <a16:creationId xmlns:a16="http://schemas.microsoft.com/office/drawing/2014/main" id="{E127CE3C-11AB-460B-9B21-E73D73E53FBC}"/>
                </a:ext>
              </a:extLst>
            </p:cNvPr>
            <p:cNvSpPr txBox="1"/>
            <p:nvPr/>
          </p:nvSpPr>
          <p:spPr>
            <a:xfrm>
              <a:off x="2983006" y="1225368"/>
              <a:ext cx="6225988" cy="461665"/>
            </a:xfrm>
            <a:prstGeom prst="rect">
              <a:avLst/>
            </a:prstGeom>
            <a:noFill/>
          </p:spPr>
          <p:txBody>
            <a:bodyPr wrap="square">
              <a:spAutoFit/>
            </a:bodyPr>
            <a:lstStyle/>
            <a:p>
              <a:r>
                <a:rPr lang="en-US" sz="2400" dirty="0"/>
                <a:t>We've learned some functions to process lists…</a:t>
              </a:r>
            </a:p>
          </p:txBody>
        </p:sp>
        <p:pic>
          <p:nvPicPr>
            <p:cNvPr id="5" name="Picture 4">
              <a:extLst>
                <a:ext uri="{FF2B5EF4-FFF2-40B4-BE49-F238E27FC236}">
                  <a16:creationId xmlns:a16="http://schemas.microsoft.com/office/drawing/2014/main" id="{DA5A9171-E64A-4C38-9848-912B876C2E5C}"/>
                </a:ext>
              </a:extLst>
            </p:cNvPr>
            <p:cNvPicPr>
              <a:picLocks noChangeAspect="1"/>
            </p:cNvPicPr>
            <p:nvPr/>
          </p:nvPicPr>
          <p:blipFill>
            <a:blip r:embed="rId3"/>
            <a:stretch>
              <a:fillRect/>
            </a:stretch>
          </p:blipFill>
          <p:spPr>
            <a:xfrm>
              <a:off x="4841957" y="1779206"/>
              <a:ext cx="2508087" cy="1881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8" name="Title 1">
            <a:extLst>
              <a:ext uri="{FF2B5EF4-FFF2-40B4-BE49-F238E27FC236}">
                <a16:creationId xmlns:a16="http://schemas.microsoft.com/office/drawing/2014/main" id="{44BC18D6-6EA6-4973-A63B-059FD072ED4A}"/>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Part 2c: Haskell List Deep Dive</a:t>
            </a:r>
          </a:p>
        </p:txBody>
      </p:sp>
      <p:grpSp>
        <p:nvGrpSpPr>
          <p:cNvPr id="18" name="Group 17">
            <a:extLst>
              <a:ext uri="{FF2B5EF4-FFF2-40B4-BE49-F238E27FC236}">
                <a16:creationId xmlns:a16="http://schemas.microsoft.com/office/drawing/2014/main" id="{F26244B0-93BD-40B4-AA3A-9D1CA9CEB932}"/>
              </a:ext>
            </a:extLst>
          </p:cNvPr>
          <p:cNvGrpSpPr/>
          <p:nvPr/>
        </p:nvGrpSpPr>
        <p:grpSpPr>
          <a:xfrm>
            <a:off x="0" y="0"/>
            <a:ext cx="3518407" cy="2077717"/>
            <a:chOff x="9223510" y="4771299"/>
            <a:chExt cx="3518407" cy="2077717"/>
          </a:xfrm>
        </p:grpSpPr>
        <p:grpSp>
          <p:nvGrpSpPr>
            <p:cNvPr id="19" name="Group 18">
              <a:extLst>
                <a:ext uri="{FF2B5EF4-FFF2-40B4-BE49-F238E27FC236}">
                  <a16:creationId xmlns:a16="http://schemas.microsoft.com/office/drawing/2014/main" id="{15BADC5C-564A-48F0-B21C-0DD2991ABBC2}"/>
                </a:ext>
              </a:extLst>
            </p:cNvPr>
            <p:cNvGrpSpPr/>
            <p:nvPr/>
          </p:nvGrpSpPr>
          <p:grpSpPr>
            <a:xfrm>
              <a:off x="9223510" y="4771299"/>
              <a:ext cx="3518407" cy="2077717"/>
              <a:chOff x="9462051" y="4393761"/>
              <a:chExt cx="3518407" cy="2077717"/>
            </a:xfrm>
          </p:grpSpPr>
          <p:sp>
            <p:nvSpPr>
              <p:cNvPr id="22" name="Rectangle: Rounded Corners 21">
                <a:extLst>
                  <a:ext uri="{FF2B5EF4-FFF2-40B4-BE49-F238E27FC236}">
                    <a16:creationId xmlns:a16="http://schemas.microsoft.com/office/drawing/2014/main" id="{18332037-0C33-4B5A-95AC-51009AAC82A7}"/>
                  </a:ext>
                </a:extLst>
              </p:cNvPr>
              <p:cNvSpPr/>
              <p:nvPr/>
            </p:nvSpPr>
            <p:spPr>
              <a:xfrm>
                <a:off x="9462051" y="4426226"/>
                <a:ext cx="3518407"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E87D8D-05F8-459A-A71B-B25F813BB498}"/>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20" name="Picture 45" descr="spinhead">
              <a:extLst>
                <a:ext uri="{FF2B5EF4-FFF2-40B4-BE49-F238E27FC236}">
                  <a16:creationId xmlns:a16="http://schemas.microsoft.com/office/drawing/2014/main" id="{564C38ED-6601-48C8-8091-37D8FACF54C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ABA8ABF-3FF1-44FE-9C7C-CBF2821CDFDA}"/>
                </a:ext>
              </a:extLst>
            </p:cNvPr>
            <p:cNvSpPr txBox="1"/>
            <p:nvPr/>
          </p:nvSpPr>
          <p:spPr>
            <a:xfrm>
              <a:off x="10046764" y="5171409"/>
              <a:ext cx="2662067" cy="163121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"LAME! If we're learning functional programming, when are we </a:t>
              </a:r>
              <a:r>
                <a:rPr lang="en-US" sz="2000" dirty="0" err="1">
                  <a:solidFill>
                    <a:schemeClr val="accent1">
                      <a:lumMod val="75000"/>
                    </a:schemeClr>
                  </a:solidFill>
                  <a:latin typeface="Comic Sans MS" panose="030F0702030302020204" pitchFamily="66" charset="0"/>
                </a:rPr>
                <a:t>gonna</a:t>
              </a:r>
              <a:r>
                <a:rPr lang="en-US" sz="2000" dirty="0">
                  <a:solidFill>
                    <a:schemeClr val="accent1">
                      <a:lumMod val="75000"/>
                    </a:schemeClr>
                  </a:solidFill>
                  <a:latin typeface="Comic Sans MS" panose="030F0702030302020204" pitchFamily="66" charset="0"/>
                </a:rPr>
                <a:t> learn about functions?!!?"</a:t>
              </a:r>
            </a:p>
          </p:txBody>
        </p:sp>
      </p:grpSp>
      <p:grpSp>
        <p:nvGrpSpPr>
          <p:cNvPr id="24" name="Group 23">
            <a:extLst>
              <a:ext uri="{FF2B5EF4-FFF2-40B4-BE49-F238E27FC236}">
                <a16:creationId xmlns:a16="http://schemas.microsoft.com/office/drawing/2014/main" id="{96ED4AD5-3B37-49C1-8707-B02D79A20ED5}"/>
              </a:ext>
            </a:extLst>
          </p:cNvPr>
          <p:cNvGrpSpPr/>
          <p:nvPr/>
        </p:nvGrpSpPr>
        <p:grpSpPr>
          <a:xfrm>
            <a:off x="8673594" y="4801080"/>
            <a:ext cx="3518406" cy="2082639"/>
            <a:chOff x="8153102" y="1855454"/>
            <a:chExt cx="3518406" cy="2082639"/>
          </a:xfrm>
        </p:grpSpPr>
        <p:grpSp>
          <p:nvGrpSpPr>
            <p:cNvPr id="25" name="Group 24">
              <a:extLst>
                <a:ext uri="{FF2B5EF4-FFF2-40B4-BE49-F238E27FC236}">
                  <a16:creationId xmlns:a16="http://schemas.microsoft.com/office/drawing/2014/main" id="{9D80AC7F-5947-482C-ADA9-0D2C8BEA0DB0}"/>
                </a:ext>
              </a:extLst>
            </p:cNvPr>
            <p:cNvGrpSpPr/>
            <p:nvPr/>
          </p:nvGrpSpPr>
          <p:grpSpPr>
            <a:xfrm>
              <a:off x="8153102" y="1855454"/>
              <a:ext cx="3518406" cy="2082639"/>
              <a:chOff x="9223511" y="4792096"/>
              <a:chExt cx="3518406" cy="2082639"/>
            </a:xfrm>
          </p:grpSpPr>
          <p:grpSp>
            <p:nvGrpSpPr>
              <p:cNvPr id="27" name="Group 26">
                <a:extLst>
                  <a:ext uri="{FF2B5EF4-FFF2-40B4-BE49-F238E27FC236}">
                    <a16:creationId xmlns:a16="http://schemas.microsoft.com/office/drawing/2014/main" id="{4981BAD2-958C-46F5-AA88-36C486D1662D}"/>
                  </a:ext>
                </a:extLst>
              </p:cNvPr>
              <p:cNvGrpSpPr/>
              <p:nvPr/>
            </p:nvGrpSpPr>
            <p:grpSpPr>
              <a:xfrm>
                <a:off x="9223511" y="4792096"/>
                <a:ext cx="3518406" cy="2056920"/>
                <a:chOff x="9462052" y="4414558"/>
                <a:chExt cx="3518406" cy="2056920"/>
              </a:xfrm>
            </p:grpSpPr>
            <p:sp>
              <p:nvSpPr>
                <p:cNvPr id="29" name="Rectangle: Rounded Corners 28">
                  <a:extLst>
                    <a:ext uri="{FF2B5EF4-FFF2-40B4-BE49-F238E27FC236}">
                      <a16:creationId xmlns:a16="http://schemas.microsoft.com/office/drawing/2014/main" id="{5159C9F6-FC16-4E47-AA8E-909CA76AD36E}"/>
                    </a:ext>
                  </a:extLst>
                </p:cNvPr>
                <p:cNvSpPr/>
                <p:nvPr/>
              </p:nvSpPr>
              <p:spPr>
                <a:xfrm>
                  <a:off x="9462052" y="4426226"/>
                  <a:ext cx="3518406"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A91B5732-DB4A-4C4D-A93D-9C9E3212A3AA}"/>
                    </a:ext>
                  </a:extLst>
                </p:cNvPr>
                <p:cNvSpPr txBox="1"/>
                <p:nvPr/>
              </p:nvSpPr>
              <p:spPr>
                <a:xfrm>
                  <a:off x="9528475"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8" name="TextBox 27">
                <a:extLst>
                  <a:ext uri="{FF2B5EF4-FFF2-40B4-BE49-F238E27FC236}">
                    <a16:creationId xmlns:a16="http://schemas.microsoft.com/office/drawing/2014/main" id="{1A515581-68C6-417B-8F1D-2C90D1791FFE}"/>
                  </a:ext>
                </a:extLst>
              </p:cNvPr>
              <p:cNvSpPr txBox="1"/>
              <p:nvPr/>
            </p:nvSpPr>
            <p:spPr>
              <a:xfrm>
                <a:off x="10000338" y="5243519"/>
                <a:ext cx="2741579" cy="163121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"Chill </a:t>
                </a:r>
                <a:r>
                  <a:rPr lang="en-US" sz="2000" dirty="0" err="1">
                    <a:solidFill>
                      <a:schemeClr val="accent1">
                        <a:lumMod val="75000"/>
                      </a:schemeClr>
                    </a:solidFill>
                    <a:latin typeface="Comic Sans MS" panose="030F0702030302020204" pitchFamily="66" charset="0"/>
                  </a:rPr>
                  <a:t>skepto</a:t>
                </a:r>
                <a:r>
                  <a:rPr lang="en-US" sz="2000" dirty="0">
                    <a:solidFill>
                      <a:schemeClr val="accent1">
                        <a:lumMod val="75000"/>
                      </a:schemeClr>
                    </a:solidFill>
                    <a:latin typeface="Comic Sans MS" panose="030F0702030302020204" pitchFamily="66" charset="0"/>
                  </a:rPr>
                  <a:t>-bot! Lists are super important in FP! Carey will discuss functions soon!"</a:t>
                </a:r>
              </a:p>
            </p:txBody>
          </p:sp>
        </p:grpSp>
        <p:pic>
          <p:nvPicPr>
            <p:cNvPr id="26" name="Picture 25">
              <a:extLst>
                <a:ext uri="{FF2B5EF4-FFF2-40B4-BE49-F238E27FC236}">
                  <a16:creationId xmlns:a16="http://schemas.microsoft.com/office/drawing/2014/main" id="{59B936B0-D9DB-419B-B70E-27DA348B5BCD}"/>
                </a:ext>
              </a:extLst>
            </p:cNvPr>
            <p:cNvPicPr>
              <a:picLocks noChangeAspect="1"/>
            </p:cNvPicPr>
            <p:nvPr/>
          </p:nvPicPr>
          <p:blipFill rotWithShape="1">
            <a:blip r:embed="rId5"/>
            <a:srcRect l="23761" r="21167"/>
            <a:stretch/>
          </p:blipFill>
          <p:spPr>
            <a:xfrm>
              <a:off x="8253994"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3" name="Group 2">
            <a:extLst>
              <a:ext uri="{FF2B5EF4-FFF2-40B4-BE49-F238E27FC236}">
                <a16:creationId xmlns:a16="http://schemas.microsoft.com/office/drawing/2014/main" id="{42BD7494-934D-447B-92D4-E875127257E5}"/>
              </a:ext>
            </a:extLst>
          </p:cNvPr>
          <p:cNvGrpSpPr/>
          <p:nvPr/>
        </p:nvGrpSpPr>
        <p:grpSpPr>
          <a:xfrm>
            <a:off x="1759203" y="3929075"/>
            <a:ext cx="8431305" cy="2207102"/>
            <a:chOff x="1759203" y="3361759"/>
            <a:chExt cx="8431305" cy="2207102"/>
          </a:xfrm>
        </p:grpSpPr>
        <p:sp>
          <p:nvSpPr>
            <p:cNvPr id="9" name="TextBox 8">
              <a:extLst>
                <a:ext uri="{FF2B5EF4-FFF2-40B4-BE49-F238E27FC236}">
                  <a16:creationId xmlns:a16="http://schemas.microsoft.com/office/drawing/2014/main" id="{2B04A3B4-4B18-4BF7-8F05-E6DE3A1D4CDB}"/>
                </a:ext>
              </a:extLst>
            </p:cNvPr>
            <p:cNvSpPr txBox="1"/>
            <p:nvPr/>
          </p:nvSpPr>
          <p:spPr>
            <a:xfrm>
              <a:off x="1759203" y="3361759"/>
              <a:ext cx="8431305" cy="461665"/>
            </a:xfrm>
            <a:prstGeom prst="rect">
              <a:avLst/>
            </a:prstGeom>
            <a:noFill/>
          </p:spPr>
          <p:txBody>
            <a:bodyPr wrap="square" rtlCol="0">
              <a:spAutoFit/>
            </a:bodyPr>
            <a:lstStyle/>
            <a:p>
              <a:pPr algn="ctr"/>
              <a:r>
                <a:rPr lang="en-US" sz="2400" dirty="0"/>
                <a:t>Now let's learn how to construct new lists!</a:t>
              </a:r>
            </a:p>
          </p:txBody>
        </p:sp>
        <p:pic>
          <p:nvPicPr>
            <p:cNvPr id="2" name="Picture 1">
              <a:extLst>
                <a:ext uri="{FF2B5EF4-FFF2-40B4-BE49-F238E27FC236}">
                  <a16:creationId xmlns:a16="http://schemas.microsoft.com/office/drawing/2014/main" id="{6B27DAE2-D68A-429F-A22E-86286590AB28}"/>
                </a:ext>
              </a:extLst>
            </p:cNvPr>
            <p:cNvPicPr>
              <a:picLocks noChangeAspect="1"/>
            </p:cNvPicPr>
            <p:nvPr/>
          </p:nvPicPr>
          <p:blipFill>
            <a:blip r:embed="rId6"/>
            <a:stretch>
              <a:fillRect/>
            </a:stretch>
          </p:blipFill>
          <p:spPr>
            <a:xfrm>
              <a:off x="4337434" y="3968861"/>
              <a:ext cx="2857143" cy="16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 name="Arrow: Left 5">
            <a:extLst>
              <a:ext uri="{FF2B5EF4-FFF2-40B4-BE49-F238E27FC236}">
                <a16:creationId xmlns:a16="http://schemas.microsoft.com/office/drawing/2014/main" id="{75430615-4C57-4528-B087-7D9A356B3F29}"/>
              </a:ext>
            </a:extLst>
          </p:cNvPr>
          <p:cNvSpPr/>
          <p:nvPr/>
        </p:nvSpPr>
        <p:spPr>
          <a:xfrm>
            <a:off x="7194577" y="1996650"/>
            <a:ext cx="2617838" cy="13447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(processed food)</a:t>
            </a:r>
          </a:p>
        </p:txBody>
      </p:sp>
    </p:spTree>
    <p:extLst>
      <p:ext uri="{BB962C8B-B14F-4D97-AF65-F5344CB8AC3E}">
        <p14:creationId xmlns:p14="http://schemas.microsoft.com/office/powerpoint/2010/main" val="156756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2" fill="hold" nodeType="clickEffect">
                                  <p:stCondLst>
                                    <p:cond delay="0"/>
                                  </p:stCondLst>
                                  <p:childTnLst>
                                    <p:anim calcmode="lin" valueType="num">
                                      <p:cBhvr additive="base">
                                        <p:cTn id="36" dur="500"/>
                                        <p:tgtEl>
                                          <p:spTgt spid="24"/>
                                        </p:tgtEl>
                                        <p:attrNameLst>
                                          <p:attrName>ppt_x</p:attrName>
                                        </p:attrNameLst>
                                      </p:cBhvr>
                                      <p:tavLst>
                                        <p:tav tm="0">
                                          <p:val>
                                            <p:strVal val="ppt_x"/>
                                          </p:val>
                                        </p:tav>
                                        <p:tav tm="100000">
                                          <p:val>
                                            <p:strVal val="1+ppt_w/2"/>
                                          </p:val>
                                        </p:tav>
                                      </p:tavLst>
                                    </p:anim>
                                    <p:anim calcmode="lin" valueType="num">
                                      <p:cBhvr additive="base">
                                        <p:cTn id="37" dur="500"/>
                                        <p:tgtEl>
                                          <p:spTgt spid="24"/>
                                        </p:tgtEl>
                                        <p:attrNameLst>
                                          <p:attrName>ppt_y</p:attrName>
                                        </p:attrNameLst>
                                      </p:cBhvr>
                                      <p:tavLst>
                                        <p:tav tm="0">
                                          <p:val>
                                            <p:strVal val="ppt_y"/>
                                          </p:val>
                                        </p:tav>
                                        <p:tav tm="100000">
                                          <p:val>
                                            <p:strVal val="ppt_y"/>
                                          </p:val>
                                        </p:tav>
                                      </p:tavLst>
                                    </p:anim>
                                    <p:set>
                                      <p:cBhvr>
                                        <p:cTn id="38" dur="1" fill="hold">
                                          <p:stCondLst>
                                            <p:cond delay="499"/>
                                          </p:stCondLst>
                                        </p:cTn>
                                        <p:tgtEl>
                                          <p:spTgt spid="24"/>
                                        </p:tgtEl>
                                        <p:attrNameLst>
                                          <p:attrName>style.visibility</p:attrName>
                                        </p:attrNameLst>
                                      </p:cBhvr>
                                      <p:to>
                                        <p:strVal val="hidden"/>
                                      </p:to>
                                    </p:set>
                                  </p:childTnLst>
                                </p:cTn>
                              </p:par>
                              <p:par>
                                <p:cTn id="39" presetID="2" presetClass="exit" presetSubtype="8" fill="hold" nodeType="withEffect">
                                  <p:stCondLst>
                                    <p:cond delay="0"/>
                                  </p:stCondLst>
                                  <p:childTnLst>
                                    <p:anim calcmode="lin" valueType="num">
                                      <p:cBhvr additive="base">
                                        <p:cTn id="40" dur="500"/>
                                        <p:tgtEl>
                                          <p:spTgt spid="18"/>
                                        </p:tgtEl>
                                        <p:attrNameLst>
                                          <p:attrName>ppt_x</p:attrName>
                                        </p:attrNameLst>
                                      </p:cBhvr>
                                      <p:tavLst>
                                        <p:tav tm="0">
                                          <p:val>
                                            <p:strVal val="ppt_x"/>
                                          </p:val>
                                        </p:tav>
                                        <p:tav tm="100000">
                                          <p:val>
                                            <p:strVal val="0-ppt_w/2"/>
                                          </p:val>
                                        </p:tav>
                                      </p:tavLst>
                                    </p:anim>
                                    <p:anim calcmode="lin" valueType="num">
                                      <p:cBhvr additive="base">
                                        <p:cTn id="41" dur="500"/>
                                        <p:tgtEl>
                                          <p:spTgt spid="18"/>
                                        </p:tgtEl>
                                        <p:attrNameLst>
                                          <p:attrName>ppt_y</p:attrName>
                                        </p:attrNameLst>
                                      </p:cBhvr>
                                      <p:tavLst>
                                        <p:tav tm="0">
                                          <p:val>
                                            <p:strVal val="ppt_y"/>
                                          </p:val>
                                        </p:tav>
                                        <p:tav tm="100000">
                                          <p:val>
                                            <p:strVal val="ppt_y"/>
                                          </p:val>
                                        </p:tav>
                                      </p:tavLst>
                                    </p:anim>
                                    <p:set>
                                      <p:cBhvr>
                                        <p:cTn id="4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Constructing Lists: Concatenating &amp; </a:t>
            </a:r>
            <a:r>
              <a:rPr lang="en-US" dirty="0" err="1"/>
              <a:t>Consing</a:t>
            </a:r>
            <a:endParaRPr lang="en-US" dirty="0"/>
          </a:p>
        </p:txBody>
      </p:sp>
      <p:grpSp>
        <p:nvGrpSpPr>
          <p:cNvPr id="5" name="Group 4">
            <a:extLst>
              <a:ext uri="{FF2B5EF4-FFF2-40B4-BE49-F238E27FC236}">
                <a16:creationId xmlns:a16="http://schemas.microsoft.com/office/drawing/2014/main" id="{E9087DB0-96FA-4A23-8650-E44321DBE372}"/>
              </a:ext>
            </a:extLst>
          </p:cNvPr>
          <p:cNvGrpSpPr/>
          <p:nvPr/>
        </p:nvGrpSpPr>
        <p:grpSpPr>
          <a:xfrm>
            <a:off x="5847742" y="2325281"/>
            <a:ext cx="6238537" cy="4247799"/>
            <a:chOff x="6095118" y="1978967"/>
            <a:chExt cx="5733038" cy="3715153"/>
          </a:xfrm>
        </p:grpSpPr>
        <p:grpSp>
          <p:nvGrpSpPr>
            <p:cNvPr id="12" name="Group 11">
              <a:extLst>
                <a:ext uri="{FF2B5EF4-FFF2-40B4-BE49-F238E27FC236}">
                  <a16:creationId xmlns:a16="http://schemas.microsoft.com/office/drawing/2014/main" id="{876D6BC4-ED6F-43A5-9B7D-DF54D2FA2D03}"/>
                </a:ext>
              </a:extLst>
            </p:cNvPr>
            <p:cNvGrpSpPr/>
            <p:nvPr/>
          </p:nvGrpSpPr>
          <p:grpSpPr>
            <a:xfrm>
              <a:off x="6095118" y="1978967"/>
              <a:ext cx="5733038" cy="3715153"/>
              <a:chOff x="3072962" y="1263460"/>
              <a:chExt cx="5994838" cy="4294379"/>
            </a:xfrm>
          </p:grpSpPr>
          <p:pic>
            <p:nvPicPr>
              <p:cNvPr id="13" name="Picture 12">
                <a:extLst>
                  <a:ext uri="{FF2B5EF4-FFF2-40B4-BE49-F238E27FC236}">
                    <a16:creationId xmlns:a16="http://schemas.microsoft.com/office/drawing/2014/main" id="{AB38F4FC-21EF-448C-AB62-F7D042710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4" name="Rectangle 13">
                <a:extLst>
                  <a:ext uri="{FF2B5EF4-FFF2-40B4-BE49-F238E27FC236}">
                    <a16:creationId xmlns:a16="http://schemas.microsoft.com/office/drawing/2014/main" id="{17E6D5F0-012F-436C-883E-D111C897C2A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 name="Rectangle 3">
              <a:extLst>
                <a:ext uri="{FF2B5EF4-FFF2-40B4-BE49-F238E27FC236}">
                  <a16:creationId xmlns:a16="http://schemas.microsoft.com/office/drawing/2014/main" id="{575350B6-64B4-4F2C-A471-AF43F97F843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1132381" cy="400110"/>
            </a:xfrm>
            <a:prstGeom prst="rect">
              <a:avLst/>
            </a:prstGeom>
            <a:noFill/>
          </p:spPr>
          <p:txBody>
            <a:bodyPr wrap="none" rtlCol="0">
              <a:spAutoFit/>
            </a:bodyPr>
            <a:lstStyle/>
            <a:p>
              <a:r>
                <a:rPr lang="en-US" sz="2000" dirty="0" err="1"/>
                <a:t>examples.hs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60331"/>
            <a:ext cx="4110421" cy="3139321"/>
          </a:xfrm>
          <a:prstGeom prst="rect">
            <a:avLst/>
          </a:prstGeom>
          <a:noFill/>
        </p:spPr>
        <p:txBody>
          <a:bodyPr wrap="none" rtlCol="0">
            <a:spAutoFit/>
          </a:bodyPr>
          <a:lstStyle/>
          <a:p>
            <a:r>
              <a:rPr lang="en-US" dirty="0">
                <a:latin typeface="Consolas" panose="020B0609020204030204" pitchFamily="49" charset="0"/>
              </a:rPr>
              <a:t>-- A List of primes</a:t>
            </a:r>
          </a:p>
          <a:p>
            <a:r>
              <a:rPr lang="en-US" dirty="0">
                <a:latin typeface="Consolas" panose="020B0609020204030204" pitchFamily="49" charset="0"/>
              </a:rPr>
              <a:t>primes = [2,3,5,7,11,13]</a:t>
            </a:r>
          </a:p>
          <a:p>
            <a:endParaRPr lang="en-US" dirty="0">
              <a:latin typeface="Consolas" panose="020B0609020204030204" pitchFamily="49" charset="0"/>
            </a:endParaRPr>
          </a:p>
          <a:p>
            <a:r>
              <a:rPr lang="en-US" dirty="0">
                <a:latin typeface="Consolas" panose="020B0609020204030204" pitchFamily="49" charset="0"/>
              </a:rPr>
              <a:t>-- A bigger List of primes</a:t>
            </a:r>
          </a:p>
          <a:p>
            <a:r>
              <a:rPr lang="en-US" dirty="0" err="1">
                <a:latin typeface="Consolas" panose="020B0609020204030204" pitchFamily="49" charset="0"/>
              </a:rPr>
              <a:t>more_primes</a:t>
            </a:r>
            <a:r>
              <a:rPr lang="en-US" dirty="0">
                <a:latin typeface="Consolas" panose="020B0609020204030204" pitchFamily="49" charset="0"/>
              </a:rPr>
              <a:t> = primes ++ [17,19]</a:t>
            </a:r>
          </a:p>
          <a:p>
            <a:endParaRPr lang="en-US" dirty="0">
              <a:latin typeface="Consolas" panose="020B0609020204030204" pitchFamily="49" charset="0"/>
            </a:endParaRPr>
          </a:p>
          <a:p>
            <a:r>
              <a:rPr lang="en-US" dirty="0">
                <a:latin typeface="Consolas" panose="020B0609020204030204" pitchFamily="49" charset="0"/>
              </a:rPr>
              <a:t>-- A List of jobs</a:t>
            </a:r>
          </a:p>
          <a:p>
            <a:r>
              <a:rPr lang="en-US" dirty="0">
                <a:latin typeface="Consolas" panose="020B0609020204030204" pitchFamily="49" charset="0"/>
              </a:rPr>
              <a:t>jobs = ["</a:t>
            </a:r>
            <a:r>
              <a:rPr lang="en-US" dirty="0" err="1">
                <a:latin typeface="Consolas" panose="020B0609020204030204" pitchFamily="49" charset="0"/>
              </a:rPr>
              <a:t>SWE","Chef","Writer</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 bigger list of jobs</a:t>
            </a:r>
          </a:p>
          <a:p>
            <a:r>
              <a:rPr lang="en-US" dirty="0" err="1">
                <a:latin typeface="Consolas" panose="020B0609020204030204" pitchFamily="49" charset="0"/>
              </a:rPr>
              <a:t>more_jobs</a:t>
            </a:r>
            <a:r>
              <a:rPr lang="en-US" dirty="0">
                <a:latin typeface="Consolas" panose="020B0609020204030204" pitchFamily="49" charset="0"/>
              </a:rPr>
              <a:t> = "Prof" : jobs</a:t>
            </a:r>
          </a:p>
        </p:txBody>
      </p:sp>
      <p:sp>
        <p:nvSpPr>
          <p:cNvPr id="20" name="TextBox 19">
            <a:extLst>
              <a:ext uri="{FF2B5EF4-FFF2-40B4-BE49-F238E27FC236}">
                <a16:creationId xmlns:a16="http://schemas.microsoft.com/office/drawing/2014/main" id="{AFB4F704-7703-4B37-885C-2247178793BF}"/>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21" name="TextBox 20">
            <a:extLst>
              <a:ext uri="{FF2B5EF4-FFF2-40B4-BE49-F238E27FC236}">
                <a16:creationId xmlns:a16="http://schemas.microsoft.com/office/drawing/2014/main" id="{4FA66634-38C9-4E5C-A616-F38096EDC758}"/>
              </a:ext>
            </a:extLst>
          </p:cNvPr>
          <p:cNvSpPr txBox="1"/>
          <p:nvPr/>
        </p:nvSpPr>
        <p:spPr>
          <a:xfrm>
            <a:off x="6941339" y="2557292"/>
            <a:ext cx="1957587"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examples</a:t>
            </a:r>
          </a:p>
        </p:txBody>
      </p:sp>
      <p:sp>
        <p:nvSpPr>
          <p:cNvPr id="23" name="TextBox 22">
            <a:extLst>
              <a:ext uri="{FF2B5EF4-FFF2-40B4-BE49-F238E27FC236}">
                <a16:creationId xmlns:a16="http://schemas.microsoft.com/office/drawing/2014/main" id="{EFC6AEC6-981C-4A75-ABBC-607ED1A8142A}"/>
              </a:ext>
            </a:extLst>
          </p:cNvPr>
          <p:cNvSpPr txBox="1"/>
          <p:nvPr/>
        </p:nvSpPr>
        <p:spPr>
          <a:xfrm>
            <a:off x="5816823" y="3059104"/>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24" name="TextBox 23">
            <a:extLst>
              <a:ext uri="{FF2B5EF4-FFF2-40B4-BE49-F238E27FC236}">
                <a16:creationId xmlns:a16="http://schemas.microsoft.com/office/drawing/2014/main" id="{E8FE0924-120C-4C11-9813-CC7B6F5BD2DD}"/>
              </a:ext>
            </a:extLst>
          </p:cNvPr>
          <p:cNvSpPr txBox="1"/>
          <p:nvPr/>
        </p:nvSpPr>
        <p:spPr>
          <a:xfrm>
            <a:off x="6975755" y="3065659"/>
            <a:ext cx="1577676" cy="369332"/>
          </a:xfrm>
          <a:prstGeom prst="rect">
            <a:avLst/>
          </a:prstGeom>
          <a:noFill/>
        </p:spPr>
        <p:txBody>
          <a:bodyPr wrap="none" rtlCol="0">
            <a:spAutoFit/>
          </a:bodyPr>
          <a:lstStyle/>
          <a:p>
            <a:r>
              <a:rPr lang="en-US" dirty="0" err="1">
                <a:solidFill>
                  <a:srgbClr val="C2FFF0"/>
                </a:solidFill>
                <a:latin typeface="Consolas" panose="020B0609020204030204" pitchFamily="49" charset="0"/>
              </a:rPr>
              <a:t>more_primes</a:t>
            </a:r>
            <a:endParaRPr lang="en-US" dirty="0">
              <a:solidFill>
                <a:srgbClr val="C2FFF0"/>
              </a:solidFill>
              <a:latin typeface="Consolas" panose="020B0609020204030204" pitchFamily="49" charset="0"/>
            </a:endParaRPr>
          </a:p>
        </p:txBody>
      </p:sp>
      <p:sp>
        <p:nvSpPr>
          <p:cNvPr id="25" name="TextBox 24">
            <a:extLst>
              <a:ext uri="{FF2B5EF4-FFF2-40B4-BE49-F238E27FC236}">
                <a16:creationId xmlns:a16="http://schemas.microsoft.com/office/drawing/2014/main" id="{FDD3273C-1CF8-4000-A212-430C9D368AFF}"/>
              </a:ext>
            </a:extLst>
          </p:cNvPr>
          <p:cNvSpPr txBox="1"/>
          <p:nvPr/>
        </p:nvSpPr>
        <p:spPr>
          <a:xfrm>
            <a:off x="5816823" y="3325961"/>
            <a:ext cx="2844048" cy="369332"/>
          </a:xfrm>
          <a:prstGeom prst="rect">
            <a:avLst/>
          </a:prstGeom>
          <a:noFill/>
        </p:spPr>
        <p:txBody>
          <a:bodyPr wrap="none" rtlCol="0">
            <a:spAutoFit/>
          </a:bodyPr>
          <a:lstStyle/>
          <a:p>
            <a:r>
              <a:rPr lang="en-US" dirty="0">
                <a:solidFill>
                  <a:srgbClr val="FFD1D1"/>
                </a:solidFill>
                <a:latin typeface="Consolas" panose="020B0609020204030204" pitchFamily="49" charset="0"/>
              </a:rPr>
              <a:t>[2,3,5,7,11,13,17,19]</a:t>
            </a:r>
          </a:p>
        </p:txBody>
      </p:sp>
      <p:sp>
        <p:nvSpPr>
          <p:cNvPr id="26" name="TextBox 25">
            <a:extLst>
              <a:ext uri="{FF2B5EF4-FFF2-40B4-BE49-F238E27FC236}">
                <a16:creationId xmlns:a16="http://schemas.microsoft.com/office/drawing/2014/main" id="{939CCEDA-71E2-4CDC-ABAB-2E78CACA9661}"/>
              </a:ext>
            </a:extLst>
          </p:cNvPr>
          <p:cNvSpPr txBox="1"/>
          <p:nvPr/>
        </p:nvSpPr>
        <p:spPr>
          <a:xfrm>
            <a:off x="5816823" y="3609185"/>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34" name="TextBox 33">
            <a:extLst>
              <a:ext uri="{FF2B5EF4-FFF2-40B4-BE49-F238E27FC236}">
                <a16:creationId xmlns:a16="http://schemas.microsoft.com/office/drawing/2014/main" id="{C55F212F-B740-433A-B731-18BAD73FD5C9}"/>
              </a:ext>
            </a:extLst>
          </p:cNvPr>
          <p:cNvSpPr txBox="1"/>
          <p:nvPr/>
        </p:nvSpPr>
        <p:spPr>
          <a:xfrm>
            <a:off x="7019494" y="3615740"/>
            <a:ext cx="1324402" cy="369332"/>
          </a:xfrm>
          <a:prstGeom prst="rect">
            <a:avLst/>
          </a:prstGeom>
          <a:noFill/>
        </p:spPr>
        <p:txBody>
          <a:bodyPr wrap="none" rtlCol="0">
            <a:spAutoFit/>
          </a:bodyPr>
          <a:lstStyle/>
          <a:p>
            <a:r>
              <a:rPr lang="en-US" dirty="0" err="1">
                <a:solidFill>
                  <a:srgbClr val="C2FFF0"/>
                </a:solidFill>
                <a:latin typeface="Consolas" panose="020B0609020204030204" pitchFamily="49" charset="0"/>
              </a:rPr>
              <a:t>more_jobs</a:t>
            </a:r>
            <a:endParaRPr lang="en-US" dirty="0">
              <a:solidFill>
                <a:srgbClr val="C2FFF0"/>
              </a:solidFill>
              <a:latin typeface="Consolas" panose="020B0609020204030204" pitchFamily="49" charset="0"/>
            </a:endParaRPr>
          </a:p>
        </p:txBody>
      </p:sp>
      <p:sp>
        <p:nvSpPr>
          <p:cNvPr id="35" name="TextBox 34">
            <a:extLst>
              <a:ext uri="{FF2B5EF4-FFF2-40B4-BE49-F238E27FC236}">
                <a16:creationId xmlns:a16="http://schemas.microsoft.com/office/drawing/2014/main" id="{F0BF6CF6-C476-4147-B8FF-A0557CE996AB}"/>
              </a:ext>
            </a:extLst>
          </p:cNvPr>
          <p:cNvSpPr txBox="1"/>
          <p:nvPr/>
        </p:nvSpPr>
        <p:spPr>
          <a:xfrm>
            <a:off x="5816823" y="3867697"/>
            <a:ext cx="6083629" cy="369332"/>
          </a:xfrm>
          <a:prstGeom prst="rect">
            <a:avLst/>
          </a:prstGeom>
          <a:noFill/>
        </p:spPr>
        <p:txBody>
          <a:bodyPr wrap="square" rtlCol="0">
            <a:spAutoFit/>
          </a:bodyPr>
          <a:lstStyle/>
          <a:p>
            <a:r>
              <a:rPr lang="en-US" dirty="0">
                <a:solidFill>
                  <a:srgbClr val="FFD1D1"/>
                </a:solidFill>
                <a:latin typeface="Consolas" panose="020B0609020204030204" pitchFamily="49" charset="0"/>
              </a:rPr>
              <a:t>["</a:t>
            </a:r>
            <a:r>
              <a:rPr lang="en-US" dirty="0" err="1">
                <a:solidFill>
                  <a:srgbClr val="FFD1D1"/>
                </a:solidFill>
                <a:latin typeface="Consolas" panose="020B0609020204030204" pitchFamily="49" charset="0"/>
              </a:rPr>
              <a:t>Prof","SWE","Chef","Writer</a:t>
            </a:r>
            <a:r>
              <a:rPr lang="en-US" dirty="0">
                <a:solidFill>
                  <a:srgbClr val="FFD1D1"/>
                </a:solidFill>
                <a:latin typeface="Consolas" panose="020B0609020204030204" pitchFamily="49" charset="0"/>
              </a:rPr>
              <a:t>"]</a:t>
            </a:r>
          </a:p>
        </p:txBody>
      </p:sp>
      <p:sp>
        <p:nvSpPr>
          <p:cNvPr id="39" name="TextBox 38">
            <a:extLst>
              <a:ext uri="{FF2B5EF4-FFF2-40B4-BE49-F238E27FC236}">
                <a16:creationId xmlns:a16="http://schemas.microsoft.com/office/drawing/2014/main" id="{3E2DF9FC-1642-4745-B52B-C6FDB2CB08FD}"/>
              </a:ext>
            </a:extLst>
          </p:cNvPr>
          <p:cNvSpPr txBox="1"/>
          <p:nvPr/>
        </p:nvSpPr>
        <p:spPr>
          <a:xfrm>
            <a:off x="5812406" y="4125862"/>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40" name="TextBox 39">
            <a:extLst>
              <a:ext uri="{FF2B5EF4-FFF2-40B4-BE49-F238E27FC236}">
                <a16:creationId xmlns:a16="http://schemas.microsoft.com/office/drawing/2014/main" id="{725582EF-CFE4-4A8B-BA04-D5BE179283A7}"/>
              </a:ext>
            </a:extLst>
          </p:cNvPr>
          <p:cNvSpPr txBox="1"/>
          <p:nvPr/>
        </p:nvSpPr>
        <p:spPr>
          <a:xfrm>
            <a:off x="7015077" y="4132417"/>
            <a:ext cx="944489" cy="369332"/>
          </a:xfrm>
          <a:prstGeom prst="rect">
            <a:avLst/>
          </a:prstGeom>
          <a:noFill/>
        </p:spPr>
        <p:txBody>
          <a:bodyPr wrap="none" rtlCol="0">
            <a:spAutoFit/>
          </a:bodyPr>
          <a:lstStyle/>
          <a:p>
            <a:r>
              <a:rPr lang="en-US" dirty="0">
                <a:solidFill>
                  <a:srgbClr val="C2FFF0"/>
                </a:solidFill>
                <a:latin typeface="Consolas" panose="020B0609020204030204" pitchFamily="49" charset="0"/>
              </a:rPr>
              <a:t>1 : []</a:t>
            </a:r>
          </a:p>
        </p:txBody>
      </p:sp>
      <p:sp>
        <p:nvSpPr>
          <p:cNvPr id="41" name="TextBox 40">
            <a:extLst>
              <a:ext uri="{FF2B5EF4-FFF2-40B4-BE49-F238E27FC236}">
                <a16:creationId xmlns:a16="http://schemas.microsoft.com/office/drawing/2014/main" id="{3D45A6B6-A4E8-4D0A-829E-2ECCABDDEEFE}"/>
              </a:ext>
            </a:extLst>
          </p:cNvPr>
          <p:cNvSpPr txBox="1"/>
          <p:nvPr/>
        </p:nvSpPr>
        <p:spPr>
          <a:xfrm>
            <a:off x="5812406" y="4388791"/>
            <a:ext cx="564578" cy="369332"/>
          </a:xfrm>
          <a:prstGeom prst="rect">
            <a:avLst/>
          </a:prstGeom>
          <a:noFill/>
        </p:spPr>
        <p:txBody>
          <a:bodyPr wrap="none" rtlCol="0">
            <a:spAutoFit/>
          </a:bodyPr>
          <a:lstStyle/>
          <a:p>
            <a:r>
              <a:rPr lang="en-US" dirty="0">
                <a:solidFill>
                  <a:srgbClr val="FFD1D1"/>
                </a:solidFill>
                <a:latin typeface="Consolas" panose="020B0609020204030204" pitchFamily="49" charset="0"/>
              </a:rPr>
              <a:t>[1]</a:t>
            </a:r>
          </a:p>
        </p:txBody>
      </p:sp>
      <p:sp>
        <p:nvSpPr>
          <p:cNvPr id="45" name="TextBox 44">
            <a:extLst>
              <a:ext uri="{FF2B5EF4-FFF2-40B4-BE49-F238E27FC236}">
                <a16:creationId xmlns:a16="http://schemas.microsoft.com/office/drawing/2014/main" id="{DE485FC1-3EAC-4800-B4DD-FB2625888092}"/>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50" name="TextBox 49">
            <a:extLst>
              <a:ext uri="{FF2B5EF4-FFF2-40B4-BE49-F238E27FC236}">
                <a16:creationId xmlns:a16="http://schemas.microsoft.com/office/drawing/2014/main" id="{F6B54A1D-1135-4C3E-8DF9-E820C6594CE3}"/>
              </a:ext>
            </a:extLst>
          </p:cNvPr>
          <p:cNvSpPr txBox="1"/>
          <p:nvPr/>
        </p:nvSpPr>
        <p:spPr>
          <a:xfrm>
            <a:off x="5812405" y="4693970"/>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51" name="TextBox 50">
            <a:extLst>
              <a:ext uri="{FF2B5EF4-FFF2-40B4-BE49-F238E27FC236}">
                <a16:creationId xmlns:a16="http://schemas.microsoft.com/office/drawing/2014/main" id="{C52CE4BD-9BF3-4192-A385-0329C603A6A6}"/>
              </a:ext>
            </a:extLst>
          </p:cNvPr>
          <p:cNvSpPr txBox="1"/>
          <p:nvPr/>
        </p:nvSpPr>
        <p:spPr>
          <a:xfrm>
            <a:off x="7015076" y="4700525"/>
            <a:ext cx="1451038" cy="369332"/>
          </a:xfrm>
          <a:prstGeom prst="rect">
            <a:avLst/>
          </a:prstGeom>
          <a:noFill/>
        </p:spPr>
        <p:txBody>
          <a:bodyPr wrap="none" rtlCol="0">
            <a:spAutoFit/>
          </a:bodyPr>
          <a:lstStyle/>
          <a:p>
            <a:r>
              <a:rPr lang="en-US" dirty="0">
                <a:solidFill>
                  <a:srgbClr val="C2FFF0"/>
                </a:solidFill>
                <a:latin typeface="Consolas" panose="020B0609020204030204" pitchFamily="49" charset="0"/>
              </a:rPr>
              <a:t>1 : 3 : []</a:t>
            </a:r>
          </a:p>
        </p:txBody>
      </p:sp>
      <p:sp>
        <p:nvSpPr>
          <p:cNvPr id="52" name="TextBox 51">
            <a:extLst>
              <a:ext uri="{FF2B5EF4-FFF2-40B4-BE49-F238E27FC236}">
                <a16:creationId xmlns:a16="http://schemas.microsoft.com/office/drawing/2014/main" id="{67C1099C-40FB-422A-AF6B-3710FFB00ABC}"/>
              </a:ext>
            </a:extLst>
          </p:cNvPr>
          <p:cNvSpPr txBox="1"/>
          <p:nvPr/>
        </p:nvSpPr>
        <p:spPr>
          <a:xfrm>
            <a:off x="5812405" y="4956899"/>
            <a:ext cx="817853" cy="369332"/>
          </a:xfrm>
          <a:prstGeom prst="rect">
            <a:avLst/>
          </a:prstGeom>
          <a:noFill/>
        </p:spPr>
        <p:txBody>
          <a:bodyPr wrap="none" rtlCol="0">
            <a:spAutoFit/>
          </a:bodyPr>
          <a:lstStyle/>
          <a:p>
            <a:r>
              <a:rPr lang="en-US" dirty="0">
                <a:solidFill>
                  <a:srgbClr val="FFD1D1"/>
                </a:solidFill>
                <a:latin typeface="Consolas" panose="020B0609020204030204" pitchFamily="49" charset="0"/>
              </a:rPr>
              <a:t>[1,3]</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Let's see some basic ways to create and combine new lists!</a:t>
            </a:r>
          </a:p>
        </p:txBody>
      </p:sp>
      <p:sp>
        <p:nvSpPr>
          <p:cNvPr id="42" name="TextBox 41">
            <a:extLst>
              <a:ext uri="{FF2B5EF4-FFF2-40B4-BE49-F238E27FC236}">
                <a16:creationId xmlns:a16="http://schemas.microsoft.com/office/drawing/2014/main" id="{56712F31-C911-4265-BA3F-9D516C3CB5A3}"/>
              </a:ext>
            </a:extLst>
          </p:cNvPr>
          <p:cNvSpPr txBox="1"/>
          <p:nvPr/>
        </p:nvSpPr>
        <p:spPr>
          <a:xfrm>
            <a:off x="5812405" y="5296126"/>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43" name="TextBox 42">
            <a:extLst>
              <a:ext uri="{FF2B5EF4-FFF2-40B4-BE49-F238E27FC236}">
                <a16:creationId xmlns:a16="http://schemas.microsoft.com/office/drawing/2014/main" id="{44FCA5DD-F6AE-4D03-A5DF-8E62D311A59D}"/>
              </a:ext>
            </a:extLst>
          </p:cNvPr>
          <p:cNvSpPr txBox="1"/>
          <p:nvPr/>
        </p:nvSpPr>
        <p:spPr>
          <a:xfrm>
            <a:off x="7015076" y="5302681"/>
            <a:ext cx="4237057" cy="369332"/>
          </a:xfrm>
          <a:prstGeom prst="rect">
            <a:avLst/>
          </a:prstGeom>
          <a:noFill/>
        </p:spPr>
        <p:txBody>
          <a:bodyPr wrap="none" rtlCol="0">
            <a:spAutoFit/>
          </a:bodyPr>
          <a:lstStyle/>
          <a:p>
            <a:r>
              <a:rPr lang="en-US" dirty="0">
                <a:solidFill>
                  <a:srgbClr val="C2FFF0"/>
                </a:solidFill>
                <a:latin typeface="Consolas" panose="020B0609020204030204" pitchFamily="49" charset="0"/>
              </a:rPr>
              <a:t>(10,20) : (30,40) : (50,60) : []</a:t>
            </a:r>
          </a:p>
        </p:txBody>
      </p:sp>
      <p:sp>
        <p:nvSpPr>
          <p:cNvPr id="49" name="Rectangle 48">
            <a:extLst>
              <a:ext uri="{FF2B5EF4-FFF2-40B4-BE49-F238E27FC236}">
                <a16:creationId xmlns:a16="http://schemas.microsoft.com/office/drawing/2014/main" id="{7DA55699-A576-4241-A62D-280863A214BD}"/>
              </a:ext>
            </a:extLst>
          </p:cNvPr>
          <p:cNvSpPr/>
          <p:nvPr/>
        </p:nvSpPr>
        <p:spPr>
          <a:xfrm>
            <a:off x="688303" y="3867697"/>
            <a:ext cx="4297676" cy="1745298"/>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3AFF774-10A7-45EE-9F6B-3F2E9AC61CD8}"/>
              </a:ext>
            </a:extLst>
          </p:cNvPr>
          <p:cNvSpPr txBox="1"/>
          <p:nvPr/>
        </p:nvSpPr>
        <p:spPr>
          <a:xfrm>
            <a:off x="5812405" y="5559055"/>
            <a:ext cx="3350597" cy="369332"/>
          </a:xfrm>
          <a:prstGeom prst="rect">
            <a:avLst/>
          </a:prstGeom>
          <a:noFill/>
        </p:spPr>
        <p:txBody>
          <a:bodyPr wrap="none" rtlCol="0">
            <a:spAutoFit/>
          </a:bodyPr>
          <a:lstStyle/>
          <a:p>
            <a:r>
              <a:rPr lang="en-US" dirty="0">
                <a:solidFill>
                  <a:srgbClr val="FFD1D1"/>
                </a:solidFill>
                <a:latin typeface="Consolas" panose="020B0609020204030204" pitchFamily="49" charset="0"/>
              </a:rPr>
              <a:t>[(10,20),(30,40),(50,60)]</a:t>
            </a:r>
          </a:p>
        </p:txBody>
      </p:sp>
      <p:sp>
        <p:nvSpPr>
          <p:cNvPr id="54" name="Speech Bubble: Rectangle with Corners Rounded 53">
            <a:extLst>
              <a:ext uri="{FF2B5EF4-FFF2-40B4-BE49-F238E27FC236}">
                <a16:creationId xmlns:a16="http://schemas.microsoft.com/office/drawing/2014/main" id="{BBAEE82A-C13D-404C-884F-5886DDE4BFC6}"/>
              </a:ext>
            </a:extLst>
          </p:cNvPr>
          <p:cNvSpPr/>
          <p:nvPr/>
        </p:nvSpPr>
        <p:spPr>
          <a:xfrm>
            <a:off x="4036244" y="5483510"/>
            <a:ext cx="3203052" cy="1335447"/>
          </a:xfrm>
          <a:prstGeom prst="wedgeRoundRectCallout">
            <a:avLst>
              <a:gd name="adj1" fmla="val -77492"/>
              <a:gd name="adj2" fmla="val -549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a:t>
            </a:r>
            <a:r>
              <a:rPr lang="en-US" sz="2000" dirty="0">
                <a:solidFill>
                  <a:srgbClr val="FF0000"/>
                </a:solidFill>
                <a:latin typeface="Corbel" panose="020B0503020204020204" pitchFamily="34" charset="0"/>
              </a:rPr>
              <a:t> </a:t>
            </a:r>
            <a:r>
              <a:rPr lang="en-US" sz="2000" dirty="0">
                <a:latin typeface="Corbel" panose="020B0503020204020204" pitchFamily="34" charset="0"/>
              </a:rPr>
              <a:t>or </a:t>
            </a:r>
            <a:r>
              <a:rPr lang="en-US" sz="2000" dirty="0">
                <a:solidFill>
                  <a:srgbClr val="FFAFAF"/>
                </a:solidFill>
                <a:latin typeface="Corbel" panose="020B0503020204020204" pitchFamily="34" charset="0"/>
              </a:rPr>
              <a:t>"cons" </a:t>
            </a:r>
            <a:r>
              <a:rPr lang="en-US" sz="2000" dirty="0">
                <a:latin typeface="Corbel" panose="020B0503020204020204" pitchFamily="34" charset="0"/>
              </a:rPr>
              <a:t>operator concatenates the left </a:t>
            </a:r>
            <a:r>
              <a:rPr lang="en-US" sz="2000" dirty="0">
                <a:solidFill>
                  <a:srgbClr val="FFAFAF"/>
                </a:solidFill>
                <a:latin typeface="Corbel" panose="020B0503020204020204" pitchFamily="34" charset="0"/>
              </a:rPr>
              <a:t>value</a:t>
            </a:r>
            <a:r>
              <a:rPr lang="en-US" sz="2000" dirty="0">
                <a:latin typeface="Corbel" panose="020B0503020204020204" pitchFamily="34" charset="0"/>
              </a:rPr>
              <a:t> to the </a:t>
            </a:r>
            <a:r>
              <a:rPr lang="en-US" sz="2000" dirty="0">
                <a:solidFill>
                  <a:schemeClr val="bg1"/>
                </a:solidFill>
                <a:latin typeface="Corbel" panose="020B0503020204020204" pitchFamily="34" charset="0"/>
              </a:rPr>
              <a:t>front</a:t>
            </a:r>
            <a:r>
              <a:rPr lang="en-US" sz="2000" dirty="0">
                <a:latin typeface="Corbel" panose="020B0503020204020204" pitchFamily="34" charset="0"/>
              </a:rPr>
              <a:t> of a </a:t>
            </a:r>
            <a:r>
              <a:rPr lang="en-US" sz="2000" dirty="0">
                <a:solidFill>
                  <a:srgbClr val="FFAFAF"/>
                </a:solidFill>
                <a:latin typeface="Corbel" panose="020B0503020204020204" pitchFamily="34" charset="0"/>
              </a:rPr>
              <a:t>list</a:t>
            </a:r>
            <a:r>
              <a:rPr lang="en-US" sz="2000" dirty="0">
                <a:latin typeface="Corbel" panose="020B0503020204020204" pitchFamily="34" charset="0"/>
              </a:rPr>
              <a:t>, and returns a new list.</a:t>
            </a:r>
          </a:p>
        </p:txBody>
      </p:sp>
      <p:sp>
        <p:nvSpPr>
          <p:cNvPr id="55" name="Speech Bubble: Rectangle with Corners Rounded 54">
            <a:extLst>
              <a:ext uri="{FF2B5EF4-FFF2-40B4-BE49-F238E27FC236}">
                <a16:creationId xmlns:a16="http://schemas.microsoft.com/office/drawing/2014/main" id="{771F577C-7222-4F2C-A3CE-EE3530CF9258}"/>
              </a:ext>
            </a:extLst>
          </p:cNvPr>
          <p:cNvSpPr/>
          <p:nvPr/>
        </p:nvSpPr>
        <p:spPr>
          <a:xfrm>
            <a:off x="8231097" y="2305981"/>
            <a:ext cx="3203052" cy="1335447"/>
          </a:xfrm>
          <a:prstGeom prst="wedgeRoundRectCallout">
            <a:avLst>
              <a:gd name="adj1" fmla="val -75929"/>
              <a:gd name="adj2" fmla="val 908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concatenate an item onto the front of an empty list too!</a:t>
            </a:r>
          </a:p>
        </p:txBody>
      </p:sp>
      <p:sp>
        <p:nvSpPr>
          <p:cNvPr id="56" name="Speech Bubble: Rectangle with Corners Rounded 55">
            <a:extLst>
              <a:ext uri="{FF2B5EF4-FFF2-40B4-BE49-F238E27FC236}">
                <a16:creationId xmlns:a16="http://schemas.microsoft.com/office/drawing/2014/main" id="{E9767DF3-A46C-4468-824F-1CF1556FC2DB}"/>
              </a:ext>
            </a:extLst>
          </p:cNvPr>
          <p:cNvSpPr/>
          <p:nvPr/>
        </p:nvSpPr>
        <p:spPr>
          <a:xfrm>
            <a:off x="8223905" y="3614733"/>
            <a:ext cx="3102915" cy="815934"/>
          </a:xfrm>
          <a:prstGeom prst="wedgeRoundRectCallout">
            <a:avLst>
              <a:gd name="adj1" fmla="val -75929"/>
              <a:gd name="adj2" fmla="val 908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we can repeat this process indefinitely!</a:t>
            </a:r>
          </a:p>
        </p:txBody>
      </p:sp>
      <p:sp>
        <p:nvSpPr>
          <p:cNvPr id="58" name="Speech Bubble: Rectangle with Corners Rounded 57">
            <a:extLst>
              <a:ext uri="{FF2B5EF4-FFF2-40B4-BE49-F238E27FC236}">
                <a16:creationId xmlns:a16="http://schemas.microsoft.com/office/drawing/2014/main" id="{775E8435-1691-4D75-BDBF-82A6A63EEF25}"/>
              </a:ext>
            </a:extLst>
          </p:cNvPr>
          <p:cNvSpPr/>
          <p:nvPr/>
        </p:nvSpPr>
        <p:spPr>
          <a:xfrm>
            <a:off x="8223905" y="5339715"/>
            <a:ext cx="3308373" cy="815934"/>
          </a:xfrm>
          <a:prstGeom prst="wedgeRoundRectCallout">
            <a:avLst>
              <a:gd name="adj1" fmla="val -59173"/>
              <a:gd name="adj2" fmla="val -904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first "</a:t>
            </a:r>
            <a:r>
              <a:rPr lang="en-US" sz="2000" dirty="0" err="1">
                <a:latin typeface="Corbel" panose="020B0503020204020204" pitchFamily="34" charset="0"/>
              </a:rPr>
              <a:t>conses</a:t>
            </a:r>
            <a:r>
              <a:rPr lang="en-US" sz="2000" dirty="0">
                <a:latin typeface="Corbel" panose="020B0503020204020204" pitchFamily="34" charset="0"/>
              </a:rPr>
              <a:t>" 3 onto the empty list, giving us [3].</a:t>
            </a:r>
          </a:p>
        </p:txBody>
      </p:sp>
      <p:sp>
        <p:nvSpPr>
          <p:cNvPr id="57" name="Speech Bubble: Rectangle with Corners Rounded 56">
            <a:extLst>
              <a:ext uri="{FF2B5EF4-FFF2-40B4-BE49-F238E27FC236}">
                <a16:creationId xmlns:a16="http://schemas.microsoft.com/office/drawing/2014/main" id="{3E38166A-9D10-434C-B9AA-E4DFD6D918A6}"/>
              </a:ext>
            </a:extLst>
          </p:cNvPr>
          <p:cNvSpPr/>
          <p:nvPr/>
        </p:nvSpPr>
        <p:spPr>
          <a:xfrm>
            <a:off x="4378731" y="5409469"/>
            <a:ext cx="3102915" cy="815934"/>
          </a:xfrm>
          <a:prstGeom prst="wedgeRoundRectCallout">
            <a:avLst>
              <a:gd name="adj1" fmla="val 48639"/>
              <a:gd name="adj2" fmla="val -964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it </a:t>
            </a:r>
            <a:r>
              <a:rPr lang="en-US" sz="2000" dirty="0" err="1">
                <a:latin typeface="Corbel" panose="020B0503020204020204" pitchFamily="34" charset="0"/>
              </a:rPr>
              <a:t>conses</a:t>
            </a:r>
            <a:r>
              <a:rPr lang="en-US" sz="2000" dirty="0">
                <a:latin typeface="Corbel" panose="020B0503020204020204" pitchFamily="34" charset="0"/>
              </a:rPr>
              <a:t> 1 onto [3], giving us [1,3].</a:t>
            </a:r>
          </a:p>
        </p:txBody>
      </p:sp>
      <p:sp>
        <p:nvSpPr>
          <p:cNvPr id="59" name="Rectangle 58">
            <a:extLst>
              <a:ext uri="{FF2B5EF4-FFF2-40B4-BE49-F238E27FC236}">
                <a16:creationId xmlns:a16="http://schemas.microsoft.com/office/drawing/2014/main" id="{60307B38-0AFE-4579-9E3D-AA09CD7EDD5D}"/>
              </a:ext>
            </a:extLst>
          </p:cNvPr>
          <p:cNvSpPr/>
          <p:nvPr/>
        </p:nvSpPr>
        <p:spPr>
          <a:xfrm>
            <a:off x="668666" y="2453312"/>
            <a:ext cx="4216431" cy="1531760"/>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1D386586-CC06-4F47-ADBE-D3B1B2FDE9F1}"/>
              </a:ext>
            </a:extLst>
          </p:cNvPr>
          <p:cNvSpPr/>
          <p:nvPr/>
        </p:nvSpPr>
        <p:spPr>
          <a:xfrm>
            <a:off x="3768243" y="1599672"/>
            <a:ext cx="3531128" cy="1291241"/>
          </a:xfrm>
          <a:prstGeom prst="wedgeRoundRectCallout">
            <a:avLst>
              <a:gd name="adj1" fmla="val -57018"/>
              <a:gd name="adj2" fmla="val 1006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a:t>
            </a:r>
            <a:r>
              <a:rPr lang="en-US" sz="2000" dirty="0">
                <a:solidFill>
                  <a:srgbClr val="FF0000"/>
                </a:solidFill>
                <a:latin typeface="Corbel" panose="020B0503020204020204" pitchFamily="34" charset="0"/>
              </a:rPr>
              <a:t> </a:t>
            </a:r>
            <a:r>
              <a:rPr lang="en-US" sz="2000" dirty="0">
                <a:latin typeface="Corbel" panose="020B0503020204020204" pitchFamily="34" charset="0"/>
              </a:rPr>
              <a:t>operator takes two </a:t>
            </a:r>
            <a:r>
              <a:rPr lang="en-US" sz="2000" dirty="0">
                <a:solidFill>
                  <a:srgbClr val="FFAFAF"/>
                </a:solidFill>
                <a:latin typeface="Corbel" panose="020B0503020204020204" pitchFamily="34" charset="0"/>
              </a:rPr>
              <a:t>lists</a:t>
            </a:r>
            <a:r>
              <a:rPr lang="en-US" sz="2000" dirty="0">
                <a:latin typeface="Corbel" panose="020B0503020204020204" pitchFamily="34" charset="0"/>
              </a:rPr>
              <a:t> and returns a new list that's a concatenation of them!</a:t>
            </a:r>
          </a:p>
        </p:txBody>
      </p:sp>
    </p:spTree>
    <p:extLst>
      <p:ext uri="{BB962C8B-B14F-4D97-AF65-F5344CB8AC3E}">
        <p14:creationId xmlns:p14="http://schemas.microsoft.com/office/powerpoint/2010/main" val="14558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5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xEl>
                                              <p:pRg st="9" end="9"/>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down)">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5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left)">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left)">
                                      <p:cBhvr>
                                        <p:cTn id="76" dur="500"/>
                                        <p:tgtEl>
                                          <p:spTgt spid="4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left)">
                                      <p:cBhvr>
                                        <p:cTn id="81" dur="500"/>
                                        <p:tgtEl>
                                          <p:spTgt spid="2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left)">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left)">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fade">
                                      <p:cBhvr>
                                        <p:cTn id="96" dur="500"/>
                                        <p:tgtEl>
                                          <p:spTgt spid="59"/>
                                        </p:tgtEl>
                                      </p:cBhvr>
                                    </p:animEffect>
                                  </p:childTnLst>
                                </p:cTn>
                              </p:par>
                              <p:par>
                                <p:cTn id="97" presetID="10" presetClass="exit" presetSubtype="0" fill="hold" grpId="1" nodeType="withEffect">
                                  <p:stCondLst>
                                    <p:cond delay="0"/>
                                  </p:stCondLst>
                                  <p:childTnLst>
                                    <p:animEffect transition="out" filter="fade">
                                      <p:cBhvr>
                                        <p:cTn id="98" dur="500"/>
                                        <p:tgtEl>
                                          <p:spTgt spid="49"/>
                                        </p:tgtEl>
                                      </p:cBhvr>
                                    </p:animEffect>
                                    <p:set>
                                      <p:cBhvr>
                                        <p:cTn id="99" dur="1" fill="hold">
                                          <p:stCondLst>
                                            <p:cond delay="499"/>
                                          </p:stCondLst>
                                        </p:cTn>
                                        <p:tgtEl>
                                          <p:spTgt spid="49"/>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left)">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wipe(left)">
                                      <p:cBhvr>
                                        <p:cTn id="109" dur="500"/>
                                        <p:tgtEl>
                                          <p:spTgt spid="3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left)">
                                      <p:cBhvr>
                                        <p:cTn id="114" dur="500"/>
                                        <p:tgtEl>
                                          <p:spTgt spid="3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wipe(left)">
                                      <p:cBhvr>
                                        <p:cTn id="119" dur="500"/>
                                        <p:tgtEl>
                                          <p:spTgt spid="3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wipe(left)">
                                      <p:cBhvr>
                                        <p:cTn id="124" dur="500"/>
                                        <p:tgtEl>
                                          <p:spTgt spid="4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wipe(down)">
                                      <p:cBhvr>
                                        <p:cTn id="129" dur="500"/>
                                        <p:tgtEl>
                                          <p:spTgt spid="5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wipe(left)">
                                      <p:cBhvr>
                                        <p:cTn id="134" dur="5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55"/>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wipe(left)">
                                      <p:cBhvr>
                                        <p:cTn id="143" dur="500"/>
                                        <p:tgtEl>
                                          <p:spTgt spid="5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wipe(left)">
                                      <p:cBhvr>
                                        <p:cTn id="148" dur="500"/>
                                        <p:tgtEl>
                                          <p:spTgt spid="51"/>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56"/>
                                        </p:tgtEl>
                                        <p:attrNameLst>
                                          <p:attrName>style.visibility</p:attrName>
                                        </p:attrNameLst>
                                      </p:cBhvr>
                                      <p:to>
                                        <p:strVal val="visible"/>
                                      </p:to>
                                    </p:set>
                                    <p:animEffect transition="in" filter="wipe(down)">
                                      <p:cBhvr>
                                        <p:cTn id="153" dur="500"/>
                                        <p:tgtEl>
                                          <p:spTgt spid="56"/>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wipe(left)">
                                      <p:cBhvr>
                                        <p:cTn id="158" dur="500"/>
                                        <p:tgtEl>
                                          <p:spTgt spid="52"/>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56"/>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8"/>
                                        </p:tgtEl>
                                        <p:attrNameLst>
                                          <p:attrName>style.visibility</p:attrName>
                                        </p:attrNameLst>
                                      </p:cBhvr>
                                      <p:to>
                                        <p:strVal val="visible"/>
                                      </p:to>
                                    </p:set>
                                    <p:animEffect transition="in" filter="wipe(down)">
                                      <p:cBhvr>
                                        <p:cTn id="167" dur="500"/>
                                        <p:tgtEl>
                                          <p:spTgt spid="58"/>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57"/>
                                        </p:tgtEl>
                                        <p:attrNameLst>
                                          <p:attrName>style.visibility</p:attrName>
                                        </p:attrNameLst>
                                      </p:cBhvr>
                                      <p:to>
                                        <p:strVal val="visible"/>
                                      </p:to>
                                    </p:set>
                                    <p:animEffect transition="in" filter="wipe(down)">
                                      <p:cBhvr>
                                        <p:cTn id="172" dur="500"/>
                                        <p:tgtEl>
                                          <p:spTgt spid="57"/>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grpId="1" nodeType="clickEffect">
                                  <p:stCondLst>
                                    <p:cond delay="0"/>
                                  </p:stCondLst>
                                  <p:childTnLst>
                                    <p:set>
                                      <p:cBhvr>
                                        <p:cTn id="176" dur="1" fill="hold">
                                          <p:stCondLst>
                                            <p:cond delay="0"/>
                                          </p:stCondLst>
                                        </p:cTn>
                                        <p:tgtEl>
                                          <p:spTgt spid="57"/>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58"/>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42"/>
                                        </p:tgtEl>
                                        <p:attrNameLst>
                                          <p:attrName>style.visibility</p:attrName>
                                        </p:attrNameLst>
                                      </p:cBhvr>
                                      <p:to>
                                        <p:strVal val="visible"/>
                                      </p:to>
                                    </p:set>
                                    <p:animEffect transition="in" filter="wipe(left)">
                                      <p:cBhvr>
                                        <p:cTn id="183" dur="500"/>
                                        <p:tgtEl>
                                          <p:spTgt spid="42"/>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wipe(left)">
                                      <p:cBhvr>
                                        <p:cTn id="188" dur="500"/>
                                        <p:tgtEl>
                                          <p:spTgt spid="43"/>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44"/>
                                        </p:tgtEl>
                                        <p:attrNameLst>
                                          <p:attrName>style.visibility</p:attrName>
                                        </p:attrNameLst>
                                      </p:cBhvr>
                                      <p:to>
                                        <p:strVal val="visible"/>
                                      </p:to>
                                    </p:set>
                                    <p:animEffect transition="in" filter="wipe(left)">
                                      <p:cBhvr>
                                        <p:cTn id="19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20" grpId="0"/>
      <p:bldP spid="21" grpId="0"/>
      <p:bldP spid="23" grpId="0"/>
      <p:bldP spid="24" grpId="0"/>
      <p:bldP spid="25" grpId="0"/>
      <p:bldP spid="26" grpId="0"/>
      <p:bldP spid="34" grpId="0"/>
      <p:bldP spid="35" grpId="0"/>
      <p:bldP spid="39" grpId="0"/>
      <p:bldP spid="40" grpId="0"/>
      <p:bldP spid="41" grpId="0"/>
      <p:bldP spid="45" grpId="0"/>
      <p:bldP spid="50" grpId="0"/>
      <p:bldP spid="51" grpId="0"/>
      <p:bldP spid="52" grpId="0"/>
      <p:bldP spid="30" grpId="0"/>
      <p:bldP spid="42" grpId="0"/>
      <p:bldP spid="43" grpId="0"/>
      <p:bldP spid="49" grpId="0" animBg="1"/>
      <p:bldP spid="49" grpId="1" animBg="1"/>
      <p:bldP spid="44" grpId="0"/>
      <p:bldP spid="54" grpId="0" animBg="1"/>
      <p:bldP spid="54" grpId="1" animBg="1"/>
      <p:bldP spid="55" grpId="0" animBg="1"/>
      <p:bldP spid="55" grpId="1" animBg="1"/>
      <p:bldP spid="56" grpId="0" animBg="1"/>
      <p:bldP spid="56" grpId="1" animBg="1"/>
      <p:bldP spid="58" grpId="0" animBg="1"/>
      <p:bldP spid="58" grpId="1" animBg="1"/>
      <p:bldP spid="57" grpId="0" animBg="1"/>
      <p:bldP spid="57" grpId="1" animBg="1"/>
      <p:bldP spid="59" grpId="0" animBg="1"/>
      <p:bldP spid="53" grpId="0" animBg="1"/>
      <p:bldP spid="5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a:xfrm>
            <a:off x="-143347" y="-76200"/>
            <a:ext cx="12478694" cy="1143000"/>
          </a:xfrm>
        </p:spPr>
        <p:txBody>
          <a:bodyPr>
            <a:normAutofit/>
          </a:bodyPr>
          <a:lstStyle/>
          <a:p>
            <a:r>
              <a:rPr lang="en-US" dirty="0"/>
              <a:t>Part 1: Introduction To Functional Programming and Haskell Overview</a:t>
            </a:r>
          </a:p>
        </p:txBody>
      </p:sp>
      <p:grpSp>
        <p:nvGrpSpPr>
          <p:cNvPr id="8" name="Group 7">
            <a:extLst>
              <a:ext uri="{FF2B5EF4-FFF2-40B4-BE49-F238E27FC236}">
                <a16:creationId xmlns:a16="http://schemas.microsoft.com/office/drawing/2014/main" id="{AF661C2F-FC9C-4E33-9B8B-19FA83228157}"/>
              </a:ext>
            </a:extLst>
          </p:cNvPr>
          <p:cNvGrpSpPr/>
          <p:nvPr/>
        </p:nvGrpSpPr>
        <p:grpSpPr>
          <a:xfrm>
            <a:off x="485775" y="1019713"/>
            <a:ext cx="6097869" cy="1600000"/>
            <a:chOff x="485775" y="805862"/>
            <a:chExt cx="6097869" cy="1600000"/>
          </a:xfrm>
        </p:grpSpPr>
        <p:sp>
          <p:nvSpPr>
            <p:cNvPr id="3" name="TextBox 2">
              <a:extLst>
                <a:ext uri="{FF2B5EF4-FFF2-40B4-BE49-F238E27FC236}">
                  <a16:creationId xmlns:a16="http://schemas.microsoft.com/office/drawing/2014/main" id="{E80B5D93-6324-4D56-B062-C86D50B82A8B}"/>
                </a:ext>
              </a:extLst>
            </p:cNvPr>
            <p:cNvSpPr txBox="1"/>
            <p:nvPr/>
          </p:nvSpPr>
          <p:spPr>
            <a:xfrm>
              <a:off x="3645829" y="1128808"/>
              <a:ext cx="2937815" cy="954107"/>
            </a:xfrm>
            <a:prstGeom prst="rect">
              <a:avLst/>
            </a:prstGeom>
            <a:noFill/>
          </p:spPr>
          <p:txBody>
            <a:bodyPr wrap="square" rtlCol="0">
              <a:spAutoFit/>
            </a:bodyPr>
            <a:lstStyle/>
            <a:p>
              <a:r>
                <a:rPr lang="en-US" sz="2800" dirty="0"/>
                <a:t>What is Functional Programming?</a:t>
              </a:r>
            </a:p>
          </p:txBody>
        </p:sp>
        <p:pic>
          <p:nvPicPr>
            <p:cNvPr id="4" name="Picture 3">
              <a:extLst>
                <a:ext uri="{FF2B5EF4-FFF2-40B4-BE49-F238E27FC236}">
                  <a16:creationId xmlns:a16="http://schemas.microsoft.com/office/drawing/2014/main" id="{0CE52BC1-E26B-4AC4-B37E-F09BE6F1E2A0}"/>
                </a:ext>
              </a:extLst>
            </p:cNvPr>
            <p:cNvPicPr>
              <a:picLocks noChangeAspect="1"/>
            </p:cNvPicPr>
            <p:nvPr/>
          </p:nvPicPr>
          <p:blipFill>
            <a:blip r:embed="rId2"/>
            <a:stretch>
              <a:fillRect/>
            </a:stretch>
          </p:blipFill>
          <p:spPr>
            <a:xfrm>
              <a:off x="485775" y="805862"/>
              <a:ext cx="2857143" cy="1600000"/>
            </a:xfrm>
            <a:prstGeom prst="rect">
              <a:avLst/>
            </a:prstGeom>
          </p:spPr>
        </p:pic>
      </p:grpSp>
      <p:grpSp>
        <p:nvGrpSpPr>
          <p:cNvPr id="12" name="Group 11">
            <a:extLst>
              <a:ext uri="{FF2B5EF4-FFF2-40B4-BE49-F238E27FC236}">
                <a16:creationId xmlns:a16="http://schemas.microsoft.com/office/drawing/2014/main" id="{D5BBB649-1772-4CA6-8555-FE36A7BD6BAF}"/>
              </a:ext>
            </a:extLst>
          </p:cNvPr>
          <p:cNvGrpSpPr/>
          <p:nvPr/>
        </p:nvGrpSpPr>
        <p:grpSpPr>
          <a:xfrm>
            <a:off x="1392801" y="2895572"/>
            <a:ext cx="7894263" cy="1904762"/>
            <a:chOff x="485775" y="2683171"/>
            <a:chExt cx="7894263" cy="1904762"/>
          </a:xfrm>
        </p:grpSpPr>
        <p:sp>
          <p:nvSpPr>
            <p:cNvPr id="5" name="TextBox 4">
              <a:extLst>
                <a:ext uri="{FF2B5EF4-FFF2-40B4-BE49-F238E27FC236}">
                  <a16:creationId xmlns:a16="http://schemas.microsoft.com/office/drawing/2014/main" id="{E7C95A37-4955-4232-93EF-EA62D2E18227}"/>
                </a:ext>
              </a:extLst>
            </p:cNvPr>
            <p:cNvSpPr txBox="1"/>
            <p:nvPr/>
          </p:nvSpPr>
          <p:spPr>
            <a:xfrm>
              <a:off x="3645829" y="2736502"/>
              <a:ext cx="4734209" cy="1384995"/>
            </a:xfrm>
            <a:prstGeom prst="rect">
              <a:avLst/>
            </a:prstGeom>
            <a:noFill/>
          </p:spPr>
          <p:txBody>
            <a:bodyPr wrap="square" rtlCol="0">
              <a:spAutoFit/>
            </a:bodyPr>
            <a:lstStyle/>
            <a:p>
              <a:r>
                <a:rPr lang="en-US" sz="2800" dirty="0"/>
                <a:t>A brief (and somewhat boring) history of functional programming and Haskell</a:t>
              </a:r>
            </a:p>
          </p:txBody>
        </p:sp>
        <p:pic>
          <p:nvPicPr>
            <p:cNvPr id="9" name="Picture 8">
              <a:extLst>
                <a:ext uri="{FF2B5EF4-FFF2-40B4-BE49-F238E27FC236}">
                  <a16:creationId xmlns:a16="http://schemas.microsoft.com/office/drawing/2014/main" id="{349F1B8A-FAE2-4FB1-8355-E790FFD9E643}"/>
                </a:ext>
              </a:extLst>
            </p:cNvPr>
            <p:cNvPicPr>
              <a:picLocks noChangeAspect="1"/>
            </p:cNvPicPr>
            <p:nvPr/>
          </p:nvPicPr>
          <p:blipFill>
            <a:blip r:embed="rId3"/>
            <a:stretch>
              <a:fillRect/>
            </a:stretch>
          </p:blipFill>
          <p:spPr>
            <a:xfrm>
              <a:off x="485775" y="2683171"/>
              <a:ext cx="2857143" cy="1904762"/>
            </a:xfrm>
            <a:prstGeom prst="rect">
              <a:avLst/>
            </a:prstGeom>
          </p:spPr>
        </p:pic>
      </p:grpSp>
      <p:grpSp>
        <p:nvGrpSpPr>
          <p:cNvPr id="11" name="Group 10">
            <a:extLst>
              <a:ext uri="{FF2B5EF4-FFF2-40B4-BE49-F238E27FC236}">
                <a16:creationId xmlns:a16="http://schemas.microsoft.com/office/drawing/2014/main" id="{3A5931D4-E3BD-4D9D-90F5-B9B67B1C5D63}"/>
              </a:ext>
            </a:extLst>
          </p:cNvPr>
          <p:cNvGrpSpPr/>
          <p:nvPr/>
        </p:nvGrpSpPr>
        <p:grpSpPr>
          <a:xfrm>
            <a:off x="2821372" y="5124001"/>
            <a:ext cx="6865632" cy="1428572"/>
            <a:chOff x="485775" y="4865242"/>
            <a:chExt cx="6865632" cy="1428572"/>
          </a:xfrm>
        </p:grpSpPr>
        <p:sp>
          <p:nvSpPr>
            <p:cNvPr id="7" name="TextBox 6">
              <a:extLst>
                <a:ext uri="{FF2B5EF4-FFF2-40B4-BE49-F238E27FC236}">
                  <a16:creationId xmlns:a16="http://schemas.microsoft.com/office/drawing/2014/main" id="{E7631279-61D5-4195-992B-CE55044BC0A7}"/>
                </a:ext>
              </a:extLst>
            </p:cNvPr>
            <p:cNvSpPr txBox="1"/>
            <p:nvPr/>
          </p:nvSpPr>
          <p:spPr>
            <a:xfrm>
              <a:off x="3645829" y="4969187"/>
              <a:ext cx="3705578" cy="954107"/>
            </a:xfrm>
            <a:prstGeom prst="rect">
              <a:avLst/>
            </a:prstGeom>
            <a:noFill/>
          </p:spPr>
          <p:txBody>
            <a:bodyPr wrap="square" rtlCol="0">
              <a:spAutoFit/>
            </a:bodyPr>
            <a:lstStyle/>
            <a:p>
              <a:r>
                <a:rPr lang="en-US" sz="2800" dirty="0"/>
                <a:t>Introducing the Haskell compiler &amp; interpreter</a:t>
              </a:r>
            </a:p>
          </p:txBody>
        </p:sp>
        <p:pic>
          <p:nvPicPr>
            <p:cNvPr id="10" name="Picture 9">
              <a:extLst>
                <a:ext uri="{FF2B5EF4-FFF2-40B4-BE49-F238E27FC236}">
                  <a16:creationId xmlns:a16="http://schemas.microsoft.com/office/drawing/2014/main" id="{0929C7F2-70C1-44DA-87BE-34DF76C69E3A}"/>
                </a:ext>
              </a:extLst>
            </p:cNvPr>
            <p:cNvPicPr>
              <a:picLocks noChangeAspect="1"/>
            </p:cNvPicPr>
            <p:nvPr/>
          </p:nvPicPr>
          <p:blipFill>
            <a:blip r:embed="rId4"/>
            <a:stretch>
              <a:fillRect/>
            </a:stretch>
          </p:blipFill>
          <p:spPr>
            <a:xfrm>
              <a:off x="485775" y="4865242"/>
              <a:ext cx="2857144" cy="1428572"/>
            </a:xfrm>
            <a:prstGeom prst="rect">
              <a:avLst/>
            </a:prstGeom>
          </p:spPr>
        </p:pic>
      </p:grpSp>
    </p:spTree>
    <p:extLst>
      <p:ext uri="{BB962C8B-B14F-4D97-AF65-F5344CB8AC3E}">
        <p14:creationId xmlns:p14="http://schemas.microsoft.com/office/powerpoint/2010/main" val="50476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Constructing Lists: Ranges</a:t>
            </a:r>
          </a:p>
        </p:txBody>
      </p:sp>
      <p:grpSp>
        <p:nvGrpSpPr>
          <p:cNvPr id="5" name="Group 4">
            <a:extLst>
              <a:ext uri="{FF2B5EF4-FFF2-40B4-BE49-F238E27FC236}">
                <a16:creationId xmlns:a16="http://schemas.microsoft.com/office/drawing/2014/main" id="{E9087DB0-96FA-4A23-8650-E44321DBE372}"/>
              </a:ext>
            </a:extLst>
          </p:cNvPr>
          <p:cNvGrpSpPr/>
          <p:nvPr/>
        </p:nvGrpSpPr>
        <p:grpSpPr>
          <a:xfrm>
            <a:off x="5847742" y="2325281"/>
            <a:ext cx="6238537" cy="4247799"/>
            <a:chOff x="6095118" y="1978967"/>
            <a:chExt cx="5733038" cy="3715153"/>
          </a:xfrm>
        </p:grpSpPr>
        <p:grpSp>
          <p:nvGrpSpPr>
            <p:cNvPr id="12" name="Group 11">
              <a:extLst>
                <a:ext uri="{FF2B5EF4-FFF2-40B4-BE49-F238E27FC236}">
                  <a16:creationId xmlns:a16="http://schemas.microsoft.com/office/drawing/2014/main" id="{876D6BC4-ED6F-43A5-9B7D-DF54D2FA2D03}"/>
                </a:ext>
              </a:extLst>
            </p:cNvPr>
            <p:cNvGrpSpPr/>
            <p:nvPr/>
          </p:nvGrpSpPr>
          <p:grpSpPr>
            <a:xfrm>
              <a:off x="6095118" y="1978967"/>
              <a:ext cx="5733038" cy="3715153"/>
              <a:chOff x="3072962" y="1263460"/>
              <a:chExt cx="5994838" cy="4294379"/>
            </a:xfrm>
          </p:grpSpPr>
          <p:pic>
            <p:nvPicPr>
              <p:cNvPr id="13" name="Picture 12">
                <a:extLst>
                  <a:ext uri="{FF2B5EF4-FFF2-40B4-BE49-F238E27FC236}">
                    <a16:creationId xmlns:a16="http://schemas.microsoft.com/office/drawing/2014/main" id="{AB38F4FC-21EF-448C-AB62-F7D042710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4" name="Rectangle 13">
                <a:extLst>
                  <a:ext uri="{FF2B5EF4-FFF2-40B4-BE49-F238E27FC236}">
                    <a16:creationId xmlns:a16="http://schemas.microsoft.com/office/drawing/2014/main" id="{17E6D5F0-012F-436C-883E-D111C897C2A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 name="Rectangle 3">
              <a:extLst>
                <a:ext uri="{FF2B5EF4-FFF2-40B4-BE49-F238E27FC236}">
                  <a16:creationId xmlns:a16="http://schemas.microsoft.com/office/drawing/2014/main" id="{575350B6-64B4-4F2C-A471-AF43F97F843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1132381" cy="400110"/>
            </a:xfrm>
            <a:prstGeom prst="rect">
              <a:avLst/>
            </a:prstGeom>
            <a:noFill/>
          </p:spPr>
          <p:txBody>
            <a:bodyPr wrap="none" rtlCol="0">
              <a:spAutoFit/>
            </a:bodyPr>
            <a:lstStyle/>
            <a:p>
              <a:r>
                <a:rPr lang="en-US" sz="2000" dirty="0" err="1"/>
                <a:t>examples.hs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60331"/>
            <a:ext cx="4870244" cy="3416320"/>
          </a:xfrm>
          <a:prstGeom prst="rect">
            <a:avLst/>
          </a:prstGeom>
          <a:noFill/>
        </p:spPr>
        <p:txBody>
          <a:bodyPr wrap="none" rtlCol="0">
            <a:spAutoFit/>
          </a:bodyPr>
          <a:lstStyle/>
          <a:p>
            <a:r>
              <a:rPr lang="en-US" dirty="0">
                <a:latin typeface="Consolas" panose="020B0609020204030204" pitchFamily="49" charset="0"/>
              </a:rPr>
              <a:t>-- All #s between 1 and 10, inclusive</a:t>
            </a:r>
          </a:p>
          <a:p>
            <a:r>
              <a:rPr lang="en-US" dirty="0" err="1">
                <a:latin typeface="Consolas" panose="020B0609020204030204" pitchFamily="49" charset="0"/>
              </a:rPr>
              <a:t>one_to_ten</a:t>
            </a:r>
            <a:r>
              <a:rPr lang="en-US" dirty="0">
                <a:latin typeface="Consolas" panose="020B0609020204030204" pitchFamily="49" charset="0"/>
              </a:rPr>
              <a:t> = [1..10]</a:t>
            </a:r>
          </a:p>
          <a:p>
            <a:endParaRPr lang="en-US" dirty="0">
              <a:latin typeface="Consolas" panose="020B0609020204030204" pitchFamily="49" charset="0"/>
            </a:endParaRPr>
          </a:p>
          <a:p>
            <a:r>
              <a:rPr lang="en-US" dirty="0">
                <a:latin typeface="Consolas" panose="020B0609020204030204" pitchFamily="49" charset="0"/>
              </a:rPr>
              <a:t>-- Odd #s between 1 and 10</a:t>
            </a:r>
          </a:p>
          <a:p>
            <a:r>
              <a:rPr lang="en-US" dirty="0">
                <a:latin typeface="Consolas" panose="020B0609020204030204" pitchFamily="49" charset="0"/>
              </a:rPr>
              <a:t>oddities = [</a:t>
            </a:r>
            <a:r>
              <a:rPr lang="en-US" dirty="0">
                <a:solidFill>
                  <a:schemeClr val="accent2">
                    <a:lumMod val="60000"/>
                    <a:lumOff val="40000"/>
                  </a:schemeClr>
                </a:solidFill>
                <a:latin typeface="Consolas" panose="020B0609020204030204" pitchFamily="49" charset="0"/>
              </a:rPr>
              <a:t>1</a:t>
            </a:r>
            <a:r>
              <a:rPr lang="en-US" dirty="0">
                <a:latin typeface="Consolas" panose="020B0609020204030204" pitchFamily="49" charset="0"/>
              </a:rPr>
              <a:t>,</a:t>
            </a:r>
            <a:r>
              <a:rPr lang="en-US" dirty="0">
                <a:solidFill>
                  <a:srgbClr val="00B050"/>
                </a:solidFill>
                <a:latin typeface="Consolas" panose="020B0609020204030204" pitchFamily="49" charset="0"/>
              </a:rPr>
              <a:t>3</a:t>
            </a:r>
            <a:r>
              <a:rPr lang="en-US" dirty="0">
                <a:latin typeface="Consolas" panose="020B0609020204030204" pitchFamily="49" charset="0"/>
              </a:rPr>
              <a:t>..10]</a:t>
            </a:r>
          </a:p>
          <a:p>
            <a:endParaRPr lang="en-US" dirty="0">
              <a:latin typeface="Consolas" panose="020B0609020204030204" pitchFamily="49" charset="0"/>
            </a:endParaRPr>
          </a:p>
          <a:p>
            <a:r>
              <a:rPr lang="en-US" dirty="0">
                <a:latin typeface="Consolas" panose="020B0609020204030204" pitchFamily="49" charset="0"/>
              </a:rPr>
              <a:t>-- An infinite list from 42 onward! </a:t>
            </a:r>
          </a:p>
          <a:p>
            <a:r>
              <a:rPr lang="en-US" dirty="0" err="1">
                <a:latin typeface="Consolas" panose="020B0609020204030204" pitchFamily="49" charset="0"/>
              </a:rPr>
              <a:t>whole_lotta_numbers</a:t>
            </a:r>
            <a:r>
              <a:rPr lang="en-US" dirty="0">
                <a:latin typeface="Consolas" panose="020B0609020204030204" pitchFamily="49" charset="0"/>
              </a:rPr>
              <a:t> = [42..]</a:t>
            </a:r>
          </a:p>
          <a:p>
            <a:endParaRPr lang="en-US" dirty="0">
              <a:latin typeface="Consolas" panose="020B0609020204030204" pitchFamily="49" charset="0"/>
            </a:endParaRPr>
          </a:p>
          <a:p>
            <a:r>
              <a:rPr lang="en-US" dirty="0">
                <a:latin typeface="Consolas" panose="020B0609020204030204" pitchFamily="49" charset="0"/>
              </a:rPr>
              <a:t>-- An infinite cycle of 1,3,5,1,3,5,…</a:t>
            </a:r>
          </a:p>
          <a:p>
            <a:r>
              <a:rPr lang="en-US" dirty="0">
                <a:latin typeface="Consolas" panose="020B0609020204030204" pitchFamily="49" charset="0"/>
              </a:rPr>
              <a:t>tricycle = cycle [1,3,5]</a:t>
            </a:r>
          </a:p>
          <a:p>
            <a:endParaRPr lang="en-US" dirty="0">
              <a:latin typeface="Consolas" panose="020B0609020204030204" pitchFamily="49" charset="0"/>
            </a:endParaRPr>
          </a:p>
        </p:txBody>
      </p:sp>
      <p:sp>
        <p:nvSpPr>
          <p:cNvPr id="20" name="TextBox 19">
            <a:extLst>
              <a:ext uri="{FF2B5EF4-FFF2-40B4-BE49-F238E27FC236}">
                <a16:creationId xmlns:a16="http://schemas.microsoft.com/office/drawing/2014/main" id="{AFB4F704-7703-4B37-885C-2247178793BF}"/>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21" name="TextBox 20">
            <a:extLst>
              <a:ext uri="{FF2B5EF4-FFF2-40B4-BE49-F238E27FC236}">
                <a16:creationId xmlns:a16="http://schemas.microsoft.com/office/drawing/2014/main" id="{4FA66634-38C9-4E5C-A616-F38096EDC758}"/>
              </a:ext>
            </a:extLst>
          </p:cNvPr>
          <p:cNvSpPr txBox="1"/>
          <p:nvPr/>
        </p:nvSpPr>
        <p:spPr>
          <a:xfrm>
            <a:off x="6941339" y="2557292"/>
            <a:ext cx="1957587"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examples</a:t>
            </a:r>
          </a:p>
        </p:txBody>
      </p:sp>
      <p:sp>
        <p:nvSpPr>
          <p:cNvPr id="23" name="TextBox 22">
            <a:extLst>
              <a:ext uri="{FF2B5EF4-FFF2-40B4-BE49-F238E27FC236}">
                <a16:creationId xmlns:a16="http://schemas.microsoft.com/office/drawing/2014/main" id="{EFC6AEC6-981C-4A75-ABBC-607ED1A8142A}"/>
              </a:ext>
            </a:extLst>
          </p:cNvPr>
          <p:cNvSpPr txBox="1"/>
          <p:nvPr/>
        </p:nvSpPr>
        <p:spPr>
          <a:xfrm>
            <a:off x="5816823" y="3059104"/>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24" name="TextBox 23">
            <a:extLst>
              <a:ext uri="{FF2B5EF4-FFF2-40B4-BE49-F238E27FC236}">
                <a16:creationId xmlns:a16="http://schemas.microsoft.com/office/drawing/2014/main" id="{E8FE0924-120C-4C11-9813-CC7B6F5BD2DD}"/>
              </a:ext>
            </a:extLst>
          </p:cNvPr>
          <p:cNvSpPr txBox="1"/>
          <p:nvPr/>
        </p:nvSpPr>
        <p:spPr>
          <a:xfrm>
            <a:off x="6975755" y="3065659"/>
            <a:ext cx="1451038" cy="369332"/>
          </a:xfrm>
          <a:prstGeom prst="rect">
            <a:avLst/>
          </a:prstGeom>
          <a:noFill/>
        </p:spPr>
        <p:txBody>
          <a:bodyPr wrap="none" rtlCol="0">
            <a:spAutoFit/>
          </a:bodyPr>
          <a:lstStyle/>
          <a:p>
            <a:r>
              <a:rPr lang="en-US" dirty="0" err="1">
                <a:solidFill>
                  <a:srgbClr val="C2FFF0"/>
                </a:solidFill>
                <a:latin typeface="Consolas" panose="020B0609020204030204" pitchFamily="49" charset="0"/>
              </a:rPr>
              <a:t>one_to_ten</a:t>
            </a:r>
            <a:endParaRPr lang="en-US" dirty="0">
              <a:solidFill>
                <a:srgbClr val="C2FFF0"/>
              </a:solidFill>
              <a:latin typeface="Consolas" panose="020B0609020204030204" pitchFamily="49" charset="0"/>
            </a:endParaRPr>
          </a:p>
        </p:txBody>
      </p:sp>
      <p:sp>
        <p:nvSpPr>
          <p:cNvPr id="25" name="TextBox 24">
            <a:extLst>
              <a:ext uri="{FF2B5EF4-FFF2-40B4-BE49-F238E27FC236}">
                <a16:creationId xmlns:a16="http://schemas.microsoft.com/office/drawing/2014/main" id="{FDD3273C-1CF8-4000-A212-430C9D368AFF}"/>
              </a:ext>
            </a:extLst>
          </p:cNvPr>
          <p:cNvSpPr txBox="1"/>
          <p:nvPr/>
        </p:nvSpPr>
        <p:spPr>
          <a:xfrm>
            <a:off x="5816823" y="3325961"/>
            <a:ext cx="2970685" cy="369332"/>
          </a:xfrm>
          <a:prstGeom prst="rect">
            <a:avLst/>
          </a:prstGeom>
          <a:noFill/>
        </p:spPr>
        <p:txBody>
          <a:bodyPr wrap="none" rtlCol="0">
            <a:spAutoFit/>
          </a:bodyPr>
          <a:lstStyle/>
          <a:p>
            <a:r>
              <a:rPr lang="en-US" dirty="0">
                <a:solidFill>
                  <a:srgbClr val="FFD1D1"/>
                </a:solidFill>
                <a:latin typeface="Consolas" panose="020B0609020204030204" pitchFamily="49" charset="0"/>
              </a:rPr>
              <a:t>[1,2,3,4,5,6,7,8,9,10]</a:t>
            </a:r>
          </a:p>
        </p:txBody>
      </p:sp>
      <p:sp>
        <p:nvSpPr>
          <p:cNvPr id="26" name="TextBox 25">
            <a:extLst>
              <a:ext uri="{FF2B5EF4-FFF2-40B4-BE49-F238E27FC236}">
                <a16:creationId xmlns:a16="http://schemas.microsoft.com/office/drawing/2014/main" id="{939CCEDA-71E2-4CDC-ABAB-2E78CACA9661}"/>
              </a:ext>
            </a:extLst>
          </p:cNvPr>
          <p:cNvSpPr txBox="1"/>
          <p:nvPr/>
        </p:nvSpPr>
        <p:spPr>
          <a:xfrm>
            <a:off x="5816823" y="3609185"/>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34" name="TextBox 33">
            <a:extLst>
              <a:ext uri="{FF2B5EF4-FFF2-40B4-BE49-F238E27FC236}">
                <a16:creationId xmlns:a16="http://schemas.microsoft.com/office/drawing/2014/main" id="{C55F212F-B740-433A-B731-18BAD73FD5C9}"/>
              </a:ext>
            </a:extLst>
          </p:cNvPr>
          <p:cNvSpPr txBox="1"/>
          <p:nvPr/>
        </p:nvSpPr>
        <p:spPr>
          <a:xfrm>
            <a:off x="7019494" y="3615740"/>
            <a:ext cx="1197764" cy="369332"/>
          </a:xfrm>
          <a:prstGeom prst="rect">
            <a:avLst/>
          </a:prstGeom>
          <a:noFill/>
        </p:spPr>
        <p:txBody>
          <a:bodyPr wrap="none" rtlCol="0">
            <a:spAutoFit/>
          </a:bodyPr>
          <a:lstStyle/>
          <a:p>
            <a:r>
              <a:rPr lang="en-US" dirty="0">
                <a:solidFill>
                  <a:srgbClr val="C2FFF0"/>
                </a:solidFill>
                <a:latin typeface="Consolas" panose="020B0609020204030204" pitchFamily="49" charset="0"/>
              </a:rPr>
              <a:t>oddities</a:t>
            </a:r>
          </a:p>
        </p:txBody>
      </p:sp>
      <p:sp>
        <p:nvSpPr>
          <p:cNvPr id="35" name="TextBox 34">
            <a:extLst>
              <a:ext uri="{FF2B5EF4-FFF2-40B4-BE49-F238E27FC236}">
                <a16:creationId xmlns:a16="http://schemas.microsoft.com/office/drawing/2014/main" id="{F0BF6CF6-C476-4147-B8FF-A0557CE996AB}"/>
              </a:ext>
            </a:extLst>
          </p:cNvPr>
          <p:cNvSpPr txBox="1"/>
          <p:nvPr/>
        </p:nvSpPr>
        <p:spPr>
          <a:xfrm>
            <a:off x="5816823" y="3867697"/>
            <a:ext cx="6083629" cy="369332"/>
          </a:xfrm>
          <a:prstGeom prst="rect">
            <a:avLst/>
          </a:prstGeom>
          <a:noFill/>
        </p:spPr>
        <p:txBody>
          <a:bodyPr wrap="square" rtlCol="0">
            <a:spAutoFit/>
          </a:bodyPr>
          <a:lstStyle/>
          <a:p>
            <a:r>
              <a:rPr lang="en-US" dirty="0">
                <a:solidFill>
                  <a:srgbClr val="FFD1D1"/>
                </a:solidFill>
                <a:latin typeface="Consolas" panose="020B0609020204030204" pitchFamily="49" charset="0"/>
              </a:rPr>
              <a:t>[1,3,5,7,9]</a:t>
            </a:r>
          </a:p>
        </p:txBody>
      </p:sp>
      <p:sp>
        <p:nvSpPr>
          <p:cNvPr id="45" name="TextBox 44">
            <a:extLst>
              <a:ext uri="{FF2B5EF4-FFF2-40B4-BE49-F238E27FC236}">
                <a16:creationId xmlns:a16="http://schemas.microsoft.com/office/drawing/2014/main" id="{DE485FC1-3EAC-4800-B4DD-FB2625888092}"/>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50" name="TextBox 49">
            <a:extLst>
              <a:ext uri="{FF2B5EF4-FFF2-40B4-BE49-F238E27FC236}">
                <a16:creationId xmlns:a16="http://schemas.microsoft.com/office/drawing/2014/main" id="{F6B54A1D-1135-4C3E-8DF9-E820C6594CE3}"/>
              </a:ext>
            </a:extLst>
          </p:cNvPr>
          <p:cNvSpPr txBox="1"/>
          <p:nvPr/>
        </p:nvSpPr>
        <p:spPr>
          <a:xfrm>
            <a:off x="5816823" y="4162328"/>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51" name="TextBox 50">
            <a:extLst>
              <a:ext uri="{FF2B5EF4-FFF2-40B4-BE49-F238E27FC236}">
                <a16:creationId xmlns:a16="http://schemas.microsoft.com/office/drawing/2014/main" id="{C52CE4BD-9BF3-4192-A385-0329C603A6A6}"/>
              </a:ext>
            </a:extLst>
          </p:cNvPr>
          <p:cNvSpPr txBox="1"/>
          <p:nvPr/>
        </p:nvSpPr>
        <p:spPr>
          <a:xfrm>
            <a:off x="7019494" y="4168883"/>
            <a:ext cx="2590774" cy="369332"/>
          </a:xfrm>
          <a:prstGeom prst="rect">
            <a:avLst/>
          </a:prstGeom>
          <a:noFill/>
        </p:spPr>
        <p:txBody>
          <a:bodyPr wrap="none" rtlCol="0">
            <a:spAutoFit/>
          </a:bodyPr>
          <a:lstStyle/>
          <a:p>
            <a:r>
              <a:rPr lang="en-US" dirty="0" err="1">
                <a:solidFill>
                  <a:srgbClr val="C2FFF0"/>
                </a:solidFill>
                <a:latin typeface="Consolas" panose="020B0609020204030204" pitchFamily="49" charset="0"/>
              </a:rPr>
              <a:t>whole_lotta_numbers</a:t>
            </a:r>
            <a:endParaRPr lang="en-US" dirty="0">
              <a:solidFill>
                <a:srgbClr val="C2FFF0"/>
              </a:solidFill>
              <a:latin typeface="Consolas" panose="020B0609020204030204" pitchFamily="49" charset="0"/>
            </a:endParaRPr>
          </a:p>
        </p:txBody>
      </p:sp>
      <p:sp>
        <p:nvSpPr>
          <p:cNvPr id="52" name="TextBox 51">
            <a:extLst>
              <a:ext uri="{FF2B5EF4-FFF2-40B4-BE49-F238E27FC236}">
                <a16:creationId xmlns:a16="http://schemas.microsoft.com/office/drawing/2014/main" id="{67C1099C-40FB-422A-AF6B-3710FFB00ABC}"/>
              </a:ext>
            </a:extLst>
          </p:cNvPr>
          <p:cNvSpPr txBox="1"/>
          <p:nvPr/>
        </p:nvSpPr>
        <p:spPr>
          <a:xfrm>
            <a:off x="5816823" y="4425257"/>
            <a:ext cx="5883342" cy="369332"/>
          </a:xfrm>
          <a:prstGeom prst="rect">
            <a:avLst/>
          </a:prstGeom>
          <a:noFill/>
        </p:spPr>
        <p:txBody>
          <a:bodyPr wrap="square" rtlCol="0">
            <a:spAutoFit/>
          </a:bodyPr>
          <a:lstStyle/>
          <a:p>
            <a:r>
              <a:rPr lang="en-US" dirty="0">
                <a:solidFill>
                  <a:srgbClr val="FFD1D1"/>
                </a:solidFill>
                <a:latin typeface="Consolas" panose="020B0609020204030204" pitchFamily="49" charset="0"/>
              </a:rPr>
              <a:t>[42,43,44,45,46]</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Let's see how to create amazing lists with Haskell's "range" feature!</a:t>
            </a:r>
          </a:p>
        </p:txBody>
      </p:sp>
      <p:sp>
        <p:nvSpPr>
          <p:cNvPr id="42" name="TextBox 41">
            <a:extLst>
              <a:ext uri="{FF2B5EF4-FFF2-40B4-BE49-F238E27FC236}">
                <a16:creationId xmlns:a16="http://schemas.microsoft.com/office/drawing/2014/main" id="{56712F31-C911-4265-BA3F-9D516C3CB5A3}"/>
              </a:ext>
            </a:extLst>
          </p:cNvPr>
          <p:cNvSpPr txBox="1"/>
          <p:nvPr/>
        </p:nvSpPr>
        <p:spPr>
          <a:xfrm>
            <a:off x="5816823" y="4764484"/>
            <a:ext cx="1451038" cy="369332"/>
          </a:xfrm>
          <a:prstGeom prst="rect">
            <a:avLst/>
          </a:prstGeom>
          <a:noFill/>
        </p:spPr>
        <p:txBody>
          <a:bodyPr wrap="none" rtlCol="0">
            <a:spAutoFit/>
          </a:bodyPr>
          <a:lstStyle/>
          <a:p>
            <a:r>
              <a:rPr lang="en-US" dirty="0">
                <a:solidFill>
                  <a:schemeClr val="bg1"/>
                </a:solidFill>
                <a:latin typeface="Consolas" panose="020B0609020204030204" pitchFamily="49" charset="0"/>
              </a:rPr>
              <a:t>Examples&gt; </a:t>
            </a:r>
          </a:p>
        </p:txBody>
      </p:sp>
      <p:sp>
        <p:nvSpPr>
          <p:cNvPr id="43" name="TextBox 42">
            <a:extLst>
              <a:ext uri="{FF2B5EF4-FFF2-40B4-BE49-F238E27FC236}">
                <a16:creationId xmlns:a16="http://schemas.microsoft.com/office/drawing/2014/main" id="{44FCA5DD-F6AE-4D03-A5DF-8E62D311A59D}"/>
              </a:ext>
            </a:extLst>
          </p:cNvPr>
          <p:cNvSpPr txBox="1"/>
          <p:nvPr/>
        </p:nvSpPr>
        <p:spPr>
          <a:xfrm>
            <a:off x="7019494" y="4771039"/>
            <a:ext cx="2210862" cy="369332"/>
          </a:xfrm>
          <a:prstGeom prst="rect">
            <a:avLst/>
          </a:prstGeom>
          <a:noFill/>
        </p:spPr>
        <p:txBody>
          <a:bodyPr wrap="none" rtlCol="0">
            <a:spAutoFit/>
          </a:bodyPr>
          <a:lstStyle/>
          <a:p>
            <a:r>
              <a:rPr lang="en-US" dirty="0">
                <a:solidFill>
                  <a:srgbClr val="C2FFF0"/>
                </a:solidFill>
                <a:latin typeface="Consolas" panose="020B0609020204030204" pitchFamily="49" charset="0"/>
              </a:rPr>
              <a:t>take 10 tricycle</a:t>
            </a:r>
          </a:p>
        </p:txBody>
      </p:sp>
      <p:sp>
        <p:nvSpPr>
          <p:cNvPr id="44" name="TextBox 43">
            <a:extLst>
              <a:ext uri="{FF2B5EF4-FFF2-40B4-BE49-F238E27FC236}">
                <a16:creationId xmlns:a16="http://schemas.microsoft.com/office/drawing/2014/main" id="{33AFF774-10A7-45EE-9F6B-3F2E9AC61CD8}"/>
              </a:ext>
            </a:extLst>
          </p:cNvPr>
          <p:cNvSpPr txBox="1"/>
          <p:nvPr/>
        </p:nvSpPr>
        <p:spPr>
          <a:xfrm>
            <a:off x="5816823" y="5027413"/>
            <a:ext cx="2844048" cy="369332"/>
          </a:xfrm>
          <a:prstGeom prst="rect">
            <a:avLst/>
          </a:prstGeom>
          <a:noFill/>
        </p:spPr>
        <p:txBody>
          <a:bodyPr wrap="none" rtlCol="0">
            <a:spAutoFit/>
          </a:bodyPr>
          <a:lstStyle/>
          <a:p>
            <a:r>
              <a:rPr lang="en-US" dirty="0">
                <a:solidFill>
                  <a:srgbClr val="FFD1D1"/>
                </a:solidFill>
                <a:latin typeface="Consolas" panose="020B0609020204030204" pitchFamily="49" charset="0"/>
              </a:rPr>
              <a:t>[1,3,5,1,3,5,1,3,5,1]</a:t>
            </a:r>
          </a:p>
        </p:txBody>
      </p:sp>
      <p:sp>
        <p:nvSpPr>
          <p:cNvPr id="53" name="Speech Bubble: Rectangle with Corners Rounded 52">
            <a:extLst>
              <a:ext uri="{FF2B5EF4-FFF2-40B4-BE49-F238E27FC236}">
                <a16:creationId xmlns:a16="http://schemas.microsoft.com/office/drawing/2014/main" id="{1D386586-CC06-4F47-ADBE-D3B1B2FDE9F1}"/>
              </a:ext>
            </a:extLst>
          </p:cNvPr>
          <p:cNvSpPr/>
          <p:nvPr/>
        </p:nvSpPr>
        <p:spPr>
          <a:xfrm>
            <a:off x="3461645" y="835264"/>
            <a:ext cx="3345973" cy="1291241"/>
          </a:xfrm>
          <a:prstGeom prst="wedgeRoundRectCallout">
            <a:avLst>
              <a:gd name="adj1" fmla="val -72899"/>
              <a:gd name="adj2" fmla="val 956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defines a list containing every item in the range (inclusive).</a:t>
            </a:r>
          </a:p>
        </p:txBody>
      </p:sp>
      <p:sp>
        <p:nvSpPr>
          <p:cNvPr id="46" name="Speech Bubble: Rectangle with Corners Rounded 45">
            <a:extLst>
              <a:ext uri="{FF2B5EF4-FFF2-40B4-BE49-F238E27FC236}">
                <a16:creationId xmlns:a16="http://schemas.microsoft.com/office/drawing/2014/main" id="{ECCBFF23-1E53-463C-B600-B656A15613D7}"/>
              </a:ext>
            </a:extLst>
          </p:cNvPr>
          <p:cNvSpPr/>
          <p:nvPr/>
        </p:nvSpPr>
        <p:spPr>
          <a:xfrm>
            <a:off x="3582850" y="1367685"/>
            <a:ext cx="3856582" cy="1820118"/>
          </a:xfrm>
          <a:prstGeom prst="wedgeRoundRectCallout">
            <a:avLst>
              <a:gd name="adj1" fmla="val -82407"/>
              <a:gd name="adj2" fmla="val 705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defines a list that starts with the first two numbers </a:t>
            </a:r>
            <a:r>
              <a:rPr lang="en-US" sz="2000" dirty="0">
                <a:solidFill>
                  <a:schemeClr val="bg1"/>
                </a:solidFill>
                <a:latin typeface="Corbel" panose="020B0503020204020204" pitchFamily="34" charset="0"/>
              </a:rPr>
              <a:t>[</a:t>
            </a:r>
            <a:r>
              <a:rPr lang="en-US" sz="2000" dirty="0">
                <a:solidFill>
                  <a:srgbClr val="F4B183"/>
                </a:solidFill>
                <a:latin typeface="Corbel" panose="020B0503020204020204" pitchFamily="34" charset="0"/>
              </a:rPr>
              <a:t>1</a:t>
            </a:r>
            <a:r>
              <a:rPr lang="en-US" sz="2000" dirty="0">
                <a:solidFill>
                  <a:srgbClr val="FBE5D6"/>
                </a:solidFill>
                <a:latin typeface="Corbel" panose="020B0503020204020204" pitchFamily="34" charset="0"/>
              </a:rPr>
              <a:t>,</a:t>
            </a:r>
            <a:r>
              <a:rPr lang="en-US" sz="2000" dirty="0">
                <a:solidFill>
                  <a:schemeClr val="accent6">
                    <a:lumMod val="40000"/>
                    <a:lumOff val="60000"/>
                  </a:schemeClr>
                </a:solidFill>
                <a:latin typeface="Corbel" panose="020B0503020204020204" pitchFamily="34" charset="0"/>
              </a:rPr>
              <a:t>3</a:t>
            </a:r>
            <a:r>
              <a:rPr lang="en-US" sz="2000" dirty="0">
                <a:solidFill>
                  <a:schemeClr val="bg1"/>
                </a:solidFill>
                <a:latin typeface="Corbel" panose="020B0503020204020204" pitchFamily="34" charset="0"/>
              </a:rPr>
              <a:t>]</a:t>
            </a:r>
            <a:r>
              <a:rPr lang="en-US" sz="2000" dirty="0">
                <a:latin typeface="Corbel" panose="020B0503020204020204" pitchFamily="34" charset="0"/>
              </a:rPr>
              <a:t>, and increases by the difference of those numbers (</a:t>
            </a:r>
            <a:r>
              <a:rPr lang="en-US" sz="2000" dirty="0">
                <a:solidFill>
                  <a:schemeClr val="accent6">
                    <a:lumMod val="40000"/>
                    <a:lumOff val="60000"/>
                  </a:schemeClr>
                </a:solidFill>
                <a:latin typeface="Corbel" panose="020B0503020204020204" pitchFamily="34" charset="0"/>
              </a:rPr>
              <a:t>3</a:t>
            </a:r>
            <a:r>
              <a:rPr lang="en-US" sz="2000" dirty="0">
                <a:latin typeface="Corbel" panose="020B0503020204020204" pitchFamily="34" charset="0"/>
              </a:rPr>
              <a:t>-</a:t>
            </a:r>
            <a:r>
              <a:rPr lang="en-US" sz="2000" dirty="0">
                <a:solidFill>
                  <a:schemeClr val="accent2">
                    <a:lumMod val="60000"/>
                    <a:lumOff val="40000"/>
                  </a:schemeClr>
                </a:solidFill>
                <a:latin typeface="Corbel" panose="020B0503020204020204" pitchFamily="34" charset="0"/>
              </a:rPr>
              <a:t>1</a:t>
            </a:r>
            <a:r>
              <a:rPr lang="en-US" sz="2000" dirty="0">
                <a:latin typeface="Corbel" panose="020B0503020204020204" pitchFamily="34" charset="0"/>
              </a:rPr>
              <a:t>)=2 between each successive item.</a:t>
            </a:r>
          </a:p>
        </p:txBody>
      </p:sp>
      <p:sp>
        <p:nvSpPr>
          <p:cNvPr id="47" name="Speech Bubble: Rectangle with Corners Rounded 46">
            <a:extLst>
              <a:ext uri="{FF2B5EF4-FFF2-40B4-BE49-F238E27FC236}">
                <a16:creationId xmlns:a16="http://schemas.microsoft.com/office/drawing/2014/main" id="{FF691710-45B5-4474-846B-9D494A8A6B26}"/>
              </a:ext>
            </a:extLst>
          </p:cNvPr>
          <p:cNvSpPr/>
          <p:nvPr/>
        </p:nvSpPr>
        <p:spPr>
          <a:xfrm>
            <a:off x="4651005" y="2528470"/>
            <a:ext cx="3345973" cy="1291241"/>
          </a:xfrm>
          <a:prstGeom prst="wedgeRoundRectCallout">
            <a:avLst>
              <a:gd name="adj1" fmla="val -72899"/>
              <a:gd name="adj2" fmla="val 956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defines an infinitely long list that starts at 42.</a:t>
            </a:r>
          </a:p>
        </p:txBody>
      </p:sp>
      <p:sp>
        <p:nvSpPr>
          <p:cNvPr id="48" name="Speech Bubble: Rectangle with Corners Rounded 47">
            <a:extLst>
              <a:ext uri="{FF2B5EF4-FFF2-40B4-BE49-F238E27FC236}">
                <a16:creationId xmlns:a16="http://schemas.microsoft.com/office/drawing/2014/main" id="{5FBF23E1-A139-4AE3-989A-4632A3B159A6}"/>
              </a:ext>
            </a:extLst>
          </p:cNvPr>
          <p:cNvSpPr/>
          <p:nvPr/>
        </p:nvSpPr>
        <p:spPr>
          <a:xfrm>
            <a:off x="4487848" y="4708741"/>
            <a:ext cx="4097043" cy="1780882"/>
          </a:xfrm>
          <a:prstGeom prst="wedgeRoundRectCallout">
            <a:avLst>
              <a:gd name="adj1" fmla="val -70787"/>
              <a:gd name="adj2" fmla="val -531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Wait! Infinitely long?</a:t>
            </a:r>
          </a:p>
          <a:p>
            <a:pPr algn="ctr"/>
            <a:endParaRPr lang="en-US" sz="1100" dirty="0">
              <a:latin typeface="Corbel" panose="020B0503020204020204" pitchFamily="34" charset="0"/>
            </a:endParaRPr>
          </a:p>
          <a:p>
            <a:pPr algn="ctr"/>
            <a:r>
              <a:rPr lang="en-US" sz="2000" dirty="0">
                <a:latin typeface="Corbel" panose="020B0503020204020204" pitchFamily="34" charset="0"/>
              </a:rPr>
              <a:t>YES… but Haskell uses "lazy" evaluation, so it'll only generate the parts of the list that are actually  requested by your code!</a:t>
            </a:r>
          </a:p>
        </p:txBody>
      </p:sp>
      <p:sp>
        <p:nvSpPr>
          <p:cNvPr id="49" name="Speech Bubble: Rectangle with Corners Rounded 48">
            <a:extLst>
              <a:ext uri="{FF2B5EF4-FFF2-40B4-BE49-F238E27FC236}">
                <a16:creationId xmlns:a16="http://schemas.microsoft.com/office/drawing/2014/main" id="{C6857CC6-DBE3-4A66-8667-22192EB119E0}"/>
              </a:ext>
            </a:extLst>
          </p:cNvPr>
          <p:cNvSpPr/>
          <p:nvPr/>
        </p:nvSpPr>
        <p:spPr>
          <a:xfrm>
            <a:off x="3382836" y="3299332"/>
            <a:ext cx="2846127" cy="1291241"/>
          </a:xfrm>
          <a:prstGeom prst="wedgeRoundRectCallout">
            <a:avLst>
              <a:gd name="adj1" fmla="val -72899"/>
              <a:gd name="adj2" fmla="val 956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defines an infinitely long repeating cycle of 1, 3 and 5.</a:t>
            </a:r>
          </a:p>
        </p:txBody>
      </p:sp>
      <p:sp>
        <p:nvSpPr>
          <p:cNvPr id="63" name="Speech Bubble: Rectangle with Corners Rounded 62">
            <a:extLst>
              <a:ext uri="{FF2B5EF4-FFF2-40B4-BE49-F238E27FC236}">
                <a16:creationId xmlns:a16="http://schemas.microsoft.com/office/drawing/2014/main" id="{2162C470-3BC8-4AD6-8647-ADC7962B93A8}"/>
              </a:ext>
            </a:extLst>
          </p:cNvPr>
          <p:cNvSpPr/>
          <p:nvPr/>
        </p:nvSpPr>
        <p:spPr>
          <a:xfrm>
            <a:off x="8858637" y="1271715"/>
            <a:ext cx="3258561" cy="1291241"/>
          </a:xfrm>
          <a:prstGeom prst="wedgeRoundRectCallout">
            <a:avLst>
              <a:gd name="adj1" fmla="val -72899"/>
              <a:gd name="adj2" fmla="val 956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Once we actually reference the variable, Haskell is forced to generate the range's contents!</a:t>
            </a:r>
          </a:p>
        </p:txBody>
      </p:sp>
      <p:sp>
        <p:nvSpPr>
          <p:cNvPr id="64" name="Speech Bubble: Rectangle with Corners Rounded 63">
            <a:extLst>
              <a:ext uri="{FF2B5EF4-FFF2-40B4-BE49-F238E27FC236}">
                <a16:creationId xmlns:a16="http://schemas.microsoft.com/office/drawing/2014/main" id="{C755A67E-8243-4DFB-A5E6-112A5ACD9C87}"/>
              </a:ext>
            </a:extLst>
          </p:cNvPr>
          <p:cNvSpPr/>
          <p:nvPr/>
        </p:nvSpPr>
        <p:spPr>
          <a:xfrm>
            <a:off x="8787508" y="2164523"/>
            <a:ext cx="3317174" cy="1682858"/>
          </a:xfrm>
          <a:prstGeom prst="wedgeRoundRectCallout">
            <a:avLst>
              <a:gd name="adj1" fmla="val -72463"/>
              <a:gd name="adj2" fmla="val 733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 </a:t>
            </a:r>
            <a:r>
              <a:rPr lang="en-US" sz="2000" dirty="0">
                <a:solidFill>
                  <a:srgbClr val="FFAFAF"/>
                </a:solidFill>
                <a:latin typeface="Corbel" panose="020B0503020204020204" pitchFamily="34" charset="0"/>
              </a:rPr>
              <a:t>really</a:t>
            </a:r>
            <a:r>
              <a:rPr lang="en-US" sz="2000" dirty="0">
                <a:latin typeface="Corbel" panose="020B0503020204020204" pitchFamily="34" charset="0"/>
              </a:rPr>
              <a:t> don't want to reference this variable </a:t>
            </a:r>
            <a:r>
              <a:rPr lang="en-US" sz="2000" dirty="0">
                <a:latin typeface="Corbel" panose="020B0503020204020204" pitchFamily="34" charset="0"/>
                <a:sym typeface="Wingdings" panose="05000000000000000000" pitchFamily="2" charset="2"/>
              </a:rPr>
              <a:t></a:t>
            </a:r>
            <a:r>
              <a:rPr lang="en-US" sz="2000" dirty="0">
                <a:latin typeface="Corbel" panose="020B0503020204020204" pitchFamily="34" charset="0"/>
              </a:rPr>
              <a:t>…</a:t>
            </a:r>
          </a:p>
          <a:p>
            <a:pPr algn="ctr"/>
            <a:endParaRPr lang="en-US" sz="1100" dirty="0">
              <a:latin typeface="Corbel" panose="020B0503020204020204" pitchFamily="34" charset="0"/>
            </a:endParaRPr>
          </a:p>
          <a:p>
            <a:pPr algn="ctr"/>
            <a:r>
              <a:rPr lang="en-US" sz="2000" dirty="0">
                <a:latin typeface="Corbel" panose="020B0503020204020204" pitchFamily="34" charset="0"/>
              </a:rPr>
              <a:t>Doing so will print an infinite number of items!</a:t>
            </a:r>
          </a:p>
        </p:txBody>
      </p:sp>
      <p:sp>
        <p:nvSpPr>
          <p:cNvPr id="65" name="Speech Bubble: Rectangle with Corners Rounded 64">
            <a:extLst>
              <a:ext uri="{FF2B5EF4-FFF2-40B4-BE49-F238E27FC236}">
                <a16:creationId xmlns:a16="http://schemas.microsoft.com/office/drawing/2014/main" id="{B83BC2EB-2592-4C20-A307-0A56A77A7CD9}"/>
              </a:ext>
            </a:extLst>
          </p:cNvPr>
          <p:cNvSpPr/>
          <p:nvPr/>
        </p:nvSpPr>
        <p:spPr>
          <a:xfrm>
            <a:off x="8880157" y="4609923"/>
            <a:ext cx="3041815" cy="1128268"/>
          </a:xfrm>
          <a:prstGeom prst="wedgeRoundRectCallout">
            <a:avLst>
              <a:gd name="adj1" fmla="val -80160"/>
              <a:gd name="adj2" fmla="val -591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instead we can request a subset of the list!</a:t>
            </a:r>
          </a:p>
        </p:txBody>
      </p:sp>
      <p:sp>
        <p:nvSpPr>
          <p:cNvPr id="66" name="TextBox 65">
            <a:extLst>
              <a:ext uri="{FF2B5EF4-FFF2-40B4-BE49-F238E27FC236}">
                <a16:creationId xmlns:a16="http://schemas.microsoft.com/office/drawing/2014/main" id="{5360EFD8-C3C2-49D4-9F94-8FD5AFD66552}"/>
              </a:ext>
            </a:extLst>
          </p:cNvPr>
          <p:cNvSpPr txBox="1"/>
          <p:nvPr/>
        </p:nvSpPr>
        <p:spPr>
          <a:xfrm>
            <a:off x="7019493" y="4168582"/>
            <a:ext cx="3477234" cy="369332"/>
          </a:xfrm>
          <a:prstGeom prst="rect">
            <a:avLst/>
          </a:prstGeom>
          <a:noFill/>
        </p:spPr>
        <p:txBody>
          <a:bodyPr wrap="none" rtlCol="0">
            <a:spAutoFit/>
          </a:bodyPr>
          <a:lstStyle/>
          <a:p>
            <a:r>
              <a:rPr lang="en-US" dirty="0">
                <a:solidFill>
                  <a:srgbClr val="C2FFF0"/>
                </a:solidFill>
                <a:latin typeface="Consolas" panose="020B0609020204030204" pitchFamily="49" charset="0"/>
              </a:rPr>
              <a:t>take 5 </a:t>
            </a:r>
            <a:r>
              <a:rPr lang="en-US" dirty="0" err="1">
                <a:solidFill>
                  <a:srgbClr val="C2FFF0"/>
                </a:solidFill>
                <a:latin typeface="Consolas" panose="020B0609020204030204" pitchFamily="49" charset="0"/>
              </a:rPr>
              <a:t>whole_lotta_numbers</a:t>
            </a:r>
            <a:endParaRPr lang="en-US" dirty="0">
              <a:solidFill>
                <a:srgbClr val="C2FFF0"/>
              </a:solidFill>
              <a:latin typeface="Consolas" panose="020B0609020204030204" pitchFamily="49" charset="0"/>
            </a:endParaRPr>
          </a:p>
        </p:txBody>
      </p:sp>
      <p:sp>
        <p:nvSpPr>
          <p:cNvPr id="40" name="Speech Bubble: Rectangle with Corners Rounded 39">
            <a:extLst>
              <a:ext uri="{FF2B5EF4-FFF2-40B4-BE49-F238E27FC236}">
                <a16:creationId xmlns:a16="http://schemas.microsoft.com/office/drawing/2014/main" id="{E2B5B65B-ED47-4E03-8E1B-0E954DFD4B5C}"/>
              </a:ext>
            </a:extLst>
          </p:cNvPr>
          <p:cNvSpPr/>
          <p:nvPr/>
        </p:nvSpPr>
        <p:spPr>
          <a:xfrm>
            <a:off x="8357693" y="3338330"/>
            <a:ext cx="3674044" cy="1227672"/>
          </a:xfrm>
          <a:prstGeom prst="wedgeRoundRectCallout">
            <a:avLst>
              <a:gd name="adj1" fmla="val -72463"/>
              <a:gd name="adj2" fmla="val 733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Similarly, we want to selectively reference only what we need from this sequence!</a:t>
            </a:r>
          </a:p>
        </p:txBody>
      </p:sp>
    </p:spTree>
    <p:extLst>
      <p:ext uri="{BB962C8B-B14F-4D97-AF65-F5344CB8AC3E}">
        <p14:creationId xmlns:p14="http://schemas.microsoft.com/office/powerpoint/2010/main" val="184480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down)">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down)">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down)">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
                                            <p:bg/>
                                          </p:spTgt>
                                        </p:tgtEl>
                                        <p:attrNameLst>
                                          <p:attrName>style.visibility</p:attrName>
                                        </p:attrNameLst>
                                      </p:cBhvr>
                                      <p:to>
                                        <p:strVal val="visible"/>
                                      </p:to>
                                    </p:set>
                                    <p:animEffect transition="in" filter="wipe(down)">
                                      <p:cBhvr>
                                        <p:cTn id="52" dur="500"/>
                                        <p:tgtEl>
                                          <p:spTgt spid="48">
                                            <p:bg/>
                                          </p:spTgt>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48">
                                            <p:txEl>
                                              <p:pRg st="0" end="0"/>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48">
                                            <p:txEl>
                                              <p:pRg st="2" end="2"/>
                                            </p:txEl>
                                          </p:spTgt>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48">
                                            <p:bg/>
                                          </p:spTgt>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4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8">
                                            <p:txEl>
                                              <p:pRg st="9" end="9"/>
                                            </p:txEl>
                                          </p:spTgt>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wipe(down)">
                                      <p:cBhvr>
                                        <p:cTn id="80" dur="500"/>
                                        <p:tgtEl>
                                          <p:spTgt spid="49"/>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4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wipe(left)">
                                      <p:cBhvr>
                                        <p:cTn id="98" dur="500"/>
                                        <p:tgtEl>
                                          <p:spTgt spid="2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wipe(left)">
                                      <p:cBhvr>
                                        <p:cTn id="108" dur="500"/>
                                        <p:tgtEl>
                                          <p:spTgt spid="2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left)">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63"/>
                                        </p:tgtEl>
                                        <p:attrNameLst>
                                          <p:attrName>style.visibility</p:attrName>
                                        </p:attrNameLst>
                                      </p:cBhvr>
                                      <p:to>
                                        <p:strVal val="visible"/>
                                      </p:to>
                                    </p:set>
                                    <p:animEffect transition="in" filter="wipe(down)">
                                      <p:cBhvr>
                                        <p:cTn id="118" dur="500"/>
                                        <p:tgtEl>
                                          <p:spTgt spid="6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63"/>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34"/>
                                        </p:tgtEl>
                                        <p:attrNameLst>
                                          <p:attrName>style.visibility</p:attrName>
                                        </p:attrNameLst>
                                      </p:cBhvr>
                                      <p:to>
                                        <p:strVal val="visible"/>
                                      </p:to>
                                    </p:set>
                                    <p:animEffect transition="in" filter="wipe(left)">
                                      <p:cBhvr>
                                        <p:cTn id="137" dur="500"/>
                                        <p:tgtEl>
                                          <p:spTgt spid="3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wipe(left)">
                                      <p:cBhvr>
                                        <p:cTn id="142" dur="500"/>
                                        <p:tgtEl>
                                          <p:spTgt spid="35"/>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wipe(left)">
                                      <p:cBhvr>
                                        <p:cTn id="147" dur="500"/>
                                        <p:tgtEl>
                                          <p:spTgt spid="5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wipe(left)">
                                      <p:cBhvr>
                                        <p:cTn id="152" dur="500"/>
                                        <p:tgtEl>
                                          <p:spTgt spid="51"/>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64"/>
                                        </p:tgtEl>
                                        <p:attrNameLst>
                                          <p:attrName>style.visibility</p:attrName>
                                        </p:attrNameLst>
                                      </p:cBhvr>
                                      <p:to>
                                        <p:strVal val="visible"/>
                                      </p:to>
                                    </p:set>
                                    <p:animEffect transition="in" filter="wipe(down)">
                                      <p:cBhvr>
                                        <p:cTn id="157" dur="500"/>
                                        <p:tgtEl>
                                          <p:spTgt spid="64"/>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childTnLst>
                                    <p:set>
                                      <p:cBhvr>
                                        <p:cTn id="161" dur="1" fill="hold">
                                          <p:stCondLst>
                                            <p:cond delay="0"/>
                                          </p:stCondLst>
                                        </p:cTn>
                                        <p:tgtEl>
                                          <p:spTgt spid="64"/>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65"/>
                                        </p:tgtEl>
                                        <p:attrNameLst>
                                          <p:attrName>style.visibility</p:attrName>
                                        </p:attrNameLst>
                                      </p:cBhvr>
                                      <p:to>
                                        <p:strVal val="visible"/>
                                      </p:to>
                                    </p:set>
                                    <p:animEffect transition="in" filter="wipe(down)">
                                      <p:cBhvr>
                                        <p:cTn id="166" dur="500"/>
                                        <p:tgtEl>
                                          <p:spTgt spid="65"/>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grpId="1" nodeType="clickEffect">
                                  <p:stCondLst>
                                    <p:cond delay="0"/>
                                  </p:stCondLst>
                                  <p:childTnLst>
                                    <p:animEffect transition="out" filter="fade">
                                      <p:cBhvr>
                                        <p:cTn id="170" dur="500"/>
                                        <p:tgtEl>
                                          <p:spTgt spid="51"/>
                                        </p:tgtEl>
                                      </p:cBhvr>
                                    </p:animEffect>
                                    <p:set>
                                      <p:cBhvr>
                                        <p:cTn id="171" dur="1" fill="hold">
                                          <p:stCondLst>
                                            <p:cond delay="499"/>
                                          </p:stCondLst>
                                        </p:cTn>
                                        <p:tgtEl>
                                          <p:spTgt spid="51"/>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66"/>
                                        </p:tgtEl>
                                        <p:attrNameLst>
                                          <p:attrName>style.visibility</p:attrName>
                                        </p:attrNameLst>
                                      </p:cBhvr>
                                      <p:to>
                                        <p:strVal val="visible"/>
                                      </p:to>
                                    </p:set>
                                    <p:animEffect transition="in" filter="wipe(left)">
                                      <p:cBhvr>
                                        <p:cTn id="176" dur="500"/>
                                        <p:tgtEl>
                                          <p:spTgt spid="66"/>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65"/>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wipe(left)">
                                      <p:cBhvr>
                                        <p:cTn id="185" dur="500"/>
                                        <p:tgtEl>
                                          <p:spTgt spid="52"/>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42"/>
                                        </p:tgtEl>
                                        <p:attrNameLst>
                                          <p:attrName>style.visibility</p:attrName>
                                        </p:attrNameLst>
                                      </p:cBhvr>
                                      <p:to>
                                        <p:strVal val="visible"/>
                                      </p:to>
                                    </p:set>
                                    <p:animEffect transition="in" filter="wipe(left)">
                                      <p:cBhvr>
                                        <p:cTn id="190" dur="500"/>
                                        <p:tgtEl>
                                          <p:spTgt spid="42"/>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43"/>
                                        </p:tgtEl>
                                        <p:attrNameLst>
                                          <p:attrName>style.visibility</p:attrName>
                                        </p:attrNameLst>
                                      </p:cBhvr>
                                      <p:to>
                                        <p:strVal val="visible"/>
                                      </p:to>
                                    </p:set>
                                    <p:animEffect transition="in" filter="wipe(left)">
                                      <p:cBhvr>
                                        <p:cTn id="195" dur="500"/>
                                        <p:tgtEl>
                                          <p:spTgt spid="43"/>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4" fill="hold" grpId="0" nodeType="clickEffect">
                                  <p:stCondLst>
                                    <p:cond delay="0"/>
                                  </p:stCondLst>
                                  <p:childTnLst>
                                    <p:set>
                                      <p:cBhvr>
                                        <p:cTn id="199" dur="1" fill="hold">
                                          <p:stCondLst>
                                            <p:cond delay="0"/>
                                          </p:stCondLst>
                                        </p:cTn>
                                        <p:tgtEl>
                                          <p:spTgt spid="40"/>
                                        </p:tgtEl>
                                        <p:attrNameLst>
                                          <p:attrName>style.visibility</p:attrName>
                                        </p:attrNameLst>
                                      </p:cBhvr>
                                      <p:to>
                                        <p:strVal val="visible"/>
                                      </p:to>
                                    </p:set>
                                    <p:animEffect transition="in" filter="wipe(down)">
                                      <p:cBhvr>
                                        <p:cTn id="200" dur="500"/>
                                        <p:tgtEl>
                                          <p:spTgt spid="40"/>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44"/>
                                        </p:tgtEl>
                                        <p:attrNameLst>
                                          <p:attrName>style.visibility</p:attrName>
                                        </p:attrNameLst>
                                      </p:cBhvr>
                                      <p:to>
                                        <p:strVal val="visible"/>
                                      </p:to>
                                    </p:set>
                                    <p:animEffect transition="in" filter="wipe(left)">
                                      <p:cBhvr>
                                        <p:cTn id="205" dur="500"/>
                                        <p:tgtEl>
                                          <p:spTgt spid="44"/>
                                        </p:tgtEl>
                                      </p:cBhvr>
                                    </p:animEffec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grpId="1" nodeType="clickEffect">
                                  <p:stCondLst>
                                    <p:cond delay="0"/>
                                  </p:stCondLst>
                                  <p:childTnLst>
                                    <p:set>
                                      <p:cBhvr>
                                        <p:cTn id="20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20" grpId="0"/>
      <p:bldP spid="21" grpId="0"/>
      <p:bldP spid="23" grpId="0"/>
      <p:bldP spid="24" grpId="0"/>
      <p:bldP spid="25" grpId="0"/>
      <p:bldP spid="26" grpId="0"/>
      <p:bldP spid="34" grpId="0"/>
      <p:bldP spid="35" grpId="0"/>
      <p:bldP spid="45" grpId="0"/>
      <p:bldP spid="50" grpId="0"/>
      <p:bldP spid="51" grpId="0"/>
      <p:bldP spid="51" grpId="1"/>
      <p:bldP spid="52" grpId="0"/>
      <p:bldP spid="30" grpId="0"/>
      <p:bldP spid="42" grpId="0"/>
      <p:bldP spid="43" grpId="0"/>
      <p:bldP spid="44" grpId="0"/>
      <p:bldP spid="53" grpId="0" animBg="1"/>
      <p:bldP spid="53" grpId="1" animBg="1"/>
      <p:bldP spid="46" grpId="0" animBg="1"/>
      <p:bldP spid="46" grpId="1" animBg="1"/>
      <p:bldP spid="47" grpId="0" animBg="1"/>
      <p:bldP spid="47" grpId="1" animBg="1"/>
      <p:bldP spid="48" grpId="0" uiExpand="1" build="p" animBg="1"/>
      <p:bldP spid="48" grpId="1" uiExpand="1" build="p" animBg="1"/>
      <p:bldP spid="49" grpId="0" animBg="1"/>
      <p:bldP spid="49" grpId="1" animBg="1"/>
      <p:bldP spid="63" grpId="0" animBg="1"/>
      <p:bldP spid="63" grpId="1" animBg="1"/>
      <p:bldP spid="64" grpId="0" animBg="1"/>
      <p:bldP spid="64" grpId="1" animBg="1"/>
      <p:bldP spid="65" grpId="0" animBg="1"/>
      <p:bldP spid="65" grpId="1" animBg="1"/>
      <p:bldP spid="66" grpId="0"/>
      <p:bldP spid="40" grpId="0" animBg="1"/>
      <p:bldP spid="4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3F0A1A7-B7F8-4F9F-A23C-DDC294754276}"/>
              </a:ext>
            </a:extLst>
          </p:cNvPr>
          <p:cNvSpPr>
            <a:spLocks noGrp="1"/>
          </p:cNvSpPr>
          <p:nvPr>
            <p:ph type="title"/>
          </p:nvPr>
        </p:nvSpPr>
        <p:spPr>
          <a:xfrm>
            <a:off x="2277234" y="-114902"/>
            <a:ext cx="8180136" cy="1143000"/>
          </a:xfrm>
        </p:spPr>
        <p:txBody>
          <a:bodyPr/>
          <a:lstStyle/>
          <a:p>
            <a:r>
              <a:rPr lang="en-US" dirty="0"/>
              <a:t>List Operation Challenge</a:t>
            </a:r>
            <a:endParaRPr lang="en-US" dirty="0">
              <a:solidFill>
                <a:srgbClr val="FF0000"/>
              </a:solidFill>
            </a:endParaRPr>
          </a:p>
        </p:txBody>
      </p:sp>
      <p:pic>
        <p:nvPicPr>
          <p:cNvPr id="12" name="Picture 11" descr="Shape&#10;&#10;Description automatically generated with low confidence">
            <a:extLst>
              <a:ext uri="{FF2B5EF4-FFF2-40B4-BE49-F238E27FC236}">
                <a16:creationId xmlns:a16="http://schemas.microsoft.com/office/drawing/2014/main" id="{D27E684C-A7B7-431E-A7DB-44C9B208F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246" y="86673"/>
            <a:ext cx="603149" cy="603149"/>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E8EB9BFF-65E5-4958-B80D-FB3848C4F975}"/>
              </a:ext>
            </a:extLst>
          </p:cNvPr>
          <p:cNvSpPr/>
          <p:nvPr/>
        </p:nvSpPr>
        <p:spPr>
          <a:xfrm>
            <a:off x="3824599" y="3457591"/>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4" name="Rectangle 13">
            <a:extLst>
              <a:ext uri="{FF2B5EF4-FFF2-40B4-BE49-F238E27FC236}">
                <a16:creationId xmlns:a16="http://schemas.microsoft.com/office/drawing/2014/main" id="{C8D5F8FE-852C-4AFA-93E7-3AF984ECE822}"/>
              </a:ext>
            </a:extLst>
          </p:cNvPr>
          <p:cNvSpPr/>
          <p:nvPr/>
        </p:nvSpPr>
        <p:spPr>
          <a:xfrm>
            <a:off x="3823752" y="3461925"/>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1" name="Group 50">
            <a:extLst>
              <a:ext uri="{FF2B5EF4-FFF2-40B4-BE49-F238E27FC236}">
                <a16:creationId xmlns:a16="http://schemas.microsoft.com/office/drawing/2014/main" id="{5CCA7992-A261-4C59-A277-EF590BF56478}"/>
              </a:ext>
            </a:extLst>
          </p:cNvPr>
          <p:cNvGrpSpPr/>
          <p:nvPr/>
        </p:nvGrpSpPr>
        <p:grpSpPr>
          <a:xfrm>
            <a:off x="3393979" y="1857628"/>
            <a:ext cx="5404043" cy="1102254"/>
            <a:chOff x="611219" y="2360331"/>
            <a:chExt cx="5404043" cy="1102254"/>
          </a:xfrm>
        </p:grpSpPr>
        <p:sp>
          <p:nvSpPr>
            <p:cNvPr id="37" name="Rectangle 36">
              <a:extLst>
                <a:ext uri="{FF2B5EF4-FFF2-40B4-BE49-F238E27FC236}">
                  <a16:creationId xmlns:a16="http://schemas.microsoft.com/office/drawing/2014/main" id="{471A654B-0DC0-4BB5-B558-F543440780DE}"/>
                </a:ext>
              </a:extLst>
            </p:cNvPr>
            <p:cNvSpPr/>
            <p:nvPr/>
          </p:nvSpPr>
          <p:spPr>
            <a:xfrm>
              <a:off x="640738" y="2395644"/>
              <a:ext cx="5374523" cy="1066941"/>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5C8DD43A-9B38-4CCE-A14F-1F048E646652}"/>
                </a:ext>
              </a:extLst>
            </p:cNvPr>
            <p:cNvSpPr txBox="1"/>
            <p:nvPr/>
          </p:nvSpPr>
          <p:spPr>
            <a:xfrm>
              <a:off x="611219" y="2360331"/>
              <a:ext cx="5404043" cy="1015663"/>
            </a:xfrm>
            <a:prstGeom prst="rect">
              <a:avLst/>
            </a:prstGeom>
            <a:noFill/>
          </p:spPr>
          <p:txBody>
            <a:bodyPr wrap="none" rtlCol="0">
              <a:spAutoFit/>
            </a:bodyPr>
            <a:lstStyle/>
            <a:p>
              <a:r>
                <a:rPr lang="en-US" sz="2000" dirty="0">
                  <a:latin typeface="Consolas" panose="020B0609020204030204" pitchFamily="49" charset="0"/>
                </a:rPr>
                <a:t>infinity = [1..]</a:t>
              </a:r>
            </a:p>
            <a:p>
              <a:endParaRPr lang="en-US" sz="2000" dirty="0">
                <a:latin typeface="Consolas" panose="020B0609020204030204" pitchFamily="49" charset="0"/>
              </a:endParaRPr>
            </a:p>
            <a:p>
              <a:r>
                <a:rPr lang="en-US" sz="2000" dirty="0" err="1">
                  <a:latin typeface="Consolas" panose="020B0609020204030204" pitchFamily="49" charset="0"/>
                </a:rPr>
                <a:t>two_infinities</a:t>
              </a:r>
              <a:r>
                <a:rPr lang="en-US" sz="2000" dirty="0">
                  <a:latin typeface="Consolas" panose="020B0609020204030204" pitchFamily="49" charset="0"/>
                </a:rPr>
                <a:t> = infinity ++ infinity</a:t>
              </a:r>
            </a:p>
          </p:txBody>
        </p:sp>
      </p:grpSp>
      <p:sp>
        <p:nvSpPr>
          <p:cNvPr id="52" name="TextBox 51">
            <a:extLst>
              <a:ext uri="{FF2B5EF4-FFF2-40B4-BE49-F238E27FC236}">
                <a16:creationId xmlns:a16="http://schemas.microsoft.com/office/drawing/2014/main" id="{25BAC85E-C6B6-40C5-8E0F-63C7975534B4}"/>
              </a:ext>
            </a:extLst>
          </p:cNvPr>
          <p:cNvSpPr txBox="1"/>
          <p:nvPr/>
        </p:nvSpPr>
        <p:spPr>
          <a:xfrm>
            <a:off x="2898715" y="1229673"/>
            <a:ext cx="6394571" cy="461665"/>
          </a:xfrm>
          <a:prstGeom prst="rect">
            <a:avLst/>
          </a:prstGeom>
          <a:noFill/>
        </p:spPr>
        <p:txBody>
          <a:bodyPr wrap="none" rtlCol="0">
            <a:spAutoFit/>
          </a:bodyPr>
          <a:lstStyle/>
          <a:p>
            <a:pPr algn="ctr"/>
            <a:r>
              <a:rPr lang="en-US" sz="2400" dirty="0"/>
              <a:t>What will the following do when you run it? Why?</a:t>
            </a:r>
          </a:p>
        </p:txBody>
      </p:sp>
      <p:sp>
        <p:nvSpPr>
          <p:cNvPr id="53" name="TextBox 52">
            <a:extLst>
              <a:ext uri="{FF2B5EF4-FFF2-40B4-BE49-F238E27FC236}">
                <a16:creationId xmlns:a16="http://schemas.microsoft.com/office/drawing/2014/main" id="{845F3F7D-A4AD-4027-BBC4-DD2A56C892F2}"/>
              </a:ext>
            </a:extLst>
          </p:cNvPr>
          <p:cNvSpPr txBox="1"/>
          <p:nvPr/>
        </p:nvSpPr>
        <p:spPr>
          <a:xfrm>
            <a:off x="2316760" y="3685653"/>
            <a:ext cx="7558479" cy="461665"/>
          </a:xfrm>
          <a:prstGeom prst="rect">
            <a:avLst/>
          </a:prstGeom>
          <a:noFill/>
        </p:spPr>
        <p:txBody>
          <a:bodyPr wrap="none" rtlCol="0">
            <a:spAutoFit/>
          </a:bodyPr>
          <a:lstStyle/>
          <a:p>
            <a:pPr algn="ctr"/>
            <a:r>
              <a:rPr lang="en-US" sz="2400" dirty="0"/>
              <a:t>The above code works fine and executes in microseconds!</a:t>
            </a:r>
          </a:p>
        </p:txBody>
      </p:sp>
      <p:sp>
        <p:nvSpPr>
          <p:cNvPr id="54" name="TextBox 53">
            <a:extLst>
              <a:ext uri="{FF2B5EF4-FFF2-40B4-BE49-F238E27FC236}">
                <a16:creationId xmlns:a16="http://schemas.microsoft.com/office/drawing/2014/main" id="{58B3AE04-DBB4-4BA9-82AD-EBE0952F05F8}"/>
              </a:ext>
            </a:extLst>
          </p:cNvPr>
          <p:cNvSpPr txBox="1"/>
          <p:nvPr/>
        </p:nvSpPr>
        <p:spPr>
          <a:xfrm>
            <a:off x="1560374" y="4362409"/>
            <a:ext cx="9071250" cy="830997"/>
          </a:xfrm>
          <a:prstGeom prst="rect">
            <a:avLst/>
          </a:prstGeom>
          <a:noFill/>
        </p:spPr>
        <p:txBody>
          <a:bodyPr wrap="square" rtlCol="0">
            <a:spAutoFit/>
          </a:bodyPr>
          <a:lstStyle/>
          <a:p>
            <a:pPr algn="ctr"/>
            <a:r>
              <a:rPr lang="en-US" sz="2400" dirty="0"/>
              <a:t>Why? Haskell uses lazy evaluation, so until you actually </a:t>
            </a:r>
            <a:r>
              <a:rPr lang="en-US" sz="2400" dirty="0">
                <a:solidFill>
                  <a:srgbClr val="FF0000"/>
                </a:solidFill>
              </a:rPr>
              <a:t>extract items </a:t>
            </a:r>
            <a:r>
              <a:rPr lang="en-US" sz="2400" dirty="0"/>
              <a:t>from the </a:t>
            </a:r>
            <a:r>
              <a:rPr lang="en-US" sz="2400" dirty="0" err="1"/>
              <a:t>two_infinities</a:t>
            </a:r>
            <a:r>
              <a:rPr lang="en-US" sz="2400" dirty="0"/>
              <a:t> list, the lists are not expanded or evaluated.</a:t>
            </a:r>
          </a:p>
        </p:txBody>
      </p:sp>
    </p:spTree>
    <p:extLst>
      <p:ext uri="{BB962C8B-B14F-4D97-AF65-F5344CB8AC3E}">
        <p14:creationId xmlns:p14="http://schemas.microsoft.com/office/powerpoint/2010/main" val="268239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9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52" grpId="0"/>
      <p:bldP spid="53" grpId="0"/>
      <p:bldP spid="5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1F51DF-0A1C-44C8-9835-4A092EB08750}" type="slidenum">
              <a:rPr lang="en-US" smtClean="0"/>
              <a:pPr/>
              <a:t>32</a:t>
            </a:fld>
            <a:endParaRPr lang="en-US"/>
          </a:p>
        </p:txBody>
      </p:sp>
      <p:sp>
        <p:nvSpPr>
          <p:cNvPr id="4" name="Rectangle 3"/>
          <p:cNvSpPr/>
          <p:nvPr/>
        </p:nvSpPr>
        <p:spPr bwMode="auto">
          <a:xfrm>
            <a:off x="1524001" y="-70338"/>
            <a:ext cx="9224387" cy="7033846"/>
          </a:xfrm>
          <a:prstGeom prst="rect">
            <a:avLst/>
          </a:prstGeom>
          <a:solidFill>
            <a:schemeClr val="tx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algn="ctr" fontAlgn="base">
              <a:spcBef>
                <a:spcPct val="0"/>
              </a:spcBef>
              <a:spcAft>
                <a:spcPct val="0"/>
              </a:spcAft>
            </a:pPr>
            <a:endParaRPr lang="en-US" sz="2400">
              <a:solidFill>
                <a:schemeClr val="tx2"/>
              </a:solidFill>
              <a:latin typeface="Comic Sans MS" pitchFamily="66"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988" y="418525"/>
            <a:ext cx="6793523" cy="6056120"/>
          </a:xfrm>
          <a:prstGeom prst="rect">
            <a:avLst/>
          </a:prstGeom>
        </p:spPr>
      </p:pic>
      <p:sp>
        <p:nvSpPr>
          <p:cNvPr id="6" name="Rectangle 5"/>
          <p:cNvSpPr/>
          <p:nvPr/>
        </p:nvSpPr>
        <p:spPr bwMode="auto">
          <a:xfrm>
            <a:off x="2247481" y="6320414"/>
            <a:ext cx="8109020" cy="321547"/>
          </a:xfrm>
          <a:prstGeom prst="rect">
            <a:avLst/>
          </a:prstGeom>
          <a:solidFill>
            <a:schemeClr val="tx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algn="ctr" fontAlgn="base">
              <a:spcBef>
                <a:spcPct val="0"/>
              </a:spcBef>
              <a:spcAft>
                <a:spcPct val="0"/>
              </a:spcAft>
            </a:pPr>
            <a:endParaRPr lang="en-US" sz="2400">
              <a:solidFill>
                <a:schemeClr val="tx2"/>
              </a:solidFill>
              <a:latin typeface="Comic Sans MS" pitchFamily="66" charset="0"/>
              <a:cs typeface="Times New Roman" pitchFamily="18" charset="0"/>
            </a:endParaRPr>
          </a:p>
        </p:txBody>
      </p:sp>
    </p:spTree>
    <p:extLst>
      <p:ext uri="{BB962C8B-B14F-4D97-AF65-F5344CB8AC3E}">
        <p14:creationId xmlns:p14="http://schemas.microsoft.com/office/powerpoint/2010/main" val="417906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sycho Scream-SoundBible.com-1441943673.wav"/>
                                        </p:tgtEl>
                                      </p:cMediaNode>
                                    </p:audio>
                                  </p:sub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Constructing Lists: Comprehensions</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662838" y="1064857"/>
            <a:ext cx="9153356" cy="461665"/>
          </a:xfrm>
          <a:prstGeom prst="rect">
            <a:avLst/>
          </a:prstGeom>
          <a:noFill/>
        </p:spPr>
        <p:txBody>
          <a:bodyPr wrap="square" rtlCol="0">
            <a:spAutoFit/>
          </a:bodyPr>
          <a:lstStyle/>
          <a:p>
            <a:pPr algn="ctr"/>
            <a:r>
              <a:rPr lang="en-US" sz="2400" dirty="0"/>
              <a:t>Ok, now things are </a:t>
            </a:r>
            <a:r>
              <a:rPr lang="en-US" sz="2400" dirty="0" err="1"/>
              <a:t>gonna</a:t>
            </a:r>
            <a:r>
              <a:rPr lang="en-US" sz="2400" dirty="0"/>
              <a:t> get real!</a:t>
            </a:r>
          </a:p>
        </p:txBody>
      </p:sp>
      <p:sp>
        <p:nvSpPr>
          <p:cNvPr id="38" name="TextBox 37">
            <a:extLst>
              <a:ext uri="{FF2B5EF4-FFF2-40B4-BE49-F238E27FC236}">
                <a16:creationId xmlns:a16="http://schemas.microsoft.com/office/drawing/2014/main" id="{6C1446D1-A4CC-471E-AB41-1BC0A939DE40}"/>
              </a:ext>
            </a:extLst>
          </p:cNvPr>
          <p:cNvSpPr txBox="1"/>
          <p:nvPr/>
        </p:nvSpPr>
        <p:spPr>
          <a:xfrm>
            <a:off x="506911" y="1704859"/>
            <a:ext cx="4813857" cy="830997"/>
          </a:xfrm>
          <a:prstGeom prst="rect">
            <a:avLst/>
          </a:prstGeom>
          <a:noFill/>
        </p:spPr>
        <p:txBody>
          <a:bodyPr wrap="square" rtlCol="0">
            <a:spAutoFit/>
          </a:bodyPr>
          <a:lstStyle/>
          <a:p>
            <a:pPr algn="ctr"/>
            <a:r>
              <a:rPr lang="en-US" sz="2400" dirty="0"/>
              <a:t>Soon you'll </a:t>
            </a:r>
            <a:r>
              <a:rPr lang="en-US" sz="2400" dirty="0">
                <a:solidFill>
                  <a:srgbClr val="FF0000"/>
                </a:solidFill>
              </a:rPr>
              <a:t>comprehend</a:t>
            </a:r>
            <a:r>
              <a:rPr lang="en-US" sz="2400" dirty="0"/>
              <a:t> the power of Haskell </a:t>
            </a:r>
            <a:r>
              <a:rPr lang="en-US" sz="2400" dirty="0">
                <a:solidFill>
                  <a:srgbClr val="FF0000"/>
                </a:solidFill>
              </a:rPr>
              <a:t>comprehensions</a:t>
            </a:r>
            <a:r>
              <a:rPr lang="en-US" sz="2400" dirty="0"/>
              <a:t>!</a:t>
            </a:r>
          </a:p>
        </p:txBody>
      </p:sp>
      <p:sp>
        <p:nvSpPr>
          <p:cNvPr id="39" name="TextBox 38">
            <a:extLst>
              <a:ext uri="{FF2B5EF4-FFF2-40B4-BE49-F238E27FC236}">
                <a16:creationId xmlns:a16="http://schemas.microsoft.com/office/drawing/2014/main" id="{CF50099D-92DE-4670-9FA1-C08E7E55212D}"/>
              </a:ext>
            </a:extLst>
          </p:cNvPr>
          <p:cNvSpPr txBox="1"/>
          <p:nvPr/>
        </p:nvSpPr>
        <p:spPr>
          <a:xfrm>
            <a:off x="620061" y="2714193"/>
            <a:ext cx="4418211" cy="1569660"/>
          </a:xfrm>
          <a:prstGeom prst="rect">
            <a:avLst/>
          </a:prstGeom>
          <a:noFill/>
        </p:spPr>
        <p:txBody>
          <a:bodyPr wrap="square" rtlCol="0">
            <a:spAutoFit/>
          </a:bodyPr>
          <a:lstStyle/>
          <a:p>
            <a:pPr algn="ctr"/>
            <a:r>
              <a:rPr lang="en-US" sz="2400" dirty="0"/>
              <a:t>List comprehensions are used to generate arbitrarily complex lists of items with a super-compact "declarative" syntax.</a:t>
            </a:r>
          </a:p>
        </p:txBody>
      </p:sp>
      <p:grpSp>
        <p:nvGrpSpPr>
          <p:cNvPr id="18" name="Group 17">
            <a:extLst>
              <a:ext uri="{FF2B5EF4-FFF2-40B4-BE49-F238E27FC236}">
                <a16:creationId xmlns:a16="http://schemas.microsoft.com/office/drawing/2014/main" id="{9EE15B4E-2C32-4E4F-AF83-D9A4B0160669}"/>
              </a:ext>
            </a:extLst>
          </p:cNvPr>
          <p:cNvGrpSpPr/>
          <p:nvPr/>
        </p:nvGrpSpPr>
        <p:grpSpPr>
          <a:xfrm>
            <a:off x="5687432" y="967443"/>
            <a:ext cx="5237674" cy="5056527"/>
            <a:chOff x="235028" y="2039571"/>
            <a:chExt cx="4274490" cy="4261751"/>
          </a:xfrm>
        </p:grpSpPr>
        <p:grpSp>
          <p:nvGrpSpPr>
            <p:cNvPr id="19" name="Group 18">
              <a:extLst>
                <a:ext uri="{FF2B5EF4-FFF2-40B4-BE49-F238E27FC236}">
                  <a16:creationId xmlns:a16="http://schemas.microsoft.com/office/drawing/2014/main" id="{8689FE15-11AA-493B-84CB-787261E5BEC6}"/>
                </a:ext>
              </a:extLst>
            </p:cNvPr>
            <p:cNvGrpSpPr/>
            <p:nvPr/>
          </p:nvGrpSpPr>
          <p:grpSpPr>
            <a:xfrm>
              <a:off x="235028" y="2039571"/>
              <a:ext cx="4080271" cy="4261751"/>
              <a:chOff x="-70561" y="1066800"/>
              <a:chExt cx="5977436" cy="4651948"/>
            </a:xfrm>
          </p:grpSpPr>
          <p:sp>
            <p:nvSpPr>
              <p:cNvPr id="23" name="Rectangle 22">
                <a:extLst>
                  <a:ext uri="{FF2B5EF4-FFF2-40B4-BE49-F238E27FC236}">
                    <a16:creationId xmlns:a16="http://schemas.microsoft.com/office/drawing/2014/main" id="{FD8D3014-0662-4456-8559-67D5415512CC}"/>
                  </a:ext>
                </a:extLst>
              </p:cNvPr>
              <p:cNvSpPr/>
              <p:nvPr/>
            </p:nvSpPr>
            <p:spPr>
              <a:xfrm>
                <a:off x="255814" y="1066800"/>
                <a:ext cx="5651061" cy="4651948"/>
              </a:xfrm>
              <a:prstGeom prst="rect">
                <a:avLst/>
              </a:prstGeom>
              <a:solidFill>
                <a:srgbClr val="AAE2CA">
                  <a:lumMod val="20000"/>
                  <a:lumOff val="80000"/>
                </a:srgbClr>
              </a:solidFill>
              <a:ln w="25400" cap="flat" cmpd="sng" algn="ctr">
                <a:solidFill>
                  <a:srgbClr val="00CC99">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omic Sans MS"/>
                  <a:ea typeface="+mn-ea"/>
                  <a:cs typeface="Times New Roman"/>
                </a:endParaRPr>
              </a:p>
            </p:txBody>
          </p:sp>
          <p:sp>
            <p:nvSpPr>
              <p:cNvPr id="24" name="TextBox 23">
                <a:extLst>
                  <a:ext uri="{FF2B5EF4-FFF2-40B4-BE49-F238E27FC236}">
                    <a16:creationId xmlns:a16="http://schemas.microsoft.com/office/drawing/2014/main" id="{020A3598-C09F-45E7-B70B-649B1FD3D8DA}"/>
                  </a:ext>
                </a:extLst>
              </p:cNvPr>
              <p:cNvSpPr txBox="1"/>
              <p:nvPr/>
            </p:nvSpPr>
            <p:spPr>
              <a:xfrm>
                <a:off x="-70561" y="1973335"/>
                <a:ext cx="2018839" cy="41836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mic Sans MS"/>
                    <a:cs typeface="Times New Roman"/>
                  </a:rPr>
                  <a:t>Definition</a:t>
                </a:r>
              </a:p>
            </p:txBody>
          </p:sp>
        </p:grpSp>
        <p:grpSp>
          <p:nvGrpSpPr>
            <p:cNvPr id="20" name="Group 19">
              <a:extLst>
                <a:ext uri="{FF2B5EF4-FFF2-40B4-BE49-F238E27FC236}">
                  <a16:creationId xmlns:a16="http://schemas.microsoft.com/office/drawing/2014/main" id="{D9B767A6-2E01-4BC2-90EB-5195990A674C}"/>
                </a:ext>
              </a:extLst>
            </p:cNvPr>
            <p:cNvGrpSpPr/>
            <p:nvPr/>
          </p:nvGrpSpPr>
          <p:grpSpPr>
            <a:xfrm>
              <a:off x="652037" y="2121674"/>
              <a:ext cx="3857481" cy="848182"/>
              <a:chOff x="652037" y="2121674"/>
              <a:chExt cx="3857481" cy="848182"/>
            </a:xfrm>
          </p:grpSpPr>
          <p:pic>
            <p:nvPicPr>
              <p:cNvPr id="21" name="Picture 20" descr="Background pattern&#10;&#10;Description automatically generated">
                <a:extLst>
                  <a:ext uri="{FF2B5EF4-FFF2-40B4-BE49-F238E27FC236}">
                    <a16:creationId xmlns:a16="http://schemas.microsoft.com/office/drawing/2014/main" id="{9B61F0B9-0D24-4E3A-82F0-F43FE105C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7" y="2121674"/>
                <a:ext cx="549828" cy="848182"/>
              </a:xfrm>
              <a:prstGeom prst="rect">
                <a:avLst/>
              </a:prstGeom>
            </p:spPr>
          </p:pic>
          <p:sp>
            <p:nvSpPr>
              <p:cNvPr id="22" name="TextBox 21">
                <a:extLst>
                  <a:ext uri="{FF2B5EF4-FFF2-40B4-BE49-F238E27FC236}">
                    <a16:creationId xmlns:a16="http://schemas.microsoft.com/office/drawing/2014/main" id="{0EAAC582-6A31-42A9-86DB-EC3E84AAD3E8}"/>
                  </a:ext>
                </a:extLst>
              </p:cNvPr>
              <p:cNvSpPr txBox="1"/>
              <p:nvPr/>
            </p:nvSpPr>
            <p:spPr>
              <a:xfrm>
                <a:off x="1315378" y="2273708"/>
                <a:ext cx="3194140" cy="44098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Comic Sans MS"/>
                    <a:cs typeface="Times New Roman"/>
                  </a:rPr>
                  <a:t>Comprehension</a:t>
                </a:r>
              </a:p>
            </p:txBody>
          </p:sp>
        </p:grpSp>
      </p:grpSp>
      <p:sp>
        <p:nvSpPr>
          <p:cNvPr id="25" name="TextBox 24">
            <a:extLst>
              <a:ext uri="{FF2B5EF4-FFF2-40B4-BE49-F238E27FC236}">
                <a16:creationId xmlns:a16="http://schemas.microsoft.com/office/drawing/2014/main" id="{3FA9364B-3746-426E-B023-AAD8AD0A21DA}"/>
              </a:ext>
            </a:extLst>
          </p:cNvPr>
          <p:cNvSpPr txBox="1"/>
          <p:nvPr/>
        </p:nvSpPr>
        <p:spPr>
          <a:xfrm>
            <a:off x="6132030" y="2237012"/>
            <a:ext cx="4481644" cy="1015663"/>
          </a:xfrm>
          <a:prstGeom prst="rect">
            <a:avLst/>
          </a:prstGeom>
          <a:noFill/>
        </p:spPr>
        <p:txBody>
          <a:bodyPr wrap="square">
            <a:spAutoFit/>
          </a:bodyPr>
          <a:lstStyle/>
          <a:p>
            <a:r>
              <a:rPr lang="en-US" sz="2000" dirty="0">
                <a:solidFill>
                  <a:srgbClr val="000000"/>
                </a:solidFill>
                <a:cs typeface="Times New Roman"/>
              </a:rPr>
              <a:t>A list comprehension is a F.P. construct that lets you easily create a new list based on one or more existing lists. </a:t>
            </a:r>
          </a:p>
        </p:txBody>
      </p:sp>
      <p:sp>
        <p:nvSpPr>
          <p:cNvPr id="26" name="TextBox 25">
            <a:extLst>
              <a:ext uri="{FF2B5EF4-FFF2-40B4-BE49-F238E27FC236}">
                <a16:creationId xmlns:a16="http://schemas.microsoft.com/office/drawing/2014/main" id="{EFE9C9E1-C939-4887-A92E-F1FAE1750F0A}"/>
              </a:ext>
            </a:extLst>
          </p:cNvPr>
          <p:cNvSpPr txBox="1"/>
          <p:nvPr/>
        </p:nvSpPr>
        <p:spPr>
          <a:xfrm>
            <a:off x="6114614" y="3298932"/>
            <a:ext cx="4271418" cy="707886"/>
          </a:xfrm>
          <a:prstGeom prst="rect">
            <a:avLst/>
          </a:prstGeom>
          <a:noFill/>
        </p:spPr>
        <p:txBody>
          <a:bodyPr wrap="square">
            <a:spAutoFit/>
          </a:bodyPr>
          <a:lstStyle/>
          <a:p>
            <a:r>
              <a:rPr lang="en-US" sz="2000" dirty="0">
                <a:solidFill>
                  <a:srgbClr val="000000"/>
                </a:solidFill>
                <a:cs typeface="Times New Roman"/>
              </a:rPr>
              <a:t>With a list comprehension, you specify the following inputs: </a:t>
            </a:r>
          </a:p>
        </p:txBody>
      </p:sp>
      <p:sp>
        <p:nvSpPr>
          <p:cNvPr id="28" name="TextBox 27">
            <a:extLst>
              <a:ext uri="{FF2B5EF4-FFF2-40B4-BE49-F238E27FC236}">
                <a16:creationId xmlns:a16="http://schemas.microsoft.com/office/drawing/2014/main" id="{13B2F3CE-A613-4338-8317-B2B27E6434E3}"/>
              </a:ext>
            </a:extLst>
          </p:cNvPr>
          <p:cNvSpPr txBox="1"/>
          <p:nvPr/>
        </p:nvSpPr>
        <p:spPr>
          <a:xfrm>
            <a:off x="6198406" y="4006818"/>
            <a:ext cx="4415267" cy="646331"/>
          </a:xfrm>
          <a:prstGeom prst="rect">
            <a:avLst/>
          </a:prstGeom>
          <a:noFill/>
        </p:spPr>
        <p:txBody>
          <a:bodyPr wrap="square">
            <a:spAutoFit/>
          </a:bodyPr>
          <a:lstStyle/>
          <a:p>
            <a:r>
              <a:rPr lang="en-US" dirty="0">
                <a:solidFill>
                  <a:srgbClr val="000000"/>
                </a:solidFill>
                <a:cs typeface="Times New Roman"/>
              </a:rPr>
              <a:t>1. One or more input lists that you want to draw from (these are called "</a:t>
            </a:r>
            <a:r>
              <a:rPr lang="en-US" dirty="0">
                <a:solidFill>
                  <a:srgbClr val="FF0000"/>
                </a:solidFill>
                <a:cs typeface="Times New Roman"/>
              </a:rPr>
              <a:t>generators</a:t>
            </a:r>
            <a:r>
              <a:rPr lang="en-US" dirty="0">
                <a:solidFill>
                  <a:srgbClr val="000000"/>
                </a:solidFill>
                <a:cs typeface="Times New Roman"/>
              </a:rPr>
              <a:t>")</a:t>
            </a:r>
          </a:p>
        </p:txBody>
      </p:sp>
      <p:sp>
        <p:nvSpPr>
          <p:cNvPr id="29" name="TextBox 28">
            <a:extLst>
              <a:ext uri="{FF2B5EF4-FFF2-40B4-BE49-F238E27FC236}">
                <a16:creationId xmlns:a16="http://schemas.microsoft.com/office/drawing/2014/main" id="{875B07D1-0706-40A2-B165-C43D0DA19D39}"/>
              </a:ext>
            </a:extLst>
          </p:cNvPr>
          <p:cNvSpPr txBox="1"/>
          <p:nvPr/>
        </p:nvSpPr>
        <p:spPr>
          <a:xfrm>
            <a:off x="6188062" y="4661451"/>
            <a:ext cx="3796230" cy="646331"/>
          </a:xfrm>
          <a:prstGeom prst="rect">
            <a:avLst/>
          </a:prstGeom>
          <a:noFill/>
        </p:spPr>
        <p:txBody>
          <a:bodyPr wrap="square">
            <a:spAutoFit/>
          </a:bodyPr>
          <a:lstStyle/>
          <a:p>
            <a:r>
              <a:rPr lang="en-US" dirty="0">
                <a:solidFill>
                  <a:srgbClr val="000000"/>
                </a:solidFill>
                <a:cs typeface="Times New Roman"/>
              </a:rPr>
              <a:t>2. A set of filters on the input lists (these are called "</a:t>
            </a:r>
            <a:r>
              <a:rPr lang="en-US" dirty="0">
                <a:solidFill>
                  <a:srgbClr val="FF0000"/>
                </a:solidFill>
                <a:cs typeface="Times New Roman"/>
              </a:rPr>
              <a:t>guards</a:t>
            </a:r>
            <a:r>
              <a:rPr lang="en-US" dirty="0">
                <a:solidFill>
                  <a:srgbClr val="000000"/>
                </a:solidFill>
                <a:cs typeface="Times New Roman"/>
              </a:rPr>
              <a:t>")</a:t>
            </a:r>
          </a:p>
        </p:txBody>
      </p:sp>
      <p:sp>
        <p:nvSpPr>
          <p:cNvPr id="31" name="TextBox 30">
            <a:extLst>
              <a:ext uri="{FF2B5EF4-FFF2-40B4-BE49-F238E27FC236}">
                <a16:creationId xmlns:a16="http://schemas.microsoft.com/office/drawing/2014/main" id="{4632BB83-AC1F-41ED-A82A-EA695B7D9055}"/>
              </a:ext>
            </a:extLst>
          </p:cNvPr>
          <p:cNvSpPr txBox="1"/>
          <p:nvPr/>
        </p:nvSpPr>
        <p:spPr>
          <a:xfrm>
            <a:off x="6177718" y="5326939"/>
            <a:ext cx="4085483" cy="646331"/>
          </a:xfrm>
          <a:prstGeom prst="rect">
            <a:avLst/>
          </a:prstGeom>
          <a:noFill/>
        </p:spPr>
        <p:txBody>
          <a:bodyPr wrap="square">
            <a:spAutoFit/>
          </a:bodyPr>
          <a:lstStyle/>
          <a:p>
            <a:r>
              <a:rPr lang="en-US" dirty="0">
                <a:solidFill>
                  <a:srgbClr val="000000"/>
                </a:solidFill>
                <a:cs typeface="Times New Roman"/>
              </a:rPr>
              <a:t>3. A transformation applied to the inputs before items are added to the output list.</a:t>
            </a:r>
          </a:p>
        </p:txBody>
      </p:sp>
      <p:grpSp>
        <p:nvGrpSpPr>
          <p:cNvPr id="54" name="Group 53">
            <a:extLst>
              <a:ext uri="{FF2B5EF4-FFF2-40B4-BE49-F238E27FC236}">
                <a16:creationId xmlns:a16="http://schemas.microsoft.com/office/drawing/2014/main" id="{733E07E3-1B0E-43D9-82C2-84088BAEB9DB}"/>
              </a:ext>
            </a:extLst>
          </p:cNvPr>
          <p:cNvGrpSpPr/>
          <p:nvPr/>
        </p:nvGrpSpPr>
        <p:grpSpPr>
          <a:xfrm>
            <a:off x="10301718" y="3521195"/>
            <a:ext cx="1522561" cy="2786968"/>
            <a:chOff x="10234279" y="3922638"/>
            <a:chExt cx="1522561" cy="2786968"/>
          </a:xfrm>
        </p:grpSpPr>
        <p:sp>
          <p:nvSpPr>
            <p:cNvPr id="53" name="Rectangle 52">
              <a:extLst>
                <a:ext uri="{FF2B5EF4-FFF2-40B4-BE49-F238E27FC236}">
                  <a16:creationId xmlns:a16="http://schemas.microsoft.com/office/drawing/2014/main" id="{C46CB048-43F8-48CB-92B2-7117B8AA5EC2}"/>
                </a:ext>
              </a:extLst>
            </p:cNvPr>
            <p:cNvSpPr/>
            <p:nvPr/>
          </p:nvSpPr>
          <p:spPr>
            <a:xfrm>
              <a:off x="10234279" y="3922638"/>
              <a:ext cx="1522561" cy="24505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74BC47C-FE30-498F-968E-AED914AE1083}"/>
                </a:ext>
              </a:extLst>
            </p:cNvPr>
            <p:cNvGrpSpPr/>
            <p:nvPr/>
          </p:nvGrpSpPr>
          <p:grpSpPr>
            <a:xfrm>
              <a:off x="10294014" y="3922638"/>
              <a:ext cx="1331365" cy="2786968"/>
              <a:chOff x="10294014" y="3922638"/>
              <a:chExt cx="1331365" cy="2786968"/>
            </a:xfrm>
          </p:grpSpPr>
          <p:grpSp>
            <p:nvGrpSpPr>
              <p:cNvPr id="49" name="Group 48">
                <a:extLst>
                  <a:ext uri="{FF2B5EF4-FFF2-40B4-BE49-F238E27FC236}">
                    <a16:creationId xmlns:a16="http://schemas.microsoft.com/office/drawing/2014/main" id="{6C998069-7BB8-4BEE-806A-D9623E979950}"/>
                  </a:ext>
                </a:extLst>
              </p:cNvPr>
              <p:cNvGrpSpPr/>
              <p:nvPr/>
            </p:nvGrpSpPr>
            <p:grpSpPr>
              <a:xfrm>
                <a:off x="10294014" y="3922638"/>
                <a:ext cx="1331365" cy="1966876"/>
                <a:chOff x="10294014" y="3922638"/>
                <a:chExt cx="1331365" cy="1966876"/>
              </a:xfrm>
            </p:grpSpPr>
            <p:pic>
              <p:nvPicPr>
                <p:cNvPr id="41" name="Picture 40" descr="Shape&#10;&#10;Description automatically generated with low confidence">
                  <a:extLst>
                    <a:ext uri="{FF2B5EF4-FFF2-40B4-BE49-F238E27FC236}">
                      <a16:creationId xmlns:a16="http://schemas.microsoft.com/office/drawing/2014/main" id="{36FD27AF-3BE2-48E6-97C8-9DD7217051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9369" y="5028327"/>
                  <a:ext cx="861187" cy="861187"/>
                </a:xfrm>
                <a:prstGeom prst="rect">
                  <a:avLst/>
                </a:prstGeom>
              </p:spPr>
            </p:pic>
            <p:grpSp>
              <p:nvGrpSpPr>
                <p:cNvPr id="48" name="Group 47">
                  <a:extLst>
                    <a:ext uri="{FF2B5EF4-FFF2-40B4-BE49-F238E27FC236}">
                      <a16:creationId xmlns:a16="http://schemas.microsoft.com/office/drawing/2014/main" id="{CDBFF3BE-8513-4B94-B2A5-35772D1406F5}"/>
                    </a:ext>
                  </a:extLst>
                </p:cNvPr>
                <p:cNvGrpSpPr/>
                <p:nvPr/>
              </p:nvGrpSpPr>
              <p:grpSpPr>
                <a:xfrm>
                  <a:off x="10294014" y="3922638"/>
                  <a:ext cx="1331365" cy="1217550"/>
                  <a:chOff x="10294014" y="3922638"/>
                  <a:chExt cx="1331365" cy="1217550"/>
                </a:xfrm>
              </p:grpSpPr>
              <p:sp>
                <p:nvSpPr>
                  <p:cNvPr id="45" name="TextBox 44">
                    <a:extLst>
                      <a:ext uri="{FF2B5EF4-FFF2-40B4-BE49-F238E27FC236}">
                        <a16:creationId xmlns:a16="http://schemas.microsoft.com/office/drawing/2014/main" id="{474F8ABF-A3D1-4D04-819F-6A3C2EE91A0B}"/>
                      </a:ext>
                    </a:extLst>
                  </p:cNvPr>
                  <p:cNvSpPr txBox="1"/>
                  <p:nvPr/>
                </p:nvSpPr>
                <p:spPr>
                  <a:xfrm>
                    <a:off x="10792985" y="4015550"/>
                    <a:ext cx="367408" cy="369332"/>
                  </a:xfrm>
                  <a:prstGeom prst="rect">
                    <a:avLst/>
                  </a:prstGeom>
                  <a:noFill/>
                </p:spPr>
                <p:txBody>
                  <a:bodyPr wrap="none" rtlCol="0">
                    <a:spAutoFit/>
                  </a:bodyPr>
                  <a:lstStyle/>
                  <a:p>
                    <a:r>
                      <a:rPr lang="en-US" dirty="0"/>
                      <a:t>…</a:t>
                    </a:r>
                  </a:p>
                </p:txBody>
              </p:sp>
              <p:grpSp>
                <p:nvGrpSpPr>
                  <p:cNvPr id="47" name="Group 46">
                    <a:extLst>
                      <a:ext uri="{FF2B5EF4-FFF2-40B4-BE49-F238E27FC236}">
                        <a16:creationId xmlns:a16="http://schemas.microsoft.com/office/drawing/2014/main" id="{51F29285-F68F-4C5B-94D2-E9AEDE8FE5F3}"/>
                      </a:ext>
                    </a:extLst>
                  </p:cNvPr>
                  <p:cNvGrpSpPr/>
                  <p:nvPr/>
                </p:nvGrpSpPr>
                <p:grpSpPr>
                  <a:xfrm>
                    <a:off x="10294014" y="3922638"/>
                    <a:ext cx="1331365" cy="1217550"/>
                    <a:chOff x="10294014" y="3922638"/>
                    <a:chExt cx="1331365" cy="1217550"/>
                  </a:xfrm>
                </p:grpSpPr>
                <p:pic>
                  <p:nvPicPr>
                    <p:cNvPr id="37" name="Picture 36" descr="A picture containing text&#10;&#10;Description automatically generated">
                      <a:extLst>
                        <a:ext uri="{FF2B5EF4-FFF2-40B4-BE49-F238E27FC236}">
                          <a16:creationId xmlns:a16="http://schemas.microsoft.com/office/drawing/2014/main" id="{DCCF1DFE-2A36-43BD-805F-9B7FB98F55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5995" y="4241078"/>
                      <a:ext cx="899110" cy="899110"/>
                    </a:xfrm>
                    <a:prstGeom prst="rect">
                      <a:avLst/>
                    </a:prstGeom>
                  </p:spPr>
                </p:pic>
                <p:sp>
                  <p:nvSpPr>
                    <p:cNvPr id="42" name="TextBox 41">
                      <a:extLst>
                        <a:ext uri="{FF2B5EF4-FFF2-40B4-BE49-F238E27FC236}">
                          <a16:creationId xmlns:a16="http://schemas.microsoft.com/office/drawing/2014/main" id="{B9C35DC6-3566-4493-AFEA-EAE0C9B53909}"/>
                        </a:ext>
                      </a:extLst>
                    </p:cNvPr>
                    <p:cNvSpPr txBox="1"/>
                    <p:nvPr/>
                  </p:nvSpPr>
                  <p:spPr>
                    <a:xfrm>
                      <a:off x="10294014" y="3938947"/>
                      <a:ext cx="373820" cy="369332"/>
                    </a:xfrm>
                    <a:prstGeom prst="rect">
                      <a:avLst/>
                    </a:prstGeom>
                    <a:noFill/>
                  </p:spPr>
                  <p:txBody>
                    <a:bodyPr wrap="none" rtlCol="0">
                      <a:spAutoFit/>
                    </a:bodyPr>
                    <a:lstStyle/>
                    <a:p>
                      <a:r>
                        <a:rPr lang="en-US" dirty="0"/>
                        <a:t>L</a:t>
                      </a:r>
                      <a:r>
                        <a:rPr lang="en-US" baseline="-25000" dirty="0"/>
                        <a:t>1</a:t>
                      </a:r>
                    </a:p>
                  </p:txBody>
                </p:sp>
                <p:pic>
                  <p:nvPicPr>
                    <p:cNvPr id="43" name="Picture 42" descr="A picture containing text&#10;&#10;Description automatically generated">
                      <a:extLst>
                        <a:ext uri="{FF2B5EF4-FFF2-40B4-BE49-F238E27FC236}">
                          <a16:creationId xmlns:a16="http://schemas.microsoft.com/office/drawing/2014/main" id="{D4696BDD-6A67-490D-B2C1-BA3DDE4D7962}"/>
                        </a:ext>
                      </a:extLst>
                    </p:cNvPr>
                    <p:cNvPicPr>
                      <a:picLocks noChangeAspect="1"/>
                    </p:cNvPicPr>
                    <p:nvPr/>
                  </p:nvPicPr>
                  <p:blipFill rotWithShape="1">
                    <a:blip r:embed="rId5">
                      <a:extLst>
                        <a:ext uri="{28A0092B-C50C-407E-A947-70E740481C1C}">
                          <a14:useLocalDpi xmlns:a14="http://schemas.microsoft.com/office/drawing/2010/main" val="0"/>
                        </a:ext>
                      </a:extLst>
                    </a:blip>
                    <a:srcRect r="58671"/>
                    <a:stretch/>
                  </p:blipFill>
                  <p:spPr>
                    <a:xfrm>
                      <a:off x="11253785" y="4241078"/>
                      <a:ext cx="371594" cy="899110"/>
                    </a:xfrm>
                    <a:prstGeom prst="rect">
                      <a:avLst/>
                    </a:prstGeom>
                  </p:spPr>
                </p:pic>
                <p:sp>
                  <p:nvSpPr>
                    <p:cNvPr id="44" name="TextBox 43">
                      <a:extLst>
                        <a:ext uri="{FF2B5EF4-FFF2-40B4-BE49-F238E27FC236}">
                          <a16:creationId xmlns:a16="http://schemas.microsoft.com/office/drawing/2014/main" id="{A71C3074-BF98-4841-A40C-C55519F5E28B}"/>
                        </a:ext>
                      </a:extLst>
                    </p:cNvPr>
                    <p:cNvSpPr txBox="1"/>
                    <p:nvPr/>
                  </p:nvSpPr>
                  <p:spPr>
                    <a:xfrm>
                      <a:off x="11223847" y="3922638"/>
                      <a:ext cx="386644" cy="369332"/>
                    </a:xfrm>
                    <a:prstGeom prst="rect">
                      <a:avLst/>
                    </a:prstGeom>
                    <a:noFill/>
                  </p:spPr>
                  <p:txBody>
                    <a:bodyPr wrap="none" rtlCol="0">
                      <a:spAutoFit/>
                    </a:bodyPr>
                    <a:lstStyle/>
                    <a:p>
                      <a:r>
                        <a:rPr lang="en-US" dirty="0"/>
                        <a:t>L</a:t>
                      </a:r>
                      <a:r>
                        <a:rPr lang="en-US" baseline="-25000" dirty="0"/>
                        <a:t>n</a:t>
                      </a:r>
                    </a:p>
                  </p:txBody>
                </p:sp>
                <p:pic>
                  <p:nvPicPr>
                    <p:cNvPr id="46" name="Picture 45" descr="A picture containing text&#10;&#10;Description automatically generated">
                      <a:extLst>
                        <a:ext uri="{FF2B5EF4-FFF2-40B4-BE49-F238E27FC236}">
                          <a16:creationId xmlns:a16="http://schemas.microsoft.com/office/drawing/2014/main" id="{5807073F-3893-4CC5-AB3A-07B1A0CB1A67}"/>
                        </a:ext>
                      </a:extLst>
                    </p:cNvPr>
                    <p:cNvPicPr>
                      <a:picLocks noChangeAspect="1"/>
                    </p:cNvPicPr>
                    <p:nvPr/>
                  </p:nvPicPr>
                  <p:blipFill rotWithShape="1">
                    <a:blip r:embed="rId5">
                      <a:extLst>
                        <a:ext uri="{28A0092B-C50C-407E-A947-70E740481C1C}">
                          <a14:useLocalDpi xmlns:a14="http://schemas.microsoft.com/office/drawing/2010/main" val="0"/>
                        </a:ext>
                      </a:extLst>
                    </a:blip>
                    <a:srcRect l="40178" b="47709"/>
                    <a:stretch/>
                  </p:blipFill>
                  <p:spPr>
                    <a:xfrm flipH="1">
                      <a:off x="10721731" y="4234969"/>
                      <a:ext cx="537861" cy="470153"/>
                    </a:xfrm>
                    <a:prstGeom prst="rect">
                      <a:avLst/>
                    </a:prstGeom>
                  </p:spPr>
                </p:pic>
              </p:grpSp>
            </p:grpSp>
          </p:grpSp>
          <p:pic>
            <p:nvPicPr>
              <p:cNvPr id="50" name="Picture 49" descr="A picture containing text&#10;&#10;Description automatically generated">
                <a:extLst>
                  <a:ext uri="{FF2B5EF4-FFF2-40B4-BE49-F238E27FC236}">
                    <a16:creationId xmlns:a16="http://schemas.microsoft.com/office/drawing/2014/main" id="{909D9848-9154-462D-B334-61B9C5BFA113}"/>
                  </a:ext>
                </a:extLst>
              </p:cNvPr>
              <p:cNvPicPr>
                <a:picLocks noChangeAspect="1"/>
              </p:cNvPicPr>
              <p:nvPr/>
            </p:nvPicPr>
            <p:blipFill rotWithShape="1">
              <a:blip r:embed="rId5">
                <a:extLst>
                  <a:ext uri="{28A0092B-C50C-407E-A947-70E740481C1C}">
                    <a14:useLocalDpi xmlns:a14="http://schemas.microsoft.com/office/drawing/2010/main" val="0"/>
                  </a:ext>
                </a:extLst>
              </a:blip>
              <a:srcRect r="58671"/>
              <a:stretch/>
            </p:blipFill>
            <p:spPr>
              <a:xfrm>
                <a:off x="10610518" y="5810496"/>
                <a:ext cx="371594" cy="899110"/>
              </a:xfrm>
              <a:prstGeom prst="rect">
                <a:avLst/>
              </a:prstGeom>
            </p:spPr>
          </p:pic>
          <p:sp>
            <p:nvSpPr>
              <p:cNvPr id="51" name="TextBox 50">
                <a:extLst>
                  <a:ext uri="{FF2B5EF4-FFF2-40B4-BE49-F238E27FC236}">
                    <a16:creationId xmlns:a16="http://schemas.microsoft.com/office/drawing/2014/main" id="{E22DEDE0-64BC-4D9E-AFD9-9417840ABB12}"/>
                  </a:ext>
                </a:extLst>
              </p:cNvPr>
              <p:cNvSpPr txBox="1"/>
              <p:nvPr/>
            </p:nvSpPr>
            <p:spPr>
              <a:xfrm>
                <a:off x="10941014" y="5826137"/>
                <a:ext cx="519694" cy="369332"/>
              </a:xfrm>
              <a:prstGeom prst="rect">
                <a:avLst/>
              </a:prstGeom>
              <a:noFill/>
            </p:spPr>
            <p:txBody>
              <a:bodyPr wrap="none" rtlCol="0">
                <a:spAutoFit/>
              </a:bodyPr>
              <a:lstStyle/>
              <a:p>
                <a:r>
                  <a:rPr lang="en-US" dirty="0"/>
                  <a:t>L</a:t>
                </a:r>
                <a:r>
                  <a:rPr lang="en-US" baseline="-25000" dirty="0"/>
                  <a:t>out</a:t>
                </a:r>
              </a:p>
            </p:txBody>
          </p:sp>
        </p:grpSp>
      </p:grpSp>
      <p:grpSp>
        <p:nvGrpSpPr>
          <p:cNvPr id="4" name="Group 3">
            <a:extLst>
              <a:ext uri="{FF2B5EF4-FFF2-40B4-BE49-F238E27FC236}">
                <a16:creationId xmlns:a16="http://schemas.microsoft.com/office/drawing/2014/main" id="{B88ED810-39E3-4976-AF67-7E083F479A66}"/>
              </a:ext>
            </a:extLst>
          </p:cNvPr>
          <p:cNvGrpSpPr/>
          <p:nvPr/>
        </p:nvGrpSpPr>
        <p:grpSpPr>
          <a:xfrm>
            <a:off x="10789170" y="4042776"/>
            <a:ext cx="525737" cy="671105"/>
            <a:chOff x="10789170" y="4042776"/>
            <a:chExt cx="525737" cy="671105"/>
          </a:xfrm>
        </p:grpSpPr>
        <p:sp>
          <p:nvSpPr>
            <p:cNvPr id="3" name="Rectangle 2">
              <a:extLst>
                <a:ext uri="{FF2B5EF4-FFF2-40B4-BE49-F238E27FC236}">
                  <a16:creationId xmlns:a16="http://schemas.microsoft.com/office/drawing/2014/main" id="{21D6EEFB-8274-438F-B14C-C2413798AE8E}"/>
                </a:ext>
              </a:extLst>
            </p:cNvPr>
            <p:cNvSpPr/>
            <p:nvPr/>
          </p:nvSpPr>
          <p:spPr>
            <a:xfrm>
              <a:off x="10789170" y="4082560"/>
              <a:ext cx="195796" cy="402585"/>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562211A-87D5-4264-97B1-422A7E8A8322}"/>
                </a:ext>
              </a:extLst>
            </p:cNvPr>
            <p:cNvSpPr/>
            <p:nvPr/>
          </p:nvSpPr>
          <p:spPr>
            <a:xfrm>
              <a:off x="11098306" y="4042776"/>
              <a:ext cx="216601" cy="402585"/>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4213AA8-7BC4-4DAB-86C5-0D66805FE36E}"/>
                </a:ext>
              </a:extLst>
            </p:cNvPr>
            <p:cNvSpPr/>
            <p:nvPr/>
          </p:nvSpPr>
          <p:spPr>
            <a:xfrm>
              <a:off x="10919328" y="4222859"/>
              <a:ext cx="358272" cy="491022"/>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A9F9DD70-5FE8-4322-80A9-01AB03A86DBD}"/>
              </a:ext>
            </a:extLst>
          </p:cNvPr>
          <p:cNvSpPr/>
          <p:nvPr/>
        </p:nvSpPr>
        <p:spPr>
          <a:xfrm>
            <a:off x="10594355" y="4584266"/>
            <a:ext cx="1031653" cy="1306291"/>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49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36"/>
                                        </p:tgtEl>
                                      </p:cBhvr>
                                    </p:animEffect>
                                    <p:set>
                                      <p:cBhvr>
                                        <p:cTn id="5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8" grpId="0"/>
      <p:bldP spid="39" grpId="0"/>
      <p:bldP spid="25" grpId="0"/>
      <p:bldP spid="26" grpId="0"/>
      <p:bldP spid="28" grpId="0"/>
      <p:bldP spid="29" grpId="0"/>
      <p:bldP spid="31" grpId="0"/>
      <p:bldP spid="36" grpId="0" animBg="1"/>
      <p:bldP spid="3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Constructing Lists: Comprehensions</a:t>
            </a:r>
          </a:p>
        </p:txBody>
      </p:sp>
      <p:sp>
        <p:nvSpPr>
          <p:cNvPr id="30" name="TextBox 29">
            <a:extLst>
              <a:ext uri="{FF2B5EF4-FFF2-40B4-BE49-F238E27FC236}">
                <a16:creationId xmlns:a16="http://schemas.microsoft.com/office/drawing/2014/main" id="{5DFD2ACA-AAAC-49EA-9F33-8D1E3BB4B4EA}"/>
              </a:ext>
            </a:extLst>
          </p:cNvPr>
          <p:cNvSpPr txBox="1"/>
          <p:nvPr/>
        </p:nvSpPr>
        <p:spPr>
          <a:xfrm>
            <a:off x="839205" y="928160"/>
            <a:ext cx="10886886" cy="461665"/>
          </a:xfrm>
          <a:prstGeom prst="rect">
            <a:avLst/>
          </a:prstGeom>
          <a:noFill/>
        </p:spPr>
        <p:txBody>
          <a:bodyPr wrap="square" rtlCol="0">
            <a:spAutoFit/>
          </a:bodyPr>
          <a:lstStyle/>
          <a:p>
            <a:pPr algn="ctr"/>
            <a:r>
              <a:rPr lang="en-US" sz="2400" dirty="0"/>
              <a:t>Consider this pseudocode that processes an input list and produces an output list.</a:t>
            </a:r>
          </a:p>
        </p:txBody>
      </p:sp>
      <p:sp>
        <p:nvSpPr>
          <p:cNvPr id="4" name="Rectangle 3">
            <a:extLst>
              <a:ext uri="{FF2B5EF4-FFF2-40B4-BE49-F238E27FC236}">
                <a16:creationId xmlns:a16="http://schemas.microsoft.com/office/drawing/2014/main" id="{BD068ECC-321B-47BC-A82C-05EF0FC6B52A}"/>
              </a:ext>
            </a:extLst>
          </p:cNvPr>
          <p:cNvSpPr/>
          <p:nvPr/>
        </p:nvSpPr>
        <p:spPr>
          <a:xfrm>
            <a:off x="3480903" y="1581425"/>
            <a:ext cx="5433391" cy="20496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0070C0"/>
                </a:solidFill>
                <a:latin typeface="Consolas" panose="020B0609020204030204" pitchFamily="49" charset="0"/>
              </a:rPr>
              <a:t>process(</a:t>
            </a:r>
            <a:r>
              <a:rPr lang="en-US" sz="1800" dirty="0" err="1">
                <a:solidFill>
                  <a:srgbClr val="0070C0"/>
                </a:solidFill>
                <a:latin typeface="Consolas" panose="020B0609020204030204" pitchFamily="49" charset="0"/>
              </a:rPr>
              <a:t>input_list</a:t>
            </a:r>
            <a:r>
              <a:rPr lang="en-US" sz="1800"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output_list</a:t>
            </a:r>
            <a:r>
              <a:rPr lang="en-US" dirty="0">
                <a:solidFill>
                  <a:srgbClr val="0070C0"/>
                </a:solidFill>
                <a:latin typeface="Consolas" panose="020B0609020204030204" pitchFamily="49" charset="0"/>
              </a:rPr>
              <a:t> = []</a:t>
            </a:r>
            <a:endParaRPr lang="en-US" sz="1800" dirty="0">
              <a:solidFill>
                <a:srgbClr val="0070C0"/>
              </a:solidFill>
              <a:latin typeface="Consolas" panose="020B0609020204030204" pitchFamily="49" charset="0"/>
            </a:endParaRPr>
          </a:p>
          <a:p>
            <a:r>
              <a:rPr lang="en-US" sz="1800" dirty="0">
                <a:solidFill>
                  <a:srgbClr val="0070C0"/>
                </a:solidFill>
                <a:latin typeface="Consolas" panose="020B0609020204030204" pitchFamily="49" charset="0"/>
              </a:rPr>
              <a:t>  for each x in </a:t>
            </a:r>
            <a:r>
              <a:rPr lang="en-US" sz="1800" dirty="0" err="1">
                <a:solidFill>
                  <a:srgbClr val="0070C0"/>
                </a:solidFill>
                <a:latin typeface="Consolas" panose="020B0609020204030204" pitchFamily="49" charset="0"/>
              </a:rPr>
              <a:t>input_list</a:t>
            </a:r>
            <a:r>
              <a:rPr lang="en-US" sz="1800"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if guard(x) == True then</a:t>
            </a:r>
          </a:p>
          <a:p>
            <a:r>
              <a:rPr lang="en-US" sz="1800" dirty="0">
                <a:solidFill>
                  <a:srgbClr val="0070C0"/>
                </a:solidFill>
                <a:latin typeface="Consolas" panose="020B0609020204030204" pitchFamily="49" charset="0"/>
              </a:rPr>
              <a:t>          z = f(x)</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output_list.append</a:t>
            </a:r>
            <a:r>
              <a:rPr lang="en-US" dirty="0">
                <a:solidFill>
                  <a:srgbClr val="0070C0"/>
                </a:solidFill>
                <a:latin typeface="Consolas" panose="020B0609020204030204" pitchFamily="49" charset="0"/>
              </a:rPr>
              <a:t>(z)</a:t>
            </a:r>
          </a:p>
          <a:p>
            <a:r>
              <a:rPr lang="en-US" dirty="0">
                <a:solidFill>
                  <a:srgbClr val="0070C0"/>
                </a:solidFill>
                <a:latin typeface="Consolas" panose="020B0609020204030204" pitchFamily="49" charset="0"/>
              </a:rPr>
              <a:t>  return </a:t>
            </a:r>
            <a:r>
              <a:rPr lang="en-US" dirty="0" err="1">
                <a:solidFill>
                  <a:srgbClr val="0070C0"/>
                </a:solidFill>
                <a:latin typeface="Consolas" panose="020B0609020204030204" pitchFamily="49" charset="0"/>
              </a:rPr>
              <a:t>output_list</a:t>
            </a:r>
            <a:endParaRPr lang="en-US" dirty="0">
              <a:solidFill>
                <a:srgbClr val="0070C0"/>
              </a:solidFill>
              <a:latin typeface="Consolas" panose="020B0609020204030204" pitchFamily="49" charset="0"/>
            </a:endParaRPr>
          </a:p>
        </p:txBody>
      </p:sp>
      <p:sp>
        <p:nvSpPr>
          <p:cNvPr id="77" name="TextBox 76">
            <a:extLst>
              <a:ext uri="{FF2B5EF4-FFF2-40B4-BE49-F238E27FC236}">
                <a16:creationId xmlns:a16="http://schemas.microsoft.com/office/drawing/2014/main" id="{2E9BD1F0-04D4-416A-BDB4-E6DA26E357C1}"/>
              </a:ext>
            </a:extLst>
          </p:cNvPr>
          <p:cNvSpPr txBox="1"/>
          <p:nvPr/>
        </p:nvSpPr>
        <p:spPr>
          <a:xfrm>
            <a:off x="1038113" y="3822695"/>
            <a:ext cx="10184270" cy="461665"/>
          </a:xfrm>
          <a:prstGeom prst="rect">
            <a:avLst/>
          </a:prstGeom>
          <a:noFill/>
        </p:spPr>
        <p:txBody>
          <a:bodyPr wrap="square" rtlCol="0">
            <a:spAutoFit/>
          </a:bodyPr>
          <a:lstStyle/>
          <a:p>
            <a:pPr algn="ctr"/>
            <a:r>
              <a:rPr lang="en-US" sz="2400" dirty="0"/>
              <a:t>We can create a Haskell comprehension to do the same thing:</a:t>
            </a:r>
          </a:p>
        </p:txBody>
      </p:sp>
      <p:sp>
        <p:nvSpPr>
          <p:cNvPr id="83" name="Rectangle 82">
            <a:extLst>
              <a:ext uri="{FF2B5EF4-FFF2-40B4-BE49-F238E27FC236}">
                <a16:creationId xmlns:a16="http://schemas.microsoft.com/office/drawing/2014/main" id="{23BA8B7C-84BB-4BAE-A6B0-380CA763F861}"/>
              </a:ext>
            </a:extLst>
          </p:cNvPr>
          <p:cNvSpPr/>
          <p:nvPr/>
        </p:nvSpPr>
        <p:spPr>
          <a:xfrm>
            <a:off x="1448023" y="4665851"/>
            <a:ext cx="9052116" cy="53861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5" name="TextBox 84">
            <a:extLst>
              <a:ext uri="{FF2B5EF4-FFF2-40B4-BE49-F238E27FC236}">
                <a16:creationId xmlns:a16="http://schemas.microsoft.com/office/drawing/2014/main" id="{16601ECA-A8F0-4E1C-97C8-AFCFEF2E87D5}"/>
              </a:ext>
            </a:extLst>
          </p:cNvPr>
          <p:cNvSpPr txBox="1"/>
          <p:nvPr/>
        </p:nvSpPr>
        <p:spPr>
          <a:xfrm>
            <a:off x="2508070" y="4775142"/>
            <a:ext cx="7023461" cy="538609"/>
          </a:xfrm>
          <a:prstGeom prst="rect">
            <a:avLst/>
          </a:prstGeom>
          <a:noFill/>
        </p:spPr>
        <p:txBody>
          <a:bodyPr wrap="square" rtlCol="0">
            <a:spAutoFit/>
          </a:bodyPr>
          <a:lstStyle/>
          <a:p>
            <a:r>
              <a:rPr lang="en-US" dirty="0" err="1">
                <a:solidFill>
                  <a:srgbClr val="F3EBF9"/>
                </a:solidFill>
                <a:latin typeface="Consolas" panose="020B0609020204030204" pitchFamily="49" charset="0"/>
              </a:rPr>
              <a:t>output_list</a:t>
            </a:r>
            <a:r>
              <a:rPr lang="en-US" dirty="0">
                <a:solidFill>
                  <a:srgbClr val="F3EBF9"/>
                </a:solidFill>
                <a:latin typeface="Consolas" panose="020B0609020204030204" pitchFamily="49" charset="0"/>
              </a:rPr>
              <a:t> </a:t>
            </a:r>
            <a:r>
              <a:rPr lang="en-US" dirty="0">
                <a:latin typeface="Consolas" panose="020B0609020204030204" pitchFamily="49" charset="0"/>
              </a:rPr>
              <a:t>= [</a:t>
            </a:r>
            <a:r>
              <a:rPr lang="en-US" dirty="0">
                <a:solidFill>
                  <a:srgbClr val="F3EBF9"/>
                </a:solidFill>
                <a:latin typeface="Consolas" panose="020B0609020204030204" pitchFamily="49" charset="0"/>
              </a:rPr>
              <a:t>(f x) </a:t>
            </a:r>
            <a:r>
              <a:rPr lang="en-US" dirty="0">
                <a:latin typeface="Consolas" panose="020B0609020204030204" pitchFamily="49" charset="0"/>
              </a:rPr>
              <a:t>| </a:t>
            </a:r>
            <a:r>
              <a:rPr lang="en-US" dirty="0">
                <a:solidFill>
                  <a:srgbClr val="F3EBF9"/>
                </a:solidFill>
                <a:latin typeface="Consolas" panose="020B0609020204030204" pitchFamily="49" charset="0"/>
              </a:rPr>
              <a:t>x</a:t>
            </a:r>
            <a:r>
              <a:rPr lang="en-US" dirty="0">
                <a:latin typeface="Consolas" panose="020B0609020204030204" pitchFamily="49" charset="0"/>
              </a:rPr>
              <a:t> &lt;- </a:t>
            </a:r>
            <a:r>
              <a:rPr lang="en-US" dirty="0" err="1">
                <a:solidFill>
                  <a:srgbClr val="F3EBF9"/>
                </a:solidFill>
                <a:latin typeface="Consolas" panose="020B0609020204030204" pitchFamily="49" charset="0"/>
              </a:rPr>
              <a:t>input_list</a:t>
            </a:r>
            <a:r>
              <a:rPr lang="en-US" dirty="0">
                <a:latin typeface="Consolas" panose="020B0609020204030204" pitchFamily="49" charset="0"/>
              </a:rPr>
              <a:t>, </a:t>
            </a:r>
            <a:r>
              <a:rPr lang="en-US" dirty="0">
                <a:solidFill>
                  <a:srgbClr val="F3EBF9"/>
                </a:solidFill>
                <a:latin typeface="Consolas" panose="020B0609020204030204" pitchFamily="49" charset="0"/>
              </a:rPr>
              <a:t>guard(x)</a:t>
            </a:r>
            <a:r>
              <a:rPr lang="en-US" dirty="0">
                <a:latin typeface="Consolas" panose="020B0609020204030204" pitchFamily="49" charset="0"/>
              </a:rPr>
              <a:t>]</a:t>
            </a:r>
          </a:p>
          <a:p>
            <a:endParaRPr lang="en-US" sz="1100" dirty="0">
              <a:latin typeface="Consolas" panose="020B0609020204030204" pitchFamily="49" charset="0"/>
            </a:endParaRPr>
          </a:p>
        </p:txBody>
      </p:sp>
      <p:sp>
        <p:nvSpPr>
          <p:cNvPr id="92" name="TextBox 91">
            <a:extLst>
              <a:ext uri="{FF2B5EF4-FFF2-40B4-BE49-F238E27FC236}">
                <a16:creationId xmlns:a16="http://schemas.microsoft.com/office/drawing/2014/main" id="{86001465-7439-4687-9247-0C5EE261C872}"/>
              </a:ext>
            </a:extLst>
          </p:cNvPr>
          <p:cNvSpPr txBox="1"/>
          <p:nvPr/>
        </p:nvSpPr>
        <p:spPr>
          <a:xfrm>
            <a:off x="5490816" y="2147716"/>
            <a:ext cx="1780209" cy="369332"/>
          </a:xfrm>
          <a:prstGeom prst="rect">
            <a:avLst/>
          </a:prstGeom>
          <a:noFill/>
        </p:spPr>
        <p:txBody>
          <a:bodyPr wrap="square">
            <a:spAutoFit/>
          </a:bodyPr>
          <a:lstStyle/>
          <a:p>
            <a:r>
              <a:rPr lang="en-US" sz="1800" dirty="0" err="1">
                <a:solidFill>
                  <a:srgbClr val="FF0000"/>
                </a:solidFill>
                <a:latin typeface="Consolas" panose="020B0609020204030204" pitchFamily="49" charset="0"/>
              </a:rPr>
              <a:t>input_list</a:t>
            </a:r>
            <a:endParaRPr lang="en-US" dirty="0">
              <a:solidFill>
                <a:srgbClr val="FF0000"/>
              </a:solidFill>
            </a:endParaRPr>
          </a:p>
        </p:txBody>
      </p:sp>
      <p:sp>
        <p:nvSpPr>
          <p:cNvPr id="93" name="TextBox 92">
            <a:extLst>
              <a:ext uri="{FF2B5EF4-FFF2-40B4-BE49-F238E27FC236}">
                <a16:creationId xmlns:a16="http://schemas.microsoft.com/office/drawing/2014/main" id="{F2AE60D3-6ACE-4DCB-B1EE-95C67DB63C0A}"/>
              </a:ext>
            </a:extLst>
          </p:cNvPr>
          <p:cNvSpPr txBox="1"/>
          <p:nvPr/>
        </p:nvSpPr>
        <p:spPr>
          <a:xfrm>
            <a:off x="4863801" y="2147716"/>
            <a:ext cx="313446" cy="369332"/>
          </a:xfrm>
          <a:prstGeom prst="rect">
            <a:avLst/>
          </a:prstGeom>
          <a:noFill/>
        </p:spPr>
        <p:txBody>
          <a:bodyPr wrap="square">
            <a:spAutoFit/>
          </a:bodyPr>
          <a:lstStyle/>
          <a:p>
            <a:r>
              <a:rPr lang="en-US" sz="1800" dirty="0">
                <a:solidFill>
                  <a:srgbClr val="FF0000"/>
                </a:solidFill>
                <a:latin typeface="Consolas" panose="020B0609020204030204" pitchFamily="49" charset="0"/>
              </a:rPr>
              <a:t>x</a:t>
            </a:r>
            <a:endParaRPr lang="en-US" dirty="0">
              <a:solidFill>
                <a:srgbClr val="FF0000"/>
              </a:solidFill>
            </a:endParaRPr>
          </a:p>
        </p:txBody>
      </p:sp>
      <p:sp>
        <p:nvSpPr>
          <p:cNvPr id="94" name="TextBox 93">
            <a:extLst>
              <a:ext uri="{FF2B5EF4-FFF2-40B4-BE49-F238E27FC236}">
                <a16:creationId xmlns:a16="http://schemas.microsoft.com/office/drawing/2014/main" id="{B3BF3976-2227-412C-B99C-E890FD99EF4B}"/>
              </a:ext>
            </a:extLst>
          </p:cNvPr>
          <p:cNvSpPr txBox="1"/>
          <p:nvPr/>
        </p:nvSpPr>
        <p:spPr>
          <a:xfrm>
            <a:off x="4733170" y="2421364"/>
            <a:ext cx="1780209" cy="369332"/>
          </a:xfrm>
          <a:prstGeom prst="rect">
            <a:avLst/>
          </a:prstGeom>
          <a:noFill/>
        </p:spPr>
        <p:txBody>
          <a:bodyPr wrap="square">
            <a:spAutoFit/>
          </a:bodyPr>
          <a:lstStyle/>
          <a:p>
            <a:r>
              <a:rPr lang="en-US" sz="1800" dirty="0">
                <a:solidFill>
                  <a:srgbClr val="FF0000"/>
                </a:solidFill>
                <a:latin typeface="Consolas" panose="020B0609020204030204" pitchFamily="49" charset="0"/>
              </a:rPr>
              <a:t>guard(x)</a:t>
            </a:r>
            <a:endParaRPr lang="en-US" dirty="0">
              <a:solidFill>
                <a:srgbClr val="FF0000"/>
              </a:solidFill>
            </a:endParaRPr>
          </a:p>
        </p:txBody>
      </p:sp>
      <p:sp>
        <p:nvSpPr>
          <p:cNvPr id="96" name="TextBox 95">
            <a:extLst>
              <a:ext uri="{FF2B5EF4-FFF2-40B4-BE49-F238E27FC236}">
                <a16:creationId xmlns:a16="http://schemas.microsoft.com/office/drawing/2014/main" id="{6A78F797-A1A9-4A0A-B4FB-9E298E4E2E06}"/>
              </a:ext>
            </a:extLst>
          </p:cNvPr>
          <p:cNvSpPr txBox="1"/>
          <p:nvPr/>
        </p:nvSpPr>
        <p:spPr>
          <a:xfrm>
            <a:off x="5237950" y="2699366"/>
            <a:ext cx="814188" cy="369332"/>
          </a:xfrm>
          <a:prstGeom prst="rect">
            <a:avLst/>
          </a:prstGeom>
          <a:noFill/>
        </p:spPr>
        <p:txBody>
          <a:bodyPr wrap="square">
            <a:spAutoFit/>
          </a:bodyPr>
          <a:lstStyle/>
          <a:p>
            <a:r>
              <a:rPr lang="en-US" sz="1800" dirty="0">
                <a:solidFill>
                  <a:srgbClr val="FF0000"/>
                </a:solidFill>
                <a:latin typeface="Consolas" panose="020B0609020204030204" pitchFamily="49" charset="0"/>
              </a:rPr>
              <a:t>f(x)</a:t>
            </a:r>
            <a:endParaRPr lang="en-US" dirty="0">
              <a:solidFill>
                <a:srgbClr val="FF0000"/>
              </a:solidFill>
            </a:endParaRPr>
          </a:p>
        </p:txBody>
      </p:sp>
      <p:sp>
        <p:nvSpPr>
          <p:cNvPr id="114" name="TextBox 113">
            <a:extLst>
              <a:ext uri="{FF2B5EF4-FFF2-40B4-BE49-F238E27FC236}">
                <a16:creationId xmlns:a16="http://schemas.microsoft.com/office/drawing/2014/main" id="{99457910-FFDB-4B1D-BEFD-F94FFC1392D4}"/>
              </a:ext>
            </a:extLst>
          </p:cNvPr>
          <p:cNvSpPr txBox="1"/>
          <p:nvPr/>
        </p:nvSpPr>
        <p:spPr>
          <a:xfrm>
            <a:off x="4446355" y="4775142"/>
            <a:ext cx="814188" cy="369332"/>
          </a:xfrm>
          <a:prstGeom prst="rect">
            <a:avLst/>
          </a:prstGeom>
          <a:noFill/>
        </p:spPr>
        <p:txBody>
          <a:bodyPr wrap="square">
            <a:spAutoFit/>
          </a:bodyPr>
          <a:lstStyle/>
          <a:p>
            <a:r>
              <a:rPr lang="en-US" sz="1800" dirty="0">
                <a:solidFill>
                  <a:srgbClr val="FF0000"/>
                </a:solidFill>
                <a:latin typeface="Consolas" panose="020B0609020204030204" pitchFamily="49" charset="0"/>
              </a:rPr>
              <a:t>(f x)</a:t>
            </a:r>
            <a:endParaRPr lang="en-US" dirty="0">
              <a:solidFill>
                <a:srgbClr val="FF0000"/>
              </a:solidFill>
            </a:endParaRPr>
          </a:p>
        </p:txBody>
      </p:sp>
      <p:sp>
        <p:nvSpPr>
          <p:cNvPr id="115" name="TextBox 114">
            <a:extLst>
              <a:ext uri="{FF2B5EF4-FFF2-40B4-BE49-F238E27FC236}">
                <a16:creationId xmlns:a16="http://schemas.microsoft.com/office/drawing/2014/main" id="{1798AD08-0EC5-4E6A-9BD3-4C86543DFB8F}"/>
              </a:ext>
            </a:extLst>
          </p:cNvPr>
          <p:cNvSpPr txBox="1"/>
          <p:nvPr/>
        </p:nvSpPr>
        <p:spPr>
          <a:xfrm>
            <a:off x="3734209" y="1875958"/>
            <a:ext cx="1780209" cy="369332"/>
          </a:xfrm>
          <a:prstGeom prst="rect">
            <a:avLst/>
          </a:prstGeom>
          <a:noFill/>
        </p:spPr>
        <p:txBody>
          <a:bodyPr wrap="square">
            <a:spAutoFit/>
          </a:bodyPr>
          <a:lstStyle/>
          <a:p>
            <a:r>
              <a:rPr lang="en-US" sz="1800" dirty="0" err="1">
                <a:solidFill>
                  <a:srgbClr val="FF0000"/>
                </a:solidFill>
                <a:latin typeface="Consolas" panose="020B0609020204030204" pitchFamily="49" charset="0"/>
              </a:rPr>
              <a:t>output_list</a:t>
            </a:r>
            <a:endParaRPr lang="en-US" dirty="0">
              <a:solidFill>
                <a:srgbClr val="FF0000"/>
              </a:solidFill>
            </a:endParaRPr>
          </a:p>
        </p:txBody>
      </p:sp>
      <p:sp>
        <p:nvSpPr>
          <p:cNvPr id="118" name="TextBox 117">
            <a:extLst>
              <a:ext uri="{FF2B5EF4-FFF2-40B4-BE49-F238E27FC236}">
                <a16:creationId xmlns:a16="http://schemas.microsoft.com/office/drawing/2014/main" id="{4B989D25-7868-4ABF-9163-19473BF8A005}"/>
              </a:ext>
            </a:extLst>
          </p:cNvPr>
          <p:cNvSpPr txBox="1"/>
          <p:nvPr/>
        </p:nvSpPr>
        <p:spPr>
          <a:xfrm>
            <a:off x="7406641" y="4775142"/>
            <a:ext cx="1937656" cy="369332"/>
          </a:xfrm>
          <a:prstGeom prst="rect">
            <a:avLst/>
          </a:prstGeom>
          <a:noFill/>
        </p:spPr>
        <p:txBody>
          <a:bodyPr wrap="square">
            <a:spAutoFit/>
          </a:bodyPr>
          <a:lstStyle/>
          <a:p>
            <a:r>
              <a:rPr lang="en-US" sz="1800" dirty="0">
                <a:solidFill>
                  <a:srgbClr val="FF0000"/>
                </a:solidFill>
                <a:latin typeface="Consolas" panose="020B0609020204030204" pitchFamily="49" charset="0"/>
              </a:rPr>
              <a:t>(guard x)</a:t>
            </a:r>
            <a:endParaRPr lang="en-US" dirty="0">
              <a:solidFill>
                <a:srgbClr val="FF0000"/>
              </a:solidFill>
            </a:endParaRPr>
          </a:p>
        </p:txBody>
      </p:sp>
      <p:sp>
        <p:nvSpPr>
          <p:cNvPr id="119" name="Speech Bubble: Rectangle with Corners Rounded 118">
            <a:extLst>
              <a:ext uri="{FF2B5EF4-FFF2-40B4-BE49-F238E27FC236}">
                <a16:creationId xmlns:a16="http://schemas.microsoft.com/office/drawing/2014/main" id="{545E2B31-919C-4C2B-8E98-32AFA26C369B}"/>
              </a:ext>
            </a:extLst>
          </p:cNvPr>
          <p:cNvSpPr/>
          <p:nvPr/>
        </p:nvSpPr>
        <p:spPr>
          <a:xfrm>
            <a:off x="1345911" y="5533772"/>
            <a:ext cx="3093898" cy="1183458"/>
          </a:xfrm>
          <a:prstGeom prst="wedgeRoundRectCallout">
            <a:avLst>
              <a:gd name="adj1" fmla="val 59963"/>
              <a:gd name="adj2" fmla="val -881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by computing </a:t>
            </a:r>
            <a:r>
              <a:rPr lang="en-US" sz="2000" dirty="0">
                <a:solidFill>
                  <a:srgbClr val="FFAFAF"/>
                </a:solidFill>
                <a:latin typeface="Corbel" panose="020B0503020204020204" pitchFamily="34" charset="0"/>
              </a:rPr>
              <a:t>f(x)</a:t>
            </a:r>
            <a:r>
              <a:rPr lang="en-US" sz="2000" dirty="0">
                <a:solidFill>
                  <a:srgbClr val="C2FFF0"/>
                </a:solidFill>
                <a:latin typeface="Corbel" panose="020B0503020204020204" pitchFamily="34" charset="0"/>
              </a:rPr>
              <a:t> </a:t>
            </a:r>
            <a:r>
              <a:rPr lang="en-US" sz="2000" dirty="0">
                <a:latin typeface="Corbel" panose="020B0503020204020204" pitchFamily="34" charset="0"/>
              </a:rPr>
              <a:t>and then appending its result to the output list.</a:t>
            </a:r>
          </a:p>
        </p:txBody>
      </p:sp>
      <p:sp>
        <p:nvSpPr>
          <p:cNvPr id="121" name="Speech Bubble: Rectangle with Corners Rounded 120">
            <a:extLst>
              <a:ext uri="{FF2B5EF4-FFF2-40B4-BE49-F238E27FC236}">
                <a16:creationId xmlns:a16="http://schemas.microsoft.com/office/drawing/2014/main" id="{14C5A810-B3B1-4630-A49D-86940548E234}"/>
              </a:ext>
            </a:extLst>
          </p:cNvPr>
          <p:cNvSpPr/>
          <p:nvPr/>
        </p:nvSpPr>
        <p:spPr>
          <a:xfrm>
            <a:off x="6736516" y="5402638"/>
            <a:ext cx="2472798" cy="1303004"/>
          </a:xfrm>
          <a:prstGeom prst="wedgeRoundRectCallout">
            <a:avLst>
              <a:gd name="adj1" fmla="val -60227"/>
              <a:gd name="adj2" fmla="val -767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All input values come from this list, e.g. [1,2,4,8]</a:t>
            </a:r>
          </a:p>
        </p:txBody>
      </p:sp>
      <p:sp>
        <p:nvSpPr>
          <p:cNvPr id="122" name="Speech Bubble: Rectangle with Corners Rounded 121">
            <a:extLst>
              <a:ext uri="{FF2B5EF4-FFF2-40B4-BE49-F238E27FC236}">
                <a16:creationId xmlns:a16="http://schemas.microsoft.com/office/drawing/2014/main" id="{8354BDDE-BA79-4BC8-B666-45C5AD43746B}"/>
              </a:ext>
            </a:extLst>
          </p:cNvPr>
          <p:cNvSpPr/>
          <p:nvPr/>
        </p:nvSpPr>
        <p:spPr>
          <a:xfrm>
            <a:off x="6096000" y="1010194"/>
            <a:ext cx="2481506" cy="956943"/>
          </a:xfrm>
          <a:prstGeom prst="wedgeRoundRectCallout">
            <a:avLst>
              <a:gd name="adj1" fmla="val -77072"/>
              <a:gd name="adj2" fmla="val 1075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example, a guard might be:</a:t>
            </a:r>
          </a:p>
          <a:p>
            <a:pPr algn="ctr"/>
            <a:r>
              <a:rPr lang="en-US" sz="2000" dirty="0">
                <a:solidFill>
                  <a:srgbClr val="FFAFAF"/>
                </a:solidFill>
                <a:latin typeface="Corbel" panose="020B0503020204020204" pitchFamily="34" charset="0"/>
              </a:rPr>
              <a:t>x &gt; 5 </a:t>
            </a:r>
            <a:r>
              <a:rPr lang="en-US" sz="2000" dirty="0">
                <a:latin typeface="Corbel" panose="020B0503020204020204" pitchFamily="34" charset="0"/>
              </a:rPr>
              <a:t>or </a:t>
            </a:r>
            <a:r>
              <a:rPr lang="en-US" sz="2000" dirty="0" err="1">
                <a:solidFill>
                  <a:srgbClr val="FFAFAF"/>
                </a:solidFill>
                <a:latin typeface="Corbel" panose="020B0503020204020204" pitchFamily="34" charset="0"/>
              </a:rPr>
              <a:t>is_odd</a:t>
            </a:r>
            <a:r>
              <a:rPr lang="en-US" sz="2000" dirty="0">
                <a:solidFill>
                  <a:srgbClr val="FFAFAF"/>
                </a:solidFill>
                <a:latin typeface="Corbel" panose="020B0503020204020204" pitchFamily="34" charset="0"/>
              </a:rPr>
              <a:t>(x)</a:t>
            </a:r>
          </a:p>
        </p:txBody>
      </p:sp>
      <p:sp>
        <p:nvSpPr>
          <p:cNvPr id="123" name="TextBox 122">
            <a:extLst>
              <a:ext uri="{FF2B5EF4-FFF2-40B4-BE49-F238E27FC236}">
                <a16:creationId xmlns:a16="http://schemas.microsoft.com/office/drawing/2014/main" id="{53CEF0E9-8805-432D-A30C-3D79D7E51242}"/>
              </a:ext>
            </a:extLst>
          </p:cNvPr>
          <p:cNvSpPr txBox="1"/>
          <p:nvPr/>
        </p:nvSpPr>
        <p:spPr>
          <a:xfrm>
            <a:off x="2324743" y="5736743"/>
            <a:ext cx="7332617" cy="538609"/>
          </a:xfrm>
          <a:prstGeom prst="rect">
            <a:avLst/>
          </a:prstGeom>
          <a:noFill/>
        </p:spPr>
        <p:txBody>
          <a:bodyPr wrap="square" rtlCol="0">
            <a:spAutoFit/>
          </a:bodyPr>
          <a:lstStyle/>
          <a:p>
            <a:pPr algn="ctr"/>
            <a:r>
              <a:rPr lang="en-US" dirty="0">
                <a:latin typeface="Consolas" panose="020B0609020204030204" pitchFamily="49" charset="0"/>
              </a:rPr>
              <a:t>square_nums1 = [x^2 | x &lt;- </a:t>
            </a:r>
            <a:r>
              <a:rPr lang="en-US" dirty="0" err="1">
                <a:latin typeface="Consolas" panose="020B0609020204030204" pitchFamily="49" charset="0"/>
              </a:rPr>
              <a:t>input_list</a:t>
            </a:r>
            <a:r>
              <a:rPr lang="en-US" dirty="0">
                <a:latin typeface="Consolas" panose="020B0609020204030204" pitchFamily="49" charset="0"/>
              </a:rPr>
              <a:t>]</a:t>
            </a:r>
          </a:p>
          <a:p>
            <a:pPr algn="ctr"/>
            <a:endParaRPr lang="en-US" sz="1100" dirty="0">
              <a:latin typeface="Consolas" panose="020B0609020204030204" pitchFamily="49" charset="0"/>
            </a:endParaRPr>
          </a:p>
        </p:txBody>
      </p:sp>
      <p:sp>
        <p:nvSpPr>
          <p:cNvPr id="125" name="TextBox 124">
            <a:extLst>
              <a:ext uri="{FF2B5EF4-FFF2-40B4-BE49-F238E27FC236}">
                <a16:creationId xmlns:a16="http://schemas.microsoft.com/office/drawing/2014/main" id="{A773662B-AE2B-41B4-8C37-48EC80117B54}"/>
              </a:ext>
            </a:extLst>
          </p:cNvPr>
          <p:cNvSpPr txBox="1"/>
          <p:nvPr/>
        </p:nvSpPr>
        <p:spPr>
          <a:xfrm>
            <a:off x="2324743" y="6096389"/>
            <a:ext cx="7332617" cy="538609"/>
          </a:xfrm>
          <a:prstGeom prst="rect">
            <a:avLst/>
          </a:prstGeom>
          <a:noFill/>
        </p:spPr>
        <p:txBody>
          <a:bodyPr wrap="square" rtlCol="0">
            <a:spAutoFit/>
          </a:bodyPr>
          <a:lstStyle/>
          <a:p>
            <a:pPr algn="ctr"/>
            <a:r>
              <a:rPr lang="en-US" dirty="0">
                <a:latin typeface="Consolas" panose="020B0609020204030204" pitchFamily="49" charset="0"/>
              </a:rPr>
              <a:t>square_nums2 = [x^2 | x &lt;- </a:t>
            </a:r>
            <a:r>
              <a:rPr lang="en-US" dirty="0" err="1">
                <a:latin typeface="Consolas" panose="020B0609020204030204" pitchFamily="49" charset="0"/>
              </a:rPr>
              <a:t>input_list</a:t>
            </a:r>
            <a:r>
              <a:rPr lang="en-US" dirty="0">
                <a:latin typeface="Consolas" panose="020B0609020204030204" pitchFamily="49" charset="0"/>
              </a:rPr>
              <a:t>, </a:t>
            </a:r>
            <a:r>
              <a:rPr lang="en-US" dirty="0">
                <a:solidFill>
                  <a:srgbClr val="FF0000"/>
                </a:solidFill>
                <a:latin typeface="Consolas" panose="020B0609020204030204" pitchFamily="49" charset="0"/>
              </a:rPr>
              <a:t>x &gt; 5</a:t>
            </a:r>
            <a:r>
              <a:rPr lang="en-US" dirty="0">
                <a:latin typeface="Consolas" panose="020B0609020204030204" pitchFamily="49" charset="0"/>
              </a:rPr>
              <a:t>]</a:t>
            </a:r>
          </a:p>
          <a:p>
            <a:pPr algn="ctr"/>
            <a:endParaRPr lang="en-US" sz="1100" dirty="0">
              <a:latin typeface="Consolas" panose="020B0609020204030204" pitchFamily="49" charset="0"/>
            </a:endParaRPr>
          </a:p>
        </p:txBody>
      </p:sp>
      <p:sp>
        <p:nvSpPr>
          <p:cNvPr id="126" name="TextBox 125">
            <a:extLst>
              <a:ext uri="{FF2B5EF4-FFF2-40B4-BE49-F238E27FC236}">
                <a16:creationId xmlns:a16="http://schemas.microsoft.com/office/drawing/2014/main" id="{4E8B424C-AE51-4E0A-AC40-17523B51D24D}"/>
              </a:ext>
            </a:extLst>
          </p:cNvPr>
          <p:cNvSpPr txBox="1"/>
          <p:nvPr/>
        </p:nvSpPr>
        <p:spPr>
          <a:xfrm>
            <a:off x="2324743" y="6456035"/>
            <a:ext cx="7332617" cy="538609"/>
          </a:xfrm>
          <a:prstGeom prst="rect">
            <a:avLst/>
          </a:prstGeom>
          <a:noFill/>
        </p:spPr>
        <p:txBody>
          <a:bodyPr wrap="square" rtlCol="0">
            <a:spAutoFit/>
          </a:bodyPr>
          <a:lstStyle/>
          <a:p>
            <a:pPr algn="ctr"/>
            <a:r>
              <a:rPr lang="en-US" dirty="0">
                <a:latin typeface="Consolas" panose="020B0609020204030204" pitchFamily="49" charset="0"/>
              </a:rPr>
              <a:t>square_nums3 = [x^2 | x &lt;- </a:t>
            </a:r>
            <a:r>
              <a:rPr lang="en-US" dirty="0" err="1">
                <a:latin typeface="Consolas" panose="020B0609020204030204" pitchFamily="49" charset="0"/>
              </a:rPr>
              <a:t>input_list</a:t>
            </a:r>
            <a:r>
              <a:rPr lang="en-US" dirty="0">
                <a:latin typeface="Consolas" panose="020B0609020204030204" pitchFamily="49" charset="0"/>
              </a:rPr>
              <a:t>, </a:t>
            </a:r>
            <a:r>
              <a:rPr lang="en-US" dirty="0">
                <a:solidFill>
                  <a:srgbClr val="FF0000"/>
                </a:solidFill>
                <a:latin typeface="Consolas" panose="020B0609020204030204" pitchFamily="49" charset="0"/>
              </a:rPr>
              <a:t>x &gt; 5</a:t>
            </a:r>
            <a:r>
              <a:rPr lang="en-US" dirty="0">
                <a:latin typeface="Consolas" panose="020B0609020204030204" pitchFamily="49" charset="0"/>
              </a:rPr>
              <a:t>, </a:t>
            </a:r>
            <a:r>
              <a:rPr lang="en-US" dirty="0">
                <a:solidFill>
                  <a:srgbClr val="FF0000"/>
                </a:solidFill>
                <a:latin typeface="Consolas" panose="020B0609020204030204" pitchFamily="49" charset="0"/>
              </a:rPr>
              <a:t>x &lt; 20</a:t>
            </a:r>
            <a:r>
              <a:rPr lang="en-US" dirty="0">
                <a:latin typeface="Consolas" panose="020B0609020204030204" pitchFamily="49" charset="0"/>
              </a:rPr>
              <a:t>]</a:t>
            </a:r>
          </a:p>
          <a:p>
            <a:pPr algn="ctr"/>
            <a:endParaRPr lang="en-US" sz="1100" dirty="0">
              <a:latin typeface="Consolas" panose="020B0609020204030204" pitchFamily="49" charset="0"/>
            </a:endParaRPr>
          </a:p>
        </p:txBody>
      </p:sp>
      <p:sp>
        <p:nvSpPr>
          <p:cNvPr id="13" name="Rectangle 12">
            <a:extLst>
              <a:ext uri="{FF2B5EF4-FFF2-40B4-BE49-F238E27FC236}">
                <a16:creationId xmlns:a16="http://schemas.microsoft.com/office/drawing/2014/main" id="{F88A3E25-C04C-445D-896F-9338D7624356}"/>
              </a:ext>
            </a:extLst>
          </p:cNvPr>
          <p:cNvSpPr/>
          <p:nvPr/>
        </p:nvSpPr>
        <p:spPr>
          <a:xfrm>
            <a:off x="4246179" y="2421364"/>
            <a:ext cx="4025462" cy="315705"/>
          </a:xfrm>
          <a:prstGeom prst="rect">
            <a:avLst/>
          </a:prstGeom>
          <a:solidFill>
            <a:srgbClr val="F2F2F2">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A4365B37-5B87-42AB-B2D3-36DC973EB7BA}"/>
              </a:ext>
            </a:extLst>
          </p:cNvPr>
          <p:cNvSpPr/>
          <p:nvPr/>
        </p:nvSpPr>
        <p:spPr>
          <a:xfrm>
            <a:off x="7367452" y="4781828"/>
            <a:ext cx="1264132" cy="315705"/>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Speech Bubble: Rectangle with Corners Rounded 123">
            <a:extLst>
              <a:ext uri="{FF2B5EF4-FFF2-40B4-BE49-F238E27FC236}">
                <a16:creationId xmlns:a16="http://schemas.microsoft.com/office/drawing/2014/main" id="{7C2E37B6-E85F-4F64-A8EF-1849571C9112}"/>
              </a:ext>
            </a:extLst>
          </p:cNvPr>
          <p:cNvSpPr/>
          <p:nvPr/>
        </p:nvSpPr>
        <p:spPr>
          <a:xfrm>
            <a:off x="6197598" y="1265563"/>
            <a:ext cx="3065418" cy="648660"/>
          </a:xfrm>
          <a:prstGeom prst="wedgeRoundRectCallout">
            <a:avLst>
              <a:gd name="adj1" fmla="val -65317"/>
              <a:gd name="adj2" fmla="val 1421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guard is optional! </a:t>
            </a:r>
          </a:p>
        </p:txBody>
      </p:sp>
      <p:sp>
        <p:nvSpPr>
          <p:cNvPr id="129" name="Rectangle 128">
            <a:extLst>
              <a:ext uri="{FF2B5EF4-FFF2-40B4-BE49-F238E27FC236}">
                <a16:creationId xmlns:a16="http://schemas.microsoft.com/office/drawing/2014/main" id="{02BEDAC5-AF6E-4D6E-8DCB-873FF64A69DE}"/>
              </a:ext>
            </a:extLst>
          </p:cNvPr>
          <p:cNvSpPr/>
          <p:nvPr/>
        </p:nvSpPr>
        <p:spPr>
          <a:xfrm>
            <a:off x="4368189" y="2444834"/>
            <a:ext cx="4025462" cy="3157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latin typeface="Consolas" panose="020B0609020204030204" pitchFamily="49" charset="0"/>
              </a:rPr>
              <a:t>if guard1(x) &amp;&amp; guard2(x) then</a:t>
            </a:r>
          </a:p>
        </p:txBody>
      </p:sp>
      <p:sp>
        <p:nvSpPr>
          <p:cNvPr id="128" name="Speech Bubble: Rectangle with Corners Rounded 127">
            <a:extLst>
              <a:ext uri="{FF2B5EF4-FFF2-40B4-BE49-F238E27FC236}">
                <a16:creationId xmlns:a16="http://schemas.microsoft.com/office/drawing/2014/main" id="{4E151ED6-3D82-425C-ADCB-36900240FB72}"/>
              </a:ext>
            </a:extLst>
          </p:cNvPr>
          <p:cNvSpPr/>
          <p:nvPr/>
        </p:nvSpPr>
        <p:spPr>
          <a:xfrm>
            <a:off x="6574971" y="611306"/>
            <a:ext cx="3065418" cy="1329070"/>
          </a:xfrm>
          <a:prstGeom prst="wedgeRoundRectCallout">
            <a:avLst>
              <a:gd name="adj1" fmla="val -64288"/>
              <a:gd name="adj2" fmla="val 914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 also have </a:t>
            </a:r>
            <a:r>
              <a:rPr lang="en-US" sz="2000" dirty="0">
                <a:solidFill>
                  <a:srgbClr val="FFC1C1"/>
                </a:solidFill>
                <a:latin typeface="Corbel" panose="020B0503020204020204" pitchFamily="34" charset="0"/>
              </a:rPr>
              <a:t>multiple guards</a:t>
            </a:r>
            <a:r>
              <a:rPr lang="en-US" sz="2000" dirty="0">
                <a:latin typeface="Corbel" panose="020B0503020204020204" pitchFamily="34" charset="0"/>
              </a:rPr>
              <a:t>… but </a:t>
            </a:r>
            <a:r>
              <a:rPr lang="en-US" sz="2000" dirty="0">
                <a:solidFill>
                  <a:srgbClr val="FFC1C1"/>
                </a:solidFill>
                <a:latin typeface="Corbel" panose="020B0503020204020204" pitchFamily="34" charset="0"/>
              </a:rPr>
              <a:t>ALL of them must pass</a:t>
            </a:r>
            <a:r>
              <a:rPr lang="en-US" sz="2000" dirty="0">
                <a:latin typeface="Corbel" panose="020B0503020204020204" pitchFamily="34" charset="0"/>
              </a:rPr>
              <a:t> for a value to be included!</a:t>
            </a:r>
          </a:p>
        </p:txBody>
      </p:sp>
      <p:grpSp>
        <p:nvGrpSpPr>
          <p:cNvPr id="5" name="Group 4">
            <a:extLst>
              <a:ext uri="{FF2B5EF4-FFF2-40B4-BE49-F238E27FC236}">
                <a16:creationId xmlns:a16="http://schemas.microsoft.com/office/drawing/2014/main" id="{C4720A59-4CEE-47EA-BB49-736813DC2BC3}"/>
              </a:ext>
            </a:extLst>
          </p:cNvPr>
          <p:cNvGrpSpPr/>
          <p:nvPr/>
        </p:nvGrpSpPr>
        <p:grpSpPr>
          <a:xfrm>
            <a:off x="7383742" y="4759580"/>
            <a:ext cx="3013162" cy="369332"/>
            <a:chOff x="7245536" y="4753119"/>
            <a:chExt cx="3013162" cy="369332"/>
          </a:xfrm>
        </p:grpSpPr>
        <p:sp>
          <p:nvSpPr>
            <p:cNvPr id="130" name="Rectangle 129">
              <a:extLst>
                <a:ext uri="{FF2B5EF4-FFF2-40B4-BE49-F238E27FC236}">
                  <a16:creationId xmlns:a16="http://schemas.microsoft.com/office/drawing/2014/main" id="{64B9E584-2C4E-4928-B49A-6F2DC56A7731}"/>
                </a:ext>
              </a:extLst>
            </p:cNvPr>
            <p:cNvSpPr/>
            <p:nvPr/>
          </p:nvSpPr>
          <p:spPr>
            <a:xfrm>
              <a:off x="7351427" y="4791445"/>
              <a:ext cx="2814954" cy="315705"/>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33E07AA2-0ACD-41D7-961B-66CAD5EFCEE1}"/>
                </a:ext>
              </a:extLst>
            </p:cNvPr>
            <p:cNvSpPr txBox="1"/>
            <p:nvPr/>
          </p:nvSpPr>
          <p:spPr>
            <a:xfrm>
              <a:off x="7245536" y="4753119"/>
              <a:ext cx="3013162"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(guard1 x)</a:t>
              </a:r>
              <a:r>
                <a:rPr lang="en-US" dirty="0">
                  <a:solidFill>
                    <a:schemeClr val="tx1"/>
                  </a:solidFill>
                  <a:latin typeface="Consolas" panose="020B0609020204030204" pitchFamily="49" charset="0"/>
                </a:rPr>
                <a:t>,</a:t>
              </a:r>
              <a:r>
                <a:rPr lang="en-US" dirty="0">
                  <a:solidFill>
                    <a:srgbClr val="FF0000"/>
                  </a:solidFill>
                  <a:latin typeface="Consolas" panose="020B0609020204030204" pitchFamily="49" charset="0"/>
                </a:rPr>
                <a:t>(guard2 x)</a:t>
              </a:r>
              <a:r>
                <a:rPr lang="en-US" dirty="0">
                  <a:solidFill>
                    <a:schemeClr val="tx1"/>
                  </a:solidFill>
                  <a:latin typeface="Consolas" panose="020B0609020204030204" pitchFamily="49" charset="0"/>
                </a:rPr>
                <a:t>]</a:t>
              </a:r>
            </a:p>
          </p:txBody>
        </p:sp>
      </p:grpSp>
      <p:sp>
        <p:nvSpPr>
          <p:cNvPr id="120" name="Speech Bubble: Rectangle with Corners Rounded 119">
            <a:extLst>
              <a:ext uri="{FF2B5EF4-FFF2-40B4-BE49-F238E27FC236}">
                <a16:creationId xmlns:a16="http://schemas.microsoft.com/office/drawing/2014/main" id="{C3963770-B09C-4D06-BD12-201DDBA8420D}"/>
              </a:ext>
            </a:extLst>
          </p:cNvPr>
          <p:cNvSpPr/>
          <p:nvPr/>
        </p:nvSpPr>
        <p:spPr>
          <a:xfrm>
            <a:off x="8914293" y="3370910"/>
            <a:ext cx="2624563" cy="901862"/>
          </a:xfrm>
          <a:prstGeom prst="wedgeRoundRectCallout">
            <a:avLst>
              <a:gd name="adj1" fmla="val -64087"/>
              <a:gd name="adj2" fmla="val 1112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an input value x passes this guard, then we'll process it…</a:t>
            </a:r>
          </a:p>
        </p:txBody>
      </p:sp>
      <p:sp>
        <p:nvSpPr>
          <p:cNvPr id="31" name="TextBox 30">
            <a:extLst>
              <a:ext uri="{FF2B5EF4-FFF2-40B4-BE49-F238E27FC236}">
                <a16:creationId xmlns:a16="http://schemas.microsoft.com/office/drawing/2014/main" id="{884F5B46-48BA-4679-B5D8-8A1C16F5F022}"/>
              </a:ext>
            </a:extLst>
          </p:cNvPr>
          <p:cNvSpPr txBox="1"/>
          <p:nvPr/>
        </p:nvSpPr>
        <p:spPr>
          <a:xfrm>
            <a:off x="2429692" y="5312264"/>
            <a:ext cx="7332617" cy="369332"/>
          </a:xfrm>
          <a:prstGeom prst="rect">
            <a:avLst/>
          </a:prstGeom>
          <a:noFill/>
        </p:spPr>
        <p:txBody>
          <a:bodyPr wrap="square" rtlCol="0">
            <a:spAutoFit/>
          </a:bodyPr>
          <a:lstStyle/>
          <a:p>
            <a:pPr algn="ctr"/>
            <a:r>
              <a:rPr lang="en-US" dirty="0" err="1">
                <a:solidFill>
                  <a:schemeClr val="accent5">
                    <a:lumMod val="75000"/>
                  </a:schemeClr>
                </a:solidFill>
                <a:latin typeface="Consolas" panose="020B0609020204030204" pitchFamily="49" charset="0"/>
              </a:rPr>
              <a:t>input_list</a:t>
            </a:r>
            <a:r>
              <a:rPr lang="en-US" dirty="0">
                <a:solidFill>
                  <a:schemeClr val="accent5">
                    <a:lumMod val="75000"/>
                  </a:schemeClr>
                </a:solidFill>
                <a:latin typeface="Consolas" panose="020B0609020204030204" pitchFamily="49" charset="0"/>
              </a:rPr>
              <a:t> = [1..100]</a:t>
            </a:r>
            <a:endParaRPr lang="en-US" sz="1100" dirty="0">
              <a:solidFill>
                <a:schemeClr val="accent5">
                  <a:lumMod val="75000"/>
                </a:schemeClr>
              </a:solidFill>
              <a:latin typeface="Consolas" panose="020B0609020204030204" pitchFamily="49" charset="0"/>
            </a:endParaRPr>
          </a:p>
        </p:txBody>
      </p:sp>
      <p:grpSp>
        <p:nvGrpSpPr>
          <p:cNvPr id="7" name="Group 6">
            <a:extLst>
              <a:ext uri="{FF2B5EF4-FFF2-40B4-BE49-F238E27FC236}">
                <a16:creationId xmlns:a16="http://schemas.microsoft.com/office/drawing/2014/main" id="{F1E525E9-F492-47FA-8F37-10E83B3030E6}"/>
              </a:ext>
            </a:extLst>
          </p:cNvPr>
          <p:cNvGrpSpPr/>
          <p:nvPr/>
        </p:nvGrpSpPr>
        <p:grpSpPr>
          <a:xfrm>
            <a:off x="5968129" y="100026"/>
            <a:ext cx="6096609" cy="2539352"/>
            <a:chOff x="5968129" y="100026"/>
            <a:chExt cx="6096609" cy="2539352"/>
          </a:xfrm>
        </p:grpSpPr>
        <p:grpSp>
          <p:nvGrpSpPr>
            <p:cNvPr id="33" name="Group 32">
              <a:extLst>
                <a:ext uri="{FF2B5EF4-FFF2-40B4-BE49-F238E27FC236}">
                  <a16:creationId xmlns:a16="http://schemas.microsoft.com/office/drawing/2014/main" id="{B4B16531-B467-4C07-9C86-481910137D32}"/>
                </a:ext>
              </a:extLst>
            </p:cNvPr>
            <p:cNvGrpSpPr/>
            <p:nvPr/>
          </p:nvGrpSpPr>
          <p:grpSpPr>
            <a:xfrm>
              <a:off x="5968129" y="100026"/>
              <a:ext cx="6096609" cy="2539352"/>
              <a:chOff x="5574901" y="1860678"/>
              <a:chExt cx="6096609" cy="2539352"/>
            </a:xfrm>
          </p:grpSpPr>
          <p:grpSp>
            <p:nvGrpSpPr>
              <p:cNvPr id="34" name="Group 33">
                <a:extLst>
                  <a:ext uri="{FF2B5EF4-FFF2-40B4-BE49-F238E27FC236}">
                    <a16:creationId xmlns:a16="http://schemas.microsoft.com/office/drawing/2014/main" id="{F9C83353-DB1D-4D69-B73E-84D3DB7DC0EE}"/>
                  </a:ext>
                </a:extLst>
              </p:cNvPr>
              <p:cNvGrpSpPr/>
              <p:nvPr/>
            </p:nvGrpSpPr>
            <p:grpSpPr>
              <a:xfrm>
                <a:off x="5574901" y="1860678"/>
                <a:ext cx="6096609" cy="2539352"/>
                <a:chOff x="6645310" y="4797320"/>
                <a:chExt cx="6096609" cy="2539352"/>
              </a:xfrm>
            </p:grpSpPr>
            <p:grpSp>
              <p:nvGrpSpPr>
                <p:cNvPr id="36" name="Group 35">
                  <a:extLst>
                    <a:ext uri="{FF2B5EF4-FFF2-40B4-BE49-F238E27FC236}">
                      <a16:creationId xmlns:a16="http://schemas.microsoft.com/office/drawing/2014/main" id="{D42D7DF8-DA0E-45FA-8AF5-CA7DA0A844C4}"/>
                    </a:ext>
                  </a:extLst>
                </p:cNvPr>
                <p:cNvGrpSpPr/>
                <p:nvPr/>
              </p:nvGrpSpPr>
              <p:grpSpPr>
                <a:xfrm>
                  <a:off x="6645310" y="4797320"/>
                  <a:ext cx="6096607" cy="2539352"/>
                  <a:chOff x="6883851" y="4419782"/>
                  <a:chExt cx="6096607" cy="2539352"/>
                </a:xfrm>
              </p:grpSpPr>
              <p:sp>
                <p:nvSpPr>
                  <p:cNvPr id="38" name="Rectangle: Rounded Corners 37">
                    <a:extLst>
                      <a:ext uri="{FF2B5EF4-FFF2-40B4-BE49-F238E27FC236}">
                        <a16:creationId xmlns:a16="http://schemas.microsoft.com/office/drawing/2014/main" id="{653E801D-18CD-489C-88E4-33813B2AA99B}"/>
                      </a:ext>
                    </a:extLst>
                  </p:cNvPr>
                  <p:cNvSpPr/>
                  <p:nvPr/>
                </p:nvSpPr>
                <p:spPr>
                  <a:xfrm>
                    <a:off x="6883851" y="4426225"/>
                    <a:ext cx="6096607" cy="253290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F483F764-185A-42C0-9FA7-7943AAB0DD0F}"/>
                      </a:ext>
                    </a:extLst>
                  </p:cNvPr>
                  <p:cNvSpPr txBox="1"/>
                  <p:nvPr/>
                </p:nvSpPr>
                <p:spPr>
                  <a:xfrm>
                    <a:off x="6998791" y="4419782"/>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37" name="TextBox 36">
                  <a:extLst>
                    <a:ext uri="{FF2B5EF4-FFF2-40B4-BE49-F238E27FC236}">
                      <a16:creationId xmlns:a16="http://schemas.microsoft.com/office/drawing/2014/main" id="{120A41FC-B19C-4529-B8B9-1A8002EB4990}"/>
                    </a:ext>
                  </a:extLst>
                </p:cNvPr>
                <p:cNvSpPr txBox="1"/>
                <p:nvPr/>
              </p:nvSpPr>
              <p:spPr>
                <a:xfrm>
                  <a:off x="7372669" y="5153375"/>
                  <a:ext cx="5369250" cy="969496"/>
                </a:xfrm>
                <a:prstGeom prst="rect">
                  <a:avLst/>
                </a:prstGeom>
                <a:noFill/>
              </p:spPr>
              <p:txBody>
                <a:bodyPr wrap="square" rtlCol="0">
                  <a:spAutoFit/>
                </a:bodyPr>
                <a:lstStyle/>
                <a:p>
                  <a:pPr algn="ctr"/>
                  <a:r>
                    <a:rPr lang="en-US" sz="1900" dirty="0">
                      <a:solidFill>
                        <a:schemeClr val="accent1">
                          <a:lumMod val="75000"/>
                        </a:schemeClr>
                      </a:solidFill>
                      <a:latin typeface="Comic Sans MS" panose="030F0702030302020204" pitchFamily="66" charset="0"/>
                    </a:rPr>
                    <a:t>"For those that weren't sleeping in </a:t>
                  </a:r>
                </a:p>
                <a:p>
                  <a:pPr algn="ctr"/>
                  <a:r>
                    <a:rPr lang="en-US" sz="1900" dirty="0">
                      <a:solidFill>
                        <a:schemeClr val="accent1">
                          <a:lumMod val="75000"/>
                        </a:schemeClr>
                      </a:solidFill>
                      <a:latin typeface="Comic Sans MS" panose="030F0702030302020204" pitchFamily="66" charset="0"/>
                    </a:rPr>
                    <a:t>Math 61, Haskell comprehension syntax is almost identical to </a:t>
                  </a:r>
                  <a:r>
                    <a:rPr lang="en-US" sz="1900" i="1" dirty="0">
                      <a:solidFill>
                        <a:schemeClr val="accent1">
                          <a:lumMod val="75000"/>
                        </a:schemeClr>
                      </a:solidFill>
                      <a:latin typeface="Comic Sans MS" panose="030F0702030302020204" pitchFamily="66" charset="0"/>
                    </a:rPr>
                    <a:t>Set Builder Notation</a:t>
                  </a:r>
                  <a:r>
                    <a:rPr lang="en-US" sz="1900" dirty="0">
                      <a:solidFill>
                        <a:schemeClr val="accent1">
                          <a:lumMod val="75000"/>
                        </a:schemeClr>
                      </a:solidFill>
                      <a:latin typeface="Comic Sans MS" panose="030F0702030302020204" pitchFamily="66" charset="0"/>
                    </a:rPr>
                    <a:t>!"</a:t>
                  </a:r>
                </a:p>
              </p:txBody>
            </p:sp>
          </p:grpSp>
          <p:pic>
            <p:nvPicPr>
              <p:cNvPr id="35" name="Picture 34">
                <a:extLst>
                  <a:ext uri="{FF2B5EF4-FFF2-40B4-BE49-F238E27FC236}">
                    <a16:creationId xmlns:a16="http://schemas.microsoft.com/office/drawing/2014/main" id="{E6EA8689-549B-450F-9CC9-93023E03BFDF}"/>
                  </a:ext>
                </a:extLst>
              </p:cNvPr>
              <p:cNvPicPr>
                <a:picLocks noChangeAspect="1"/>
              </p:cNvPicPr>
              <p:nvPr/>
            </p:nvPicPr>
            <p:blipFill rotWithShape="1">
              <a:blip r:embed="rId3"/>
              <a:srcRect l="23761" r="21167"/>
              <a:stretch/>
            </p:blipFill>
            <p:spPr>
              <a:xfrm>
                <a:off x="5667353" y="2266543"/>
                <a:ext cx="799586" cy="7928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6" name="Picture 5">
              <a:extLst>
                <a:ext uri="{FF2B5EF4-FFF2-40B4-BE49-F238E27FC236}">
                  <a16:creationId xmlns:a16="http://schemas.microsoft.com/office/drawing/2014/main" id="{D2166C5F-DF6F-4AC8-8BEE-D7C038005CBF}"/>
                </a:ext>
              </a:extLst>
            </p:cNvPr>
            <p:cNvPicPr>
              <a:picLocks noChangeAspect="1"/>
            </p:cNvPicPr>
            <p:nvPr/>
          </p:nvPicPr>
          <p:blipFill>
            <a:blip r:embed="rId4"/>
            <a:stretch>
              <a:fillRect/>
            </a:stretch>
          </p:blipFill>
          <p:spPr>
            <a:xfrm>
              <a:off x="7115458" y="1477268"/>
              <a:ext cx="4295116" cy="576956"/>
            </a:xfrm>
            <a:prstGeom prst="rect">
              <a:avLst/>
            </a:prstGeom>
            <a:ln>
              <a:noFill/>
            </a:ln>
            <a:effectLst>
              <a:outerShdw blurRad="292100" dist="139700" dir="2700000" algn="tl" rotWithShape="0">
                <a:srgbClr val="333333">
                  <a:alpha val="65000"/>
                </a:srgbClr>
              </a:outerShdw>
            </a:effectLst>
          </p:spPr>
        </p:pic>
      </p:grpSp>
      <p:sp>
        <p:nvSpPr>
          <p:cNvPr id="42" name="TextBox 41">
            <a:extLst>
              <a:ext uri="{FF2B5EF4-FFF2-40B4-BE49-F238E27FC236}">
                <a16:creationId xmlns:a16="http://schemas.microsoft.com/office/drawing/2014/main" id="{369E8215-4FE3-4EE2-876E-89866113723F}"/>
              </a:ext>
            </a:extLst>
          </p:cNvPr>
          <p:cNvSpPr txBox="1"/>
          <p:nvPr/>
        </p:nvSpPr>
        <p:spPr>
          <a:xfrm>
            <a:off x="3264570" y="6456035"/>
            <a:ext cx="7332617" cy="538609"/>
          </a:xfrm>
          <a:prstGeom prst="rect">
            <a:avLst/>
          </a:prstGeom>
          <a:noFill/>
        </p:spPr>
        <p:txBody>
          <a:bodyPr wrap="square" rtlCol="0">
            <a:spAutoFit/>
          </a:bodyPr>
          <a:lstStyle/>
          <a:p>
            <a:pPr algn="ctr"/>
            <a:r>
              <a:rPr lang="en-US" dirty="0">
                <a:latin typeface="Consolas" panose="020B0609020204030204" pitchFamily="49" charset="0"/>
              </a:rPr>
              <a:t>[x^2 | x &lt;- </a:t>
            </a:r>
            <a:r>
              <a:rPr lang="en-US" dirty="0" err="1">
                <a:latin typeface="Consolas" panose="020B0609020204030204" pitchFamily="49" charset="0"/>
              </a:rPr>
              <a:t>input_list</a:t>
            </a:r>
            <a:r>
              <a:rPr lang="en-US" dirty="0">
                <a:latin typeface="Consolas" panose="020B0609020204030204" pitchFamily="49" charset="0"/>
              </a:rPr>
              <a:t>, </a:t>
            </a:r>
            <a:r>
              <a:rPr lang="en-US" dirty="0">
                <a:solidFill>
                  <a:srgbClr val="FF0000"/>
                </a:solidFill>
                <a:latin typeface="Consolas" panose="020B0609020204030204" pitchFamily="49" charset="0"/>
              </a:rPr>
              <a:t>x &gt; 5</a:t>
            </a:r>
            <a:r>
              <a:rPr lang="en-US" dirty="0">
                <a:latin typeface="Consolas" panose="020B0609020204030204" pitchFamily="49" charset="0"/>
              </a:rPr>
              <a:t>, </a:t>
            </a:r>
            <a:r>
              <a:rPr lang="en-US" dirty="0">
                <a:solidFill>
                  <a:srgbClr val="FF0000"/>
                </a:solidFill>
                <a:latin typeface="Consolas" panose="020B0609020204030204" pitchFamily="49" charset="0"/>
              </a:rPr>
              <a:t>x &lt; 20</a:t>
            </a:r>
            <a:r>
              <a:rPr lang="en-US" dirty="0">
                <a:latin typeface="Consolas" panose="020B0609020204030204" pitchFamily="49" charset="0"/>
              </a:rPr>
              <a:t>]</a:t>
            </a:r>
          </a:p>
          <a:p>
            <a:pPr algn="ctr"/>
            <a:endParaRPr lang="en-US" sz="1100" dirty="0">
              <a:latin typeface="Consolas" panose="020B0609020204030204" pitchFamily="49" charset="0"/>
            </a:endParaRPr>
          </a:p>
        </p:txBody>
      </p:sp>
    </p:spTree>
    <p:extLst>
      <p:ext uri="{BB962C8B-B14F-4D97-AF65-F5344CB8AC3E}">
        <p14:creationId xmlns:p14="http://schemas.microsoft.com/office/powerpoint/2010/main" val="166448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down)">
                                      <p:cBhvr>
                                        <p:cTn id="31" dur="500"/>
                                        <p:tgtEl>
                                          <p:spTgt spid="12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2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8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1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3.125E-6 -2.96296E-6 L -0.10144 0.42199 " pathEditMode="relative" rAng="0" ptsTypes="AA">
                                      <p:cBhvr>
                                        <p:cTn id="65" dur="2000" fill="hold"/>
                                        <p:tgtEl>
                                          <p:spTgt spid="115"/>
                                        </p:tgtEl>
                                        <p:attrNameLst>
                                          <p:attrName>ppt_x</p:attrName>
                                          <p:attrName>ppt_y</p:attrName>
                                        </p:attrNameLst>
                                      </p:cBhvr>
                                      <p:rCtr x="-5078" y="21088"/>
                                    </p:animMotion>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1" nodeType="clickEffect">
                                  <p:stCondLst>
                                    <p:cond delay="0"/>
                                  </p:stCondLst>
                                  <p:childTnLst>
                                    <p:animMotion origin="layout" path="M 2.70833E-6 3.7037E-6 L 0.04349 0.3824 " pathEditMode="relative" rAng="0" ptsTypes="AA">
                                      <p:cBhvr>
                                        <p:cTn id="73" dur="2000" fill="hold"/>
                                        <p:tgtEl>
                                          <p:spTgt spid="92"/>
                                        </p:tgtEl>
                                        <p:attrNameLst>
                                          <p:attrName>ppt_x</p:attrName>
                                          <p:attrName>ppt_y</p:attrName>
                                        </p:attrNameLst>
                                      </p:cBhvr>
                                      <p:rCtr x="2174" y="19120"/>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1" nodeType="clickEffect">
                                  <p:stCondLst>
                                    <p:cond delay="0"/>
                                  </p:stCondLst>
                                  <p:childTnLst>
                                    <p:animMotion origin="layout" path="M 1.25E-6 3.7037E-6 L 0.04323 0.3831 " pathEditMode="relative" rAng="0" ptsTypes="AA">
                                      <p:cBhvr>
                                        <p:cTn id="81" dur="2000" fill="hold"/>
                                        <p:tgtEl>
                                          <p:spTgt spid="93"/>
                                        </p:tgtEl>
                                        <p:attrNameLst>
                                          <p:attrName>ppt_x</p:attrName>
                                          <p:attrName>ppt_y</p:attrName>
                                        </p:attrNameLst>
                                      </p:cBhvr>
                                      <p:rCtr x="2161" y="19144"/>
                                    </p:animMotion>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9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grpId="1" nodeType="clickEffect">
                                  <p:stCondLst>
                                    <p:cond delay="0"/>
                                  </p:stCondLst>
                                  <p:childTnLst>
                                    <p:animMotion origin="layout" path="M 2.08333E-6 -1.11111E-6 L 0.22838 0.34259 " pathEditMode="relative" rAng="0" ptsTypes="AA">
                                      <p:cBhvr>
                                        <p:cTn id="89" dur="2000" fill="hold"/>
                                        <p:tgtEl>
                                          <p:spTgt spid="94"/>
                                        </p:tgtEl>
                                        <p:attrNameLst>
                                          <p:attrName>ppt_x</p:attrName>
                                          <p:attrName>ppt_y</p:attrName>
                                        </p:attrNameLst>
                                      </p:cBhvr>
                                      <p:rCtr x="11419" y="17130"/>
                                    </p:animMotion>
                                  </p:childTnLst>
                                </p:cTn>
                              </p:par>
                            </p:childTnLst>
                          </p:cTn>
                        </p:par>
                        <p:par>
                          <p:cTn id="90" fill="hold">
                            <p:stCondLst>
                              <p:cond delay="2000"/>
                            </p:stCondLst>
                            <p:childTnLst>
                              <p:par>
                                <p:cTn id="91" presetID="10" presetClass="exit" presetSubtype="0" fill="hold" grpId="2" nodeType="afterEffect">
                                  <p:stCondLst>
                                    <p:cond delay="0"/>
                                  </p:stCondLst>
                                  <p:childTnLst>
                                    <p:animEffect transition="out" filter="fade">
                                      <p:cBhvr>
                                        <p:cTn id="92" dur="500"/>
                                        <p:tgtEl>
                                          <p:spTgt spid="94"/>
                                        </p:tgtEl>
                                      </p:cBhvr>
                                    </p:animEffect>
                                    <p:set>
                                      <p:cBhvr>
                                        <p:cTn id="93" dur="1" fill="hold">
                                          <p:stCondLst>
                                            <p:cond delay="499"/>
                                          </p:stCondLst>
                                        </p:cTn>
                                        <p:tgtEl>
                                          <p:spTgt spid="94"/>
                                        </p:tgtEl>
                                        <p:attrNameLst>
                                          <p:attrName>style.visibility</p:attrName>
                                        </p:attrNameLst>
                                      </p:cBhvr>
                                      <p:to>
                                        <p:strVal val="hidden"/>
                                      </p:to>
                                    </p:set>
                                  </p:childTnLst>
                                </p:cTn>
                              </p:par>
                              <p:par>
                                <p:cTn id="94" presetID="1" presetClass="entr" presetSubtype="0" fill="hold" grpId="0" nodeType="withEffect">
                                  <p:stCondLst>
                                    <p:cond delay="0"/>
                                  </p:stCondLst>
                                  <p:childTnLst>
                                    <p:set>
                                      <p:cBhvr>
                                        <p:cTn id="95" dur="1" fill="hold">
                                          <p:stCondLst>
                                            <p:cond delay="0"/>
                                          </p:stCondLst>
                                        </p:cTn>
                                        <p:tgtEl>
                                          <p:spTgt spid="11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96"/>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42" presetClass="path" presetSubtype="0" accel="50000" decel="50000" fill="hold" grpId="1" nodeType="clickEffect">
                                  <p:stCondLst>
                                    <p:cond delay="0"/>
                                  </p:stCondLst>
                                  <p:childTnLst>
                                    <p:animMotion origin="layout" path="M -6.25E-7 -3.7037E-7 L -0.06393 0.30347 " pathEditMode="relative" rAng="0" ptsTypes="AA">
                                      <p:cBhvr>
                                        <p:cTn id="103" dur="2000" fill="hold"/>
                                        <p:tgtEl>
                                          <p:spTgt spid="96"/>
                                        </p:tgtEl>
                                        <p:attrNameLst>
                                          <p:attrName>ppt_x</p:attrName>
                                          <p:attrName>ppt_y</p:attrName>
                                        </p:attrNameLst>
                                      </p:cBhvr>
                                      <p:rCtr x="-3203" y="15162"/>
                                    </p:animMotion>
                                  </p:childTnLst>
                                </p:cTn>
                              </p:par>
                            </p:childTnLst>
                          </p:cTn>
                        </p:par>
                        <p:par>
                          <p:cTn id="104" fill="hold">
                            <p:stCondLst>
                              <p:cond delay="2000"/>
                            </p:stCondLst>
                            <p:childTnLst>
                              <p:par>
                                <p:cTn id="105" presetID="10" presetClass="exit" presetSubtype="0" fill="hold" grpId="2" nodeType="afterEffect">
                                  <p:stCondLst>
                                    <p:cond delay="0"/>
                                  </p:stCondLst>
                                  <p:childTnLst>
                                    <p:animEffect transition="out" filter="fade">
                                      <p:cBhvr>
                                        <p:cTn id="106" dur="500"/>
                                        <p:tgtEl>
                                          <p:spTgt spid="96"/>
                                        </p:tgtEl>
                                      </p:cBhvr>
                                    </p:animEffect>
                                    <p:set>
                                      <p:cBhvr>
                                        <p:cTn id="107" dur="1" fill="hold">
                                          <p:stCondLst>
                                            <p:cond delay="499"/>
                                          </p:stCondLst>
                                        </p:cTn>
                                        <p:tgtEl>
                                          <p:spTgt spid="96"/>
                                        </p:tgtEl>
                                        <p:attrNameLst>
                                          <p:attrName>style.visibility</p:attrName>
                                        </p:attrNameLst>
                                      </p:cBhvr>
                                      <p:to>
                                        <p:strVal val="hidden"/>
                                      </p:to>
                                    </p:set>
                                  </p:childTnLst>
                                </p:cTn>
                              </p:par>
                              <p:par>
                                <p:cTn id="108" presetID="1" presetClass="entr" presetSubtype="0" fill="hold" grpId="0" nodeType="withEffect">
                                  <p:stCondLst>
                                    <p:cond delay="0"/>
                                  </p:stCondLst>
                                  <p:childTnLst>
                                    <p:set>
                                      <p:cBhvr>
                                        <p:cTn id="109" dur="1" fill="hold">
                                          <p:stCondLst>
                                            <p:cond delay="0"/>
                                          </p:stCondLst>
                                        </p:cTn>
                                        <p:tgtEl>
                                          <p:spTgt spid="11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wipe(down)">
                                      <p:cBhvr>
                                        <p:cTn id="114" dur="500"/>
                                        <p:tgtEl>
                                          <p:spTgt spid="1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20"/>
                                        </p:tgtEl>
                                        <p:attrNameLst>
                                          <p:attrName>style.visibility</p:attrName>
                                        </p:attrNameLst>
                                      </p:cBhvr>
                                      <p:to>
                                        <p:strVal val="visible"/>
                                      </p:to>
                                    </p:set>
                                    <p:animEffect transition="in" filter="wipe(down)">
                                      <p:cBhvr>
                                        <p:cTn id="119" dur="500"/>
                                        <p:tgtEl>
                                          <p:spTgt spid="12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19"/>
                                        </p:tgtEl>
                                        <p:attrNameLst>
                                          <p:attrName>style.visibility</p:attrName>
                                        </p:attrNameLst>
                                      </p:cBhvr>
                                      <p:to>
                                        <p:strVal val="visible"/>
                                      </p:to>
                                    </p:set>
                                    <p:animEffect transition="in" filter="wipe(down)">
                                      <p:cBhvr>
                                        <p:cTn id="124" dur="500"/>
                                        <p:tgtEl>
                                          <p:spTgt spid="11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120"/>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19"/>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121"/>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124"/>
                                        </p:tgtEl>
                                        <p:attrNameLst>
                                          <p:attrName>style.visibility</p:attrName>
                                        </p:attrNameLst>
                                      </p:cBhvr>
                                      <p:to>
                                        <p:strVal val="visible"/>
                                      </p:to>
                                    </p:set>
                                    <p:animEffect transition="in" filter="wipe(down)">
                                      <p:cBhvr>
                                        <p:cTn id="137" dur="500"/>
                                        <p:tgtEl>
                                          <p:spTgt spid="12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3"/>
                                        </p:tgtEl>
                                        <p:attrNameLst>
                                          <p:attrName>style.visibility</p:attrName>
                                        </p:attrNameLst>
                                      </p:cBhvr>
                                      <p:to>
                                        <p:strVal val="visible"/>
                                      </p:to>
                                    </p:set>
                                    <p:animEffect transition="in" filter="fade">
                                      <p:cBhvr>
                                        <p:cTn id="142" dur="500"/>
                                        <p:tgtEl>
                                          <p:spTgt spid="1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27"/>
                                        </p:tgtEl>
                                        <p:attrNameLst>
                                          <p:attrName>style.visibility</p:attrName>
                                        </p:attrNameLst>
                                      </p:cBhvr>
                                      <p:to>
                                        <p:strVal val="visible"/>
                                      </p:to>
                                    </p:set>
                                    <p:animEffect transition="in" filter="fade">
                                      <p:cBhvr>
                                        <p:cTn id="145" dur="500"/>
                                        <p:tgtEl>
                                          <p:spTgt spid="127"/>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grpId="1" nodeType="clickEffect">
                                  <p:stCondLst>
                                    <p:cond delay="0"/>
                                  </p:stCondLst>
                                  <p:childTnLst>
                                    <p:animEffect transition="out" filter="fade">
                                      <p:cBhvr>
                                        <p:cTn id="149" dur="500"/>
                                        <p:tgtEl>
                                          <p:spTgt spid="13"/>
                                        </p:tgtEl>
                                      </p:cBhvr>
                                    </p:animEffect>
                                    <p:set>
                                      <p:cBhvr>
                                        <p:cTn id="150" dur="1" fill="hold">
                                          <p:stCondLst>
                                            <p:cond delay="499"/>
                                          </p:stCondLst>
                                        </p:cTn>
                                        <p:tgtEl>
                                          <p:spTgt spid="13"/>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127"/>
                                        </p:tgtEl>
                                      </p:cBhvr>
                                    </p:animEffect>
                                    <p:set>
                                      <p:cBhvr>
                                        <p:cTn id="153" dur="1" fill="hold">
                                          <p:stCondLst>
                                            <p:cond delay="499"/>
                                          </p:stCondLst>
                                        </p:cTn>
                                        <p:tgtEl>
                                          <p:spTgt spid="127"/>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1" nodeType="clickEffect">
                                  <p:stCondLst>
                                    <p:cond delay="0"/>
                                  </p:stCondLst>
                                  <p:childTnLst>
                                    <p:set>
                                      <p:cBhvr>
                                        <p:cTn id="157" dur="1" fill="hold">
                                          <p:stCondLst>
                                            <p:cond delay="0"/>
                                          </p:stCondLst>
                                        </p:cTn>
                                        <p:tgtEl>
                                          <p:spTgt spid="124"/>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128"/>
                                        </p:tgtEl>
                                        <p:attrNameLst>
                                          <p:attrName>style.visibility</p:attrName>
                                        </p:attrNameLst>
                                      </p:cBhvr>
                                      <p:to>
                                        <p:strVal val="visible"/>
                                      </p:to>
                                    </p:set>
                                    <p:animEffect transition="in" filter="wipe(down)">
                                      <p:cBhvr>
                                        <p:cTn id="162" dur="500"/>
                                        <p:tgtEl>
                                          <p:spTgt spid="128"/>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29"/>
                                        </p:tgtEl>
                                        <p:attrNameLst>
                                          <p:attrName>style.visibility</p:attrName>
                                        </p:attrNameLst>
                                      </p:cBhvr>
                                      <p:to>
                                        <p:strVal val="visible"/>
                                      </p:to>
                                    </p:set>
                                    <p:animEffect transition="in" filter="fade">
                                      <p:cBhvr>
                                        <p:cTn id="167" dur="500"/>
                                        <p:tgtEl>
                                          <p:spTgt spid="12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5"/>
                                        </p:tgtEl>
                                        <p:attrNameLst>
                                          <p:attrName>style.visibility</p:attrName>
                                        </p:attrNameLst>
                                      </p:cBhvr>
                                      <p:to>
                                        <p:strVal val="visible"/>
                                      </p:to>
                                    </p:set>
                                    <p:animEffect transition="in" filter="fade">
                                      <p:cBhvr>
                                        <p:cTn id="172" dur="500"/>
                                        <p:tgtEl>
                                          <p:spTgt spid="5"/>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xit" presetSubtype="0" fill="hold" grpId="1" nodeType="clickEffect">
                                  <p:stCondLst>
                                    <p:cond delay="0"/>
                                  </p:stCondLst>
                                  <p:childTnLst>
                                    <p:animEffect transition="out" filter="fade">
                                      <p:cBhvr>
                                        <p:cTn id="176" dur="500"/>
                                        <p:tgtEl>
                                          <p:spTgt spid="129"/>
                                        </p:tgtEl>
                                      </p:cBhvr>
                                    </p:animEffect>
                                    <p:set>
                                      <p:cBhvr>
                                        <p:cTn id="177" dur="1" fill="hold">
                                          <p:stCondLst>
                                            <p:cond delay="499"/>
                                          </p:stCondLst>
                                        </p:cTn>
                                        <p:tgtEl>
                                          <p:spTgt spid="129"/>
                                        </p:tgtEl>
                                        <p:attrNameLst>
                                          <p:attrName>style.visibility</p:attrName>
                                        </p:attrNameLst>
                                      </p:cBhvr>
                                      <p:to>
                                        <p:strVal val="hidden"/>
                                      </p:to>
                                    </p:set>
                                  </p:childTnLst>
                                </p:cTn>
                              </p:par>
                              <p:par>
                                <p:cTn id="178" presetID="1" presetClass="exit" presetSubtype="0" fill="hold" nodeType="withEffect">
                                  <p:stCondLst>
                                    <p:cond delay="0"/>
                                  </p:stCondLst>
                                  <p:childTnLst>
                                    <p:set>
                                      <p:cBhvr>
                                        <p:cTn id="179" dur="1" fill="hold">
                                          <p:stCondLst>
                                            <p:cond delay="0"/>
                                          </p:stCondLst>
                                        </p:cTn>
                                        <p:tgtEl>
                                          <p:spTgt spid="5"/>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grpId="1" nodeType="clickEffect">
                                  <p:stCondLst>
                                    <p:cond delay="0"/>
                                  </p:stCondLst>
                                  <p:childTnLst>
                                    <p:set>
                                      <p:cBhvr>
                                        <p:cTn id="183" dur="1" fill="hold">
                                          <p:stCondLst>
                                            <p:cond delay="0"/>
                                          </p:stCondLst>
                                        </p:cTn>
                                        <p:tgtEl>
                                          <p:spTgt spid="128"/>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31"/>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123"/>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125"/>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126"/>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2" presetClass="entr" presetSubtype="2" fill="hold" nodeType="clickEffect">
                                  <p:stCondLst>
                                    <p:cond delay="0"/>
                                  </p:stCondLst>
                                  <p:childTnLst>
                                    <p:set>
                                      <p:cBhvr>
                                        <p:cTn id="203" dur="1" fill="hold">
                                          <p:stCondLst>
                                            <p:cond delay="0"/>
                                          </p:stCondLst>
                                        </p:cTn>
                                        <p:tgtEl>
                                          <p:spTgt spid="7"/>
                                        </p:tgtEl>
                                        <p:attrNameLst>
                                          <p:attrName>style.visibility</p:attrName>
                                        </p:attrNameLst>
                                      </p:cBhvr>
                                      <p:to>
                                        <p:strVal val="visible"/>
                                      </p:to>
                                    </p:set>
                                    <p:anim calcmode="lin" valueType="num">
                                      <p:cBhvr additive="base">
                                        <p:cTn id="204" dur="500" fill="hold"/>
                                        <p:tgtEl>
                                          <p:spTgt spid="7"/>
                                        </p:tgtEl>
                                        <p:attrNameLst>
                                          <p:attrName>ppt_x</p:attrName>
                                        </p:attrNameLst>
                                      </p:cBhvr>
                                      <p:tavLst>
                                        <p:tav tm="0">
                                          <p:val>
                                            <p:strVal val="1+#ppt_w/2"/>
                                          </p:val>
                                        </p:tav>
                                        <p:tav tm="100000">
                                          <p:val>
                                            <p:strVal val="#ppt_x"/>
                                          </p:val>
                                        </p:tav>
                                      </p:tavLst>
                                    </p:anim>
                                    <p:anim calcmode="lin" valueType="num">
                                      <p:cBhvr additive="base">
                                        <p:cTn id="20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42"/>
                                        </p:tgtEl>
                                        <p:attrNameLst>
                                          <p:attrName>style.visibility</p:attrName>
                                        </p:attrNameLst>
                                      </p:cBhvr>
                                      <p:to>
                                        <p:strVal val="visible"/>
                                      </p:to>
                                    </p:set>
                                  </p:childTnLst>
                                </p:cTn>
                              </p:par>
                              <p:par>
                                <p:cTn id="210" presetID="42" presetClass="path" presetSubtype="0" accel="50000" decel="50000" fill="hold" grpId="1" nodeType="withEffect">
                                  <p:stCondLst>
                                    <p:cond delay="0"/>
                                  </p:stCondLst>
                                  <p:childTnLst>
                                    <p:animMotion origin="layout" path="M 6.25E-7 4.44444E-6 L 0.19349 -0.62408 " pathEditMode="relative" rAng="0" ptsTypes="AA">
                                      <p:cBhvr>
                                        <p:cTn id="211" dur="2000" fill="hold"/>
                                        <p:tgtEl>
                                          <p:spTgt spid="42"/>
                                        </p:tgtEl>
                                        <p:attrNameLst>
                                          <p:attrName>ppt_x</p:attrName>
                                          <p:attrName>ppt_y</p:attrName>
                                        </p:attrNameLst>
                                      </p:cBhvr>
                                      <p:rCtr x="9674" y="-31204"/>
                                    </p:animMotion>
                                  </p:childTnLst>
                                </p:cTn>
                              </p:par>
                            </p:childTnLst>
                          </p:cTn>
                        </p:par>
                      </p:childTnLst>
                    </p:cTn>
                  </p:par>
                  <p:par>
                    <p:cTn id="212" fill="hold">
                      <p:stCondLst>
                        <p:cond delay="indefinite"/>
                      </p:stCondLst>
                      <p:childTnLst>
                        <p:par>
                          <p:cTn id="213" fill="hold">
                            <p:stCondLst>
                              <p:cond delay="0"/>
                            </p:stCondLst>
                            <p:childTnLst>
                              <p:par>
                                <p:cTn id="214" presetID="2" presetClass="exit" presetSubtype="2" fill="hold" nodeType="clickEffect">
                                  <p:stCondLst>
                                    <p:cond delay="0"/>
                                  </p:stCondLst>
                                  <p:childTnLst>
                                    <p:anim calcmode="lin" valueType="num">
                                      <p:cBhvr additive="base">
                                        <p:cTn id="215" dur="500"/>
                                        <p:tgtEl>
                                          <p:spTgt spid="7"/>
                                        </p:tgtEl>
                                        <p:attrNameLst>
                                          <p:attrName>ppt_x</p:attrName>
                                        </p:attrNameLst>
                                      </p:cBhvr>
                                      <p:tavLst>
                                        <p:tav tm="0">
                                          <p:val>
                                            <p:strVal val="ppt_x"/>
                                          </p:val>
                                        </p:tav>
                                        <p:tav tm="100000">
                                          <p:val>
                                            <p:strVal val="1+ppt_w/2"/>
                                          </p:val>
                                        </p:tav>
                                      </p:tavLst>
                                    </p:anim>
                                    <p:anim calcmode="lin" valueType="num">
                                      <p:cBhvr additive="base">
                                        <p:cTn id="216" dur="500"/>
                                        <p:tgtEl>
                                          <p:spTgt spid="7"/>
                                        </p:tgtEl>
                                        <p:attrNameLst>
                                          <p:attrName>ppt_y</p:attrName>
                                        </p:attrNameLst>
                                      </p:cBhvr>
                                      <p:tavLst>
                                        <p:tav tm="0">
                                          <p:val>
                                            <p:strVal val="ppt_y"/>
                                          </p:val>
                                        </p:tav>
                                        <p:tav tm="100000">
                                          <p:val>
                                            <p:strVal val="ppt_y"/>
                                          </p:val>
                                        </p:tav>
                                      </p:tavLst>
                                    </p:anim>
                                    <p:set>
                                      <p:cBhvr>
                                        <p:cTn id="217" dur="1" fill="hold">
                                          <p:stCondLst>
                                            <p:cond delay="499"/>
                                          </p:stCondLst>
                                        </p:cTn>
                                        <p:tgtEl>
                                          <p:spTgt spid="7"/>
                                        </p:tgtEl>
                                        <p:attrNameLst>
                                          <p:attrName>style.visibility</p:attrName>
                                        </p:attrNameLst>
                                      </p:cBhvr>
                                      <p:to>
                                        <p:strVal val="hidden"/>
                                      </p:to>
                                    </p:set>
                                  </p:childTnLst>
                                </p:cTn>
                              </p:par>
                              <p:par>
                                <p:cTn id="218" presetID="2" presetClass="exit" presetSubtype="2" fill="hold" grpId="3" nodeType="withEffect">
                                  <p:stCondLst>
                                    <p:cond delay="0"/>
                                  </p:stCondLst>
                                  <p:childTnLst>
                                    <p:anim calcmode="lin" valueType="num">
                                      <p:cBhvr additive="base">
                                        <p:cTn id="219" dur="500"/>
                                        <p:tgtEl>
                                          <p:spTgt spid="42"/>
                                        </p:tgtEl>
                                        <p:attrNameLst>
                                          <p:attrName>ppt_x</p:attrName>
                                        </p:attrNameLst>
                                      </p:cBhvr>
                                      <p:tavLst>
                                        <p:tav tm="0">
                                          <p:val>
                                            <p:strVal val="ppt_x"/>
                                          </p:val>
                                        </p:tav>
                                        <p:tav tm="100000">
                                          <p:val>
                                            <p:strVal val="1+ppt_w/2"/>
                                          </p:val>
                                        </p:tav>
                                      </p:tavLst>
                                    </p:anim>
                                    <p:anim calcmode="lin" valueType="num">
                                      <p:cBhvr additive="base">
                                        <p:cTn id="220" dur="500"/>
                                        <p:tgtEl>
                                          <p:spTgt spid="42"/>
                                        </p:tgtEl>
                                        <p:attrNameLst>
                                          <p:attrName>ppt_y</p:attrName>
                                        </p:attrNameLst>
                                      </p:cBhvr>
                                      <p:tavLst>
                                        <p:tav tm="0">
                                          <p:val>
                                            <p:strVal val="ppt_y"/>
                                          </p:val>
                                        </p:tav>
                                        <p:tav tm="100000">
                                          <p:val>
                                            <p:strVal val="ppt_y"/>
                                          </p:val>
                                        </p:tav>
                                      </p:tavLst>
                                    </p:anim>
                                    <p:set>
                                      <p:cBhvr>
                                        <p:cTn id="221"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uiExpand="1" build="p" animBg="1"/>
      <p:bldP spid="77" grpId="0"/>
      <p:bldP spid="83" grpId="0" animBg="1"/>
      <p:bldP spid="85" grpId="0"/>
      <p:bldP spid="92" grpId="0"/>
      <p:bldP spid="92" grpId="1"/>
      <p:bldP spid="93" grpId="0"/>
      <p:bldP spid="93" grpId="1"/>
      <p:bldP spid="94" grpId="0"/>
      <p:bldP spid="94" grpId="1"/>
      <p:bldP spid="94" grpId="2"/>
      <p:bldP spid="96" grpId="0"/>
      <p:bldP spid="96" grpId="1"/>
      <p:bldP spid="96" grpId="2"/>
      <p:bldP spid="114" grpId="0"/>
      <p:bldP spid="115" grpId="0"/>
      <p:bldP spid="115" grpId="1"/>
      <p:bldP spid="118" grpId="0"/>
      <p:bldP spid="119" grpId="0" animBg="1"/>
      <p:bldP spid="119" grpId="1" animBg="1"/>
      <p:bldP spid="121" grpId="0" animBg="1"/>
      <p:bldP spid="121" grpId="1" animBg="1"/>
      <p:bldP spid="122" grpId="0" animBg="1"/>
      <p:bldP spid="122" grpId="1" animBg="1"/>
      <p:bldP spid="123" grpId="0"/>
      <p:bldP spid="125" grpId="0"/>
      <p:bldP spid="126" grpId="0"/>
      <p:bldP spid="13" grpId="0" animBg="1"/>
      <p:bldP spid="13" grpId="1" animBg="1"/>
      <p:bldP spid="127" grpId="0" animBg="1"/>
      <p:bldP spid="127" grpId="1" animBg="1"/>
      <p:bldP spid="124" grpId="0" animBg="1"/>
      <p:bldP spid="124" grpId="1" animBg="1"/>
      <p:bldP spid="129" grpId="0" animBg="1"/>
      <p:bldP spid="129" grpId="1" animBg="1"/>
      <p:bldP spid="128" grpId="0" animBg="1"/>
      <p:bldP spid="128" grpId="1" animBg="1"/>
      <p:bldP spid="120" grpId="0" animBg="1"/>
      <p:bldP spid="120" grpId="1" animBg="1"/>
      <p:bldP spid="31" grpId="0"/>
      <p:bldP spid="42" grpId="0"/>
      <p:bldP spid="42" grpId="1"/>
      <p:bldP spid="42" grpId="3"/>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Constructing Lists: Comprehensions</a:t>
            </a:r>
          </a:p>
        </p:txBody>
      </p:sp>
      <p:sp>
        <p:nvSpPr>
          <p:cNvPr id="30" name="TextBox 29">
            <a:extLst>
              <a:ext uri="{FF2B5EF4-FFF2-40B4-BE49-F238E27FC236}">
                <a16:creationId xmlns:a16="http://schemas.microsoft.com/office/drawing/2014/main" id="{5DFD2ACA-AAAC-49EA-9F33-8D1E3BB4B4EA}"/>
              </a:ext>
            </a:extLst>
          </p:cNvPr>
          <p:cNvSpPr txBox="1"/>
          <p:nvPr/>
        </p:nvSpPr>
        <p:spPr>
          <a:xfrm>
            <a:off x="652557" y="811620"/>
            <a:ext cx="10886886" cy="461665"/>
          </a:xfrm>
          <a:prstGeom prst="rect">
            <a:avLst/>
          </a:prstGeom>
          <a:noFill/>
        </p:spPr>
        <p:txBody>
          <a:bodyPr wrap="square" rtlCol="0">
            <a:spAutoFit/>
          </a:bodyPr>
          <a:lstStyle/>
          <a:p>
            <a:pPr algn="ctr"/>
            <a:r>
              <a:rPr lang="en-US" sz="2400" dirty="0"/>
              <a:t>The approach generalizes to multiple input lists!</a:t>
            </a:r>
          </a:p>
        </p:txBody>
      </p:sp>
      <p:sp>
        <p:nvSpPr>
          <p:cNvPr id="4" name="Rectangle 3">
            <a:extLst>
              <a:ext uri="{FF2B5EF4-FFF2-40B4-BE49-F238E27FC236}">
                <a16:creationId xmlns:a16="http://schemas.microsoft.com/office/drawing/2014/main" id="{BD068ECC-321B-47BC-A82C-05EF0FC6B52A}"/>
              </a:ext>
            </a:extLst>
          </p:cNvPr>
          <p:cNvSpPr/>
          <p:nvPr/>
        </p:nvSpPr>
        <p:spPr>
          <a:xfrm>
            <a:off x="2022219" y="1345474"/>
            <a:ext cx="8301792" cy="228562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accent5">
                    <a:lumMod val="75000"/>
                  </a:schemeClr>
                </a:solidFill>
                <a:latin typeface="Consolas" panose="020B0609020204030204" pitchFamily="49" charset="0"/>
              </a:rPr>
              <a:t>process(input_list1, input_list2):</a:t>
            </a:r>
          </a:p>
          <a:p>
            <a:r>
              <a:rPr lang="en-US" dirty="0">
                <a:solidFill>
                  <a:schemeClr val="accent5">
                    <a:lumMod val="75000"/>
                  </a:schemeClr>
                </a:solidFill>
                <a:latin typeface="Consolas" panose="020B0609020204030204" pitchFamily="49" charset="0"/>
              </a:rPr>
              <a:t>  </a:t>
            </a:r>
            <a:r>
              <a:rPr lang="en-US" dirty="0" err="1">
                <a:solidFill>
                  <a:schemeClr val="accent5">
                    <a:lumMod val="75000"/>
                  </a:schemeClr>
                </a:solidFill>
                <a:latin typeface="Consolas" panose="020B0609020204030204" pitchFamily="49" charset="0"/>
              </a:rPr>
              <a:t>output_list</a:t>
            </a:r>
            <a:r>
              <a:rPr lang="en-US" dirty="0">
                <a:solidFill>
                  <a:schemeClr val="accent5">
                    <a:lumMod val="75000"/>
                  </a:schemeClr>
                </a:solidFill>
                <a:latin typeface="Consolas" panose="020B0609020204030204" pitchFamily="49" charset="0"/>
              </a:rPr>
              <a:t> = []</a:t>
            </a:r>
            <a:endParaRPr lang="en-US" sz="1800" dirty="0">
              <a:solidFill>
                <a:schemeClr val="accent5">
                  <a:lumMod val="75000"/>
                </a:schemeClr>
              </a:solidFill>
              <a:latin typeface="Consolas" panose="020B0609020204030204" pitchFamily="49" charset="0"/>
            </a:endParaRPr>
          </a:p>
          <a:p>
            <a:r>
              <a:rPr lang="en-US" sz="1800" dirty="0">
                <a:solidFill>
                  <a:schemeClr val="accent5">
                    <a:lumMod val="75000"/>
                  </a:schemeClr>
                </a:solidFill>
                <a:latin typeface="Consolas" panose="020B0609020204030204" pitchFamily="49" charset="0"/>
              </a:rPr>
              <a:t>  for each x in input_list1:</a:t>
            </a:r>
          </a:p>
          <a:p>
            <a:r>
              <a:rPr lang="en-US" dirty="0">
                <a:solidFill>
                  <a:schemeClr val="accent5">
                    <a:lumMod val="75000"/>
                  </a:schemeClr>
                </a:solidFill>
                <a:latin typeface="Consolas" panose="020B0609020204030204" pitchFamily="49" charset="0"/>
              </a:rPr>
              <a:t>     for each y in input_list2:</a:t>
            </a:r>
            <a:endParaRPr lang="en-US" sz="1800" dirty="0">
              <a:solidFill>
                <a:schemeClr val="accent5">
                  <a:lumMod val="75000"/>
                </a:schemeClr>
              </a:solidFill>
              <a:latin typeface="Consolas" panose="020B0609020204030204" pitchFamily="49" charset="0"/>
            </a:endParaRPr>
          </a:p>
          <a:p>
            <a:r>
              <a:rPr lang="en-US" dirty="0">
                <a:solidFill>
                  <a:schemeClr val="accent5">
                    <a:lumMod val="75000"/>
                  </a:schemeClr>
                </a:solidFill>
                <a:latin typeface="Consolas" panose="020B0609020204030204" pitchFamily="49" charset="0"/>
              </a:rPr>
              <a:t>       if guard1(x) == True &amp;&amp; guard2(y) == True then</a:t>
            </a:r>
          </a:p>
          <a:p>
            <a:r>
              <a:rPr lang="en-US" sz="1800" dirty="0">
                <a:solidFill>
                  <a:schemeClr val="accent5">
                    <a:lumMod val="75000"/>
                  </a:schemeClr>
                </a:solidFill>
                <a:latin typeface="Consolas" panose="020B0609020204030204" pitchFamily="49" charset="0"/>
              </a:rPr>
              <a:t>          z = f(</a:t>
            </a:r>
            <a:r>
              <a:rPr lang="en-US" sz="1800" dirty="0" err="1">
                <a:solidFill>
                  <a:schemeClr val="accent5">
                    <a:lumMod val="75000"/>
                  </a:schemeClr>
                </a:solidFill>
                <a:latin typeface="Consolas" panose="020B0609020204030204" pitchFamily="49" charset="0"/>
              </a:rPr>
              <a:t>x,y</a:t>
            </a:r>
            <a:r>
              <a:rPr lang="en-US" sz="1800" dirty="0">
                <a:solidFill>
                  <a:schemeClr val="accent5">
                    <a:lumMod val="75000"/>
                  </a:schemeClr>
                </a:solidFill>
                <a:latin typeface="Consolas" panose="020B0609020204030204" pitchFamily="49" charset="0"/>
              </a:rPr>
              <a:t>)</a:t>
            </a:r>
          </a:p>
          <a:p>
            <a:r>
              <a:rPr lang="en-US" dirty="0">
                <a:solidFill>
                  <a:schemeClr val="accent5">
                    <a:lumMod val="75000"/>
                  </a:schemeClr>
                </a:solidFill>
                <a:latin typeface="Consolas" panose="020B0609020204030204" pitchFamily="49" charset="0"/>
              </a:rPr>
              <a:t>          </a:t>
            </a:r>
            <a:r>
              <a:rPr lang="en-US" dirty="0" err="1">
                <a:solidFill>
                  <a:schemeClr val="accent5">
                    <a:lumMod val="75000"/>
                  </a:schemeClr>
                </a:solidFill>
                <a:latin typeface="Consolas" panose="020B0609020204030204" pitchFamily="49" charset="0"/>
              </a:rPr>
              <a:t>output_list.append</a:t>
            </a:r>
            <a:r>
              <a:rPr lang="en-US" dirty="0">
                <a:solidFill>
                  <a:schemeClr val="accent5">
                    <a:lumMod val="75000"/>
                  </a:schemeClr>
                </a:solidFill>
                <a:latin typeface="Consolas" panose="020B0609020204030204" pitchFamily="49" charset="0"/>
              </a:rPr>
              <a:t>(z)</a:t>
            </a:r>
          </a:p>
          <a:p>
            <a:r>
              <a:rPr lang="en-US" dirty="0">
                <a:solidFill>
                  <a:schemeClr val="accent5">
                    <a:lumMod val="75000"/>
                  </a:schemeClr>
                </a:solidFill>
                <a:latin typeface="Consolas" panose="020B0609020204030204" pitchFamily="49" charset="0"/>
              </a:rPr>
              <a:t>  return </a:t>
            </a:r>
            <a:r>
              <a:rPr lang="en-US" dirty="0" err="1">
                <a:solidFill>
                  <a:schemeClr val="accent5">
                    <a:lumMod val="75000"/>
                  </a:schemeClr>
                </a:solidFill>
                <a:latin typeface="Consolas" panose="020B0609020204030204" pitchFamily="49" charset="0"/>
              </a:rPr>
              <a:t>output_list</a:t>
            </a:r>
            <a:endParaRPr lang="en-US" dirty="0">
              <a:solidFill>
                <a:schemeClr val="accent5">
                  <a:lumMod val="75000"/>
                </a:schemeClr>
              </a:solidFill>
              <a:latin typeface="Consolas" panose="020B0609020204030204" pitchFamily="49" charset="0"/>
            </a:endParaRPr>
          </a:p>
        </p:txBody>
      </p:sp>
      <p:sp>
        <p:nvSpPr>
          <p:cNvPr id="77" name="TextBox 76">
            <a:extLst>
              <a:ext uri="{FF2B5EF4-FFF2-40B4-BE49-F238E27FC236}">
                <a16:creationId xmlns:a16="http://schemas.microsoft.com/office/drawing/2014/main" id="{2E9BD1F0-04D4-416A-BDB4-E6DA26E357C1}"/>
              </a:ext>
            </a:extLst>
          </p:cNvPr>
          <p:cNvSpPr txBox="1"/>
          <p:nvPr/>
        </p:nvSpPr>
        <p:spPr>
          <a:xfrm>
            <a:off x="1038113" y="3822695"/>
            <a:ext cx="10184270" cy="461665"/>
          </a:xfrm>
          <a:prstGeom prst="rect">
            <a:avLst/>
          </a:prstGeom>
          <a:noFill/>
        </p:spPr>
        <p:txBody>
          <a:bodyPr wrap="square" rtlCol="0">
            <a:spAutoFit/>
          </a:bodyPr>
          <a:lstStyle/>
          <a:p>
            <a:pPr algn="ctr"/>
            <a:r>
              <a:rPr lang="en-US" sz="2400" dirty="0"/>
              <a:t>We can create a Haskell comprehension for this one too!</a:t>
            </a:r>
          </a:p>
        </p:txBody>
      </p:sp>
      <p:sp>
        <p:nvSpPr>
          <p:cNvPr id="83" name="Rectangle 82">
            <a:extLst>
              <a:ext uri="{FF2B5EF4-FFF2-40B4-BE49-F238E27FC236}">
                <a16:creationId xmlns:a16="http://schemas.microsoft.com/office/drawing/2014/main" id="{23BA8B7C-84BB-4BAE-A6B0-380CA763F861}"/>
              </a:ext>
            </a:extLst>
          </p:cNvPr>
          <p:cNvSpPr/>
          <p:nvPr/>
        </p:nvSpPr>
        <p:spPr>
          <a:xfrm>
            <a:off x="540146" y="4676811"/>
            <a:ext cx="10999298" cy="53861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5" name="TextBox 84">
            <a:extLst>
              <a:ext uri="{FF2B5EF4-FFF2-40B4-BE49-F238E27FC236}">
                <a16:creationId xmlns:a16="http://schemas.microsoft.com/office/drawing/2014/main" id="{16601ECA-A8F0-4E1C-97C8-AFCFEF2E87D5}"/>
              </a:ext>
            </a:extLst>
          </p:cNvPr>
          <p:cNvSpPr txBox="1"/>
          <p:nvPr/>
        </p:nvSpPr>
        <p:spPr>
          <a:xfrm>
            <a:off x="962297" y="4749001"/>
            <a:ext cx="10724608" cy="538609"/>
          </a:xfrm>
          <a:prstGeom prst="rect">
            <a:avLst/>
          </a:prstGeom>
          <a:noFill/>
        </p:spPr>
        <p:txBody>
          <a:bodyPr wrap="square" rtlCol="0">
            <a:spAutoFit/>
          </a:bodyPr>
          <a:lstStyle/>
          <a:p>
            <a:r>
              <a:rPr lang="en-US" dirty="0" err="1">
                <a:solidFill>
                  <a:srgbClr val="F3EBF9"/>
                </a:solidFill>
                <a:latin typeface="Consolas" panose="020B0609020204030204" pitchFamily="49" charset="0"/>
              </a:rPr>
              <a:t>output_list</a:t>
            </a:r>
            <a:r>
              <a:rPr lang="en-US" dirty="0">
                <a:solidFill>
                  <a:srgbClr val="F3EBF9"/>
                </a:solidFill>
                <a:latin typeface="Consolas" panose="020B0609020204030204" pitchFamily="49" charset="0"/>
              </a:rPr>
              <a:t> </a:t>
            </a:r>
            <a:r>
              <a:rPr lang="en-US" dirty="0">
                <a:latin typeface="Consolas" panose="020B0609020204030204" pitchFamily="49" charset="0"/>
              </a:rPr>
              <a:t>= [</a:t>
            </a:r>
            <a:r>
              <a:rPr lang="en-US" dirty="0">
                <a:solidFill>
                  <a:srgbClr val="F3EBF9"/>
                </a:solidFill>
                <a:latin typeface="Consolas" panose="020B0609020204030204" pitchFamily="49" charset="0"/>
              </a:rPr>
              <a:t>(f x y)</a:t>
            </a:r>
            <a:r>
              <a:rPr lang="en-US" dirty="0">
                <a:latin typeface="Consolas" panose="020B0609020204030204" pitchFamily="49" charset="0"/>
              </a:rPr>
              <a:t> | </a:t>
            </a:r>
            <a:r>
              <a:rPr lang="en-US" dirty="0">
                <a:solidFill>
                  <a:srgbClr val="F3EBF9"/>
                </a:solidFill>
                <a:latin typeface="Consolas" panose="020B0609020204030204" pitchFamily="49" charset="0"/>
              </a:rPr>
              <a:t>x</a:t>
            </a:r>
            <a:r>
              <a:rPr lang="en-US" dirty="0">
                <a:latin typeface="Consolas" panose="020B0609020204030204" pitchFamily="49" charset="0"/>
              </a:rPr>
              <a:t> &lt;- </a:t>
            </a:r>
            <a:r>
              <a:rPr lang="en-US" dirty="0">
                <a:solidFill>
                  <a:srgbClr val="F3EBF9"/>
                </a:solidFill>
                <a:latin typeface="Consolas" panose="020B0609020204030204" pitchFamily="49" charset="0"/>
              </a:rPr>
              <a:t>input_list1</a:t>
            </a:r>
            <a:r>
              <a:rPr lang="en-US" dirty="0">
                <a:latin typeface="Consolas" panose="020B0609020204030204" pitchFamily="49" charset="0"/>
              </a:rPr>
              <a:t>, </a:t>
            </a:r>
            <a:r>
              <a:rPr lang="en-US" dirty="0">
                <a:solidFill>
                  <a:srgbClr val="F3EBF9"/>
                </a:solidFill>
                <a:latin typeface="Consolas" panose="020B0609020204030204" pitchFamily="49" charset="0"/>
              </a:rPr>
              <a:t>y</a:t>
            </a:r>
            <a:r>
              <a:rPr lang="en-US" dirty="0">
                <a:latin typeface="Consolas" panose="020B0609020204030204" pitchFamily="49" charset="0"/>
              </a:rPr>
              <a:t> &lt;- </a:t>
            </a:r>
            <a:r>
              <a:rPr lang="en-US" dirty="0">
                <a:solidFill>
                  <a:srgbClr val="F3EBF9"/>
                </a:solidFill>
                <a:latin typeface="Consolas" panose="020B0609020204030204" pitchFamily="49" charset="0"/>
              </a:rPr>
              <a:t>input_list2</a:t>
            </a:r>
            <a:r>
              <a:rPr lang="en-US" dirty="0">
                <a:latin typeface="Consolas" panose="020B0609020204030204" pitchFamily="49" charset="0"/>
              </a:rPr>
              <a:t>, </a:t>
            </a:r>
            <a:r>
              <a:rPr lang="en-US" dirty="0">
                <a:solidFill>
                  <a:srgbClr val="F3EBF9"/>
                </a:solidFill>
                <a:latin typeface="Consolas" panose="020B0609020204030204" pitchFamily="49" charset="0"/>
              </a:rPr>
              <a:t>test1(x) </a:t>
            </a:r>
            <a:r>
              <a:rPr lang="en-US" dirty="0">
                <a:latin typeface="Consolas" panose="020B0609020204030204" pitchFamily="49" charset="0"/>
              </a:rPr>
              <a:t>,  </a:t>
            </a:r>
            <a:r>
              <a:rPr lang="en-US" dirty="0">
                <a:solidFill>
                  <a:srgbClr val="F3EBF9"/>
                </a:solidFill>
                <a:latin typeface="Consolas" panose="020B0609020204030204" pitchFamily="49" charset="0"/>
              </a:rPr>
              <a:t>test2(y)</a:t>
            </a:r>
            <a:r>
              <a:rPr lang="en-US" dirty="0">
                <a:latin typeface="Consolas" panose="020B0609020204030204" pitchFamily="49" charset="0"/>
              </a:rPr>
              <a:t>]</a:t>
            </a:r>
          </a:p>
          <a:p>
            <a:endParaRPr lang="en-US" sz="1100" dirty="0">
              <a:latin typeface="Consolas" panose="020B0609020204030204" pitchFamily="49" charset="0"/>
            </a:endParaRPr>
          </a:p>
        </p:txBody>
      </p:sp>
      <p:sp>
        <p:nvSpPr>
          <p:cNvPr id="92" name="TextBox 91">
            <a:extLst>
              <a:ext uri="{FF2B5EF4-FFF2-40B4-BE49-F238E27FC236}">
                <a16:creationId xmlns:a16="http://schemas.microsoft.com/office/drawing/2014/main" id="{86001465-7439-4687-9247-0C5EE261C872}"/>
              </a:ext>
            </a:extLst>
          </p:cNvPr>
          <p:cNvSpPr txBox="1"/>
          <p:nvPr/>
        </p:nvSpPr>
        <p:spPr>
          <a:xfrm>
            <a:off x="4034915" y="1885902"/>
            <a:ext cx="1780209" cy="369332"/>
          </a:xfrm>
          <a:prstGeom prst="rect">
            <a:avLst/>
          </a:prstGeom>
          <a:noFill/>
        </p:spPr>
        <p:txBody>
          <a:bodyPr wrap="square">
            <a:spAutoFit/>
          </a:bodyPr>
          <a:lstStyle/>
          <a:p>
            <a:r>
              <a:rPr lang="en-US" sz="1800" dirty="0">
                <a:solidFill>
                  <a:srgbClr val="FF0000"/>
                </a:solidFill>
                <a:latin typeface="Consolas" panose="020B0609020204030204" pitchFamily="49" charset="0"/>
              </a:rPr>
              <a:t>input_list1</a:t>
            </a:r>
            <a:endParaRPr lang="en-US" dirty="0">
              <a:solidFill>
                <a:srgbClr val="FF0000"/>
              </a:solidFill>
            </a:endParaRPr>
          </a:p>
        </p:txBody>
      </p:sp>
      <p:sp>
        <p:nvSpPr>
          <p:cNvPr id="93" name="TextBox 92">
            <a:extLst>
              <a:ext uri="{FF2B5EF4-FFF2-40B4-BE49-F238E27FC236}">
                <a16:creationId xmlns:a16="http://schemas.microsoft.com/office/drawing/2014/main" id="{F2AE60D3-6ACE-4DCB-B1EE-95C67DB63C0A}"/>
              </a:ext>
            </a:extLst>
          </p:cNvPr>
          <p:cNvSpPr txBox="1"/>
          <p:nvPr/>
        </p:nvSpPr>
        <p:spPr>
          <a:xfrm>
            <a:off x="3401617" y="1886473"/>
            <a:ext cx="313446" cy="369332"/>
          </a:xfrm>
          <a:prstGeom prst="rect">
            <a:avLst/>
          </a:prstGeom>
          <a:noFill/>
        </p:spPr>
        <p:txBody>
          <a:bodyPr wrap="square">
            <a:spAutoFit/>
          </a:bodyPr>
          <a:lstStyle/>
          <a:p>
            <a:r>
              <a:rPr lang="en-US" sz="1800" dirty="0">
                <a:solidFill>
                  <a:srgbClr val="FF0000"/>
                </a:solidFill>
                <a:latin typeface="Consolas" panose="020B0609020204030204" pitchFamily="49" charset="0"/>
              </a:rPr>
              <a:t>x</a:t>
            </a:r>
            <a:endParaRPr lang="en-US" dirty="0">
              <a:solidFill>
                <a:srgbClr val="FF0000"/>
              </a:solidFill>
            </a:endParaRPr>
          </a:p>
        </p:txBody>
      </p:sp>
      <p:sp>
        <p:nvSpPr>
          <p:cNvPr id="94" name="TextBox 93">
            <a:extLst>
              <a:ext uri="{FF2B5EF4-FFF2-40B4-BE49-F238E27FC236}">
                <a16:creationId xmlns:a16="http://schemas.microsoft.com/office/drawing/2014/main" id="{B3BF3976-2227-412C-B99C-E890FD99EF4B}"/>
              </a:ext>
            </a:extLst>
          </p:cNvPr>
          <p:cNvSpPr txBox="1"/>
          <p:nvPr/>
        </p:nvSpPr>
        <p:spPr>
          <a:xfrm>
            <a:off x="3281755" y="2442058"/>
            <a:ext cx="1780209" cy="369332"/>
          </a:xfrm>
          <a:prstGeom prst="rect">
            <a:avLst/>
          </a:prstGeom>
          <a:noFill/>
        </p:spPr>
        <p:txBody>
          <a:bodyPr wrap="square">
            <a:spAutoFit/>
          </a:bodyPr>
          <a:lstStyle/>
          <a:p>
            <a:r>
              <a:rPr lang="en-US" sz="1800" dirty="0">
                <a:solidFill>
                  <a:srgbClr val="FF0000"/>
                </a:solidFill>
                <a:latin typeface="Consolas" panose="020B0609020204030204" pitchFamily="49" charset="0"/>
              </a:rPr>
              <a:t>guard1(x)</a:t>
            </a:r>
            <a:endParaRPr lang="en-US" dirty="0">
              <a:solidFill>
                <a:srgbClr val="FF0000"/>
              </a:solidFill>
            </a:endParaRPr>
          </a:p>
        </p:txBody>
      </p:sp>
      <p:sp>
        <p:nvSpPr>
          <p:cNvPr id="96" name="TextBox 95">
            <a:extLst>
              <a:ext uri="{FF2B5EF4-FFF2-40B4-BE49-F238E27FC236}">
                <a16:creationId xmlns:a16="http://schemas.microsoft.com/office/drawing/2014/main" id="{6A78F797-A1A9-4A0A-B4FB-9E298E4E2E06}"/>
              </a:ext>
            </a:extLst>
          </p:cNvPr>
          <p:cNvSpPr txBox="1"/>
          <p:nvPr/>
        </p:nvSpPr>
        <p:spPr>
          <a:xfrm>
            <a:off x="3779278" y="2714630"/>
            <a:ext cx="1325319" cy="369332"/>
          </a:xfrm>
          <a:prstGeom prst="rect">
            <a:avLst/>
          </a:prstGeom>
          <a:noFill/>
        </p:spPr>
        <p:txBody>
          <a:bodyPr wrap="square">
            <a:spAutoFit/>
          </a:bodyPr>
          <a:lstStyle/>
          <a:p>
            <a:r>
              <a:rPr lang="en-US" sz="1800" dirty="0">
                <a:solidFill>
                  <a:srgbClr val="FF0000"/>
                </a:solidFill>
                <a:latin typeface="Consolas" panose="020B0609020204030204" pitchFamily="49" charset="0"/>
              </a:rPr>
              <a:t>f(</a:t>
            </a:r>
            <a:r>
              <a:rPr lang="en-US" sz="1800" dirty="0" err="1">
                <a:solidFill>
                  <a:srgbClr val="FF0000"/>
                </a:solidFill>
                <a:latin typeface="Consolas" panose="020B0609020204030204" pitchFamily="49" charset="0"/>
              </a:rPr>
              <a:t>x,y</a:t>
            </a:r>
            <a:r>
              <a:rPr lang="en-US" sz="1800" dirty="0">
                <a:solidFill>
                  <a:srgbClr val="FF0000"/>
                </a:solidFill>
                <a:latin typeface="Consolas" panose="020B0609020204030204" pitchFamily="49" charset="0"/>
              </a:rPr>
              <a:t>)</a:t>
            </a:r>
            <a:endParaRPr lang="en-US" dirty="0">
              <a:solidFill>
                <a:srgbClr val="FF0000"/>
              </a:solidFill>
            </a:endParaRPr>
          </a:p>
        </p:txBody>
      </p:sp>
      <p:sp>
        <p:nvSpPr>
          <p:cNvPr id="114" name="TextBox 113">
            <a:extLst>
              <a:ext uri="{FF2B5EF4-FFF2-40B4-BE49-F238E27FC236}">
                <a16:creationId xmlns:a16="http://schemas.microsoft.com/office/drawing/2014/main" id="{99457910-FFDB-4B1D-BEFD-F94FFC1392D4}"/>
              </a:ext>
            </a:extLst>
          </p:cNvPr>
          <p:cNvSpPr txBox="1"/>
          <p:nvPr/>
        </p:nvSpPr>
        <p:spPr>
          <a:xfrm>
            <a:off x="2893226" y="4744845"/>
            <a:ext cx="1149449" cy="369332"/>
          </a:xfrm>
          <a:prstGeom prst="rect">
            <a:avLst/>
          </a:prstGeom>
          <a:noFill/>
        </p:spPr>
        <p:txBody>
          <a:bodyPr wrap="square">
            <a:spAutoFit/>
          </a:bodyPr>
          <a:lstStyle/>
          <a:p>
            <a:r>
              <a:rPr lang="en-US" sz="1800" dirty="0">
                <a:solidFill>
                  <a:srgbClr val="FF0000"/>
                </a:solidFill>
                <a:latin typeface="Consolas" panose="020B0609020204030204" pitchFamily="49" charset="0"/>
              </a:rPr>
              <a:t>(f x y)</a:t>
            </a:r>
            <a:endParaRPr lang="en-US" dirty="0">
              <a:solidFill>
                <a:srgbClr val="FF0000"/>
              </a:solidFill>
            </a:endParaRPr>
          </a:p>
        </p:txBody>
      </p:sp>
      <p:sp>
        <p:nvSpPr>
          <p:cNvPr id="115" name="TextBox 114">
            <a:extLst>
              <a:ext uri="{FF2B5EF4-FFF2-40B4-BE49-F238E27FC236}">
                <a16:creationId xmlns:a16="http://schemas.microsoft.com/office/drawing/2014/main" id="{1798AD08-0EC5-4E6A-9BD3-4C86543DFB8F}"/>
              </a:ext>
            </a:extLst>
          </p:cNvPr>
          <p:cNvSpPr txBox="1"/>
          <p:nvPr/>
        </p:nvSpPr>
        <p:spPr>
          <a:xfrm>
            <a:off x="2273369" y="1620088"/>
            <a:ext cx="1780209" cy="369332"/>
          </a:xfrm>
          <a:prstGeom prst="rect">
            <a:avLst/>
          </a:prstGeom>
          <a:noFill/>
        </p:spPr>
        <p:txBody>
          <a:bodyPr wrap="square">
            <a:spAutoFit/>
          </a:bodyPr>
          <a:lstStyle/>
          <a:p>
            <a:r>
              <a:rPr lang="en-US" sz="1800" dirty="0" err="1">
                <a:solidFill>
                  <a:srgbClr val="FF0000"/>
                </a:solidFill>
                <a:latin typeface="Consolas" panose="020B0609020204030204" pitchFamily="49" charset="0"/>
              </a:rPr>
              <a:t>output_list</a:t>
            </a:r>
            <a:endParaRPr lang="en-US" dirty="0">
              <a:solidFill>
                <a:srgbClr val="FF0000"/>
              </a:solidFill>
            </a:endParaRPr>
          </a:p>
        </p:txBody>
      </p:sp>
      <p:sp>
        <p:nvSpPr>
          <p:cNvPr id="118" name="TextBox 117">
            <a:extLst>
              <a:ext uri="{FF2B5EF4-FFF2-40B4-BE49-F238E27FC236}">
                <a16:creationId xmlns:a16="http://schemas.microsoft.com/office/drawing/2014/main" id="{4B989D25-7868-4ABF-9163-19473BF8A005}"/>
              </a:ext>
            </a:extLst>
          </p:cNvPr>
          <p:cNvSpPr txBox="1"/>
          <p:nvPr/>
        </p:nvSpPr>
        <p:spPr>
          <a:xfrm>
            <a:off x="8505345" y="4742400"/>
            <a:ext cx="1937656" cy="369332"/>
          </a:xfrm>
          <a:prstGeom prst="rect">
            <a:avLst/>
          </a:prstGeom>
          <a:noFill/>
        </p:spPr>
        <p:txBody>
          <a:bodyPr wrap="square">
            <a:spAutoFit/>
          </a:bodyPr>
          <a:lstStyle/>
          <a:p>
            <a:r>
              <a:rPr lang="en-US" sz="1800" dirty="0">
                <a:solidFill>
                  <a:srgbClr val="FF0000"/>
                </a:solidFill>
                <a:latin typeface="Consolas" panose="020B0609020204030204" pitchFamily="49" charset="0"/>
              </a:rPr>
              <a:t>(guard1 x)</a:t>
            </a:r>
            <a:endParaRPr lang="en-US" dirty="0">
              <a:solidFill>
                <a:srgbClr val="FF0000"/>
              </a:solidFill>
            </a:endParaRPr>
          </a:p>
        </p:txBody>
      </p:sp>
      <p:sp>
        <p:nvSpPr>
          <p:cNvPr id="121" name="Speech Bubble: Rectangle with Corners Rounded 120">
            <a:extLst>
              <a:ext uri="{FF2B5EF4-FFF2-40B4-BE49-F238E27FC236}">
                <a16:creationId xmlns:a16="http://schemas.microsoft.com/office/drawing/2014/main" id="{14C5A810-B3B1-4630-A49D-86940548E234}"/>
              </a:ext>
            </a:extLst>
          </p:cNvPr>
          <p:cNvSpPr/>
          <p:nvPr/>
        </p:nvSpPr>
        <p:spPr>
          <a:xfrm>
            <a:off x="6322188" y="5459621"/>
            <a:ext cx="3147568" cy="1236701"/>
          </a:xfrm>
          <a:prstGeom prst="wedgeRoundRectCallout">
            <a:avLst>
              <a:gd name="adj1" fmla="val -51526"/>
              <a:gd name="adj2" fmla="val -774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comprehension acts like a nested loop, processing every x value with every y value!</a:t>
            </a:r>
          </a:p>
        </p:txBody>
      </p:sp>
      <p:sp>
        <p:nvSpPr>
          <p:cNvPr id="18" name="TextBox 17">
            <a:extLst>
              <a:ext uri="{FF2B5EF4-FFF2-40B4-BE49-F238E27FC236}">
                <a16:creationId xmlns:a16="http://schemas.microsoft.com/office/drawing/2014/main" id="{7ADD0B6C-CD09-4C38-98E1-D4061BFA9E31}"/>
              </a:ext>
            </a:extLst>
          </p:cNvPr>
          <p:cNvSpPr txBox="1"/>
          <p:nvPr/>
        </p:nvSpPr>
        <p:spPr>
          <a:xfrm>
            <a:off x="4406390" y="2172637"/>
            <a:ext cx="1780209" cy="369332"/>
          </a:xfrm>
          <a:prstGeom prst="rect">
            <a:avLst/>
          </a:prstGeom>
          <a:noFill/>
        </p:spPr>
        <p:txBody>
          <a:bodyPr wrap="square">
            <a:spAutoFit/>
          </a:bodyPr>
          <a:lstStyle/>
          <a:p>
            <a:r>
              <a:rPr lang="en-US" sz="1800" dirty="0">
                <a:solidFill>
                  <a:srgbClr val="FF0000"/>
                </a:solidFill>
                <a:latin typeface="Consolas" panose="020B0609020204030204" pitchFamily="49" charset="0"/>
              </a:rPr>
              <a:t>input_list2</a:t>
            </a:r>
            <a:endParaRPr lang="en-US" dirty="0">
              <a:solidFill>
                <a:srgbClr val="FF0000"/>
              </a:solidFill>
            </a:endParaRPr>
          </a:p>
        </p:txBody>
      </p:sp>
      <p:sp>
        <p:nvSpPr>
          <p:cNvPr id="19" name="TextBox 18">
            <a:extLst>
              <a:ext uri="{FF2B5EF4-FFF2-40B4-BE49-F238E27FC236}">
                <a16:creationId xmlns:a16="http://schemas.microsoft.com/office/drawing/2014/main" id="{8D824870-4128-4108-87F4-BDBD8679828B}"/>
              </a:ext>
            </a:extLst>
          </p:cNvPr>
          <p:cNvSpPr txBox="1"/>
          <p:nvPr/>
        </p:nvSpPr>
        <p:spPr>
          <a:xfrm>
            <a:off x="5911379" y="2440962"/>
            <a:ext cx="1780209" cy="369332"/>
          </a:xfrm>
          <a:prstGeom prst="rect">
            <a:avLst/>
          </a:prstGeom>
          <a:noFill/>
        </p:spPr>
        <p:txBody>
          <a:bodyPr wrap="square">
            <a:spAutoFit/>
          </a:bodyPr>
          <a:lstStyle/>
          <a:p>
            <a:r>
              <a:rPr lang="en-US" sz="1800" dirty="0">
                <a:solidFill>
                  <a:srgbClr val="FF0000"/>
                </a:solidFill>
                <a:latin typeface="Consolas" panose="020B0609020204030204" pitchFamily="49" charset="0"/>
              </a:rPr>
              <a:t>guard2(y)</a:t>
            </a:r>
            <a:endParaRPr lang="en-US" dirty="0">
              <a:solidFill>
                <a:srgbClr val="FF0000"/>
              </a:solidFill>
            </a:endParaRPr>
          </a:p>
        </p:txBody>
      </p:sp>
      <p:sp>
        <p:nvSpPr>
          <p:cNvPr id="20" name="TextBox 19">
            <a:extLst>
              <a:ext uri="{FF2B5EF4-FFF2-40B4-BE49-F238E27FC236}">
                <a16:creationId xmlns:a16="http://schemas.microsoft.com/office/drawing/2014/main" id="{AF3D6076-22BF-4264-9F5F-2EC73C46ED13}"/>
              </a:ext>
            </a:extLst>
          </p:cNvPr>
          <p:cNvSpPr txBox="1"/>
          <p:nvPr/>
        </p:nvSpPr>
        <p:spPr>
          <a:xfrm>
            <a:off x="9875249" y="4734082"/>
            <a:ext cx="1937656" cy="369332"/>
          </a:xfrm>
          <a:prstGeom prst="rect">
            <a:avLst/>
          </a:prstGeom>
          <a:noFill/>
        </p:spPr>
        <p:txBody>
          <a:bodyPr wrap="square">
            <a:spAutoFit/>
          </a:bodyPr>
          <a:lstStyle/>
          <a:p>
            <a:r>
              <a:rPr lang="en-US" sz="1800" dirty="0">
                <a:solidFill>
                  <a:srgbClr val="FF0000"/>
                </a:solidFill>
                <a:latin typeface="Consolas" panose="020B0609020204030204" pitchFamily="49" charset="0"/>
              </a:rPr>
              <a:t>(guard2 y)</a:t>
            </a:r>
            <a:endParaRPr lang="en-US" dirty="0">
              <a:solidFill>
                <a:srgbClr val="FF0000"/>
              </a:solidFill>
            </a:endParaRPr>
          </a:p>
        </p:txBody>
      </p:sp>
      <p:sp>
        <p:nvSpPr>
          <p:cNvPr id="21" name="TextBox 20">
            <a:extLst>
              <a:ext uri="{FF2B5EF4-FFF2-40B4-BE49-F238E27FC236}">
                <a16:creationId xmlns:a16="http://schemas.microsoft.com/office/drawing/2014/main" id="{B7F1C4D6-6DEA-44D6-9455-770AFB2E94A0}"/>
              </a:ext>
            </a:extLst>
          </p:cNvPr>
          <p:cNvSpPr txBox="1"/>
          <p:nvPr/>
        </p:nvSpPr>
        <p:spPr>
          <a:xfrm>
            <a:off x="3778962" y="2170838"/>
            <a:ext cx="313446" cy="369332"/>
          </a:xfrm>
          <a:prstGeom prst="rect">
            <a:avLst/>
          </a:prstGeom>
          <a:noFill/>
        </p:spPr>
        <p:txBody>
          <a:bodyPr wrap="square">
            <a:spAutoFit/>
          </a:bodyPr>
          <a:lstStyle/>
          <a:p>
            <a:r>
              <a:rPr lang="en-US" sz="1800" dirty="0">
                <a:solidFill>
                  <a:srgbClr val="FF0000"/>
                </a:solidFill>
                <a:latin typeface="Consolas" panose="020B0609020204030204" pitchFamily="49" charset="0"/>
              </a:rPr>
              <a:t>y</a:t>
            </a:r>
            <a:endParaRPr lang="en-US" dirty="0">
              <a:solidFill>
                <a:srgbClr val="FF0000"/>
              </a:solidFill>
            </a:endParaRPr>
          </a:p>
        </p:txBody>
      </p:sp>
      <p:grpSp>
        <p:nvGrpSpPr>
          <p:cNvPr id="6" name="Group 5">
            <a:extLst>
              <a:ext uri="{FF2B5EF4-FFF2-40B4-BE49-F238E27FC236}">
                <a16:creationId xmlns:a16="http://schemas.microsoft.com/office/drawing/2014/main" id="{4A7B1BAA-B8FC-437F-B09F-BB89D3543168}"/>
              </a:ext>
            </a:extLst>
          </p:cNvPr>
          <p:cNvGrpSpPr/>
          <p:nvPr/>
        </p:nvGrpSpPr>
        <p:grpSpPr>
          <a:xfrm>
            <a:off x="2844639" y="2435619"/>
            <a:ext cx="6151679" cy="369332"/>
            <a:chOff x="2844639" y="2435619"/>
            <a:chExt cx="6151679" cy="369332"/>
          </a:xfrm>
        </p:grpSpPr>
        <p:sp>
          <p:nvSpPr>
            <p:cNvPr id="5" name="Rectangle 4">
              <a:extLst>
                <a:ext uri="{FF2B5EF4-FFF2-40B4-BE49-F238E27FC236}">
                  <a16:creationId xmlns:a16="http://schemas.microsoft.com/office/drawing/2014/main" id="{1F62E2DD-2FC9-4918-8DBD-DC1581F25BD4}"/>
                </a:ext>
              </a:extLst>
            </p:cNvPr>
            <p:cNvSpPr/>
            <p:nvPr/>
          </p:nvSpPr>
          <p:spPr>
            <a:xfrm>
              <a:off x="2844639" y="2512670"/>
              <a:ext cx="6060343" cy="2537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5A2ED3E-BE4C-4DFD-BD49-27AAE902BAAA}"/>
                </a:ext>
              </a:extLst>
            </p:cNvPr>
            <p:cNvSpPr txBox="1"/>
            <p:nvPr/>
          </p:nvSpPr>
          <p:spPr>
            <a:xfrm>
              <a:off x="2900318" y="2435619"/>
              <a:ext cx="6096000" cy="369332"/>
            </a:xfrm>
            <a:prstGeom prst="rect">
              <a:avLst/>
            </a:prstGeom>
            <a:noFill/>
          </p:spPr>
          <p:txBody>
            <a:bodyPr wrap="square">
              <a:spAutoFit/>
            </a:bodyPr>
            <a:lstStyle/>
            <a:p>
              <a:r>
                <a:rPr lang="en-US" dirty="0">
                  <a:solidFill>
                    <a:schemeClr val="accent5">
                      <a:lumMod val="75000"/>
                    </a:schemeClr>
                  </a:solidFill>
                  <a:latin typeface="Consolas" panose="020B0609020204030204" pitchFamily="49" charset="0"/>
                </a:rPr>
                <a:t>if </a:t>
              </a:r>
              <a:r>
                <a:rPr lang="en-US" dirty="0">
                  <a:solidFill>
                    <a:srgbClr val="FF0000"/>
                  </a:solidFill>
                  <a:latin typeface="Consolas" panose="020B0609020204030204" pitchFamily="49" charset="0"/>
                </a:rPr>
                <a:t>guard3(</a:t>
              </a:r>
              <a:r>
                <a:rPr lang="en-US" dirty="0" err="1">
                  <a:solidFill>
                    <a:srgbClr val="FF0000"/>
                  </a:solidFill>
                  <a:latin typeface="Consolas" panose="020B0609020204030204" pitchFamily="49" charset="0"/>
                </a:rPr>
                <a:t>x,y</a:t>
              </a:r>
              <a:r>
                <a:rPr lang="en-US" dirty="0">
                  <a:solidFill>
                    <a:srgbClr val="FF0000"/>
                  </a:solidFill>
                  <a:latin typeface="Consolas" panose="020B0609020204030204" pitchFamily="49" charset="0"/>
                </a:rPr>
                <a:t>)</a:t>
              </a:r>
              <a:r>
                <a:rPr lang="en-US" dirty="0">
                  <a:solidFill>
                    <a:schemeClr val="accent5">
                      <a:lumMod val="75000"/>
                    </a:schemeClr>
                  </a:solidFill>
                  <a:latin typeface="Consolas" panose="020B0609020204030204" pitchFamily="49" charset="0"/>
                </a:rPr>
                <a:t> == True then</a:t>
              </a:r>
            </a:p>
          </p:txBody>
        </p:sp>
      </p:grpSp>
      <p:grpSp>
        <p:nvGrpSpPr>
          <p:cNvPr id="25" name="Group 24">
            <a:extLst>
              <a:ext uri="{FF2B5EF4-FFF2-40B4-BE49-F238E27FC236}">
                <a16:creationId xmlns:a16="http://schemas.microsoft.com/office/drawing/2014/main" id="{7411CB2B-8AAF-417A-90EC-865377B472C0}"/>
              </a:ext>
            </a:extLst>
          </p:cNvPr>
          <p:cNvGrpSpPr/>
          <p:nvPr/>
        </p:nvGrpSpPr>
        <p:grpSpPr>
          <a:xfrm>
            <a:off x="8500927" y="4749001"/>
            <a:ext cx="2900359" cy="369332"/>
            <a:chOff x="7393578" y="4746262"/>
            <a:chExt cx="2203268" cy="369332"/>
          </a:xfrm>
        </p:grpSpPr>
        <p:sp>
          <p:nvSpPr>
            <p:cNvPr id="26" name="Rectangle 25">
              <a:extLst>
                <a:ext uri="{FF2B5EF4-FFF2-40B4-BE49-F238E27FC236}">
                  <a16:creationId xmlns:a16="http://schemas.microsoft.com/office/drawing/2014/main" id="{3C19E0A5-5FB0-4143-AEC5-34446D34A8F9}"/>
                </a:ext>
              </a:extLst>
            </p:cNvPr>
            <p:cNvSpPr/>
            <p:nvPr/>
          </p:nvSpPr>
          <p:spPr>
            <a:xfrm>
              <a:off x="7480663" y="4791445"/>
              <a:ext cx="2116183" cy="315705"/>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7DF05C4A-7F94-49E5-A141-FDD26F113823}"/>
                </a:ext>
              </a:extLst>
            </p:cNvPr>
            <p:cNvSpPr txBox="1"/>
            <p:nvPr/>
          </p:nvSpPr>
          <p:spPr>
            <a:xfrm>
              <a:off x="7393578" y="4746262"/>
              <a:ext cx="1843223" cy="369332"/>
            </a:xfrm>
            <a:prstGeom prst="rect">
              <a:avLst/>
            </a:prstGeom>
            <a:noFill/>
          </p:spPr>
          <p:txBody>
            <a:bodyPr wrap="square">
              <a:spAutoFit/>
            </a:bodyPr>
            <a:lstStyle/>
            <a:p>
              <a:r>
                <a:rPr lang="en-US" dirty="0">
                  <a:solidFill>
                    <a:srgbClr val="FF0000"/>
                  </a:solidFill>
                  <a:latin typeface="Consolas" panose="020B0609020204030204" pitchFamily="49" charset="0"/>
                </a:rPr>
                <a:t>(guard3 x y)</a:t>
              </a:r>
              <a:r>
                <a:rPr lang="en-US" dirty="0">
                  <a:solidFill>
                    <a:schemeClr val="tx1"/>
                  </a:solidFill>
                  <a:latin typeface="Consolas" panose="020B0609020204030204" pitchFamily="49" charset="0"/>
                </a:rPr>
                <a:t>]</a:t>
              </a:r>
            </a:p>
          </p:txBody>
        </p:sp>
      </p:grpSp>
      <p:sp>
        <p:nvSpPr>
          <p:cNvPr id="119" name="Speech Bubble: Rectangle with Corners Rounded 118">
            <a:extLst>
              <a:ext uri="{FF2B5EF4-FFF2-40B4-BE49-F238E27FC236}">
                <a16:creationId xmlns:a16="http://schemas.microsoft.com/office/drawing/2014/main" id="{545E2B31-919C-4C2B-8E98-32AFA26C369B}"/>
              </a:ext>
            </a:extLst>
          </p:cNvPr>
          <p:cNvSpPr/>
          <p:nvPr/>
        </p:nvSpPr>
        <p:spPr>
          <a:xfrm>
            <a:off x="8803861" y="2435619"/>
            <a:ext cx="3276893" cy="1772320"/>
          </a:xfrm>
          <a:prstGeom prst="wedgeRoundRectCallout">
            <a:avLst>
              <a:gd name="adj1" fmla="val -44085"/>
              <a:gd name="adj2" fmla="val 842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guards can also consider multiple variables, not just one, e.g.:</a:t>
            </a:r>
          </a:p>
          <a:p>
            <a:pPr algn="ctr"/>
            <a:endParaRPr lang="en-US" sz="1100" dirty="0">
              <a:latin typeface="Corbel" panose="020B0503020204020204" pitchFamily="34" charset="0"/>
            </a:endParaRPr>
          </a:p>
          <a:p>
            <a:pPr algn="ctr"/>
            <a:r>
              <a:rPr lang="en-US" sz="2000" dirty="0">
                <a:solidFill>
                  <a:srgbClr val="FFAFAF"/>
                </a:solidFill>
                <a:latin typeface="Corbel" panose="020B0503020204020204" pitchFamily="34" charset="0"/>
              </a:rPr>
              <a:t>x + y &lt; 100</a:t>
            </a:r>
            <a:r>
              <a:rPr lang="en-US" sz="2000" dirty="0">
                <a:solidFill>
                  <a:schemeClr val="bg1"/>
                </a:solidFill>
                <a:latin typeface="Corbel" panose="020B0503020204020204" pitchFamily="34" charset="0"/>
              </a:rPr>
              <a:t> or</a:t>
            </a:r>
            <a:r>
              <a:rPr lang="en-US" sz="2000" dirty="0">
                <a:solidFill>
                  <a:srgbClr val="FFAFAF"/>
                </a:solidFill>
                <a:latin typeface="Corbel" panose="020B0503020204020204" pitchFamily="34" charset="0"/>
              </a:rPr>
              <a:t> x &lt; y</a:t>
            </a:r>
          </a:p>
        </p:txBody>
      </p:sp>
      <p:sp>
        <p:nvSpPr>
          <p:cNvPr id="28" name="TextBox 27">
            <a:extLst>
              <a:ext uri="{FF2B5EF4-FFF2-40B4-BE49-F238E27FC236}">
                <a16:creationId xmlns:a16="http://schemas.microsoft.com/office/drawing/2014/main" id="{C5C47979-F3F9-498F-9BD7-4A659A862145}"/>
              </a:ext>
            </a:extLst>
          </p:cNvPr>
          <p:cNvSpPr txBox="1"/>
          <p:nvPr/>
        </p:nvSpPr>
        <p:spPr>
          <a:xfrm>
            <a:off x="1135814" y="5533772"/>
            <a:ext cx="9736838" cy="538609"/>
          </a:xfrm>
          <a:prstGeom prst="rect">
            <a:avLst/>
          </a:prstGeom>
          <a:noFill/>
        </p:spPr>
        <p:txBody>
          <a:bodyPr wrap="square" rtlCol="0">
            <a:spAutoFit/>
          </a:bodyPr>
          <a:lstStyle/>
          <a:p>
            <a:pPr algn="ctr"/>
            <a:r>
              <a:rPr lang="en-US" dirty="0">
                <a:latin typeface="Consolas" panose="020B0609020204030204" pitchFamily="49" charset="0"/>
              </a:rPr>
              <a:t>all_products1 = [ x*y | x &lt;- list1, y &lt;- list2]</a:t>
            </a:r>
          </a:p>
          <a:p>
            <a:pPr algn="ctr"/>
            <a:endParaRPr lang="en-US" sz="1100" dirty="0">
              <a:latin typeface="Consolas" panose="020B0609020204030204" pitchFamily="49" charset="0"/>
            </a:endParaRPr>
          </a:p>
        </p:txBody>
      </p:sp>
      <p:sp>
        <p:nvSpPr>
          <p:cNvPr id="33" name="TextBox 32">
            <a:extLst>
              <a:ext uri="{FF2B5EF4-FFF2-40B4-BE49-F238E27FC236}">
                <a16:creationId xmlns:a16="http://schemas.microsoft.com/office/drawing/2014/main" id="{995C8201-761F-4C49-9573-0A96CD655D6B}"/>
              </a:ext>
            </a:extLst>
          </p:cNvPr>
          <p:cNvSpPr txBox="1"/>
          <p:nvPr/>
        </p:nvSpPr>
        <p:spPr>
          <a:xfrm>
            <a:off x="1135814" y="6040849"/>
            <a:ext cx="9736838" cy="538609"/>
          </a:xfrm>
          <a:prstGeom prst="rect">
            <a:avLst/>
          </a:prstGeom>
          <a:noFill/>
        </p:spPr>
        <p:txBody>
          <a:bodyPr wrap="square" rtlCol="0">
            <a:spAutoFit/>
          </a:bodyPr>
          <a:lstStyle/>
          <a:p>
            <a:pPr algn="ctr"/>
            <a:r>
              <a:rPr lang="en-US" dirty="0">
                <a:latin typeface="Consolas" panose="020B0609020204030204" pitchFamily="49" charset="0"/>
              </a:rPr>
              <a:t>all_products3 = [ x*y | x &lt;- list1, y &lt;- list2, </a:t>
            </a:r>
            <a:r>
              <a:rPr lang="en-US" dirty="0">
                <a:solidFill>
                  <a:srgbClr val="FF0000"/>
                </a:solidFill>
                <a:latin typeface="Consolas" panose="020B0609020204030204" pitchFamily="49" charset="0"/>
              </a:rPr>
              <a:t>even x</a:t>
            </a:r>
            <a:r>
              <a:rPr lang="en-US" dirty="0">
                <a:latin typeface="Consolas" panose="020B0609020204030204" pitchFamily="49" charset="0"/>
              </a:rPr>
              <a:t>, </a:t>
            </a:r>
            <a:r>
              <a:rPr lang="en-US" dirty="0">
                <a:solidFill>
                  <a:srgbClr val="FF0000"/>
                </a:solidFill>
                <a:latin typeface="Consolas" panose="020B0609020204030204" pitchFamily="49" charset="0"/>
              </a:rPr>
              <a:t>odd y</a:t>
            </a:r>
            <a:r>
              <a:rPr lang="en-US" dirty="0">
                <a:latin typeface="Consolas" panose="020B0609020204030204" pitchFamily="49" charset="0"/>
              </a:rPr>
              <a:t>, </a:t>
            </a:r>
            <a:r>
              <a:rPr lang="en-US" dirty="0">
                <a:solidFill>
                  <a:srgbClr val="FF0000"/>
                </a:solidFill>
                <a:latin typeface="Consolas" panose="020B0609020204030204" pitchFamily="49" charset="0"/>
              </a:rPr>
              <a:t>x*y &lt; 15</a:t>
            </a:r>
            <a:r>
              <a:rPr lang="en-US" dirty="0">
                <a:latin typeface="Consolas" panose="020B0609020204030204" pitchFamily="49" charset="0"/>
              </a:rPr>
              <a:t>]</a:t>
            </a:r>
          </a:p>
          <a:p>
            <a:pPr algn="ctr"/>
            <a:endParaRPr lang="en-US" sz="1100" dirty="0">
              <a:latin typeface="Consolas" panose="020B0609020204030204" pitchFamily="49" charset="0"/>
            </a:endParaRPr>
          </a:p>
        </p:txBody>
      </p:sp>
    </p:spTree>
    <p:extLst>
      <p:ext uri="{BB962C8B-B14F-4D97-AF65-F5344CB8AC3E}">
        <p14:creationId xmlns:p14="http://schemas.microsoft.com/office/powerpoint/2010/main" val="372862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1" nodeType="clickEffect">
                                  <p:stCondLst>
                                    <p:cond delay="0"/>
                                  </p:stCondLst>
                                  <p:childTnLst>
                                    <p:animMotion origin="layout" path="M 5E-6 -4.44444E-6 L -0.10691 0.45625 " pathEditMode="relative" rAng="0" ptsTypes="AA">
                                      <p:cBhvr>
                                        <p:cTn id="60" dur="2000" fill="hold"/>
                                        <p:tgtEl>
                                          <p:spTgt spid="115"/>
                                        </p:tgtEl>
                                        <p:attrNameLst>
                                          <p:attrName>ppt_x</p:attrName>
                                          <p:attrName>ppt_y</p:attrName>
                                        </p:attrNameLst>
                                      </p:cBhvr>
                                      <p:rCtr x="-5352" y="22801"/>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1" nodeType="clickEffect">
                                  <p:stCondLst>
                                    <p:cond delay="0"/>
                                  </p:stCondLst>
                                  <p:childTnLst>
                                    <p:animMotion origin="layout" path="M 3.75E-6 -1.85185E-6 L 0.05703 0.41898 " pathEditMode="relative" rAng="0" ptsTypes="AA">
                                      <p:cBhvr>
                                        <p:cTn id="68" dur="2000" fill="hold"/>
                                        <p:tgtEl>
                                          <p:spTgt spid="92"/>
                                        </p:tgtEl>
                                        <p:attrNameLst>
                                          <p:attrName>ppt_x</p:attrName>
                                          <p:attrName>ppt_y</p:attrName>
                                        </p:attrNameLst>
                                      </p:cBhvr>
                                      <p:rCtr x="2852" y="20949"/>
                                    </p:animMotion>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grpId="1" nodeType="clickEffect">
                                  <p:stCondLst>
                                    <p:cond delay="0"/>
                                  </p:stCondLst>
                                  <p:childTnLst>
                                    <p:animMotion origin="layout" path="M 3.125E-6 0.00139 L 0.05781 0.41852 " pathEditMode="relative" rAng="0" ptsTypes="AA">
                                      <p:cBhvr>
                                        <p:cTn id="76" dur="2000" fill="hold"/>
                                        <p:tgtEl>
                                          <p:spTgt spid="93"/>
                                        </p:tgtEl>
                                        <p:attrNameLst>
                                          <p:attrName>ppt_x</p:attrName>
                                          <p:attrName>ppt_y</p:attrName>
                                        </p:attrNameLst>
                                      </p:cBhvr>
                                      <p:rCtr x="2891" y="20856"/>
                                    </p:animMotion>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grpId="1" nodeType="clickEffect">
                                  <p:stCondLst>
                                    <p:cond delay="0"/>
                                  </p:stCondLst>
                                  <p:childTnLst>
                                    <p:animMotion origin="layout" path="M 5E-6 5.55112E-17 L 0.21133 0.37755 " pathEditMode="relative" rAng="0" ptsTypes="AA">
                                      <p:cBhvr>
                                        <p:cTn id="84" dur="2000" fill="hold"/>
                                        <p:tgtEl>
                                          <p:spTgt spid="18"/>
                                        </p:tgtEl>
                                        <p:attrNameLst>
                                          <p:attrName>ppt_x</p:attrName>
                                          <p:attrName>ppt_y</p:attrName>
                                        </p:attrNameLst>
                                      </p:cBhvr>
                                      <p:rCtr x="10560" y="18866"/>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grpId="1" nodeType="clickEffect">
                                  <p:stCondLst>
                                    <p:cond delay="0"/>
                                  </p:stCondLst>
                                  <p:childTnLst>
                                    <p:animMotion origin="layout" path="M 3.54167E-6 0.00139 L 0.21145 0.37708 " pathEditMode="relative" rAng="0" ptsTypes="AA">
                                      <p:cBhvr>
                                        <p:cTn id="92" dur="2000" fill="hold"/>
                                        <p:tgtEl>
                                          <p:spTgt spid="21"/>
                                        </p:tgtEl>
                                        <p:attrNameLst>
                                          <p:attrName>ppt_x</p:attrName>
                                          <p:attrName>ppt_y</p:attrName>
                                        </p:attrNameLst>
                                      </p:cBhvr>
                                      <p:rCtr x="10573" y="18773"/>
                                    </p:animMotion>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9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42" presetClass="path" presetSubtype="0" accel="50000" decel="50000" fill="hold" grpId="1" nodeType="clickEffect">
                                  <p:stCondLst>
                                    <p:cond delay="0"/>
                                  </p:stCondLst>
                                  <p:childTnLst>
                                    <p:animMotion origin="layout" path="M 2.5E-6 -3.7037E-7 L 0.43763 0.3375 " pathEditMode="relative" rAng="0" ptsTypes="AA">
                                      <p:cBhvr>
                                        <p:cTn id="100" dur="2000" fill="hold"/>
                                        <p:tgtEl>
                                          <p:spTgt spid="94"/>
                                        </p:tgtEl>
                                        <p:attrNameLst>
                                          <p:attrName>ppt_x</p:attrName>
                                          <p:attrName>ppt_y</p:attrName>
                                        </p:attrNameLst>
                                      </p:cBhvr>
                                      <p:rCtr x="21875" y="16875"/>
                                    </p:animMotion>
                                  </p:childTnLst>
                                </p:cTn>
                              </p:par>
                            </p:childTnLst>
                          </p:cTn>
                        </p:par>
                        <p:par>
                          <p:cTn id="101" fill="hold">
                            <p:stCondLst>
                              <p:cond delay="2000"/>
                            </p:stCondLst>
                            <p:childTnLst>
                              <p:par>
                                <p:cTn id="102" presetID="10" presetClass="exit" presetSubtype="0" fill="hold" grpId="2" nodeType="afterEffect">
                                  <p:stCondLst>
                                    <p:cond delay="0"/>
                                  </p:stCondLst>
                                  <p:childTnLst>
                                    <p:animEffect transition="out" filter="fade">
                                      <p:cBhvr>
                                        <p:cTn id="103" dur="500"/>
                                        <p:tgtEl>
                                          <p:spTgt spid="94"/>
                                        </p:tgtEl>
                                      </p:cBhvr>
                                    </p:animEffect>
                                    <p:set>
                                      <p:cBhvr>
                                        <p:cTn id="104" dur="1" fill="hold">
                                          <p:stCondLst>
                                            <p:cond delay="499"/>
                                          </p:stCondLst>
                                        </p:cTn>
                                        <p:tgtEl>
                                          <p:spTgt spid="94"/>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11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grpId="1" nodeType="clickEffect">
                                  <p:stCondLst>
                                    <p:cond delay="0"/>
                                  </p:stCondLst>
                                  <p:childTnLst>
                                    <p:animMotion origin="layout" path="M -2.5E-6 -3.7037E-7 L 0.33399 0.33333 " pathEditMode="relative" rAng="0" ptsTypes="AA">
                                      <p:cBhvr>
                                        <p:cTn id="114" dur="2000" fill="hold"/>
                                        <p:tgtEl>
                                          <p:spTgt spid="19"/>
                                        </p:tgtEl>
                                        <p:attrNameLst>
                                          <p:attrName>ppt_x</p:attrName>
                                          <p:attrName>ppt_y</p:attrName>
                                        </p:attrNameLst>
                                      </p:cBhvr>
                                      <p:rCtr x="16693" y="16667"/>
                                    </p:animMotion>
                                  </p:childTnLst>
                                </p:cTn>
                              </p:par>
                            </p:childTnLst>
                          </p:cTn>
                        </p:par>
                        <p:par>
                          <p:cTn id="115" fill="hold">
                            <p:stCondLst>
                              <p:cond delay="2000"/>
                            </p:stCondLst>
                            <p:childTnLst>
                              <p:par>
                                <p:cTn id="116" presetID="10" presetClass="exit" presetSubtype="0" fill="hold" grpId="2" nodeType="after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 presetClass="entr" presetSubtype="0" fill="hold" grpId="0" nodeType="withEffect">
                                  <p:stCondLst>
                                    <p:cond delay="0"/>
                                  </p:stCondLst>
                                  <p:childTnLst>
                                    <p:set>
                                      <p:cBhvr>
                                        <p:cTn id="120" dur="1" fill="hold">
                                          <p:stCondLst>
                                            <p:cond delay="0"/>
                                          </p:stCondLst>
                                        </p:cTn>
                                        <p:tgtEl>
                                          <p:spTgt spid="2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9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1" nodeType="clickEffect">
                                  <p:stCondLst>
                                    <p:cond delay="0"/>
                                  </p:stCondLst>
                                  <p:childTnLst>
                                    <p:animMotion origin="layout" path="M -2.91667E-6 4.81481E-6 L -0.06588 0.29675 " pathEditMode="relative" rAng="0" ptsTypes="AA">
                                      <p:cBhvr>
                                        <p:cTn id="128" dur="2000" fill="hold"/>
                                        <p:tgtEl>
                                          <p:spTgt spid="96"/>
                                        </p:tgtEl>
                                        <p:attrNameLst>
                                          <p:attrName>ppt_x</p:attrName>
                                          <p:attrName>ppt_y</p:attrName>
                                        </p:attrNameLst>
                                      </p:cBhvr>
                                      <p:rCtr x="-3294" y="14838"/>
                                    </p:animMotion>
                                  </p:childTnLst>
                                </p:cTn>
                              </p:par>
                            </p:childTnLst>
                          </p:cTn>
                        </p:par>
                        <p:par>
                          <p:cTn id="129" fill="hold">
                            <p:stCondLst>
                              <p:cond delay="2000"/>
                            </p:stCondLst>
                            <p:childTnLst>
                              <p:par>
                                <p:cTn id="130" presetID="10" presetClass="exit" presetSubtype="0" fill="hold" grpId="2" nodeType="afterEffect">
                                  <p:stCondLst>
                                    <p:cond delay="0"/>
                                  </p:stCondLst>
                                  <p:childTnLst>
                                    <p:animEffect transition="out" filter="fade">
                                      <p:cBhvr>
                                        <p:cTn id="131" dur="500"/>
                                        <p:tgtEl>
                                          <p:spTgt spid="96"/>
                                        </p:tgtEl>
                                      </p:cBhvr>
                                    </p:animEffect>
                                    <p:set>
                                      <p:cBhvr>
                                        <p:cTn id="132" dur="1" fill="hold">
                                          <p:stCondLst>
                                            <p:cond delay="499"/>
                                          </p:stCondLst>
                                        </p:cTn>
                                        <p:tgtEl>
                                          <p:spTgt spid="96"/>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1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21"/>
                                        </p:tgtEl>
                                        <p:attrNameLst>
                                          <p:attrName>style.visibility</p:attrName>
                                        </p:attrNameLst>
                                      </p:cBhvr>
                                      <p:to>
                                        <p:strVal val="visible"/>
                                      </p:to>
                                    </p:set>
                                    <p:animEffect transition="in" filter="wipe(down)">
                                      <p:cBhvr>
                                        <p:cTn id="139" dur="500"/>
                                        <p:tgtEl>
                                          <p:spTgt spid="121"/>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121"/>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19"/>
                                        </p:tgtEl>
                                        <p:attrNameLst>
                                          <p:attrName>style.visibility</p:attrName>
                                        </p:attrNameLst>
                                      </p:cBhvr>
                                      <p:to>
                                        <p:strVal val="visible"/>
                                      </p:to>
                                    </p:set>
                                    <p:animEffect transition="in" filter="wipe(down)">
                                      <p:cBhvr>
                                        <p:cTn id="148" dur="500"/>
                                        <p:tgtEl>
                                          <p:spTgt spid="119"/>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5"/>
                                        </p:tgtEl>
                                        <p:attrNameLst>
                                          <p:attrName>style.visibility</p:attrName>
                                        </p:attrNameLst>
                                      </p:cBhvr>
                                      <p:to>
                                        <p:strVal val="visible"/>
                                      </p:to>
                                    </p:set>
                                    <p:animEffect transition="in" filter="fade">
                                      <p:cBhvr>
                                        <p:cTn id="153" dur="500"/>
                                        <p:tgtEl>
                                          <p:spTgt spid="25"/>
                                        </p:tgtEl>
                                      </p:cBhvr>
                                    </p:animEffect>
                                  </p:childTnLst>
                                </p:cTn>
                              </p:par>
                            </p:childTnLst>
                          </p:cTn>
                        </p:par>
                      </p:childTnLst>
                    </p:cTn>
                  </p:par>
                  <p:par>
                    <p:cTn id="154" fill="hold">
                      <p:stCondLst>
                        <p:cond delay="indefinite"/>
                      </p:stCondLst>
                      <p:childTnLst>
                        <p:par>
                          <p:cTn id="155" fill="hold">
                            <p:stCondLst>
                              <p:cond delay="0"/>
                            </p:stCondLst>
                            <p:childTnLst>
                              <p:par>
                                <p:cTn id="156" presetID="42" presetClass="path" presetSubtype="0" accel="50000" decel="50000" fill="hold" grpId="2" nodeType="clickEffect">
                                  <p:stCondLst>
                                    <p:cond delay="0"/>
                                  </p:stCondLst>
                                  <p:childTnLst>
                                    <p:animMotion origin="layout" path="M -4.16667E-7 7.40741E-7 L -0.39948 -0.33333 " pathEditMode="relative" rAng="0" ptsTypes="AA">
                                      <p:cBhvr>
                                        <p:cTn id="157" dur="2000" fill="hold"/>
                                        <p:tgtEl>
                                          <p:spTgt spid="119"/>
                                        </p:tgtEl>
                                        <p:attrNameLst>
                                          <p:attrName>ppt_x</p:attrName>
                                          <p:attrName>ppt_y</p:attrName>
                                        </p:attrNameLst>
                                      </p:cBhvr>
                                      <p:rCtr x="-19974" y="-16667"/>
                                    </p:animMotion>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6"/>
                                        </p:tgtEl>
                                        <p:attrNameLst>
                                          <p:attrName>style.visibility</p:attrName>
                                        </p:attrNameLst>
                                      </p:cBhvr>
                                      <p:to>
                                        <p:strVal val="visible"/>
                                      </p:to>
                                    </p:set>
                                    <p:animEffect transition="in" filter="fade">
                                      <p:cBhvr>
                                        <p:cTn id="162" dur="500"/>
                                        <p:tgtEl>
                                          <p:spTgt spid="6"/>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xit" presetSubtype="0" fill="hold" nodeType="clickEffect">
                                  <p:stCondLst>
                                    <p:cond delay="0"/>
                                  </p:stCondLst>
                                  <p:childTnLst>
                                    <p:animEffect transition="out" filter="fade">
                                      <p:cBhvr>
                                        <p:cTn id="166" dur="500"/>
                                        <p:tgtEl>
                                          <p:spTgt spid="6"/>
                                        </p:tgtEl>
                                      </p:cBhvr>
                                    </p:animEffect>
                                    <p:set>
                                      <p:cBhvr>
                                        <p:cTn id="167" dur="1" fill="hold">
                                          <p:stCondLst>
                                            <p:cond delay="499"/>
                                          </p:stCondLst>
                                        </p:cTn>
                                        <p:tgtEl>
                                          <p:spTgt spid="6"/>
                                        </p:tgtEl>
                                        <p:attrNameLst>
                                          <p:attrName>style.visibility</p:attrName>
                                        </p:attrNameLst>
                                      </p:cBhvr>
                                      <p:to>
                                        <p:strVal val="hidden"/>
                                      </p:to>
                                    </p:set>
                                  </p:childTnLst>
                                </p:cTn>
                              </p:par>
                              <p:par>
                                <p:cTn id="168" presetID="1" presetClass="exit" presetSubtype="0" fill="hold" nodeType="withEffect">
                                  <p:stCondLst>
                                    <p:cond delay="0"/>
                                  </p:stCondLst>
                                  <p:childTnLst>
                                    <p:set>
                                      <p:cBhvr>
                                        <p:cTn id="169" dur="1" fill="hold">
                                          <p:stCondLst>
                                            <p:cond delay="0"/>
                                          </p:stCondLst>
                                        </p:cTn>
                                        <p:tgtEl>
                                          <p:spTgt spid="25"/>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xit" presetSubtype="0" fill="hold" grpId="1" nodeType="clickEffect">
                                  <p:stCondLst>
                                    <p:cond delay="0"/>
                                  </p:stCondLst>
                                  <p:childTnLst>
                                    <p:set>
                                      <p:cBhvr>
                                        <p:cTn id="173" dur="1" fill="hold">
                                          <p:stCondLst>
                                            <p:cond delay="0"/>
                                          </p:stCondLst>
                                        </p:cTn>
                                        <p:tgtEl>
                                          <p:spTgt spid="119"/>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28"/>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build="p" animBg="1"/>
      <p:bldP spid="77" grpId="0"/>
      <p:bldP spid="83" grpId="0" animBg="1"/>
      <p:bldP spid="85" grpId="0"/>
      <p:bldP spid="92" grpId="0"/>
      <p:bldP spid="92" grpId="1"/>
      <p:bldP spid="93" grpId="0"/>
      <p:bldP spid="93" grpId="1"/>
      <p:bldP spid="94" grpId="0"/>
      <p:bldP spid="94" grpId="1"/>
      <p:bldP spid="94" grpId="2"/>
      <p:bldP spid="96" grpId="0"/>
      <p:bldP spid="96" grpId="1"/>
      <p:bldP spid="96" grpId="2"/>
      <p:bldP spid="114" grpId="0"/>
      <p:bldP spid="115" grpId="0"/>
      <p:bldP spid="115" grpId="1"/>
      <p:bldP spid="118" grpId="0"/>
      <p:bldP spid="121" grpId="0" animBg="1"/>
      <p:bldP spid="121" grpId="1" animBg="1"/>
      <p:bldP spid="18" grpId="0"/>
      <p:bldP spid="18" grpId="1"/>
      <p:bldP spid="19" grpId="0"/>
      <p:bldP spid="19" grpId="1"/>
      <p:bldP spid="19" grpId="2"/>
      <p:bldP spid="20" grpId="0"/>
      <p:bldP spid="21" grpId="0"/>
      <p:bldP spid="21" grpId="1"/>
      <p:bldP spid="119" grpId="0" animBg="1"/>
      <p:bldP spid="119" grpId="1" animBg="1"/>
      <p:bldP spid="119" grpId="2" animBg="1"/>
      <p:bldP spid="28"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9087DB0-96FA-4A23-8650-E44321DBE372}"/>
              </a:ext>
            </a:extLst>
          </p:cNvPr>
          <p:cNvGrpSpPr/>
          <p:nvPr/>
        </p:nvGrpSpPr>
        <p:grpSpPr>
          <a:xfrm>
            <a:off x="5847742" y="2325281"/>
            <a:ext cx="6238537" cy="4247799"/>
            <a:chOff x="6095118" y="1978967"/>
            <a:chExt cx="5733038" cy="3715153"/>
          </a:xfrm>
        </p:grpSpPr>
        <p:grpSp>
          <p:nvGrpSpPr>
            <p:cNvPr id="12" name="Group 11">
              <a:extLst>
                <a:ext uri="{FF2B5EF4-FFF2-40B4-BE49-F238E27FC236}">
                  <a16:creationId xmlns:a16="http://schemas.microsoft.com/office/drawing/2014/main" id="{876D6BC4-ED6F-43A5-9B7D-DF54D2FA2D03}"/>
                </a:ext>
              </a:extLst>
            </p:cNvPr>
            <p:cNvGrpSpPr/>
            <p:nvPr/>
          </p:nvGrpSpPr>
          <p:grpSpPr>
            <a:xfrm>
              <a:off x="6095118" y="1978967"/>
              <a:ext cx="5733038" cy="3715153"/>
              <a:chOff x="3072962" y="1263460"/>
              <a:chExt cx="5994838" cy="4294379"/>
            </a:xfrm>
          </p:grpSpPr>
          <p:pic>
            <p:nvPicPr>
              <p:cNvPr id="13" name="Picture 12">
                <a:extLst>
                  <a:ext uri="{FF2B5EF4-FFF2-40B4-BE49-F238E27FC236}">
                    <a16:creationId xmlns:a16="http://schemas.microsoft.com/office/drawing/2014/main" id="{AB38F4FC-21EF-448C-AB62-F7D042710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4" name="Rectangle 13">
                <a:extLst>
                  <a:ext uri="{FF2B5EF4-FFF2-40B4-BE49-F238E27FC236}">
                    <a16:creationId xmlns:a16="http://schemas.microsoft.com/office/drawing/2014/main" id="{17E6D5F0-012F-436C-883E-D111C897C2A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 name="Rectangle 3">
              <a:extLst>
                <a:ext uri="{FF2B5EF4-FFF2-40B4-BE49-F238E27FC236}">
                  <a16:creationId xmlns:a16="http://schemas.microsoft.com/office/drawing/2014/main" id="{575350B6-64B4-4F2C-A471-AF43F97F843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820982" cy="400110"/>
            </a:xfrm>
            <a:prstGeom prst="rect">
              <a:avLst/>
            </a:prstGeom>
            <a:noFill/>
          </p:spPr>
          <p:txBody>
            <a:bodyPr wrap="none" rtlCol="0">
              <a:spAutoFit/>
            </a:bodyPr>
            <a:lstStyle/>
            <a:p>
              <a:r>
                <a:rPr lang="en-US" sz="2000" dirty="0" err="1"/>
                <a:t>comp.hs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60331"/>
            <a:ext cx="5024132" cy="4201150"/>
          </a:xfrm>
          <a:prstGeom prst="rect">
            <a:avLst/>
          </a:prstGeom>
          <a:noFill/>
        </p:spPr>
        <p:txBody>
          <a:bodyPr wrap="none" rtlCol="0">
            <a:spAutoFit/>
          </a:bodyPr>
          <a:lstStyle/>
          <a:p>
            <a:r>
              <a:rPr lang="en-US" dirty="0">
                <a:latin typeface="Consolas" panose="020B0609020204030204" pitchFamily="49" charset="0"/>
              </a:rPr>
              <a:t>-- Generate squares of 2 thru 7</a:t>
            </a:r>
          </a:p>
          <a:p>
            <a:r>
              <a:rPr lang="en-US" dirty="0">
                <a:latin typeface="Consolas" panose="020B0609020204030204" pitchFamily="49" charset="0"/>
              </a:rPr>
              <a:t>squares = [x^2 | x &lt;- [2..7]]</a:t>
            </a:r>
          </a:p>
          <a:p>
            <a:endParaRPr lang="en-US" sz="1100" dirty="0">
              <a:latin typeface="Consolas" panose="020B0609020204030204" pitchFamily="49" charset="0"/>
            </a:endParaRPr>
          </a:p>
          <a:p>
            <a:r>
              <a:rPr lang="en-US" dirty="0">
                <a:latin typeface="Consolas" panose="020B0609020204030204" pitchFamily="49" charset="0"/>
              </a:rPr>
              <a:t>-- Generate products of two lists</a:t>
            </a:r>
          </a:p>
          <a:p>
            <a:r>
              <a:rPr lang="en-US" dirty="0">
                <a:latin typeface="Consolas" panose="020B0609020204030204" pitchFamily="49" charset="0"/>
              </a:rPr>
              <a:t>prods</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[x*y</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x</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[3,7], y</a:t>
            </a:r>
            <a:r>
              <a:rPr lang="en-US" sz="12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a:latin typeface="Consolas" panose="020B0609020204030204" pitchFamily="49" charset="0"/>
              </a:rPr>
              <a:t>[2,4,6]]</a:t>
            </a:r>
          </a:p>
          <a:p>
            <a:endParaRPr lang="en-US" sz="1100" dirty="0">
              <a:latin typeface="Consolas" panose="020B0609020204030204" pitchFamily="49" charset="0"/>
            </a:endParaRPr>
          </a:p>
          <a:p>
            <a:r>
              <a:rPr lang="en-US" dirty="0">
                <a:latin typeface="Consolas" panose="020B0609020204030204" pitchFamily="49" charset="0"/>
              </a:rPr>
              <a:t>-- Generate combinations of strings</a:t>
            </a:r>
          </a:p>
          <a:p>
            <a:r>
              <a:rPr lang="en-US" dirty="0">
                <a:latin typeface="Consolas" panose="020B0609020204030204" pitchFamily="49" charset="0"/>
              </a:rPr>
              <a:t>nouns = ["</a:t>
            </a:r>
            <a:r>
              <a:rPr lang="en-US" dirty="0" err="1">
                <a:latin typeface="Consolas" panose="020B0609020204030204" pitchFamily="49" charset="0"/>
              </a:rPr>
              <a:t>party","exam","studying</a:t>
            </a:r>
            <a:r>
              <a:rPr lang="en-US" dirty="0">
                <a:latin typeface="Consolas" panose="020B0609020204030204" pitchFamily="49" charset="0"/>
              </a:rPr>
              <a:t>"]  </a:t>
            </a:r>
          </a:p>
          <a:p>
            <a:r>
              <a:rPr lang="en-US" dirty="0" err="1">
                <a:latin typeface="Consolas" panose="020B0609020204030204" pitchFamily="49" charset="0"/>
              </a:rPr>
              <a:t>adjs</a:t>
            </a:r>
            <a:r>
              <a:rPr lang="en-US" dirty="0">
                <a:latin typeface="Consolas" panose="020B0609020204030204" pitchFamily="49" charset="0"/>
              </a:rPr>
              <a:t> = ["</a:t>
            </a:r>
            <a:r>
              <a:rPr lang="en-US" dirty="0" err="1">
                <a:latin typeface="Consolas" panose="020B0609020204030204" pitchFamily="49" charset="0"/>
              </a:rPr>
              <a:t>lit","brutal","chill</a:t>
            </a:r>
            <a:r>
              <a:rPr lang="en-US" dirty="0">
                <a:latin typeface="Consolas" panose="020B0609020204030204" pitchFamily="49" charset="0"/>
              </a:rPr>
              <a:t>"]  </a:t>
            </a:r>
          </a:p>
          <a:p>
            <a:r>
              <a:rPr lang="en-US" dirty="0">
                <a:latin typeface="Consolas" panose="020B0609020204030204" pitchFamily="49" charset="0"/>
              </a:rPr>
              <a:t>combos = [adj</a:t>
            </a:r>
            <a:r>
              <a:rPr lang="en-US" sz="12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 "</a:t>
            </a:r>
            <a:r>
              <a:rPr lang="en-US" sz="1200" dirty="0">
                <a:latin typeface="Consolas" panose="020B0609020204030204" pitchFamily="49" charset="0"/>
              </a:rPr>
              <a:t> </a:t>
            </a:r>
            <a:r>
              <a:rPr lang="en-US" dirty="0">
                <a:latin typeface="Consolas" panose="020B0609020204030204" pitchFamily="49" charset="0"/>
              </a:rPr>
              <a:t>++</a:t>
            </a:r>
            <a:r>
              <a:rPr lang="en-US" sz="1100" dirty="0">
                <a:latin typeface="Consolas" panose="020B0609020204030204" pitchFamily="49" charset="0"/>
              </a:rPr>
              <a:t> </a:t>
            </a:r>
            <a:r>
              <a:rPr lang="en-US" dirty="0">
                <a:latin typeface="Consolas" panose="020B0609020204030204" pitchFamily="49" charset="0"/>
              </a:rPr>
              <a:t>noun</a:t>
            </a:r>
            <a:r>
              <a:rPr lang="en-US" sz="1200" dirty="0">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adj</a:t>
            </a:r>
            <a:r>
              <a:rPr lang="en-US" sz="12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err="1">
                <a:latin typeface="Consolas" panose="020B0609020204030204" pitchFamily="49" charset="0"/>
              </a:rPr>
              <a:t>adjs</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noun</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nouns]</a:t>
            </a:r>
          </a:p>
          <a:p>
            <a:endParaRPr lang="en-US" sz="1100" dirty="0">
              <a:latin typeface="Consolas" panose="020B0609020204030204" pitchFamily="49" charset="0"/>
            </a:endParaRPr>
          </a:p>
          <a:p>
            <a:r>
              <a:rPr lang="en-US" dirty="0">
                <a:latin typeface="Consolas" panose="020B0609020204030204" pitchFamily="49" charset="0"/>
              </a:rPr>
              <a:t>-- Generate combinations of tuples </a:t>
            </a:r>
          </a:p>
          <a:p>
            <a:r>
              <a:rPr lang="en-US" dirty="0">
                <a:latin typeface="Consolas" panose="020B0609020204030204" pitchFamily="49" charset="0"/>
              </a:rPr>
              <a:t>menu = [(</a:t>
            </a:r>
            <a:r>
              <a:rPr lang="en-US" dirty="0" err="1">
                <a:latin typeface="Consolas" panose="020B0609020204030204" pitchFamily="49" charset="0"/>
              </a:rPr>
              <a:t>oz,flavor</a:t>
            </a:r>
            <a:r>
              <a:rPr lang="en-US" dirty="0">
                <a:latin typeface="Consolas" panose="020B0609020204030204" pitchFamily="49" charset="0"/>
              </a:rPr>
              <a:t>)</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p>
          <a:p>
            <a:r>
              <a:rPr lang="en-US" sz="1200" dirty="0">
                <a:latin typeface="Consolas" panose="020B0609020204030204" pitchFamily="49" charset="0"/>
              </a:rPr>
              <a:t>   </a:t>
            </a:r>
            <a:r>
              <a:rPr lang="en-US" dirty="0">
                <a:latin typeface="Consolas" panose="020B0609020204030204" pitchFamily="49" charset="0"/>
              </a:rPr>
              <a:t>oz</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[4,6],</a:t>
            </a:r>
          </a:p>
          <a:p>
            <a:r>
              <a:rPr lang="en-US" dirty="0">
                <a:latin typeface="Consolas" panose="020B0609020204030204" pitchFamily="49" charset="0"/>
              </a:rPr>
              <a:t>  flavor</a:t>
            </a:r>
            <a:r>
              <a:rPr lang="en-US" sz="11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a:latin typeface="Consolas" panose="020B0609020204030204" pitchFamily="49" charset="0"/>
              </a:rPr>
              <a:t>["</a:t>
            </a:r>
            <a:r>
              <a:rPr lang="en-US" dirty="0" err="1">
                <a:latin typeface="Consolas" panose="020B0609020204030204" pitchFamily="49" charset="0"/>
              </a:rPr>
              <a:t>Choc","Earwax","Booger</a:t>
            </a:r>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AFB4F704-7703-4B37-885C-2247178793BF}"/>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21" name="TextBox 20">
            <a:extLst>
              <a:ext uri="{FF2B5EF4-FFF2-40B4-BE49-F238E27FC236}">
                <a16:creationId xmlns:a16="http://schemas.microsoft.com/office/drawing/2014/main" id="{4FA66634-38C9-4E5C-A616-F38096EDC758}"/>
              </a:ext>
            </a:extLst>
          </p:cNvPr>
          <p:cNvSpPr txBox="1"/>
          <p:nvPr/>
        </p:nvSpPr>
        <p:spPr>
          <a:xfrm>
            <a:off x="6941339" y="2557292"/>
            <a:ext cx="1451038"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comp</a:t>
            </a:r>
          </a:p>
        </p:txBody>
      </p:sp>
      <p:sp>
        <p:nvSpPr>
          <p:cNvPr id="23" name="TextBox 22">
            <a:extLst>
              <a:ext uri="{FF2B5EF4-FFF2-40B4-BE49-F238E27FC236}">
                <a16:creationId xmlns:a16="http://schemas.microsoft.com/office/drawing/2014/main" id="{EFC6AEC6-981C-4A75-ABBC-607ED1A8142A}"/>
              </a:ext>
            </a:extLst>
          </p:cNvPr>
          <p:cNvSpPr txBox="1"/>
          <p:nvPr/>
        </p:nvSpPr>
        <p:spPr>
          <a:xfrm>
            <a:off x="5816823" y="3059104"/>
            <a:ext cx="944489" cy="369332"/>
          </a:xfrm>
          <a:prstGeom prst="rect">
            <a:avLst/>
          </a:prstGeom>
          <a:noFill/>
        </p:spPr>
        <p:txBody>
          <a:bodyPr wrap="none" rtlCol="0">
            <a:spAutoFit/>
          </a:bodyPr>
          <a:lstStyle/>
          <a:p>
            <a:r>
              <a:rPr lang="en-US" dirty="0">
                <a:solidFill>
                  <a:schemeClr val="bg1"/>
                </a:solidFill>
                <a:latin typeface="Consolas" panose="020B0609020204030204" pitchFamily="49" charset="0"/>
              </a:rPr>
              <a:t>Comp&gt; </a:t>
            </a:r>
          </a:p>
        </p:txBody>
      </p:sp>
      <p:sp>
        <p:nvSpPr>
          <p:cNvPr id="24" name="TextBox 23">
            <a:extLst>
              <a:ext uri="{FF2B5EF4-FFF2-40B4-BE49-F238E27FC236}">
                <a16:creationId xmlns:a16="http://schemas.microsoft.com/office/drawing/2014/main" id="{E8FE0924-120C-4C11-9813-CC7B6F5BD2DD}"/>
              </a:ext>
            </a:extLst>
          </p:cNvPr>
          <p:cNvSpPr txBox="1"/>
          <p:nvPr/>
        </p:nvSpPr>
        <p:spPr>
          <a:xfrm>
            <a:off x="6509944" y="3061772"/>
            <a:ext cx="1071127" cy="369332"/>
          </a:xfrm>
          <a:prstGeom prst="rect">
            <a:avLst/>
          </a:prstGeom>
          <a:noFill/>
        </p:spPr>
        <p:txBody>
          <a:bodyPr wrap="none" rtlCol="0">
            <a:spAutoFit/>
          </a:bodyPr>
          <a:lstStyle/>
          <a:p>
            <a:r>
              <a:rPr lang="en-US" dirty="0">
                <a:solidFill>
                  <a:srgbClr val="C2FFF0"/>
                </a:solidFill>
                <a:latin typeface="Consolas" panose="020B0609020204030204" pitchFamily="49" charset="0"/>
              </a:rPr>
              <a:t>squares</a:t>
            </a:r>
          </a:p>
        </p:txBody>
      </p:sp>
      <p:sp>
        <p:nvSpPr>
          <p:cNvPr id="25" name="TextBox 24">
            <a:extLst>
              <a:ext uri="{FF2B5EF4-FFF2-40B4-BE49-F238E27FC236}">
                <a16:creationId xmlns:a16="http://schemas.microsoft.com/office/drawing/2014/main" id="{FDD3273C-1CF8-4000-A212-430C9D368AFF}"/>
              </a:ext>
            </a:extLst>
          </p:cNvPr>
          <p:cNvSpPr txBox="1"/>
          <p:nvPr/>
        </p:nvSpPr>
        <p:spPr>
          <a:xfrm>
            <a:off x="5816823" y="3325961"/>
            <a:ext cx="2337499" cy="369332"/>
          </a:xfrm>
          <a:prstGeom prst="rect">
            <a:avLst/>
          </a:prstGeom>
          <a:noFill/>
        </p:spPr>
        <p:txBody>
          <a:bodyPr wrap="none" rtlCol="0">
            <a:spAutoFit/>
          </a:bodyPr>
          <a:lstStyle/>
          <a:p>
            <a:r>
              <a:rPr lang="en-US" dirty="0">
                <a:solidFill>
                  <a:srgbClr val="FFD1D1"/>
                </a:solidFill>
                <a:latin typeface="Consolas" panose="020B0609020204030204" pitchFamily="49" charset="0"/>
              </a:rPr>
              <a:t>[4,9,16,25,36,49]</a:t>
            </a:r>
          </a:p>
        </p:txBody>
      </p:sp>
      <p:sp>
        <p:nvSpPr>
          <p:cNvPr id="45" name="TextBox 44">
            <a:extLst>
              <a:ext uri="{FF2B5EF4-FFF2-40B4-BE49-F238E27FC236}">
                <a16:creationId xmlns:a16="http://schemas.microsoft.com/office/drawing/2014/main" id="{DE485FC1-3EAC-4800-B4DD-FB2625888092}"/>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Ok, let's see examples of the simplest type of comprehensions…</a:t>
            </a:r>
          </a:p>
        </p:txBody>
      </p:sp>
      <p:sp>
        <p:nvSpPr>
          <p:cNvPr id="41" name="Title 1">
            <a:extLst>
              <a:ext uri="{FF2B5EF4-FFF2-40B4-BE49-F238E27FC236}">
                <a16:creationId xmlns:a16="http://schemas.microsoft.com/office/drawing/2014/main" id="{19D4275D-285B-447D-A94E-D1263BDFB08F}"/>
              </a:ext>
            </a:extLst>
          </p:cNvPr>
          <p:cNvSpPr>
            <a:spLocks noGrp="1"/>
          </p:cNvSpPr>
          <p:nvPr>
            <p:ph type="title"/>
          </p:nvPr>
        </p:nvSpPr>
        <p:spPr>
          <a:xfrm>
            <a:off x="914400" y="-76200"/>
            <a:ext cx="10363200" cy="1143000"/>
          </a:xfrm>
        </p:spPr>
        <p:txBody>
          <a:bodyPr/>
          <a:lstStyle/>
          <a:p>
            <a:r>
              <a:rPr lang="en-US" dirty="0"/>
              <a:t>Simple Comprehension Examples</a:t>
            </a:r>
          </a:p>
        </p:txBody>
      </p:sp>
      <p:sp>
        <p:nvSpPr>
          <p:cNvPr id="63" name="Speech Bubble: Rectangle with Corners Rounded 62">
            <a:extLst>
              <a:ext uri="{FF2B5EF4-FFF2-40B4-BE49-F238E27FC236}">
                <a16:creationId xmlns:a16="http://schemas.microsoft.com/office/drawing/2014/main" id="{2162C470-3BC8-4AD6-8647-ADC7962B93A8}"/>
              </a:ext>
            </a:extLst>
          </p:cNvPr>
          <p:cNvSpPr/>
          <p:nvPr/>
        </p:nvSpPr>
        <p:spPr>
          <a:xfrm>
            <a:off x="54721" y="596594"/>
            <a:ext cx="3258561" cy="1291241"/>
          </a:xfrm>
          <a:prstGeom prst="wedgeRoundRectCallout">
            <a:avLst>
              <a:gd name="adj1" fmla="val 17613"/>
              <a:gd name="adj2" fmla="val 1127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command says:</a:t>
            </a:r>
          </a:p>
          <a:p>
            <a:pPr algn="ctr"/>
            <a:endParaRPr lang="en-US" sz="2000" dirty="0">
              <a:latin typeface="Corbel" panose="020B0503020204020204" pitchFamily="34" charset="0"/>
            </a:endParaRPr>
          </a:p>
          <a:p>
            <a:pPr algn="ctr"/>
            <a:r>
              <a:rPr lang="en-US" sz="2000" dirty="0">
                <a:latin typeface="Corbel" panose="020B0503020204020204" pitchFamily="34" charset="0"/>
              </a:rPr>
              <a:t>"Give me a list of square numbers…</a:t>
            </a:r>
          </a:p>
        </p:txBody>
      </p:sp>
      <p:sp>
        <p:nvSpPr>
          <p:cNvPr id="10" name="Rectangle 9">
            <a:extLst>
              <a:ext uri="{FF2B5EF4-FFF2-40B4-BE49-F238E27FC236}">
                <a16:creationId xmlns:a16="http://schemas.microsoft.com/office/drawing/2014/main" id="{94B0E337-4E4C-4B89-8A46-A60410181FF7}"/>
              </a:ext>
            </a:extLst>
          </p:cNvPr>
          <p:cNvSpPr/>
          <p:nvPr/>
        </p:nvSpPr>
        <p:spPr>
          <a:xfrm>
            <a:off x="669921" y="3065659"/>
            <a:ext cx="4752379" cy="75330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C9DF695-45A8-494B-B5C9-C47D74E80296}"/>
              </a:ext>
            </a:extLst>
          </p:cNvPr>
          <p:cNvSpPr/>
          <p:nvPr/>
        </p:nvSpPr>
        <p:spPr>
          <a:xfrm>
            <a:off x="686198" y="3867697"/>
            <a:ext cx="4752379" cy="1408032"/>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AB28E4-FAA7-40AE-8374-A432AD3B6D33}"/>
              </a:ext>
            </a:extLst>
          </p:cNvPr>
          <p:cNvSpPr/>
          <p:nvPr/>
        </p:nvSpPr>
        <p:spPr>
          <a:xfrm>
            <a:off x="688933" y="5339751"/>
            <a:ext cx="4805056" cy="1173108"/>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peech Bubble: Rectangle with Corners Rounded 56">
            <a:extLst>
              <a:ext uri="{FF2B5EF4-FFF2-40B4-BE49-F238E27FC236}">
                <a16:creationId xmlns:a16="http://schemas.microsoft.com/office/drawing/2014/main" id="{3DA8A9F3-D167-443F-B172-81FF3B8B462D}"/>
              </a:ext>
            </a:extLst>
          </p:cNvPr>
          <p:cNvSpPr/>
          <p:nvPr/>
        </p:nvSpPr>
        <p:spPr>
          <a:xfrm>
            <a:off x="8217258" y="1082175"/>
            <a:ext cx="3683194" cy="1292730"/>
          </a:xfrm>
          <a:prstGeom prst="wedgeRoundRectCallout">
            <a:avLst>
              <a:gd name="adj1" fmla="val -75856"/>
              <a:gd name="adj2" fmla="val 1095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As before, Haskell is lazy! So this list is only generated when we actually use the variable.</a:t>
            </a:r>
          </a:p>
        </p:txBody>
      </p:sp>
      <p:sp>
        <p:nvSpPr>
          <p:cNvPr id="58" name="Speech Bubble: Rectangle with Corners Rounded 57">
            <a:extLst>
              <a:ext uri="{FF2B5EF4-FFF2-40B4-BE49-F238E27FC236}">
                <a16:creationId xmlns:a16="http://schemas.microsoft.com/office/drawing/2014/main" id="{AC2E8260-523C-4472-8A30-AF50DB4C25AA}"/>
              </a:ext>
            </a:extLst>
          </p:cNvPr>
          <p:cNvSpPr/>
          <p:nvPr/>
        </p:nvSpPr>
        <p:spPr>
          <a:xfrm>
            <a:off x="3891550" y="586532"/>
            <a:ext cx="2760196" cy="1292730"/>
          </a:xfrm>
          <a:prstGeom prst="wedgeRoundRectCallout">
            <a:avLst>
              <a:gd name="adj1" fmla="val -76099"/>
              <a:gd name="adj2" fmla="val 1147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values of x between 2 and 7."</a:t>
            </a:r>
          </a:p>
        </p:txBody>
      </p:sp>
      <p:sp>
        <p:nvSpPr>
          <p:cNvPr id="59" name="Rectangle 58">
            <a:extLst>
              <a:ext uri="{FF2B5EF4-FFF2-40B4-BE49-F238E27FC236}">
                <a16:creationId xmlns:a16="http://schemas.microsoft.com/office/drawing/2014/main" id="{3CF6FA13-1071-4D1F-8428-A46B23B27B8F}"/>
              </a:ext>
            </a:extLst>
          </p:cNvPr>
          <p:cNvSpPr/>
          <p:nvPr/>
        </p:nvSpPr>
        <p:spPr>
          <a:xfrm>
            <a:off x="664423" y="2449885"/>
            <a:ext cx="4752379" cy="547270"/>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52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down)">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6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5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down)">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par>
                                <p:cTn id="62" presetID="10" presetClass="exit" presetSubtype="0" fill="hold" grpId="1" nodeType="withEffect">
                                  <p:stCondLst>
                                    <p:cond delay="0"/>
                                  </p:stCondLst>
                                  <p:childTnLst>
                                    <p:animEffect transition="out" filter="fade">
                                      <p:cBhvr>
                                        <p:cTn id="63" dur="500"/>
                                        <p:tgtEl>
                                          <p:spTgt spid="10"/>
                                        </p:tgtEl>
                                      </p:cBhvr>
                                    </p:animEffect>
                                    <p:set>
                                      <p:cBhvr>
                                        <p:cTn id="6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24" grpId="0"/>
      <p:bldP spid="25" grpId="0"/>
      <p:bldP spid="30" grpId="0"/>
      <p:bldP spid="63" grpId="0" animBg="1"/>
      <p:bldP spid="63" grpId="1" animBg="1"/>
      <p:bldP spid="10" grpId="0" animBg="1"/>
      <p:bldP spid="10" grpId="1" animBg="1"/>
      <p:bldP spid="55" grpId="0" animBg="1"/>
      <p:bldP spid="56" grpId="0" animBg="1"/>
      <p:bldP spid="57" grpId="0" animBg="1"/>
      <p:bldP spid="57" grpId="1" animBg="1"/>
      <p:bldP spid="58" grpId="0" animBg="1"/>
      <p:bldP spid="58" grpId="1" animBg="1"/>
      <p:bldP spid="5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820982" cy="400110"/>
            </a:xfrm>
            <a:prstGeom prst="rect">
              <a:avLst/>
            </a:prstGeom>
            <a:noFill/>
          </p:spPr>
          <p:txBody>
            <a:bodyPr wrap="none" rtlCol="0">
              <a:spAutoFit/>
            </a:bodyPr>
            <a:lstStyle/>
            <a:p>
              <a:r>
                <a:rPr lang="en-US" sz="2000" dirty="0" err="1"/>
                <a:t>comp.hs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60331"/>
            <a:ext cx="5024132" cy="4201150"/>
          </a:xfrm>
          <a:prstGeom prst="rect">
            <a:avLst/>
          </a:prstGeom>
          <a:noFill/>
        </p:spPr>
        <p:txBody>
          <a:bodyPr wrap="none" rtlCol="0">
            <a:spAutoFit/>
          </a:bodyPr>
          <a:lstStyle/>
          <a:p>
            <a:r>
              <a:rPr lang="en-US" dirty="0">
                <a:latin typeface="Consolas" panose="020B0609020204030204" pitchFamily="49" charset="0"/>
              </a:rPr>
              <a:t>-- Generate squares of 2 thru 7</a:t>
            </a:r>
          </a:p>
          <a:p>
            <a:r>
              <a:rPr lang="en-US" dirty="0">
                <a:latin typeface="Consolas" panose="020B0609020204030204" pitchFamily="49" charset="0"/>
              </a:rPr>
              <a:t>squares = [x^2 | x &lt;- [2..7]]</a:t>
            </a:r>
          </a:p>
          <a:p>
            <a:endParaRPr lang="en-US" sz="1100" dirty="0">
              <a:latin typeface="Consolas" panose="020B0609020204030204" pitchFamily="49" charset="0"/>
            </a:endParaRPr>
          </a:p>
          <a:p>
            <a:r>
              <a:rPr lang="en-US" dirty="0">
                <a:latin typeface="Consolas" panose="020B0609020204030204" pitchFamily="49" charset="0"/>
              </a:rPr>
              <a:t>-- Generate products of two lists</a:t>
            </a:r>
          </a:p>
          <a:p>
            <a:r>
              <a:rPr lang="en-US" dirty="0">
                <a:latin typeface="Consolas" panose="020B0609020204030204" pitchFamily="49" charset="0"/>
              </a:rPr>
              <a:t>prods</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[x*y</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x</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[3,7], y</a:t>
            </a:r>
            <a:r>
              <a:rPr lang="en-US" sz="12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a:latin typeface="Consolas" panose="020B0609020204030204" pitchFamily="49" charset="0"/>
              </a:rPr>
              <a:t>[2,4,6]]</a:t>
            </a:r>
          </a:p>
          <a:p>
            <a:endParaRPr lang="en-US" sz="1100" dirty="0">
              <a:latin typeface="Consolas" panose="020B0609020204030204" pitchFamily="49" charset="0"/>
            </a:endParaRPr>
          </a:p>
          <a:p>
            <a:r>
              <a:rPr lang="en-US" dirty="0">
                <a:latin typeface="Consolas" panose="020B0609020204030204" pitchFamily="49" charset="0"/>
              </a:rPr>
              <a:t>-- Generate combinations of strings</a:t>
            </a:r>
          </a:p>
          <a:p>
            <a:r>
              <a:rPr lang="en-US" dirty="0">
                <a:latin typeface="Consolas" panose="020B0609020204030204" pitchFamily="49" charset="0"/>
              </a:rPr>
              <a:t>nouns = ["</a:t>
            </a:r>
            <a:r>
              <a:rPr lang="en-US" dirty="0" err="1">
                <a:latin typeface="Consolas" panose="020B0609020204030204" pitchFamily="49" charset="0"/>
              </a:rPr>
              <a:t>party","exam","studying</a:t>
            </a:r>
            <a:r>
              <a:rPr lang="en-US" dirty="0">
                <a:latin typeface="Consolas" panose="020B0609020204030204" pitchFamily="49" charset="0"/>
              </a:rPr>
              <a:t>"]  </a:t>
            </a:r>
          </a:p>
          <a:p>
            <a:r>
              <a:rPr lang="en-US" dirty="0" err="1">
                <a:latin typeface="Consolas" panose="020B0609020204030204" pitchFamily="49" charset="0"/>
              </a:rPr>
              <a:t>adjs</a:t>
            </a:r>
            <a:r>
              <a:rPr lang="en-US" dirty="0">
                <a:latin typeface="Consolas" panose="020B0609020204030204" pitchFamily="49" charset="0"/>
              </a:rPr>
              <a:t> = ["</a:t>
            </a:r>
            <a:r>
              <a:rPr lang="en-US" dirty="0" err="1">
                <a:latin typeface="Consolas" panose="020B0609020204030204" pitchFamily="49" charset="0"/>
              </a:rPr>
              <a:t>lit","brutal","chill</a:t>
            </a:r>
            <a:r>
              <a:rPr lang="en-US" dirty="0">
                <a:latin typeface="Consolas" panose="020B0609020204030204" pitchFamily="49" charset="0"/>
              </a:rPr>
              <a:t>"]  </a:t>
            </a:r>
          </a:p>
          <a:p>
            <a:r>
              <a:rPr lang="en-US" dirty="0">
                <a:latin typeface="Consolas" panose="020B0609020204030204" pitchFamily="49" charset="0"/>
              </a:rPr>
              <a:t>combos = [adj</a:t>
            </a:r>
            <a:r>
              <a:rPr lang="en-US" sz="12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 "</a:t>
            </a:r>
            <a:r>
              <a:rPr lang="en-US" sz="1200" dirty="0">
                <a:latin typeface="Consolas" panose="020B0609020204030204" pitchFamily="49" charset="0"/>
              </a:rPr>
              <a:t> </a:t>
            </a:r>
            <a:r>
              <a:rPr lang="en-US" dirty="0">
                <a:latin typeface="Consolas" panose="020B0609020204030204" pitchFamily="49" charset="0"/>
              </a:rPr>
              <a:t>++</a:t>
            </a:r>
            <a:r>
              <a:rPr lang="en-US" sz="1100" dirty="0">
                <a:latin typeface="Consolas" panose="020B0609020204030204" pitchFamily="49" charset="0"/>
              </a:rPr>
              <a:t> </a:t>
            </a:r>
            <a:r>
              <a:rPr lang="en-US" dirty="0">
                <a:latin typeface="Consolas" panose="020B0609020204030204" pitchFamily="49" charset="0"/>
              </a:rPr>
              <a:t>noun</a:t>
            </a:r>
            <a:r>
              <a:rPr lang="en-US" sz="1200" dirty="0">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adj</a:t>
            </a:r>
            <a:r>
              <a:rPr lang="en-US" sz="12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err="1">
                <a:latin typeface="Consolas" panose="020B0609020204030204" pitchFamily="49" charset="0"/>
              </a:rPr>
              <a:t>adjs</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noun</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nouns]</a:t>
            </a:r>
          </a:p>
          <a:p>
            <a:endParaRPr lang="en-US" sz="1100" dirty="0">
              <a:latin typeface="Consolas" panose="020B0609020204030204" pitchFamily="49" charset="0"/>
            </a:endParaRPr>
          </a:p>
          <a:p>
            <a:r>
              <a:rPr lang="en-US" dirty="0">
                <a:latin typeface="Consolas" panose="020B0609020204030204" pitchFamily="49" charset="0"/>
              </a:rPr>
              <a:t>-- Generate combinations of tuples </a:t>
            </a:r>
          </a:p>
          <a:p>
            <a:r>
              <a:rPr lang="en-US" dirty="0">
                <a:latin typeface="Consolas" panose="020B0609020204030204" pitchFamily="49" charset="0"/>
              </a:rPr>
              <a:t>menu = [(</a:t>
            </a:r>
            <a:r>
              <a:rPr lang="en-US" dirty="0" err="1">
                <a:latin typeface="Consolas" panose="020B0609020204030204" pitchFamily="49" charset="0"/>
              </a:rPr>
              <a:t>oz,flavor</a:t>
            </a:r>
            <a:r>
              <a:rPr lang="en-US" dirty="0">
                <a:latin typeface="Consolas" panose="020B0609020204030204" pitchFamily="49" charset="0"/>
              </a:rPr>
              <a:t>)</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p>
          <a:p>
            <a:r>
              <a:rPr lang="en-US" sz="1200" dirty="0">
                <a:latin typeface="Consolas" panose="020B0609020204030204" pitchFamily="49" charset="0"/>
              </a:rPr>
              <a:t>   </a:t>
            </a:r>
            <a:r>
              <a:rPr lang="en-US" dirty="0">
                <a:latin typeface="Consolas" panose="020B0609020204030204" pitchFamily="49" charset="0"/>
              </a:rPr>
              <a:t>oz</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[4,6],</a:t>
            </a:r>
          </a:p>
          <a:p>
            <a:r>
              <a:rPr lang="en-US" dirty="0">
                <a:latin typeface="Consolas" panose="020B0609020204030204" pitchFamily="49" charset="0"/>
              </a:rPr>
              <a:t>  flavor</a:t>
            </a:r>
            <a:r>
              <a:rPr lang="en-US" sz="11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a:latin typeface="Consolas" panose="020B0609020204030204" pitchFamily="49" charset="0"/>
              </a:rPr>
              <a:t>["</a:t>
            </a:r>
            <a:r>
              <a:rPr lang="en-US" dirty="0" err="1">
                <a:latin typeface="Consolas" panose="020B0609020204030204" pitchFamily="49" charset="0"/>
              </a:rPr>
              <a:t>Choc","Earwax","Booger</a:t>
            </a:r>
            <a:r>
              <a:rPr lang="en-US" dirty="0">
                <a:latin typeface="Consolas" panose="020B0609020204030204" pitchFamily="49" charset="0"/>
              </a:rPr>
              <a:t>"]]</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Ok, let's see examples of the simplest type of comprehensions…</a:t>
            </a:r>
          </a:p>
        </p:txBody>
      </p:sp>
      <p:sp>
        <p:nvSpPr>
          <p:cNvPr id="41" name="Title 1">
            <a:extLst>
              <a:ext uri="{FF2B5EF4-FFF2-40B4-BE49-F238E27FC236}">
                <a16:creationId xmlns:a16="http://schemas.microsoft.com/office/drawing/2014/main" id="{19D4275D-285B-447D-A94E-D1263BDFB08F}"/>
              </a:ext>
            </a:extLst>
          </p:cNvPr>
          <p:cNvSpPr>
            <a:spLocks noGrp="1"/>
          </p:cNvSpPr>
          <p:nvPr>
            <p:ph type="title"/>
          </p:nvPr>
        </p:nvSpPr>
        <p:spPr>
          <a:xfrm>
            <a:off x="914400" y="-76200"/>
            <a:ext cx="10363200" cy="1143000"/>
          </a:xfrm>
        </p:spPr>
        <p:txBody>
          <a:bodyPr/>
          <a:lstStyle/>
          <a:p>
            <a:r>
              <a:rPr lang="en-US" dirty="0"/>
              <a:t>Simple Comprehension Examples</a:t>
            </a:r>
          </a:p>
        </p:txBody>
      </p:sp>
      <p:sp>
        <p:nvSpPr>
          <p:cNvPr id="55" name="Rectangle 54">
            <a:extLst>
              <a:ext uri="{FF2B5EF4-FFF2-40B4-BE49-F238E27FC236}">
                <a16:creationId xmlns:a16="http://schemas.microsoft.com/office/drawing/2014/main" id="{5C9DF695-45A8-494B-B5C9-C47D74E80296}"/>
              </a:ext>
            </a:extLst>
          </p:cNvPr>
          <p:cNvSpPr/>
          <p:nvPr/>
        </p:nvSpPr>
        <p:spPr>
          <a:xfrm>
            <a:off x="686198" y="3867697"/>
            <a:ext cx="4752379" cy="1408032"/>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AB28E4-FAA7-40AE-8374-A432AD3B6D33}"/>
              </a:ext>
            </a:extLst>
          </p:cNvPr>
          <p:cNvSpPr/>
          <p:nvPr/>
        </p:nvSpPr>
        <p:spPr>
          <a:xfrm>
            <a:off x="688933" y="5339751"/>
            <a:ext cx="4805056" cy="1173108"/>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CF6FA13-1071-4D1F-8428-A46B23B27B8F}"/>
              </a:ext>
            </a:extLst>
          </p:cNvPr>
          <p:cNvSpPr/>
          <p:nvPr/>
        </p:nvSpPr>
        <p:spPr>
          <a:xfrm>
            <a:off x="664423" y="2449885"/>
            <a:ext cx="4752379" cy="547270"/>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1FE524F-33B0-4F14-9E3B-5482C82E9727}"/>
              </a:ext>
            </a:extLst>
          </p:cNvPr>
          <p:cNvGrpSpPr/>
          <p:nvPr/>
        </p:nvGrpSpPr>
        <p:grpSpPr>
          <a:xfrm>
            <a:off x="5847742" y="2325281"/>
            <a:ext cx="6238537" cy="4247799"/>
            <a:chOff x="6095118" y="1978967"/>
            <a:chExt cx="5733038" cy="3715153"/>
          </a:xfrm>
        </p:grpSpPr>
        <p:grpSp>
          <p:nvGrpSpPr>
            <p:cNvPr id="21" name="Group 20">
              <a:extLst>
                <a:ext uri="{FF2B5EF4-FFF2-40B4-BE49-F238E27FC236}">
                  <a16:creationId xmlns:a16="http://schemas.microsoft.com/office/drawing/2014/main" id="{AEB976FF-80D7-4AA6-AAD1-576946652E9C}"/>
                </a:ext>
              </a:extLst>
            </p:cNvPr>
            <p:cNvGrpSpPr/>
            <p:nvPr/>
          </p:nvGrpSpPr>
          <p:grpSpPr>
            <a:xfrm>
              <a:off x="6095118" y="1978967"/>
              <a:ext cx="5733038" cy="3715153"/>
              <a:chOff x="3072962" y="1263460"/>
              <a:chExt cx="5994838" cy="4294379"/>
            </a:xfrm>
          </p:grpSpPr>
          <p:pic>
            <p:nvPicPr>
              <p:cNvPr id="23" name="Picture 22">
                <a:extLst>
                  <a:ext uri="{FF2B5EF4-FFF2-40B4-BE49-F238E27FC236}">
                    <a16:creationId xmlns:a16="http://schemas.microsoft.com/office/drawing/2014/main" id="{F6E670A3-E2D0-49E4-AA2C-4DE2413836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24" name="Rectangle 23">
                <a:extLst>
                  <a:ext uri="{FF2B5EF4-FFF2-40B4-BE49-F238E27FC236}">
                    <a16:creationId xmlns:a16="http://schemas.microsoft.com/office/drawing/2014/main" id="{E80FD529-42D3-4C75-8319-15F1910EFBE4}"/>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22" name="Rectangle 21">
              <a:extLst>
                <a:ext uri="{FF2B5EF4-FFF2-40B4-BE49-F238E27FC236}">
                  <a16:creationId xmlns:a16="http://schemas.microsoft.com/office/drawing/2014/main" id="{6CDAC6A3-A821-44A6-A71E-11907C270EE7}"/>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1DF91AC-45E8-41B2-B500-DA74722EEBC9}"/>
              </a:ext>
            </a:extLst>
          </p:cNvPr>
          <p:cNvGrpSpPr/>
          <p:nvPr/>
        </p:nvGrpSpPr>
        <p:grpSpPr>
          <a:xfrm>
            <a:off x="5821240" y="2549993"/>
            <a:ext cx="3097323" cy="614043"/>
            <a:chOff x="5821240" y="2549993"/>
            <a:chExt cx="3097323" cy="614043"/>
          </a:xfrm>
        </p:grpSpPr>
        <p:sp>
          <p:nvSpPr>
            <p:cNvPr id="25" name="TextBox 24">
              <a:extLst>
                <a:ext uri="{FF2B5EF4-FFF2-40B4-BE49-F238E27FC236}">
                  <a16:creationId xmlns:a16="http://schemas.microsoft.com/office/drawing/2014/main" id="{89F5949C-CE97-420D-8200-95141C08487B}"/>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grpSp>
          <p:nvGrpSpPr>
            <p:cNvPr id="4" name="Group 3">
              <a:extLst>
                <a:ext uri="{FF2B5EF4-FFF2-40B4-BE49-F238E27FC236}">
                  <a16:creationId xmlns:a16="http://schemas.microsoft.com/office/drawing/2014/main" id="{33C7C147-2C7E-4A57-AA8E-D96B02907FA6}"/>
                </a:ext>
              </a:extLst>
            </p:cNvPr>
            <p:cNvGrpSpPr/>
            <p:nvPr/>
          </p:nvGrpSpPr>
          <p:grpSpPr>
            <a:xfrm>
              <a:off x="5821240" y="2557292"/>
              <a:ext cx="3097323" cy="606744"/>
              <a:chOff x="5821240" y="2557292"/>
              <a:chExt cx="3097323" cy="606744"/>
            </a:xfrm>
          </p:grpSpPr>
          <p:sp>
            <p:nvSpPr>
              <p:cNvPr id="26" name="TextBox 25">
                <a:extLst>
                  <a:ext uri="{FF2B5EF4-FFF2-40B4-BE49-F238E27FC236}">
                    <a16:creationId xmlns:a16="http://schemas.microsoft.com/office/drawing/2014/main" id="{06DDA034-622C-4CC3-A8FD-8250D49E828D}"/>
                  </a:ext>
                </a:extLst>
              </p:cNvPr>
              <p:cNvSpPr txBox="1"/>
              <p:nvPr/>
            </p:nvSpPr>
            <p:spPr>
              <a:xfrm>
                <a:off x="6941339" y="2557292"/>
                <a:ext cx="1451038"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comp</a:t>
                </a:r>
              </a:p>
            </p:txBody>
          </p:sp>
          <p:sp>
            <p:nvSpPr>
              <p:cNvPr id="34" name="TextBox 33">
                <a:extLst>
                  <a:ext uri="{FF2B5EF4-FFF2-40B4-BE49-F238E27FC236}">
                    <a16:creationId xmlns:a16="http://schemas.microsoft.com/office/drawing/2014/main" id="{3884D1EC-EB93-4B4E-98FE-3572BD25CB0C}"/>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grpSp>
      </p:grpSp>
      <p:sp>
        <p:nvSpPr>
          <p:cNvPr id="35" name="TextBox 34">
            <a:extLst>
              <a:ext uri="{FF2B5EF4-FFF2-40B4-BE49-F238E27FC236}">
                <a16:creationId xmlns:a16="http://schemas.microsoft.com/office/drawing/2014/main" id="{21968721-6CF7-415C-994A-5421A32D7238}"/>
              </a:ext>
            </a:extLst>
          </p:cNvPr>
          <p:cNvSpPr txBox="1"/>
          <p:nvPr/>
        </p:nvSpPr>
        <p:spPr>
          <a:xfrm>
            <a:off x="5816823" y="3070976"/>
            <a:ext cx="944489" cy="369332"/>
          </a:xfrm>
          <a:prstGeom prst="rect">
            <a:avLst/>
          </a:prstGeom>
          <a:noFill/>
        </p:spPr>
        <p:txBody>
          <a:bodyPr wrap="none" rtlCol="0">
            <a:spAutoFit/>
          </a:bodyPr>
          <a:lstStyle/>
          <a:p>
            <a:r>
              <a:rPr lang="en-US" dirty="0">
                <a:solidFill>
                  <a:schemeClr val="bg1"/>
                </a:solidFill>
                <a:latin typeface="Consolas" panose="020B0609020204030204" pitchFamily="49" charset="0"/>
              </a:rPr>
              <a:t>Comp&gt; </a:t>
            </a:r>
          </a:p>
        </p:txBody>
      </p:sp>
      <p:sp>
        <p:nvSpPr>
          <p:cNvPr id="38" name="TextBox 37">
            <a:extLst>
              <a:ext uri="{FF2B5EF4-FFF2-40B4-BE49-F238E27FC236}">
                <a16:creationId xmlns:a16="http://schemas.microsoft.com/office/drawing/2014/main" id="{8B08C964-68A8-47DD-9F01-66E2F414D991}"/>
              </a:ext>
            </a:extLst>
          </p:cNvPr>
          <p:cNvSpPr txBox="1"/>
          <p:nvPr/>
        </p:nvSpPr>
        <p:spPr>
          <a:xfrm>
            <a:off x="6509944" y="3073644"/>
            <a:ext cx="817853" cy="369332"/>
          </a:xfrm>
          <a:prstGeom prst="rect">
            <a:avLst/>
          </a:prstGeom>
          <a:noFill/>
        </p:spPr>
        <p:txBody>
          <a:bodyPr wrap="none" rtlCol="0">
            <a:spAutoFit/>
          </a:bodyPr>
          <a:lstStyle/>
          <a:p>
            <a:r>
              <a:rPr lang="en-US" dirty="0">
                <a:solidFill>
                  <a:srgbClr val="C2FFF0"/>
                </a:solidFill>
                <a:latin typeface="Consolas" panose="020B0609020204030204" pitchFamily="49" charset="0"/>
              </a:rPr>
              <a:t>prods</a:t>
            </a:r>
          </a:p>
        </p:txBody>
      </p:sp>
      <p:sp>
        <p:nvSpPr>
          <p:cNvPr id="39" name="TextBox 38">
            <a:extLst>
              <a:ext uri="{FF2B5EF4-FFF2-40B4-BE49-F238E27FC236}">
                <a16:creationId xmlns:a16="http://schemas.microsoft.com/office/drawing/2014/main" id="{D19D5647-6043-47CF-84E8-8E41B23ABD5B}"/>
              </a:ext>
            </a:extLst>
          </p:cNvPr>
          <p:cNvSpPr txBox="1"/>
          <p:nvPr/>
        </p:nvSpPr>
        <p:spPr>
          <a:xfrm>
            <a:off x="5816823" y="3337833"/>
            <a:ext cx="2464136" cy="369332"/>
          </a:xfrm>
          <a:prstGeom prst="rect">
            <a:avLst/>
          </a:prstGeom>
          <a:noFill/>
        </p:spPr>
        <p:txBody>
          <a:bodyPr wrap="none" rtlCol="0">
            <a:spAutoFit/>
          </a:bodyPr>
          <a:lstStyle/>
          <a:p>
            <a:r>
              <a:rPr lang="en-US" dirty="0">
                <a:solidFill>
                  <a:srgbClr val="FFD1D1"/>
                </a:solidFill>
                <a:latin typeface="Consolas" panose="020B0609020204030204" pitchFamily="49" charset="0"/>
              </a:rPr>
              <a:t>[6,12,18,14,28,42]</a:t>
            </a:r>
          </a:p>
        </p:txBody>
      </p:sp>
      <p:sp>
        <p:nvSpPr>
          <p:cNvPr id="40" name="Rectangle 39">
            <a:extLst>
              <a:ext uri="{FF2B5EF4-FFF2-40B4-BE49-F238E27FC236}">
                <a16:creationId xmlns:a16="http://schemas.microsoft.com/office/drawing/2014/main" id="{96FBEF05-7BF4-4A09-AA8B-DD67E2056848}"/>
              </a:ext>
            </a:extLst>
          </p:cNvPr>
          <p:cNvSpPr/>
          <p:nvPr/>
        </p:nvSpPr>
        <p:spPr>
          <a:xfrm>
            <a:off x="693415" y="3080925"/>
            <a:ext cx="4752379" cy="676688"/>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peech Bubble: Rectangle with Corners Rounded 41">
            <a:extLst>
              <a:ext uri="{FF2B5EF4-FFF2-40B4-BE49-F238E27FC236}">
                <a16:creationId xmlns:a16="http://schemas.microsoft.com/office/drawing/2014/main" id="{AF30FC3B-961A-4A36-BBFF-FA8B7BE43560}"/>
              </a:ext>
            </a:extLst>
          </p:cNvPr>
          <p:cNvSpPr/>
          <p:nvPr/>
        </p:nvSpPr>
        <p:spPr>
          <a:xfrm>
            <a:off x="610630" y="1357697"/>
            <a:ext cx="3258561" cy="1291241"/>
          </a:xfrm>
          <a:prstGeom prst="wedgeRoundRectCallout">
            <a:avLst>
              <a:gd name="adj1" fmla="val -3287"/>
              <a:gd name="adj2" fmla="val 1130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Think of this as:</a:t>
            </a:r>
          </a:p>
          <a:p>
            <a:r>
              <a:rPr lang="en-US" sz="2000" dirty="0">
                <a:solidFill>
                  <a:schemeClr val="accent2">
                    <a:lumMod val="20000"/>
                    <a:lumOff val="80000"/>
                  </a:schemeClr>
                </a:solidFill>
                <a:latin typeface="Corbel" panose="020B0503020204020204" pitchFamily="34" charset="0"/>
              </a:rPr>
              <a:t>                for </a:t>
            </a:r>
            <a:r>
              <a:rPr lang="en-US" sz="2000" dirty="0" err="1">
                <a:solidFill>
                  <a:schemeClr val="accent2">
                    <a:lumMod val="20000"/>
                    <a:lumOff val="80000"/>
                  </a:schemeClr>
                </a:solidFill>
                <a:latin typeface="Corbel" panose="020B0503020204020204" pitchFamily="34" charset="0"/>
              </a:rPr>
              <a:t>i</a:t>
            </a:r>
            <a:r>
              <a:rPr lang="en-US" sz="2000" dirty="0">
                <a:solidFill>
                  <a:schemeClr val="accent2">
                    <a:lumMod val="20000"/>
                    <a:lumOff val="80000"/>
                  </a:schemeClr>
                </a:solidFill>
                <a:latin typeface="Corbel" panose="020B0503020204020204" pitchFamily="34" charset="0"/>
              </a:rPr>
              <a:t> in x:</a:t>
            </a:r>
          </a:p>
          <a:p>
            <a:r>
              <a:rPr lang="en-US" sz="2000" dirty="0">
                <a:solidFill>
                  <a:schemeClr val="accent2">
                    <a:lumMod val="20000"/>
                    <a:lumOff val="80000"/>
                  </a:schemeClr>
                </a:solidFill>
                <a:latin typeface="Corbel" panose="020B0503020204020204" pitchFamily="34" charset="0"/>
              </a:rPr>
              <a:t>                    for j in y:</a:t>
            </a:r>
          </a:p>
          <a:p>
            <a:r>
              <a:rPr lang="en-US" sz="2000" dirty="0">
                <a:solidFill>
                  <a:schemeClr val="accent2">
                    <a:lumMod val="20000"/>
                    <a:lumOff val="80000"/>
                  </a:schemeClr>
                </a:solidFill>
                <a:latin typeface="Corbel" panose="020B0503020204020204" pitchFamily="34" charset="0"/>
              </a:rPr>
              <a:t>                        output </a:t>
            </a:r>
            <a:r>
              <a:rPr lang="en-US" sz="2000" dirty="0" err="1">
                <a:solidFill>
                  <a:schemeClr val="accent2">
                    <a:lumMod val="20000"/>
                    <a:lumOff val="80000"/>
                  </a:schemeClr>
                </a:solidFill>
                <a:latin typeface="Corbel" panose="020B0503020204020204" pitchFamily="34" charset="0"/>
              </a:rPr>
              <a:t>i</a:t>
            </a:r>
            <a:r>
              <a:rPr lang="en-US" sz="2000" dirty="0">
                <a:solidFill>
                  <a:schemeClr val="accent2">
                    <a:lumMod val="20000"/>
                    <a:lumOff val="80000"/>
                  </a:schemeClr>
                </a:solidFill>
                <a:latin typeface="Corbel" panose="020B0503020204020204" pitchFamily="34" charset="0"/>
              </a:rPr>
              <a:t>*j</a:t>
            </a:r>
          </a:p>
        </p:txBody>
      </p:sp>
      <p:sp>
        <p:nvSpPr>
          <p:cNvPr id="10" name="Freeform: Shape 9">
            <a:extLst>
              <a:ext uri="{FF2B5EF4-FFF2-40B4-BE49-F238E27FC236}">
                <a16:creationId xmlns:a16="http://schemas.microsoft.com/office/drawing/2014/main" id="{D3227883-475C-4432-88FF-FE9F3A9905D4}"/>
              </a:ext>
            </a:extLst>
          </p:cNvPr>
          <p:cNvSpPr/>
          <p:nvPr/>
        </p:nvSpPr>
        <p:spPr>
          <a:xfrm>
            <a:off x="3109913" y="3090837"/>
            <a:ext cx="1419225" cy="323876"/>
          </a:xfrm>
          <a:custGeom>
            <a:avLst/>
            <a:gdLst>
              <a:gd name="connsiteX0" fmla="*/ 0 w 1419225"/>
              <a:gd name="connsiteY0" fmla="*/ 309588 h 323876"/>
              <a:gd name="connsiteX1" fmla="*/ 690562 w 1419225"/>
              <a:gd name="connsiteY1" fmla="*/ 26 h 323876"/>
              <a:gd name="connsiteX2" fmla="*/ 1419225 w 1419225"/>
              <a:gd name="connsiteY2" fmla="*/ 323876 h 323876"/>
            </a:gdLst>
            <a:ahLst/>
            <a:cxnLst>
              <a:cxn ang="0">
                <a:pos x="connsiteX0" y="connsiteY0"/>
              </a:cxn>
              <a:cxn ang="0">
                <a:pos x="connsiteX1" y="connsiteY1"/>
              </a:cxn>
              <a:cxn ang="0">
                <a:pos x="connsiteX2" y="connsiteY2"/>
              </a:cxn>
            </a:cxnLst>
            <a:rect l="l" t="t" r="r" b="b"/>
            <a:pathLst>
              <a:path w="1419225" h="323876">
                <a:moveTo>
                  <a:pt x="0" y="309588"/>
                </a:moveTo>
                <a:cubicBezTo>
                  <a:pt x="227012" y="153616"/>
                  <a:pt x="454025" y="-2355"/>
                  <a:pt x="690562" y="26"/>
                </a:cubicBezTo>
                <a:cubicBezTo>
                  <a:pt x="927099" y="2407"/>
                  <a:pt x="1173162" y="163141"/>
                  <a:pt x="1419225" y="323876"/>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54F31EEE-1C9E-47D6-91C6-855D0C8F8967}"/>
              </a:ext>
            </a:extLst>
          </p:cNvPr>
          <p:cNvSpPr/>
          <p:nvPr/>
        </p:nvSpPr>
        <p:spPr>
          <a:xfrm>
            <a:off x="3091461" y="3100349"/>
            <a:ext cx="1709139" cy="323876"/>
          </a:xfrm>
          <a:custGeom>
            <a:avLst/>
            <a:gdLst>
              <a:gd name="connsiteX0" fmla="*/ 0 w 1419225"/>
              <a:gd name="connsiteY0" fmla="*/ 309588 h 323876"/>
              <a:gd name="connsiteX1" fmla="*/ 690562 w 1419225"/>
              <a:gd name="connsiteY1" fmla="*/ 26 h 323876"/>
              <a:gd name="connsiteX2" fmla="*/ 1419225 w 1419225"/>
              <a:gd name="connsiteY2" fmla="*/ 323876 h 323876"/>
            </a:gdLst>
            <a:ahLst/>
            <a:cxnLst>
              <a:cxn ang="0">
                <a:pos x="connsiteX0" y="connsiteY0"/>
              </a:cxn>
              <a:cxn ang="0">
                <a:pos x="connsiteX1" y="connsiteY1"/>
              </a:cxn>
              <a:cxn ang="0">
                <a:pos x="connsiteX2" y="connsiteY2"/>
              </a:cxn>
            </a:cxnLst>
            <a:rect l="l" t="t" r="r" b="b"/>
            <a:pathLst>
              <a:path w="1419225" h="323876">
                <a:moveTo>
                  <a:pt x="0" y="309588"/>
                </a:moveTo>
                <a:cubicBezTo>
                  <a:pt x="227012" y="153616"/>
                  <a:pt x="454025" y="-2355"/>
                  <a:pt x="690562" y="26"/>
                </a:cubicBezTo>
                <a:cubicBezTo>
                  <a:pt x="927099" y="2407"/>
                  <a:pt x="1173162" y="163141"/>
                  <a:pt x="1419225" y="323876"/>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E9A1120D-03E2-4520-9BCD-65022F354BA4}"/>
              </a:ext>
            </a:extLst>
          </p:cNvPr>
          <p:cNvSpPr/>
          <p:nvPr/>
        </p:nvSpPr>
        <p:spPr>
          <a:xfrm>
            <a:off x="3094976" y="3090818"/>
            <a:ext cx="1977087" cy="323876"/>
          </a:xfrm>
          <a:custGeom>
            <a:avLst/>
            <a:gdLst>
              <a:gd name="connsiteX0" fmla="*/ 0 w 1419225"/>
              <a:gd name="connsiteY0" fmla="*/ 309588 h 323876"/>
              <a:gd name="connsiteX1" fmla="*/ 690562 w 1419225"/>
              <a:gd name="connsiteY1" fmla="*/ 26 h 323876"/>
              <a:gd name="connsiteX2" fmla="*/ 1419225 w 1419225"/>
              <a:gd name="connsiteY2" fmla="*/ 323876 h 323876"/>
            </a:gdLst>
            <a:ahLst/>
            <a:cxnLst>
              <a:cxn ang="0">
                <a:pos x="connsiteX0" y="connsiteY0"/>
              </a:cxn>
              <a:cxn ang="0">
                <a:pos x="connsiteX1" y="connsiteY1"/>
              </a:cxn>
              <a:cxn ang="0">
                <a:pos x="connsiteX2" y="connsiteY2"/>
              </a:cxn>
            </a:cxnLst>
            <a:rect l="l" t="t" r="r" b="b"/>
            <a:pathLst>
              <a:path w="1419225" h="323876">
                <a:moveTo>
                  <a:pt x="0" y="309588"/>
                </a:moveTo>
                <a:cubicBezTo>
                  <a:pt x="227012" y="153616"/>
                  <a:pt x="454025" y="-2355"/>
                  <a:pt x="690562" y="26"/>
                </a:cubicBezTo>
                <a:cubicBezTo>
                  <a:pt x="927099" y="2407"/>
                  <a:pt x="1173162" y="163141"/>
                  <a:pt x="1419225" y="323876"/>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59B7C32-FF7A-44B6-B7AC-B78C6940A139}"/>
              </a:ext>
            </a:extLst>
          </p:cNvPr>
          <p:cNvSpPr/>
          <p:nvPr/>
        </p:nvSpPr>
        <p:spPr>
          <a:xfrm>
            <a:off x="3379619" y="3097595"/>
            <a:ext cx="1161022" cy="323876"/>
          </a:xfrm>
          <a:custGeom>
            <a:avLst/>
            <a:gdLst>
              <a:gd name="connsiteX0" fmla="*/ 0 w 1419225"/>
              <a:gd name="connsiteY0" fmla="*/ 309588 h 323876"/>
              <a:gd name="connsiteX1" fmla="*/ 690562 w 1419225"/>
              <a:gd name="connsiteY1" fmla="*/ 26 h 323876"/>
              <a:gd name="connsiteX2" fmla="*/ 1419225 w 1419225"/>
              <a:gd name="connsiteY2" fmla="*/ 323876 h 323876"/>
            </a:gdLst>
            <a:ahLst/>
            <a:cxnLst>
              <a:cxn ang="0">
                <a:pos x="connsiteX0" y="connsiteY0"/>
              </a:cxn>
              <a:cxn ang="0">
                <a:pos x="connsiteX1" y="connsiteY1"/>
              </a:cxn>
              <a:cxn ang="0">
                <a:pos x="connsiteX2" y="connsiteY2"/>
              </a:cxn>
            </a:cxnLst>
            <a:rect l="l" t="t" r="r" b="b"/>
            <a:pathLst>
              <a:path w="1419225" h="323876">
                <a:moveTo>
                  <a:pt x="0" y="309588"/>
                </a:moveTo>
                <a:cubicBezTo>
                  <a:pt x="227012" y="153616"/>
                  <a:pt x="454025" y="-2355"/>
                  <a:pt x="690562" y="26"/>
                </a:cubicBezTo>
                <a:cubicBezTo>
                  <a:pt x="927099" y="2407"/>
                  <a:pt x="1173162" y="163141"/>
                  <a:pt x="1419225" y="323876"/>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E318D929-2595-4474-9A05-8E3D5DAA535C}"/>
              </a:ext>
            </a:extLst>
          </p:cNvPr>
          <p:cNvSpPr/>
          <p:nvPr/>
        </p:nvSpPr>
        <p:spPr>
          <a:xfrm>
            <a:off x="3361166" y="3107107"/>
            <a:ext cx="1453722" cy="323876"/>
          </a:xfrm>
          <a:custGeom>
            <a:avLst/>
            <a:gdLst>
              <a:gd name="connsiteX0" fmla="*/ 0 w 1419225"/>
              <a:gd name="connsiteY0" fmla="*/ 309588 h 323876"/>
              <a:gd name="connsiteX1" fmla="*/ 690562 w 1419225"/>
              <a:gd name="connsiteY1" fmla="*/ 26 h 323876"/>
              <a:gd name="connsiteX2" fmla="*/ 1419225 w 1419225"/>
              <a:gd name="connsiteY2" fmla="*/ 323876 h 323876"/>
            </a:gdLst>
            <a:ahLst/>
            <a:cxnLst>
              <a:cxn ang="0">
                <a:pos x="connsiteX0" y="connsiteY0"/>
              </a:cxn>
              <a:cxn ang="0">
                <a:pos x="connsiteX1" y="connsiteY1"/>
              </a:cxn>
              <a:cxn ang="0">
                <a:pos x="connsiteX2" y="connsiteY2"/>
              </a:cxn>
            </a:cxnLst>
            <a:rect l="l" t="t" r="r" b="b"/>
            <a:pathLst>
              <a:path w="1419225" h="323876">
                <a:moveTo>
                  <a:pt x="0" y="309588"/>
                </a:moveTo>
                <a:cubicBezTo>
                  <a:pt x="227012" y="153616"/>
                  <a:pt x="454025" y="-2355"/>
                  <a:pt x="690562" y="26"/>
                </a:cubicBezTo>
                <a:cubicBezTo>
                  <a:pt x="927099" y="2407"/>
                  <a:pt x="1173162" y="163141"/>
                  <a:pt x="1419225" y="323876"/>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BCB13872-163C-413F-B642-ADE47547A48A}"/>
              </a:ext>
            </a:extLst>
          </p:cNvPr>
          <p:cNvSpPr/>
          <p:nvPr/>
        </p:nvSpPr>
        <p:spPr>
          <a:xfrm>
            <a:off x="3364681" y="3097576"/>
            <a:ext cx="1697857" cy="323876"/>
          </a:xfrm>
          <a:custGeom>
            <a:avLst/>
            <a:gdLst>
              <a:gd name="connsiteX0" fmla="*/ 0 w 1419225"/>
              <a:gd name="connsiteY0" fmla="*/ 309588 h 323876"/>
              <a:gd name="connsiteX1" fmla="*/ 690562 w 1419225"/>
              <a:gd name="connsiteY1" fmla="*/ 26 h 323876"/>
              <a:gd name="connsiteX2" fmla="*/ 1419225 w 1419225"/>
              <a:gd name="connsiteY2" fmla="*/ 323876 h 323876"/>
            </a:gdLst>
            <a:ahLst/>
            <a:cxnLst>
              <a:cxn ang="0">
                <a:pos x="connsiteX0" y="connsiteY0"/>
              </a:cxn>
              <a:cxn ang="0">
                <a:pos x="connsiteX1" y="connsiteY1"/>
              </a:cxn>
              <a:cxn ang="0">
                <a:pos x="connsiteX2" y="connsiteY2"/>
              </a:cxn>
            </a:cxnLst>
            <a:rect l="l" t="t" r="r" b="b"/>
            <a:pathLst>
              <a:path w="1419225" h="323876">
                <a:moveTo>
                  <a:pt x="0" y="309588"/>
                </a:moveTo>
                <a:cubicBezTo>
                  <a:pt x="227012" y="153616"/>
                  <a:pt x="454025" y="-2355"/>
                  <a:pt x="690562" y="26"/>
                </a:cubicBezTo>
                <a:cubicBezTo>
                  <a:pt x="927099" y="2407"/>
                  <a:pt x="1173162" y="163141"/>
                  <a:pt x="1419225" y="323876"/>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09335E-A246-411A-B803-B00988F5AB15}"/>
              </a:ext>
            </a:extLst>
          </p:cNvPr>
          <p:cNvSpPr/>
          <p:nvPr/>
        </p:nvSpPr>
        <p:spPr>
          <a:xfrm>
            <a:off x="6001082" y="3372680"/>
            <a:ext cx="213982" cy="2996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3" name="Rectangle 52">
            <a:extLst>
              <a:ext uri="{FF2B5EF4-FFF2-40B4-BE49-F238E27FC236}">
                <a16:creationId xmlns:a16="http://schemas.microsoft.com/office/drawing/2014/main" id="{D0970119-6BD3-4E0A-9E73-6A13F55592CF}"/>
              </a:ext>
            </a:extLst>
          </p:cNvPr>
          <p:cNvSpPr/>
          <p:nvPr/>
        </p:nvSpPr>
        <p:spPr>
          <a:xfrm>
            <a:off x="6289067" y="3372680"/>
            <a:ext cx="275268" cy="2996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4" name="Rectangle 53">
            <a:extLst>
              <a:ext uri="{FF2B5EF4-FFF2-40B4-BE49-F238E27FC236}">
                <a16:creationId xmlns:a16="http://schemas.microsoft.com/office/drawing/2014/main" id="{A0B2C41B-155F-4B18-8EBC-5A535D622246}"/>
              </a:ext>
            </a:extLst>
          </p:cNvPr>
          <p:cNvSpPr/>
          <p:nvPr/>
        </p:nvSpPr>
        <p:spPr>
          <a:xfrm>
            <a:off x="6641517" y="3360332"/>
            <a:ext cx="275268" cy="2996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7" name="Rectangle 56">
            <a:extLst>
              <a:ext uri="{FF2B5EF4-FFF2-40B4-BE49-F238E27FC236}">
                <a16:creationId xmlns:a16="http://schemas.microsoft.com/office/drawing/2014/main" id="{9D93AEEE-6F11-43B8-80FE-8371FC8396C8}"/>
              </a:ext>
            </a:extLst>
          </p:cNvPr>
          <p:cNvSpPr/>
          <p:nvPr/>
        </p:nvSpPr>
        <p:spPr>
          <a:xfrm>
            <a:off x="7026659" y="3360332"/>
            <a:ext cx="275268" cy="2996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8" name="Rectangle 57">
            <a:extLst>
              <a:ext uri="{FF2B5EF4-FFF2-40B4-BE49-F238E27FC236}">
                <a16:creationId xmlns:a16="http://schemas.microsoft.com/office/drawing/2014/main" id="{EDF12436-6B49-4359-808E-F1F63FD3E498}"/>
              </a:ext>
            </a:extLst>
          </p:cNvPr>
          <p:cNvSpPr/>
          <p:nvPr/>
        </p:nvSpPr>
        <p:spPr>
          <a:xfrm>
            <a:off x="7419061" y="3360332"/>
            <a:ext cx="275268" cy="2996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0" name="Rectangle 59">
            <a:extLst>
              <a:ext uri="{FF2B5EF4-FFF2-40B4-BE49-F238E27FC236}">
                <a16:creationId xmlns:a16="http://schemas.microsoft.com/office/drawing/2014/main" id="{7372A571-A167-4776-83C6-34A16D0D8F31}"/>
              </a:ext>
            </a:extLst>
          </p:cNvPr>
          <p:cNvSpPr/>
          <p:nvPr/>
        </p:nvSpPr>
        <p:spPr>
          <a:xfrm>
            <a:off x="7801290" y="3360332"/>
            <a:ext cx="275268" cy="2996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153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53"/>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5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4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left)">
                                      <p:cBhvr>
                                        <p:cTn id="64" dur="500"/>
                                        <p:tgtEl>
                                          <p:spTgt spid="5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57"/>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50"/>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left)">
                                      <p:cBhvr>
                                        <p:cTn id="78" dur="500"/>
                                        <p:tgtEl>
                                          <p:spTgt spid="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500"/>
                                        <p:tgtEl>
                                          <p:spTgt spid="58"/>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5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51"/>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wipe(left)">
                                      <p:cBhvr>
                                        <p:cTn id="92" dur="500"/>
                                        <p:tgtEl>
                                          <p:spTgt spid="5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60"/>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52"/>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42"/>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0" nodeType="clickEffect">
                                  <p:stCondLst>
                                    <p:cond delay="0"/>
                                  </p:stCondLst>
                                  <p:childTnLst>
                                    <p:animEffect transition="out" filter="fade">
                                      <p:cBhvr>
                                        <p:cTn id="109" dur="500"/>
                                        <p:tgtEl>
                                          <p:spTgt spid="55"/>
                                        </p:tgtEl>
                                      </p:cBhvr>
                                    </p:animEffect>
                                    <p:set>
                                      <p:cBhvr>
                                        <p:cTn id="110" dur="1" fill="hold">
                                          <p:stCondLst>
                                            <p:cond delay="499"/>
                                          </p:stCondLst>
                                        </p:cTn>
                                        <p:tgtEl>
                                          <p:spTgt spid="55"/>
                                        </p:tgtEl>
                                        <p:attrNameLst>
                                          <p:attrName>style.visibility</p:attrName>
                                        </p:attrNameLst>
                                      </p:cBhvr>
                                      <p:to>
                                        <p:strVal val="hidden"/>
                                      </p:to>
                                    </p:set>
                                  </p:childTnLst>
                                </p:cTn>
                              </p:par>
                              <p:par>
                                <p:cTn id="111" presetID="10" presetClass="entr" presetSubtype="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8" grpId="0"/>
      <p:bldP spid="39" grpId="0"/>
      <p:bldP spid="40" grpId="0" animBg="1"/>
      <p:bldP spid="42" grpId="0" animBg="1"/>
      <p:bldP spid="42" grpId="1" animBg="1"/>
      <p:bldP spid="10" grpId="0" animBg="1"/>
      <p:bldP spid="10" grpId="1" animBg="1"/>
      <p:bldP spid="44" grpId="0" animBg="1"/>
      <p:bldP spid="44" grpId="1" animBg="1"/>
      <p:bldP spid="45" grpId="0" animBg="1"/>
      <p:bldP spid="45" grpId="1" animBg="1"/>
      <p:bldP spid="50" grpId="0" animBg="1"/>
      <p:bldP spid="50" grpId="1" animBg="1"/>
      <p:bldP spid="51" grpId="0" animBg="1"/>
      <p:bldP spid="51" grpId="1" animBg="1"/>
      <p:bldP spid="52" grpId="0" animBg="1"/>
      <p:bldP spid="52" grpId="1" animBg="1"/>
      <p:bldP spid="12" grpId="0" animBg="1"/>
      <p:bldP spid="12" grpId="1" animBg="1"/>
      <p:bldP spid="53" grpId="0" animBg="1"/>
      <p:bldP spid="53" grpId="1" animBg="1"/>
      <p:bldP spid="54" grpId="0" animBg="1"/>
      <p:bldP spid="54" grpId="1" animBg="1"/>
      <p:bldP spid="57" grpId="0" animBg="1"/>
      <p:bldP spid="57" grpId="1" animBg="1"/>
      <p:bldP spid="58" grpId="0" animBg="1"/>
      <p:bldP spid="58" grpId="1" animBg="1"/>
      <p:bldP spid="60" grpId="0" animBg="1"/>
      <p:bldP spid="6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9087DB0-96FA-4A23-8650-E44321DBE372}"/>
              </a:ext>
            </a:extLst>
          </p:cNvPr>
          <p:cNvGrpSpPr/>
          <p:nvPr/>
        </p:nvGrpSpPr>
        <p:grpSpPr>
          <a:xfrm>
            <a:off x="5847742" y="2325281"/>
            <a:ext cx="6238537" cy="4247799"/>
            <a:chOff x="6095118" y="1978967"/>
            <a:chExt cx="5733038" cy="3715153"/>
          </a:xfrm>
        </p:grpSpPr>
        <p:grpSp>
          <p:nvGrpSpPr>
            <p:cNvPr id="12" name="Group 11">
              <a:extLst>
                <a:ext uri="{FF2B5EF4-FFF2-40B4-BE49-F238E27FC236}">
                  <a16:creationId xmlns:a16="http://schemas.microsoft.com/office/drawing/2014/main" id="{876D6BC4-ED6F-43A5-9B7D-DF54D2FA2D03}"/>
                </a:ext>
              </a:extLst>
            </p:cNvPr>
            <p:cNvGrpSpPr/>
            <p:nvPr/>
          </p:nvGrpSpPr>
          <p:grpSpPr>
            <a:xfrm>
              <a:off x="6095118" y="1978967"/>
              <a:ext cx="5733038" cy="3715153"/>
              <a:chOff x="3072962" y="1263460"/>
              <a:chExt cx="5994838" cy="4294379"/>
            </a:xfrm>
          </p:grpSpPr>
          <p:pic>
            <p:nvPicPr>
              <p:cNvPr id="13" name="Picture 12">
                <a:extLst>
                  <a:ext uri="{FF2B5EF4-FFF2-40B4-BE49-F238E27FC236}">
                    <a16:creationId xmlns:a16="http://schemas.microsoft.com/office/drawing/2014/main" id="{AB38F4FC-21EF-448C-AB62-F7D042710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4" name="Rectangle 13">
                <a:extLst>
                  <a:ext uri="{FF2B5EF4-FFF2-40B4-BE49-F238E27FC236}">
                    <a16:creationId xmlns:a16="http://schemas.microsoft.com/office/drawing/2014/main" id="{17E6D5F0-012F-436C-883E-D111C897C2A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 name="Rectangle 3">
              <a:extLst>
                <a:ext uri="{FF2B5EF4-FFF2-40B4-BE49-F238E27FC236}">
                  <a16:creationId xmlns:a16="http://schemas.microsoft.com/office/drawing/2014/main" id="{575350B6-64B4-4F2C-A471-AF43F97F843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820982" cy="400110"/>
            </a:xfrm>
            <a:prstGeom prst="rect">
              <a:avLst/>
            </a:prstGeom>
            <a:noFill/>
          </p:spPr>
          <p:txBody>
            <a:bodyPr wrap="none" rtlCol="0">
              <a:spAutoFit/>
            </a:bodyPr>
            <a:lstStyle/>
            <a:p>
              <a:r>
                <a:rPr lang="en-US" sz="2000" dirty="0" err="1"/>
                <a:t>comp.hs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60331"/>
            <a:ext cx="5024132" cy="4201150"/>
          </a:xfrm>
          <a:prstGeom prst="rect">
            <a:avLst/>
          </a:prstGeom>
          <a:noFill/>
        </p:spPr>
        <p:txBody>
          <a:bodyPr wrap="none" rtlCol="0">
            <a:spAutoFit/>
          </a:bodyPr>
          <a:lstStyle/>
          <a:p>
            <a:r>
              <a:rPr lang="en-US" dirty="0">
                <a:latin typeface="Consolas" panose="020B0609020204030204" pitchFamily="49" charset="0"/>
              </a:rPr>
              <a:t>-- Generate squares of 2 thru 7</a:t>
            </a:r>
          </a:p>
          <a:p>
            <a:r>
              <a:rPr lang="en-US" dirty="0">
                <a:latin typeface="Consolas" panose="020B0609020204030204" pitchFamily="49" charset="0"/>
              </a:rPr>
              <a:t>squares = [x^2 | x &lt;- [2..7]]</a:t>
            </a:r>
          </a:p>
          <a:p>
            <a:endParaRPr lang="en-US" sz="1100" dirty="0">
              <a:latin typeface="Consolas" panose="020B0609020204030204" pitchFamily="49" charset="0"/>
            </a:endParaRPr>
          </a:p>
          <a:p>
            <a:r>
              <a:rPr lang="en-US" dirty="0">
                <a:latin typeface="Consolas" panose="020B0609020204030204" pitchFamily="49" charset="0"/>
              </a:rPr>
              <a:t>-- Generate products of two lists</a:t>
            </a:r>
          </a:p>
          <a:p>
            <a:r>
              <a:rPr lang="en-US" dirty="0">
                <a:latin typeface="Consolas" panose="020B0609020204030204" pitchFamily="49" charset="0"/>
              </a:rPr>
              <a:t>prods</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[x*y</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x</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[3,7], y</a:t>
            </a:r>
            <a:r>
              <a:rPr lang="en-US" sz="12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a:latin typeface="Consolas" panose="020B0609020204030204" pitchFamily="49" charset="0"/>
              </a:rPr>
              <a:t>[2,4,6]]</a:t>
            </a:r>
          </a:p>
          <a:p>
            <a:endParaRPr lang="en-US" sz="1100" dirty="0">
              <a:latin typeface="Consolas" panose="020B0609020204030204" pitchFamily="49" charset="0"/>
            </a:endParaRPr>
          </a:p>
          <a:p>
            <a:r>
              <a:rPr lang="en-US" dirty="0">
                <a:latin typeface="Consolas" panose="020B0609020204030204" pitchFamily="49" charset="0"/>
              </a:rPr>
              <a:t>-- Generate combinations of strings</a:t>
            </a:r>
          </a:p>
          <a:p>
            <a:r>
              <a:rPr lang="en-US" dirty="0">
                <a:latin typeface="Consolas" panose="020B0609020204030204" pitchFamily="49" charset="0"/>
              </a:rPr>
              <a:t>nouns = ["</a:t>
            </a:r>
            <a:r>
              <a:rPr lang="en-US" dirty="0" err="1">
                <a:latin typeface="Consolas" panose="020B0609020204030204" pitchFamily="49" charset="0"/>
              </a:rPr>
              <a:t>party","exam","studying</a:t>
            </a:r>
            <a:r>
              <a:rPr lang="en-US" dirty="0">
                <a:latin typeface="Consolas" panose="020B0609020204030204" pitchFamily="49" charset="0"/>
              </a:rPr>
              <a:t>"]  </a:t>
            </a:r>
          </a:p>
          <a:p>
            <a:r>
              <a:rPr lang="en-US" dirty="0" err="1">
                <a:latin typeface="Consolas" panose="020B0609020204030204" pitchFamily="49" charset="0"/>
              </a:rPr>
              <a:t>adjs</a:t>
            </a:r>
            <a:r>
              <a:rPr lang="en-US" dirty="0">
                <a:latin typeface="Consolas" panose="020B0609020204030204" pitchFamily="49" charset="0"/>
              </a:rPr>
              <a:t> = ["</a:t>
            </a:r>
            <a:r>
              <a:rPr lang="en-US" dirty="0" err="1">
                <a:latin typeface="Consolas" panose="020B0609020204030204" pitchFamily="49" charset="0"/>
              </a:rPr>
              <a:t>lit","brutal","chill</a:t>
            </a:r>
            <a:r>
              <a:rPr lang="en-US" dirty="0">
                <a:latin typeface="Consolas" panose="020B0609020204030204" pitchFamily="49" charset="0"/>
              </a:rPr>
              <a:t>"]  </a:t>
            </a:r>
          </a:p>
          <a:p>
            <a:r>
              <a:rPr lang="en-US" dirty="0">
                <a:latin typeface="Consolas" panose="020B0609020204030204" pitchFamily="49" charset="0"/>
              </a:rPr>
              <a:t>combos = [adj</a:t>
            </a:r>
            <a:r>
              <a:rPr lang="en-US" sz="12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 "</a:t>
            </a:r>
            <a:r>
              <a:rPr lang="en-US" sz="1200" dirty="0">
                <a:latin typeface="Consolas" panose="020B0609020204030204" pitchFamily="49" charset="0"/>
              </a:rPr>
              <a:t> </a:t>
            </a:r>
            <a:r>
              <a:rPr lang="en-US" dirty="0">
                <a:latin typeface="Consolas" panose="020B0609020204030204" pitchFamily="49" charset="0"/>
              </a:rPr>
              <a:t>++</a:t>
            </a:r>
            <a:r>
              <a:rPr lang="en-US" sz="1100" dirty="0">
                <a:latin typeface="Consolas" panose="020B0609020204030204" pitchFamily="49" charset="0"/>
              </a:rPr>
              <a:t> </a:t>
            </a:r>
            <a:r>
              <a:rPr lang="en-US" dirty="0">
                <a:latin typeface="Consolas" panose="020B0609020204030204" pitchFamily="49" charset="0"/>
              </a:rPr>
              <a:t>noun</a:t>
            </a:r>
            <a:r>
              <a:rPr lang="en-US" sz="1200" dirty="0">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adj</a:t>
            </a:r>
            <a:r>
              <a:rPr lang="en-US" sz="12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err="1">
                <a:latin typeface="Consolas" panose="020B0609020204030204" pitchFamily="49" charset="0"/>
              </a:rPr>
              <a:t>adjs</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noun</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nouns]</a:t>
            </a:r>
          </a:p>
          <a:p>
            <a:endParaRPr lang="en-US" sz="1100" dirty="0">
              <a:latin typeface="Consolas" panose="020B0609020204030204" pitchFamily="49" charset="0"/>
            </a:endParaRPr>
          </a:p>
          <a:p>
            <a:r>
              <a:rPr lang="en-US" dirty="0">
                <a:latin typeface="Consolas" panose="020B0609020204030204" pitchFamily="49" charset="0"/>
              </a:rPr>
              <a:t>-- Generate combinations of tuples </a:t>
            </a:r>
          </a:p>
          <a:p>
            <a:r>
              <a:rPr lang="en-US" dirty="0">
                <a:latin typeface="Consolas" panose="020B0609020204030204" pitchFamily="49" charset="0"/>
              </a:rPr>
              <a:t>menu = [(</a:t>
            </a:r>
            <a:r>
              <a:rPr lang="en-US" dirty="0" err="1">
                <a:latin typeface="Consolas" panose="020B0609020204030204" pitchFamily="49" charset="0"/>
              </a:rPr>
              <a:t>oz,flavor</a:t>
            </a:r>
            <a:r>
              <a:rPr lang="en-US" dirty="0">
                <a:latin typeface="Consolas" panose="020B0609020204030204" pitchFamily="49" charset="0"/>
              </a:rPr>
              <a:t>)</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p>
          <a:p>
            <a:r>
              <a:rPr lang="en-US" sz="1200" dirty="0">
                <a:latin typeface="Consolas" panose="020B0609020204030204" pitchFamily="49" charset="0"/>
              </a:rPr>
              <a:t>   </a:t>
            </a:r>
            <a:r>
              <a:rPr lang="en-US" dirty="0">
                <a:latin typeface="Consolas" panose="020B0609020204030204" pitchFamily="49" charset="0"/>
              </a:rPr>
              <a:t>oz</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[4,6],</a:t>
            </a:r>
          </a:p>
          <a:p>
            <a:r>
              <a:rPr lang="en-US" dirty="0">
                <a:latin typeface="Consolas" panose="020B0609020204030204" pitchFamily="49" charset="0"/>
              </a:rPr>
              <a:t>  flavor</a:t>
            </a:r>
            <a:r>
              <a:rPr lang="en-US" sz="11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a:latin typeface="Consolas" panose="020B0609020204030204" pitchFamily="49" charset="0"/>
              </a:rPr>
              <a:t>["</a:t>
            </a:r>
            <a:r>
              <a:rPr lang="en-US" dirty="0" err="1">
                <a:latin typeface="Consolas" panose="020B0609020204030204" pitchFamily="49" charset="0"/>
              </a:rPr>
              <a:t>Choc","Earwax","Booger</a:t>
            </a:r>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AFB4F704-7703-4B37-885C-2247178793BF}"/>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21" name="TextBox 20">
            <a:extLst>
              <a:ext uri="{FF2B5EF4-FFF2-40B4-BE49-F238E27FC236}">
                <a16:creationId xmlns:a16="http://schemas.microsoft.com/office/drawing/2014/main" id="{4FA66634-38C9-4E5C-A616-F38096EDC758}"/>
              </a:ext>
            </a:extLst>
          </p:cNvPr>
          <p:cNvSpPr txBox="1"/>
          <p:nvPr/>
        </p:nvSpPr>
        <p:spPr>
          <a:xfrm>
            <a:off x="6941339" y="2557292"/>
            <a:ext cx="1451038"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comp</a:t>
            </a:r>
          </a:p>
        </p:txBody>
      </p:sp>
      <p:sp>
        <p:nvSpPr>
          <p:cNvPr id="45" name="TextBox 44">
            <a:extLst>
              <a:ext uri="{FF2B5EF4-FFF2-40B4-BE49-F238E27FC236}">
                <a16:creationId xmlns:a16="http://schemas.microsoft.com/office/drawing/2014/main" id="{DE485FC1-3EAC-4800-B4DD-FB2625888092}"/>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50" name="TextBox 49">
            <a:extLst>
              <a:ext uri="{FF2B5EF4-FFF2-40B4-BE49-F238E27FC236}">
                <a16:creationId xmlns:a16="http://schemas.microsoft.com/office/drawing/2014/main" id="{F6B54A1D-1135-4C3E-8DF9-E820C6594CE3}"/>
              </a:ext>
            </a:extLst>
          </p:cNvPr>
          <p:cNvSpPr txBox="1"/>
          <p:nvPr/>
        </p:nvSpPr>
        <p:spPr>
          <a:xfrm>
            <a:off x="5816823" y="3066948"/>
            <a:ext cx="944489" cy="369332"/>
          </a:xfrm>
          <a:prstGeom prst="rect">
            <a:avLst/>
          </a:prstGeom>
          <a:noFill/>
        </p:spPr>
        <p:txBody>
          <a:bodyPr wrap="none" rtlCol="0">
            <a:spAutoFit/>
          </a:bodyPr>
          <a:lstStyle/>
          <a:p>
            <a:r>
              <a:rPr lang="en-US" dirty="0">
                <a:solidFill>
                  <a:schemeClr val="bg1"/>
                </a:solidFill>
                <a:latin typeface="Consolas" panose="020B0609020204030204" pitchFamily="49" charset="0"/>
              </a:rPr>
              <a:t>Comp&gt; </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Ok, let's see examples of the simplest type of comprehensions…</a:t>
            </a:r>
          </a:p>
        </p:txBody>
      </p:sp>
      <p:sp>
        <p:nvSpPr>
          <p:cNvPr id="41" name="Title 1">
            <a:extLst>
              <a:ext uri="{FF2B5EF4-FFF2-40B4-BE49-F238E27FC236}">
                <a16:creationId xmlns:a16="http://schemas.microsoft.com/office/drawing/2014/main" id="{19D4275D-285B-447D-A94E-D1263BDFB08F}"/>
              </a:ext>
            </a:extLst>
          </p:cNvPr>
          <p:cNvSpPr>
            <a:spLocks noGrp="1"/>
          </p:cNvSpPr>
          <p:nvPr>
            <p:ph type="title"/>
          </p:nvPr>
        </p:nvSpPr>
        <p:spPr>
          <a:xfrm>
            <a:off x="914400" y="-76200"/>
            <a:ext cx="10363200" cy="1143000"/>
          </a:xfrm>
        </p:spPr>
        <p:txBody>
          <a:bodyPr/>
          <a:lstStyle/>
          <a:p>
            <a:r>
              <a:rPr lang="en-US" dirty="0"/>
              <a:t>Simple Comprehension Examples</a:t>
            </a:r>
          </a:p>
        </p:txBody>
      </p:sp>
      <p:sp>
        <p:nvSpPr>
          <p:cNvPr id="56" name="Rectangle 55">
            <a:extLst>
              <a:ext uri="{FF2B5EF4-FFF2-40B4-BE49-F238E27FC236}">
                <a16:creationId xmlns:a16="http://schemas.microsoft.com/office/drawing/2014/main" id="{4FAB28E4-FAA7-40AE-8374-A432AD3B6D33}"/>
              </a:ext>
            </a:extLst>
          </p:cNvPr>
          <p:cNvSpPr/>
          <p:nvPr/>
        </p:nvSpPr>
        <p:spPr>
          <a:xfrm>
            <a:off x="688933" y="5339751"/>
            <a:ext cx="4805056" cy="1173108"/>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CF6FA13-1071-4D1F-8428-A46B23B27B8F}"/>
              </a:ext>
            </a:extLst>
          </p:cNvPr>
          <p:cNvSpPr/>
          <p:nvPr/>
        </p:nvSpPr>
        <p:spPr>
          <a:xfrm>
            <a:off x="664423" y="2449885"/>
            <a:ext cx="4752379" cy="547270"/>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742E3E-43A1-48E8-8CD5-701ED5DEFD78}"/>
              </a:ext>
            </a:extLst>
          </p:cNvPr>
          <p:cNvSpPr/>
          <p:nvPr/>
        </p:nvSpPr>
        <p:spPr>
          <a:xfrm>
            <a:off x="669921" y="3065659"/>
            <a:ext cx="4752379" cy="75330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peech Bubble: Rectangle with Corners Rounded 30">
            <a:extLst>
              <a:ext uri="{FF2B5EF4-FFF2-40B4-BE49-F238E27FC236}">
                <a16:creationId xmlns:a16="http://schemas.microsoft.com/office/drawing/2014/main" id="{F8341C29-0161-4888-A915-899DCB159581}"/>
              </a:ext>
            </a:extLst>
          </p:cNvPr>
          <p:cNvSpPr/>
          <p:nvPr/>
        </p:nvSpPr>
        <p:spPr>
          <a:xfrm>
            <a:off x="1305763" y="2060488"/>
            <a:ext cx="2558456" cy="1291241"/>
          </a:xfrm>
          <a:prstGeom prst="wedgeRoundRectCallout">
            <a:avLst>
              <a:gd name="adj1" fmla="val -45123"/>
              <a:gd name="adj2" fmla="val 1560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command says:</a:t>
            </a:r>
          </a:p>
          <a:p>
            <a:pPr algn="ctr"/>
            <a:endParaRPr lang="en-US" sz="1100" dirty="0">
              <a:latin typeface="Corbel" panose="020B0503020204020204" pitchFamily="34" charset="0"/>
            </a:endParaRPr>
          </a:p>
          <a:p>
            <a:pPr algn="ctr"/>
            <a:r>
              <a:rPr lang="en-US" sz="2000" dirty="0">
                <a:latin typeface="Corbel" panose="020B0503020204020204" pitchFamily="34" charset="0"/>
              </a:rPr>
              <a:t>"Generate a list containing…</a:t>
            </a:r>
          </a:p>
        </p:txBody>
      </p:sp>
      <p:sp>
        <p:nvSpPr>
          <p:cNvPr id="29" name="TextBox 28">
            <a:extLst>
              <a:ext uri="{FF2B5EF4-FFF2-40B4-BE49-F238E27FC236}">
                <a16:creationId xmlns:a16="http://schemas.microsoft.com/office/drawing/2014/main" id="{61862B92-146D-4F1C-9CD7-3B3827342C7C}"/>
              </a:ext>
            </a:extLst>
          </p:cNvPr>
          <p:cNvSpPr txBox="1"/>
          <p:nvPr/>
        </p:nvSpPr>
        <p:spPr>
          <a:xfrm>
            <a:off x="6482125" y="3057679"/>
            <a:ext cx="944489" cy="369332"/>
          </a:xfrm>
          <a:prstGeom prst="rect">
            <a:avLst/>
          </a:prstGeom>
          <a:noFill/>
        </p:spPr>
        <p:txBody>
          <a:bodyPr wrap="none" rtlCol="0">
            <a:spAutoFit/>
          </a:bodyPr>
          <a:lstStyle/>
          <a:p>
            <a:r>
              <a:rPr lang="en-US" dirty="0">
                <a:solidFill>
                  <a:srgbClr val="C2FFF0"/>
                </a:solidFill>
                <a:latin typeface="Consolas" panose="020B0609020204030204" pitchFamily="49" charset="0"/>
              </a:rPr>
              <a:t>combos</a:t>
            </a:r>
          </a:p>
        </p:txBody>
      </p:sp>
      <p:sp>
        <p:nvSpPr>
          <p:cNvPr id="32" name="TextBox 31">
            <a:extLst>
              <a:ext uri="{FF2B5EF4-FFF2-40B4-BE49-F238E27FC236}">
                <a16:creationId xmlns:a16="http://schemas.microsoft.com/office/drawing/2014/main" id="{903FDD7B-ADC2-4AEA-935E-96AEC6D18777}"/>
              </a:ext>
            </a:extLst>
          </p:cNvPr>
          <p:cNvSpPr txBox="1"/>
          <p:nvPr/>
        </p:nvSpPr>
        <p:spPr>
          <a:xfrm>
            <a:off x="5816823" y="3329877"/>
            <a:ext cx="6128648" cy="923330"/>
          </a:xfrm>
          <a:prstGeom prst="rect">
            <a:avLst/>
          </a:prstGeom>
          <a:noFill/>
        </p:spPr>
        <p:txBody>
          <a:bodyPr wrap="square" rtlCol="0">
            <a:spAutoFit/>
          </a:bodyPr>
          <a:lstStyle/>
          <a:p>
            <a:r>
              <a:rPr lang="en-US" dirty="0">
                <a:solidFill>
                  <a:srgbClr val="FFD1D1"/>
                </a:solidFill>
                <a:latin typeface="Consolas" panose="020B0609020204030204" pitchFamily="49" charset="0"/>
              </a:rPr>
              <a:t>["lit </a:t>
            </a:r>
            <a:r>
              <a:rPr lang="en-US" dirty="0" err="1">
                <a:solidFill>
                  <a:srgbClr val="FFD1D1"/>
                </a:solidFill>
                <a:latin typeface="Consolas" panose="020B0609020204030204" pitchFamily="49" charset="0"/>
              </a:rPr>
              <a:t>party","lit</a:t>
            </a:r>
            <a:r>
              <a:rPr lang="en-US" dirty="0">
                <a:solidFill>
                  <a:srgbClr val="FFD1D1"/>
                </a:solidFill>
                <a:latin typeface="Consolas" panose="020B0609020204030204" pitchFamily="49" charset="0"/>
              </a:rPr>
              <a:t> </a:t>
            </a:r>
            <a:r>
              <a:rPr lang="en-US" dirty="0" err="1">
                <a:solidFill>
                  <a:srgbClr val="FFD1D1"/>
                </a:solidFill>
                <a:latin typeface="Consolas" panose="020B0609020204030204" pitchFamily="49" charset="0"/>
              </a:rPr>
              <a:t>exam","lit</a:t>
            </a:r>
            <a:r>
              <a:rPr lang="en-US" dirty="0">
                <a:solidFill>
                  <a:srgbClr val="FFD1D1"/>
                </a:solidFill>
                <a:latin typeface="Consolas" panose="020B0609020204030204" pitchFamily="49" charset="0"/>
              </a:rPr>
              <a:t> studying",</a:t>
            </a:r>
          </a:p>
          <a:p>
            <a:r>
              <a:rPr lang="en-US" dirty="0">
                <a:solidFill>
                  <a:srgbClr val="FFD1D1"/>
                </a:solidFill>
                <a:latin typeface="Consolas" panose="020B0609020204030204" pitchFamily="49" charset="0"/>
              </a:rPr>
              <a:t>"brutal </a:t>
            </a:r>
            <a:r>
              <a:rPr lang="en-US" dirty="0" err="1">
                <a:solidFill>
                  <a:srgbClr val="FFD1D1"/>
                </a:solidFill>
                <a:latin typeface="Consolas" panose="020B0609020204030204" pitchFamily="49" charset="0"/>
              </a:rPr>
              <a:t>party","brutal</a:t>
            </a:r>
            <a:r>
              <a:rPr lang="en-US" dirty="0">
                <a:solidFill>
                  <a:srgbClr val="FFD1D1"/>
                </a:solidFill>
                <a:latin typeface="Consolas" panose="020B0609020204030204" pitchFamily="49" charset="0"/>
              </a:rPr>
              <a:t> </a:t>
            </a:r>
            <a:r>
              <a:rPr lang="en-US" dirty="0" err="1">
                <a:solidFill>
                  <a:srgbClr val="FFD1D1"/>
                </a:solidFill>
                <a:latin typeface="Consolas" panose="020B0609020204030204" pitchFamily="49" charset="0"/>
              </a:rPr>
              <a:t>exam","brutal</a:t>
            </a:r>
            <a:r>
              <a:rPr lang="en-US" dirty="0">
                <a:solidFill>
                  <a:srgbClr val="FFD1D1"/>
                </a:solidFill>
                <a:latin typeface="Consolas" panose="020B0609020204030204" pitchFamily="49" charset="0"/>
              </a:rPr>
              <a:t> studying",</a:t>
            </a:r>
          </a:p>
          <a:p>
            <a:r>
              <a:rPr lang="en-US" dirty="0">
                <a:solidFill>
                  <a:srgbClr val="FFD1D1"/>
                </a:solidFill>
                <a:latin typeface="Consolas" panose="020B0609020204030204" pitchFamily="49" charset="0"/>
              </a:rPr>
              <a:t>"chill </a:t>
            </a:r>
            <a:r>
              <a:rPr lang="en-US" dirty="0" err="1">
                <a:solidFill>
                  <a:srgbClr val="FFD1D1"/>
                </a:solidFill>
                <a:latin typeface="Consolas" panose="020B0609020204030204" pitchFamily="49" charset="0"/>
              </a:rPr>
              <a:t>party","chill</a:t>
            </a:r>
            <a:r>
              <a:rPr lang="en-US" dirty="0">
                <a:solidFill>
                  <a:srgbClr val="FFD1D1"/>
                </a:solidFill>
                <a:latin typeface="Consolas" panose="020B0609020204030204" pitchFamily="49" charset="0"/>
              </a:rPr>
              <a:t> </a:t>
            </a:r>
            <a:r>
              <a:rPr lang="en-US" dirty="0" err="1">
                <a:solidFill>
                  <a:srgbClr val="FFD1D1"/>
                </a:solidFill>
                <a:latin typeface="Consolas" panose="020B0609020204030204" pitchFamily="49" charset="0"/>
              </a:rPr>
              <a:t>exam","chill</a:t>
            </a:r>
            <a:r>
              <a:rPr lang="en-US" dirty="0">
                <a:solidFill>
                  <a:srgbClr val="FFD1D1"/>
                </a:solidFill>
                <a:latin typeface="Consolas" panose="020B0609020204030204" pitchFamily="49" charset="0"/>
              </a:rPr>
              <a:t> studying"]</a:t>
            </a:r>
          </a:p>
        </p:txBody>
      </p:sp>
      <p:sp>
        <p:nvSpPr>
          <p:cNvPr id="33" name="Speech Bubble: Rectangle with Corners Rounded 32">
            <a:extLst>
              <a:ext uri="{FF2B5EF4-FFF2-40B4-BE49-F238E27FC236}">
                <a16:creationId xmlns:a16="http://schemas.microsoft.com/office/drawing/2014/main" id="{9AE598BA-DF50-454B-A760-9F0235CCE178}"/>
              </a:ext>
            </a:extLst>
          </p:cNvPr>
          <p:cNvSpPr/>
          <p:nvPr/>
        </p:nvSpPr>
        <p:spPr>
          <a:xfrm>
            <a:off x="5942968" y="4145270"/>
            <a:ext cx="2819683" cy="1291241"/>
          </a:xfrm>
          <a:prstGeom prst="wedgeRoundRectCallout">
            <a:avLst>
              <a:gd name="adj1" fmla="val -116714"/>
              <a:gd name="adj2" fmla="val -15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concatenated strings of  every adjective and every noun…</a:t>
            </a:r>
          </a:p>
        </p:txBody>
      </p:sp>
      <p:sp>
        <p:nvSpPr>
          <p:cNvPr id="36" name="Speech Bubble: Rectangle with Corners Rounded 35">
            <a:extLst>
              <a:ext uri="{FF2B5EF4-FFF2-40B4-BE49-F238E27FC236}">
                <a16:creationId xmlns:a16="http://schemas.microsoft.com/office/drawing/2014/main" id="{74D03BE7-FA37-48C9-A688-1509556E27C5}"/>
              </a:ext>
            </a:extLst>
          </p:cNvPr>
          <p:cNvSpPr/>
          <p:nvPr/>
        </p:nvSpPr>
        <p:spPr>
          <a:xfrm>
            <a:off x="1125943" y="5694325"/>
            <a:ext cx="1940954" cy="982505"/>
          </a:xfrm>
          <a:prstGeom prst="wedgeRoundRectCallout">
            <a:avLst>
              <a:gd name="adj1" fmla="val 44230"/>
              <a:gd name="adj2" fmla="val -1000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From this list of adjectives…</a:t>
            </a:r>
          </a:p>
        </p:txBody>
      </p:sp>
      <p:sp>
        <p:nvSpPr>
          <p:cNvPr id="38" name="Speech Bubble: Rectangle with Corners Rounded 37">
            <a:extLst>
              <a:ext uri="{FF2B5EF4-FFF2-40B4-BE49-F238E27FC236}">
                <a16:creationId xmlns:a16="http://schemas.microsoft.com/office/drawing/2014/main" id="{7B8BF5BE-32BD-49BA-AAA1-7995F3926F97}"/>
              </a:ext>
            </a:extLst>
          </p:cNvPr>
          <p:cNvSpPr/>
          <p:nvPr/>
        </p:nvSpPr>
        <p:spPr>
          <a:xfrm>
            <a:off x="4589589" y="5691800"/>
            <a:ext cx="1940954" cy="982505"/>
          </a:xfrm>
          <a:prstGeom prst="wedgeRoundRectCallout">
            <a:avLst>
              <a:gd name="adj1" fmla="val -46990"/>
              <a:gd name="adj2" fmla="val -991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this list of nouns."</a:t>
            </a:r>
          </a:p>
        </p:txBody>
      </p:sp>
      <p:sp>
        <p:nvSpPr>
          <p:cNvPr id="39" name="Rectangle 38">
            <a:extLst>
              <a:ext uri="{FF2B5EF4-FFF2-40B4-BE49-F238E27FC236}">
                <a16:creationId xmlns:a16="http://schemas.microsoft.com/office/drawing/2014/main" id="{11F972C5-0487-46C1-A5AC-066A555FB37A}"/>
              </a:ext>
            </a:extLst>
          </p:cNvPr>
          <p:cNvSpPr/>
          <p:nvPr/>
        </p:nvSpPr>
        <p:spPr>
          <a:xfrm>
            <a:off x="686198" y="3867697"/>
            <a:ext cx="4752379" cy="1408032"/>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17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xEl>
                                              <p:pRg st="0" end="0"/>
                                            </p:txEl>
                                          </p:spTgt>
                                        </p:tgtEl>
                                        <p:attrNameLst>
                                          <p:attrName>style.visibility</p:attrName>
                                        </p:attrNameLst>
                                      </p:cBhvr>
                                      <p:to>
                                        <p:strVal val="visible"/>
                                      </p:to>
                                    </p:set>
                                    <p:animEffect transition="in" filter="wipe(left)">
                                      <p:cBhvr>
                                        <p:cTn id="42" dur="500"/>
                                        <p:tgtEl>
                                          <p:spTgt spid="32">
                                            <p:txEl>
                                              <p:pRg st="0" end="0"/>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2">
                                            <p:txEl>
                                              <p:pRg st="1" end="1"/>
                                            </p:txEl>
                                          </p:spTgt>
                                        </p:tgtEl>
                                        <p:attrNameLst>
                                          <p:attrName>style.visibility</p:attrName>
                                        </p:attrNameLst>
                                      </p:cBhvr>
                                      <p:to>
                                        <p:strVal val="visible"/>
                                      </p:to>
                                    </p:set>
                                    <p:animEffect transition="in" filter="wipe(left)">
                                      <p:cBhvr>
                                        <p:cTn id="45" dur="500"/>
                                        <p:tgtEl>
                                          <p:spTgt spid="32">
                                            <p:txEl>
                                              <p:pRg st="1" end="1"/>
                                            </p:txEl>
                                          </p:spTgt>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2">
                                            <p:txEl>
                                              <p:pRg st="2" end="2"/>
                                            </p:txEl>
                                          </p:spTgt>
                                        </p:tgtEl>
                                        <p:attrNameLst>
                                          <p:attrName>style.visibility</p:attrName>
                                        </p:attrNameLst>
                                      </p:cBhvr>
                                      <p:to>
                                        <p:strVal val="visible"/>
                                      </p:to>
                                    </p:set>
                                    <p:animEffect transition="in" filter="wipe(left)">
                                      <p:cBhvr>
                                        <p:cTn id="48" dur="500"/>
                                        <p:tgtEl>
                                          <p:spTgt spid="32">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xit" presetSubtype="0" fill="hold" grpId="0" nodeType="withEffect">
                                  <p:stCondLst>
                                    <p:cond delay="0"/>
                                  </p:stCondLst>
                                  <p:childTnLst>
                                    <p:animEffect transition="out" filter="fade">
                                      <p:cBhvr>
                                        <p:cTn id="55" dur="500"/>
                                        <p:tgtEl>
                                          <p:spTgt spid="56"/>
                                        </p:tgtEl>
                                      </p:cBhvr>
                                    </p:animEffect>
                                    <p:set>
                                      <p:cBhvr>
                                        <p:cTn id="56"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31" grpId="0" animBg="1"/>
      <p:bldP spid="31" grpId="1" animBg="1"/>
      <p:bldP spid="29" grpId="0"/>
      <p:bldP spid="32" grpId="0" uiExpand="1" build="p"/>
      <p:bldP spid="33" grpId="0" animBg="1"/>
      <p:bldP spid="33" grpId="1" animBg="1"/>
      <p:bldP spid="36" grpId="0" animBg="1"/>
      <p:bldP spid="36" grpId="1" animBg="1"/>
      <p:bldP spid="38" grpId="0" animBg="1"/>
      <p:bldP spid="38" grpId="1" animBg="1"/>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9087DB0-96FA-4A23-8650-E44321DBE372}"/>
              </a:ext>
            </a:extLst>
          </p:cNvPr>
          <p:cNvGrpSpPr/>
          <p:nvPr/>
        </p:nvGrpSpPr>
        <p:grpSpPr>
          <a:xfrm>
            <a:off x="5847742" y="2325281"/>
            <a:ext cx="6238537" cy="4247799"/>
            <a:chOff x="6095118" y="1978967"/>
            <a:chExt cx="5733038" cy="3715153"/>
          </a:xfrm>
        </p:grpSpPr>
        <p:grpSp>
          <p:nvGrpSpPr>
            <p:cNvPr id="12" name="Group 11">
              <a:extLst>
                <a:ext uri="{FF2B5EF4-FFF2-40B4-BE49-F238E27FC236}">
                  <a16:creationId xmlns:a16="http://schemas.microsoft.com/office/drawing/2014/main" id="{876D6BC4-ED6F-43A5-9B7D-DF54D2FA2D03}"/>
                </a:ext>
              </a:extLst>
            </p:cNvPr>
            <p:cNvGrpSpPr/>
            <p:nvPr/>
          </p:nvGrpSpPr>
          <p:grpSpPr>
            <a:xfrm>
              <a:off x="6095118" y="1978967"/>
              <a:ext cx="5733038" cy="3715153"/>
              <a:chOff x="3072962" y="1263460"/>
              <a:chExt cx="5994838" cy="4294379"/>
            </a:xfrm>
          </p:grpSpPr>
          <p:pic>
            <p:nvPicPr>
              <p:cNvPr id="13" name="Picture 12">
                <a:extLst>
                  <a:ext uri="{FF2B5EF4-FFF2-40B4-BE49-F238E27FC236}">
                    <a16:creationId xmlns:a16="http://schemas.microsoft.com/office/drawing/2014/main" id="{AB38F4FC-21EF-448C-AB62-F7D042710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4" name="Rectangle 13">
                <a:extLst>
                  <a:ext uri="{FF2B5EF4-FFF2-40B4-BE49-F238E27FC236}">
                    <a16:creationId xmlns:a16="http://schemas.microsoft.com/office/drawing/2014/main" id="{17E6D5F0-012F-436C-883E-D111C897C2A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 name="Rectangle 3">
              <a:extLst>
                <a:ext uri="{FF2B5EF4-FFF2-40B4-BE49-F238E27FC236}">
                  <a16:creationId xmlns:a16="http://schemas.microsoft.com/office/drawing/2014/main" id="{575350B6-64B4-4F2C-A471-AF43F97F843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820982" cy="400110"/>
            </a:xfrm>
            <a:prstGeom prst="rect">
              <a:avLst/>
            </a:prstGeom>
            <a:noFill/>
          </p:spPr>
          <p:txBody>
            <a:bodyPr wrap="none" rtlCol="0">
              <a:spAutoFit/>
            </a:bodyPr>
            <a:lstStyle/>
            <a:p>
              <a:r>
                <a:rPr lang="en-US" sz="2000" dirty="0" err="1"/>
                <a:t>comp.hs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60331"/>
            <a:ext cx="5024132" cy="4201150"/>
          </a:xfrm>
          <a:prstGeom prst="rect">
            <a:avLst/>
          </a:prstGeom>
          <a:noFill/>
        </p:spPr>
        <p:txBody>
          <a:bodyPr wrap="none" rtlCol="0">
            <a:spAutoFit/>
          </a:bodyPr>
          <a:lstStyle/>
          <a:p>
            <a:r>
              <a:rPr lang="en-US" dirty="0">
                <a:latin typeface="Consolas" panose="020B0609020204030204" pitchFamily="49" charset="0"/>
              </a:rPr>
              <a:t>-- Generate squares of 2 thru 7</a:t>
            </a:r>
          </a:p>
          <a:p>
            <a:r>
              <a:rPr lang="en-US" dirty="0">
                <a:latin typeface="Consolas" panose="020B0609020204030204" pitchFamily="49" charset="0"/>
              </a:rPr>
              <a:t>squares = [x^2 | x &lt;- [2..7]]</a:t>
            </a:r>
          </a:p>
          <a:p>
            <a:endParaRPr lang="en-US" sz="1100" dirty="0">
              <a:latin typeface="Consolas" panose="020B0609020204030204" pitchFamily="49" charset="0"/>
            </a:endParaRPr>
          </a:p>
          <a:p>
            <a:r>
              <a:rPr lang="en-US" dirty="0">
                <a:latin typeface="Consolas" panose="020B0609020204030204" pitchFamily="49" charset="0"/>
              </a:rPr>
              <a:t>-- Generate products of two lists</a:t>
            </a:r>
          </a:p>
          <a:p>
            <a:r>
              <a:rPr lang="en-US" dirty="0">
                <a:latin typeface="Consolas" panose="020B0609020204030204" pitchFamily="49" charset="0"/>
              </a:rPr>
              <a:t>prods</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[x*y</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x</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[3,7], y</a:t>
            </a:r>
            <a:r>
              <a:rPr lang="en-US" sz="12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a:latin typeface="Consolas" panose="020B0609020204030204" pitchFamily="49" charset="0"/>
              </a:rPr>
              <a:t>[2,4,6]]</a:t>
            </a:r>
          </a:p>
          <a:p>
            <a:endParaRPr lang="en-US" sz="1100" dirty="0">
              <a:latin typeface="Consolas" panose="020B0609020204030204" pitchFamily="49" charset="0"/>
            </a:endParaRPr>
          </a:p>
          <a:p>
            <a:r>
              <a:rPr lang="en-US" dirty="0">
                <a:latin typeface="Consolas" panose="020B0609020204030204" pitchFamily="49" charset="0"/>
              </a:rPr>
              <a:t>-- Generate combinations of strings</a:t>
            </a:r>
          </a:p>
          <a:p>
            <a:r>
              <a:rPr lang="en-US" dirty="0">
                <a:latin typeface="Consolas" panose="020B0609020204030204" pitchFamily="49" charset="0"/>
              </a:rPr>
              <a:t>nouns = ["</a:t>
            </a:r>
            <a:r>
              <a:rPr lang="en-US" dirty="0" err="1">
                <a:latin typeface="Consolas" panose="020B0609020204030204" pitchFamily="49" charset="0"/>
              </a:rPr>
              <a:t>party","exam","studying</a:t>
            </a:r>
            <a:r>
              <a:rPr lang="en-US" dirty="0">
                <a:latin typeface="Consolas" panose="020B0609020204030204" pitchFamily="49" charset="0"/>
              </a:rPr>
              <a:t>"]  </a:t>
            </a:r>
          </a:p>
          <a:p>
            <a:r>
              <a:rPr lang="en-US" dirty="0" err="1">
                <a:latin typeface="Consolas" panose="020B0609020204030204" pitchFamily="49" charset="0"/>
              </a:rPr>
              <a:t>adjs</a:t>
            </a:r>
            <a:r>
              <a:rPr lang="en-US" dirty="0">
                <a:latin typeface="Consolas" panose="020B0609020204030204" pitchFamily="49" charset="0"/>
              </a:rPr>
              <a:t> = ["</a:t>
            </a:r>
            <a:r>
              <a:rPr lang="en-US" dirty="0" err="1">
                <a:latin typeface="Consolas" panose="020B0609020204030204" pitchFamily="49" charset="0"/>
              </a:rPr>
              <a:t>lit","brutal","chill</a:t>
            </a:r>
            <a:r>
              <a:rPr lang="en-US" dirty="0">
                <a:latin typeface="Consolas" panose="020B0609020204030204" pitchFamily="49" charset="0"/>
              </a:rPr>
              <a:t>"]  </a:t>
            </a:r>
          </a:p>
          <a:p>
            <a:r>
              <a:rPr lang="en-US" dirty="0">
                <a:latin typeface="Consolas" panose="020B0609020204030204" pitchFamily="49" charset="0"/>
              </a:rPr>
              <a:t>combos = [adj</a:t>
            </a:r>
            <a:r>
              <a:rPr lang="en-US" sz="12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 "</a:t>
            </a:r>
            <a:r>
              <a:rPr lang="en-US" sz="1200" dirty="0">
                <a:latin typeface="Consolas" panose="020B0609020204030204" pitchFamily="49" charset="0"/>
              </a:rPr>
              <a:t> </a:t>
            </a:r>
            <a:r>
              <a:rPr lang="en-US" dirty="0">
                <a:latin typeface="Consolas" panose="020B0609020204030204" pitchFamily="49" charset="0"/>
              </a:rPr>
              <a:t>++</a:t>
            </a:r>
            <a:r>
              <a:rPr lang="en-US" sz="1100" dirty="0">
                <a:latin typeface="Consolas" panose="020B0609020204030204" pitchFamily="49" charset="0"/>
              </a:rPr>
              <a:t> </a:t>
            </a:r>
            <a:r>
              <a:rPr lang="en-US" dirty="0">
                <a:latin typeface="Consolas" panose="020B0609020204030204" pitchFamily="49" charset="0"/>
              </a:rPr>
              <a:t>noun</a:t>
            </a:r>
            <a:r>
              <a:rPr lang="en-US" sz="1200" dirty="0">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adj</a:t>
            </a:r>
            <a:r>
              <a:rPr lang="en-US" sz="12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err="1">
                <a:latin typeface="Consolas" panose="020B0609020204030204" pitchFamily="49" charset="0"/>
              </a:rPr>
              <a:t>adjs</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noun</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nouns]</a:t>
            </a:r>
          </a:p>
          <a:p>
            <a:endParaRPr lang="en-US" sz="1100" dirty="0">
              <a:latin typeface="Consolas" panose="020B0609020204030204" pitchFamily="49" charset="0"/>
            </a:endParaRPr>
          </a:p>
          <a:p>
            <a:r>
              <a:rPr lang="en-US" dirty="0">
                <a:latin typeface="Consolas" panose="020B0609020204030204" pitchFamily="49" charset="0"/>
              </a:rPr>
              <a:t>-- Generate combinations of tuples </a:t>
            </a:r>
          </a:p>
          <a:p>
            <a:r>
              <a:rPr lang="en-US" dirty="0">
                <a:latin typeface="Consolas" panose="020B0609020204030204" pitchFamily="49" charset="0"/>
              </a:rPr>
              <a:t>menu = [(</a:t>
            </a:r>
            <a:r>
              <a:rPr lang="en-US" dirty="0" err="1">
                <a:latin typeface="Consolas" panose="020B0609020204030204" pitchFamily="49" charset="0"/>
              </a:rPr>
              <a:t>oz,flavor</a:t>
            </a:r>
            <a:r>
              <a:rPr lang="en-US" dirty="0">
                <a:latin typeface="Consolas" panose="020B0609020204030204" pitchFamily="49" charset="0"/>
              </a:rPr>
              <a:t>)</a:t>
            </a:r>
            <a:r>
              <a:rPr lang="en-US" sz="11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p>
          <a:p>
            <a:r>
              <a:rPr lang="en-US" sz="1200" dirty="0">
                <a:latin typeface="Consolas" panose="020B0609020204030204" pitchFamily="49" charset="0"/>
              </a:rPr>
              <a:t>   </a:t>
            </a:r>
            <a:r>
              <a:rPr lang="en-US" dirty="0">
                <a:latin typeface="Consolas" panose="020B0609020204030204" pitchFamily="49" charset="0"/>
              </a:rPr>
              <a:t>oz</a:t>
            </a:r>
            <a:r>
              <a:rPr lang="en-US" sz="1200" dirty="0">
                <a:latin typeface="Consolas" panose="020B0609020204030204" pitchFamily="49" charset="0"/>
              </a:rPr>
              <a:t> </a:t>
            </a:r>
            <a:r>
              <a:rPr lang="en-US" dirty="0">
                <a:latin typeface="Consolas" panose="020B0609020204030204" pitchFamily="49" charset="0"/>
              </a:rPr>
              <a:t>&lt;-</a:t>
            </a:r>
            <a:r>
              <a:rPr lang="en-US" sz="1200" dirty="0">
                <a:latin typeface="Consolas" panose="020B0609020204030204" pitchFamily="49" charset="0"/>
              </a:rPr>
              <a:t> </a:t>
            </a:r>
            <a:r>
              <a:rPr lang="en-US" dirty="0">
                <a:latin typeface="Consolas" panose="020B0609020204030204" pitchFamily="49" charset="0"/>
              </a:rPr>
              <a:t>[4,6],</a:t>
            </a:r>
          </a:p>
          <a:p>
            <a:r>
              <a:rPr lang="en-US" dirty="0">
                <a:latin typeface="Consolas" panose="020B0609020204030204" pitchFamily="49" charset="0"/>
              </a:rPr>
              <a:t>  flavor</a:t>
            </a:r>
            <a:r>
              <a:rPr lang="en-US" sz="1100" dirty="0">
                <a:latin typeface="Consolas" panose="020B0609020204030204" pitchFamily="49" charset="0"/>
              </a:rPr>
              <a:t> </a:t>
            </a:r>
            <a:r>
              <a:rPr lang="en-US" dirty="0">
                <a:latin typeface="Consolas" panose="020B0609020204030204" pitchFamily="49" charset="0"/>
              </a:rPr>
              <a:t>&lt;-</a:t>
            </a:r>
            <a:r>
              <a:rPr lang="en-US" sz="1100" dirty="0">
                <a:latin typeface="Consolas" panose="020B0609020204030204" pitchFamily="49" charset="0"/>
              </a:rPr>
              <a:t> </a:t>
            </a:r>
            <a:r>
              <a:rPr lang="en-US" dirty="0">
                <a:latin typeface="Consolas" panose="020B0609020204030204" pitchFamily="49" charset="0"/>
              </a:rPr>
              <a:t>["</a:t>
            </a:r>
            <a:r>
              <a:rPr lang="en-US" dirty="0" err="1">
                <a:latin typeface="Consolas" panose="020B0609020204030204" pitchFamily="49" charset="0"/>
              </a:rPr>
              <a:t>Choc","Earwax","Booger</a:t>
            </a:r>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AFB4F704-7703-4B37-885C-2247178793BF}"/>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21" name="TextBox 20">
            <a:extLst>
              <a:ext uri="{FF2B5EF4-FFF2-40B4-BE49-F238E27FC236}">
                <a16:creationId xmlns:a16="http://schemas.microsoft.com/office/drawing/2014/main" id="{4FA66634-38C9-4E5C-A616-F38096EDC758}"/>
              </a:ext>
            </a:extLst>
          </p:cNvPr>
          <p:cNvSpPr txBox="1"/>
          <p:nvPr/>
        </p:nvSpPr>
        <p:spPr>
          <a:xfrm>
            <a:off x="6941339" y="2557292"/>
            <a:ext cx="1451038"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comp</a:t>
            </a:r>
          </a:p>
        </p:txBody>
      </p:sp>
      <p:sp>
        <p:nvSpPr>
          <p:cNvPr id="45" name="TextBox 44">
            <a:extLst>
              <a:ext uri="{FF2B5EF4-FFF2-40B4-BE49-F238E27FC236}">
                <a16:creationId xmlns:a16="http://schemas.microsoft.com/office/drawing/2014/main" id="{DE485FC1-3EAC-4800-B4DD-FB2625888092}"/>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Ok, let's see examples of the simplest type of comprehensions…</a:t>
            </a:r>
          </a:p>
        </p:txBody>
      </p:sp>
      <p:sp>
        <p:nvSpPr>
          <p:cNvPr id="41" name="Title 1">
            <a:extLst>
              <a:ext uri="{FF2B5EF4-FFF2-40B4-BE49-F238E27FC236}">
                <a16:creationId xmlns:a16="http://schemas.microsoft.com/office/drawing/2014/main" id="{19D4275D-285B-447D-A94E-D1263BDFB08F}"/>
              </a:ext>
            </a:extLst>
          </p:cNvPr>
          <p:cNvSpPr>
            <a:spLocks noGrp="1"/>
          </p:cNvSpPr>
          <p:nvPr>
            <p:ph type="title"/>
          </p:nvPr>
        </p:nvSpPr>
        <p:spPr>
          <a:xfrm>
            <a:off x="914400" y="-76200"/>
            <a:ext cx="10363200" cy="1143000"/>
          </a:xfrm>
        </p:spPr>
        <p:txBody>
          <a:bodyPr/>
          <a:lstStyle/>
          <a:p>
            <a:r>
              <a:rPr lang="en-US" dirty="0"/>
              <a:t>Simple Comprehension Examples</a:t>
            </a:r>
          </a:p>
        </p:txBody>
      </p:sp>
      <p:sp>
        <p:nvSpPr>
          <p:cNvPr id="59" name="Rectangle 58">
            <a:extLst>
              <a:ext uri="{FF2B5EF4-FFF2-40B4-BE49-F238E27FC236}">
                <a16:creationId xmlns:a16="http://schemas.microsoft.com/office/drawing/2014/main" id="{3CF6FA13-1071-4D1F-8428-A46B23B27B8F}"/>
              </a:ext>
            </a:extLst>
          </p:cNvPr>
          <p:cNvSpPr/>
          <p:nvPr/>
        </p:nvSpPr>
        <p:spPr>
          <a:xfrm>
            <a:off x="664423" y="2449885"/>
            <a:ext cx="4752379" cy="547270"/>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742E3E-43A1-48E8-8CD5-701ED5DEFD78}"/>
              </a:ext>
            </a:extLst>
          </p:cNvPr>
          <p:cNvSpPr/>
          <p:nvPr/>
        </p:nvSpPr>
        <p:spPr>
          <a:xfrm>
            <a:off x="669921" y="3065659"/>
            <a:ext cx="4752379" cy="75330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1F972C5-0487-46C1-A5AC-066A555FB37A}"/>
              </a:ext>
            </a:extLst>
          </p:cNvPr>
          <p:cNvSpPr/>
          <p:nvPr/>
        </p:nvSpPr>
        <p:spPr>
          <a:xfrm>
            <a:off x="686198" y="3867697"/>
            <a:ext cx="4752379" cy="1408032"/>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8D02EBE-15B0-47F4-A979-18DA790E6750}"/>
              </a:ext>
            </a:extLst>
          </p:cNvPr>
          <p:cNvSpPr txBox="1"/>
          <p:nvPr/>
        </p:nvSpPr>
        <p:spPr>
          <a:xfrm>
            <a:off x="5816822" y="3072659"/>
            <a:ext cx="944489" cy="369332"/>
          </a:xfrm>
          <a:prstGeom prst="rect">
            <a:avLst/>
          </a:prstGeom>
          <a:noFill/>
        </p:spPr>
        <p:txBody>
          <a:bodyPr wrap="none" rtlCol="0">
            <a:spAutoFit/>
          </a:bodyPr>
          <a:lstStyle/>
          <a:p>
            <a:r>
              <a:rPr lang="en-US" dirty="0">
                <a:solidFill>
                  <a:schemeClr val="bg1"/>
                </a:solidFill>
                <a:latin typeface="Consolas" panose="020B0609020204030204" pitchFamily="49" charset="0"/>
              </a:rPr>
              <a:t>Comp&gt; </a:t>
            </a:r>
          </a:p>
        </p:txBody>
      </p:sp>
      <p:sp>
        <p:nvSpPr>
          <p:cNvPr id="36" name="Speech Bubble: Rectangle with Corners Rounded 35">
            <a:extLst>
              <a:ext uri="{FF2B5EF4-FFF2-40B4-BE49-F238E27FC236}">
                <a16:creationId xmlns:a16="http://schemas.microsoft.com/office/drawing/2014/main" id="{74D03BE7-FA37-48C9-A688-1509556E27C5}"/>
              </a:ext>
            </a:extLst>
          </p:cNvPr>
          <p:cNvSpPr/>
          <p:nvPr/>
        </p:nvSpPr>
        <p:spPr>
          <a:xfrm>
            <a:off x="3884071" y="4455915"/>
            <a:ext cx="1940954" cy="982505"/>
          </a:xfrm>
          <a:prstGeom prst="wedgeRoundRectCallout">
            <a:avLst>
              <a:gd name="adj1" fmla="val -134052"/>
              <a:gd name="adj2" fmla="val 1143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From this list of serving sizes…</a:t>
            </a:r>
          </a:p>
        </p:txBody>
      </p:sp>
      <p:sp>
        <p:nvSpPr>
          <p:cNvPr id="38" name="Speech Bubble: Rectangle with Corners Rounded 37">
            <a:extLst>
              <a:ext uri="{FF2B5EF4-FFF2-40B4-BE49-F238E27FC236}">
                <a16:creationId xmlns:a16="http://schemas.microsoft.com/office/drawing/2014/main" id="{7B8BF5BE-32BD-49BA-AAA1-7995F3926F97}"/>
              </a:ext>
            </a:extLst>
          </p:cNvPr>
          <p:cNvSpPr/>
          <p:nvPr/>
        </p:nvSpPr>
        <p:spPr>
          <a:xfrm>
            <a:off x="4162370" y="5527333"/>
            <a:ext cx="1685371" cy="694542"/>
          </a:xfrm>
          <a:prstGeom prst="wedgeRoundRectCallout">
            <a:avLst>
              <a:gd name="adj1" fmla="val -103485"/>
              <a:gd name="adj2" fmla="val 545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this list of flavors."</a:t>
            </a:r>
          </a:p>
        </p:txBody>
      </p:sp>
      <p:sp>
        <p:nvSpPr>
          <p:cNvPr id="31" name="Speech Bubble: Rectangle with Corners Rounded 30">
            <a:extLst>
              <a:ext uri="{FF2B5EF4-FFF2-40B4-BE49-F238E27FC236}">
                <a16:creationId xmlns:a16="http://schemas.microsoft.com/office/drawing/2014/main" id="{F8341C29-0161-4888-A915-899DCB159581}"/>
              </a:ext>
            </a:extLst>
          </p:cNvPr>
          <p:cNvSpPr/>
          <p:nvPr/>
        </p:nvSpPr>
        <p:spPr>
          <a:xfrm>
            <a:off x="1091893" y="3032467"/>
            <a:ext cx="2643137" cy="1291241"/>
          </a:xfrm>
          <a:prstGeom prst="wedgeRoundRectCallout">
            <a:avLst>
              <a:gd name="adj1" fmla="val -8865"/>
              <a:gd name="adj2" fmla="val 1564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command says:</a:t>
            </a:r>
          </a:p>
          <a:p>
            <a:pPr algn="ctr"/>
            <a:endParaRPr lang="en-US" sz="1100" dirty="0">
              <a:latin typeface="Corbel" panose="020B0503020204020204" pitchFamily="34" charset="0"/>
            </a:endParaRPr>
          </a:p>
          <a:p>
            <a:pPr algn="ctr"/>
            <a:r>
              <a:rPr lang="en-US" sz="2000" dirty="0">
                <a:latin typeface="Corbel" panose="020B0503020204020204" pitchFamily="34" charset="0"/>
              </a:rPr>
              <a:t>"Generate a list of all </a:t>
            </a:r>
            <a:r>
              <a:rPr lang="en-US" sz="2000" dirty="0">
                <a:solidFill>
                  <a:srgbClr val="FFC1C1"/>
                </a:solidFill>
                <a:latin typeface="Corbel" panose="020B0503020204020204" pitchFamily="34" charset="0"/>
              </a:rPr>
              <a:t>size/flavor </a:t>
            </a:r>
            <a:r>
              <a:rPr lang="en-US" sz="2000" dirty="0">
                <a:latin typeface="Corbel" panose="020B0503020204020204" pitchFamily="34" charset="0"/>
              </a:rPr>
              <a:t>tuples…</a:t>
            </a:r>
          </a:p>
        </p:txBody>
      </p:sp>
      <p:sp>
        <p:nvSpPr>
          <p:cNvPr id="40" name="TextBox 39">
            <a:extLst>
              <a:ext uri="{FF2B5EF4-FFF2-40B4-BE49-F238E27FC236}">
                <a16:creationId xmlns:a16="http://schemas.microsoft.com/office/drawing/2014/main" id="{B0549D0E-78ED-4787-8D45-537822E43554}"/>
              </a:ext>
            </a:extLst>
          </p:cNvPr>
          <p:cNvSpPr txBox="1"/>
          <p:nvPr/>
        </p:nvSpPr>
        <p:spPr>
          <a:xfrm>
            <a:off x="6458430" y="3072659"/>
            <a:ext cx="691215" cy="369332"/>
          </a:xfrm>
          <a:prstGeom prst="rect">
            <a:avLst/>
          </a:prstGeom>
          <a:noFill/>
        </p:spPr>
        <p:txBody>
          <a:bodyPr wrap="none" rtlCol="0">
            <a:spAutoFit/>
          </a:bodyPr>
          <a:lstStyle/>
          <a:p>
            <a:r>
              <a:rPr lang="en-US" dirty="0">
                <a:solidFill>
                  <a:srgbClr val="C2FFF0"/>
                </a:solidFill>
                <a:latin typeface="Consolas" panose="020B0609020204030204" pitchFamily="49" charset="0"/>
              </a:rPr>
              <a:t>menu</a:t>
            </a:r>
          </a:p>
        </p:txBody>
      </p:sp>
      <p:sp>
        <p:nvSpPr>
          <p:cNvPr id="42" name="TextBox 41">
            <a:extLst>
              <a:ext uri="{FF2B5EF4-FFF2-40B4-BE49-F238E27FC236}">
                <a16:creationId xmlns:a16="http://schemas.microsoft.com/office/drawing/2014/main" id="{79B64352-F973-471C-9D5D-E9512196D2AA}"/>
              </a:ext>
            </a:extLst>
          </p:cNvPr>
          <p:cNvSpPr txBox="1"/>
          <p:nvPr/>
        </p:nvSpPr>
        <p:spPr>
          <a:xfrm>
            <a:off x="5793128" y="3344857"/>
            <a:ext cx="6128648" cy="646331"/>
          </a:xfrm>
          <a:prstGeom prst="rect">
            <a:avLst/>
          </a:prstGeom>
          <a:noFill/>
        </p:spPr>
        <p:txBody>
          <a:bodyPr wrap="square" rtlCol="0">
            <a:spAutoFit/>
          </a:bodyPr>
          <a:lstStyle/>
          <a:p>
            <a:r>
              <a:rPr lang="en-US" dirty="0">
                <a:solidFill>
                  <a:srgbClr val="FFD1D1"/>
                </a:solidFill>
                <a:latin typeface="Consolas" panose="020B0609020204030204" pitchFamily="49" charset="0"/>
              </a:rPr>
              <a:t>[(4,"Choc"),(4,"Earwax"),(4,"Booger"),</a:t>
            </a:r>
          </a:p>
          <a:p>
            <a:r>
              <a:rPr lang="en-US" dirty="0">
                <a:solidFill>
                  <a:srgbClr val="FFD1D1"/>
                </a:solidFill>
                <a:latin typeface="Consolas" panose="020B0609020204030204" pitchFamily="49" charset="0"/>
              </a:rPr>
              <a:t>(6,"Choc"),(6,"Earwax"),(6,"Booger")]</a:t>
            </a:r>
          </a:p>
        </p:txBody>
      </p:sp>
    </p:spTree>
    <p:extLst>
      <p:ext uri="{BB962C8B-B14F-4D97-AF65-F5344CB8AC3E}">
        <p14:creationId xmlns:p14="http://schemas.microsoft.com/office/powerpoint/2010/main" val="32121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xEl>
                                              <p:pRg st="0" end="0"/>
                                            </p:txEl>
                                          </p:spTgt>
                                        </p:tgtEl>
                                        <p:attrNameLst>
                                          <p:attrName>style.visibility</p:attrName>
                                        </p:attrNameLst>
                                      </p:cBhvr>
                                      <p:to>
                                        <p:strVal val="visible"/>
                                      </p:to>
                                    </p:set>
                                    <p:animEffect transition="in" filter="wipe(left)">
                                      <p:cBhvr>
                                        <p:cTn id="27" dur="500"/>
                                        <p:tgtEl>
                                          <p:spTgt spid="42">
                                            <p:txEl>
                                              <p:pRg st="0" end="0"/>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42">
                                            <p:txEl>
                                              <p:pRg st="1" end="1"/>
                                            </p:txEl>
                                          </p:spTgt>
                                        </p:tgtEl>
                                        <p:attrNameLst>
                                          <p:attrName>style.visibility</p:attrName>
                                        </p:attrNameLst>
                                      </p:cBhvr>
                                      <p:to>
                                        <p:strVal val="visible"/>
                                      </p:to>
                                    </p:set>
                                    <p:animEffect transition="in" filter="wipe(left)">
                                      <p:cBhvr>
                                        <p:cTn id="31" dur="500"/>
                                        <p:tgtEl>
                                          <p:spTgt spid="42">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6"/>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31"/>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8" grpId="0" animBg="1"/>
      <p:bldP spid="38" grpId="1" animBg="1"/>
      <p:bldP spid="31" grpId="0" animBg="1"/>
      <p:bldP spid="31" grpId="1" animBg="1"/>
      <p:bldP spid="40" grpId="0"/>
      <p:bldP spid="4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939A18B-1739-4A06-9152-2EC63824D075}"/>
              </a:ext>
            </a:extLst>
          </p:cNvPr>
          <p:cNvGrpSpPr/>
          <p:nvPr/>
        </p:nvGrpSpPr>
        <p:grpSpPr>
          <a:xfrm>
            <a:off x="2027889" y="-190526"/>
            <a:ext cx="8357806" cy="1143000"/>
            <a:chOff x="2381279" y="-190526"/>
            <a:chExt cx="8357806" cy="1143000"/>
          </a:xfrm>
        </p:grpSpPr>
        <p:sp>
          <p:nvSpPr>
            <p:cNvPr id="33" name="Rectangle 11">
              <a:extLst>
                <a:ext uri="{FF2B5EF4-FFF2-40B4-BE49-F238E27FC236}">
                  <a16:creationId xmlns:a16="http://schemas.microsoft.com/office/drawing/2014/main" id="{0DF9691E-CA71-4A16-9E0C-4ACBCCC4F3E6}"/>
                </a:ext>
              </a:extLst>
            </p:cNvPr>
            <p:cNvSpPr>
              <a:spLocks noChangeArrowheads="1"/>
            </p:cNvSpPr>
            <p:nvPr/>
          </p:nvSpPr>
          <p:spPr bwMode="auto">
            <a:xfrm>
              <a:off x="2450567" y="-190526"/>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Functional Programming &amp; Haskell History</a:t>
              </a:r>
              <a:endParaRPr lang="en-US" sz="3200" dirty="0">
                <a:solidFill>
                  <a:srgbClr val="FF0000"/>
                </a:solidFill>
                <a:latin typeface="Corbel" panose="020B0503020204020204" pitchFamily="34" charset="0"/>
              </a:endParaRPr>
            </a:p>
          </p:txBody>
        </p:sp>
        <p:pic>
          <p:nvPicPr>
            <p:cNvPr id="3" name="Picture 2" descr="Icon&#10;&#10;Description automatically generated">
              <a:extLst>
                <a:ext uri="{FF2B5EF4-FFF2-40B4-BE49-F238E27FC236}">
                  <a16:creationId xmlns:a16="http://schemas.microsoft.com/office/drawing/2014/main" id="{F754E0D6-DAEC-4FDD-8862-53D5F0148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79" y="107427"/>
              <a:ext cx="688808" cy="688808"/>
            </a:xfrm>
            <a:prstGeom prst="rect">
              <a:avLst/>
            </a:prstGeom>
          </p:spPr>
        </p:pic>
      </p:grpSp>
      <p:grpSp>
        <p:nvGrpSpPr>
          <p:cNvPr id="11" name="Group 10">
            <a:extLst>
              <a:ext uri="{FF2B5EF4-FFF2-40B4-BE49-F238E27FC236}">
                <a16:creationId xmlns:a16="http://schemas.microsoft.com/office/drawing/2014/main" id="{2223D106-5050-48DB-A71C-612B39154C88}"/>
              </a:ext>
            </a:extLst>
          </p:cNvPr>
          <p:cNvGrpSpPr/>
          <p:nvPr/>
        </p:nvGrpSpPr>
        <p:grpSpPr>
          <a:xfrm>
            <a:off x="1097368" y="1233234"/>
            <a:ext cx="10957693" cy="782604"/>
            <a:chOff x="1097368" y="1909506"/>
            <a:chExt cx="10957693" cy="782604"/>
          </a:xfrm>
        </p:grpSpPr>
        <p:sp>
          <p:nvSpPr>
            <p:cNvPr id="4" name="TextBox 3">
              <a:extLst>
                <a:ext uri="{FF2B5EF4-FFF2-40B4-BE49-F238E27FC236}">
                  <a16:creationId xmlns:a16="http://schemas.microsoft.com/office/drawing/2014/main" id="{63925709-72FC-4A93-ACFD-61EAB4CC2B9E}"/>
                </a:ext>
              </a:extLst>
            </p:cNvPr>
            <p:cNvSpPr txBox="1"/>
            <p:nvPr/>
          </p:nvSpPr>
          <p:spPr>
            <a:xfrm>
              <a:off x="1824383" y="1946865"/>
              <a:ext cx="10230678" cy="707886"/>
            </a:xfrm>
            <a:prstGeom prst="rect">
              <a:avLst/>
            </a:prstGeom>
            <a:noFill/>
            <a:ln>
              <a:noFill/>
            </a:ln>
          </p:spPr>
          <p:txBody>
            <a:bodyPr wrap="square" rtlCol="0">
              <a:spAutoFit/>
            </a:bodyPr>
            <a:lstStyle/>
            <a:p>
              <a:pPr algn="l"/>
              <a:r>
                <a:rPr lang="en-US" sz="2000" dirty="0">
                  <a:latin typeface="Corbel" panose="020B0503020204020204" pitchFamily="34" charset="0"/>
                </a:rPr>
                <a:t>1930s: Alonzo Church developed "lambda calculus" which basically says any computable problem can be solved by composing one or more "pure" functions: e.g., y=f(g(x)).</a:t>
              </a:r>
            </a:p>
          </p:txBody>
        </p:sp>
        <p:pic>
          <p:nvPicPr>
            <p:cNvPr id="5" name="Picture 4">
              <a:extLst>
                <a:ext uri="{FF2B5EF4-FFF2-40B4-BE49-F238E27FC236}">
                  <a16:creationId xmlns:a16="http://schemas.microsoft.com/office/drawing/2014/main" id="{8DF52AE5-E818-4C2A-A941-5EF43D6B0911}"/>
                </a:ext>
              </a:extLst>
            </p:cNvPr>
            <p:cNvPicPr>
              <a:picLocks noChangeAspect="1"/>
            </p:cNvPicPr>
            <p:nvPr/>
          </p:nvPicPr>
          <p:blipFill>
            <a:blip r:embed="rId4"/>
            <a:stretch>
              <a:fillRect/>
            </a:stretch>
          </p:blipFill>
          <p:spPr>
            <a:xfrm>
              <a:off x="1097368" y="1909506"/>
              <a:ext cx="585622" cy="78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8" name="Group 7">
            <a:extLst>
              <a:ext uri="{FF2B5EF4-FFF2-40B4-BE49-F238E27FC236}">
                <a16:creationId xmlns:a16="http://schemas.microsoft.com/office/drawing/2014/main" id="{A144B214-C4EF-4F3C-80CD-E0C4B7B19489}"/>
              </a:ext>
            </a:extLst>
          </p:cNvPr>
          <p:cNvGrpSpPr/>
          <p:nvPr/>
        </p:nvGrpSpPr>
        <p:grpSpPr>
          <a:xfrm>
            <a:off x="1036236" y="2228965"/>
            <a:ext cx="10740529" cy="707886"/>
            <a:chOff x="1036236" y="2863474"/>
            <a:chExt cx="10740529" cy="707886"/>
          </a:xfrm>
        </p:grpSpPr>
        <p:sp>
          <p:nvSpPr>
            <p:cNvPr id="38" name="TextBox 37">
              <a:extLst>
                <a:ext uri="{FF2B5EF4-FFF2-40B4-BE49-F238E27FC236}">
                  <a16:creationId xmlns:a16="http://schemas.microsoft.com/office/drawing/2014/main" id="{402123DF-ED08-4511-B012-3522EE2F2722}"/>
                </a:ext>
              </a:extLst>
            </p:cNvPr>
            <p:cNvSpPr txBox="1"/>
            <p:nvPr/>
          </p:nvSpPr>
          <p:spPr>
            <a:xfrm>
              <a:off x="1824383" y="2863474"/>
              <a:ext cx="9952382" cy="707886"/>
            </a:xfrm>
            <a:prstGeom prst="rect">
              <a:avLst/>
            </a:prstGeom>
            <a:noFill/>
            <a:ln>
              <a:noFill/>
            </a:ln>
          </p:spPr>
          <p:txBody>
            <a:bodyPr wrap="square" rtlCol="0">
              <a:spAutoFit/>
            </a:bodyPr>
            <a:lstStyle/>
            <a:p>
              <a:pPr algn="l"/>
              <a:r>
                <a:rPr lang="en-US" sz="2000" dirty="0">
                  <a:latin typeface="Corbel" panose="020B0503020204020204" pitchFamily="34" charset="0"/>
                </a:rPr>
                <a:t>1937: Alan Turing proved that lambda calculus and Turing Machines are equivalent – both can compute the same sets of things in different ways: "The Church-Turing Hypothesis"</a:t>
              </a:r>
            </a:p>
          </p:txBody>
        </p:sp>
        <p:pic>
          <p:nvPicPr>
            <p:cNvPr id="7" name="Picture 6">
              <a:extLst>
                <a:ext uri="{FF2B5EF4-FFF2-40B4-BE49-F238E27FC236}">
                  <a16:creationId xmlns:a16="http://schemas.microsoft.com/office/drawing/2014/main" id="{DB9DFC03-28BB-4FCC-B411-54F79C5EDBA6}"/>
                </a:ext>
              </a:extLst>
            </p:cNvPr>
            <p:cNvPicPr>
              <a:picLocks noChangeAspect="1"/>
            </p:cNvPicPr>
            <p:nvPr/>
          </p:nvPicPr>
          <p:blipFill>
            <a:blip r:embed="rId5"/>
            <a:stretch>
              <a:fillRect/>
            </a:stretch>
          </p:blipFill>
          <p:spPr>
            <a:xfrm>
              <a:off x="1036236" y="2863474"/>
              <a:ext cx="707886" cy="7078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2" name="Group 11">
            <a:extLst>
              <a:ext uri="{FF2B5EF4-FFF2-40B4-BE49-F238E27FC236}">
                <a16:creationId xmlns:a16="http://schemas.microsoft.com/office/drawing/2014/main" id="{105AAA76-912B-4B19-910B-1C8F84245CC9}"/>
              </a:ext>
            </a:extLst>
          </p:cNvPr>
          <p:cNvGrpSpPr/>
          <p:nvPr/>
        </p:nvGrpSpPr>
        <p:grpSpPr>
          <a:xfrm>
            <a:off x="1036236" y="3014368"/>
            <a:ext cx="10848754" cy="815516"/>
            <a:chOff x="1036236" y="3754176"/>
            <a:chExt cx="10848754" cy="815516"/>
          </a:xfrm>
        </p:grpSpPr>
        <p:sp>
          <p:nvSpPr>
            <p:cNvPr id="41" name="TextBox 40">
              <a:extLst>
                <a:ext uri="{FF2B5EF4-FFF2-40B4-BE49-F238E27FC236}">
                  <a16:creationId xmlns:a16="http://schemas.microsoft.com/office/drawing/2014/main" id="{A034131B-047A-4A77-9B1F-D36EAE7F984C}"/>
                </a:ext>
              </a:extLst>
            </p:cNvPr>
            <p:cNvSpPr txBox="1"/>
            <p:nvPr/>
          </p:nvSpPr>
          <p:spPr>
            <a:xfrm>
              <a:off x="1875182" y="3754176"/>
              <a:ext cx="10009808" cy="707886"/>
            </a:xfrm>
            <a:prstGeom prst="rect">
              <a:avLst/>
            </a:prstGeom>
            <a:noFill/>
            <a:ln>
              <a:noFill/>
            </a:ln>
          </p:spPr>
          <p:txBody>
            <a:bodyPr wrap="square" rtlCol="0">
              <a:spAutoFit/>
            </a:bodyPr>
            <a:lstStyle/>
            <a:p>
              <a:pPr algn="l"/>
              <a:r>
                <a:rPr lang="en-US" sz="2000" dirty="0">
                  <a:latin typeface="Corbel" panose="020B0503020204020204" pitchFamily="34" charset="0"/>
                </a:rPr>
                <a:t>1958: John McCarthy developed LISP, the first* functional language. LISP is based on Church's lambda calculus and introduced seminal concepts such as garbage collection, "closures", etc.</a:t>
              </a:r>
            </a:p>
          </p:txBody>
        </p:sp>
        <p:pic>
          <p:nvPicPr>
            <p:cNvPr id="9" name="Picture 8">
              <a:extLst>
                <a:ext uri="{FF2B5EF4-FFF2-40B4-BE49-F238E27FC236}">
                  <a16:creationId xmlns:a16="http://schemas.microsoft.com/office/drawing/2014/main" id="{63FECB89-CDBA-48F7-BFEB-B7806D27BB91}"/>
                </a:ext>
              </a:extLst>
            </p:cNvPr>
            <p:cNvPicPr>
              <a:picLocks noChangeAspect="1"/>
            </p:cNvPicPr>
            <p:nvPr/>
          </p:nvPicPr>
          <p:blipFill>
            <a:blip r:embed="rId6"/>
            <a:stretch>
              <a:fillRect/>
            </a:stretch>
          </p:blipFill>
          <p:spPr>
            <a:xfrm>
              <a:off x="1036236" y="3861806"/>
              <a:ext cx="707886" cy="7078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43" name="TextBox 42">
            <a:extLst>
              <a:ext uri="{FF2B5EF4-FFF2-40B4-BE49-F238E27FC236}">
                <a16:creationId xmlns:a16="http://schemas.microsoft.com/office/drawing/2014/main" id="{7B20F8CA-6AA2-4C30-892C-298DEDA271AE}"/>
              </a:ext>
            </a:extLst>
          </p:cNvPr>
          <p:cNvSpPr txBox="1"/>
          <p:nvPr/>
        </p:nvSpPr>
        <p:spPr>
          <a:xfrm>
            <a:off x="1875182" y="3972740"/>
            <a:ext cx="10230678" cy="400110"/>
          </a:xfrm>
          <a:prstGeom prst="rect">
            <a:avLst/>
          </a:prstGeom>
          <a:noFill/>
          <a:ln>
            <a:noFill/>
          </a:ln>
        </p:spPr>
        <p:txBody>
          <a:bodyPr wrap="square" rtlCol="0">
            <a:spAutoFit/>
          </a:bodyPr>
          <a:lstStyle/>
          <a:p>
            <a:pPr algn="ctr"/>
            <a:r>
              <a:rPr lang="en-US" sz="2000" dirty="0">
                <a:latin typeface="Corbel" panose="020B0503020204020204" pitchFamily="34" charset="0"/>
              </a:rPr>
              <a:t>…</a:t>
            </a:r>
          </a:p>
        </p:txBody>
      </p:sp>
      <p:grpSp>
        <p:nvGrpSpPr>
          <p:cNvPr id="2" name="Group 1">
            <a:extLst>
              <a:ext uri="{FF2B5EF4-FFF2-40B4-BE49-F238E27FC236}">
                <a16:creationId xmlns:a16="http://schemas.microsoft.com/office/drawing/2014/main" id="{2870E0D1-2A2E-418C-96C1-D20FE662C87D}"/>
              </a:ext>
            </a:extLst>
          </p:cNvPr>
          <p:cNvGrpSpPr/>
          <p:nvPr/>
        </p:nvGrpSpPr>
        <p:grpSpPr>
          <a:xfrm>
            <a:off x="972899" y="4183448"/>
            <a:ext cx="11073327" cy="1218027"/>
            <a:chOff x="981734" y="4885602"/>
            <a:chExt cx="11073327" cy="1218027"/>
          </a:xfrm>
        </p:grpSpPr>
        <p:sp>
          <p:nvSpPr>
            <p:cNvPr id="44" name="TextBox 43">
              <a:extLst>
                <a:ext uri="{FF2B5EF4-FFF2-40B4-BE49-F238E27FC236}">
                  <a16:creationId xmlns:a16="http://schemas.microsoft.com/office/drawing/2014/main" id="{EDDB84EF-35CB-410C-84EE-770775DA0786}"/>
                </a:ext>
              </a:extLst>
            </p:cNvPr>
            <p:cNvSpPr txBox="1"/>
            <p:nvPr/>
          </p:nvSpPr>
          <p:spPr>
            <a:xfrm>
              <a:off x="1824383" y="5075004"/>
              <a:ext cx="10230678" cy="707886"/>
            </a:xfrm>
            <a:prstGeom prst="rect">
              <a:avLst/>
            </a:prstGeom>
            <a:noFill/>
            <a:ln>
              <a:noFill/>
            </a:ln>
          </p:spPr>
          <p:txBody>
            <a:bodyPr wrap="square" rtlCol="0">
              <a:spAutoFit/>
            </a:bodyPr>
            <a:lstStyle/>
            <a:p>
              <a:pPr algn="l"/>
              <a:r>
                <a:rPr lang="en-US" sz="2000" dirty="0">
                  <a:latin typeface="Corbel" panose="020B0503020204020204" pitchFamily="34" charset="0"/>
                </a:rPr>
                <a:t>1987: Folks at the FPCA conference in Portland, OR decided they needed an open standard for functional languages, so they kicked off an effort to define a new open language, Haskell.</a:t>
              </a:r>
            </a:p>
          </p:txBody>
        </p:sp>
        <p:pic>
          <p:nvPicPr>
            <p:cNvPr id="17" name="Picture 16">
              <a:extLst>
                <a:ext uri="{FF2B5EF4-FFF2-40B4-BE49-F238E27FC236}">
                  <a16:creationId xmlns:a16="http://schemas.microsoft.com/office/drawing/2014/main" id="{8953296B-02CF-4F19-918F-B2759ABA0920}"/>
                </a:ext>
              </a:extLst>
            </p:cNvPr>
            <p:cNvPicPr>
              <a:picLocks noChangeAspect="1"/>
            </p:cNvPicPr>
            <p:nvPr/>
          </p:nvPicPr>
          <p:blipFill>
            <a:blip r:embed="rId7"/>
            <a:stretch>
              <a:fillRect/>
            </a:stretch>
          </p:blipFill>
          <p:spPr>
            <a:xfrm>
              <a:off x="981734" y="4885602"/>
              <a:ext cx="812832" cy="1218027"/>
            </a:xfrm>
            <a:prstGeom prst="rect">
              <a:avLst/>
            </a:prstGeom>
          </p:spPr>
        </p:pic>
      </p:grpSp>
      <p:grpSp>
        <p:nvGrpSpPr>
          <p:cNvPr id="10" name="Group 9">
            <a:extLst>
              <a:ext uri="{FF2B5EF4-FFF2-40B4-BE49-F238E27FC236}">
                <a16:creationId xmlns:a16="http://schemas.microsoft.com/office/drawing/2014/main" id="{E3D32AF8-F03F-4BBF-ADB6-E8874989CA13}"/>
              </a:ext>
            </a:extLst>
          </p:cNvPr>
          <p:cNvGrpSpPr/>
          <p:nvPr/>
        </p:nvGrpSpPr>
        <p:grpSpPr>
          <a:xfrm>
            <a:off x="2509076" y="5381734"/>
            <a:ext cx="8004316" cy="853628"/>
            <a:chOff x="2548833" y="5841560"/>
            <a:chExt cx="8004316" cy="853628"/>
          </a:xfrm>
        </p:grpSpPr>
        <p:sp>
          <p:nvSpPr>
            <p:cNvPr id="37" name="TextBox 36">
              <a:extLst>
                <a:ext uri="{FF2B5EF4-FFF2-40B4-BE49-F238E27FC236}">
                  <a16:creationId xmlns:a16="http://schemas.microsoft.com/office/drawing/2014/main" id="{760BC131-C4CD-4326-A0D7-0E825C9DED8B}"/>
                </a:ext>
              </a:extLst>
            </p:cNvPr>
            <p:cNvSpPr txBox="1"/>
            <p:nvPr/>
          </p:nvSpPr>
          <p:spPr>
            <a:xfrm>
              <a:off x="2548833" y="5915968"/>
              <a:ext cx="7544905" cy="707886"/>
            </a:xfrm>
            <a:prstGeom prst="rect">
              <a:avLst/>
            </a:prstGeom>
            <a:noFill/>
            <a:ln>
              <a:noFill/>
            </a:ln>
          </p:spPr>
          <p:txBody>
            <a:bodyPr wrap="square">
              <a:spAutoFit/>
            </a:bodyPr>
            <a:lstStyle/>
            <a:p>
              <a:pPr algn="ctr"/>
              <a:r>
                <a:rPr lang="en-US" sz="2000" dirty="0">
                  <a:latin typeface="Corbel" panose="020B0503020204020204" pitchFamily="34" charset="0"/>
                </a:rPr>
                <a:t>Haskell is named after Haskell Curry, another mathematician who developed formal methods for evaluating program behavior.</a:t>
              </a:r>
            </a:p>
          </p:txBody>
        </p:sp>
        <p:pic>
          <p:nvPicPr>
            <p:cNvPr id="6" name="Picture 5">
              <a:extLst>
                <a:ext uri="{FF2B5EF4-FFF2-40B4-BE49-F238E27FC236}">
                  <a16:creationId xmlns:a16="http://schemas.microsoft.com/office/drawing/2014/main" id="{2A9FEEF5-595C-4B1E-B1D4-F2603F2545D1}"/>
                </a:ext>
              </a:extLst>
            </p:cNvPr>
            <p:cNvPicPr>
              <a:picLocks noChangeAspect="1"/>
            </p:cNvPicPr>
            <p:nvPr/>
          </p:nvPicPr>
          <p:blipFill>
            <a:blip r:embed="rId8"/>
            <a:stretch>
              <a:fillRect/>
            </a:stretch>
          </p:blipFill>
          <p:spPr>
            <a:xfrm>
              <a:off x="9858797" y="5841560"/>
              <a:ext cx="694352" cy="8536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2" name="Group 21">
            <a:extLst>
              <a:ext uri="{FF2B5EF4-FFF2-40B4-BE49-F238E27FC236}">
                <a16:creationId xmlns:a16="http://schemas.microsoft.com/office/drawing/2014/main" id="{9344D2FA-FDE7-4721-A763-FB32FB37C6CB}"/>
              </a:ext>
            </a:extLst>
          </p:cNvPr>
          <p:cNvGrpSpPr/>
          <p:nvPr/>
        </p:nvGrpSpPr>
        <p:grpSpPr>
          <a:xfrm>
            <a:off x="2668104" y="381954"/>
            <a:ext cx="4485838" cy="1655281"/>
            <a:chOff x="3070087" y="146920"/>
            <a:chExt cx="4485838" cy="1655281"/>
          </a:xfrm>
        </p:grpSpPr>
        <p:grpSp>
          <p:nvGrpSpPr>
            <p:cNvPr id="20" name="Group 19">
              <a:extLst>
                <a:ext uri="{FF2B5EF4-FFF2-40B4-BE49-F238E27FC236}">
                  <a16:creationId xmlns:a16="http://schemas.microsoft.com/office/drawing/2014/main" id="{5A24CFC1-80E2-4130-908E-4092782B0018}"/>
                </a:ext>
              </a:extLst>
            </p:cNvPr>
            <p:cNvGrpSpPr/>
            <p:nvPr/>
          </p:nvGrpSpPr>
          <p:grpSpPr>
            <a:xfrm>
              <a:off x="3070087" y="146920"/>
              <a:ext cx="4485838" cy="1655281"/>
              <a:chOff x="3070087" y="146920"/>
              <a:chExt cx="4485838" cy="1655281"/>
            </a:xfrm>
          </p:grpSpPr>
          <p:sp>
            <p:nvSpPr>
              <p:cNvPr id="29" name="Speech Bubble: Rectangle with Corners Rounded 28">
                <a:extLst>
                  <a:ext uri="{FF2B5EF4-FFF2-40B4-BE49-F238E27FC236}">
                    <a16:creationId xmlns:a16="http://schemas.microsoft.com/office/drawing/2014/main" id="{CF49C1C0-3D25-4AAA-B714-9D7A1F2AF923}"/>
                  </a:ext>
                </a:extLst>
              </p:cNvPr>
              <p:cNvSpPr/>
              <p:nvPr/>
            </p:nvSpPr>
            <p:spPr>
              <a:xfrm>
                <a:off x="3373383" y="288712"/>
                <a:ext cx="4182542" cy="1513489"/>
              </a:xfrm>
              <a:prstGeom prst="wedgeRoundRectCallout">
                <a:avLst>
                  <a:gd name="adj1" fmla="val -82598"/>
                  <a:gd name="adj2" fmla="val 71528"/>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4" name="Picture 13">
                <a:extLst>
                  <a:ext uri="{FF2B5EF4-FFF2-40B4-BE49-F238E27FC236}">
                    <a16:creationId xmlns:a16="http://schemas.microsoft.com/office/drawing/2014/main" id="{5894FC6C-62D7-45EE-87F3-314A26ABC75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28" name="TextBox 27">
              <a:extLst>
                <a:ext uri="{FF2B5EF4-FFF2-40B4-BE49-F238E27FC236}">
                  <a16:creationId xmlns:a16="http://schemas.microsoft.com/office/drawing/2014/main" id="{2E2C2472-C9CD-4116-BABB-60C30FDE380C}"/>
                </a:ext>
              </a:extLst>
            </p:cNvPr>
            <p:cNvSpPr txBox="1"/>
            <p:nvPr/>
          </p:nvSpPr>
          <p:spPr>
            <a:xfrm>
              <a:off x="4240696" y="420603"/>
              <a:ext cx="3114262" cy="830997"/>
            </a:xfrm>
            <a:prstGeom prst="rect">
              <a:avLst/>
            </a:prstGeom>
            <a:noFill/>
            <a:ln>
              <a:noFill/>
            </a:ln>
          </p:spPr>
          <p:txBody>
            <a:bodyPr wrap="square">
              <a:spAutoFit/>
            </a:bodyPr>
            <a:lstStyle/>
            <a:p>
              <a:pPr algn="ctr"/>
              <a:r>
                <a:rPr lang="en-US" sz="2400" dirty="0">
                  <a:solidFill>
                    <a:srgbClr val="FFE07D"/>
                  </a:solidFill>
                  <a:latin typeface="Caveat" pitchFamily="2" charset="0"/>
                </a:rPr>
                <a:t>Turing was a PhD student of Alonzo Church!</a:t>
              </a:r>
            </a:p>
          </p:txBody>
        </p:sp>
      </p:grpSp>
      <p:grpSp>
        <p:nvGrpSpPr>
          <p:cNvPr id="32" name="Group 31">
            <a:extLst>
              <a:ext uri="{FF2B5EF4-FFF2-40B4-BE49-F238E27FC236}">
                <a16:creationId xmlns:a16="http://schemas.microsoft.com/office/drawing/2014/main" id="{A140B31A-7F2A-46C0-BD34-693CA58271BE}"/>
              </a:ext>
            </a:extLst>
          </p:cNvPr>
          <p:cNvGrpSpPr/>
          <p:nvPr/>
        </p:nvGrpSpPr>
        <p:grpSpPr>
          <a:xfrm>
            <a:off x="2904434" y="3863302"/>
            <a:ext cx="4789134" cy="1655281"/>
            <a:chOff x="3070087" y="146920"/>
            <a:chExt cx="4789134" cy="1655281"/>
          </a:xfrm>
        </p:grpSpPr>
        <p:grpSp>
          <p:nvGrpSpPr>
            <p:cNvPr id="34" name="Group 33">
              <a:extLst>
                <a:ext uri="{FF2B5EF4-FFF2-40B4-BE49-F238E27FC236}">
                  <a16:creationId xmlns:a16="http://schemas.microsoft.com/office/drawing/2014/main" id="{2A63DAAB-324B-48E4-AA2A-CECD823B50F6}"/>
                </a:ext>
              </a:extLst>
            </p:cNvPr>
            <p:cNvGrpSpPr/>
            <p:nvPr/>
          </p:nvGrpSpPr>
          <p:grpSpPr>
            <a:xfrm>
              <a:off x="3070087" y="146920"/>
              <a:ext cx="4485838" cy="1655281"/>
              <a:chOff x="3070087" y="146920"/>
              <a:chExt cx="4485838" cy="1655281"/>
            </a:xfrm>
          </p:grpSpPr>
          <p:sp>
            <p:nvSpPr>
              <p:cNvPr id="36" name="Speech Bubble: Rectangle with Corners Rounded 35">
                <a:extLst>
                  <a:ext uri="{FF2B5EF4-FFF2-40B4-BE49-F238E27FC236}">
                    <a16:creationId xmlns:a16="http://schemas.microsoft.com/office/drawing/2014/main" id="{D34E6CE8-CDD5-450C-9ADD-9DE6BB709271}"/>
                  </a:ext>
                </a:extLst>
              </p:cNvPr>
              <p:cNvSpPr/>
              <p:nvPr/>
            </p:nvSpPr>
            <p:spPr>
              <a:xfrm>
                <a:off x="3373383" y="288712"/>
                <a:ext cx="4182542" cy="1513489"/>
              </a:xfrm>
              <a:prstGeom prst="wedgeRoundRectCallout">
                <a:avLst>
                  <a:gd name="adj1" fmla="val -87351"/>
                  <a:gd name="adj2" fmla="val -67693"/>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39" name="Picture 38">
                <a:extLst>
                  <a:ext uri="{FF2B5EF4-FFF2-40B4-BE49-F238E27FC236}">
                    <a16:creationId xmlns:a16="http://schemas.microsoft.com/office/drawing/2014/main" id="{515CEB25-B434-412F-9470-6198C8C8513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35" name="TextBox 34">
              <a:extLst>
                <a:ext uri="{FF2B5EF4-FFF2-40B4-BE49-F238E27FC236}">
                  <a16:creationId xmlns:a16="http://schemas.microsoft.com/office/drawing/2014/main" id="{CF16D564-629B-4884-8E89-71F5C17FBC7D}"/>
                </a:ext>
              </a:extLst>
            </p:cNvPr>
            <p:cNvSpPr txBox="1"/>
            <p:nvPr/>
          </p:nvSpPr>
          <p:spPr>
            <a:xfrm>
              <a:off x="4017220" y="428673"/>
              <a:ext cx="3842001" cy="830997"/>
            </a:xfrm>
            <a:prstGeom prst="rect">
              <a:avLst/>
            </a:prstGeom>
            <a:noFill/>
            <a:ln>
              <a:noFill/>
            </a:ln>
          </p:spPr>
          <p:txBody>
            <a:bodyPr wrap="square">
              <a:spAutoFit/>
            </a:bodyPr>
            <a:lstStyle/>
            <a:p>
              <a:pPr algn="ctr"/>
              <a:r>
                <a:rPr lang="en-US" sz="2400" dirty="0">
                  <a:solidFill>
                    <a:srgbClr val="FFE07D"/>
                  </a:solidFill>
                  <a:latin typeface="Caveat" pitchFamily="2" charset="0"/>
                </a:rPr>
                <a:t>McCarthy coined the term "Artificial Intelligence!"</a:t>
              </a:r>
            </a:p>
          </p:txBody>
        </p:sp>
      </p:grpSp>
      <p:grpSp>
        <p:nvGrpSpPr>
          <p:cNvPr id="40" name="Group 39">
            <a:extLst>
              <a:ext uri="{FF2B5EF4-FFF2-40B4-BE49-F238E27FC236}">
                <a16:creationId xmlns:a16="http://schemas.microsoft.com/office/drawing/2014/main" id="{F8D2478A-1CAD-4835-AFAA-315A315CFE7C}"/>
              </a:ext>
            </a:extLst>
          </p:cNvPr>
          <p:cNvGrpSpPr/>
          <p:nvPr/>
        </p:nvGrpSpPr>
        <p:grpSpPr>
          <a:xfrm>
            <a:off x="2819752" y="1942053"/>
            <a:ext cx="4485838" cy="1655281"/>
            <a:chOff x="3070087" y="146920"/>
            <a:chExt cx="4485838" cy="1655281"/>
          </a:xfrm>
        </p:grpSpPr>
        <p:grpSp>
          <p:nvGrpSpPr>
            <p:cNvPr id="42" name="Group 41">
              <a:extLst>
                <a:ext uri="{FF2B5EF4-FFF2-40B4-BE49-F238E27FC236}">
                  <a16:creationId xmlns:a16="http://schemas.microsoft.com/office/drawing/2014/main" id="{DA311293-627A-4C61-889F-B39B98E64544}"/>
                </a:ext>
              </a:extLst>
            </p:cNvPr>
            <p:cNvGrpSpPr/>
            <p:nvPr/>
          </p:nvGrpSpPr>
          <p:grpSpPr>
            <a:xfrm>
              <a:off x="3070087" y="146920"/>
              <a:ext cx="4485838" cy="1655281"/>
              <a:chOff x="3070087" y="146920"/>
              <a:chExt cx="4485838" cy="1655281"/>
            </a:xfrm>
          </p:grpSpPr>
          <p:sp>
            <p:nvSpPr>
              <p:cNvPr id="46" name="Speech Bubble: Rectangle with Corners Rounded 45">
                <a:extLst>
                  <a:ext uri="{FF2B5EF4-FFF2-40B4-BE49-F238E27FC236}">
                    <a16:creationId xmlns:a16="http://schemas.microsoft.com/office/drawing/2014/main" id="{9694563B-4F0A-4B03-B3F2-A42CB6CADE04}"/>
                  </a:ext>
                </a:extLst>
              </p:cNvPr>
              <p:cNvSpPr/>
              <p:nvPr/>
            </p:nvSpPr>
            <p:spPr>
              <a:xfrm>
                <a:off x="3373383" y="288712"/>
                <a:ext cx="4182542" cy="1513489"/>
              </a:xfrm>
              <a:prstGeom prst="wedgeRoundRectCallout">
                <a:avLst>
                  <a:gd name="adj1" fmla="val -86337"/>
                  <a:gd name="adj2" fmla="val -57255"/>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47" name="Picture 46">
                <a:extLst>
                  <a:ext uri="{FF2B5EF4-FFF2-40B4-BE49-F238E27FC236}">
                    <a16:creationId xmlns:a16="http://schemas.microsoft.com/office/drawing/2014/main" id="{83702C3A-1A29-4BB7-A4BF-80A688DE4AD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45" name="TextBox 44">
              <a:extLst>
                <a:ext uri="{FF2B5EF4-FFF2-40B4-BE49-F238E27FC236}">
                  <a16:creationId xmlns:a16="http://schemas.microsoft.com/office/drawing/2014/main" id="{61FA927D-D462-4B57-BCC1-9A2BE9AB3DA0}"/>
                </a:ext>
              </a:extLst>
            </p:cNvPr>
            <p:cNvSpPr txBox="1"/>
            <p:nvPr/>
          </p:nvSpPr>
          <p:spPr>
            <a:xfrm>
              <a:off x="4240696" y="420603"/>
              <a:ext cx="3114262" cy="1200329"/>
            </a:xfrm>
            <a:prstGeom prst="rect">
              <a:avLst/>
            </a:prstGeom>
            <a:noFill/>
            <a:ln>
              <a:noFill/>
            </a:ln>
          </p:spPr>
          <p:txBody>
            <a:bodyPr wrap="square">
              <a:spAutoFit/>
            </a:bodyPr>
            <a:lstStyle/>
            <a:p>
              <a:pPr algn="ctr"/>
              <a:r>
                <a:rPr lang="en-US" sz="2400" dirty="0">
                  <a:solidFill>
                    <a:srgbClr val="FFE07D"/>
                  </a:solidFill>
                  <a:latin typeface="Caveat" pitchFamily="2" charset="0"/>
                </a:rPr>
                <a:t>Alonzo Church was a professor at UCLA from '67 until '90!</a:t>
              </a:r>
            </a:p>
          </p:txBody>
        </p:sp>
      </p:grpSp>
      <p:grpSp>
        <p:nvGrpSpPr>
          <p:cNvPr id="48" name="Group 47">
            <a:extLst>
              <a:ext uri="{FF2B5EF4-FFF2-40B4-BE49-F238E27FC236}">
                <a16:creationId xmlns:a16="http://schemas.microsoft.com/office/drawing/2014/main" id="{09FBF3B2-A42D-4B1E-804C-28B847D0E036}"/>
              </a:ext>
            </a:extLst>
          </p:cNvPr>
          <p:cNvGrpSpPr/>
          <p:nvPr/>
        </p:nvGrpSpPr>
        <p:grpSpPr>
          <a:xfrm>
            <a:off x="3345620" y="3353125"/>
            <a:ext cx="5133538" cy="1655281"/>
            <a:chOff x="2422387" y="146920"/>
            <a:chExt cx="5133538" cy="1655281"/>
          </a:xfrm>
        </p:grpSpPr>
        <p:grpSp>
          <p:nvGrpSpPr>
            <p:cNvPr id="49" name="Group 48">
              <a:extLst>
                <a:ext uri="{FF2B5EF4-FFF2-40B4-BE49-F238E27FC236}">
                  <a16:creationId xmlns:a16="http://schemas.microsoft.com/office/drawing/2014/main" id="{8E7C93A4-CFBF-4B28-B24E-D2B6A91D0E40}"/>
                </a:ext>
              </a:extLst>
            </p:cNvPr>
            <p:cNvGrpSpPr/>
            <p:nvPr/>
          </p:nvGrpSpPr>
          <p:grpSpPr>
            <a:xfrm>
              <a:off x="2422387" y="146920"/>
              <a:ext cx="5133538" cy="1655281"/>
              <a:chOff x="2422387" y="146920"/>
              <a:chExt cx="5133538" cy="1655281"/>
            </a:xfrm>
          </p:grpSpPr>
          <p:sp>
            <p:nvSpPr>
              <p:cNvPr id="51" name="Speech Bubble: Rectangle with Corners Rounded 50">
                <a:extLst>
                  <a:ext uri="{FF2B5EF4-FFF2-40B4-BE49-F238E27FC236}">
                    <a16:creationId xmlns:a16="http://schemas.microsoft.com/office/drawing/2014/main" id="{45D2760E-BBB7-4EF7-BB04-25D4FE16324B}"/>
                  </a:ext>
                </a:extLst>
              </p:cNvPr>
              <p:cNvSpPr/>
              <p:nvPr/>
            </p:nvSpPr>
            <p:spPr>
              <a:xfrm>
                <a:off x="2648642" y="288712"/>
                <a:ext cx="4907283" cy="1513489"/>
              </a:xfrm>
              <a:prstGeom prst="wedgeRoundRectCallout">
                <a:avLst>
                  <a:gd name="adj1" fmla="val 87092"/>
                  <a:gd name="adj2" fmla="val 76426"/>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52" name="Picture 51">
                <a:extLst>
                  <a:ext uri="{FF2B5EF4-FFF2-40B4-BE49-F238E27FC236}">
                    <a16:creationId xmlns:a16="http://schemas.microsoft.com/office/drawing/2014/main" id="{E410A2E5-9A95-48A5-832B-E724AAF7B5B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2422387" y="146920"/>
                <a:ext cx="1493019" cy="1159285"/>
              </a:xfrm>
              <a:prstGeom prst="rect">
                <a:avLst/>
              </a:prstGeom>
            </p:spPr>
          </p:pic>
        </p:grpSp>
        <p:sp>
          <p:nvSpPr>
            <p:cNvPr id="50" name="TextBox 49">
              <a:extLst>
                <a:ext uri="{FF2B5EF4-FFF2-40B4-BE49-F238E27FC236}">
                  <a16:creationId xmlns:a16="http://schemas.microsoft.com/office/drawing/2014/main" id="{A32E17A8-001A-41CD-A879-282766942B33}"/>
                </a:ext>
              </a:extLst>
            </p:cNvPr>
            <p:cNvSpPr txBox="1"/>
            <p:nvPr/>
          </p:nvSpPr>
          <p:spPr>
            <a:xfrm>
              <a:off x="3436195" y="428673"/>
              <a:ext cx="3842001" cy="1200329"/>
            </a:xfrm>
            <a:prstGeom prst="rect">
              <a:avLst/>
            </a:prstGeom>
            <a:noFill/>
            <a:ln>
              <a:noFill/>
            </a:ln>
          </p:spPr>
          <p:txBody>
            <a:bodyPr wrap="square">
              <a:spAutoFit/>
            </a:bodyPr>
            <a:lstStyle/>
            <a:p>
              <a:pPr algn="ctr"/>
              <a:r>
                <a:rPr lang="en-US" sz="2400" dirty="0">
                  <a:solidFill>
                    <a:srgbClr val="FFE07D"/>
                  </a:solidFill>
                  <a:latin typeface="Caveat" pitchFamily="2" charset="0"/>
                </a:rPr>
                <a:t>Curry was an avid bird watcher, and documented nearly 150,000 separate birds during his life!</a:t>
              </a:r>
            </a:p>
          </p:txBody>
        </p:sp>
      </p:grpSp>
    </p:spTree>
    <p:extLst>
      <p:ext uri="{BB962C8B-B14F-4D97-AF65-F5344CB8AC3E}">
        <p14:creationId xmlns:p14="http://schemas.microsoft.com/office/powerpoint/2010/main" val="117823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up)">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3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up)">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5101239" cy="4497716"/>
            <a:chOff x="521252" y="2066526"/>
            <a:chExt cx="384094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8" y="2395643"/>
              <a:ext cx="3750981"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911505" cy="400110"/>
            </a:xfrm>
            <a:prstGeom prst="rect">
              <a:avLst/>
            </a:prstGeom>
            <a:noFill/>
          </p:spPr>
          <p:txBody>
            <a:bodyPr wrap="none" rtlCol="0">
              <a:spAutoFit/>
            </a:bodyPr>
            <a:lstStyle/>
            <a:p>
              <a:r>
                <a:rPr lang="en-US" sz="2000" dirty="0" err="1"/>
                <a:t>grades.hs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60331"/>
            <a:ext cx="4996881" cy="3308598"/>
          </a:xfrm>
          <a:prstGeom prst="rect">
            <a:avLst/>
          </a:prstGeom>
          <a:noFill/>
        </p:spPr>
        <p:txBody>
          <a:bodyPr wrap="none" rtlCol="0">
            <a:spAutoFit/>
          </a:bodyPr>
          <a:lstStyle/>
          <a:p>
            <a:r>
              <a:rPr lang="en-US" dirty="0">
                <a:latin typeface="Consolas" panose="020B0609020204030204" pitchFamily="49" charset="0"/>
              </a:rPr>
              <a:t>-- What is </a:t>
            </a:r>
            <a:r>
              <a:rPr lang="en-US" dirty="0" err="1">
                <a:latin typeface="Consolas" panose="020B0609020204030204" pitchFamily="49" charset="0"/>
              </a:rPr>
              <a:t>pass_fail</a:t>
            </a:r>
            <a:r>
              <a:rPr lang="en-US" dirty="0">
                <a:latin typeface="Consolas" panose="020B0609020204030204" pitchFamily="49" charset="0"/>
              </a:rPr>
              <a:t>?</a:t>
            </a:r>
          </a:p>
          <a:p>
            <a:r>
              <a:rPr lang="en-US" dirty="0" err="1">
                <a:latin typeface="Consolas" panose="020B0609020204030204" pitchFamily="49" charset="0"/>
              </a:rPr>
              <a:t>mt_scores</a:t>
            </a:r>
            <a:r>
              <a:rPr lang="en-US" dirty="0">
                <a:latin typeface="Consolas" panose="020B0609020204030204" pitchFamily="49" charset="0"/>
              </a:rPr>
              <a:t> = [78,52,87,32,70,71]</a:t>
            </a:r>
          </a:p>
          <a:p>
            <a:r>
              <a:rPr lang="en-US" dirty="0" err="1">
                <a:latin typeface="Consolas" panose="020B0609020204030204" pitchFamily="49" charset="0"/>
              </a:rPr>
              <a:t>pass_fail</a:t>
            </a:r>
            <a:r>
              <a:rPr lang="en-US" dirty="0">
                <a:latin typeface="Consolas" panose="020B0609020204030204" pitchFamily="49" charset="0"/>
              </a:rPr>
              <a:t> = [ if s &gt; 70 then "Pass" </a:t>
            </a:r>
          </a:p>
          <a:p>
            <a:r>
              <a:rPr lang="en-US" dirty="0">
                <a:latin typeface="Consolas" panose="020B0609020204030204" pitchFamily="49" charset="0"/>
              </a:rPr>
              <a:t>                        else "Fail" |</a:t>
            </a:r>
          </a:p>
          <a:p>
            <a:r>
              <a:rPr lang="en-US" dirty="0">
                <a:latin typeface="Consolas" panose="020B0609020204030204" pitchFamily="49" charset="0"/>
              </a:rPr>
              <a:t>              s &lt;- </a:t>
            </a:r>
            <a:r>
              <a:rPr lang="en-US" dirty="0" err="1">
                <a:latin typeface="Consolas" panose="020B0609020204030204" pitchFamily="49" charset="0"/>
              </a:rPr>
              <a:t>mt_scores</a:t>
            </a:r>
            <a:r>
              <a:rPr lang="en-US" dirty="0">
                <a:latin typeface="Consolas" panose="020B0609020204030204" pitchFamily="49" charset="0"/>
              </a:rPr>
              <a:t>]</a:t>
            </a:r>
          </a:p>
          <a:p>
            <a:endParaRPr lang="en-US" dirty="0">
              <a:latin typeface="Consolas" panose="020B0609020204030204" pitchFamily="49" charset="0"/>
            </a:endParaRPr>
          </a:p>
          <a:p>
            <a:endParaRPr lang="en-US" sz="1100" dirty="0">
              <a:latin typeface="Consolas" panose="020B0609020204030204" pitchFamily="49" charset="0"/>
            </a:endParaRPr>
          </a:p>
          <a:p>
            <a:r>
              <a:rPr lang="en-US" dirty="0">
                <a:latin typeface="Consolas" panose="020B0609020204030204" pitchFamily="49" charset="0"/>
              </a:rPr>
              <a:t>-- What is count?</a:t>
            </a:r>
          </a:p>
          <a:p>
            <a:r>
              <a:rPr lang="en-US" dirty="0">
                <a:latin typeface="Consolas" panose="020B0609020204030204" pitchFamily="49" charset="0"/>
              </a:rPr>
              <a:t>count = sum [if s &gt; 70 then 1 else 0 |</a:t>
            </a:r>
          </a:p>
          <a:p>
            <a:r>
              <a:rPr lang="en-US" dirty="0">
                <a:latin typeface="Consolas" panose="020B0609020204030204" pitchFamily="49" charset="0"/>
              </a:rPr>
              <a:t>             s &lt;- </a:t>
            </a:r>
            <a:r>
              <a:rPr lang="en-US" dirty="0" err="1">
                <a:latin typeface="Consolas" panose="020B0609020204030204" pitchFamily="49" charset="0"/>
              </a:rPr>
              <a:t>mt_scores</a:t>
            </a:r>
            <a:r>
              <a:rPr lang="en-US" dirty="0">
                <a:latin typeface="Consolas" panose="020B0609020204030204" pitchFamily="49" charset="0"/>
              </a:rPr>
              <a:t>]</a:t>
            </a:r>
          </a:p>
          <a:p>
            <a:r>
              <a:rPr lang="en-US" dirty="0">
                <a:latin typeface="Consolas" panose="020B0609020204030204" pitchFamily="49" charset="0"/>
              </a:rPr>
              <a:t> </a:t>
            </a:r>
          </a:p>
          <a:p>
            <a:endParaRPr lang="en-US" dirty="0">
              <a:latin typeface="Consolas" panose="020B0609020204030204" pitchFamily="49" charset="0"/>
            </a:endParaRP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Here are a few more interesting examples!</a:t>
            </a:r>
          </a:p>
        </p:txBody>
      </p:sp>
      <p:sp>
        <p:nvSpPr>
          <p:cNvPr id="41" name="Title 1">
            <a:extLst>
              <a:ext uri="{FF2B5EF4-FFF2-40B4-BE49-F238E27FC236}">
                <a16:creationId xmlns:a16="http://schemas.microsoft.com/office/drawing/2014/main" id="{19D4275D-285B-447D-A94E-D1263BDFB08F}"/>
              </a:ext>
            </a:extLst>
          </p:cNvPr>
          <p:cNvSpPr>
            <a:spLocks noGrp="1"/>
          </p:cNvSpPr>
          <p:nvPr>
            <p:ph type="title"/>
          </p:nvPr>
        </p:nvSpPr>
        <p:spPr>
          <a:xfrm>
            <a:off x="914400" y="-76200"/>
            <a:ext cx="10363200" cy="1143000"/>
          </a:xfrm>
        </p:spPr>
        <p:txBody>
          <a:bodyPr/>
          <a:lstStyle/>
          <a:p>
            <a:r>
              <a:rPr lang="en-US" dirty="0"/>
              <a:t>Simple Comprehension Examples</a:t>
            </a:r>
          </a:p>
        </p:txBody>
      </p:sp>
      <p:sp>
        <p:nvSpPr>
          <p:cNvPr id="63" name="Speech Bubble: Rectangle with Corners Rounded 62">
            <a:extLst>
              <a:ext uri="{FF2B5EF4-FFF2-40B4-BE49-F238E27FC236}">
                <a16:creationId xmlns:a16="http://schemas.microsoft.com/office/drawing/2014/main" id="{2162C470-3BC8-4AD6-8647-ADC7962B93A8}"/>
              </a:ext>
            </a:extLst>
          </p:cNvPr>
          <p:cNvSpPr/>
          <p:nvPr/>
        </p:nvSpPr>
        <p:spPr>
          <a:xfrm>
            <a:off x="114332" y="155693"/>
            <a:ext cx="4072078" cy="1678515"/>
          </a:xfrm>
          <a:prstGeom prst="wedgeRoundRectCallout">
            <a:avLst>
              <a:gd name="adj1" fmla="val 23346"/>
              <a:gd name="adj2" fmla="val 1172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comprehension says:</a:t>
            </a:r>
          </a:p>
          <a:p>
            <a:pPr algn="ctr"/>
            <a:endParaRPr lang="en-US" sz="2000" dirty="0">
              <a:latin typeface="Corbel" panose="020B0503020204020204" pitchFamily="34" charset="0"/>
            </a:endParaRPr>
          </a:p>
          <a:p>
            <a:pPr algn="ctr"/>
            <a:r>
              <a:rPr lang="en-US" sz="2000" dirty="0">
                <a:latin typeface="Corbel" panose="020B0503020204020204" pitchFamily="34" charset="0"/>
              </a:rPr>
              <a:t>"For each score s, if s is greater than 70, add </a:t>
            </a:r>
            <a:r>
              <a:rPr lang="en-US" sz="2000" dirty="0">
                <a:solidFill>
                  <a:srgbClr val="FFC1C1"/>
                </a:solidFill>
                <a:latin typeface="Corbel" panose="020B0503020204020204" pitchFamily="34" charset="0"/>
              </a:rPr>
              <a:t>"Pass" </a:t>
            </a:r>
            <a:r>
              <a:rPr lang="en-US" sz="2000" dirty="0">
                <a:latin typeface="Corbel" panose="020B0503020204020204" pitchFamily="34" charset="0"/>
              </a:rPr>
              <a:t>to our output list, otherwise add </a:t>
            </a:r>
            <a:r>
              <a:rPr lang="en-US" sz="2000" dirty="0">
                <a:solidFill>
                  <a:srgbClr val="FFC1C1"/>
                </a:solidFill>
                <a:latin typeface="Corbel" panose="020B0503020204020204" pitchFamily="34" charset="0"/>
              </a:rPr>
              <a:t>"Fail"</a:t>
            </a:r>
            <a:r>
              <a:rPr lang="en-US" sz="2000" dirty="0">
                <a:latin typeface="Corbel" panose="020B0503020204020204" pitchFamily="34" charset="0"/>
              </a:rPr>
              <a:t>.</a:t>
            </a:r>
          </a:p>
        </p:txBody>
      </p:sp>
      <p:sp>
        <p:nvSpPr>
          <p:cNvPr id="32" name="Speech Bubble: Rectangle with Corners Rounded 31">
            <a:extLst>
              <a:ext uri="{FF2B5EF4-FFF2-40B4-BE49-F238E27FC236}">
                <a16:creationId xmlns:a16="http://schemas.microsoft.com/office/drawing/2014/main" id="{B90E17FE-09B5-498E-AFAD-974AE15F17E9}"/>
              </a:ext>
            </a:extLst>
          </p:cNvPr>
          <p:cNvSpPr/>
          <p:nvPr/>
        </p:nvSpPr>
        <p:spPr>
          <a:xfrm>
            <a:off x="914400" y="5701549"/>
            <a:ext cx="4098536" cy="978157"/>
          </a:xfrm>
          <a:prstGeom prst="wedgeRoundRectCallout">
            <a:avLst>
              <a:gd name="adj1" fmla="val -28498"/>
              <a:gd name="adj2" fmla="val -1446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sum up all the </a:t>
            </a:r>
            <a:r>
              <a:rPr lang="en-US" sz="2000" dirty="0">
                <a:latin typeface="Consolas" panose="020B0609020204030204" pitchFamily="49" charset="0"/>
              </a:rPr>
              <a:t>1</a:t>
            </a:r>
            <a:r>
              <a:rPr lang="en-US" sz="2000" dirty="0">
                <a:latin typeface="Corbel" panose="020B0503020204020204" pitchFamily="34" charset="0"/>
              </a:rPr>
              <a:t>s and </a:t>
            </a:r>
            <a:r>
              <a:rPr lang="en-US" sz="2000" dirty="0">
                <a:latin typeface="Consolas" panose="020B0609020204030204" pitchFamily="49" charset="0"/>
              </a:rPr>
              <a:t>0</a:t>
            </a:r>
            <a:r>
              <a:rPr lang="en-US" sz="2000" dirty="0">
                <a:latin typeface="Corbel" panose="020B0503020204020204" pitchFamily="34" charset="0"/>
              </a:rPr>
              <a:t>s to get the number of passing students.</a:t>
            </a:r>
          </a:p>
        </p:txBody>
      </p:sp>
      <p:sp>
        <p:nvSpPr>
          <p:cNvPr id="31" name="Speech Bubble: Rectangle with Corners Rounded 30">
            <a:extLst>
              <a:ext uri="{FF2B5EF4-FFF2-40B4-BE49-F238E27FC236}">
                <a16:creationId xmlns:a16="http://schemas.microsoft.com/office/drawing/2014/main" id="{52AF6969-E8E9-48F8-9431-298B0C99DB8C}"/>
              </a:ext>
            </a:extLst>
          </p:cNvPr>
          <p:cNvSpPr/>
          <p:nvPr/>
        </p:nvSpPr>
        <p:spPr>
          <a:xfrm>
            <a:off x="261015" y="1710735"/>
            <a:ext cx="4072078" cy="1678515"/>
          </a:xfrm>
          <a:prstGeom prst="wedgeRoundRectCallout">
            <a:avLst>
              <a:gd name="adj1" fmla="val 23346"/>
              <a:gd name="adj2" fmla="val 1172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comprehension says:</a:t>
            </a:r>
          </a:p>
          <a:p>
            <a:pPr algn="ctr"/>
            <a:endParaRPr lang="en-US" sz="2000" dirty="0">
              <a:latin typeface="Corbel" panose="020B0503020204020204" pitchFamily="34" charset="0"/>
            </a:endParaRPr>
          </a:p>
          <a:p>
            <a:pPr algn="ctr"/>
            <a:r>
              <a:rPr lang="en-US" sz="2000" dirty="0">
                <a:latin typeface="Corbel" panose="020B0503020204020204" pitchFamily="34" charset="0"/>
              </a:rPr>
              <a:t>Add a </a:t>
            </a:r>
            <a:r>
              <a:rPr lang="en-US" sz="2000" dirty="0">
                <a:latin typeface="Consolas" panose="020B0609020204030204" pitchFamily="49" charset="0"/>
              </a:rPr>
              <a:t>1</a:t>
            </a:r>
            <a:r>
              <a:rPr lang="en-US" sz="2000" dirty="0">
                <a:latin typeface="Corbel" panose="020B0503020204020204" pitchFamily="34" charset="0"/>
              </a:rPr>
              <a:t> to the output list for each score over </a:t>
            </a:r>
            <a:r>
              <a:rPr lang="en-US" sz="2000" dirty="0">
                <a:latin typeface="Consolas" panose="020B0609020204030204" pitchFamily="49" charset="0"/>
              </a:rPr>
              <a:t>70</a:t>
            </a:r>
            <a:r>
              <a:rPr lang="en-US" sz="2000" dirty="0">
                <a:latin typeface="Corbel" panose="020B0503020204020204" pitchFamily="34" charset="0"/>
              </a:rPr>
              <a:t>, and a </a:t>
            </a:r>
            <a:r>
              <a:rPr lang="en-US" sz="2000" dirty="0">
                <a:latin typeface="Consolas" panose="020B0609020204030204" pitchFamily="49" charset="0"/>
              </a:rPr>
              <a:t>0</a:t>
            </a:r>
            <a:r>
              <a:rPr lang="en-US" sz="2000" dirty="0">
                <a:latin typeface="Corbel" panose="020B0503020204020204" pitchFamily="34" charset="0"/>
              </a:rPr>
              <a:t> otherwise.</a:t>
            </a:r>
          </a:p>
        </p:txBody>
      </p:sp>
      <p:grpSp>
        <p:nvGrpSpPr>
          <p:cNvPr id="29" name="Group 28">
            <a:extLst>
              <a:ext uri="{FF2B5EF4-FFF2-40B4-BE49-F238E27FC236}">
                <a16:creationId xmlns:a16="http://schemas.microsoft.com/office/drawing/2014/main" id="{6B99DC2F-D19A-40BC-A5DD-4418A3F944D7}"/>
              </a:ext>
            </a:extLst>
          </p:cNvPr>
          <p:cNvGrpSpPr/>
          <p:nvPr/>
        </p:nvGrpSpPr>
        <p:grpSpPr>
          <a:xfrm>
            <a:off x="7001913" y="2543354"/>
            <a:ext cx="3961360" cy="1143000"/>
            <a:chOff x="2110540" y="-5100"/>
            <a:chExt cx="3961359" cy="1143000"/>
          </a:xfrm>
        </p:grpSpPr>
        <p:sp>
          <p:nvSpPr>
            <p:cNvPr id="35" name="Rectangle 11">
              <a:extLst>
                <a:ext uri="{FF2B5EF4-FFF2-40B4-BE49-F238E27FC236}">
                  <a16:creationId xmlns:a16="http://schemas.microsoft.com/office/drawing/2014/main" id="{39178C7D-E506-4310-80A5-7860F050B16A}"/>
                </a:ext>
              </a:extLst>
            </p:cNvPr>
            <p:cNvSpPr>
              <a:spLocks noChangeArrowheads="1"/>
            </p:cNvSpPr>
            <p:nvPr/>
          </p:nvSpPr>
          <p:spPr bwMode="auto">
            <a:xfrm>
              <a:off x="2914363" y="-5100"/>
              <a:ext cx="3157536"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2400" dirty="0">
                  <a:latin typeface="Corbel" panose="020B0503020204020204" pitchFamily="34" charset="0"/>
                </a:rPr>
                <a:t>What will </a:t>
              </a:r>
              <a:r>
                <a:rPr lang="en-US" sz="2400" dirty="0" err="1">
                  <a:solidFill>
                    <a:srgbClr val="FF0000"/>
                  </a:solidFill>
                  <a:latin typeface="Corbel" panose="020B0503020204020204" pitchFamily="34" charset="0"/>
                </a:rPr>
                <a:t>pass_fail</a:t>
              </a:r>
              <a:r>
                <a:rPr lang="en-US" sz="2400" dirty="0">
                  <a:latin typeface="Corbel" panose="020B0503020204020204" pitchFamily="34" charset="0"/>
                </a:rPr>
                <a:t> and </a:t>
              </a:r>
              <a:r>
                <a:rPr lang="en-US" sz="2400" dirty="0">
                  <a:solidFill>
                    <a:srgbClr val="FF0000"/>
                  </a:solidFill>
                  <a:latin typeface="Corbel" panose="020B0503020204020204" pitchFamily="34" charset="0"/>
                </a:rPr>
                <a:t>count </a:t>
              </a:r>
              <a:r>
                <a:rPr lang="en-US" sz="2400" dirty="0">
                  <a:latin typeface="Corbel" panose="020B0503020204020204" pitchFamily="34" charset="0"/>
                </a:rPr>
                <a:t>equal?</a:t>
              </a:r>
            </a:p>
          </p:txBody>
        </p:sp>
        <p:pic>
          <p:nvPicPr>
            <p:cNvPr id="36" name="Picture 35" descr="Shape&#10;&#10;Description automatically generated with low confidence">
              <a:extLst>
                <a:ext uri="{FF2B5EF4-FFF2-40B4-BE49-F238E27FC236}">
                  <a16:creationId xmlns:a16="http://schemas.microsoft.com/office/drawing/2014/main" id="{361C4869-DCAA-4672-B942-C60DE8018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540" y="101282"/>
              <a:ext cx="789431" cy="789431"/>
            </a:xfrm>
            <a:prstGeom prst="rect">
              <a:avLst/>
            </a:prstGeom>
            <a:ln>
              <a:noFill/>
            </a:ln>
            <a:effectLst>
              <a:outerShdw blurRad="292100" dist="139700" dir="2700000" algn="tl" rotWithShape="0">
                <a:srgbClr val="333333">
                  <a:alpha val="65000"/>
                </a:srgbClr>
              </a:outerShdw>
            </a:effectLst>
          </p:spPr>
        </p:pic>
      </p:grpSp>
      <p:sp>
        <p:nvSpPr>
          <p:cNvPr id="37" name="Rectangle 36">
            <a:extLst>
              <a:ext uri="{FF2B5EF4-FFF2-40B4-BE49-F238E27FC236}">
                <a16:creationId xmlns:a16="http://schemas.microsoft.com/office/drawing/2014/main" id="{8981FCC4-2EBF-4D43-9888-D779CCB080A0}"/>
              </a:ext>
            </a:extLst>
          </p:cNvPr>
          <p:cNvSpPr/>
          <p:nvPr/>
        </p:nvSpPr>
        <p:spPr>
          <a:xfrm>
            <a:off x="7115843" y="3595014"/>
            <a:ext cx="3546638"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8" name="Rectangle 37">
            <a:extLst>
              <a:ext uri="{FF2B5EF4-FFF2-40B4-BE49-F238E27FC236}">
                <a16:creationId xmlns:a16="http://schemas.microsoft.com/office/drawing/2014/main" id="{A19AAE4F-2771-47A0-BF3A-9A994659F6A4}"/>
              </a:ext>
            </a:extLst>
          </p:cNvPr>
          <p:cNvSpPr/>
          <p:nvPr/>
        </p:nvSpPr>
        <p:spPr>
          <a:xfrm>
            <a:off x="7115279" y="3600547"/>
            <a:ext cx="3547959"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0" name="TextBox 39">
            <a:extLst>
              <a:ext uri="{FF2B5EF4-FFF2-40B4-BE49-F238E27FC236}">
                <a16:creationId xmlns:a16="http://schemas.microsoft.com/office/drawing/2014/main" id="{A4324DC6-8046-4720-A22E-9238B4AE3148}"/>
              </a:ext>
            </a:extLst>
          </p:cNvPr>
          <p:cNvSpPr txBox="1"/>
          <p:nvPr/>
        </p:nvSpPr>
        <p:spPr>
          <a:xfrm>
            <a:off x="5683442" y="3867697"/>
            <a:ext cx="6318058" cy="1600438"/>
          </a:xfrm>
          <a:prstGeom prst="rect">
            <a:avLst/>
          </a:prstGeom>
          <a:noFill/>
        </p:spPr>
        <p:txBody>
          <a:bodyPr wrap="square" rtlCol="0">
            <a:spAutoFit/>
          </a:bodyPr>
          <a:lstStyle/>
          <a:p>
            <a:pPr algn="ctr"/>
            <a:r>
              <a:rPr lang="en-US" sz="2400" dirty="0"/>
              <a:t>Answer: </a:t>
            </a:r>
          </a:p>
          <a:p>
            <a:pPr algn="ctr"/>
            <a:endParaRPr lang="en-US" sz="1400" dirty="0"/>
          </a:p>
          <a:p>
            <a:pPr algn="ctr"/>
            <a:r>
              <a:rPr lang="en-US" sz="2000" dirty="0">
                <a:solidFill>
                  <a:srgbClr val="FF0000"/>
                </a:solidFill>
                <a:latin typeface="Consolas" panose="020B0609020204030204" pitchFamily="49" charset="0"/>
              </a:rPr>
              <a:t>["</a:t>
            </a:r>
            <a:r>
              <a:rPr lang="en-US" sz="2000" dirty="0" err="1">
                <a:solidFill>
                  <a:srgbClr val="FF0000"/>
                </a:solidFill>
                <a:latin typeface="Consolas" panose="020B0609020204030204" pitchFamily="49" charset="0"/>
              </a:rPr>
              <a:t>Pass","Fail","Pass","Fail","Fail","Pass</a:t>
            </a:r>
            <a:r>
              <a:rPr lang="en-US" sz="2000" dirty="0">
                <a:solidFill>
                  <a:srgbClr val="FF0000"/>
                </a:solidFill>
                <a:latin typeface="Consolas" panose="020B0609020204030204" pitchFamily="49" charset="0"/>
              </a:rPr>
              <a:t>"]</a:t>
            </a:r>
          </a:p>
          <a:p>
            <a:pPr algn="ctr"/>
            <a:br>
              <a:rPr lang="en-US" sz="2000" dirty="0"/>
            </a:br>
            <a:r>
              <a:rPr lang="en-US" sz="2000" dirty="0">
                <a:solidFill>
                  <a:srgbClr val="FF0000"/>
                </a:solidFill>
                <a:latin typeface="Consolas" panose="020B0609020204030204" pitchFamily="49" charset="0"/>
              </a:rPr>
              <a:t>3</a:t>
            </a:r>
          </a:p>
        </p:txBody>
      </p:sp>
    </p:spTree>
    <p:extLst>
      <p:ext uri="{BB962C8B-B14F-4D97-AF65-F5344CB8AC3E}">
        <p14:creationId xmlns:p14="http://schemas.microsoft.com/office/powerpoint/2010/main" val="86487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450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37"/>
                                        </p:tgtEl>
                                      </p:cBhvr>
                                    </p:animEffect>
                                    <p:set>
                                      <p:cBhvr>
                                        <p:cTn id="26" dur="1" fill="hold">
                                          <p:stCondLst>
                                            <p:cond delay="499"/>
                                          </p:stCondLst>
                                        </p:cTn>
                                        <p:tgtEl>
                                          <p:spTgt spid="3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38"/>
                                        </p:tgtEl>
                                      </p:cBhvr>
                                    </p:animEffect>
                                    <p:set>
                                      <p:cBhvr>
                                        <p:cTn id="29" dur="1" fill="hold">
                                          <p:stCondLst>
                                            <p:cond delay="499"/>
                                          </p:stCondLst>
                                        </p:cTn>
                                        <p:tgtEl>
                                          <p:spTgt spid="3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wipe(down)">
                                      <p:cBhvr>
                                        <p:cTn id="38" dur="500"/>
                                        <p:tgtEl>
                                          <p:spTgt spid="6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down)">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2"/>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30" grpId="0"/>
      <p:bldP spid="63" grpId="0" animBg="1"/>
      <p:bldP spid="63" grpId="1" animBg="1"/>
      <p:bldP spid="32" grpId="0" animBg="1"/>
      <p:bldP spid="32" grpId="1" animBg="1"/>
      <p:bldP spid="31" grpId="0" animBg="1"/>
      <p:bldP spid="31" grpId="1" animBg="1"/>
      <p:bldP spid="37" grpId="0" animBg="1"/>
      <p:bldP spid="37" grpId="1" animBg="1"/>
      <p:bldP spid="38" grpId="0" animBg="1"/>
      <p:bldP spid="38" grpId="1" animBg="1"/>
      <p:bldP spid="4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9087DB0-96FA-4A23-8650-E44321DBE372}"/>
              </a:ext>
            </a:extLst>
          </p:cNvPr>
          <p:cNvGrpSpPr/>
          <p:nvPr/>
        </p:nvGrpSpPr>
        <p:grpSpPr>
          <a:xfrm>
            <a:off x="5847742" y="2325281"/>
            <a:ext cx="6238537" cy="4247799"/>
            <a:chOff x="6095118" y="1978967"/>
            <a:chExt cx="5733038" cy="3715153"/>
          </a:xfrm>
        </p:grpSpPr>
        <p:grpSp>
          <p:nvGrpSpPr>
            <p:cNvPr id="12" name="Group 11">
              <a:extLst>
                <a:ext uri="{FF2B5EF4-FFF2-40B4-BE49-F238E27FC236}">
                  <a16:creationId xmlns:a16="http://schemas.microsoft.com/office/drawing/2014/main" id="{876D6BC4-ED6F-43A5-9B7D-DF54D2FA2D03}"/>
                </a:ext>
              </a:extLst>
            </p:cNvPr>
            <p:cNvGrpSpPr/>
            <p:nvPr/>
          </p:nvGrpSpPr>
          <p:grpSpPr>
            <a:xfrm>
              <a:off x="6095118" y="1978967"/>
              <a:ext cx="5733038" cy="3715153"/>
              <a:chOff x="3072962" y="1263460"/>
              <a:chExt cx="5994838" cy="4294379"/>
            </a:xfrm>
          </p:grpSpPr>
          <p:pic>
            <p:nvPicPr>
              <p:cNvPr id="13" name="Picture 12">
                <a:extLst>
                  <a:ext uri="{FF2B5EF4-FFF2-40B4-BE49-F238E27FC236}">
                    <a16:creationId xmlns:a16="http://schemas.microsoft.com/office/drawing/2014/main" id="{AB38F4FC-21EF-448C-AB62-F7D042710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4" name="Rectangle 13">
                <a:extLst>
                  <a:ext uri="{FF2B5EF4-FFF2-40B4-BE49-F238E27FC236}">
                    <a16:creationId xmlns:a16="http://schemas.microsoft.com/office/drawing/2014/main" id="{17E6D5F0-012F-436C-883E-D111C897C2A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 name="Rectangle 3">
              <a:extLst>
                <a:ext uri="{FF2B5EF4-FFF2-40B4-BE49-F238E27FC236}">
                  <a16:creationId xmlns:a16="http://schemas.microsoft.com/office/drawing/2014/main" id="{575350B6-64B4-4F2C-A471-AF43F97F843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820982" cy="400110"/>
            </a:xfrm>
            <a:prstGeom prst="rect">
              <a:avLst/>
            </a:prstGeom>
            <a:noFill/>
          </p:spPr>
          <p:txBody>
            <a:bodyPr wrap="none" rtlCol="0">
              <a:spAutoFit/>
            </a:bodyPr>
            <a:lstStyle/>
            <a:p>
              <a:r>
                <a:rPr lang="en-US" sz="2000" dirty="0" err="1"/>
                <a:t>comp.hs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60331"/>
            <a:ext cx="5123518" cy="3862596"/>
          </a:xfrm>
          <a:prstGeom prst="rect">
            <a:avLst/>
          </a:prstGeom>
          <a:noFill/>
        </p:spPr>
        <p:txBody>
          <a:bodyPr wrap="none" rtlCol="0">
            <a:spAutoFit/>
          </a:bodyPr>
          <a:lstStyle/>
          <a:p>
            <a:r>
              <a:rPr lang="en-US" dirty="0">
                <a:latin typeface="Consolas" panose="020B0609020204030204" pitchFamily="49" charset="0"/>
              </a:rPr>
              <a:t>-- Generate first 5 #s divisible by 29</a:t>
            </a:r>
          </a:p>
          <a:p>
            <a:r>
              <a:rPr lang="en-US" dirty="0">
                <a:latin typeface="Consolas" panose="020B0609020204030204" pitchFamily="49" charset="0"/>
              </a:rPr>
              <a:t>-- between 1000 and infinity</a:t>
            </a:r>
          </a:p>
          <a:p>
            <a:r>
              <a:rPr lang="en-US" dirty="0">
                <a:latin typeface="Consolas" panose="020B0609020204030204" pitchFamily="49" charset="0"/>
              </a:rPr>
              <a:t>div_by_29 = take 5 [x | x &lt;- [1000..],</a:t>
            </a:r>
          </a:p>
          <a:p>
            <a:r>
              <a:rPr lang="en-US" dirty="0">
                <a:latin typeface="Consolas" panose="020B0609020204030204" pitchFamily="49" charset="0"/>
              </a:rPr>
              <a:t>             (mod x 29) == 0]</a:t>
            </a:r>
          </a:p>
          <a:p>
            <a:endParaRPr lang="en-US" sz="1100" dirty="0">
              <a:latin typeface="Consolas" panose="020B0609020204030204" pitchFamily="49" charset="0"/>
            </a:endParaRPr>
          </a:p>
          <a:p>
            <a:r>
              <a:rPr lang="en-US" dirty="0">
                <a:latin typeface="Consolas" panose="020B0609020204030204" pitchFamily="49" charset="0"/>
              </a:rPr>
              <a:t>-- Extract all non-uppercase chars</a:t>
            </a:r>
          </a:p>
          <a:p>
            <a:r>
              <a:rPr lang="en-US" dirty="0">
                <a:latin typeface="Consolas" panose="020B0609020204030204" pitchFamily="49" charset="0"/>
              </a:rPr>
              <a:t>lies = "nerds EAT </a:t>
            </a:r>
            <a:r>
              <a:rPr lang="en-US" dirty="0" err="1">
                <a:latin typeface="Consolas" panose="020B0609020204030204" pitchFamily="49" charset="0"/>
              </a:rPr>
              <a:t>rockS</a:t>
            </a:r>
            <a:r>
              <a:rPr lang="en-US" dirty="0">
                <a:latin typeface="Consolas" panose="020B0609020204030204" pitchFamily="49" charset="0"/>
              </a:rPr>
              <a:t>!"</a:t>
            </a:r>
          </a:p>
          <a:p>
            <a:r>
              <a:rPr lang="en-US" dirty="0">
                <a:latin typeface="Consolas" panose="020B0609020204030204" pitchFamily="49" charset="0"/>
              </a:rPr>
              <a:t>truth = [ c | c &lt;- lies,</a:t>
            </a:r>
          </a:p>
          <a:p>
            <a:r>
              <a:rPr lang="en-US" dirty="0">
                <a:latin typeface="Consolas" panose="020B0609020204030204" pitchFamily="49" charset="0"/>
              </a:rPr>
              <a:t>          not (</a:t>
            </a:r>
            <a:r>
              <a:rPr lang="en-US" dirty="0" err="1">
                <a:latin typeface="Consolas" panose="020B0609020204030204" pitchFamily="49" charset="0"/>
              </a:rPr>
              <a:t>elem</a:t>
            </a:r>
            <a:r>
              <a:rPr lang="en-US" dirty="0">
                <a:latin typeface="Consolas" panose="020B0609020204030204" pitchFamily="49" charset="0"/>
              </a:rPr>
              <a:t> c ['A'..'Z'])] </a:t>
            </a:r>
            <a:endParaRPr lang="en-US" sz="1100"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Generate right triangles</a:t>
            </a:r>
          </a:p>
          <a:p>
            <a:r>
              <a:rPr lang="en-US" dirty="0" err="1"/>
              <a:t>right_triangle_tuples</a:t>
            </a:r>
            <a:r>
              <a:rPr lang="en-US" dirty="0"/>
              <a:t> = [ (</a:t>
            </a:r>
            <a:r>
              <a:rPr lang="en-US" dirty="0" err="1"/>
              <a:t>a,b,c</a:t>
            </a:r>
            <a:r>
              <a:rPr lang="en-US" dirty="0"/>
              <a:t>) | </a:t>
            </a:r>
            <a:br>
              <a:rPr lang="en-US" dirty="0"/>
            </a:br>
            <a:r>
              <a:rPr lang="en-US" dirty="0"/>
              <a:t>     a &lt;- [1..10], b &lt;- [a..10], c &lt;- [b..10],</a:t>
            </a:r>
          </a:p>
          <a:p>
            <a:r>
              <a:rPr lang="en-US" dirty="0"/>
              <a:t>     a^2+b^2==c^2 ] </a:t>
            </a:r>
          </a:p>
        </p:txBody>
      </p:sp>
      <p:sp>
        <p:nvSpPr>
          <p:cNvPr id="20" name="TextBox 19">
            <a:extLst>
              <a:ext uri="{FF2B5EF4-FFF2-40B4-BE49-F238E27FC236}">
                <a16:creationId xmlns:a16="http://schemas.microsoft.com/office/drawing/2014/main" id="{AFB4F704-7703-4B37-885C-2247178793BF}"/>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21" name="TextBox 20">
            <a:extLst>
              <a:ext uri="{FF2B5EF4-FFF2-40B4-BE49-F238E27FC236}">
                <a16:creationId xmlns:a16="http://schemas.microsoft.com/office/drawing/2014/main" id="{4FA66634-38C9-4E5C-A616-F38096EDC758}"/>
              </a:ext>
            </a:extLst>
          </p:cNvPr>
          <p:cNvSpPr txBox="1"/>
          <p:nvPr/>
        </p:nvSpPr>
        <p:spPr>
          <a:xfrm>
            <a:off x="6941339" y="2557292"/>
            <a:ext cx="1451038"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comp</a:t>
            </a:r>
          </a:p>
        </p:txBody>
      </p:sp>
      <p:sp>
        <p:nvSpPr>
          <p:cNvPr id="23" name="TextBox 22">
            <a:extLst>
              <a:ext uri="{FF2B5EF4-FFF2-40B4-BE49-F238E27FC236}">
                <a16:creationId xmlns:a16="http://schemas.microsoft.com/office/drawing/2014/main" id="{EFC6AEC6-981C-4A75-ABBC-607ED1A8142A}"/>
              </a:ext>
            </a:extLst>
          </p:cNvPr>
          <p:cNvSpPr txBox="1"/>
          <p:nvPr/>
        </p:nvSpPr>
        <p:spPr>
          <a:xfrm>
            <a:off x="5816823" y="3059104"/>
            <a:ext cx="944489" cy="369332"/>
          </a:xfrm>
          <a:prstGeom prst="rect">
            <a:avLst/>
          </a:prstGeom>
          <a:noFill/>
        </p:spPr>
        <p:txBody>
          <a:bodyPr wrap="none" rtlCol="0">
            <a:spAutoFit/>
          </a:bodyPr>
          <a:lstStyle/>
          <a:p>
            <a:r>
              <a:rPr lang="en-US" dirty="0">
                <a:solidFill>
                  <a:schemeClr val="bg1"/>
                </a:solidFill>
                <a:latin typeface="Consolas" panose="020B0609020204030204" pitchFamily="49" charset="0"/>
              </a:rPr>
              <a:t>Comp&gt; </a:t>
            </a:r>
          </a:p>
        </p:txBody>
      </p:sp>
      <p:sp>
        <p:nvSpPr>
          <p:cNvPr id="24" name="TextBox 23">
            <a:extLst>
              <a:ext uri="{FF2B5EF4-FFF2-40B4-BE49-F238E27FC236}">
                <a16:creationId xmlns:a16="http://schemas.microsoft.com/office/drawing/2014/main" id="{E8FE0924-120C-4C11-9813-CC7B6F5BD2DD}"/>
              </a:ext>
            </a:extLst>
          </p:cNvPr>
          <p:cNvSpPr txBox="1"/>
          <p:nvPr/>
        </p:nvSpPr>
        <p:spPr>
          <a:xfrm>
            <a:off x="6509944" y="3061772"/>
            <a:ext cx="1324402" cy="369332"/>
          </a:xfrm>
          <a:prstGeom prst="rect">
            <a:avLst/>
          </a:prstGeom>
          <a:noFill/>
        </p:spPr>
        <p:txBody>
          <a:bodyPr wrap="none" rtlCol="0">
            <a:spAutoFit/>
          </a:bodyPr>
          <a:lstStyle/>
          <a:p>
            <a:r>
              <a:rPr lang="en-US" dirty="0">
                <a:solidFill>
                  <a:srgbClr val="C2FFF0"/>
                </a:solidFill>
                <a:latin typeface="Consolas" panose="020B0609020204030204" pitchFamily="49" charset="0"/>
              </a:rPr>
              <a:t>div_by_29</a:t>
            </a:r>
          </a:p>
        </p:txBody>
      </p:sp>
      <p:sp>
        <p:nvSpPr>
          <p:cNvPr id="25" name="TextBox 24">
            <a:extLst>
              <a:ext uri="{FF2B5EF4-FFF2-40B4-BE49-F238E27FC236}">
                <a16:creationId xmlns:a16="http://schemas.microsoft.com/office/drawing/2014/main" id="{FDD3273C-1CF8-4000-A212-430C9D368AFF}"/>
              </a:ext>
            </a:extLst>
          </p:cNvPr>
          <p:cNvSpPr txBox="1"/>
          <p:nvPr/>
        </p:nvSpPr>
        <p:spPr>
          <a:xfrm>
            <a:off x="5816823" y="3325961"/>
            <a:ext cx="3477234" cy="369332"/>
          </a:xfrm>
          <a:prstGeom prst="rect">
            <a:avLst/>
          </a:prstGeom>
          <a:noFill/>
        </p:spPr>
        <p:txBody>
          <a:bodyPr wrap="none" rtlCol="0">
            <a:spAutoFit/>
          </a:bodyPr>
          <a:lstStyle/>
          <a:p>
            <a:r>
              <a:rPr lang="en-US" dirty="0">
                <a:solidFill>
                  <a:srgbClr val="FFD1D1"/>
                </a:solidFill>
                <a:latin typeface="Consolas" panose="020B0609020204030204" pitchFamily="49" charset="0"/>
              </a:rPr>
              <a:t>[1015,1044,1073,1102,1131]</a:t>
            </a:r>
          </a:p>
        </p:txBody>
      </p:sp>
      <p:sp>
        <p:nvSpPr>
          <p:cNvPr id="45" name="TextBox 44">
            <a:extLst>
              <a:ext uri="{FF2B5EF4-FFF2-40B4-BE49-F238E27FC236}">
                <a16:creationId xmlns:a16="http://schemas.microsoft.com/office/drawing/2014/main" id="{DE485FC1-3EAC-4800-B4DD-FB2625888092}"/>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Ok, let's see more advanced comprehensions with constraints!</a:t>
            </a:r>
          </a:p>
        </p:txBody>
      </p:sp>
      <p:sp>
        <p:nvSpPr>
          <p:cNvPr id="41" name="Title 1">
            <a:extLst>
              <a:ext uri="{FF2B5EF4-FFF2-40B4-BE49-F238E27FC236}">
                <a16:creationId xmlns:a16="http://schemas.microsoft.com/office/drawing/2014/main" id="{19D4275D-285B-447D-A94E-D1263BDFB08F}"/>
              </a:ext>
            </a:extLst>
          </p:cNvPr>
          <p:cNvSpPr>
            <a:spLocks noGrp="1"/>
          </p:cNvSpPr>
          <p:nvPr>
            <p:ph type="title"/>
          </p:nvPr>
        </p:nvSpPr>
        <p:spPr>
          <a:xfrm>
            <a:off x="914400" y="-76200"/>
            <a:ext cx="10363200" cy="1143000"/>
          </a:xfrm>
        </p:spPr>
        <p:txBody>
          <a:bodyPr/>
          <a:lstStyle/>
          <a:p>
            <a:r>
              <a:rPr lang="en-US" dirty="0"/>
              <a:t>Advanced Comprehension Examples</a:t>
            </a:r>
          </a:p>
        </p:txBody>
      </p:sp>
      <p:sp>
        <p:nvSpPr>
          <p:cNvPr id="63" name="Speech Bubble: Rectangle with Corners Rounded 62">
            <a:extLst>
              <a:ext uri="{FF2B5EF4-FFF2-40B4-BE49-F238E27FC236}">
                <a16:creationId xmlns:a16="http://schemas.microsoft.com/office/drawing/2014/main" id="{2162C470-3BC8-4AD6-8647-ADC7962B93A8}"/>
              </a:ext>
            </a:extLst>
          </p:cNvPr>
          <p:cNvSpPr/>
          <p:nvPr/>
        </p:nvSpPr>
        <p:spPr>
          <a:xfrm>
            <a:off x="165608" y="877728"/>
            <a:ext cx="3258561" cy="1291241"/>
          </a:xfrm>
          <a:prstGeom prst="wedgeRoundRectCallout">
            <a:avLst>
              <a:gd name="adj1" fmla="val 17613"/>
              <a:gd name="adj2" fmla="val 1127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command says:</a:t>
            </a:r>
          </a:p>
          <a:p>
            <a:pPr algn="ctr"/>
            <a:endParaRPr lang="en-US" sz="2000" dirty="0">
              <a:latin typeface="Corbel" panose="020B0503020204020204" pitchFamily="34" charset="0"/>
            </a:endParaRPr>
          </a:p>
          <a:p>
            <a:pPr algn="ctr"/>
            <a:r>
              <a:rPr lang="en-US" sz="2000" dirty="0">
                <a:latin typeface="Corbel" panose="020B0503020204020204" pitchFamily="34" charset="0"/>
              </a:rPr>
              <a:t>"Give me a list of the first five numbers…</a:t>
            </a:r>
          </a:p>
        </p:txBody>
      </p:sp>
      <p:sp>
        <p:nvSpPr>
          <p:cNvPr id="55" name="Rectangle 54">
            <a:extLst>
              <a:ext uri="{FF2B5EF4-FFF2-40B4-BE49-F238E27FC236}">
                <a16:creationId xmlns:a16="http://schemas.microsoft.com/office/drawing/2014/main" id="{5C9DF695-45A8-494B-B5C9-C47D74E80296}"/>
              </a:ext>
            </a:extLst>
          </p:cNvPr>
          <p:cNvSpPr/>
          <p:nvPr/>
        </p:nvSpPr>
        <p:spPr>
          <a:xfrm>
            <a:off x="690501" y="3671725"/>
            <a:ext cx="4752379" cy="1178665"/>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AB28E4-FAA7-40AE-8374-A432AD3B6D33}"/>
              </a:ext>
            </a:extLst>
          </p:cNvPr>
          <p:cNvSpPr/>
          <p:nvPr/>
        </p:nvSpPr>
        <p:spPr>
          <a:xfrm>
            <a:off x="668460" y="4991132"/>
            <a:ext cx="4805056" cy="1487932"/>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peech Bubble: Rectangle with Corners Rounded 57">
            <a:extLst>
              <a:ext uri="{FF2B5EF4-FFF2-40B4-BE49-F238E27FC236}">
                <a16:creationId xmlns:a16="http://schemas.microsoft.com/office/drawing/2014/main" id="{AC2E8260-523C-4472-8A30-AF50DB4C25AA}"/>
              </a:ext>
            </a:extLst>
          </p:cNvPr>
          <p:cNvSpPr/>
          <p:nvPr/>
        </p:nvSpPr>
        <p:spPr>
          <a:xfrm>
            <a:off x="4735594" y="605788"/>
            <a:ext cx="3199590" cy="631462"/>
          </a:xfrm>
          <a:prstGeom prst="wedgeRoundRectCallout">
            <a:avLst>
              <a:gd name="adj1" fmla="val -49325"/>
              <a:gd name="adj2" fmla="val 3228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between 1000 and infinity…</a:t>
            </a:r>
          </a:p>
        </p:txBody>
      </p:sp>
      <p:sp>
        <p:nvSpPr>
          <p:cNvPr id="59" name="Rectangle 58">
            <a:extLst>
              <a:ext uri="{FF2B5EF4-FFF2-40B4-BE49-F238E27FC236}">
                <a16:creationId xmlns:a16="http://schemas.microsoft.com/office/drawing/2014/main" id="{3CF6FA13-1071-4D1F-8428-A46B23B27B8F}"/>
              </a:ext>
            </a:extLst>
          </p:cNvPr>
          <p:cNvSpPr/>
          <p:nvPr/>
        </p:nvSpPr>
        <p:spPr>
          <a:xfrm>
            <a:off x="668460" y="2456609"/>
            <a:ext cx="4796462" cy="1170805"/>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peech Bubble: Rectangle with Corners Rounded 32">
            <a:extLst>
              <a:ext uri="{FF2B5EF4-FFF2-40B4-BE49-F238E27FC236}">
                <a16:creationId xmlns:a16="http://schemas.microsoft.com/office/drawing/2014/main" id="{533D44B8-ADFD-4F05-A5BE-64CF2E06420A}"/>
              </a:ext>
            </a:extLst>
          </p:cNvPr>
          <p:cNvSpPr/>
          <p:nvPr/>
        </p:nvSpPr>
        <p:spPr>
          <a:xfrm>
            <a:off x="3193393" y="4313144"/>
            <a:ext cx="3199590" cy="631462"/>
          </a:xfrm>
          <a:prstGeom prst="wedgeRoundRectCallout">
            <a:avLst>
              <a:gd name="adj1" fmla="val -52080"/>
              <a:gd name="adj2" fmla="val -1848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where the number is evenly divisible by 29.</a:t>
            </a:r>
          </a:p>
        </p:txBody>
      </p:sp>
    </p:spTree>
    <p:extLst>
      <p:ext uri="{BB962C8B-B14F-4D97-AF65-F5344CB8AC3E}">
        <p14:creationId xmlns:p14="http://schemas.microsoft.com/office/powerpoint/2010/main" val="239629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wipe(down)">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63"/>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58"/>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3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55"/>
                                        </p:tgtEl>
                                      </p:cBhvr>
                                    </p:animEffect>
                                    <p:set>
                                      <p:cBhvr>
                                        <p:cTn id="79"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20" grpId="0"/>
      <p:bldP spid="21" grpId="0"/>
      <p:bldP spid="23" grpId="0"/>
      <p:bldP spid="24" grpId="0"/>
      <p:bldP spid="25" grpId="0"/>
      <p:bldP spid="45" grpId="0"/>
      <p:bldP spid="30" grpId="0"/>
      <p:bldP spid="63" grpId="0" animBg="1"/>
      <p:bldP spid="63" grpId="1" animBg="1"/>
      <p:bldP spid="55" grpId="0" animBg="1"/>
      <p:bldP spid="55" grpId="1" animBg="1"/>
      <p:bldP spid="56" grpId="0" animBg="1"/>
      <p:bldP spid="58" grpId="0" animBg="1"/>
      <p:bldP spid="58" grpId="1" animBg="1"/>
      <p:bldP spid="59" grpId="0" animBg="1"/>
      <p:bldP spid="33" grpId="0" animBg="1"/>
      <p:bldP spid="33"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820982" cy="400110"/>
            </a:xfrm>
            <a:prstGeom prst="rect">
              <a:avLst/>
            </a:prstGeom>
            <a:noFill/>
          </p:spPr>
          <p:txBody>
            <a:bodyPr wrap="none" rtlCol="0">
              <a:spAutoFit/>
            </a:bodyPr>
            <a:lstStyle/>
            <a:p>
              <a:r>
                <a:rPr lang="en-US" sz="2000" dirty="0" err="1"/>
                <a:t>comp.hs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60331"/>
            <a:ext cx="4996881" cy="3862596"/>
          </a:xfrm>
          <a:prstGeom prst="rect">
            <a:avLst/>
          </a:prstGeom>
          <a:noFill/>
        </p:spPr>
        <p:txBody>
          <a:bodyPr wrap="none" rtlCol="0">
            <a:spAutoFit/>
          </a:bodyPr>
          <a:lstStyle/>
          <a:p>
            <a:r>
              <a:rPr lang="en-US" dirty="0">
                <a:latin typeface="Consolas" panose="020B0609020204030204" pitchFamily="49" charset="0"/>
              </a:rPr>
              <a:t>-- Generate first 5 #s divisible by 29</a:t>
            </a:r>
          </a:p>
          <a:p>
            <a:r>
              <a:rPr lang="en-US" dirty="0">
                <a:latin typeface="Consolas" panose="020B0609020204030204" pitchFamily="49" charset="0"/>
              </a:rPr>
              <a:t>-- between 1000 and infinity</a:t>
            </a:r>
          </a:p>
          <a:p>
            <a:r>
              <a:rPr lang="en-US" dirty="0">
                <a:latin typeface="Consolas" panose="020B0609020204030204" pitchFamily="49" charset="0"/>
              </a:rPr>
              <a:t>div_by_29 = take 5 [x | x &lt;- [1000..],</a:t>
            </a:r>
          </a:p>
          <a:p>
            <a:r>
              <a:rPr lang="en-US" dirty="0">
                <a:latin typeface="Consolas" panose="020B0609020204030204" pitchFamily="49" charset="0"/>
              </a:rPr>
              <a:t>             (mod x 29) == 0]</a:t>
            </a:r>
          </a:p>
          <a:p>
            <a:endParaRPr lang="en-US" sz="1100" dirty="0">
              <a:latin typeface="Consolas" panose="020B0609020204030204" pitchFamily="49" charset="0"/>
            </a:endParaRPr>
          </a:p>
          <a:p>
            <a:r>
              <a:rPr lang="en-US" dirty="0">
                <a:latin typeface="Consolas" panose="020B0609020204030204" pitchFamily="49" charset="0"/>
              </a:rPr>
              <a:t>-- Extract all non-uppercase chars</a:t>
            </a:r>
          </a:p>
          <a:p>
            <a:r>
              <a:rPr lang="en-US" dirty="0">
                <a:latin typeface="Consolas" panose="020B0609020204030204" pitchFamily="49" charset="0"/>
              </a:rPr>
              <a:t>lies = "nerds EAT </a:t>
            </a:r>
            <a:r>
              <a:rPr lang="en-US" dirty="0" err="1">
                <a:latin typeface="Consolas" panose="020B0609020204030204" pitchFamily="49" charset="0"/>
              </a:rPr>
              <a:t>rockS</a:t>
            </a:r>
            <a:r>
              <a:rPr lang="en-US" dirty="0">
                <a:latin typeface="Consolas" panose="020B0609020204030204" pitchFamily="49" charset="0"/>
              </a:rPr>
              <a:t>!"</a:t>
            </a:r>
          </a:p>
          <a:p>
            <a:r>
              <a:rPr lang="en-US" dirty="0">
                <a:latin typeface="Consolas" panose="020B0609020204030204" pitchFamily="49" charset="0"/>
              </a:rPr>
              <a:t>truth = [ c | c &lt;- lies,</a:t>
            </a:r>
          </a:p>
          <a:p>
            <a:r>
              <a:rPr lang="en-US" dirty="0">
                <a:latin typeface="Consolas" panose="020B0609020204030204" pitchFamily="49" charset="0"/>
              </a:rPr>
              <a:t>          not (</a:t>
            </a:r>
            <a:r>
              <a:rPr lang="en-US" dirty="0" err="1">
                <a:latin typeface="Consolas" panose="020B0609020204030204" pitchFamily="49" charset="0"/>
              </a:rPr>
              <a:t>elem</a:t>
            </a:r>
            <a:r>
              <a:rPr lang="en-US" dirty="0">
                <a:latin typeface="Consolas" panose="020B0609020204030204" pitchFamily="49" charset="0"/>
              </a:rPr>
              <a:t> c ['A'..'Z'])] </a:t>
            </a:r>
            <a:endParaRPr lang="en-US" sz="1100"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Generate right triangles</a:t>
            </a:r>
          </a:p>
          <a:p>
            <a:r>
              <a:rPr lang="en-US" dirty="0" err="1"/>
              <a:t>right_triangle_tuples</a:t>
            </a:r>
            <a:r>
              <a:rPr lang="en-US" dirty="0"/>
              <a:t> = [ </a:t>
            </a:r>
            <a:r>
              <a:rPr lang="en-US" dirty="0">
                <a:solidFill>
                  <a:srgbClr val="C00000"/>
                </a:solidFill>
              </a:rPr>
              <a:t>(</a:t>
            </a:r>
            <a:r>
              <a:rPr lang="en-US" dirty="0" err="1">
                <a:solidFill>
                  <a:srgbClr val="C00000"/>
                </a:solidFill>
              </a:rPr>
              <a:t>a,b,c</a:t>
            </a:r>
            <a:r>
              <a:rPr lang="en-US" dirty="0">
                <a:solidFill>
                  <a:srgbClr val="C00000"/>
                </a:solidFill>
              </a:rPr>
              <a:t>)</a:t>
            </a:r>
            <a:r>
              <a:rPr lang="en-US" dirty="0"/>
              <a:t> | </a:t>
            </a:r>
            <a:br>
              <a:rPr lang="en-US" dirty="0"/>
            </a:br>
            <a:r>
              <a:rPr lang="en-US" dirty="0"/>
              <a:t>     </a:t>
            </a:r>
            <a:r>
              <a:rPr lang="en-US" dirty="0">
                <a:solidFill>
                  <a:srgbClr val="0070C0"/>
                </a:solidFill>
              </a:rPr>
              <a:t>a &lt;- [1..10], b &lt;- [a..10], c &lt;- [b..10]</a:t>
            </a:r>
            <a:r>
              <a:rPr lang="en-US" dirty="0"/>
              <a:t>,</a:t>
            </a:r>
          </a:p>
          <a:p>
            <a:r>
              <a:rPr lang="en-US" dirty="0">
                <a:solidFill>
                  <a:srgbClr val="7030A0"/>
                </a:solidFill>
              </a:rPr>
              <a:t>     a^2+b^2==c^2 </a:t>
            </a:r>
            <a:r>
              <a:rPr lang="en-US" dirty="0"/>
              <a:t>] </a:t>
            </a:r>
          </a:p>
        </p:txBody>
      </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Ok, let's see more advanced comprehensions with constraints!</a:t>
            </a:r>
          </a:p>
        </p:txBody>
      </p:sp>
      <p:sp>
        <p:nvSpPr>
          <p:cNvPr id="41" name="Title 1">
            <a:extLst>
              <a:ext uri="{FF2B5EF4-FFF2-40B4-BE49-F238E27FC236}">
                <a16:creationId xmlns:a16="http://schemas.microsoft.com/office/drawing/2014/main" id="{19D4275D-285B-447D-A94E-D1263BDFB08F}"/>
              </a:ext>
            </a:extLst>
          </p:cNvPr>
          <p:cNvSpPr>
            <a:spLocks noGrp="1"/>
          </p:cNvSpPr>
          <p:nvPr>
            <p:ph type="title"/>
          </p:nvPr>
        </p:nvSpPr>
        <p:spPr>
          <a:xfrm>
            <a:off x="914400" y="-76200"/>
            <a:ext cx="10363200" cy="1143000"/>
          </a:xfrm>
        </p:spPr>
        <p:txBody>
          <a:bodyPr/>
          <a:lstStyle/>
          <a:p>
            <a:r>
              <a:rPr lang="en-US" dirty="0"/>
              <a:t>Advanced Comprehension Examples</a:t>
            </a:r>
          </a:p>
        </p:txBody>
      </p:sp>
      <p:sp>
        <p:nvSpPr>
          <p:cNvPr id="56" name="Rectangle 55">
            <a:extLst>
              <a:ext uri="{FF2B5EF4-FFF2-40B4-BE49-F238E27FC236}">
                <a16:creationId xmlns:a16="http://schemas.microsoft.com/office/drawing/2014/main" id="{4FAB28E4-FAA7-40AE-8374-A432AD3B6D33}"/>
              </a:ext>
            </a:extLst>
          </p:cNvPr>
          <p:cNvSpPr/>
          <p:nvPr/>
        </p:nvSpPr>
        <p:spPr>
          <a:xfrm>
            <a:off x="676324" y="5018613"/>
            <a:ext cx="4805056" cy="1487932"/>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CF6FA13-1071-4D1F-8428-A46B23B27B8F}"/>
              </a:ext>
            </a:extLst>
          </p:cNvPr>
          <p:cNvSpPr/>
          <p:nvPr/>
        </p:nvSpPr>
        <p:spPr>
          <a:xfrm>
            <a:off x="668460" y="2456609"/>
            <a:ext cx="4796462" cy="1170805"/>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peech Bubble: Rectangle with Corners Rounded 31">
            <a:extLst>
              <a:ext uri="{FF2B5EF4-FFF2-40B4-BE49-F238E27FC236}">
                <a16:creationId xmlns:a16="http://schemas.microsoft.com/office/drawing/2014/main" id="{190F789A-0460-4EC2-87FB-721B4D0C0D55}"/>
              </a:ext>
            </a:extLst>
          </p:cNvPr>
          <p:cNvSpPr/>
          <p:nvPr/>
        </p:nvSpPr>
        <p:spPr>
          <a:xfrm>
            <a:off x="123421" y="5500422"/>
            <a:ext cx="3664336" cy="1291241"/>
          </a:xfrm>
          <a:prstGeom prst="wedgeRoundRectCallout">
            <a:avLst>
              <a:gd name="adj1" fmla="val -4"/>
              <a:gd name="adj2" fmla="val -1308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command says:</a:t>
            </a:r>
          </a:p>
          <a:p>
            <a:pPr algn="ctr"/>
            <a:endParaRPr lang="en-US" sz="1200" dirty="0">
              <a:latin typeface="Corbel" panose="020B0503020204020204" pitchFamily="34" charset="0"/>
            </a:endParaRPr>
          </a:p>
          <a:p>
            <a:pPr algn="ctr"/>
            <a:r>
              <a:rPr lang="en-US" sz="2000" dirty="0">
                <a:latin typeface="Corbel" panose="020B0503020204020204" pitchFamily="34" charset="0"/>
              </a:rPr>
              <a:t>"Create a new list of characters (i.e., a new string)…</a:t>
            </a:r>
          </a:p>
        </p:txBody>
      </p:sp>
      <p:sp>
        <p:nvSpPr>
          <p:cNvPr id="36" name="Speech Bubble: Rectangle with Corners Rounded 35">
            <a:extLst>
              <a:ext uri="{FF2B5EF4-FFF2-40B4-BE49-F238E27FC236}">
                <a16:creationId xmlns:a16="http://schemas.microsoft.com/office/drawing/2014/main" id="{E0455B4B-D7A7-4A1A-AAC3-3C3A4C73EB23}"/>
              </a:ext>
            </a:extLst>
          </p:cNvPr>
          <p:cNvSpPr/>
          <p:nvPr/>
        </p:nvSpPr>
        <p:spPr>
          <a:xfrm>
            <a:off x="3965854" y="5345849"/>
            <a:ext cx="3763773" cy="1291241"/>
          </a:xfrm>
          <a:prstGeom prst="wedgeRoundRectCallout">
            <a:avLst>
              <a:gd name="adj1" fmla="val -39314"/>
              <a:gd name="adj2" fmla="val -924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only including each character c that is *not* an upper-case letter.</a:t>
            </a:r>
          </a:p>
        </p:txBody>
      </p:sp>
      <p:grpSp>
        <p:nvGrpSpPr>
          <p:cNvPr id="31" name="Group 30">
            <a:extLst>
              <a:ext uri="{FF2B5EF4-FFF2-40B4-BE49-F238E27FC236}">
                <a16:creationId xmlns:a16="http://schemas.microsoft.com/office/drawing/2014/main" id="{DA75CE25-EBD0-4057-A4A5-B4A9FCE54F28}"/>
              </a:ext>
            </a:extLst>
          </p:cNvPr>
          <p:cNvGrpSpPr/>
          <p:nvPr/>
        </p:nvGrpSpPr>
        <p:grpSpPr>
          <a:xfrm>
            <a:off x="7001913" y="2543354"/>
            <a:ext cx="3961360" cy="1143000"/>
            <a:chOff x="2110540" y="-5100"/>
            <a:chExt cx="3961359" cy="1143000"/>
          </a:xfrm>
        </p:grpSpPr>
        <p:sp>
          <p:nvSpPr>
            <p:cNvPr id="33" name="Rectangle 11">
              <a:extLst>
                <a:ext uri="{FF2B5EF4-FFF2-40B4-BE49-F238E27FC236}">
                  <a16:creationId xmlns:a16="http://schemas.microsoft.com/office/drawing/2014/main" id="{65D4AC6D-812F-428B-9F19-9583E4417D86}"/>
                </a:ext>
              </a:extLst>
            </p:cNvPr>
            <p:cNvSpPr>
              <a:spLocks noChangeArrowheads="1"/>
            </p:cNvSpPr>
            <p:nvPr/>
          </p:nvSpPr>
          <p:spPr bwMode="auto">
            <a:xfrm>
              <a:off x="2914363" y="-5100"/>
              <a:ext cx="3157536"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2400" dirty="0">
                  <a:latin typeface="Corbel" panose="020B0503020204020204" pitchFamily="34" charset="0"/>
                </a:rPr>
                <a:t>What will </a:t>
              </a:r>
              <a:r>
                <a:rPr lang="en-US" sz="2400" dirty="0">
                  <a:solidFill>
                    <a:srgbClr val="FF0000"/>
                  </a:solidFill>
                  <a:latin typeface="Corbel" panose="020B0503020204020204" pitchFamily="34" charset="0"/>
                </a:rPr>
                <a:t>truth </a:t>
              </a:r>
              <a:r>
                <a:rPr lang="en-US" sz="2400" dirty="0">
                  <a:latin typeface="Corbel" panose="020B0503020204020204" pitchFamily="34" charset="0"/>
                </a:rPr>
                <a:t>equal?</a:t>
              </a:r>
            </a:p>
          </p:txBody>
        </p:sp>
        <p:pic>
          <p:nvPicPr>
            <p:cNvPr id="34" name="Picture 33" descr="Shape&#10;&#10;Description automatically generated with low confidence">
              <a:extLst>
                <a:ext uri="{FF2B5EF4-FFF2-40B4-BE49-F238E27FC236}">
                  <a16:creationId xmlns:a16="http://schemas.microsoft.com/office/drawing/2014/main" id="{89C7A498-76C4-4701-858E-62A99A7A7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540" y="101282"/>
              <a:ext cx="789431" cy="789431"/>
            </a:xfrm>
            <a:prstGeom prst="rect">
              <a:avLst/>
            </a:prstGeom>
            <a:ln>
              <a:noFill/>
            </a:ln>
            <a:effectLst>
              <a:outerShdw blurRad="292100" dist="139700" dir="2700000" algn="tl" rotWithShape="0">
                <a:srgbClr val="333333">
                  <a:alpha val="65000"/>
                </a:srgbClr>
              </a:outerShdw>
            </a:effectLst>
          </p:spPr>
        </p:pic>
      </p:grpSp>
      <p:sp>
        <p:nvSpPr>
          <p:cNvPr id="37" name="Rectangle 36">
            <a:extLst>
              <a:ext uri="{FF2B5EF4-FFF2-40B4-BE49-F238E27FC236}">
                <a16:creationId xmlns:a16="http://schemas.microsoft.com/office/drawing/2014/main" id="{E6E0252B-9DAF-4CE6-AC90-E1AB455EB011}"/>
              </a:ext>
            </a:extLst>
          </p:cNvPr>
          <p:cNvSpPr/>
          <p:nvPr/>
        </p:nvSpPr>
        <p:spPr>
          <a:xfrm>
            <a:off x="7115843" y="3595014"/>
            <a:ext cx="3546638"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8" name="Rectangle 37">
            <a:extLst>
              <a:ext uri="{FF2B5EF4-FFF2-40B4-BE49-F238E27FC236}">
                <a16:creationId xmlns:a16="http://schemas.microsoft.com/office/drawing/2014/main" id="{9E2B0FD4-DA7A-4D9D-AB3A-D7CA38FA4E69}"/>
              </a:ext>
            </a:extLst>
          </p:cNvPr>
          <p:cNvSpPr/>
          <p:nvPr/>
        </p:nvSpPr>
        <p:spPr>
          <a:xfrm>
            <a:off x="7115279" y="3600547"/>
            <a:ext cx="3547959"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9" name="TextBox 38">
            <a:extLst>
              <a:ext uri="{FF2B5EF4-FFF2-40B4-BE49-F238E27FC236}">
                <a16:creationId xmlns:a16="http://schemas.microsoft.com/office/drawing/2014/main" id="{21A71188-6F7E-413D-938C-41DFF689039E}"/>
              </a:ext>
            </a:extLst>
          </p:cNvPr>
          <p:cNvSpPr txBox="1"/>
          <p:nvPr/>
        </p:nvSpPr>
        <p:spPr>
          <a:xfrm>
            <a:off x="5683442" y="3867697"/>
            <a:ext cx="6318058" cy="984885"/>
          </a:xfrm>
          <a:prstGeom prst="rect">
            <a:avLst/>
          </a:prstGeom>
          <a:noFill/>
        </p:spPr>
        <p:txBody>
          <a:bodyPr wrap="square" rtlCol="0">
            <a:spAutoFit/>
          </a:bodyPr>
          <a:lstStyle/>
          <a:p>
            <a:pPr algn="ctr"/>
            <a:r>
              <a:rPr lang="en-US" sz="2400" dirty="0"/>
              <a:t>Answer: </a:t>
            </a:r>
          </a:p>
          <a:p>
            <a:pPr algn="ctr"/>
            <a:endParaRPr lang="en-US" sz="1400" dirty="0"/>
          </a:p>
          <a:p>
            <a:pPr algn="ctr"/>
            <a:r>
              <a:rPr lang="en-US" sz="2000" dirty="0">
                <a:solidFill>
                  <a:srgbClr val="FF0000"/>
                </a:solidFill>
                <a:latin typeface="Consolas" panose="020B0609020204030204" pitchFamily="49" charset="0"/>
              </a:rPr>
              <a:t>"nerds  rock!"</a:t>
            </a:r>
          </a:p>
        </p:txBody>
      </p:sp>
      <p:sp>
        <p:nvSpPr>
          <p:cNvPr id="35" name="Speech Bubble: Rectangle with Corners Rounded 34">
            <a:extLst>
              <a:ext uri="{FF2B5EF4-FFF2-40B4-BE49-F238E27FC236}">
                <a16:creationId xmlns:a16="http://schemas.microsoft.com/office/drawing/2014/main" id="{348313A6-FCDD-41E9-8CA8-2E9D01D1A831}"/>
              </a:ext>
            </a:extLst>
          </p:cNvPr>
          <p:cNvSpPr/>
          <p:nvPr/>
        </p:nvSpPr>
        <p:spPr>
          <a:xfrm>
            <a:off x="4101247" y="2248108"/>
            <a:ext cx="3763773" cy="1291241"/>
          </a:xfrm>
          <a:prstGeom prst="wedgeRoundRectCallout">
            <a:avLst>
              <a:gd name="adj1" fmla="val -63609"/>
              <a:gd name="adj2" fmla="val 11137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From the input String:</a:t>
            </a:r>
            <a:br>
              <a:rPr lang="en-US" sz="2000" dirty="0">
                <a:latin typeface="Corbel" panose="020B0503020204020204" pitchFamily="34" charset="0"/>
              </a:rPr>
            </a:br>
            <a:r>
              <a:rPr lang="en-US" sz="2000" dirty="0">
                <a:latin typeface="Corbel" panose="020B0503020204020204" pitchFamily="34" charset="0"/>
              </a:rPr>
              <a:t>"nerds EAT </a:t>
            </a:r>
            <a:r>
              <a:rPr lang="en-US" sz="2000" dirty="0" err="1">
                <a:latin typeface="Corbel" panose="020B0503020204020204" pitchFamily="34" charset="0"/>
              </a:rPr>
              <a:t>rockS</a:t>
            </a:r>
            <a:r>
              <a:rPr lang="en-US" sz="2000" dirty="0">
                <a:latin typeface="Corbel" panose="020B0503020204020204" pitchFamily="34" charset="0"/>
              </a:rPr>
              <a:t>!"</a:t>
            </a:r>
          </a:p>
        </p:txBody>
      </p:sp>
    </p:spTree>
    <p:extLst>
      <p:ext uri="{BB962C8B-B14F-4D97-AF65-F5344CB8AC3E}">
        <p14:creationId xmlns:p14="http://schemas.microsoft.com/office/powerpoint/2010/main" val="89947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90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38"/>
                                        </p:tgtEl>
                                      </p:cBhvr>
                                    </p:animEffect>
                                    <p:set>
                                      <p:cBhvr>
                                        <p:cTn id="21" dur="1" fill="hold">
                                          <p:stCondLst>
                                            <p:cond delay="499"/>
                                          </p:stCondLst>
                                        </p:cTn>
                                        <p:tgtEl>
                                          <p:spTgt spid="3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down)">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down)">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6" grpId="0" animBg="1"/>
      <p:bldP spid="36" grpId="1" animBg="1"/>
      <p:bldP spid="37" grpId="0" animBg="1"/>
      <p:bldP spid="37" grpId="1" animBg="1"/>
      <p:bldP spid="38" grpId="0" animBg="1"/>
      <p:bldP spid="38" grpId="1" animBg="1"/>
      <p:bldP spid="39" grpId="0"/>
      <p:bldP spid="35" grpId="0" animBg="1"/>
      <p:bldP spid="3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9087DB0-96FA-4A23-8650-E44321DBE372}"/>
              </a:ext>
            </a:extLst>
          </p:cNvPr>
          <p:cNvGrpSpPr/>
          <p:nvPr/>
        </p:nvGrpSpPr>
        <p:grpSpPr>
          <a:xfrm>
            <a:off x="5847742" y="2325281"/>
            <a:ext cx="6238537" cy="4247799"/>
            <a:chOff x="6095118" y="1978967"/>
            <a:chExt cx="5733038" cy="3715153"/>
          </a:xfrm>
        </p:grpSpPr>
        <p:grpSp>
          <p:nvGrpSpPr>
            <p:cNvPr id="12" name="Group 11">
              <a:extLst>
                <a:ext uri="{FF2B5EF4-FFF2-40B4-BE49-F238E27FC236}">
                  <a16:creationId xmlns:a16="http://schemas.microsoft.com/office/drawing/2014/main" id="{876D6BC4-ED6F-43A5-9B7D-DF54D2FA2D03}"/>
                </a:ext>
              </a:extLst>
            </p:cNvPr>
            <p:cNvGrpSpPr/>
            <p:nvPr/>
          </p:nvGrpSpPr>
          <p:grpSpPr>
            <a:xfrm>
              <a:off x="6095118" y="1978967"/>
              <a:ext cx="5733038" cy="3715153"/>
              <a:chOff x="3072962" y="1263460"/>
              <a:chExt cx="5994838" cy="4294379"/>
            </a:xfrm>
          </p:grpSpPr>
          <p:pic>
            <p:nvPicPr>
              <p:cNvPr id="13" name="Picture 12">
                <a:extLst>
                  <a:ext uri="{FF2B5EF4-FFF2-40B4-BE49-F238E27FC236}">
                    <a16:creationId xmlns:a16="http://schemas.microsoft.com/office/drawing/2014/main" id="{AB38F4FC-21EF-448C-AB62-F7D042710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4" name="Rectangle 13">
                <a:extLst>
                  <a:ext uri="{FF2B5EF4-FFF2-40B4-BE49-F238E27FC236}">
                    <a16:creationId xmlns:a16="http://schemas.microsoft.com/office/drawing/2014/main" id="{17E6D5F0-012F-436C-883E-D111C897C2A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 name="Rectangle 3">
              <a:extLst>
                <a:ext uri="{FF2B5EF4-FFF2-40B4-BE49-F238E27FC236}">
                  <a16:creationId xmlns:a16="http://schemas.microsoft.com/office/drawing/2014/main" id="{575350B6-64B4-4F2C-A471-AF43F97F8436}"/>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A3C7712-AF90-4549-A2AC-09B9CA2764C6}"/>
              </a:ext>
            </a:extLst>
          </p:cNvPr>
          <p:cNvGrpSpPr/>
          <p:nvPr/>
        </p:nvGrpSpPr>
        <p:grpSpPr>
          <a:xfrm>
            <a:off x="521252" y="2066526"/>
            <a:ext cx="4977219" cy="4497716"/>
            <a:chOff x="521252" y="2066526"/>
            <a:chExt cx="3747567" cy="4497716"/>
          </a:xfrm>
        </p:grpSpPr>
        <p:sp>
          <p:nvSpPr>
            <p:cNvPr id="11" name="Rectangle 10">
              <a:extLst>
                <a:ext uri="{FF2B5EF4-FFF2-40B4-BE49-F238E27FC236}">
                  <a16:creationId xmlns:a16="http://schemas.microsoft.com/office/drawing/2014/main" id="{F1E7AA72-2E77-4A0A-8CE1-5BEED156DC73}"/>
                </a:ext>
              </a:extLst>
            </p:cNvPr>
            <p:cNvSpPr/>
            <p:nvPr/>
          </p:nvSpPr>
          <p:spPr>
            <a:xfrm>
              <a:off x="611219" y="2395643"/>
              <a:ext cx="3657600" cy="416859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FFD5968-1E00-436A-9E42-7685F5D6EE3C}"/>
                </a:ext>
              </a:extLst>
            </p:cNvPr>
            <p:cNvSpPr txBox="1"/>
            <p:nvPr/>
          </p:nvSpPr>
          <p:spPr>
            <a:xfrm>
              <a:off x="521252" y="2066526"/>
              <a:ext cx="820982" cy="400110"/>
            </a:xfrm>
            <a:prstGeom prst="rect">
              <a:avLst/>
            </a:prstGeom>
            <a:noFill/>
          </p:spPr>
          <p:txBody>
            <a:bodyPr wrap="none" rtlCol="0">
              <a:spAutoFit/>
            </a:bodyPr>
            <a:lstStyle/>
            <a:p>
              <a:r>
                <a:rPr lang="en-US" sz="2000" dirty="0" err="1"/>
                <a:t>comp.hs</a:t>
              </a:r>
              <a:endParaRPr lang="en-US" sz="2000" dirty="0"/>
            </a:p>
          </p:txBody>
        </p:sp>
      </p:grpSp>
      <p:sp>
        <p:nvSpPr>
          <p:cNvPr id="8" name="TextBox 7">
            <a:extLst>
              <a:ext uri="{FF2B5EF4-FFF2-40B4-BE49-F238E27FC236}">
                <a16:creationId xmlns:a16="http://schemas.microsoft.com/office/drawing/2014/main" id="{C9C29D76-7DBE-443D-A01B-7C0CA117CD82}"/>
              </a:ext>
            </a:extLst>
          </p:cNvPr>
          <p:cNvSpPr txBox="1"/>
          <p:nvPr/>
        </p:nvSpPr>
        <p:spPr>
          <a:xfrm>
            <a:off x="611219" y="2360331"/>
            <a:ext cx="4996881" cy="3862596"/>
          </a:xfrm>
          <a:prstGeom prst="rect">
            <a:avLst/>
          </a:prstGeom>
          <a:noFill/>
        </p:spPr>
        <p:txBody>
          <a:bodyPr wrap="none" rtlCol="0">
            <a:spAutoFit/>
          </a:bodyPr>
          <a:lstStyle/>
          <a:p>
            <a:r>
              <a:rPr lang="en-US" dirty="0">
                <a:latin typeface="Consolas" panose="020B0609020204030204" pitchFamily="49" charset="0"/>
              </a:rPr>
              <a:t>-- Generate first 5 #s divisible by 29</a:t>
            </a:r>
          </a:p>
          <a:p>
            <a:r>
              <a:rPr lang="en-US" dirty="0">
                <a:latin typeface="Consolas" panose="020B0609020204030204" pitchFamily="49" charset="0"/>
              </a:rPr>
              <a:t>-- between 1000 and infinity</a:t>
            </a:r>
          </a:p>
          <a:p>
            <a:r>
              <a:rPr lang="en-US" dirty="0">
                <a:latin typeface="Consolas" panose="020B0609020204030204" pitchFamily="49" charset="0"/>
              </a:rPr>
              <a:t>div_by_29 = take 5 [x | x &lt;- [1000..],</a:t>
            </a:r>
          </a:p>
          <a:p>
            <a:r>
              <a:rPr lang="en-US" dirty="0">
                <a:latin typeface="Consolas" panose="020B0609020204030204" pitchFamily="49" charset="0"/>
              </a:rPr>
              <a:t>             (mod x 29) == 0]</a:t>
            </a:r>
          </a:p>
          <a:p>
            <a:endParaRPr lang="en-US" sz="1100" dirty="0">
              <a:latin typeface="Consolas" panose="020B0609020204030204" pitchFamily="49" charset="0"/>
            </a:endParaRPr>
          </a:p>
          <a:p>
            <a:r>
              <a:rPr lang="en-US" dirty="0">
                <a:latin typeface="Consolas" panose="020B0609020204030204" pitchFamily="49" charset="0"/>
              </a:rPr>
              <a:t>-- Extract all non-uppercase chars</a:t>
            </a:r>
          </a:p>
          <a:p>
            <a:r>
              <a:rPr lang="en-US" dirty="0">
                <a:latin typeface="Consolas" panose="020B0609020204030204" pitchFamily="49" charset="0"/>
              </a:rPr>
              <a:t>lies = "nerds EAT </a:t>
            </a:r>
            <a:r>
              <a:rPr lang="en-US" dirty="0" err="1">
                <a:latin typeface="Consolas" panose="020B0609020204030204" pitchFamily="49" charset="0"/>
              </a:rPr>
              <a:t>rockS</a:t>
            </a:r>
            <a:r>
              <a:rPr lang="en-US" dirty="0">
                <a:latin typeface="Consolas" panose="020B0609020204030204" pitchFamily="49" charset="0"/>
              </a:rPr>
              <a:t>!"</a:t>
            </a:r>
          </a:p>
          <a:p>
            <a:r>
              <a:rPr lang="en-US" dirty="0">
                <a:latin typeface="Consolas" panose="020B0609020204030204" pitchFamily="49" charset="0"/>
              </a:rPr>
              <a:t>truth = [ c | c &lt;- lies,</a:t>
            </a:r>
          </a:p>
          <a:p>
            <a:r>
              <a:rPr lang="en-US" dirty="0">
                <a:latin typeface="Consolas" panose="020B0609020204030204" pitchFamily="49" charset="0"/>
              </a:rPr>
              <a:t>          not (</a:t>
            </a:r>
            <a:r>
              <a:rPr lang="en-US" dirty="0" err="1">
                <a:latin typeface="Consolas" panose="020B0609020204030204" pitchFamily="49" charset="0"/>
              </a:rPr>
              <a:t>elem</a:t>
            </a:r>
            <a:r>
              <a:rPr lang="en-US" dirty="0">
                <a:latin typeface="Consolas" panose="020B0609020204030204" pitchFamily="49" charset="0"/>
              </a:rPr>
              <a:t> c ['A'..'Z'])] </a:t>
            </a:r>
            <a:endParaRPr lang="en-US" sz="1100"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Generate right triangles</a:t>
            </a:r>
          </a:p>
          <a:p>
            <a:r>
              <a:rPr lang="en-US" dirty="0" err="1"/>
              <a:t>right_triangle_tuples</a:t>
            </a:r>
            <a:r>
              <a:rPr lang="en-US" dirty="0"/>
              <a:t> = [ </a:t>
            </a:r>
            <a:r>
              <a:rPr lang="en-US" dirty="0">
                <a:solidFill>
                  <a:srgbClr val="C00000"/>
                </a:solidFill>
              </a:rPr>
              <a:t>(</a:t>
            </a:r>
            <a:r>
              <a:rPr lang="en-US" dirty="0" err="1">
                <a:solidFill>
                  <a:srgbClr val="C00000"/>
                </a:solidFill>
              </a:rPr>
              <a:t>a,b,c</a:t>
            </a:r>
            <a:r>
              <a:rPr lang="en-US" dirty="0">
                <a:solidFill>
                  <a:srgbClr val="C00000"/>
                </a:solidFill>
              </a:rPr>
              <a:t>)</a:t>
            </a:r>
            <a:r>
              <a:rPr lang="en-US" dirty="0"/>
              <a:t> | </a:t>
            </a:r>
          </a:p>
          <a:p>
            <a:r>
              <a:rPr lang="en-US" dirty="0"/>
              <a:t>     </a:t>
            </a:r>
            <a:r>
              <a:rPr lang="en-US" dirty="0">
                <a:solidFill>
                  <a:srgbClr val="0070C0"/>
                </a:solidFill>
              </a:rPr>
              <a:t>a &lt;- [1..10], b &lt;- [a..10], c &lt;- [b..10]</a:t>
            </a:r>
            <a:r>
              <a:rPr lang="en-US" dirty="0"/>
              <a:t>,</a:t>
            </a:r>
          </a:p>
          <a:p>
            <a:r>
              <a:rPr lang="en-US" dirty="0">
                <a:solidFill>
                  <a:srgbClr val="7030A0"/>
                </a:solidFill>
              </a:rPr>
              <a:t>     a^2+b^2==c^2 </a:t>
            </a:r>
            <a:r>
              <a:rPr lang="en-US" dirty="0"/>
              <a:t>] </a:t>
            </a:r>
          </a:p>
        </p:txBody>
      </p:sp>
      <p:grpSp>
        <p:nvGrpSpPr>
          <p:cNvPr id="2" name="Group 1">
            <a:extLst>
              <a:ext uri="{FF2B5EF4-FFF2-40B4-BE49-F238E27FC236}">
                <a16:creationId xmlns:a16="http://schemas.microsoft.com/office/drawing/2014/main" id="{F71218BB-29F7-4BB3-9BF8-95FD1793D6AB}"/>
              </a:ext>
            </a:extLst>
          </p:cNvPr>
          <p:cNvGrpSpPr/>
          <p:nvPr/>
        </p:nvGrpSpPr>
        <p:grpSpPr>
          <a:xfrm>
            <a:off x="5821240" y="2549993"/>
            <a:ext cx="3097323" cy="614043"/>
            <a:chOff x="5821240" y="2549993"/>
            <a:chExt cx="3097323" cy="614043"/>
          </a:xfrm>
        </p:grpSpPr>
        <p:sp>
          <p:nvSpPr>
            <p:cNvPr id="20" name="TextBox 19">
              <a:extLst>
                <a:ext uri="{FF2B5EF4-FFF2-40B4-BE49-F238E27FC236}">
                  <a16:creationId xmlns:a16="http://schemas.microsoft.com/office/drawing/2014/main" id="{AFB4F704-7703-4B37-885C-2247178793BF}"/>
                </a:ext>
              </a:extLst>
            </p:cNvPr>
            <p:cNvSpPr txBox="1"/>
            <p:nvPr/>
          </p:nvSpPr>
          <p:spPr>
            <a:xfrm>
              <a:off x="5847743" y="2549993"/>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21" name="TextBox 20">
              <a:extLst>
                <a:ext uri="{FF2B5EF4-FFF2-40B4-BE49-F238E27FC236}">
                  <a16:creationId xmlns:a16="http://schemas.microsoft.com/office/drawing/2014/main" id="{4FA66634-38C9-4E5C-A616-F38096EDC758}"/>
                </a:ext>
              </a:extLst>
            </p:cNvPr>
            <p:cNvSpPr txBox="1"/>
            <p:nvPr/>
          </p:nvSpPr>
          <p:spPr>
            <a:xfrm>
              <a:off x="6941339" y="2557292"/>
              <a:ext cx="1451038"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comp</a:t>
              </a:r>
            </a:p>
          </p:txBody>
        </p:sp>
        <p:sp>
          <p:nvSpPr>
            <p:cNvPr id="45" name="TextBox 44">
              <a:extLst>
                <a:ext uri="{FF2B5EF4-FFF2-40B4-BE49-F238E27FC236}">
                  <a16:creationId xmlns:a16="http://schemas.microsoft.com/office/drawing/2014/main" id="{DE485FC1-3EAC-4800-B4DD-FB2625888092}"/>
                </a:ext>
              </a:extLst>
            </p:cNvPr>
            <p:cNvSpPr txBox="1"/>
            <p:nvPr/>
          </p:nvSpPr>
          <p:spPr>
            <a:xfrm>
              <a:off x="5821240" y="2794704"/>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grpSp>
      <p:sp>
        <p:nvSpPr>
          <p:cNvPr id="30" name="TextBox 29">
            <a:extLst>
              <a:ext uri="{FF2B5EF4-FFF2-40B4-BE49-F238E27FC236}">
                <a16:creationId xmlns:a16="http://schemas.microsoft.com/office/drawing/2014/main" id="{5DFD2ACA-AAAC-49EA-9F33-8D1E3BB4B4EA}"/>
              </a:ext>
            </a:extLst>
          </p:cNvPr>
          <p:cNvSpPr txBox="1"/>
          <p:nvPr/>
        </p:nvSpPr>
        <p:spPr>
          <a:xfrm>
            <a:off x="1430714" y="887889"/>
            <a:ext cx="9153356" cy="461665"/>
          </a:xfrm>
          <a:prstGeom prst="rect">
            <a:avLst/>
          </a:prstGeom>
          <a:noFill/>
        </p:spPr>
        <p:txBody>
          <a:bodyPr wrap="square" rtlCol="0">
            <a:spAutoFit/>
          </a:bodyPr>
          <a:lstStyle/>
          <a:p>
            <a:pPr algn="ctr"/>
            <a:r>
              <a:rPr lang="en-US" sz="2400" dirty="0"/>
              <a:t>Ok, let's see more advanced comprehensions with constraints!</a:t>
            </a:r>
          </a:p>
        </p:txBody>
      </p:sp>
      <p:sp>
        <p:nvSpPr>
          <p:cNvPr id="41" name="Title 1">
            <a:extLst>
              <a:ext uri="{FF2B5EF4-FFF2-40B4-BE49-F238E27FC236}">
                <a16:creationId xmlns:a16="http://schemas.microsoft.com/office/drawing/2014/main" id="{19D4275D-285B-447D-A94E-D1263BDFB08F}"/>
              </a:ext>
            </a:extLst>
          </p:cNvPr>
          <p:cNvSpPr>
            <a:spLocks noGrp="1"/>
          </p:cNvSpPr>
          <p:nvPr>
            <p:ph type="title"/>
          </p:nvPr>
        </p:nvSpPr>
        <p:spPr>
          <a:xfrm>
            <a:off x="914400" y="-76200"/>
            <a:ext cx="10363200" cy="1143000"/>
          </a:xfrm>
        </p:spPr>
        <p:txBody>
          <a:bodyPr/>
          <a:lstStyle/>
          <a:p>
            <a:r>
              <a:rPr lang="en-US" dirty="0"/>
              <a:t>Advanced Comprehension Examples</a:t>
            </a:r>
          </a:p>
        </p:txBody>
      </p:sp>
      <p:sp>
        <p:nvSpPr>
          <p:cNvPr id="55" name="Rectangle 54">
            <a:extLst>
              <a:ext uri="{FF2B5EF4-FFF2-40B4-BE49-F238E27FC236}">
                <a16:creationId xmlns:a16="http://schemas.microsoft.com/office/drawing/2014/main" id="{5C9DF695-45A8-494B-B5C9-C47D74E80296}"/>
              </a:ext>
            </a:extLst>
          </p:cNvPr>
          <p:cNvSpPr/>
          <p:nvPr/>
        </p:nvSpPr>
        <p:spPr>
          <a:xfrm>
            <a:off x="690501" y="3671725"/>
            <a:ext cx="4752379" cy="1178665"/>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CF6FA13-1071-4D1F-8428-A46B23B27B8F}"/>
              </a:ext>
            </a:extLst>
          </p:cNvPr>
          <p:cNvSpPr/>
          <p:nvPr/>
        </p:nvSpPr>
        <p:spPr>
          <a:xfrm>
            <a:off x="668460" y="2456609"/>
            <a:ext cx="4796462" cy="1170805"/>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peech Bubble: Rectangle with Corners Rounded 31">
            <a:extLst>
              <a:ext uri="{FF2B5EF4-FFF2-40B4-BE49-F238E27FC236}">
                <a16:creationId xmlns:a16="http://schemas.microsoft.com/office/drawing/2014/main" id="{190F789A-0460-4EC2-87FB-721B4D0C0D55}"/>
              </a:ext>
            </a:extLst>
          </p:cNvPr>
          <p:cNvSpPr/>
          <p:nvPr/>
        </p:nvSpPr>
        <p:spPr>
          <a:xfrm>
            <a:off x="4503140" y="3970987"/>
            <a:ext cx="3664336" cy="1291241"/>
          </a:xfrm>
          <a:prstGeom prst="wedgeRoundRectCallout">
            <a:avLst>
              <a:gd name="adj1" fmla="val -74987"/>
              <a:gd name="adj2" fmla="val 658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command says:</a:t>
            </a:r>
          </a:p>
          <a:p>
            <a:pPr algn="ctr"/>
            <a:endParaRPr lang="en-US" sz="1200" dirty="0">
              <a:latin typeface="Corbel" panose="020B0503020204020204" pitchFamily="34" charset="0"/>
            </a:endParaRPr>
          </a:p>
          <a:p>
            <a:pPr algn="ctr"/>
            <a:r>
              <a:rPr lang="en-US" sz="2000" dirty="0">
                <a:latin typeface="Corbel" panose="020B0503020204020204" pitchFamily="34" charset="0"/>
              </a:rPr>
              <a:t>"Create a bunch of three-tuples…</a:t>
            </a:r>
          </a:p>
        </p:txBody>
      </p:sp>
      <p:sp>
        <p:nvSpPr>
          <p:cNvPr id="35" name="Speech Bubble: Rectangle with Corners Rounded 34">
            <a:extLst>
              <a:ext uri="{FF2B5EF4-FFF2-40B4-BE49-F238E27FC236}">
                <a16:creationId xmlns:a16="http://schemas.microsoft.com/office/drawing/2014/main" id="{348313A6-FCDD-41E9-8CA8-2E9D01D1A831}"/>
              </a:ext>
            </a:extLst>
          </p:cNvPr>
          <p:cNvSpPr/>
          <p:nvPr/>
        </p:nvSpPr>
        <p:spPr>
          <a:xfrm>
            <a:off x="74256" y="2690949"/>
            <a:ext cx="1828567" cy="1255887"/>
          </a:xfrm>
          <a:prstGeom prst="wedgeRoundRectCallout">
            <a:avLst>
              <a:gd name="adj1" fmla="val 29820"/>
              <a:gd name="adj2" fmla="val 1860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Where:</a:t>
            </a:r>
          </a:p>
          <a:p>
            <a:pPr algn="ctr"/>
            <a:r>
              <a:rPr lang="en-US" sz="2000" dirty="0">
                <a:latin typeface="Corbel" panose="020B0503020204020204" pitchFamily="34" charset="0"/>
              </a:rPr>
              <a:t> </a:t>
            </a:r>
            <a:r>
              <a:rPr lang="en-US" sz="2000" dirty="0">
                <a:solidFill>
                  <a:srgbClr val="FFAFAF"/>
                </a:solidFill>
                <a:latin typeface="Corbel" panose="020B0503020204020204" pitchFamily="34" charset="0"/>
              </a:rPr>
              <a:t>a</a:t>
            </a:r>
            <a:r>
              <a:rPr lang="en-US" sz="2000" dirty="0">
                <a:latin typeface="Corbel" panose="020B0503020204020204" pitchFamily="34" charset="0"/>
              </a:rPr>
              <a:t> is in the range 1 to 10,</a:t>
            </a:r>
          </a:p>
          <a:p>
            <a:pPr algn="ctr"/>
            <a:endParaRPr lang="en-US" sz="2000" dirty="0">
              <a:latin typeface="Corbel" panose="020B0503020204020204" pitchFamily="34" charset="0"/>
            </a:endParaRPr>
          </a:p>
        </p:txBody>
      </p:sp>
      <p:sp>
        <p:nvSpPr>
          <p:cNvPr id="36" name="Speech Bubble: Rectangle with Corners Rounded 35">
            <a:extLst>
              <a:ext uri="{FF2B5EF4-FFF2-40B4-BE49-F238E27FC236}">
                <a16:creationId xmlns:a16="http://schemas.microsoft.com/office/drawing/2014/main" id="{E0455B4B-D7A7-4A1A-AAC3-3C3A4C73EB23}"/>
              </a:ext>
            </a:extLst>
          </p:cNvPr>
          <p:cNvSpPr/>
          <p:nvPr/>
        </p:nvSpPr>
        <p:spPr>
          <a:xfrm>
            <a:off x="3912877" y="6078731"/>
            <a:ext cx="4752379" cy="726360"/>
          </a:xfrm>
          <a:prstGeom prst="wedgeRoundRectCallout">
            <a:avLst>
              <a:gd name="adj1" fmla="val -83007"/>
              <a:gd name="adj2" fmla="val -567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such that they represent right-triangles."</a:t>
            </a:r>
          </a:p>
        </p:txBody>
      </p:sp>
      <p:sp>
        <p:nvSpPr>
          <p:cNvPr id="31" name="TextBox 30">
            <a:extLst>
              <a:ext uri="{FF2B5EF4-FFF2-40B4-BE49-F238E27FC236}">
                <a16:creationId xmlns:a16="http://schemas.microsoft.com/office/drawing/2014/main" id="{B0B7DE31-E308-4043-A4A9-7E50981F769F}"/>
              </a:ext>
            </a:extLst>
          </p:cNvPr>
          <p:cNvSpPr txBox="1"/>
          <p:nvPr/>
        </p:nvSpPr>
        <p:spPr>
          <a:xfrm>
            <a:off x="5816823" y="3086156"/>
            <a:ext cx="944489" cy="369332"/>
          </a:xfrm>
          <a:prstGeom prst="rect">
            <a:avLst/>
          </a:prstGeom>
          <a:noFill/>
        </p:spPr>
        <p:txBody>
          <a:bodyPr wrap="none" rtlCol="0">
            <a:spAutoFit/>
          </a:bodyPr>
          <a:lstStyle/>
          <a:p>
            <a:r>
              <a:rPr lang="en-US" dirty="0">
                <a:solidFill>
                  <a:schemeClr val="bg1"/>
                </a:solidFill>
                <a:latin typeface="Consolas" panose="020B0609020204030204" pitchFamily="49" charset="0"/>
              </a:rPr>
              <a:t>Comp&gt; </a:t>
            </a:r>
          </a:p>
        </p:txBody>
      </p:sp>
      <p:sp>
        <p:nvSpPr>
          <p:cNvPr id="33" name="TextBox 32">
            <a:extLst>
              <a:ext uri="{FF2B5EF4-FFF2-40B4-BE49-F238E27FC236}">
                <a16:creationId xmlns:a16="http://schemas.microsoft.com/office/drawing/2014/main" id="{825A3CC6-3A95-4FF2-8D99-D321B4120F18}"/>
              </a:ext>
            </a:extLst>
          </p:cNvPr>
          <p:cNvSpPr txBox="1"/>
          <p:nvPr/>
        </p:nvSpPr>
        <p:spPr>
          <a:xfrm>
            <a:off x="6509943" y="3097661"/>
            <a:ext cx="2844048" cy="369332"/>
          </a:xfrm>
          <a:prstGeom prst="rect">
            <a:avLst/>
          </a:prstGeom>
          <a:noFill/>
        </p:spPr>
        <p:txBody>
          <a:bodyPr wrap="none" rtlCol="0">
            <a:spAutoFit/>
          </a:bodyPr>
          <a:lstStyle/>
          <a:p>
            <a:r>
              <a:rPr lang="en-US" dirty="0" err="1">
                <a:solidFill>
                  <a:srgbClr val="C2FFF0"/>
                </a:solidFill>
                <a:latin typeface="Consolas" panose="020B0609020204030204" pitchFamily="49" charset="0"/>
              </a:rPr>
              <a:t>right_triangle_tuples</a:t>
            </a:r>
            <a:endParaRPr lang="en-US" dirty="0">
              <a:solidFill>
                <a:srgbClr val="C2FFF0"/>
              </a:solidFill>
              <a:latin typeface="Consolas" panose="020B0609020204030204" pitchFamily="49" charset="0"/>
            </a:endParaRPr>
          </a:p>
        </p:txBody>
      </p:sp>
      <p:sp>
        <p:nvSpPr>
          <p:cNvPr id="34" name="TextBox 33">
            <a:extLst>
              <a:ext uri="{FF2B5EF4-FFF2-40B4-BE49-F238E27FC236}">
                <a16:creationId xmlns:a16="http://schemas.microsoft.com/office/drawing/2014/main" id="{D225F0DB-EF08-422D-AE00-6716151C7A70}"/>
              </a:ext>
            </a:extLst>
          </p:cNvPr>
          <p:cNvSpPr txBox="1"/>
          <p:nvPr/>
        </p:nvSpPr>
        <p:spPr>
          <a:xfrm>
            <a:off x="5816822" y="3361850"/>
            <a:ext cx="2464136" cy="369332"/>
          </a:xfrm>
          <a:prstGeom prst="rect">
            <a:avLst/>
          </a:prstGeom>
          <a:noFill/>
        </p:spPr>
        <p:txBody>
          <a:bodyPr wrap="none" rtlCol="0">
            <a:spAutoFit/>
          </a:bodyPr>
          <a:lstStyle/>
          <a:p>
            <a:r>
              <a:rPr lang="en-US" dirty="0">
                <a:solidFill>
                  <a:srgbClr val="FFD1D1"/>
                </a:solidFill>
                <a:latin typeface="Consolas" panose="020B0609020204030204" pitchFamily="49" charset="0"/>
              </a:rPr>
              <a:t>[(3,4,5),(6,8,10)]</a:t>
            </a:r>
          </a:p>
        </p:txBody>
      </p:sp>
      <p:sp>
        <p:nvSpPr>
          <p:cNvPr id="38" name="Speech Bubble: Rectangle with Corners Rounded 37">
            <a:extLst>
              <a:ext uri="{FF2B5EF4-FFF2-40B4-BE49-F238E27FC236}">
                <a16:creationId xmlns:a16="http://schemas.microsoft.com/office/drawing/2014/main" id="{31398543-19D0-4C96-B876-D6AFCC765FF7}"/>
              </a:ext>
            </a:extLst>
          </p:cNvPr>
          <p:cNvSpPr/>
          <p:nvPr/>
        </p:nvSpPr>
        <p:spPr>
          <a:xfrm>
            <a:off x="5847742" y="3916488"/>
            <a:ext cx="3945048" cy="1270266"/>
          </a:xfrm>
          <a:prstGeom prst="wedgeRoundRectCallout">
            <a:avLst>
              <a:gd name="adj1" fmla="val -105527"/>
              <a:gd name="adj2" fmla="val 863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 generator that references a variable from an earlier generator is called a </a:t>
            </a:r>
            <a:r>
              <a:rPr lang="en-US" sz="2000" dirty="0">
                <a:solidFill>
                  <a:srgbClr val="FFAFAF"/>
                </a:solidFill>
                <a:latin typeface="Corbel" panose="020B0503020204020204" pitchFamily="34" charset="0"/>
              </a:rPr>
              <a:t>dependent generator</a:t>
            </a:r>
            <a:r>
              <a:rPr lang="en-US" sz="2000" dirty="0">
                <a:latin typeface="Corbel" panose="020B0503020204020204" pitchFamily="34" charset="0"/>
              </a:rPr>
              <a:t>.</a:t>
            </a:r>
          </a:p>
        </p:txBody>
      </p:sp>
      <p:sp>
        <p:nvSpPr>
          <p:cNvPr id="40" name="Speech Bubble: Rectangle with Corners Rounded 39">
            <a:extLst>
              <a:ext uri="{FF2B5EF4-FFF2-40B4-BE49-F238E27FC236}">
                <a16:creationId xmlns:a16="http://schemas.microsoft.com/office/drawing/2014/main" id="{B644691A-01AF-4778-8309-F47B4BD9CF76}"/>
              </a:ext>
            </a:extLst>
          </p:cNvPr>
          <p:cNvSpPr/>
          <p:nvPr/>
        </p:nvSpPr>
        <p:spPr>
          <a:xfrm>
            <a:off x="1992175" y="2714816"/>
            <a:ext cx="1828567" cy="1255887"/>
          </a:xfrm>
          <a:prstGeom prst="wedgeRoundRectCallout">
            <a:avLst>
              <a:gd name="adj1" fmla="val -10423"/>
              <a:gd name="adj2" fmla="val 1822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a:t>
            </a:r>
          </a:p>
          <a:p>
            <a:pPr algn="ctr"/>
            <a:r>
              <a:rPr lang="en-US" sz="2000" dirty="0">
                <a:latin typeface="Corbel" panose="020B0503020204020204" pitchFamily="34" charset="0"/>
              </a:rPr>
              <a:t> </a:t>
            </a:r>
            <a:r>
              <a:rPr lang="en-US" sz="2000" dirty="0">
                <a:solidFill>
                  <a:srgbClr val="C2FFF0"/>
                </a:solidFill>
                <a:latin typeface="Corbel" panose="020B0503020204020204" pitchFamily="34" charset="0"/>
              </a:rPr>
              <a:t>b</a:t>
            </a:r>
            <a:r>
              <a:rPr lang="en-US" sz="2000" dirty="0">
                <a:latin typeface="Corbel" panose="020B0503020204020204" pitchFamily="34" charset="0"/>
              </a:rPr>
              <a:t> is in the range </a:t>
            </a:r>
            <a:r>
              <a:rPr lang="en-US" sz="2000" dirty="0">
                <a:solidFill>
                  <a:srgbClr val="FFAFAF"/>
                </a:solidFill>
                <a:latin typeface="Corbel" panose="020B0503020204020204" pitchFamily="34" charset="0"/>
              </a:rPr>
              <a:t>a</a:t>
            </a:r>
            <a:r>
              <a:rPr lang="en-US" sz="2000" dirty="0">
                <a:latin typeface="Corbel" panose="020B0503020204020204" pitchFamily="34" charset="0"/>
              </a:rPr>
              <a:t> to 10,</a:t>
            </a:r>
          </a:p>
          <a:p>
            <a:pPr algn="ctr"/>
            <a:endParaRPr lang="en-US" sz="2000" dirty="0">
              <a:latin typeface="Corbel" panose="020B0503020204020204" pitchFamily="34" charset="0"/>
            </a:endParaRPr>
          </a:p>
        </p:txBody>
      </p:sp>
      <p:sp>
        <p:nvSpPr>
          <p:cNvPr id="42" name="Speech Bubble: Rectangle with Corners Rounded 41">
            <a:extLst>
              <a:ext uri="{FF2B5EF4-FFF2-40B4-BE49-F238E27FC236}">
                <a16:creationId xmlns:a16="http://schemas.microsoft.com/office/drawing/2014/main" id="{3A04780B-4708-452E-B122-CFBF0CBD7E5D}"/>
              </a:ext>
            </a:extLst>
          </p:cNvPr>
          <p:cNvSpPr/>
          <p:nvPr/>
        </p:nvSpPr>
        <p:spPr>
          <a:xfrm>
            <a:off x="3920247" y="2741318"/>
            <a:ext cx="1828567" cy="1255887"/>
          </a:xfrm>
          <a:prstGeom prst="wedgeRoundRectCallout">
            <a:avLst>
              <a:gd name="adj1" fmla="val -58286"/>
              <a:gd name="adj2" fmla="val 1829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a:t>
            </a:r>
          </a:p>
          <a:p>
            <a:pPr algn="ctr"/>
            <a:r>
              <a:rPr lang="en-US" sz="2000" dirty="0">
                <a:latin typeface="Corbel" panose="020B0503020204020204" pitchFamily="34" charset="0"/>
              </a:rPr>
              <a:t> </a:t>
            </a:r>
            <a:r>
              <a:rPr lang="en-US" sz="2000" dirty="0">
                <a:solidFill>
                  <a:schemeClr val="accent6">
                    <a:lumMod val="40000"/>
                    <a:lumOff val="60000"/>
                  </a:schemeClr>
                </a:solidFill>
                <a:latin typeface="Corbel" panose="020B0503020204020204" pitchFamily="34" charset="0"/>
              </a:rPr>
              <a:t>c</a:t>
            </a:r>
            <a:r>
              <a:rPr lang="en-US" sz="2000" dirty="0">
                <a:latin typeface="Corbel" panose="020B0503020204020204" pitchFamily="34" charset="0"/>
              </a:rPr>
              <a:t> is in the range </a:t>
            </a:r>
            <a:r>
              <a:rPr lang="en-US" sz="2000" dirty="0">
                <a:solidFill>
                  <a:srgbClr val="C2FFF0"/>
                </a:solidFill>
                <a:latin typeface="Corbel" panose="020B0503020204020204" pitchFamily="34" charset="0"/>
              </a:rPr>
              <a:t>b</a:t>
            </a:r>
            <a:r>
              <a:rPr lang="en-US" sz="2000" dirty="0">
                <a:latin typeface="Corbel" panose="020B0503020204020204" pitchFamily="34" charset="0"/>
              </a:rPr>
              <a:t> to 10,</a:t>
            </a:r>
          </a:p>
          <a:p>
            <a:pPr algn="ctr"/>
            <a:endParaRPr lang="en-US" sz="2000" dirty="0">
              <a:latin typeface="Corbel" panose="020B0503020204020204" pitchFamily="34" charset="0"/>
            </a:endParaRPr>
          </a:p>
        </p:txBody>
      </p:sp>
    </p:spTree>
    <p:extLst>
      <p:ext uri="{BB962C8B-B14F-4D97-AF65-F5344CB8AC3E}">
        <p14:creationId xmlns:p14="http://schemas.microsoft.com/office/powerpoint/2010/main" val="6827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35"/>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36"/>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4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4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down)">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2" nodeType="clickEffect">
                                  <p:stCondLst>
                                    <p:cond delay="0"/>
                                  </p:stCondLst>
                                  <p:childTnLst>
                                    <p:animMotion origin="layout" path="M 3.75E-6 2.59259E-6 L -0.12995 2.59259E-6 " pathEditMode="relative" rAng="0" ptsTypes="AA">
                                      <p:cBhvr>
                                        <p:cTn id="63" dur="2000" fill="hold"/>
                                        <p:tgtEl>
                                          <p:spTgt spid="38"/>
                                        </p:tgtEl>
                                        <p:attrNameLst>
                                          <p:attrName>ppt_x</p:attrName>
                                          <p:attrName>ppt_y</p:attrName>
                                        </p:attrNameLst>
                                      </p:cBhvr>
                                      <p:rCtr x="-6497" y="0"/>
                                    </p:animMotion>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5" grpId="0" animBg="1"/>
      <p:bldP spid="35" grpId="1" animBg="1"/>
      <p:bldP spid="36" grpId="0" animBg="1"/>
      <p:bldP spid="36" grpId="1" animBg="1"/>
      <p:bldP spid="31" grpId="0"/>
      <p:bldP spid="33" grpId="0"/>
      <p:bldP spid="34" grpId="0"/>
      <p:bldP spid="38" grpId="0" animBg="1"/>
      <p:bldP spid="38" grpId="1" animBg="1"/>
      <p:bldP spid="38" grpId="2" animBg="1"/>
      <p:bldP spid="40" grpId="0" animBg="1"/>
      <p:bldP spid="40" grpId="1" animBg="1"/>
      <p:bldP spid="42" grpId="0" animBg="1"/>
      <p:bldP spid="4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88233D-091B-4799-B5FB-0895814A8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38" y="-285750"/>
            <a:ext cx="3781425" cy="3781425"/>
          </a:xfrm>
          <a:prstGeom prst="rect">
            <a:avLst/>
          </a:prstGeom>
        </p:spPr>
      </p:pic>
      <p:sp>
        <p:nvSpPr>
          <p:cNvPr id="7" name="TextBox 6">
            <a:extLst>
              <a:ext uri="{FF2B5EF4-FFF2-40B4-BE49-F238E27FC236}">
                <a16:creationId xmlns:a16="http://schemas.microsoft.com/office/drawing/2014/main" id="{D5B9F505-26F9-4B90-8B7F-E8157A2E23F9}"/>
              </a:ext>
            </a:extLst>
          </p:cNvPr>
          <p:cNvSpPr txBox="1"/>
          <p:nvPr/>
        </p:nvSpPr>
        <p:spPr>
          <a:xfrm>
            <a:off x="2568463" y="1428750"/>
            <a:ext cx="9058275" cy="830997"/>
          </a:xfrm>
          <a:prstGeom prst="rect">
            <a:avLst/>
          </a:prstGeom>
          <a:noFill/>
        </p:spPr>
        <p:txBody>
          <a:bodyPr wrap="square" rtlCol="0">
            <a:spAutoFit/>
          </a:bodyPr>
          <a:lstStyle/>
          <a:p>
            <a:pPr algn="ctr"/>
            <a:r>
              <a:rPr lang="en-US" sz="2400" dirty="0"/>
              <a:t>Comprehensions have been adopted by several notable programming languages, like </a:t>
            </a:r>
            <a:r>
              <a:rPr lang="en-US" sz="2400" dirty="0">
                <a:solidFill>
                  <a:srgbClr val="FF0000"/>
                </a:solidFill>
              </a:rPr>
              <a:t>Python</a:t>
            </a:r>
            <a:r>
              <a:rPr lang="en-US" sz="2400" dirty="0"/>
              <a:t>, </a:t>
            </a:r>
            <a:r>
              <a:rPr lang="en-US" sz="2400" dirty="0">
                <a:solidFill>
                  <a:srgbClr val="FF0000"/>
                </a:solidFill>
              </a:rPr>
              <a:t>C#</a:t>
            </a:r>
            <a:r>
              <a:rPr lang="en-US" sz="2400" dirty="0"/>
              <a:t> and </a:t>
            </a:r>
            <a:r>
              <a:rPr lang="en-US" sz="2400" dirty="0">
                <a:solidFill>
                  <a:srgbClr val="FF0000"/>
                </a:solidFill>
              </a:rPr>
              <a:t>R</a:t>
            </a:r>
            <a:r>
              <a:rPr lang="en-US" sz="2400" dirty="0"/>
              <a:t> (used in statistical analysis).</a:t>
            </a:r>
          </a:p>
        </p:txBody>
      </p:sp>
      <p:sp>
        <p:nvSpPr>
          <p:cNvPr id="11" name="Rectangle 10">
            <a:extLst>
              <a:ext uri="{FF2B5EF4-FFF2-40B4-BE49-F238E27FC236}">
                <a16:creationId xmlns:a16="http://schemas.microsoft.com/office/drawing/2014/main" id="{780971BA-DAC6-4B97-9B75-807347AF8DD9}"/>
              </a:ext>
            </a:extLst>
          </p:cNvPr>
          <p:cNvSpPr/>
          <p:nvPr/>
        </p:nvSpPr>
        <p:spPr>
          <a:xfrm>
            <a:off x="602188" y="4067175"/>
            <a:ext cx="5007398" cy="239988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python</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err="1">
                <a:solidFill>
                  <a:schemeClr val="tx1"/>
                </a:solidFill>
                <a:latin typeface="Consolas" panose="020B0609020204030204" pitchFamily="49" charset="0"/>
                <a:cs typeface="Courier New" panose="02070309020205020404" pitchFamily="49" charset="0"/>
              </a:rPr>
              <a:t>nums</a:t>
            </a:r>
            <a:r>
              <a:rPr lang="en-US" sz="2000" dirty="0">
                <a:solidFill>
                  <a:schemeClr val="tx1"/>
                </a:solidFill>
                <a:latin typeface="Consolas" panose="020B0609020204030204" pitchFamily="49" charset="0"/>
                <a:cs typeface="Courier New" panose="02070309020205020404" pitchFamily="49" charset="0"/>
              </a:rPr>
              <a:t> = range(1,11)</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produces [4, 8, 12, 16, 20]</a:t>
            </a:r>
          </a:p>
          <a:p>
            <a:r>
              <a:rPr lang="en-US" sz="2000" dirty="0" err="1">
                <a:solidFill>
                  <a:schemeClr val="tx1"/>
                </a:solidFill>
                <a:latin typeface="Consolas" panose="020B0609020204030204" pitchFamily="49" charset="0"/>
                <a:cs typeface="Courier New" panose="02070309020205020404" pitchFamily="49" charset="0"/>
              </a:rPr>
              <a:t>twox_evens</a:t>
            </a:r>
            <a:r>
              <a:rPr lang="en-US" sz="2000" dirty="0">
                <a:solidFill>
                  <a:schemeClr val="tx1"/>
                </a:solidFill>
                <a:latin typeface="Consolas" panose="020B0609020204030204" pitchFamily="49" charset="0"/>
                <a:cs typeface="Courier New" panose="02070309020205020404" pitchFamily="49" charset="0"/>
              </a:rPr>
              <a:t> = [</a:t>
            </a:r>
            <a:r>
              <a:rPr lang="en-US" sz="2000" dirty="0">
                <a:solidFill>
                  <a:srgbClr val="FF0000"/>
                </a:solidFill>
                <a:latin typeface="Consolas" panose="020B0609020204030204" pitchFamily="49" charset="0"/>
                <a:cs typeface="Courier New" panose="02070309020205020404" pitchFamily="49" charset="0"/>
              </a:rPr>
              <a:t>2*x </a:t>
            </a:r>
            <a:r>
              <a:rPr lang="en-US" sz="2000" dirty="0">
                <a:solidFill>
                  <a:srgbClr val="7030A0"/>
                </a:solidFill>
                <a:latin typeface="Consolas" panose="020B0609020204030204" pitchFamily="49" charset="0"/>
                <a:cs typeface="Courier New" panose="02070309020205020404" pitchFamily="49" charset="0"/>
              </a:rPr>
              <a:t>for x in </a:t>
            </a:r>
            <a:r>
              <a:rPr lang="en-US" sz="2000" dirty="0" err="1">
                <a:solidFill>
                  <a:srgbClr val="7030A0"/>
                </a:solidFill>
                <a:latin typeface="Consolas" panose="020B0609020204030204" pitchFamily="49" charset="0"/>
                <a:cs typeface="Courier New" panose="02070309020205020404" pitchFamily="49" charset="0"/>
              </a:rPr>
              <a:t>nums</a:t>
            </a:r>
            <a:r>
              <a:rPr lang="en-US" sz="2000" dirty="0">
                <a:solidFill>
                  <a:srgbClr val="7030A0"/>
                </a:solidFill>
                <a:latin typeface="Consolas" panose="020B0609020204030204" pitchFamily="49" charset="0"/>
                <a:cs typeface="Courier New" panose="02070309020205020404" pitchFamily="49" charset="0"/>
              </a:rPr>
              <a:t> </a:t>
            </a:r>
          </a:p>
          <a:p>
            <a:r>
              <a:rPr lang="en-US" sz="2000" dirty="0">
                <a:solidFill>
                  <a:srgbClr val="7030A0"/>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if x % 2 == 0</a:t>
            </a:r>
            <a:r>
              <a:rPr lang="en-US" sz="2000" dirty="0">
                <a:solidFill>
                  <a:schemeClr val="tx1"/>
                </a:solidFill>
                <a:latin typeface="Consolas" panose="020B0609020204030204" pitchFamily="49" charset="0"/>
                <a:cs typeface="Courier New" panose="02070309020205020404" pitchFamily="49" charset="0"/>
              </a:rPr>
              <a:t>]</a:t>
            </a:r>
          </a:p>
          <a:p>
            <a:endParaRPr lang="en-US" sz="2000" dirty="0">
              <a:solidFill>
                <a:schemeClr val="tx1"/>
              </a:solidFill>
              <a:latin typeface="Consolas" panose="020B06090202040302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6849844B-67C8-4A74-AC0B-BC7ABEE2F390}"/>
              </a:ext>
            </a:extLst>
          </p:cNvPr>
          <p:cNvSpPr/>
          <p:nvPr/>
        </p:nvSpPr>
        <p:spPr>
          <a:xfrm>
            <a:off x="6619340" y="4067175"/>
            <a:ext cx="5007398" cy="2399886"/>
          </a:xfrm>
          <a:prstGeom prst="rect">
            <a:avLst/>
          </a:prstGeom>
          <a:solidFill>
            <a:srgbClr val="F9FE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C#</a:t>
            </a:r>
          </a:p>
          <a:p>
            <a:endParaRPr lang="en-US" sz="1050" dirty="0">
              <a:solidFill>
                <a:schemeClr val="tx1"/>
              </a:solidFill>
              <a:latin typeface="Consolas" panose="020B0609020204030204" pitchFamily="49" charset="0"/>
              <a:cs typeface="Courier New" panose="02070309020205020404" pitchFamily="49" charset="0"/>
            </a:endParaRPr>
          </a:p>
          <a:p>
            <a:r>
              <a:rPr lang="en-US" sz="2000" dirty="0" err="1">
                <a:solidFill>
                  <a:schemeClr val="tx1"/>
                </a:solidFill>
                <a:latin typeface="Consolas" panose="020B0609020204030204" pitchFamily="49" charset="0"/>
                <a:cs typeface="Courier New" panose="02070309020205020404" pitchFamily="49" charset="0"/>
              </a:rPr>
              <a:t>IEnumerable</a:t>
            </a:r>
            <a:r>
              <a:rPr lang="en-US" sz="2000" dirty="0">
                <a:solidFill>
                  <a:schemeClr val="tx1"/>
                </a:solidFill>
                <a:latin typeface="Consolas" panose="020B0609020204030204" pitchFamily="49" charset="0"/>
                <a:cs typeface="Courier New" panose="02070309020205020404" pitchFamily="49" charset="0"/>
              </a:rPr>
              <a:t>&lt;int&gt; </a:t>
            </a:r>
            <a:r>
              <a:rPr lang="en-US" sz="2000" dirty="0" err="1">
                <a:solidFill>
                  <a:schemeClr val="tx1"/>
                </a:solidFill>
                <a:latin typeface="Consolas" panose="020B0609020204030204" pitchFamily="49" charset="0"/>
                <a:cs typeface="Courier New" panose="02070309020205020404" pitchFamily="49" charset="0"/>
              </a:rPr>
              <a:t>nums</a:t>
            </a:r>
            <a:r>
              <a:rPr lang="en-US" sz="2000" dirty="0">
                <a:solidFill>
                  <a:schemeClr val="tx1"/>
                </a:solidFill>
                <a:latin typeface="Consolas" panose="020B0609020204030204" pitchFamily="49" charset="0"/>
                <a:cs typeface="Courier New" panose="02070309020205020404" pitchFamily="49" charset="0"/>
              </a:rPr>
              <a:t> =</a:t>
            </a:r>
          </a:p>
          <a:p>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Enumerable.Range</a:t>
            </a:r>
            <a:r>
              <a:rPr lang="en-US" sz="2000" dirty="0">
                <a:solidFill>
                  <a:schemeClr val="tx1"/>
                </a:solidFill>
                <a:latin typeface="Consolas" panose="020B0609020204030204" pitchFamily="49" charset="0"/>
                <a:cs typeface="Courier New" panose="02070309020205020404" pitchFamily="49" charset="0"/>
              </a:rPr>
              <a:t>(0, 10);</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produces [4, 8, 12, 16, 20]</a:t>
            </a:r>
          </a:p>
          <a:p>
            <a:r>
              <a:rPr lang="en-US" sz="2000" dirty="0">
                <a:solidFill>
                  <a:schemeClr val="tx1"/>
                </a:solidFill>
                <a:latin typeface="Consolas" panose="020B0609020204030204" pitchFamily="49" charset="0"/>
                <a:cs typeface="Courier New" panose="02070309020205020404" pitchFamily="49" charset="0"/>
              </a:rPr>
              <a:t>var </a:t>
            </a:r>
            <a:r>
              <a:rPr lang="en-US" sz="2000" dirty="0" err="1">
                <a:solidFill>
                  <a:schemeClr val="tx1"/>
                </a:solidFill>
                <a:latin typeface="Consolas" panose="020B0609020204030204" pitchFamily="49" charset="0"/>
                <a:cs typeface="Courier New" panose="02070309020205020404" pitchFamily="49" charset="0"/>
              </a:rPr>
              <a:t>twox_evens</a:t>
            </a:r>
            <a:r>
              <a:rPr lang="en-US" sz="2000" dirty="0">
                <a:solidFill>
                  <a:schemeClr val="tx1"/>
                </a:solidFill>
                <a:latin typeface="Consolas" panose="020B0609020204030204" pitchFamily="49" charset="0"/>
                <a:cs typeface="Courier New" panose="02070309020205020404" pitchFamily="49" charset="0"/>
              </a:rPr>
              <a:t> = </a:t>
            </a:r>
            <a:r>
              <a:rPr lang="en-US" sz="2000" dirty="0">
                <a:solidFill>
                  <a:srgbClr val="7030A0"/>
                </a:solidFill>
                <a:latin typeface="Consolas" panose="020B0609020204030204" pitchFamily="49" charset="0"/>
                <a:cs typeface="Courier New" panose="02070309020205020404" pitchFamily="49" charset="0"/>
              </a:rPr>
              <a:t>from x in </a:t>
            </a:r>
            <a:r>
              <a:rPr lang="en-US" sz="2000" dirty="0" err="1">
                <a:solidFill>
                  <a:srgbClr val="7030A0"/>
                </a:solidFill>
                <a:latin typeface="Consolas" panose="020B0609020204030204" pitchFamily="49" charset="0"/>
                <a:cs typeface="Courier New" panose="02070309020205020404" pitchFamily="49" charset="0"/>
              </a:rPr>
              <a:t>nums</a:t>
            </a:r>
            <a:endParaRPr lang="en-US" sz="2000" dirty="0">
              <a:solidFill>
                <a:srgbClr val="7030A0"/>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where x % 2 == 0 </a:t>
            </a:r>
            <a:r>
              <a:rPr lang="en-US" sz="2000" dirty="0">
                <a:solidFill>
                  <a:srgbClr val="FF0000"/>
                </a:solidFill>
                <a:latin typeface="Consolas" panose="020B0609020204030204" pitchFamily="49" charset="0"/>
                <a:cs typeface="Courier New" panose="02070309020205020404" pitchFamily="49" charset="0"/>
              </a:rPr>
              <a:t>select</a:t>
            </a: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2*x</a:t>
            </a:r>
            <a:r>
              <a:rPr lang="en-US" sz="2000" dirty="0">
                <a:solidFill>
                  <a:schemeClr val="tx1"/>
                </a:solidFill>
                <a:latin typeface="Consolas" panose="020B0609020204030204" pitchFamily="49" charset="0"/>
                <a:cs typeface="Courier New" panose="02070309020205020404" pitchFamily="49" charset="0"/>
              </a:rPr>
              <a:t>;</a:t>
            </a:r>
          </a:p>
        </p:txBody>
      </p:sp>
      <p:sp>
        <p:nvSpPr>
          <p:cNvPr id="13" name="TextBox 12">
            <a:extLst>
              <a:ext uri="{FF2B5EF4-FFF2-40B4-BE49-F238E27FC236}">
                <a16:creationId xmlns:a16="http://schemas.microsoft.com/office/drawing/2014/main" id="{835A499B-6EA4-4ACC-B0AE-5980BE0D2002}"/>
              </a:ext>
            </a:extLst>
          </p:cNvPr>
          <p:cNvSpPr txBox="1"/>
          <p:nvPr/>
        </p:nvSpPr>
        <p:spPr>
          <a:xfrm>
            <a:off x="3552825" y="2547890"/>
            <a:ext cx="6841900" cy="830997"/>
          </a:xfrm>
          <a:prstGeom prst="rect">
            <a:avLst/>
          </a:prstGeom>
          <a:noFill/>
        </p:spPr>
        <p:txBody>
          <a:bodyPr wrap="square" rtlCol="0">
            <a:spAutoFit/>
          </a:bodyPr>
          <a:lstStyle/>
          <a:p>
            <a:pPr algn="ctr"/>
            <a:r>
              <a:rPr lang="en-US" sz="2400" dirty="0"/>
              <a:t>As in Haskell, their primary use is for </a:t>
            </a:r>
            <a:r>
              <a:rPr lang="en-US" sz="2400" dirty="0">
                <a:solidFill>
                  <a:srgbClr val="FF0000"/>
                </a:solidFill>
              </a:rPr>
              <a:t>processing and creating lists</a:t>
            </a:r>
            <a:r>
              <a:rPr lang="en-US" sz="2400" dirty="0"/>
              <a:t> using compact notation. </a:t>
            </a:r>
          </a:p>
        </p:txBody>
      </p:sp>
      <p:grpSp>
        <p:nvGrpSpPr>
          <p:cNvPr id="16" name="Group 15">
            <a:extLst>
              <a:ext uri="{FF2B5EF4-FFF2-40B4-BE49-F238E27FC236}">
                <a16:creationId xmlns:a16="http://schemas.microsoft.com/office/drawing/2014/main" id="{C42A579E-A6B5-4B8E-8CD8-CCDA90C70367}"/>
              </a:ext>
            </a:extLst>
          </p:cNvPr>
          <p:cNvGrpSpPr/>
          <p:nvPr/>
        </p:nvGrpSpPr>
        <p:grpSpPr>
          <a:xfrm>
            <a:off x="2409824" y="192822"/>
            <a:ext cx="9858376" cy="1202263"/>
            <a:chOff x="2409824" y="192822"/>
            <a:chExt cx="9858376" cy="1202263"/>
          </a:xfrm>
        </p:grpSpPr>
        <p:sp>
          <p:nvSpPr>
            <p:cNvPr id="8" name="Title 1">
              <a:extLst>
                <a:ext uri="{FF2B5EF4-FFF2-40B4-BE49-F238E27FC236}">
                  <a16:creationId xmlns:a16="http://schemas.microsoft.com/office/drawing/2014/main" id="{44BC18D6-6EA6-4973-A63B-059FD072ED4A}"/>
                </a:ext>
              </a:extLst>
            </p:cNvPr>
            <p:cNvSpPr txBox="1">
              <a:spLocks/>
            </p:cNvSpPr>
            <p:nvPr/>
          </p:nvSpPr>
          <p:spPr>
            <a:xfrm>
              <a:off x="3333750" y="252085"/>
              <a:ext cx="893445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sz="4000" kern="0" dirty="0">
                  <a:solidFill>
                    <a:schemeClr val="tx1"/>
                  </a:solidFill>
                  <a:latin typeface="Corbel" panose="020B0503020204020204" pitchFamily="34" charset="0"/>
                </a:rPr>
                <a:t>Influencer Alert: </a:t>
              </a:r>
              <a:r>
                <a:rPr lang="en-US" sz="4000" kern="0" dirty="0">
                  <a:solidFill>
                    <a:srgbClr val="FF0000"/>
                  </a:solidFill>
                  <a:latin typeface="Corbel" panose="020B0503020204020204" pitchFamily="34" charset="0"/>
                </a:rPr>
                <a:t>Comprehensions</a:t>
              </a:r>
            </a:p>
          </p:txBody>
        </p:sp>
        <p:pic>
          <p:nvPicPr>
            <p:cNvPr id="18" name="Picture 17">
              <a:extLst>
                <a:ext uri="{FF2B5EF4-FFF2-40B4-BE49-F238E27FC236}">
                  <a16:creationId xmlns:a16="http://schemas.microsoft.com/office/drawing/2014/main" id="{CBA841BC-384E-4E93-A006-963E64174F82}"/>
                </a:ext>
              </a:extLst>
            </p:cNvPr>
            <p:cNvPicPr>
              <a:picLocks noChangeAspect="1"/>
            </p:cNvPicPr>
            <p:nvPr/>
          </p:nvPicPr>
          <p:blipFill rotWithShape="1">
            <a:blip r:embed="rId4"/>
            <a:srcRect l="4010" t="53571" r="51375" b="23572"/>
            <a:stretch/>
          </p:blipFill>
          <p:spPr>
            <a:xfrm>
              <a:off x="2409824" y="192822"/>
              <a:ext cx="1666875" cy="919655"/>
            </a:xfrm>
            <a:prstGeom prst="rect">
              <a:avLst/>
            </a:prstGeom>
          </p:spPr>
        </p:pic>
      </p:grpSp>
    </p:spTree>
    <p:extLst>
      <p:ext uri="{BB962C8B-B14F-4D97-AF65-F5344CB8AC3E}">
        <p14:creationId xmlns:p14="http://schemas.microsoft.com/office/powerpoint/2010/main" val="36851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E127CE3C-11AB-460B-9B21-E73D73E53FBC}"/>
              </a:ext>
            </a:extLst>
          </p:cNvPr>
          <p:cNvSpPr txBox="1"/>
          <p:nvPr/>
        </p:nvSpPr>
        <p:spPr>
          <a:xfrm>
            <a:off x="2282798" y="1178526"/>
            <a:ext cx="7626404" cy="461665"/>
          </a:xfrm>
          <a:prstGeom prst="rect">
            <a:avLst/>
          </a:prstGeom>
          <a:noFill/>
        </p:spPr>
        <p:txBody>
          <a:bodyPr wrap="square">
            <a:spAutoFit/>
          </a:bodyPr>
          <a:lstStyle/>
          <a:p>
            <a:pPr algn="ctr"/>
            <a:r>
              <a:rPr lang="en-US" sz="2400" dirty="0"/>
              <a:t>Finally… let's learn about… functions!</a:t>
            </a:r>
          </a:p>
        </p:txBody>
      </p:sp>
      <p:sp>
        <p:nvSpPr>
          <p:cNvPr id="8" name="Title 1">
            <a:extLst>
              <a:ext uri="{FF2B5EF4-FFF2-40B4-BE49-F238E27FC236}">
                <a16:creationId xmlns:a16="http://schemas.microsoft.com/office/drawing/2014/main" id="{44BC18D6-6EA6-4973-A63B-059FD072ED4A}"/>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Part 2d: Intro to Functions in Haskell</a:t>
            </a:r>
            <a:endParaRPr lang="en-US" kern="0" dirty="0">
              <a:solidFill>
                <a:srgbClr val="FF0000"/>
              </a:solidFill>
              <a:latin typeface="Corbel" panose="020B0503020204020204" pitchFamily="34" charset="0"/>
            </a:endParaRPr>
          </a:p>
        </p:txBody>
      </p:sp>
      <p:pic>
        <p:nvPicPr>
          <p:cNvPr id="2" name="Picture 1">
            <a:extLst>
              <a:ext uri="{FF2B5EF4-FFF2-40B4-BE49-F238E27FC236}">
                <a16:creationId xmlns:a16="http://schemas.microsoft.com/office/drawing/2014/main" id="{0678821A-0BB4-4B6E-99B1-810CF6AC1E20}"/>
              </a:ext>
            </a:extLst>
          </p:cNvPr>
          <p:cNvPicPr>
            <a:picLocks noChangeAspect="1"/>
          </p:cNvPicPr>
          <p:nvPr/>
        </p:nvPicPr>
        <p:blipFill>
          <a:blip r:embed="rId2"/>
          <a:stretch>
            <a:fillRect/>
          </a:stretch>
        </p:blipFill>
        <p:spPr>
          <a:xfrm>
            <a:off x="2860088" y="1973143"/>
            <a:ext cx="6727604" cy="3784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392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2E8A69D-4FD2-4793-A4A0-6B1EB2397C72}"/>
              </a:ext>
            </a:extLst>
          </p:cNvPr>
          <p:cNvSpPr/>
          <p:nvPr/>
        </p:nvSpPr>
        <p:spPr>
          <a:xfrm>
            <a:off x="6431281" y="2172078"/>
            <a:ext cx="5307438" cy="85923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4BC18D6-6EA6-4973-A63B-059FD072ED4A}"/>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Our First Haskell Function!</a:t>
            </a:r>
          </a:p>
        </p:txBody>
      </p:sp>
      <p:sp>
        <p:nvSpPr>
          <p:cNvPr id="5" name="Rectangle 4">
            <a:extLst>
              <a:ext uri="{FF2B5EF4-FFF2-40B4-BE49-F238E27FC236}">
                <a16:creationId xmlns:a16="http://schemas.microsoft.com/office/drawing/2014/main" id="{47DDC01C-A2CA-45F4-A61D-402FB7611178}"/>
              </a:ext>
            </a:extLst>
          </p:cNvPr>
          <p:cNvSpPr/>
          <p:nvPr/>
        </p:nvSpPr>
        <p:spPr>
          <a:xfrm>
            <a:off x="172079" y="3200039"/>
            <a:ext cx="5695374" cy="301861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F390B565-8DAF-4F39-90EF-C2F5A49DFA90}"/>
              </a:ext>
            </a:extLst>
          </p:cNvPr>
          <p:cNvSpPr txBox="1"/>
          <p:nvPr/>
        </p:nvSpPr>
        <p:spPr>
          <a:xfrm>
            <a:off x="3770117" y="760089"/>
            <a:ext cx="4893071" cy="461665"/>
          </a:xfrm>
          <a:prstGeom prst="rect">
            <a:avLst/>
          </a:prstGeom>
          <a:noFill/>
        </p:spPr>
        <p:txBody>
          <a:bodyPr wrap="none" rtlCol="0">
            <a:spAutoFit/>
          </a:bodyPr>
          <a:lstStyle/>
          <a:p>
            <a:r>
              <a:rPr lang="en-US" sz="2400" dirty="0"/>
              <a:t>Let's define our first Haskell function!</a:t>
            </a:r>
          </a:p>
        </p:txBody>
      </p:sp>
      <p:sp>
        <p:nvSpPr>
          <p:cNvPr id="10" name="TextBox 9">
            <a:extLst>
              <a:ext uri="{FF2B5EF4-FFF2-40B4-BE49-F238E27FC236}">
                <a16:creationId xmlns:a16="http://schemas.microsoft.com/office/drawing/2014/main" id="{830C4F90-57C0-4FC4-960D-66CD6D1552C8}"/>
              </a:ext>
            </a:extLst>
          </p:cNvPr>
          <p:cNvSpPr txBox="1"/>
          <p:nvPr/>
        </p:nvSpPr>
        <p:spPr>
          <a:xfrm>
            <a:off x="6216653" y="1604861"/>
            <a:ext cx="5348324" cy="461665"/>
          </a:xfrm>
          <a:prstGeom prst="rect">
            <a:avLst/>
          </a:prstGeom>
          <a:noFill/>
        </p:spPr>
        <p:txBody>
          <a:bodyPr wrap="none" rtlCol="0">
            <a:spAutoFit/>
          </a:bodyPr>
          <a:lstStyle/>
          <a:p>
            <a:pPr algn="ctr"/>
            <a:r>
              <a:rPr lang="en-US" sz="2400" dirty="0"/>
              <a:t>All Haskell functions come in three parts:</a:t>
            </a:r>
          </a:p>
        </p:txBody>
      </p:sp>
      <p:sp>
        <p:nvSpPr>
          <p:cNvPr id="12" name="TextBox 11">
            <a:extLst>
              <a:ext uri="{FF2B5EF4-FFF2-40B4-BE49-F238E27FC236}">
                <a16:creationId xmlns:a16="http://schemas.microsoft.com/office/drawing/2014/main" id="{7C40EDDE-F7E5-4A5C-99D5-2D165F527E03}"/>
              </a:ext>
            </a:extLst>
          </p:cNvPr>
          <p:cNvSpPr txBox="1"/>
          <p:nvPr/>
        </p:nvSpPr>
        <p:spPr>
          <a:xfrm>
            <a:off x="6479613" y="2200313"/>
            <a:ext cx="5307437" cy="830997"/>
          </a:xfrm>
          <a:prstGeom prst="rect">
            <a:avLst/>
          </a:prstGeom>
          <a:noFill/>
        </p:spPr>
        <p:txBody>
          <a:bodyPr wrap="square">
            <a:spAutoFit/>
          </a:bodyPr>
          <a:lstStyle/>
          <a:p>
            <a:r>
              <a:rPr lang="en-US" sz="2400" dirty="0"/>
              <a:t>1. Type information about the </a:t>
            </a:r>
            <a:r>
              <a:rPr lang="en-US" sz="2400" dirty="0">
                <a:solidFill>
                  <a:srgbClr val="FF0000"/>
                </a:solidFill>
              </a:rPr>
              <a:t>function's parameters</a:t>
            </a:r>
            <a:r>
              <a:rPr lang="en-US" sz="2400" dirty="0"/>
              <a:t> and </a:t>
            </a:r>
            <a:r>
              <a:rPr lang="en-US" sz="2400" dirty="0">
                <a:solidFill>
                  <a:srgbClr val="0070C0"/>
                </a:solidFill>
              </a:rPr>
              <a:t>return value</a:t>
            </a:r>
            <a:r>
              <a:rPr lang="en-US" sz="2400" dirty="0"/>
              <a:t>.</a:t>
            </a:r>
          </a:p>
        </p:txBody>
      </p:sp>
      <p:sp>
        <p:nvSpPr>
          <p:cNvPr id="13" name="TextBox 12">
            <a:extLst>
              <a:ext uri="{FF2B5EF4-FFF2-40B4-BE49-F238E27FC236}">
                <a16:creationId xmlns:a16="http://schemas.microsoft.com/office/drawing/2014/main" id="{7B4C25FD-2E97-4922-ABF4-76C49B0E0B6B}"/>
              </a:ext>
            </a:extLst>
          </p:cNvPr>
          <p:cNvSpPr txBox="1"/>
          <p:nvPr/>
        </p:nvSpPr>
        <p:spPr>
          <a:xfrm>
            <a:off x="6479613" y="3074103"/>
            <a:ext cx="5307437" cy="830997"/>
          </a:xfrm>
          <a:prstGeom prst="rect">
            <a:avLst/>
          </a:prstGeom>
          <a:noFill/>
        </p:spPr>
        <p:txBody>
          <a:bodyPr wrap="square">
            <a:spAutoFit/>
          </a:bodyPr>
          <a:lstStyle/>
          <a:p>
            <a:r>
              <a:rPr lang="en-US" sz="2400" dirty="0"/>
              <a:t>2. The function's </a:t>
            </a:r>
            <a:r>
              <a:rPr lang="en-US" sz="2400" dirty="0">
                <a:solidFill>
                  <a:srgbClr val="7030A0"/>
                </a:solidFill>
              </a:rPr>
              <a:t>name</a:t>
            </a:r>
            <a:r>
              <a:rPr lang="en-US" sz="2400" dirty="0">
                <a:solidFill>
                  <a:srgbClr val="FF0000"/>
                </a:solidFill>
              </a:rPr>
              <a:t> </a:t>
            </a:r>
            <a:r>
              <a:rPr lang="en-US" sz="2400" dirty="0"/>
              <a:t>and </a:t>
            </a:r>
            <a:r>
              <a:rPr lang="en-US" sz="2400" dirty="0">
                <a:solidFill>
                  <a:srgbClr val="00B050"/>
                </a:solidFill>
              </a:rPr>
              <a:t>parameter names</a:t>
            </a:r>
            <a:r>
              <a:rPr lang="en-US" sz="2400" dirty="0"/>
              <a:t>.</a:t>
            </a:r>
          </a:p>
        </p:txBody>
      </p:sp>
      <p:sp>
        <p:nvSpPr>
          <p:cNvPr id="14" name="TextBox 13">
            <a:extLst>
              <a:ext uri="{FF2B5EF4-FFF2-40B4-BE49-F238E27FC236}">
                <a16:creationId xmlns:a16="http://schemas.microsoft.com/office/drawing/2014/main" id="{0E9FA370-1178-4A38-96D1-19A5E6AA2C60}"/>
              </a:ext>
            </a:extLst>
          </p:cNvPr>
          <p:cNvSpPr txBox="1"/>
          <p:nvPr/>
        </p:nvSpPr>
        <p:spPr>
          <a:xfrm>
            <a:off x="6479613" y="3861591"/>
            <a:ext cx="5307437" cy="830997"/>
          </a:xfrm>
          <a:prstGeom prst="rect">
            <a:avLst/>
          </a:prstGeom>
          <a:noFill/>
        </p:spPr>
        <p:txBody>
          <a:bodyPr wrap="square">
            <a:spAutoFit/>
          </a:bodyPr>
          <a:lstStyle/>
          <a:p>
            <a:r>
              <a:rPr lang="en-US" sz="2400" dirty="0"/>
              <a:t>3. An </a:t>
            </a:r>
            <a:r>
              <a:rPr lang="en-US" sz="2400" dirty="0">
                <a:solidFill>
                  <a:schemeClr val="accent2">
                    <a:lumMod val="75000"/>
                  </a:schemeClr>
                </a:solidFill>
              </a:rPr>
              <a:t>expression</a:t>
            </a:r>
            <a:r>
              <a:rPr lang="en-US" sz="2400" dirty="0"/>
              <a:t> that defines the function's behavior.</a:t>
            </a:r>
          </a:p>
        </p:txBody>
      </p:sp>
      <p:sp>
        <p:nvSpPr>
          <p:cNvPr id="15" name="TextBox 14">
            <a:extLst>
              <a:ext uri="{FF2B5EF4-FFF2-40B4-BE49-F238E27FC236}">
                <a16:creationId xmlns:a16="http://schemas.microsoft.com/office/drawing/2014/main" id="{BFA25C7A-1526-45BD-AD22-2997DBE1FC26}"/>
              </a:ext>
            </a:extLst>
          </p:cNvPr>
          <p:cNvSpPr txBox="1"/>
          <p:nvPr/>
        </p:nvSpPr>
        <p:spPr>
          <a:xfrm>
            <a:off x="6086444" y="5364897"/>
            <a:ext cx="5557306" cy="461665"/>
          </a:xfrm>
          <a:prstGeom prst="rect">
            <a:avLst/>
          </a:prstGeom>
          <a:noFill/>
        </p:spPr>
        <p:txBody>
          <a:bodyPr wrap="square" rtlCol="0">
            <a:spAutoFit/>
          </a:bodyPr>
          <a:lstStyle/>
          <a:p>
            <a:pPr algn="ctr"/>
            <a:r>
              <a:rPr lang="en-US" sz="2400" dirty="0"/>
              <a:t>Let's define a function to insult people.</a:t>
            </a:r>
          </a:p>
        </p:txBody>
      </p:sp>
      <p:grpSp>
        <p:nvGrpSpPr>
          <p:cNvPr id="18" name="Group 17">
            <a:extLst>
              <a:ext uri="{FF2B5EF4-FFF2-40B4-BE49-F238E27FC236}">
                <a16:creationId xmlns:a16="http://schemas.microsoft.com/office/drawing/2014/main" id="{39DF2265-2154-494F-879D-DF23C172AF66}"/>
              </a:ext>
            </a:extLst>
          </p:cNvPr>
          <p:cNvGrpSpPr/>
          <p:nvPr/>
        </p:nvGrpSpPr>
        <p:grpSpPr>
          <a:xfrm>
            <a:off x="168643" y="1514451"/>
            <a:ext cx="5699040" cy="1591150"/>
            <a:chOff x="601416" y="1126920"/>
            <a:chExt cx="4900207" cy="1591150"/>
          </a:xfrm>
        </p:grpSpPr>
        <p:sp>
          <p:nvSpPr>
            <p:cNvPr id="17" name="Rectangle 16">
              <a:extLst>
                <a:ext uri="{FF2B5EF4-FFF2-40B4-BE49-F238E27FC236}">
                  <a16:creationId xmlns:a16="http://schemas.microsoft.com/office/drawing/2014/main" id="{DF7E1C8A-A2DF-45C1-AA42-518B77C186A2}"/>
                </a:ext>
              </a:extLst>
            </p:cNvPr>
            <p:cNvSpPr/>
            <p:nvPr/>
          </p:nvSpPr>
          <p:spPr>
            <a:xfrm>
              <a:off x="601416" y="1126920"/>
              <a:ext cx="4897055" cy="1591150"/>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n w="12700">
                  <a:noFill/>
                </a:ln>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C90DFA65-2205-495F-B7B6-AE274A43CD93}"/>
                </a:ext>
              </a:extLst>
            </p:cNvPr>
            <p:cNvSpPr txBox="1"/>
            <p:nvPr/>
          </p:nvSpPr>
          <p:spPr>
            <a:xfrm>
              <a:off x="660721" y="1219954"/>
              <a:ext cx="4840902" cy="1477328"/>
            </a:xfrm>
            <a:prstGeom prst="rect">
              <a:avLst/>
            </a:prstGeom>
            <a:noFill/>
          </p:spPr>
          <p:txBody>
            <a:bodyPr wrap="none" rtlCol="0">
              <a:spAutoFit/>
            </a:bodyPr>
            <a:lstStyle/>
            <a:p>
              <a:r>
                <a:rPr lang="en-US" dirty="0">
                  <a:solidFill>
                    <a:srgbClr val="0070C0"/>
                  </a:solidFill>
                  <a:latin typeface="Consolas" panose="020B0609020204030204" pitchFamily="49" charset="0"/>
                </a:rPr>
                <a:t>string</a:t>
              </a:r>
              <a:r>
                <a:rPr lang="en-US" dirty="0">
                  <a:latin typeface="Consolas" panose="020B0609020204030204" pitchFamily="49" charset="0"/>
                </a:rPr>
                <a:t> </a:t>
              </a:r>
              <a:r>
                <a:rPr lang="en-US" dirty="0">
                  <a:solidFill>
                    <a:srgbClr val="7030A0"/>
                  </a:solidFill>
                  <a:latin typeface="Consolas" panose="020B0609020204030204" pitchFamily="49" charset="0"/>
                </a:rPr>
                <a:t>insult</a:t>
              </a:r>
              <a:r>
                <a:rPr lang="en-US" dirty="0">
                  <a:latin typeface="Consolas" panose="020B0609020204030204" pitchFamily="49" charset="0"/>
                </a:rPr>
                <a:t>(</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name</a:t>
              </a:r>
              <a:r>
                <a:rPr lang="en-US" dirty="0">
                  <a:latin typeface="Consolas" panose="020B0609020204030204" pitchFamily="49" charset="0"/>
                </a:rPr>
                <a:t>, </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smell</a:t>
              </a:r>
              <a:r>
                <a:rPr lang="en-US" dirty="0">
                  <a:latin typeface="Consolas" panose="020B0609020204030204" pitchFamily="49" charset="0"/>
                </a:rPr>
                <a:t>) {</a:t>
              </a:r>
            </a:p>
            <a:p>
              <a:r>
                <a:rPr lang="en-US" dirty="0">
                  <a:latin typeface="Consolas" panose="020B0609020204030204" pitchFamily="49" charset="0"/>
                </a:rPr>
                <a:t>  </a:t>
              </a:r>
              <a:r>
                <a:rPr lang="en-US" dirty="0">
                  <a:solidFill>
                    <a:schemeClr val="accent2">
                      <a:lumMod val="75000"/>
                    </a:schemeClr>
                  </a:solidFill>
                  <a:latin typeface="Consolas" panose="020B0609020204030204" pitchFamily="49" charset="0"/>
                </a:rPr>
                <a:t>string s = name + " smells like " + </a:t>
              </a:r>
              <a:br>
                <a:rPr lang="en-US" dirty="0">
                  <a:solidFill>
                    <a:schemeClr val="accent2">
                      <a:lumMod val="75000"/>
                    </a:schemeClr>
                  </a:solidFill>
                  <a:latin typeface="Consolas" panose="020B0609020204030204" pitchFamily="49" charset="0"/>
                </a:rPr>
              </a:br>
              <a:r>
                <a:rPr lang="en-US" dirty="0">
                  <a:solidFill>
                    <a:schemeClr val="accent2">
                      <a:lumMod val="75000"/>
                    </a:schemeClr>
                  </a:solidFill>
                  <a:latin typeface="Consolas" panose="020B0609020204030204" pitchFamily="49" charset="0"/>
                </a:rPr>
                <a:t>             smell + " and doesn't floss.";</a:t>
              </a:r>
            </a:p>
            <a:p>
              <a:r>
                <a:rPr lang="en-US" dirty="0">
                  <a:solidFill>
                    <a:schemeClr val="accent2">
                      <a:lumMod val="75000"/>
                    </a:schemeClr>
                  </a:solidFill>
                  <a:latin typeface="Consolas" panose="020B0609020204030204" pitchFamily="49" charset="0"/>
                </a:rPr>
                <a:t>  return s;</a:t>
              </a:r>
            </a:p>
            <a:p>
              <a:r>
                <a:rPr lang="en-US" dirty="0">
                  <a:latin typeface="Consolas" panose="020B0609020204030204" pitchFamily="49" charset="0"/>
                </a:rPr>
                <a:t>}</a:t>
              </a:r>
            </a:p>
          </p:txBody>
        </p:sp>
      </p:grpSp>
      <p:sp>
        <p:nvSpPr>
          <p:cNvPr id="16" name="Speech Bubble: Rectangle with Corners Rounded 15">
            <a:extLst>
              <a:ext uri="{FF2B5EF4-FFF2-40B4-BE49-F238E27FC236}">
                <a16:creationId xmlns:a16="http://schemas.microsoft.com/office/drawing/2014/main" id="{8ABC4839-E74D-4B95-A36D-526E8CBB6024}"/>
              </a:ext>
            </a:extLst>
          </p:cNvPr>
          <p:cNvSpPr/>
          <p:nvPr/>
        </p:nvSpPr>
        <p:spPr>
          <a:xfrm>
            <a:off x="1615246" y="212856"/>
            <a:ext cx="2421994" cy="1200329"/>
          </a:xfrm>
          <a:prstGeom prst="wedgeRoundRectCallout">
            <a:avLst>
              <a:gd name="adj1" fmla="val -79369"/>
              <a:gd name="adj2" fmla="val 602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C++, our function might look like this:</a:t>
            </a:r>
          </a:p>
        </p:txBody>
      </p:sp>
      <p:sp>
        <p:nvSpPr>
          <p:cNvPr id="20" name="Speech Bubble: Rectangle with Corners Rounded 19">
            <a:extLst>
              <a:ext uri="{FF2B5EF4-FFF2-40B4-BE49-F238E27FC236}">
                <a16:creationId xmlns:a16="http://schemas.microsoft.com/office/drawing/2014/main" id="{70E3CFE5-6364-4FDE-9CC4-187BF811ED31}"/>
              </a:ext>
            </a:extLst>
          </p:cNvPr>
          <p:cNvSpPr/>
          <p:nvPr/>
        </p:nvSpPr>
        <p:spPr>
          <a:xfrm>
            <a:off x="326530" y="5562753"/>
            <a:ext cx="2421994" cy="1200329"/>
          </a:xfrm>
          <a:prstGeom prst="wedgeRoundRectCallout">
            <a:avLst>
              <a:gd name="adj1" fmla="val 82614"/>
              <a:gd name="adj2" fmla="val -751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Ok, let's see how to write our function in Haskell!</a:t>
            </a:r>
          </a:p>
        </p:txBody>
      </p:sp>
      <p:sp>
        <p:nvSpPr>
          <p:cNvPr id="21" name="TextBox 20">
            <a:extLst>
              <a:ext uri="{FF2B5EF4-FFF2-40B4-BE49-F238E27FC236}">
                <a16:creationId xmlns:a16="http://schemas.microsoft.com/office/drawing/2014/main" id="{BBAA8223-020B-42BF-A624-222456C30AA6}"/>
              </a:ext>
            </a:extLst>
          </p:cNvPr>
          <p:cNvSpPr txBox="1"/>
          <p:nvPr/>
        </p:nvSpPr>
        <p:spPr>
          <a:xfrm>
            <a:off x="977606" y="3224754"/>
            <a:ext cx="437940" cy="369332"/>
          </a:xfrm>
          <a:prstGeom prst="rect">
            <a:avLst/>
          </a:prstGeom>
          <a:noFill/>
        </p:spPr>
        <p:txBody>
          <a:bodyPr wrap="none" rtlCol="0">
            <a:spAutoFit/>
          </a:bodyPr>
          <a:lstStyle/>
          <a:p>
            <a:r>
              <a:rPr lang="en-US" dirty="0">
                <a:latin typeface="Consolas" panose="020B0609020204030204" pitchFamily="49" charset="0"/>
              </a:rPr>
              <a:t>::</a:t>
            </a:r>
          </a:p>
        </p:txBody>
      </p:sp>
      <p:sp>
        <p:nvSpPr>
          <p:cNvPr id="23" name="Speech Bubble: Rectangle with Corners Rounded 22">
            <a:extLst>
              <a:ext uri="{FF2B5EF4-FFF2-40B4-BE49-F238E27FC236}">
                <a16:creationId xmlns:a16="http://schemas.microsoft.com/office/drawing/2014/main" id="{F0D1E23E-269E-472F-8DDC-3E6B9FCD59F8}"/>
              </a:ext>
            </a:extLst>
          </p:cNvPr>
          <p:cNvSpPr/>
          <p:nvPr/>
        </p:nvSpPr>
        <p:spPr>
          <a:xfrm>
            <a:off x="1653429" y="4317671"/>
            <a:ext cx="2985182" cy="1200329"/>
          </a:xfrm>
          <a:prstGeom prst="wedgeRoundRectCallout">
            <a:avLst>
              <a:gd name="adj1" fmla="val -72634"/>
              <a:gd name="adj2" fmla="val -1142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 we specify our function's name followed by two colons.</a:t>
            </a:r>
          </a:p>
        </p:txBody>
      </p:sp>
      <p:sp>
        <p:nvSpPr>
          <p:cNvPr id="24" name="Speech Bubble: Rectangle with Corners Rounded 23">
            <a:extLst>
              <a:ext uri="{FF2B5EF4-FFF2-40B4-BE49-F238E27FC236}">
                <a16:creationId xmlns:a16="http://schemas.microsoft.com/office/drawing/2014/main" id="{D72AE1C7-07DF-4E0D-A368-FDE3AD033929}"/>
              </a:ext>
            </a:extLst>
          </p:cNvPr>
          <p:cNvSpPr/>
          <p:nvPr/>
        </p:nvSpPr>
        <p:spPr>
          <a:xfrm>
            <a:off x="1815972" y="3959810"/>
            <a:ext cx="2985182" cy="1200329"/>
          </a:xfrm>
          <a:prstGeom prst="wedgeRoundRectCallout">
            <a:avLst>
              <a:gd name="adj1" fmla="val -49296"/>
              <a:gd name="adj2" fmla="val -863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specify the </a:t>
            </a:r>
            <a:r>
              <a:rPr lang="en-US" sz="2000" dirty="0">
                <a:solidFill>
                  <a:srgbClr val="FFAFAF"/>
                </a:solidFill>
                <a:latin typeface="Corbel" panose="020B0503020204020204" pitchFamily="34" charset="0"/>
              </a:rPr>
              <a:t>first</a:t>
            </a:r>
            <a:r>
              <a:rPr lang="en-US" sz="2000" dirty="0">
                <a:latin typeface="Corbel" panose="020B0503020204020204" pitchFamily="34" charset="0"/>
              </a:rPr>
              <a:t> parameter's type.</a:t>
            </a:r>
          </a:p>
        </p:txBody>
      </p:sp>
      <p:sp>
        <p:nvSpPr>
          <p:cNvPr id="26" name="TextBox 25">
            <a:extLst>
              <a:ext uri="{FF2B5EF4-FFF2-40B4-BE49-F238E27FC236}">
                <a16:creationId xmlns:a16="http://schemas.microsoft.com/office/drawing/2014/main" id="{4E258A0B-F742-4FA5-B673-852E61430C2F}"/>
              </a:ext>
            </a:extLst>
          </p:cNvPr>
          <p:cNvSpPr txBox="1"/>
          <p:nvPr/>
        </p:nvSpPr>
        <p:spPr>
          <a:xfrm>
            <a:off x="1991034" y="1610776"/>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28" name="TextBox 27">
            <a:extLst>
              <a:ext uri="{FF2B5EF4-FFF2-40B4-BE49-F238E27FC236}">
                <a16:creationId xmlns:a16="http://schemas.microsoft.com/office/drawing/2014/main" id="{17127411-0D3F-462C-AECA-8E9F3854EEE1}"/>
              </a:ext>
            </a:extLst>
          </p:cNvPr>
          <p:cNvSpPr txBox="1"/>
          <p:nvPr/>
        </p:nvSpPr>
        <p:spPr>
          <a:xfrm>
            <a:off x="3622796" y="1607464"/>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30" name="TextBox 29">
            <a:extLst>
              <a:ext uri="{FF2B5EF4-FFF2-40B4-BE49-F238E27FC236}">
                <a16:creationId xmlns:a16="http://schemas.microsoft.com/office/drawing/2014/main" id="{C7C058D0-070A-4EBB-A889-FB18239FBDD1}"/>
              </a:ext>
            </a:extLst>
          </p:cNvPr>
          <p:cNvSpPr txBox="1"/>
          <p:nvPr/>
        </p:nvSpPr>
        <p:spPr>
          <a:xfrm>
            <a:off x="238101" y="1609998"/>
            <a:ext cx="980245" cy="369332"/>
          </a:xfrm>
          <a:prstGeom prst="rect">
            <a:avLst/>
          </a:prstGeom>
          <a:noFill/>
        </p:spPr>
        <p:txBody>
          <a:bodyPr wrap="square">
            <a:spAutoFit/>
          </a:bodyPr>
          <a:lstStyle/>
          <a:p>
            <a:r>
              <a:rPr lang="en-US" dirty="0">
                <a:solidFill>
                  <a:srgbClr val="0070C0"/>
                </a:solidFill>
                <a:latin typeface="Consolas" panose="020B0609020204030204" pitchFamily="49" charset="0"/>
              </a:rPr>
              <a:t>String</a:t>
            </a:r>
            <a:endParaRPr lang="en-US" dirty="0">
              <a:solidFill>
                <a:srgbClr val="0070C0"/>
              </a:solidFill>
            </a:endParaRPr>
          </a:p>
        </p:txBody>
      </p:sp>
      <p:sp>
        <p:nvSpPr>
          <p:cNvPr id="33" name="TextBox 32">
            <a:extLst>
              <a:ext uri="{FF2B5EF4-FFF2-40B4-BE49-F238E27FC236}">
                <a16:creationId xmlns:a16="http://schemas.microsoft.com/office/drawing/2014/main" id="{0CD3EDB0-21E7-45F2-AAC4-5C524228BC72}"/>
              </a:ext>
            </a:extLst>
          </p:cNvPr>
          <p:cNvSpPr txBox="1"/>
          <p:nvPr/>
        </p:nvSpPr>
        <p:spPr>
          <a:xfrm>
            <a:off x="1114907" y="1609998"/>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sp>
        <p:nvSpPr>
          <p:cNvPr id="31" name="Speech Bubble: Rectangle with Corners Rounded 30">
            <a:extLst>
              <a:ext uri="{FF2B5EF4-FFF2-40B4-BE49-F238E27FC236}">
                <a16:creationId xmlns:a16="http://schemas.microsoft.com/office/drawing/2014/main" id="{327772E6-DB50-45CB-960B-83B43A203A2E}"/>
              </a:ext>
            </a:extLst>
          </p:cNvPr>
          <p:cNvSpPr/>
          <p:nvPr/>
        </p:nvSpPr>
        <p:spPr>
          <a:xfrm>
            <a:off x="2277526" y="3945463"/>
            <a:ext cx="2985182" cy="1200329"/>
          </a:xfrm>
          <a:prstGeom prst="wedgeRoundRectCallout">
            <a:avLst>
              <a:gd name="adj1" fmla="val -49296"/>
              <a:gd name="adj2" fmla="val -863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add a -&gt; indicating that there are more types coming. </a:t>
            </a:r>
          </a:p>
        </p:txBody>
      </p:sp>
      <p:sp>
        <p:nvSpPr>
          <p:cNvPr id="32" name="TextBox 31">
            <a:extLst>
              <a:ext uri="{FF2B5EF4-FFF2-40B4-BE49-F238E27FC236}">
                <a16:creationId xmlns:a16="http://schemas.microsoft.com/office/drawing/2014/main" id="{987793F4-F9EE-4E93-A9B3-8259A3B5D2D3}"/>
              </a:ext>
            </a:extLst>
          </p:cNvPr>
          <p:cNvSpPr txBox="1"/>
          <p:nvPr/>
        </p:nvSpPr>
        <p:spPr>
          <a:xfrm>
            <a:off x="2102606" y="3224754"/>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27" name="Speech Bubble: Rectangle with Corners Rounded 26">
            <a:extLst>
              <a:ext uri="{FF2B5EF4-FFF2-40B4-BE49-F238E27FC236}">
                <a16:creationId xmlns:a16="http://schemas.microsoft.com/office/drawing/2014/main" id="{A04097EC-7F18-4894-A9E6-F85724B762B8}"/>
              </a:ext>
            </a:extLst>
          </p:cNvPr>
          <p:cNvSpPr/>
          <p:nvPr/>
        </p:nvSpPr>
        <p:spPr>
          <a:xfrm>
            <a:off x="3032595" y="3915057"/>
            <a:ext cx="2985182" cy="1200329"/>
          </a:xfrm>
          <a:prstGeom prst="wedgeRoundRectCallout">
            <a:avLst>
              <a:gd name="adj1" fmla="val -53672"/>
              <a:gd name="adj2" fmla="val -830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specify the </a:t>
            </a:r>
            <a:r>
              <a:rPr lang="en-US" sz="2000" dirty="0">
                <a:solidFill>
                  <a:srgbClr val="FFAFAF"/>
                </a:solidFill>
                <a:latin typeface="Corbel" panose="020B0503020204020204" pitchFamily="34" charset="0"/>
              </a:rPr>
              <a:t>second</a:t>
            </a:r>
            <a:r>
              <a:rPr lang="en-US" sz="2000" dirty="0">
                <a:latin typeface="Corbel" panose="020B0503020204020204" pitchFamily="34" charset="0"/>
              </a:rPr>
              <a:t> parameter's type.</a:t>
            </a:r>
          </a:p>
        </p:txBody>
      </p:sp>
      <p:sp>
        <p:nvSpPr>
          <p:cNvPr id="34" name="Speech Bubble: Rectangle with Corners Rounded 33">
            <a:extLst>
              <a:ext uri="{FF2B5EF4-FFF2-40B4-BE49-F238E27FC236}">
                <a16:creationId xmlns:a16="http://schemas.microsoft.com/office/drawing/2014/main" id="{CB532BCA-7E61-46F0-85AA-A25890830161}"/>
              </a:ext>
            </a:extLst>
          </p:cNvPr>
          <p:cNvSpPr/>
          <p:nvPr/>
        </p:nvSpPr>
        <p:spPr>
          <a:xfrm>
            <a:off x="3372323" y="3931116"/>
            <a:ext cx="2985182" cy="1200329"/>
          </a:xfrm>
          <a:prstGeom prst="wedgeRoundRectCallout">
            <a:avLst>
              <a:gd name="adj1" fmla="val -49296"/>
              <a:gd name="adj2" fmla="val -863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add a -&gt; indicating that there are more types coming. </a:t>
            </a:r>
          </a:p>
        </p:txBody>
      </p:sp>
      <p:sp>
        <p:nvSpPr>
          <p:cNvPr id="35" name="TextBox 34">
            <a:extLst>
              <a:ext uri="{FF2B5EF4-FFF2-40B4-BE49-F238E27FC236}">
                <a16:creationId xmlns:a16="http://schemas.microsoft.com/office/drawing/2014/main" id="{F9740CC3-792E-41C4-AC01-FD6D6A805B75}"/>
              </a:ext>
            </a:extLst>
          </p:cNvPr>
          <p:cNvSpPr txBox="1"/>
          <p:nvPr/>
        </p:nvSpPr>
        <p:spPr>
          <a:xfrm>
            <a:off x="3197403" y="3210407"/>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29" name="Speech Bubble: Rectangle with Corners Rounded 28">
            <a:extLst>
              <a:ext uri="{FF2B5EF4-FFF2-40B4-BE49-F238E27FC236}">
                <a16:creationId xmlns:a16="http://schemas.microsoft.com/office/drawing/2014/main" id="{13547D97-EE4D-4A5E-8969-3180D0BAAA78}"/>
              </a:ext>
            </a:extLst>
          </p:cNvPr>
          <p:cNvSpPr/>
          <p:nvPr/>
        </p:nvSpPr>
        <p:spPr>
          <a:xfrm>
            <a:off x="3803561" y="4042846"/>
            <a:ext cx="2985182" cy="1200329"/>
          </a:xfrm>
          <a:prstGeom prst="wedgeRoundRectCallout">
            <a:avLst>
              <a:gd name="adj1" fmla="val -46817"/>
              <a:gd name="adj2" fmla="val -965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specify the function's </a:t>
            </a:r>
            <a:r>
              <a:rPr lang="en-US" sz="2000" dirty="0">
                <a:solidFill>
                  <a:srgbClr val="FFAFAF"/>
                </a:solidFill>
                <a:latin typeface="Corbel" panose="020B0503020204020204" pitchFamily="34" charset="0"/>
              </a:rPr>
              <a:t>return type</a:t>
            </a:r>
            <a:r>
              <a:rPr lang="en-US" sz="2000" dirty="0">
                <a:latin typeface="Corbel" panose="020B0503020204020204" pitchFamily="34" charset="0"/>
              </a:rPr>
              <a:t>.</a:t>
            </a:r>
          </a:p>
        </p:txBody>
      </p:sp>
      <p:grpSp>
        <p:nvGrpSpPr>
          <p:cNvPr id="9" name="Group 8">
            <a:extLst>
              <a:ext uri="{FF2B5EF4-FFF2-40B4-BE49-F238E27FC236}">
                <a16:creationId xmlns:a16="http://schemas.microsoft.com/office/drawing/2014/main" id="{AFC9D290-A459-4FBF-8EE3-45ABE554355F}"/>
              </a:ext>
            </a:extLst>
          </p:cNvPr>
          <p:cNvGrpSpPr/>
          <p:nvPr/>
        </p:nvGrpSpPr>
        <p:grpSpPr>
          <a:xfrm>
            <a:off x="-58424" y="3615855"/>
            <a:ext cx="1412560" cy="852712"/>
            <a:chOff x="-35767" y="3615855"/>
            <a:chExt cx="1367246" cy="852712"/>
          </a:xfrm>
        </p:grpSpPr>
        <p:sp>
          <p:nvSpPr>
            <p:cNvPr id="4" name="Left Brace 3">
              <a:extLst>
                <a:ext uri="{FF2B5EF4-FFF2-40B4-BE49-F238E27FC236}">
                  <a16:creationId xmlns:a16="http://schemas.microsoft.com/office/drawing/2014/main" id="{826ADD6B-F1A4-4B2D-8992-9DA4F56A2ACF}"/>
                </a:ext>
              </a:extLst>
            </p:cNvPr>
            <p:cNvSpPr/>
            <p:nvPr/>
          </p:nvSpPr>
          <p:spPr>
            <a:xfrm rot="16200000">
              <a:off x="521582" y="3331890"/>
              <a:ext cx="252548" cy="82047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42A24CA-5AF5-4FB1-B243-944C72611C07}"/>
                </a:ext>
              </a:extLst>
            </p:cNvPr>
            <p:cNvSpPr txBox="1"/>
            <p:nvPr/>
          </p:nvSpPr>
          <p:spPr>
            <a:xfrm>
              <a:off x="-35767" y="3822236"/>
              <a:ext cx="1367246" cy="646331"/>
            </a:xfrm>
            <a:prstGeom prst="rect">
              <a:avLst/>
            </a:prstGeom>
            <a:noFill/>
          </p:spPr>
          <p:txBody>
            <a:bodyPr wrap="square" rtlCol="0">
              <a:spAutoFit/>
            </a:bodyPr>
            <a:lstStyle/>
            <a:p>
              <a:pPr algn="ctr"/>
              <a:r>
                <a:rPr lang="en-US" dirty="0"/>
                <a:t>Function name</a:t>
              </a:r>
            </a:p>
          </p:txBody>
        </p:sp>
      </p:grpSp>
      <p:grpSp>
        <p:nvGrpSpPr>
          <p:cNvPr id="40" name="Group 39">
            <a:extLst>
              <a:ext uri="{FF2B5EF4-FFF2-40B4-BE49-F238E27FC236}">
                <a16:creationId xmlns:a16="http://schemas.microsoft.com/office/drawing/2014/main" id="{92A10866-AC13-4583-92AB-0BB587F81684}"/>
              </a:ext>
            </a:extLst>
          </p:cNvPr>
          <p:cNvGrpSpPr/>
          <p:nvPr/>
        </p:nvGrpSpPr>
        <p:grpSpPr>
          <a:xfrm>
            <a:off x="3310118" y="3615855"/>
            <a:ext cx="1248512" cy="575713"/>
            <a:chOff x="-35767" y="3615855"/>
            <a:chExt cx="1367246" cy="575713"/>
          </a:xfrm>
        </p:grpSpPr>
        <p:sp>
          <p:nvSpPr>
            <p:cNvPr id="41" name="Left Brace 40">
              <a:extLst>
                <a:ext uri="{FF2B5EF4-FFF2-40B4-BE49-F238E27FC236}">
                  <a16:creationId xmlns:a16="http://schemas.microsoft.com/office/drawing/2014/main" id="{8B33B695-911D-4FD3-A6C7-E7AB15E199EB}"/>
                </a:ext>
              </a:extLst>
            </p:cNvPr>
            <p:cNvSpPr/>
            <p:nvPr/>
          </p:nvSpPr>
          <p:spPr>
            <a:xfrm rot="16200000">
              <a:off x="521582" y="3331890"/>
              <a:ext cx="252548" cy="82047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TextBox 41">
              <a:extLst>
                <a:ext uri="{FF2B5EF4-FFF2-40B4-BE49-F238E27FC236}">
                  <a16:creationId xmlns:a16="http://schemas.microsoft.com/office/drawing/2014/main" id="{556E5E53-AAEB-49F2-AA94-1386E6D9DA66}"/>
                </a:ext>
              </a:extLst>
            </p:cNvPr>
            <p:cNvSpPr txBox="1"/>
            <p:nvPr/>
          </p:nvSpPr>
          <p:spPr>
            <a:xfrm>
              <a:off x="-35767" y="3822236"/>
              <a:ext cx="1367246" cy="369332"/>
            </a:xfrm>
            <a:prstGeom prst="rect">
              <a:avLst/>
            </a:prstGeom>
            <a:noFill/>
          </p:spPr>
          <p:txBody>
            <a:bodyPr wrap="square" rtlCol="0">
              <a:spAutoFit/>
            </a:bodyPr>
            <a:lstStyle/>
            <a:p>
              <a:pPr algn="ctr"/>
              <a:r>
                <a:rPr lang="en-US" dirty="0"/>
                <a:t>Return type</a:t>
              </a:r>
            </a:p>
          </p:txBody>
        </p:sp>
      </p:grpSp>
      <p:grpSp>
        <p:nvGrpSpPr>
          <p:cNvPr id="53" name="Group 52">
            <a:extLst>
              <a:ext uri="{FF2B5EF4-FFF2-40B4-BE49-F238E27FC236}">
                <a16:creationId xmlns:a16="http://schemas.microsoft.com/office/drawing/2014/main" id="{286FDC66-9276-4D30-8E57-568556EA4801}"/>
              </a:ext>
            </a:extLst>
          </p:cNvPr>
          <p:cNvGrpSpPr/>
          <p:nvPr/>
        </p:nvGrpSpPr>
        <p:grpSpPr>
          <a:xfrm>
            <a:off x="776551" y="3616475"/>
            <a:ext cx="3076275" cy="575713"/>
            <a:chOff x="-35767" y="3615855"/>
            <a:chExt cx="1367246" cy="575713"/>
          </a:xfrm>
        </p:grpSpPr>
        <p:sp>
          <p:nvSpPr>
            <p:cNvPr id="54" name="Left Brace 53">
              <a:extLst>
                <a:ext uri="{FF2B5EF4-FFF2-40B4-BE49-F238E27FC236}">
                  <a16:creationId xmlns:a16="http://schemas.microsoft.com/office/drawing/2014/main" id="{72ACDAC5-F075-4859-8D25-8021A2351014}"/>
                </a:ext>
              </a:extLst>
            </p:cNvPr>
            <p:cNvSpPr/>
            <p:nvPr/>
          </p:nvSpPr>
          <p:spPr>
            <a:xfrm rot="16200000">
              <a:off x="521582" y="3331890"/>
              <a:ext cx="252548" cy="82047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5D067BA-378F-42B2-8463-6F0E0135A931}"/>
                </a:ext>
              </a:extLst>
            </p:cNvPr>
            <p:cNvSpPr txBox="1"/>
            <p:nvPr/>
          </p:nvSpPr>
          <p:spPr>
            <a:xfrm>
              <a:off x="-35767" y="3822236"/>
              <a:ext cx="1367246" cy="369332"/>
            </a:xfrm>
            <a:prstGeom prst="rect">
              <a:avLst/>
            </a:prstGeom>
            <a:noFill/>
          </p:spPr>
          <p:txBody>
            <a:bodyPr wrap="square" rtlCol="0">
              <a:spAutoFit/>
            </a:bodyPr>
            <a:lstStyle/>
            <a:p>
              <a:pPr algn="ctr"/>
              <a:r>
                <a:rPr lang="en-US" dirty="0"/>
                <a:t>Parameter types</a:t>
              </a:r>
            </a:p>
          </p:txBody>
        </p:sp>
      </p:grpSp>
      <p:grpSp>
        <p:nvGrpSpPr>
          <p:cNvPr id="56" name="Group 55">
            <a:extLst>
              <a:ext uri="{FF2B5EF4-FFF2-40B4-BE49-F238E27FC236}">
                <a16:creationId xmlns:a16="http://schemas.microsoft.com/office/drawing/2014/main" id="{D9244EFF-B63C-49FF-941A-29C8AF6F89A0}"/>
              </a:ext>
            </a:extLst>
          </p:cNvPr>
          <p:cNvGrpSpPr/>
          <p:nvPr/>
        </p:nvGrpSpPr>
        <p:grpSpPr>
          <a:xfrm>
            <a:off x="-980133" y="3626528"/>
            <a:ext cx="6604382" cy="575714"/>
            <a:chOff x="-35767" y="3615854"/>
            <a:chExt cx="1367246" cy="575714"/>
          </a:xfrm>
        </p:grpSpPr>
        <p:sp>
          <p:nvSpPr>
            <p:cNvPr id="57" name="Left Brace 56">
              <a:extLst>
                <a:ext uri="{FF2B5EF4-FFF2-40B4-BE49-F238E27FC236}">
                  <a16:creationId xmlns:a16="http://schemas.microsoft.com/office/drawing/2014/main" id="{F7543289-F8CF-4A08-B43E-877EEA2C0657}"/>
                </a:ext>
              </a:extLst>
            </p:cNvPr>
            <p:cNvSpPr/>
            <p:nvPr/>
          </p:nvSpPr>
          <p:spPr>
            <a:xfrm rot="16200000">
              <a:off x="510940" y="3321247"/>
              <a:ext cx="252548" cy="84176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Box 57">
              <a:extLst>
                <a:ext uri="{FF2B5EF4-FFF2-40B4-BE49-F238E27FC236}">
                  <a16:creationId xmlns:a16="http://schemas.microsoft.com/office/drawing/2014/main" id="{8382A677-0F77-48D8-98D7-704BFB30C742}"/>
                </a:ext>
              </a:extLst>
            </p:cNvPr>
            <p:cNvSpPr txBox="1"/>
            <p:nvPr/>
          </p:nvSpPr>
          <p:spPr>
            <a:xfrm>
              <a:off x="-35767" y="3822236"/>
              <a:ext cx="1367246" cy="369332"/>
            </a:xfrm>
            <a:prstGeom prst="rect">
              <a:avLst/>
            </a:prstGeom>
            <a:noFill/>
          </p:spPr>
          <p:txBody>
            <a:bodyPr wrap="square" rtlCol="0">
              <a:spAutoFit/>
            </a:bodyPr>
            <a:lstStyle/>
            <a:p>
              <a:pPr algn="ctr"/>
              <a:r>
                <a:rPr lang="en-US" dirty="0"/>
                <a:t>This is called a "type signature"</a:t>
              </a:r>
            </a:p>
          </p:txBody>
        </p:sp>
      </p:grpSp>
    </p:spTree>
    <p:extLst>
      <p:ext uri="{BB962C8B-B14F-4D97-AF65-F5344CB8AC3E}">
        <p14:creationId xmlns:p14="http://schemas.microsoft.com/office/powerpoint/2010/main" val="45632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6.25E-7 -4.07407E-6 L -0.07695 0.23612 " pathEditMode="relative" rAng="0" ptsTypes="AA">
                                      <p:cBhvr>
                                        <p:cTn id="70" dur="2000" fill="hold"/>
                                        <p:tgtEl>
                                          <p:spTgt spid="33"/>
                                        </p:tgtEl>
                                        <p:attrNameLst>
                                          <p:attrName>ppt_x</p:attrName>
                                          <p:attrName>ppt_y</p:attrName>
                                        </p:attrNameLst>
                                      </p:cBhvr>
                                      <p:rCtr x="-3854" y="11806"/>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ipe(down)">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grpId="1" nodeType="clickEffect">
                                  <p:stCondLst>
                                    <p:cond delay="0"/>
                                  </p:stCondLst>
                                  <p:childTnLst>
                                    <p:animMotion origin="layout" path="M 4.375E-6 4.44444E-6 L -0.0556 0.23472 " pathEditMode="relative" rAng="0" ptsTypes="AA">
                                      <p:cBhvr>
                                        <p:cTn id="91" dur="2000" fill="hold"/>
                                        <p:tgtEl>
                                          <p:spTgt spid="26"/>
                                        </p:tgtEl>
                                        <p:attrNameLst>
                                          <p:attrName>ppt_x</p:attrName>
                                          <p:attrName>ppt_y</p:attrName>
                                        </p:attrNameLst>
                                      </p:cBhvr>
                                      <p:rCtr x="-2786" y="11736"/>
                                    </p:animMotion>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1" nodeType="clickEffect">
                                  <p:stCondLst>
                                    <p:cond delay="0"/>
                                  </p:stCondLst>
                                  <p:childTnLst>
                                    <p:set>
                                      <p:cBhvr>
                                        <p:cTn id="95" dur="1" fill="hold">
                                          <p:stCondLst>
                                            <p:cond delay="0"/>
                                          </p:stCondLst>
                                        </p:cTn>
                                        <p:tgtEl>
                                          <p:spTgt spid="2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down)">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31"/>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wipe(down)">
                                      <p:cBhvr>
                                        <p:cTn id="113" dur="500"/>
                                        <p:tgtEl>
                                          <p:spTgt spid="27"/>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42" presetClass="path" presetSubtype="0" accel="50000" decel="50000" fill="hold" grpId="1" nodeType="clickEffect">
                                  <p:stCondLst>
                                    <p:cond delay="0"/>
                                  </p:stCondLst>
                                  <p:childTnLst>
                                    <p:animMotion origin="layout" path="M 2.08333E-7 -2.59259E-6 L -0.1013 0.23635 " pathEditMode="relative" rAng="0" ptsTypes="AA">
                                      <p:cBhvr>
                                        <p:cTn id="121" dur="2000" fill="hold"/>
                                        <p:tgtEl>
                                          <p:spTgt spid="28"/>
                                        </p:tgtEl>
                                        <p:attrNameLst>
                                          <p:attrName>ppt_x</p:attrName>
                                          <p:attrName>ppt_y</p:attrName>
                                        </p:attrNameLst>
                                      </p:cBhvr>
                                      <p:rCtr x="-5065" y="11806"/>
                                    </p:animMotion>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27"/>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wipe(down)">
                                      <p:cBhvr>
                                        <p:cTn id="130" dur="500"/>
                                        <p:tgtEl>
                                          <p:spTgt spid="34"/>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3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4"/>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9"/>
                                        </p:tgtEl>
                                        <p:attrNameLst>
                                          <p:attrName>style.visibility</p:attrName>
                                        </p:attrNameLst>
                                      </p:cBhvr>
                                      <p:to>
                                        <p:strVal val="visible"/>
                                      </p:to>
                                    </p:set>
                                    <p:animEffect transition="in" filter="wipe(down)">
                                      <p:cBhvr>
                                        <p:cTn id="143" dur="500"/>
                                        <p:tgtEl>
                                          <p:spTgt spid="29"/>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30"/>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1" nodeType="clickEffect">
                                  <p:stCondLst>
                                    <p:cond delay="0"/>
                                  </p:stCondLst>
                                  <p:childTnLst>
                                    <p:animMotion origin="layout" path="M 4.58333E-6 -4.07407E-6 L 0.26575 0.23496 " pathEditMode="relative" rAng="0" ptsTypes="AA">
                                      <p:cBhvr>
                                        <p:cTn id="151" dur="2000" fill="hold"/>
                                        <p:tgtEl>
                                          <p:spTgt spid="30"/>
                                        </p:tgtEl>
                                        <p:attrNameLst>
                                          <p:attrName>ppt_x</p:attrName>
                                          <p:attrName>ppt_y</p:attrName>
                                        </p:attrNameLst>
                                      </p:cBhvr>
                                      <p:rCtr x="13281" y="11736"/>
                                    </p:animMotion>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1" nodeType="clickEffect">
                                  <p:stCondLst>
                                    <p:cond delay="0"/>
                                  </p:stCondLst>
                                  <p:childTnLst>
                                    <p:set>
                                      <p:cBhvr>
                                        <p:cTn id="155" dur="1" fill="hold">
                                          <p:stCondLst>
                                            <p:cond delay="0"/>
                                          </p:stCondLst>
                                        </p:cTn>
                                        <p:tgtEl>
                                          <p:spTgt spid="29"/>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9"/>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53"/>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40"/>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0" presetClass="exit" presetSubtype="0" fill="hold" nodeType="clickEffect">
                                  <p:stCondLst>
                                    <p:cond delay="0"/>
                                  </p:stCondLst>
                                  <p:childTnLst>
                                    <p:animEffect transition="out" filter="fade">
                                      <p:cBhvr>
                                        <p:cTn id="171" dur="500"/>
                                        <p:tgtEl>
                                          <p:spTgt spid="9"/>
                                        </p:tgtEl>
                                      </p:cBhvr>
                                    </p:animEffect>
                                    <p:set>
                                      <p:cBhvr>
                                        <p:cTn id="172" dur="1" fill="hold">
                                          <p:stCondLst>
                                            <p:cond delay="499"/>
                                          </p:stCondLst>
                                        </p:cTn>
                                        <p:tgtEl>
                                          <p:spTgt spid="9"/>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40"/>
                                        </p:tgtEl>
                                      </p:cBhvr>
                                    </p:animEffect>
                                    <p:set>
                                      <p:cBhvr>
                                        <p:cTn id="175" dur="1" fill="hold">
                                          <p:stCondLst>
                                            <p:cond delay="499"/>
                                          </p:stCondLst>
                                        </p:cTn>
                                        <p:tgtEl>
                                          <p:spTgt spid="40"/>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53"/>
                                        </p:tgtEl>
                                      </p:cBhvr>
                                    </p:animEffect>
                                    <p:set>
                                      <p:cBhvr>
                                        <p:cTn id="178" dur="1" fill="hold">
                                          <p:stCondLst>
                                            <p:cond delay="499"/>
                                          </p:stCondLst>
                                        </p:cTn>
                                        <p:tgtEl>
                                          <p:spTgt spid="53"/>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 grpId="0" animBg="1"/>
      <p:bldP spid="3" grpId="0"/>
      <p:bldP spid="10" grpId="0"/>
      <p:bldP spid="12" grpId="0"/>
      <p:bldP spid="13" grpId="0"/>
      <p:bldP spid="14" grpId="0"/>
      <p:bldP spid="15" grpId="0"/>
      <p:bldP spid="16" grpId="0" animBg="1"/>
      <p:bldP spid="16" grpId="1" animBg="1"/>
      <p:bldP spid="20" grpId="0" animBg="1"/>
      <p:bldP spid="20" grpId="1" animBg="1"/>
      <p:bldP spid="21" grpId="0"/>
      <p:bldP spid="23" grpId="0" animBg="1"/>
      <p:bldP spid="23" grpId="1" animBg="1"/>
      <p:bldP spid="24" grpId="0" animBg="1"/>
      <p:bldP spid="24" grpId="1" animBg="1"/>
      <p:bldP spid="26" grpId="0"/>
      <p:bldP spid="26" grpId="1"/>
      <p:bldP spid="28" grpId="0"/>
      <p:bldP spid="28" grpId="1"/>
      <p:bldP spid="30" grpId="0"/>
      <p:bldP spid="30" grpId="1"/>
      <p:bldP spid="33" grpId="0"/>
      <p:bldP spid="33" grpId="1"/>
      <p:bldP spid="31" grpId="0" animBg="1"/>
      <p:bldP spid="31" grpId="1" animBg="1"/>
      <p:bldP spid="32" grpId="0"/>
      <p:bldP spid="27" grpId="0" animBg="1"/>
      <p:bldP spid="27" grpId="1" animBg="1"/>
      <p:bldP spid="34" grpId="0" animBg="1"/>
      <p:bldP spid="34" grpId="1" animBg="1"/>
      <p:bldP spid="35" grpId="0"/>
      <p:bldP spid="29" grpId="0" animBg="1"/>
      <p:bldP spid="29"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41DDD7E8-BF0C-4903-BED2-B279D4C4E60A}"/>
              </a:ext>
            </a:extLst>
          </p:cNvPr>
          <p:cNvSpPr/>
          <p:nvPr/>
        </p:nvSpPr>
        <p:spPr>
          <a:xfrm>
            <a:off x="178025" y="3202984"/>
            <a:ext cx="5685991" cy="301861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72" name="Rectangle 71">
            <a:extLst>
              <a:ext uri="{FF2B5EF4-FFF2-40B4-BE49-F238E27FC236}">
                <a16:creationId xmlns:a16="http://schemas.microsoft.com/office/drawing/2014/main" id="{23E43E75-791A-4ED5-9F9B-7EAD900B10FF}"/>
              </a:ext>
            </a:extLst>
          </p:cNvPr>
          <p:cNvSpPr/>
          <p:nvPr/>
        </p:nvSpPr>
        <p:spPr>
          <a:xfrm>
            <a:off x="168643" y="1514451"/>
            <a:ext cx="5695374" cy="1591150"/>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n w="12700">
                <a:noFill/>
              </a:ln>
              <a:solidFill>
                <a:schemeClr val="tx1"/>
              </a:solidFill>
              <a:latin typeface="Consolas" panose="020B0609020204030204" pitchFamily="49" charset="0"/>
            </a:endParaRPr>
          </a:p>
        </p:txBody>
      </p:sp>
      <p:sp>
        <p:nvSpPr>
          <p:cNvPr id="25" name="Rectangle 24">
            <a:extLst>
              <a:ext uri="{FF2B5EF4-FFF2-40B4-BE49-F238E27FC236}">
                <a16:creationId xmlns:a16="http://schemas.microsoft.com/office/drawing/2014/main" id="{62E8A69D-4FD2-4793-A4A0-6B1EB2397C72}"/>
              </a:ext>
            </a:extLst>
          </p:cNvPr>
          <p:cNvSpPr/>
          <p:nvPr/>
        </p:nvSpPr>
        <p:spPr>
          <a:xfrm>
            <a:off x="6431281" y="3029867"/>
            <a:ext cx="5307438" cy="83099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390B565-8DAF-4F39-90EF-C2F5A49DFA90}"/>
              </a:ext>
            </a:extLst>
          </p:cNvPr>
          <p:cNvSpPr txBox="1"/>
          <p:nvPr/>
        </p:nvSpPr>
        <p:spPr>
          <a:xfrm>
            <a:off x="3770117" y="760089"/>
            <a:ext cx="4893071" cy="461665"/>
          </a:xfrm>
          <a:prstGeom prst="rect">
            <a:avLst/>
          </a:prstGeom>
          <a:noFill/>
        </p:spPr>
        <p:txBody>
          <a:bodyPr wrap="none" rtlCol="0">
            <a:spAutoFit/>
          </a:bodyPr>
          <a:lstStyle/>
          <a:p>
            <a:r>
              <a:rPr lang="en-US" sz="2400" dirty="0"/>
              <a:t>Let's define our first Haskell function!</a:t>
            </a:r>
          </a:p>
        </p:txBody>
      </p:sp>
      <p:sp>
        <p:nvSpPr>
          <p:cNvPr id="10" name="TextBox 9">
            <a:extLst>
              <a:ext uri="{FF2B5EF4-FFF2-40B4-BE49-F238E27FC236}">
                <a16:creationId xmlns:a16="http://schemas.microsoft.com/office/drawing/2014/main" id="{830C4F90-57C0-4FC4-960D-66CD6D1552C8}"/>
              </a:ext>
            </a:extLst>
          </p:cNvPr>
          <p:cNvSpPr txBox="1"/>
          <p:nvPr/>
        </p:nvSpPr>
        <p:spPr>
          <a:xfrm>
            <a:off x="6216653" y="1604861"/>
            <a:ext cx="5348324" cy="461665"/>
          </a:xfrm>
          <a:prstGeom prst="rect">
            <a:avLst/>
          </a:prstGeom>
          <a:noFill/>
        </p:spPr>
        <p:txBody>
          <a:bodyPr wrap="none" rtlCol="0">
            <a:spAutoFit/>
          </a:bodyPr>
          <a:lstStyle/>
          <a:p>
            <a:pPr algn="ctr"/>
            <a:r>
              <a:rPr lang="en-US" sz="2400" dirty="0"/>
              <a:t>All Haskell functions come in three parts:</a:t>
            </a:r>
          </a:p>
        </p:txBody>
      </p:sp>
      <p:grpSp>
        <p:nvGrpSpPr>
          <p:cNvPr id="44" name="Group 43">
            <a:extLst>
              <a:ext uri="{FF2B5EF4-FFF2-40B4-BE49-F238E27FC236}">
                <a16:creationId xmlns:a16="http://schemas.microsoft.com/office/drawing/2014/main" id="{5FC58148-48CB-43C5-BB82-ED3CB0909D45}"/>
              </a:ext>
            </a:extLst>
          </p:cNvPr>
          <p:cNvGrpSpPr/>
          <p:nvPr/>
        </p:nvGrpSpPr>
        <p:grpSpPr>
          <a:xfrm>
            <a:off x="175294" y="3210407"/>
            <a:ext cx="4280659" cy="392529"/>
            <a:chOff x="175294" y="3210407"/>
            <a:chExt cx="4280659" cy="392529"/>
          </a:xfrm>
        </p:grpSpPr>
        <p:sp>
          <p:nvSpPr>
            <p:cNvPr id="45" name="TextBox 44">
              <a:extLst>
                <a:ext uri="{FF2B5EF4-FFF2-40B4-BE49-F238E27FC236}">
                  <a16:creationId xmlns:a16="http://schemas.microsoft.com/office/drawing/2014/main" id="{9A18764E-D763-4FF0-A539-0C7DFF8AD60D}"/>
                </a:ext>
              </a:extLst>
            </p:cNvPr>
            <p:cNvSpPr txBox="1"/>
            <p:nvPr/>
          </p:nvSpPr>
          <p:spPr>
            <a:xfrm>
              <a:off x="977606" y="3224754"/>
              <a:ext cx="437940" cy="369332"/>
            </a:xfrm>
            <a:prstGeom prst="rect">
              <a:avLst/>
            </a:prstGeom>
            <a:noFill/>
          </p:spPr>
          <p:txBody>
            <a:bodyPr wrap="none" rtlCol="0">
              <a:spAutoFit/>
            </a:bodyPr>
            <a:lstStyle/>
            <a:p>
              <a:r>
                <a:rPr lang="en-US" dirty="0">
                  <a:latin typeface="Consolas" panose="020B0609020204030204" pitchFamily="49" charset="0"/>
                </a:rPr>
                <a:t>::</a:t>
              </a:r>
            </a:p>
          </p:txBody>
        </p:sp>
        <p:sp>
          <p:nvSpPr>
            <p:cNvPr id="46" name="TextBox 45">
              <a:extLst>
                <a:ext uri="{FF2B5EF4-FFF2-40B4-BE49-F238E27FC236}">
                  <a16:creationId xmlns:a16="http://schemas.microsoft.com/office/drawing/2014/main" id="{07F1FD2D-EC0A-4F20-B9C5-593EC290EB94}"/>
                </a:ext>
              </a:extLst>
            </p:cNvPr>
            <p:cNvSpPr txBox="1"/>
            <p:nvPr/>
          </p:nvSpPr>
          <p:spPr>
            <a:xfrm>
              <a:off x="1310454" y="3221442"/>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7" name="TextBox 46">
              <a:extLst>
                <a:ext uri="{FF2B5EF4-FFF2-40B4-BE49-F238E27FC236}">
                  <a16:creationId xmlns:a16="http://schemas.microsoft.com/office/drawing/2014/main" id="{C177FBE2-4636-44A0-9351-5E53934EDEF6}"/>
                </a:ext>
              </a:extLst>
            </p:cNvPr>
            <p:cNvSpPr txBox="1"/>
            <p:nvPr/>
          </p:nvSpPr>
          <p:spPr>
            <a:xfrm>
              <a:off x="2387769" y="3229108"/>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8" name="TextBox 47">
              <a:extLst>
                <a:ext uri="{FF2B5EF4-FFF2-40B4-BE49-F238E27FC236}">
                  <a16:creationId xmlns:a16="http://schemas.microsoft.com/office/drawing/2014/main" id="{D5FD757E-FCCE-4AC3-B696-201BE741DE9A}"/>
                </a:ext>
              </a:extLst>
            </p:cNvPr>
            <p:cNvSpPr txBox="1"/>
            <p:nvPr/>
          </p:nvSpPr>
          <p:spPr>
            <a:xfrm>
              <a:off x="3475708" y="3222650"/>
              <a:ext cx="980245" cy="369332"/>
            </a:xfrm>
            <a:prstGeom prst="rect">
              <a:avLst/>
            </a:prstGeom>
            <a:noFill/>
          </p:spPr>
          <p:txBody>
            <a:bodyPr wrap="square">
              <a:spAutoFit/>
            </a:bodyPr>
            <a:lstStyle/>
            <a:p>
              <a:r>
                <a:rPr lang="en-US" dirty="0">
                  <a:solidFill>
                    <a:srgbClr val="0070C0"/>
                  </a:solidFill>
                  <a:latin typeface="Consolas" panose="020B0609020204030204" pitchFamily="49" charset="0"/>
                </a:rPr>
                <a:t>String</a:t>
              </a:r>
              <a:endParaRPr lang="en-US" dirty="0">
                <a:solidFill>
                  <a:srgbClr val="0070C0"/>
                </a:solidFill>
              </a:endParaRPr>
            </a:p>
          </p:txBody>
        </p:sp>
        <p:sp>
          <p:nvSpPr>
            <p:cNvPr id="49" name="TextBox 48">
              <a:extLst>
                <a:ext uri="{FF2B5EF4-FFF2-40B4-BE49-F238E27FC236}">
                  <a16:creationId xmlns:a16="http://schemas.microsoft.com/office/drawing/2014/main" id="{CE03E95F-A1D9-444C-97E1-428D65C46C46}"/>
                </a:ext>
              </a:extLst>
            </p:cNvPr>
            <p:cNvSpPr txBox="1"/>
            <p:nvPr/>
          </p:nvSpPr>
          <p:spPr>
            <a:xfrm>
              <a:off x="2102606" y="3224754"/>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0" name="TextBox 49">
              <a:extLst>
                <a:ext uri="{FF2B5EF4-FFF2-40B4-BE49-F238E27FC236}">
                  <a16:creationId xmlns:a16="http://schemas.microsoft.com/office/drawing/2014/main" id="{EDE600AD-5E9D-447E-AEF4-F4A77223CFEB}"/>
                </a:ext>
              </a:extLst>
            </p:cNvPr>
            <p:cNvSpPr txBox="1"/>
            <p:nvPr/>
          </p:nvSpPr>
          <p:spPr>
            <a:xfrm>
              <a:off x="3197403" y="3210407"/>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1" name="TextBox 50">
              <a:extLst>
                <a:ext uri="{FF2B5EF4-FFF2-40B4-BE49-F238E27FC236}">
                  <a16:creationId xmlns:a16="http://schemas.microsoft.com/office/drawing/2014/main" id="{6638CD7C-9F82-404A-9627-E8630844DCDF}"/>
                </a:ext>
              </a:extLst>
            </p:cNvPr>
            <p:cNvSpPr txBox="1"/>
            <p:nvPr/>
          </p:nvSpPr>
          <p:spPr>
            <a:xfrm>
              <a:off x="175294" y="3233604"/>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grpSp>
      <p:sp>
        <p:nvSpPr>
          <p:cNvPr id="52" name="TextBox 51">
            <a:extLst>
              <a:ext uri="{FF2B5EF4-FFF2-40B4-BE49-F238E27FC236}">
                <a16:creationId xmlns:a16="http://schemas.microsoft.com/office/drawing/2014/main" id="{7BAAB1D5-8327-415C-A6E3-87C0F97E3AE3}"/>
              </a:ext>
            </a:extLst>
          </p:cNvPr>
          <p:cNvSpPr txBox="1"/>
          <p:nvPr/>
        </p:nvSpPr>
        <p:spPr>
          <a:xfrm>
            <a:off x="173456" y="3233795"/>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sp>
        <p:nvSpPr>
          <p:cNvPr id="53" name="TextBox 52">
            <a:extLst>
              <a:ext uri="{FF2B5EF4-FFF2-40B4-BE49-F238E27FC236}">
                <a16:creationId xmlns:a16="http://schemas.microsoft.com/office/drawing/2014/main" id="{EA2CBABD-3E42-4AD7-A843-BB820C993661}"/>
              </a:ext>
            </a:extLst>
          </p:cNvPr>
          <p:cNvSpPr txBox="1"/>
          <p:nvPr/>
        </p:nvSpPr>
        <p:spPr>
          <a:xfrm>
            <a:off x="6086444" y="5364897"/>
            <a:ext cx="5557306" cy="461665"/>
          </a:xfrm>
          <a:prstGeom prst="rect">
            <a:avLst/>
          </a:prstGeom>
          <a:noFill/>
        </p:spPr>
        <p:txBody>
          <a:bodyPr wrap="square" rtlCol="0">
            <a:spAutoFit/>
          </a:bodyPr>
          <a:lstStyle/>
          <a:p>
            <a:pPr algn="ctr"/>
            <a:r>
              <a:rPr lang="en-US" sz="2400" dirty="0"/>
              <a:t>Let's define a function to insult people.</a:t>
            </a:r>
          </a:p>
        </p:txBody>
      </p:sp>
      <p:sp>
        <p:nvSpPr>
          <p:cNvPr id="56" name="TextBox 55">
            <a:extLst>
              <a:ext uri="{FF2B5EF4-FFF2-40B4-BE49-F238E27FC236}">
                <a16:creationId xmlns:a16="http://schemas.microsoft.com/office/drawing/2014/main" id="{0DA69D6A-5F57-4D2C-841C-B61FC90EDDC1}"/>
              </a:ext>
            </a:extLst>
          </p:cNvPr>
          <p:cNvSpPr txBox="1"/>
          <p:nvPr/>
        </p:nvSpPr>
        <p:spPr>
          <a:xfrm>
            <a:off x="237616" y="1607485"/>
            <a:ext cx="5630067" cy="1477328"/>
          </a:xfrm>
          <a:prstGeom prst="rect">
            <a:avLst/>
          </a:prstGeom>
          <a:noFill/>
        </p:spPr>
        <p:txBody>
          <a:bodyPr wrap="none" rtlCol="0">
            <a:spAutoFit/>
          </a:bodyPr>
          <a:lstStyle/>
          <a:p>
            <a:r>
              <a:rPr lang="en-US" dirty="0">
                <a:solidFill>
                  <a:srgbClr val="0070C0"/>
                </a:solidFill>
                <a:latin typeface="Consolas" panose="020B0609020204030204" pitchFamily="49" charset="0"/>
              </a:rPr>
              <a:t>string</a:t>
            </a:r>
            <a:r>
              <a:rPr lang="en-US" dirty="0">
                <a:latin typeface="Consolas" panose="020B0609020204030204" pitchFamily="49" charset="0"/>
              </a:rPr>
              <a:t> </a:t>
            </a:r>
            <a:r>
              <a:rPr lang="en-US" dirty="0">
                <a:solidFill>
                  <a:srgbClr val="7030A0"/>
                </a:solidFill>
                <a:latin typeface="Consolas" panose="020B0609020204030204" pitchFamily="49" charset="0"/>
              </a:rPr>
              <a:t>insult</a:t>
            </a:r>
            <a:r>
              <a:rPr lang="en-US" dirty="0">
                <a:latin typeface="Consolas" panose="020B0609020204030204" pitchFamily="49" charset="0"/>
              </a:rPr>
              <a:t>(</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name</a:t>
            </a:r>
            <a:r>
              <a:rPr lang="en-US" dirty="0">
                <a:latin typeface="Consolas" panose="020B0609020204030204" pitchFamily="49" charset="0"/>
              </a:rPr>
              <a:t>, </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smell</a:t>
            </a:r>
            <a:r>
              <a:rPr lang="en-US" dirty="0">
                <a:latin typeface="Consolas" panose="020B0609020204030204" pitchFamily="49" charset="0"/>
              </a:rPr>
              <a:t>) {</a:t>
            </a:r>
          </a:p>
          <a:p>
            <a:r>
              <a:rPr lang="en-US" dirty="0">
                <a:solidFill>
                  <a:schemeClr val="accent2">
                    <a:lumMod val="75000"/>
                  </a:schemeClr>
                </a:solidFill>
                <a:latin typeface="Consolas" panose="020B0609020204030204" pitchFamily="49" charset="0"/>
              </a:rPr>
              <a:t>  string s = name + " smells like " + </a:t>
            </a:r>
            <a:br>
              <a:rPr lang="en-US" dirty="0">
                <a:solidFill>
                  <a:schemeClr val="accent2">
                    <a:lumMod val="75000"/>
                  </a:schemeClr>
                </a:solidFill>
                <a:latin typeface="Consolas" panose="020B0609020204030204" pitchFamily="49" charset="0"/>
              </a:rPr>
            </a:br>
            <a:r>
              <a:rPr lang="en-US" dirty="0">
                <a:solidFill>
                  <a:schemeClr val="accent2">
                    <a:lumMod val="75000"/>
                  </a:schemeClr>
                </a:solidFill>
                <a:latin typeface="Consolas" panose="020B0609020204030204" pitchFamily="49" charset="0"/>
              </a:rPr>
              <a:t>             smell + " and doesn't floss.";</a:t>
            </a:r>
          </a:p>
          <a:p>
            <a:r>
              <a:rPr lang="en-US" dirty="0">
                <a:solidFill>
                  <a:schemeClr val="accent2">
                    <a:lumMod val="75000"/>
                  </a:schemeClr>
                </a:solidFill>
                <a:latin typeface="Consolas" panose="020B0609020204030204" pitchFamily="49" charset="0"/>
              </a:rPr>
              <a:t>  return s;</a:t>
            </a:r>
          </a:p>
          <a:p>
            <a:r>
              <a:rPr lang="en-US" dirty="0">
                <a:latin typeface="Consolas" panose="020B0609020204030204" pitchFamily="49" charset="0"/>
              </a:rPr>
              <a:t>}</a:t>
            </a:r>
          </a:p>
        </p:txBody>
      </p:sp>
      <p:sp>
        <p:nvSpPr>
          <p:cNvPr id="57" name="TextBox 56">
            <a:extLst>
              <a:ext uri="{FF2B5EF4-FFF2-40B4-BE49-F238E27FC236}">
                <a16:creationId xmlns:a16="http://schemas.microsoft.com/office/drawing/2014/main" id="{95BCED0B-411B-4A3B-BA15-04DBEAD7F6FC}"/>
              </a:ext>
            </a:extLst>
          </p:cNvPr>
          <p:cNvSpPr txBox="1"/>
          <p:nvPr/>
        </p:nvSpPr>
        <p:spPr>
          <a:xfrm>
            <a:off x="2873537" y="1610700"/>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name</a:t>
            </a:r>
            <a:endParaRPr lang="en-US" dirty="0">
              <a:solidFill>
                <a:srgbClr val="00B050"/>
              </a:solidFill>
            </a:endParaRPr>
          </a:p>
        </p:txBody>
      </p:sp>
      <p:sp>
        <p:nvSpPr>
          <p:cNvPr id="58" name="TextBox 57">
            <a:extLst>
              <a:ext uri="{FF2B5EF4-FFF2-40B4-BE49-F238E27FC236}">
                <a16:creationId xmlns:a16="http://schemas.microsoft.com/office/drawing/2014/main" id="{89510C16-AEAD-4916-96FA-67B3D91CC95D}"/>
              </a:ext>
            </a:extLst>
          </p:cNvPr>
          <p:cNvSpPr txBox="1"/>
          <p:nvPr/>
        </p:nvSpPr>
        <p:spPr>
          <a:xfrm>
            <a:off x="4502040" y="1608216"/>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smell</a:t>
            </a:r>
            <a:endParaRPr lang="en-US" dirty="0">
              <a:solidFill>
                <a:srgbClr val="00B050"/>
              </a:solidFill>
            </a:endParaRPr>
          </a:p>
        </p:txBody>
      </p:sp>
      <p:sp>
        <p:nvSpPr>
          <p:cNvPr id="59" name="Speech Bubble: Rectangle with Corners Rounded 58">
            <a:extLst>
              <a:ext uri="{FF2B5EF4-FFF2-40B4-BE49-F238E27FC236}">
                <a16:creationId xmlns:a16="http://schemas.microsoft.com/office/drawing/2014/main" id="{491EF6A9-F2F0-4A07-B968-6BED4DFCFBAB}"/>
              </a:ext>
            </a:extLst>
          </p:cNvPr>
          <p:cNvSpPr/>
          <p:nvPr/>
        </p:nvSpPr>
        <p:spPr>
          <a:xfrm>
            <a:off x="942203" y="4312197"/>
            <a:ext cx="2368418" cy="900191"/>
          </a:xfrm>
          <a:prstGeom prst="wedgeRoundRectCallout">
            <a:avLst>
              <a:gd name="adj1" fmla="val -46817"/>
              <a:gd name="adj2" fmla="val -965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These are separated by </a:t>
            </a:r>
            <a:r>
              <a:rPr lang="en-US" sz="2000" dirty="0">
                <a:solidFill>
                  <a:srgbClr val="FFC1C1"/>
                </a:solidFill>
                <a:latin typeface="Corbel" panose="020B0503020204020204" pitchFamily="34" charset="0"/>
              </a:rPr>
              <a:t>spaces</a:t>
            </a:r>
            <a:r>
              <a:rPr lang="en-US" sz="2000" dirty="0">
                <a:latin typeface="Corbel" panose="020B0503020204020204" pitchFamily="34" charset="0"/>
              </a:rPr>
              <a:t>.</a:t>
            </a:r>
          </a:p>
        </p:txBody>
      </p:sp>
      <p:sp>
        <p:nvSpPr>
          <p:cNvPr id="60" name="Speech Bubble: Rectangle with Corners Rounded 59">
            <a:extLst>
              <a:ext uri="{FF2B5EF4-FFF2-40B4-BE49-F238E27FC236}">
                <a16:creationId xmlns:a16="http://schemas.microsoft.com/office/drawing/2014/main" id="{7C1F6C9C-DBD6-4D5F-9CAB-48EE6920BDF3}"/>
              </a:ext>
            </a:extLst>
          </p:cNvPr>
          <p:cNvSpPr/>
          <p:nvPr/>
        </p:nvSpPr>
        <p:spPr>
          <a:xfrm>
            <a:off x="2497103" y="4312197"/>
            <a:ext cx="2985182" cy="1200329"/>
          </a:xfrm>
          <a:prstGeom prst="wedgeRoundRectCallout">
            <a:avLst>
              <a:gd name="adj1" fmla="val -49296"/>
              <a:gd name="adj2" fmla="val -863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add an </a:t>
            </a:r>
            <a:r>
              <a:rPr lang="en-US" sz="2000" dirty="0">
                <a:solidFill>
                  <a:srgbClr val="FFC1C1"/>
                </a:solidFill>
                <a:latin typeface="Corbel" panose="020B0503020204020204" pitchFamily="34" charset="0"/>
              </a:rPr>
              <a:t>=</a:t>
            </a:r>
            <a:r>
              <a:rPr lang="en-US" sz="2000" dirty="0">
                <a:latin typeface="Corbel" panose="020B0503020204020204" pitchFamily="34" charset="0"/>
              </a:rPr>
              <a:t> to indicate the body of the function is next. </a:t>
            </a:r>
          </a:p>
        </p:txBody>
      </p:sp>
      <p:sp>
        <p:nvSpPr>
          <p:cNvPr id="61" name="TextBox 60">
            <a:extLst>
              <a:ext uri="{FF2B5EF4-FFF2-40B4-BE49-F238E27FC236}">
                <a16:creationId xmlns:a16="http://schemas.microsoft.com/office/drawing/2014/main" id="{53F3ADEA-6A6E-4C4D-85F8-10273719D9DC}"/>
              </a:ext>
            </a:extLst>
          </p:cNvPr>
          <p:cNvSpPr txBox="1"/>
          <p:nvPr/>
        </p:nvSpPr>
        <p:spPr>
          <a:xfrm>
            <a:off x="2361613" y="3583809"/>
            <a:ext cx="311304" cy="369332"/>
          </a:xfrm>
          <a:prstGeom prst="rect">
            <a:avLst/>
          </a:prstGeom>
          <a:noFill/>
        </p:spPr>
        <p:txBody>
          <a:bodyPr wrap="none" rtlCol="0">
            <a:spAutoFit/>
          </a:bodyPr>
          <a:lstStyle/>
          <a:p>
            <a:r>
              <a:rPr lang="en-US" dirty="0">
                <a:latin typeface="Consolas" panose="020B0609020204030204" pitchFamily="49" charset="0"/>
              </a:rPr>
              <a:t>=</a:t>
            </a:r>
          </a:p>
        </p:txBody>
      </p:sp>
      <p:grpSp>
        <p:nvGrpSpPr>
          <p:cNvPr id="76" name="Group 75">
            <a:extLst>
              <a:ext uri="{FF2B5EF4-FFF2-40B4-BE49-F238E27FC236}">
                <a16:creationId xmlns:a16="http://schemas.microsoft.com/office/drawing/2014/main" id="{A5FB29F6-CAE5-4150-950C-9A146A9B47F0}"/>
              </a:ext>
            </a:extLst>
          </p:cNvPr>
          <p:cNvGrpSpPr/>
          <p:nvPr/>
        </p:nvGrpSpPr>
        <p:grpSpPr>
          <a:xfrm>
            <a:off x="640475" y="3935761"/>
            <a:ext cx="2162460" cy="575713"/>
            <a:chOff x="-35767" y="3615855"/>
            <a:chExt cx="1367246" cy="575713"/>
          </a:xfrm>
        </p:grpSpPr>
        <p:sp>
          <p:nvSpPr>
            <p:cNvPr id="77" name="Left Brace 76">
              <a:extLst>
                <a:ext uri="{FF2B5EF4-FFF2-40B4-BE49-F238E27FC236}">
                  <a16:creationId xmlns:a16="http://schemas.microsoft.com/office/drawing/2014/main" id="{E8F4C4F3-A2F9-4615-BA09-66D7C901AF64}"/>
                </a:ext>
              </a:extLst>
            </p:cNvPr>
            <p:cNvSpPr/>
            <p:nvPr/>
          </p:nvSpPr>
          <p:spPr>
            <a:xfrm rot="16200000">
              <a:off x="521582" y="3331890"/>
              <a:ext cx="252548" cy="82047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BD452E97-6E41-4E0F-8316-2603583C382F}"/>
                </a:ext>
              </a:extLst>
            </p:cNvPr>
            <p:cNvSpPr txBox="1"/>
            <p:nvPr/>
          </p:nvSpPr>
          <p:spPr>
            <a:xfrm>
              <a:off x="-35767" y="3822236"/>
              <a:ext cx="1367246" cy="369332"/>
            </a:xfrm>
            <a:prstGeom prst="rect">
              <a:avLst/>
            </a:prstGeom>
            <a:noFill/>
          </p:spPr>
          <p:txBody>
            <a:bodyPr wrap="square" rtlCol="0">
              <a:spAutoFit/>
            </a:bodyPr>
            <a:lstStyle/>
            <a:p>
              <a:pPr algn="ctr"/>
              <a:r>
                <a:rPr lang="en-US" dirty="0"/>
                <a:t>Formal Parameters</a:t>
              </a:r>
            </a:p>
          </p:txBody>
        </p:sp>
      </p:grpSp>
      <p:grpSp>
        <p:nvGrpSpPr>
          <p:cNvPr id="36" name="Group 35">
            <a:extLst>
              <a:ext uri="{FF2B5EF4-FFF2-40B4-BE49-F238E27FC236}">
                <a16:creationId xmlns:a16="http://schemas.microsoft.com/office/drawing/2014/main" id="{E296EF27-1E2F-417C-9C71-030A6B6D07CE}"/>
              </a:ext>
            </a:extLst>
          </p:cNvPr>
          <p:cNvGrpSpPr/>
          <p:nvPr/>
        </p:nvGrpSpPr>
        <p:grpSpPr>
          <a:xfrm>
            <a:off x="6479613" y="2200313"/>
            <a:ext cx="5307437" cy="2492275"/>
            <a:chOff x="6479613" y="2200313"/>
            <a:chExt cx="5307437" cy="2492275"/>
          </a:xfrm>
        </p:grpSpPr>
        <p:sp>
          <p:nvSpPr>
            <p:cNvPr id="79" name="TextBox 78">
              <a:extLst>
                <a:ext uri="{FF2B5EF4-FFF2-40B4-BE49-F238E27FC236}">
                  <a16:creationId xmlns:a16="http://schemas.microsoft.com/office/drawing/2014/main" id="{137D7503-A94E-4854-9893-AFC792AC0C7F}"/>
                </a:ext>
              </a:extLst>
            </p:cNvPr>
            <p:cNvSpPr txBox="1"/>
            <p:nvPr/>
          </p:nvSpPr>
          <p:spPr>
            <a:xfrm>
              <a:off x="6479613" y="2200313"/>
              <a:ext cx="5307437" cy="830997"/>
            </a:xfrm>
            <a:prstGeom prst="rect">
              <a:avLst/>
            </a:prstGeom>
            <a:noFill/>
          </p:spPr>
          <p:txBody>
            <a:bodyPr wrap="square">
              <a:spAutoFit/>
            </a:bodyPr>
            <a:lstStyle/>
            <a:p>
              <a:r>
                <a:rPr lang="en-US" sz="2400" dirty="0"/>
                <a:t>1. Type information about the </a:t>
              </a:r>
              <a:r>
                <a:rPr lang="en-US" sz="2400" dirty="0">
                  <a:solidFill>
                    <a:srgbClr val="FF0000"/>
                  </a:solidFill>
                </a:rPr>
                <a:t>function's parameters</a:t>
              </a:r>
              <a:r>
                <a:rPr lang="en-US" sz="2400" dirty="0"/>
                <a:t> and </a:t>
              </a:r>
              <a:r>
                <a:rPr lang="en-US" sz="2400" dirty="0">
                  <a:solidFill>
                    <a:srgbClr val="0070C0"/>
                  </a:solidFill>
                </a:rPr>
                <a:t>return value</a:t>
              </a:r>
              <a:r>
                <a:rPr lang="en-US" sz="2400" dirty="0"/>
                <a:t>.</a:t>
              </a:r>
            </a:p>
          </p:txBody>
        </p:sp>
        <p:sp>
          <p:nvSpPr>
            <p:cNvPr id="80" name="TextBox 79">
              <a:extLst>
                <a:ext uri="{FF2B5EF4-FFF2-40B4-BE49-F238E27FC236}">
                  <a16:creationId xmlns:a16="http://schemas.microsoft.com/office/drawing/2014/main" id="{0CA2FC11-C53A-4819-9B36-0F1D9E240413}"/>
                </a:ext>
              </a:extLst>
            </p:cNvPr>
            <p:cNvSpPr txBox="1"/>
            <p:nvPr/>
          </p:nvSpPr>
          <p:spPr>
            <a:xfrm>
              <a:off x="6479613" y="3074103"/>
              <a:ext cx="5307437" cy="830997"/>
            </a:xfrm>
            <a:prstGeom prst="rect">
              <a:avLst/>
            </a:prstGeom>
            <a:noFill/>
          </p:spPr>
          <p:txBody>
            <a:bodyPr wrap="square">
              <a:spAutoFit/>
            </a:bodyPr>
            <a:lstStyle/>
            <a:p>
              <a:r>
                <a:rPr lang="en-US" sz="2400" dirty="0"/>
                <a:t>2. The function's </a:t>
              </a:r>
              <a:r>
                <a:rPr lang="en-US" sz="2400" dirty="0">
                  <a:solidFill>
                    <a:srgbClr val="7030A0"/>
                  </a:solidFill>
                </a:rPr>
                <a:t>name</a:t>
              </a:r>
              <a:r>
                <a:rPr lang="en-US" sz="2400" dirty="0">
                  <a:solidFill>
                    <a:srgbClr val="FF0000"/>
                  </a:solidFill>
                </a:rPr>
                <a:t> </a:t>
              </a:r>
              <a:r>
                <a:rPr lang="en-US" sz="2400" dirty="0"/>
                <a:t>and </a:t>
              </a:r>
              <a:r>
                <a:rPr lang="en-US" sz="2400" dirty="0">
                  <a:solidFill>
                    <a:srgbClr val="00B050"/>
                  </a:solidFill>
                </a:rPr>
                <a:t>parameter names</a:t>
              </a:r>
              <a:r>
                <a:rPr lang="en-US" sz="2400" dirty="0"/>
                <a:t>.</a:t>
              </a:r>
            </a:p>
          </p:txBody>
        </p:sp>
        <p:sp>
          <p:nvSpPr>
            <p:cNvPr id="81" name="TextBox 80">
              <a:extLst>
                <a:ext uri="{FF2B5EF4-FFF2-40B4-BE49-F238E27FC236}">
                  <a16:creationId xmlns:a16="http://schemas.microsoft.com/office/drawing/2014/main" id="{F93499F9-8C2A-4B21-924C-71F57CB510C9}"/>
                </a:ext>
              </a:extLst>
            </p:cNvPr>
            <p:cNvSpPr txBox="1"/>
            <p:nvPr/>
          </p:nvSpPr>
          <p:spPr>
            <a:xfrm>
              <a:off x="6479613" y="3861591"/>
              <a:ext cx="5307437" cy="830997"/>
            </a:xfrm>
            <a:prstGeom prst="rect">
              <a:avLst/>
            </a:prstGeom>
            <a:noFill/>
          </p:spPr>
          <p:txBody>
            <a:bodyPr wrap="square">
              <a:spAutoFit/>
            </a:bodyPr>
            <a:lstStyle/>
            <a:p>
              <a:r>
                <a:rPr lang="en-US" sz="2400" dirty="0"/>
                <a:t>3. An </a:t>
              </a:r>
              <a:r>
                <a:rPr lang="en-US" sz="2400" dirty="0">
                  <a:solidFill>
                    <a:schemeClr val="accent2">
                      <a:lumMod val="75000"/>
                    </a:schemeClr>
                  </a:solidFill>
                </a:rPr>
                <a:t>expression</a:t>
              </a:r>
              <a:r>
                <a:rPr lang="en-US" sz="2400" dirty="0"/>
                <a:t> that defines the function's behavior.</a:t>
              </a:r>
            </a:p>
          </p:txBody>
        </p:sp>
      </p:grpSp>
      <p:sp>
        <p:nvSpPr>
          <p:cNvPr id="2" name="Title 1">
            <a:extLst>
              <a:ext uri="{FF2B5EF4-FFF2-40B4-BE49-F238E27FC236}">
                <a16:creationId xmlns:a16="http://schemas.microsoft.com/office/drawing/2014/main" id="{02F73E8C-5B55-4721-AB52-CF6727DAC93E}"/>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Our First Haskell Function!</a:t>
            </a:r>
          </a:p>
        </p:txBody>
      </p:sp>
    </p:spTree>
    <p:extLst>
      <p:ext uri="{BB962C8B-B14F-4D97-AF65-F5344CB8AC3E}">
        <p14:creationId xmlns:p14="http://schemas.microsoft.com/office/powerpoint/2010/main" val="54764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2.91667E-6 3.7037E-7 L 2.91667E-6 0.05301 " pathEditMode="relative" rAng="0" ptsTypes="AA">
                                      <p:cBhvr>
                                        <p:cTn id="15" dur="2000" fill="hold"/>
                                        <p:tgtEl>
                                          <p:spTgt spid="52"/>
                                        </p:tgtEl>
                                        <p:attrNameLst>
                                          <p:attrName>ppt_x</p:attrName>
                                          <p:attrName>ppt_y</p:attrName>
                                        </p:attrNameLst>
                                      </p:cBhvr>
                                      <p:rCtr x="0" y="263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1" nodeType="clickEffect">
                                  <p:stCondLst>
                                    <p:cond delay="0"/>
                                  </p:stCondLst>
                                  <p:childTnLst>
                                    <p:animMotion origin="layout" path="M -1.45833E-6 4.44444E-6 L -0.15091 0.28912 " pathEditMode="relative" rAng="0" ptsTypes="AA">
                                      <p:cBhvr>
                                        <p:cTn id="23" dur="2000" fill="hold"/>
                                        <p:tgtEl>
                                          <p:spTgt spid="57"/>
                                        </p:tgtEl>
                                        <p:attrNameLst>
                                          <p:attrName>ppt_x</p:attrName>
                                          <p:attrName>ppt_y</p:attrName>
                                        </p:attrNameLst>
                                      </p:cBhvr>
                                      <p:rCtr x="-7552" y="14444"/>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1" nodeType="clickEffect">
                                  <p:stCondLst>
                                    <p:cond delay="0"/>
                                  </p:stCondLst>
                                  <p:childTnLst>
                                    <p:animMotion origin="layout" path="M 5E-6 -2.59259E-6 L -0.23334 0.29005 " pathEditMode="relative" rAng="0" ptsTypes="AA">
                                      <p:cBhvr>
                                        <p:cTn id="31" dur="2000" fill="hold"/>
                                        <p:tgtEl>
                                          <p:spTgt spid="58"/>
                                        </p:tgtEl>
                                        <p:attrNameLst>
                                          <p:attrName>ppt_x</p:attrName>
                                          <p:attrName>ppt_y</p:attrName>
                                        </p:attrNameLst>
                                      </p:cBhvr>
                                      <p:rCtr x="-11667" y="14491"/>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wipe(down)">
                                      <p:cBhvr>
                                        <p:cTn id="36" dur="500"/>
                                        <p:tgtEl>
                                          <p:spTgt spid="59"/>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2" nodeType="clickEffect">
                                  <p:stCondLst>
                                    <p:cond delay="0"/>
                                  </p:stCondLst>
                                  <p:childTnLst>
                                    <p:animMotion origin="layout" path="M 1.04167E-6 -2.96296E-6 L 0.07695 -2.96296E-6 " pathEditMode="relative" rAng="0" ptsTypes="AA">
                                      <p:cBhvr>
                                        <p:cTn id="40" dur="2000" fill="hold"/>
                                        <p:tgtEl>
                                          <p:spTgt spid="59"/>
                                        </p:tgtEl>
                                        <p:attrNameLst>
                                          <p:attrName>ppt_x</p:attrName>
                                          <p:attrName>ppt_y</p:attrName>
                                        </p:attrNameLst>
                                      </p:cBhvr>
                                      <p:rCtr x="3841" y="0"/>
                                    </p:animMotion>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5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down)">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6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2" grpId="0"/>
      <p:bldP spid="52" grpId="1"/>
      <p:bldP spid="57" grpId="0"/>
      <p:bldP spid="57" grpId="1"/>
      <p:bldP spid="58" grpId="0"/>
      <p:bldP spid="58" grpId="1"/>
      <p:bldP spid="59" grpId="0" animBg="1"/>
      <p:bldP spid="59" grpId="1" animBg="1"/>
      <p:bldP spid="59" grpId="2" animBg="1"/>
      <p:bldP spid="60" grpId="0" animBg="1"/>
      <p:bldP spid="60" grpId="1" animBg="1"/>
      <p:bldP spid="6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0E27517-7AF6-430E-BB51-41B6C9623A22}"/>
              </a:ext>
            </a:extLst>
          </p:cNvPr>
          <p:cNvSpPr/>
          <p:nvPr/>
        </p:nvSpPr>
        <p:spPr>
          <a:xfrm>
            <a:off x="178025" y="3202984"/>
            <a:ext cx="5685991" cy="301861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3" name="Rectangle 62">
            <a:extLst>
              <a:ext uri="{FF2B5EF4-FFF2-40B4-BE49-F238E27FC236}">
                <a16:creationId xmlns:a16="http://schemas.microsoft.com/office/drawing/2014/main" id="{5057056D-81C9-4929-876E-D1A8691BA8B8}"/>
              </a:ext>
            </a:extLst>
          </p:cNvPr>
          <p:cNvSpPr/>
          <p:nvPr/>
        </p:nvSpPr>
        <p:spPr>
          <a:xfrm>
            <a:off x="168643" y="1514451"/>
            <a:ext cx="5695374" cy="1591150"/>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n w="12700">
                <a:noFill/>
              </a:ln>
              <a:solidFill>
                <a:schemeClr val="tx1"/>
              </a:solidFill>
              <a:latin typeface="Consolas" panose="020B0609020204030204" pitchFamily="49" charset="0"/>
            </a:endParaRPr>
          </a:p>
        </p:txBody>
      </p:sp>
      <p:sp>
        <p:nvSpPr>
          <p:cNvPr id="25" name="Rectangle 24">
            <a:extLst>
              <a:ext uri="{FF2B5EF4-FFF2-40B4-BE49-F238E27FC236}">
                <a16:creationId xmlns:a16="http://schemas.microsoft.com/office/drawing/2014/main" id="{62E8A69D-4FD2-4793-A4A0-6B1EB2397C72}"/>
              </a:ext>
            </a:extLst>
          </p:cNvPr>
          <p:cNvSpPr/>
          <p:nvPr/>
        </p:nvSpPr>
        <p:spPr>
          <a:xfrm>
            <a:off x="6431281" y="3898088"/>
            <a:ext cx="5307438" cy="83099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4BC18D6-6EA6-4973-A63B-059FD072ED4A}"/>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Our First Haskell Function!</a:t>
            </a:r>
          </a:p>
        </p:txBody>
      </p:sp>
      <p:sp>
        <p:nvSpPr>
          <p:cNvPr id="3" name="TextBox 2">
            <a:extLst>
              <a:ext uri="{FF2B5EF4-FFF2-40B4-BE49-F238E27FC236}">
                <a16:creationId xmlns:a16="http://schemas.microsoft.com/office/drawing/2014/main" id="{F390B565-8DAF-4F39-90EF-C2F5A49DFA90}"/>
              </a:ext>
            </a:extLst>
          </p:cNvPr>
          <p:cNvSpPr txBox="1"/>
          <p:nvPr/>
        </p:nvSpPr>
        <p:spPr>
          <a:xfrm>
            <a:off x="3770117" y="760089"/>
            <a:ext cx="4893071" cy="461665"/>
          </a:xfrm>
          <a:prstGeom prst="rect">
            <a:avLst/>
          </a:prstGeom>
          <a:noFill/>
        </p:spPr>
        <p:txBody>
          <a:bodyPr wrap="none" rtlCol="0">
            <a:spAutoFit/>
          </a:bodyPr>
          <a:lstStyle/>
          <a:p>
            <a:r>
              <a:rPr lang="en-US" sz="2400" dirty="0"/>
              <a:t>Let's define our first Haskell function!</a:t>
            </a:r>
          </a:p>
        </p:txBody>
      </p:sp>
      <p:sp>
        <p:nvSpPr>
          <p:cNvPr id="10" name="TextBox 9">
            <a:extLst>
              <a:ext uri="{FF2B5EF4-FFF2-40B4-BE49-F238E27FC236}">
                <a16:creationId xmlns:a16="http://schemas.microsoft.com/office/drawing/2014/main" id="{830C4F90-57C0-4FC4-960D-66CD6D1552C8}"/>
              </a:ext>
            </a:extLst>
          </p:cNvPr>
          <p:cNvSpPr txBox="1"/>
          <p:nvPr/>
        </p:nvSpPr>
        <p:spPr>
          <a:xfrm>
            <a:off x="6216653" y="1604861"/>
            <a:ext cx="5348324" cy="461665"/>
          </a:xfrm>
          <a:prstGeom prst="rect">
            <a:avLst/>
          </a:prstGeom>
          <a:noFill/>
        </p:spPr>
        <p:txBody>
          <a:bodyPr wrap="none" rtlCol="0">
            <a:spAutoFit/>
          </a:bodyPr>
          <a:lstStyle/>
          <a:p>
            <a:pPr algn="ctr"/>
            <a:r>
              <a:rPr lang="en-US" sz="2400" dirty="0"/>
              <a:t>All Haskell functions come in three parts:</a:t>
            </a:r>
          </a:p>
        </p:txBody>
      </p:sp>
      <p:grpSp>
        <p:nvGrpSpPr>
          <p:cNvPr id="44" name="Group 43">
            <a:extLst>
              <a:ext uri="{FF2B5EF4-FFF2-40B4-BE49-F238E27FC236}">
                <a16:creationId xmlns:a16="http://schemas.microsoft.com/office/drawing/2014/main" id="{5FC58148-48CB-43C5-BB82-ED3CB0909D45}"/>
              </a:ext>
            </a:extLst>
          </p:cNvPr>
          <p:cNvGrpSpPr/>
          <p:nvPr/>
        </p:nvGrpSpPr>
        <p:grpSpPr>
          <a:xfrm>
            <a:off x="175294" y="3210407"/>
            <a:ext cx="4280659" cy="392529"/>
            <a:chOff x="175294" y="3210407"/>
            <a:chExt cx="4280659" cy="392529"/>
          </a:xfrm>
        </p:grpSpPr>
        <p:sp>
          <p:nvSpPr>
            <p:cNvPr id="45" name="TextBox 44">
              <a:extLst>
                <a:ext uri="{FF2B5EF4-FFF2-40B4-BE49-F238E27FC236}">
                  <a16:creationId xmlns:a16="http://schemas.microsoft.com/office/drawing/2014/main" id="{9A18764E-D763-4FF0-A539-0C7DFF8AD60D}"/>
                </a:ext>
              </a:extLst>
            </p:cNvPr>
            <p:cNvSpPr txBox="1"/>
            <p:nvPr/>
          </p:nvSpPr>
          <p:spPr>
            <a:xfrm>
              <a:off x="977606" y="3224754"/>
              <a:ext cx="437940" cy="369332"/>
            </a:xfrm>
            <a:prstGeom prst="rect">
              <a:avLst/>
            </a:prstGeom>
            <a:noFill/>
          </p:spPr>
          <p:txBody>
            <a:bodyPr wrap="none" rtlCol="0">
              <a:spAutoFit/>
            </a:bodyPr>
            <a:lstStyle/>
            <a:p>
              <a:r>
                <a:rPr lang="en-US" dirty="0">
                  <a:latin typeface="Consolas" panose="020B0609020204030204" pitchFamily="49" charset="0"/>
                </a:rPr>
                <a:t>::</a:t>
              </a:r>
            </a:p>
          </p:txBody>
        </p:sp>
        <p:sp>
          <p:nvSpPr>
            <p:cNvPr id="46" name="TextBox 45">
              <a:extLst>
                <a:ext uri="{FF2B5EF4-FFF2-40B4-BE49-F238E27FC236}">
                  <a16:creationId xmlns:a16="http://schemas.microsoft.com/office/drawing/2014/main" id="{07F1FD2D-EC0A-4F20-B9C5-593EC290EB94}"/>
                </a:ext>
              </a:extLst>
            </p:cNvPr>
            <p:cNvSpPr txBox="1"/>
            <p:nvPr/>
          </p:nvSpPr>
          <p:spPr>
            <a:xfrm>
              <a:off x="1310454" y="3221442"/>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7" name="TextBox 46">
              <a:extLst>
                <a:ext uri="{FF2B5EF4-FFF2-40B4-BE49-F238E27FC236}">
                  <a16:creationId xmlns:a16="http://schemas.microsoft.com/office/drawing/2014/main" id="{C177FBE2-4636-44A0-9351-5E53934EDEF6}"/>
                </a:ext>
              </a:extLst>
            </p:cNvPr>
            <p:cNvSpPr txBox="1"/>
            <p:nvPr/>
          </p:nvSpPr>
          <p:spPr>
            <a:xfrm>
              <a:off x="2387769" y="3229108"/>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8" name="TextBox 47">
              <a:extLst>
                <a:ext uri="{FF2B5EF4-FFF2-40B4-BE49-F238E27FC236}">
                  <a16:creationId xmlns:a16="http://schemas.microsoft.com/office/drawing/2014/main" id="{D5FD757E-FCCE-4AC3-B696-201BE741DE9A}"/>
                </a:ext>
              </a:extLst>
            </p:cNvPr>
            <p:cNvSpPr txBox="1"/>
            <p:nvPr/>
          </p:nvSpPr>
          <p:spPr>
            <a:xfrm>
              <a:off x="3475708" y="3222650"/>
              <a:ext cx="980245" cy="369332"/>
            </a:xfrm>
            <a:prstGeom prst="rect">
              <a:avLst/>
            </a:prstGeom>
            <a:noFill/>
          </p:spPr>
          <p:txBody>
            <a:bodyPr wrap="square">
              <a:spAutoFit/>
            </a:bodyPr>
            <a:lstStyle/>
            <a:p>
              <a:r>
                <a:rPr lang="en-US" dirty="0">
                  <a:solidFill>
                    <a:srgbClr val="0070C0"/>
                  </a:solidFill>
                  <a:latin typeface="Consolas" panose="020B0609020204030204" pitchFamily="49" charset="0"/>
                </a:rPr>
                <a:t>String</a:t>
              </a:r>
              <a:endParaRPr lang="en-US" dirty="0">
                <a:solidFill>
                  <a:srgbClr val="0070C0"/>
                </a:solidFill>
              </a:endParaRPr>
            </a:p>
          </p:txBody>
        </p:sp>
        <p:sp>
          <p:nvSpPr>
            <p:cNvPr id="49" name="TextBox 48">
              <a:extLst>
                <a:ext uri="{FF2B5EF4-FFF2-40B4-BE49-F238E27FC236}">
                  <a16:creationId xmlns:a16="http://schemas.microsoft.com/office/drawing/2014/main" id="{CE03E95F-A1D9-444C-97E1-428D65C46C46}"/>
                </a:ext>
              </a:extLst>
            </p:cNvPr>
            <p:cNvSpPr txBox="1"/>
            <p:nvPr/>
          </p:nvSpPr>
          <p:spPr>
            <a:xfrm>
              <a:off x="2102606" y="3224754"/>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0" name="TextBox 49">
              <a:extLst>
                <a:ext uri="{FF2B5EF4-FFF2-40B4-BE49-F238E27FC236}">
                  <a16:creationId xmlns:a16="http://schemas.microsoft.com/office/drawing/2014/main" id="{EDE600AD-5E9D-447E-AEF4-F4A77223CFEB}"/>
                </a:ext>
              </a:extLst>
            </p:cNvPr>
            <p:cNvSpPr txBox="1"/>
            <p:nvPr/>
          </p:nvSpPr>
          <p:spPr>
            <a:xfrm>
              <a:off x="3197403" y="3210407"/>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1" name="TextBox 50">
              <a:extLst>
                <a:ext uri="{FF2B5EF4-FFF2-40B4-BE49-F238E27FC236}">
                  <a16:creationId xmlns:a16="http://schemas.microsoft.com/office/drawing/2014/main" id="{6638CD7C-9F82-404A-9627-E8630844DCDF}"/>
                </a:ext>
              </a:extLst>
            </p:cNvPr>
            <p:cNvSpPr txBox="1"/>
            <p:nvPr/>
          </p:nvSpPr>
          <p:spPr>
            <a:xfrm>
              <a:off x="175294" y="3233604"/>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grpSp>
      <p:sp>
        <p:nvSpPr>
          <p:cNvPr id="53" name="TextBox 52">
            <a:extLst>
              <a:ext uri="{FF2B5EF4-FFF2-40B4-BE49-F238E27FC236}">
                <a16:creationId xmlns:a16="http://schemas.microsoft.com/office/drawing/2014/main" id="{EA2CBABD-3E42-4AD7-A843-BB820C993661}"/>
              </a:ext>
            </a:extLst>
          </p:cNvPr>
          <p:cNvSpPr txBox="1"/>
          <p:nvPr/>
        </p:nvSpPr>
        <p:spPr>
          <a:xfrm>
            <a:off x="6086444" y="5364897"/>
            <a:ext cx="5557306" cy="461665"/>
          </a:xfrm>
          <a:prstGeom prst="rect">
            <a:avLst/>
          </a:prstGeom>
          <a:noFill/>
        </p:spPr>
        <p:txBody>
          <a:bodyPr wrap="square" rtlCol="0">
            <a:spAutoFit/>
          </a:bodyPr>
          <a:lstStyle/>
          <a:p>
            <a:pPr algn="ctr"/>
            <a:r>
              <a:rPr lang="en-US" sz="2400" dirty="0"/>
              <a:t>Let's define a function to insult people.</a:t>
            </a:r>
          </a:p>
        </p:txBody>
      </p:sp>
      <p:sp>
        <p:nvSpPr>
          <p:cNvPr id="56" name="TextBox 55">
            <a:extLst>
              <a:ext uri="{FF2B5EF4-FFF2-40B4-BE49-F238E27FC236}">
                <a16:creationId xmlns:a16="http://schemas.microsoft.com/office/drawing/2014/main" id="{0DA69D6A-5F57-4D2C-841C-B61FC90EDDC1}"/>
              </a:ext>
            </a:extLst>
          </p:cNvPr>
          <p:cNvSpPr txBox="1"/>
          <p:nvPr/>
        </p:nvSpPr>
        <p:spPr>
          <a:xfrm>
            <a:off x="237616" y="1607485"/>
            <a:ext cx="5630067" cy="1477328"/>
          </a:xfrm>
          <a:prstGeom prst="rect">
            <a:avLst/>
          </a:prstGeom>
          <a:noFill/>
        </p:spPr>
        <p:txBody>
          <a:bodyPr wrap="none" rtlCol="0">
            <a:spAutoFit/>
          </a:bodyPr>
          <a:lstStyle/>
          <a:p>
            <a:r>
              <a:rPr lang="en-US" dirty="0">
                <a:solidFill>
                  <a:srgbClr val="0070C0"/>
                </a:solidFill>
                <a:latin typeface="Consolas" panose="020B0609020204030204" pitchFamily="49" charset="0"/>
              </a:rPr>
              <a:t>string</a:t>
            </a:r>
            <a:r>
              <a:rPr lang="en-US" dirty="0">
                <a:latin typeface="Consolas" panose="020B0609020204030204" pitchFamily="49" charset="0"/>
              </a:rPr>
              <a:t> </a:t>
            </a:r>
            <a:r>
              <a:rPr lang="en-US" dirty="0">
                <a:solidFill>
                  <a:srgbClr val="7030A0"/>
                </a:solidFill>
                <a:latin typeface="Consolas" panose="020B0609020204030204" pitchFamily="49" charset="0"/>
              </a:rPr>
              <a:t>insult</a:t>
            </a:r>
            <a:r>
              <a:rPr lang="en-US" dirty="0">
                <a:latin typeface="Consolas" panose="020B0609020204030204" pitchFamily="49" charset="0"/>
              </a:rPr>
              <a:t>(</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name</a:t>
            </a:r>
            <a:r>
              <a:rPr lang="en-US" dirty="0">
                <a:latin typeface="Consolas" panose="020B0609020204030204" pitchFamily="49" charset="0"/>
              </a:rPr>
              <a:t>, </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smell</a:t>
            </a:r>
            <a:r>
              <a:rPr lang="en-US" dirty="0">
                <a:latin typeface="Consolas" panose="020B0609020204030204" pitchFamily="49" charset="0"/>
              </a:rPr>
              <a:t>) {</a:t>
            </a:r>
          </a:p>
          <a:p>
            <a:r>
              <a:rPr lang="en-US" dirty="0">
                <a:solidFill>
                  <a:schemeClr val="accent2">
                    <a:lumMod val="75000"/>
                  </a:schemeClr>
                </a:solidFill>
                <a:latin typeface="Consolas" panose="020B0609020204030204" pitchFamily="49" charset="0"/>
              </a:rPr>
              <a:t>  string s = name + " smells like " + </a:t>
            </a:r>
            <a:br>
              <a:rPr lang="en-US" dirty="0">
                <a:solidFill>
                  <a:schemeClr val="accent2">
                    <a:lumMod val="75000"/>
                  </a:schemeClr>
                </a:solidFill>
                <a:latin typeface="Consolas" panose="020B0609020204030204" pitchFamily="49" charset="0"/>
              </a:rPr>
            </a:br>
            <a:r>
              <a:rPr lang="en-US" dirty="0">
                <a:solidFill>
                  <a:schemeClr val="accent2">
                    <a:lumMod val="75000"/>
                  </a:schemeClr>
                </a:solidFill>
                <a:latin typeface="Consolas" panose="020B0609020204030204" pitchFamily="49" charset="0"/>
              </a:rPr>
              <a:t>             smell + " and doesn't floss.";</a:t>
            </a:r>
          </a:p>
          <a:p>
            <a:r>
              <a:rPr lang="en-US" dirty="0">
                <a:solidFill>
                  <a:schemeClr val="accent2">
                    <a:lumMod val="75000"/>
                  </a:schemeClr>
                </a:solidFill>
                <a:latin typeface="Consolas" panose="020B0609020204030204" pitchFamily="49" charset="0"/>
              </a:rPr>
              <a:t>  return s;</a:t>
            </a:r>
          </a:p>
          <a:p>
            <a:r>
              <a:rPr lang="en-US" dirty="0">
                <a:latin typeface="Consolas" panose="020B0609020204030204" pitchFamily="49" charset="0"/>
              </a:rPr>
              <a:t>}</a:t>
            </a:r>
          </a:p>
        </p:txBody>
      </p:sp>
      <p:sp>
        <p:nvSpPr>
          <p:cNvPr id="62" name="TextBox 61">
            <a:extLst>
              <a:ext uri="{FF2B5EF4-FFF2-40B4-BE49-F238E27FC236}">
                <a16:creationId xmlns:a16="http://schemas.microsoft.com/office/drawing/2014/main" id="{52281157-D650-4448-A02A-C3E50C76E838}"/>
              </a:ext>
            </a:extLst>
          </p:cNvPr>
          <p:cNvSpPr txBox="1"/>
          <p:nvPr/>
        </p:nvSpPr>
        <p:spPr>
          <a:xfrm>
            <a:off x="1874597" y="1888103"/>
            <a:ext cx="3989420" cy="646331"/>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rPr>
              <a:t>name ++ " smells like " ++ </a:t>
            </a:r>
            <a:br>
              <a:rPr lang="en-US" dirty="0">
                <a:solidFill>
                  <a:schemeClr val="accent2">
                    <a:lumMod val="75000"/>
                  </a:schemeClr>
                </a:solidFill>
                <a:latin typeface="Consolas" panose="020B0609020204030204" pitchFamily="49" charset="0"/>
              </a:rPr>
            </a:br>
            <a:r>
              <a:rPr lang="en-US" dirty="0">
                <a:solidFill>
                  <a:schemeClr val="accent2">
                    <a:lumMod val="75000"/>
                  </a:schemeClr>
                </a:solidFill>
                <a:latin typeface="Consolas" panose="020B0609020204030204" pitchFamily="49" charset="0"/>
              </a:rPr>
              <a:t>smell ++ " and doesn't floss."</a:t>
            </a:r>
            <a:endParaRPr lang="en-US" dirty="0">
              <a:solidFill>
                <a:schemeClr val="accent2">
                  <a:lumMod val="75000"/>
                </a:schemeClr>
              </a:solidFill>
            </a:endParaRPr>
          </a:p>
        </p:txBody>
      </p:sp>
      <p:sp>
        <p:nvSpPr>
          <p:cNvPr id="64" name="Speech Bubble: Rectangle with Corners Rounded 63">
            <a:extLst>
              <a:ext uri="{FF2B5EF4-FFF2-40B4-BE49-F238E27FC236}">
                <a16:creationId xmlns:a16="http://schemas.microsoft.com/office/drawing/2014/main" id="{238A6990-00FA-4DA0-8CC5-F9171AC4A548}"/>
              </a:ext>
            </a:extLst>
          </p:cNvPr>
          <p:cNvSpPr/>
          <p:nvPr/>
        </p:nvSpPr>
        <p:spPr>
          <a:xfrm>
            <a:off x="1818030" y="4875124"/>
            <a:ext cx="2985182" cy="1200329"/>
          </a:xfrm>
          <a:prstGeom prst="wedgeRoundRectCallout">
            <a:avLst>
              <a:gd name="adj1" fmla="val -49296"/>
              <a:gd name="adj2" fmla="val -863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write the expression (aka body) of our function.</a:t>
            </a:r>
          </a:p>
        </p:txBody>
      </p:sp>
      <p:grpSp>
        <p:nvGrpSpPr>
          <p:cNvPr id="35" name="Group 34">
            <a:extLst>
              <a:ext uri="{FF2B5EF4-FFF2-40B4-BE49-F238E27FC236}">
                <a16:creationId xmlns:a16="http://schemas.microsoft.com/office/drawing/2014/main" id="{AC01EE40-65CC-4473-A24B-BF4CE7C8AD0F}"/>
              </a:ext>
            </a:extLst>
          </p:cNvPr>
          <p:cNvGrpSpPr/>
          <p:nvPr/>
        </p:nvGrpSpPr>
        <p:grpSpPr>
          <a:xfrm>
            <a:off x="174976" y="3583809"/>
            <a:ext cx="2497941" cy="383012"/>
            <a:chOff x="174976" y="3583809"/>
            <a:chExt cx="2497941" cy="383012"/>
          </a:xfrm>
        </p:grpSpPr>
        <p:sp>
          <p:nvSpPr>
            <p:cNvPr id="36" name="TextBox 35">
              <a:extLst>
                <a:ext uri="{FF2B5EF4-FFF2-40B4-BE49-F238E27FC236}">
                  <a16:creationId xmlns:a16="http://schemas.microsoft.com/office/drawing/2014/main" id="{D528136B-5457-458A-ABDD-E21503D10E5D}"/>
                </a:ext>
              </a:extLst>
            </p:cNvPr>
            <p:cNvSpPr txBox="1"/>
            <p:nvPr/>
          </p:nvSpPr>
          <p:spPr>
            <a:xfrm>
              <a:off x="2361613" y="3583809"/>
              <a:ext cx="311304" cy="369332"/>
            </a:xfrm>
            <a:prstGeom prst="rect">
              <a:avLst/>
            </a:prstGeom>
            <a:noFill/>
          </p:spPr>
          <p:txBody>
            <a:bodyPr wrap="none" rtlCol="0">
              <a:spAutoFit/>
            </a:bodyPr>
            <a:lstStyle/>
            <a:p>
              <a:r>
                <a:rPr lang="en-US" dirty="0">
                  <a:latin typeface="Consolas" panose="020B0609020204030204" pitchFamily="49" charset="0"/>
                </a:rPr>
                <a:t>=</a:t>
              </a:r>
            </a:p>
          </p:txBody>
        </p:sp>
        <p:grpSp>
          <p:nvGrpSpPr>
            <p:cNvPr id="37" name="Group 36">
              <a:extLst>
                <a:ext uri="{FF2B5EF4-FFF2-40B4-BE49-F238E27FC236}">
                  <a16:creationId xmlns:a16="http://schemas.microsoft.com/office/drawing/2014/main" id="{1AC000CE-207D-4A8D-99B6-04051A8C1C2C}"/>
                </a:ext>
              </a:extLst>
            </p:cNvPr>
            <p:cNvGrpSpPr/>
            <p:nvPr/>
          </p:nvGrpSpPr>
          <p:grpSpPr>
            <a:xfrm>
              <a:off x="174976" y="3596282"/>
              <a:ext cx="2466740" cy="370539"/>
              <a:chOff x="174976" y="3596282"/>
              <a:chExt cx="2466740" cy="370539"/>
            </a:xfrm>
          </p:grpSpPr>
          <p:sp>
            <p:nvSpPr>
              <p:cNvPr id="38" name="TextBox 37">
                <a:extLst>
                  <a:ext uri="{FF2B5EF4-FFF2-40B4-BE49-F238E27FC236}">
                    <a16:creationId xmlns:a16="http://schemas.microsoft.com/office/drawing/2014/main" id="{F143C62E-D3BE-42E5-892A-E6B3B4D605DF}"/>
                  </a:ext>
                </a:extLst>
              </p:cNvPr>
              <p:cNvSpPr txBox="1"/>
              <p:nvPr/>
            </p:nvSpPr>
            <p:spPr>
              <a:xfrm>
                <a:off x="174976" y="3596282"/>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sp>
            <p:nvSpPr>
              <p:cNvPr id="39" name="TextBox 38">
                <a:extLst>
                  <a:ext uri="{FF2B5EF4-FFF2-40B4-BE49-F238E27FC236}">
                    <a16:creationId xmlns:a16="http://schemas.microsoft.com/office/drawing/2014/main" id="{6E9CCB86-02DF-43D6-A306-0F311CDA890F}"/>
                  </a:ext>
                </a:extLst>
              </p:cNvPr>
              <p:cNvSpPr txBox="1"/>
              <p:nvPr/>
            </p:nvSpPr>
            <p:spPr>
              <a:xfrm>
                <a:off x="1032380" y="3596301"/>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name</a:t>
                </a:r>
                <a:endParaRPr lang="en-US" dirty="0">
                  <a:solidFill>
                    <a:srgbClr val="00B050"/>
                  </a:solidFill>
                </a:endParaRPr>
              </a:p>
            </p:txBody>
          </p:sp>
          <p:sp>
            <p:nvSpPr>
              <p:cNvPr id="40" name="TextBox 39">
                <a:extLst>
                  <a:ext uri="{FF2B5EF4-FFF2-40B4-BE49-F238E27FC236}">
                    <a16:creationId xmlns:a16="http://schemas.microsoft.com/office/drawing/2014/main" id="{FD43844D-7CBA-46AC-94E5-504D79B971F7}"/>
                  </a:ext>
                </a:extLst>
              </p:cNvPr>
              <p:cNvSpPr txBox="1"/>
              <p:nvPr/>
            </p:nvSpPr>
            <p:spPr>
              <a:xfrm>
                <a:off x="1661471" y="3597489"/>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smell</a:t>
                </a:r>
                <a:endParaRPr lang="en-US" dirty="0">
                  <a:solidFill>
                    <a:srgbClr val="00B050"/>
                  </a:solidFill>
                </a:endParaRPr>
              </a:p>
            </p:txBody>
          </p:sp>
        </p:grpSp>
      </p:grpSp>
      <p:sp>
        <p:nvSpPr>
          <p:cNvPr id="41" name="Speech Bubble: Rectangle with Corners Rounded 40">
            <a:extLst>
              <a:ext uri="{FF2B5EF4-FFF2-40B4-BE49-F238E27FC236}">
                <a16:creationId xmlns:a16="http://schemas.microsoft.com/office/drawing/2014/main" id="{011B69EA-18F1-46E6-BE5B-FBA2BDE311D0}"/>
              </a:ext>
            </a:extLst>
          </p:cNvPr>
          <p:cNvSpPr/>
          <p:nvPr/>
        </p:nvSpPr>
        <p:spPr>
          <a:xfrm>
            <a:off x="335281" y="4748180"/>
            <a:ext cx="2260880" cy="864758"/>
          </a:xfrm>
          <a:prstGeom prst="wedgeRoundRectCallout">
            <a:avLst>
              <a:gd name="adj1" fmla="val -49296"/>
              <a:gd name="adj2" fmla="val -863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Make sure to indent by a space.</a:t>
            </a:r>
          </a:p>
        </p:txBody>
      </p:sp>
      <p:sp>
        <p:nvSpPr>
          <p:cNvPr id="43" name="Speech Bubble: Rectangle with Corners Rounded 42">
            <a:extLst>
              <a:ext uri="{FF2B5EF4-FFF2-40B4-BE49-F238E27FC236}">
                <a16:creationId xmlns:a16="http://schemas.microsoft.com/office/drawing/2014/main" id="{6FA0A92F-AC5F-40C1-A96C-5A5A9E3E8F77}"/>
              </a:ext>
            </a:extLst>
          </p:cNvPr>
          <p:cNvSpPr/>
          <p:nvPr/>
        </p:nvSpPr>
        <p:spPr>
          <a:xfrm>
            <a:off x="2877891" y="2401854"/>
            <a:ext cx="2412040" cy="968148"/>
          </a:xfrm>
          <a:prstGeom prst="wedgeRoundRectCallout">
            <a:avLst>
              <a:gd name="adj1" fmla="val -59051"/>
              <a:gd name="adj2" fmla="val 916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Or place your function body right after the =</a:t>
            </a:r>
          </a:p>
        </p:txBody>
      </p:sp>
      <p:grpSp>
        <p:nvGrpSpPr>
          <p:cNvPr id="6" name="Group 5">
            <a:extLst>
              <a:ext uri="{FF2B5EF4-FFF2-40B4-BE49-F238E27FC236}">
                <a16:creationId xmlns:a16="http://schemas.microsoft.com/office/drawing/2014/main" id="{A0AE77F7-DB71-458E-AE44-1CD12C39142C}"/>
              </a:ext>
            </a:extLst>
          </p:cNvPr>
          <p:cNvGrpSpPr/>
          <p:nvPr/>
        </p:nvGrpSpPr>
        <p:grpSpPr>
          <a:xfrm>
            <a:off x="6479613" y="2200313"/>
            <a:ext cx="5307437" cy="2492275"/>
            <a:chOff x="6479613" y="2200313"/>
            <a:chExt cx="5307437" cy="2492275"/>
          </a:xfrm>
        </p:grpSpPr>
        <p:sp>
          <p:nvSpPr>
            <p:cNvPr id="68" name="TextBox 67">
              <a:extLst>
                <a:ext uri="{FF2B5EF4-FFF2-40B4-BE49-F238E27FC236}">
                  <a16:creationId xmlns:a16="http://schemas.microsoft.com/office/drawing/2014/main" id="{55D3A6B1-3922-4A10-B8ED-DA3DDFF514F4}"/>
                </a:ext>
              </a:extLst>
            </p:cNvPr>
            <p:cNvSpPr txBox="1"/>
            <p:nvPr/>
          </p:nvSpPr>
          <p:spPr>
            <a:xfrm>
              <a:off x="6479613" y="2200313"/>
              <a:ext cx="5307437" cy="830997"/>
            </a:xfrm>
            <a:prstGeom prst="rect">
              <a:avLst/>
            </a:prstGeom>
            <a:noFill/>
          </p:spPr>
          <p:txBody>
            <a:bodyPr wrap="square">
              <a:spAutoFit/>
            </a:bodyPr>
            <a:lstStyle/>
            <a:p>
              <a:r>
                <a:rPr lang="en-US" sz="2400" dirty="0"/>
                <a:t>1. Type information about the </a:t>
              </a:r>
              <a:r>
                <a:rPr lang="en-US" sz="2400" dirty="0">
                  <a:solidFill>
                    <a:srgbClr val="FF0000"/>
                  </a:solidFill>
                </a:rPr>
                <a:t>function's parameters</a:t>
              </a:r>
              <a:r>
                <a:rPr lang="en-US" sz="2400" dirty="0"/>
                <a:t> and </a:t>
              </a:r>
              <a:r>
                <a:rPr lang="en-US" sz="2400" dirty="0">
                  <a:solidFill>
                    <a:srgbClr val="0070C0"/>
                  </a:solidFill>
                </a:rPr>
                <a:t>return value</a:t>
              </a:r>
              <a:r>
                <a:rPr lang="en-US" sz="2400" dirty="0"/>
                <a:t>.</a:t>
              </a:r>
            </a:p>
          </p:txBody>
        </p:sp>
        <p:sp>
          <p:nvSpPr>
            <p:cNvPr id="69" name="TextBox 68">
              <a:extLst>
                <a:ext uri="{FF2B5EF4-FFF2-40B4-BE49-F238E27FC236}">
                  <a16:creationId xmlns:a16="http://schemas.microsoft.com/office/drawing/2014/main" id="{2B41A105-3F41-49E7-92E1-4F646C1870B3}"/>
                </a:ext>
              </a:extLst>
            </p:cNvPr>
            <p:cNvSpPr txBox="1"/>
            <p:nvPr/>
          </p:nvSpPr>
          <p:spPr>
            <a:xfrm>
              <a:off x="6479613" y="3074103"/>
              <a:ext cx="5307437" cy="830997"/>
            </a:xfrm>
            <a:prstGeom prst="rect">
              <a:avLst/>
            </a:prstGeom>
            <a:noFill/>
          </p:spPr>
          <p:txBody>
            <a:bodyPr wrap="square">
              <a:spAutoFit/>
            </a:bodyPr>
            <a:lstStyle/>
            <a:p>
              <a:r>
                <a:rPr lang="en-US" sz="2400" dirty="0"/>
                <a:t>2. The function's </a:t>
              </a:r>
              <a:r>
                <a:rPr lang="en-US" sz="2400" dirty="0">
                  <a:solidFill>
                    <a:srgbClr val="7030A0"/>
                  </a:solidFill>
                </a:rPr>
                <a:t>name</a:t>
              </a:r>
              <a:r>
                <a:rPr lang="en-US" sz="2400" dirty="0">
                  <a:solidFill>
                    <a:srgbClr val="FF0000"/>
                  </a:solidFill>
                </a:rPr>
                <a:t> </a:t>
              </a:r>
              <a:r>
                <a:rPr lang="en-US" sz="2400" dirty="0"/>
                <a:t>and </a:t>
              </a:r>
              <a:r>
                <a:rPr lang="en-US" sz="2400" dirty="0">
                  <a:solidFill>
                    <a:srgbClr val="00B050"/>
                  </a:solidFill>
                </a:rPr>
                <a:t>parameter names</a:t>
              </a:r>
              <a:r>
                <a:rPr lang="en-US" sz="2400" dirty="0"/>
                <a:t>.</a:t>
              </a:r>
            </a:p>
          </p:txBody>
        </p:sp>
        <p:sp>
          <p:nvSpPr>
            <p:cNvPr id="70" name="TextBox 69">
              <a:extLst>
                <a:ext uri="{FF2B5EF4-FFF2-40B4-BE49-F238E27FC236}">
                  <a16:creationId xmlns:a16="http://schemas.microsoft.com/office/drawing/2014/main" id="{0468A6B4-ADE0-4306-A2B4-BE6B3E5A0639}"/>
                </a:ext>
              </a:extLst>
            </p:cNvPr>
            <p:cNvSpPr txBox="1"/>
            <p:nvPr/>
          </p:nvSpPr>
          <p:spPr>
            <a:xfrm>
              <a:off x="6479613" y="3861591"/>
              <a:ext cx="5307437" cy="830997"/>
            </a:xfrm>
            <a:prstGeom prst="rect">
              <a:avLst/>
            </a:prstGeom>
            <a:noFill/>
          </p:spPr>
          <p:txBody>
            <a:bodyPr wrap="square">
              <a:spAutoFit/>
            </a:bodyPr>
            <a:lstStyle/>
            <a:p>
              <a:r>
                <a:rPr lang="en-US" sz="2400" dirty="0"/>
                <a:t>3. An </a:t>
              </a:r>
              <a:r>
                <a:rPr lang="en-US" sz="2400" dirty="0">
                  <a:solidFill>
                    <a:schemeClr val="accent2">
                      <a:lumMod val="75000"/>
                    </a:schemeClr>
                  </a:solidFill>
                </a:rPr>
                <a:t>expression</a:t>
              </a:r>
              <a:r>
                <a:rPr lang="en-US" sz="2400" dirty="0"/>
                <a:t> that defines the function's behavior.</a:t>
              </a:r>
            </a:p>
          </p:txBody>
        </p:sp>
      </p:grpSp>
    </p:spTree>
    <p:extLst>
      <p:ext uri="{BB962C8B-B14F-4D97-AF65-F5344CB8AC3E}">
        <p14:creationId xmlns:p14="http://schemas.microsoft.com/office/powerpoint/2010/main" val="35738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down)">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2.29167E-6 -2.22222E-6 L -0.12943 0.28611 " pathEditMode="relative" rAng="0" ptsTypes="AA">
                                      <p:cBhvr>
                                        <p:cTn id="20" dur="2000" fill="hold"/>
                                        <p:tgtEl>
                                          <p:spTgt spid="62"/>
                                        </p:tgtEl>
                                        <p:attrNameLst>
                                          <p:attrName>ppt_x</p:attrName>
                                          <p:attrName>ppt_y</p:attrName>
                                        </p:attrNameLst>
                                      </p:cBhvr>
                                      <p:rCtr x="-6471" y="14306"/>
                                    </p:animMotion>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down)">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2" grpId="0"/>
      <p:bldP spid="62" grpId="1"/>
      <p:bldP spid="64" grpId="0" animBg="1"/>
      <p:bldP spid="64" grpId="1" animBg="1"/>
      <p:bldP spid="41" grpId="0" animBg="1"/>
      <p:bldP spid="41" grpId="1" animBg="1"/>
      <p:bldP spid="43" grpId="0" animBg="1"/>
      <p:bldP spid="43"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5DAF424E-0D44-488D-8826-65074C03F341}"/>
              </a:ext>
            </a:extLst>
          </p:cNvPr>
          <p:cNvSpPr/>
          <p:nvPr/>
        </p:nvSpPr>
        <p:spPr>
          <a:xfrm>
            <a:off x="178025" y="3202984"/>
            <a:ext cx="5685991" cy="301861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3" name="Rectangle 62">
            <a:extLst>
              <a:ext uri="{FF2B5EF4-FFF2-40B4-BE49-F238E27FC236}">
                <a16:creationId xmlns:a16="http://schemas.microsoft.com/office/drawing/2014/main" id="{5057056D-81C9-4929-876E-D1A8691BA8B8}"/>
              </a:ext>
            </a:extLst>
          </p:cNvPr>
          <p:cNvSpPr/>
          <p:nvPr/>
        </p:nvSpPr>
        <p:spPr>
          <a:xfrm>
            <a:off x="168643" y="1514451"/>
            <a:ext cx="5695374" cy="1591150"/>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n w="12700">
                <a:noFill/>
              </a:ln>
              <a:solidFill>
                <a:schemeClr val="tx1"/>
              </a:solidFill>
              <a:latin typeface="Consolas" panose="020B0609020204030204" pitchFamily="49" charset="0"/>
            </a:endParaRPr>
          </a:p>
        </p:txBody>
      </p:sp>
      <p:sp>
        <p:nvSpPr>
          <p:cNvPr id="8" name="Title 1">
            <a:extLst>
              <a:ext uri="{FF2B5EF4-FFF2-40B4-BE49-F238E27FC236}">
                <a16:creationId xmlns:a16="http://schemas.microsoft.com/office/drawing/2014/main" id="{44BC18D6-6EA6-4973-A63B-059FD072ED4A}"/>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Our First Haskell Function!</a:t>
            </a:r>
          </a:p>
        </p:txBody>
      </p:sp>
      <p:sp>
        <p:nvSpPr>
          <p:cNvPr id="3" name="TextBox 2">
            <a:extLst>
              <a:ext uri="{FF2B5EF4-FFF2-40B4-BE49-F238E27FC236}">
                <a16:creationId xmlns:a16="http://schemas.microsoft.com/office/drawing/2014/main" id="{F390B565-8DAF-4F39-90EF-C2F5A49DFA90}"/>
              </a:ext>
            </a:extLst>
          </p:cNvPr>
          <p:cNvSpPr txBox="1"/>
          <p:nvPr/>
        </p:nvSpPr>
        <p:spPr>
          <a:xfrm>
            <a:off x="3770117" y="760089"/>
            <a:ext cx="4893071" cy="461665"/>
          </a:xfrm>
          <a:prstGeom prst="rect">
            <a:avLst/>
          </a:prstGeom>
          <a:noFill/>
        </p:spPr>
        <p:txBody>
          <a:bodyPr wrap="none" rtlCol="0">
            <a:spAutoFit/>
          </a:bodyPr>
          <a:lstStyle/>
          <a:p>
            <a:r>
              <a:rPr lang="en-US" sz="2400" dirty="0"/>
              <a:t>Let's define our first Haskell function!</a:t>
            </a:r>
          </a:p>
        </p:txBody>
      </p:sp>
      <p:sp>
        <p:nvSpPr>
          <p:cNvPr id="10" name="TextBox 9">
            <a:extLst>
              <a:ext uri="{FF2B5EF4-FFF2-40B4-BE49-F238E27FC236}">
                <a16:creationId xmlns:a16="http://schemas.microsoft.com/office/drawing/2014/main" id="{830C4F90-57C0-4FC4-960D-66CD6D1552C8}"/>
              </a:ext>
            </a:extLst>
          </p:cNvPr>
          <p:cNvSpPr txBox="1"/>
          <p:nvPr/>
        </p:nvSpPr>
        <p:spPr>
          <a:xfrm>
            <a:off x="8466513" y="1221754"/>
            <a:ext cx="814647" cy="461665"/>
          </a:xfrm>
          <a:prstGeom prst="rect">
            <a:avLst/>
          </a:prstGeom>
          <a:noFill/>
        </p:spPr>
        <p:txBody>
          <a:bodyPr wrap="none" rtlCol="0">
            <a:spAutoFit/>
          </a:bodyPr>
          <a:lstStyle/>
          <a:p>
            <a:pPr algn="ctr"/>
            <a:r>
              <a:rPr lang="en-US" sz="2400" dirty="0"/>
              <a:t>Q&amp;A</a:t>
            </a:r>
          </a:p>
        </p:txBody>
      </p:sp>
      <p:sp>
        <p:nvSpPr>
          <p:cNvPr id="12" name="TextBox 11">
            <a:extLst>
              <a:ext uri="{FF2B5EF4-FFF2-40B4-BE49-F238E27FC236}">
                <a16:creationId xmlns:a16="http://schemas.microsoft.com/office/drawing/2014/main" id="{7C40EDDE-F7E5-4A5C-99D5-2D165F527E03}"/>
              </a:ext>
            </a:extLst>
          </p:cNvPr>
          <p:cNvSpPr txBox="1"/>
          <p:nvPr/>
        </p:nvSpPr>
        <p:spPr>
          <a:xfrm>
            <a:off x="6462627" y="1711521"/>
            <a:ext cx="5307437" cy="830997"/>
          </a:xfrm>
          <a:prstGeom prst="rect">
            <a:avLst/>
          </a:prstGeom>
          <a:noFill/>
        </p:spPr>
        <p:txBody>
          <a:bodyPr wrap="square">
            <a:spAutoFit/>
          </a:bodyPr>
          <a:lstStyle/>
          <a:p>
            <a:r>
              <a:rPr lang="en-US" sz="2400" dirty="0">
                <a:solidFill>
                  <a:srgbClr val="FF0000"/>
                </a:solidFill>
              </a:rPr>
              <a:t>Q: Why doesn't our function have a return statement! </a:t>
            </a:r>
          </a:p>
        </p:txBody>
      </p:sp>
      <p:sp>
        <p:nvSpPr>
          <p:cNvPr id="13" name="TextBox 12">
            <a:extLst>
              <a:ext uri="{FF2B5EF4-FFF2-40B4-BE49-F238E27FC236}">
                <a16:creationId xmlns:a16="http://schemas.microsoft.com/office/drawing/2014/main" id="{7B4C25FD-2E97-4922-ABF4-76C49B0E0B6B}"/>
              </a:ext>
            </a:extLst>
          </p:cNvPr>
          <p:cNvSpPr txBox="1"/>
          <p:nvPr/>
        </p:nvSpPr>
        <p:spPr>
          <a:xfrm>
            <a:off x="6729137" y="2487591"/>
            <a:ext cx="5307437" cy="830997"/>
          </a:xfrm>
          <a:prstGeom prst="rect">
            <a:avLst/>
          </a:prstGeom>
          <a:noFill/>
        </p:spPr>
        <p:txBody>
          <a:bodyPr wrap="square">
            <a:spAutoFit/>
          </a:bodyPr>
          <a:lstStyle/>
          <a:p>
            <a:r>
              <a:rPr lang="en-US" sz="2400" dirty="0"/>
              <a:t>A: In Haskell, a function only computes one thing… and so that's its return value!</a:t>
            </a:r>
          </a:p>
        </p:txBody>
      </p:sp>
      <p:sp>
        <p:nvSpPr>
          <p:cNvPr id="14" name="TextBox 13">
            <a:extLst>
              <a:ext uri="{FF2B5EF4-FFF2-40B4-BE49-F238E27FC236}">
                <a16:creationId xmlns:a16="http://schemas.microsoft.com/office/drawing/2014/main" id="{0E9FA370-1178-4A38-96D1-19A5E6AA2C60}"/>
              </a:ext>
            </a:extLst>
          </p:cNvPr>
          <p:cNvSpPr txBox="1"/>
          <p:nvPr/>
        </p:nvSpPr>
        <p:spPr>
          <a:xfrm>
            <a:off x="6462628" y="3409137"/>
            <a:ext cx="5307437" cy="461665"/>
          </a:xfrm>
          <a:prstGeom prst="rect">
            <a:avLst/>
          </a:prstGeom>
          <a:noFill/>
        </p:spPr>
        <p:txBody>
          <a:bodyPr wrap="square">
            <a:spAutoFit/>
          </a:bodyPr>
          <a:lstStyle/>
          <a:p>
            <a:r>
              <a:rPr lang="en-US" sz="2400" dirty="0">
                <a:solidFill>
                  <a:srgbClr val="FF0000"/>
                </a:solidFill>
              </a:rPr>
              <a:t>Q. Why aren't there braces!</a:t>
            </a:r>
          </a:p>
        </p:txBody>
      </p:sp>
      <p:grpSp>
        <p:nvGrpSpPr>
          <p:cNvPr id="44" name="Group 43">
            <a:extLst>
              <a:ext uri="{FF2B5EF4-FFF2-40B4-BE49-F238E27FC236}">
                <a16:creationId xmlns:a16="http://schemas.microsoft.com/office/drawing/2014/main" id="{5FC58148-48CB-43C5-BB82-ED3CB0909D45}"/>
              </a:ext>
            </a:extLst>
          </p:cNvPr>
          <p:cNvGrpSpPr/>
          <p:nvPr/>
        </p:nvGrpSpPr>
        <p:grpSpPr>
          <a:xfrm>
            <a:off x="175294" y="3210407"/>
            <a:ext cx="4280659" cy="392529"/>
            <a:chOff x="175294" y="3210407"/>
            <a:chExt cx="4280659" cy="392529"/>
          </a:xfrm>
        </p:grpSpPr>
        <p:sp>
          <p:nvSpPr>
            <p:cNvPr id="45" name="TextBox 44">
              <a:extLst>
                <a:ext uri="{FF2B5EF4-FFF2-40B4-BE49-F238E27FC236}">
                  <a16:creationId xmlns:a16="http://schemas.microsoft.com/office/drawing/2014/main" id="{9A18764E-D763-4FF0-A539-0C7DFF8AD60D}"/>
                </a:ext>
              </a:extLst>
            </p:cNvPr>
            <p:cNvSpPr txBox="1"/>
            <p:nvPr/>
          </p:nvSpPr>
          <p:spPr>
            <a:xfrm>
              <a:off x="977606" y="3224754"/>
              <a:ext cx="437940" cy="369332"/>
            </a:xfrm>
            <a:prstGeom prst="rect">
              <a:avLst/>
            </a:prstGeom>
            <a:noFill/>
          </p:spPr>
          <p:txBody>
            <a:bodyPr wrap="none" rtlCol="0">
              <a:spAutoFit/>
            </a:bodyPr>
            <a:lstStyle/>
            <a:p>
              <a:r>
                <a:rPr lang="en-US" dirty="0">
                  <a:latin typeface="Consolas" panose="020B0609020204030204" pitchFamily="49" charset="0"/>
                </a:rPr>
                <a:t>::</a:t>
              </a:r>
            </a:p>
          </p:txBody>
        </p:sp>
        <p:sp>
          <p:nvSpPr>
            <p:cNvPr id="46" name="TextBox 45">
              <a:extLst>
                <a:ext uri="{FF2B5EF4-FFF2-40B4-BE49-F238E27FC236}">
                  <a16:creationId xmlns:a16="http://schemas.microsoft.com/office/drawing/2014/main" id="{07F1FD2D-EC0A-4F20-B9C5-593EC290EB94}"/>
                </a:ext>
              </a:extLst>
            </p:cNvPr>
            <p:cNvSpPr txBox="1"/>
            <p:nvPr/>
          </p:nvSpPr>
          <p:spPr>
            <a:xfrm>
              <a:off x="1310454" y="3221442"/>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7" name="TextBox 46">
              <a:extLst>
                <a:ext uri="{FF2B5EF4-FFF2-40B4-BE49-F238E27FC236}">
                  <a16:creationId xmlns:a16="http://schemas.microsoft.com/office/drawing/2014/main" id="{C177FBE2-4636-44A0-9351-5E53934EDEF6}"/>
                </a:ext>
              </a:extLst>
            </p:cNvPr>
            <p:cNvSpPr txBox="1"/>
            <p:nvPr/>
          </p:nvSpPr>
          <p:spPr>
            <a:xfrm>
              <a:off x="2387769" y="3229108"/>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8" name="TextBox 47">
              <a:extLst>
                <a:ext uri="{FF2B5EF4-FFF2-40B4-BE49-F238E27FC236}">
                  <a16:creationId xmlns:a16="http://schemas.microsoft.com/office/drawing/2014/main" id="{D5FD757E-FCCE-4AC3-B696-201BE741DE9A}"/>
                </a:ext>
              </a:extLst>
            </p:cNvPr>
            <p:cNvSpPr txBox="1"/>
            <p:nvPr/>
          </p:nvSpPr>
          <p:spPr>
            <a:xfrm>
              <a:off x="3475708" y="3222650"/>
              <a:ext cx="980245" cy="369332"/>
            </a:xfrm>
            <a:prstGeom prst="rect">
              <a:avLst/>
            </a:prstGeom>
            <a:noFill/>
          </p:spPr>
          <p:txBody>
            <a:bodyPr wrap="square">
              <a:spAutoFit/>
            </a:bodyPr>
            <a:lstStyle/>
            <a:p>
              <a:r>
                <a:rPr lang="en-US" dirty="0">
                  <a:solidFill>
                    <a:srgbClr val="0070C0"/>
                  </a:solidFill>
                  <a:latin typeface="Consolas" panose="020B0609020204030204" pitchFamily="49" charset="0"/>
                </a:rPr>
                <a:t>String</a:t>
              </a:r>
              <a:endParaRPr lang="en-US" dirty="0">
                <a:solidFill>
                  <a:srgbClr val="0070C0"/>
                </a:solidFill>
              </a:endParaRPr>
            </a:p>
          </p:txBody>
        </p:sp>
        <p:sp>
          <p:nvSpPr>
            <p:cNvPr id="49" name="TextBox 48">
              <a:extLst>
                <a:ext uri="{FF2B5EF4-FFF2-40B4-BE49-F238E27FC236}">
                  <a16:creationId xmlns:a16="http://schemas.microsoft.com/office/drawing/2014/main" id="{CE03E95F-A1D9-444C-97E1-428D65C46C46}"/>
                </a:ext>
              </a:extLst>
            </p:cNvPr>
            <p:cNvSpPr txBox="1"/>
            <p:nvPr/>
          </p:nvSpPr>
          <p:spPr>
            <a:xfrm>
              <a:off x="2102606" y="3224754"/>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0" name="TextBox 49">
              <a:extLst>
                <a:ext uri="{FF2B5EF4-FFF2-40B4-BE49-F238E27FC236}">
                  <a16:creationId xmlns:a16="http://schemas.microsoft.com/office/drawing/2014/main" id="{EDE600AD-5E9D-447E-AEF4-F4A77223CFEB}"/>
                </a:ext>
              </a:extLst>
            </p:cNvPr>
            <p:cNvSpPr txBox="1"/>
            <p:nvPr/>
          </p:nvSpPr>
          <p:spPr>
            <a:xfrm>
              <a:off x="3197403" y="3210407"/>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1" name="TextBox 50">
              <a:extLst>
                <a:ext uri="{FF2B5EF4-FFF2-40B4-BE49-F238E27FC236}">
                  <a16:creationId xmlns:a16="http://schemas.microsoft.com/office/drawing/2014/main" id="{6638CD7C-9F82-404A-9627-E8630844DCDF}"/>
                </a:ext>
              </a:extLst>
            </p:cNvPr>
            <p:cNvSpPr txBox="1"/>
            <p:nvPr/>
          </p:nvSpPr>
          <p:spPr>
            <a:xfrm>
              <a:off x="175294" y="3233604"/>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grpSp>
      <p:sp>
        <p:nvSpPr>
          <p:cNvPr id="53" name="TextBox 52">
            <a:extLst>
              <a:ext uri="{FF2B5EF4-FFF2-40B4-BE49-F238E27FC236}">
                <a16:creationId xmlns:a16="http://schemas.microsoft.com/office/drawing/2014/main" id="{EA2CBABD-3E42-4AD7-A843-BB820C993661}"/>
              </a:ext>
            </a:extLst>
          </p:cNvPr>
          <p:cNvSpPr txBox="1"/>
          <p:nvPr/>
        </p:nvSpPr>
        <p:spPr>
          <a:xfrm>
            <a:off x="6462626" y="4668406"/>
            <a:ext cx="5557306" cy="830997"/>
          </a:xfrm>
          <a:prstGeom prst="rect">
            <a:avLst/>
          </a:prstGeom>
          <a:noFill/>
        </p:spPr>
        <p:txBody>
          <a:bodyPr wrap="square" rtlCol="0">
            <a:spAutoFit/>
          </a:bodyPr>
          <a:lstStyle/>
          <a:p>
            <a:r>
              <a:rPr lang="en-US" sz="2400" dirty="0">
                <a:solidFill>
                  <a:srgbClr val="FF0000"/>
                </a:solidFill>
              </a:rPr>
              <a:t>Q: Why doesn't Haskell syntax distinguish between parameter and return types?</a:t>
            </a:r>
          </a:p>
        </p:txBody>
      </p:sp>
      <p:sp>
        <p:nvSpPr>
          <p:cNvPr id="56" name="TextBox 55">
            <a:extLst>
              <a:ext uri="{FF2B5EF4-FFF2-40B4-BE49-F238E27FC236}">
                <a16:creationId xmlns:a16="http://schemas.microsoft.com/office/drawing/2014/main" id="{0DA69D6A-5F57-4D2C-841C-B61FC90EDDC1}"/>
              </a:ext>
            </a:extLst>
          </p:cNvPr>
          <p:cNvSpPr txBox="1"/>
          <p:nvPr/>
        </p:nvSpPr>
        <p:spPr>
          <a:xfrm>
            <a:off x="237616" y="1607485"/>
            <a:ext cx="5630067" cy="1477328"/>
          </a:xfrm>
          <a:prstGeom prst="rect">
            <a:avLst/>
          </a:prstGeom>
          <a:noFill/>
        </p:spPr>
        <p:txBody>
          <a:bodyPr wrap="none" rtlCol="0">
            <a:spAutoFit/>
          </a:bodyPr>
          <a:lstStyle/>
          <a:p>
            <a:r>
              <a:rPr lang="en-US" dirty="0">
                <a:solidFill>
                  <a:srgbClr val="0070C0"/>
                </a:solidFill>
                <a:latin typeface="Consolas" panose="020B0609020204030204" pitchFamily="49" charset="0"/>
              </a:rPr>
              <a:t>string</a:t>
            </a:r>
            <a:r>
              <a:rPr lang="en-US" dirty="0">
                <a:latin typeface="Consolas" panose="020B0609020204030204" pitchFamily="49" charset="0"/>
              </a:rPr>
              <a:t> </a:t>
            </a:r>
            <a:r>
              <a:rPr lang="en-US" dirty="0">
                <a:solidFill>
                  <a:srgbClr val="7030A0"/>
                </a:solidFill>
                <a:latin typeface="Consolas" panose="020B0609020204030204" pitchFamily="49" charset="0"/>
              </a:rPr>
              <a:t>insult</a:t>
            </a:r>
            <a:r>
              <a:rPr lang="en-US" dirty="0">
                <a:latin typeface="Consolas" panose="020B0609020204030204" pitchFamily="49" charset="0"/>
              </a:rPr>
              <a:t>(</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name</a:t>
            </a:r>
            <a:r>
              <a:rPr lang="en-US" dirty="0">
                <a:latin typeface="Consolas" panose="020B0609020204030204" pitchFamily="49" charset="0"/>
              </a:rPr>
              <a:t>, </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smell</a:t>
            </a:r>
            <a:r>
              <a:rPr lang="en-US" dirty="0">
                <a:latin typeface="Consolas" panose="020B0609020204030204" pitchFamily="49" charset="0"/>
              </a:rPr>
              <a:t>) {</a:t>
            </a:r>
          </a:p>
          <a:p>
            <a:r>
              <a:rPr lang="en-US" dirty="0">
                <a:latin typeface="Consolas" panose="020B0609020204030204" pitchFamily="49" charset="0"/>
              </a:rPr>
              <a:t>  string s = name + " smells like " + </a:t>
            </a:r>
            <a:br>
              <a:rPr lang="en-US" dirty="0">
                <a:latin typeface="Consolas" panose="020B0609020204030204" pitchFamily="49" charset="0"/>
              </a:rPr>
            </a:br>
            <a:r>
              <a:rPr lang="en-US" dirty="0">
                <a:latin typeface="Consolas" panose="020B0609020204030204" pitchFamily="49" charset="0"/>
              </a:rPr>
              <a:t>             smell + " and doesn't floss.";</a:t>
            </a:r>
          </a:p>
          <a:p>
            <a:r>
              <a:rPr lang="en-US" dirty="0">
                <a:latin typeface="Consolas" panose="020B0609020204030204" pitchFamily="49" charset="0"/>
              </a:rPr>
              <a:t>  return s;</a:t>
            </a:r>
          </a:p>
          <a:p>
            <a:r>
              <a:rPr lang="en-US" dirty="0">
                <a:latin typeface="Consolas" panose="020B0609020204030204" pitchFamily="49" charset="0"/>
              </a:rPr>
              <a:t>}</a:t>
            </a:r>
          </a:p>
        </p:txBody>
      </p:sp>
      <p:grpSp>
        <p:nvGrpSpPr>
          <p:cNvPr id="35" name="Group 34">
            <a:extLst>
              <a:ext uri="{FF2B5EF4-FFF2-40B4-BE49-F238E27FC236}">
                <a16:creationId xmlns:a16="http://schemas.microsoft.com/office/drawing/2014/main" id="{AC01EE40-65CC-4473-A24B-BF4CE7C8AD0F}"/>
              </a:ext>
            </a:extLst>
          </p:cNvPr>
          <p:cNvGrpSpPr/>
          <p:nvPr/>
        </p:nvGrpSpPr>
        <p:grpSpPr>
          <a:xfrm>
            <a:off x="174976" y="3583809"/>
            <a:ext cx="2497941" cy="383012"/>
            <a:chOff x="174976" y="3583809"/>
            <a:chExt cx="2497941" cy="383012"/>
          </a:xfrm>
        </p:grpSpPr>
        <p:sp>
          <p:nvSpPr>
            <p:cNvPr id="36" name="TextBox 35">
              <a:extLst>
                <a:ext uri="{FF2B5EF4-FFF2-40B4-BE49-F238E27FC236}">
                  <a16:creationId xmlns:a16="http://schemas.microsoft.com/office/drawing/2014/main" id="{D528136B-5457-458A-ABDD-E21503D10E5D}"/>
                </a:ext>
              </a:extLst>
            </p:cNvPr>
            <p:cNvSpPr txBox="1"/>
            <p:nvPr/>
          </p:nvSpPr>
          <p:spPr>
            <a:xfrm>
              <a:off x="2361613" y="3583809"/>
              <a:ext cx="311304" cy="369332"/>
            </a:xfrm>
            <a:prstGeom prst="rect">
              <a:avLst/>
            </a:prstGeom>
            <a:noFill/>
          </p:spPr>
          <p:txBody>
            <a:bodyPr wrap="none" rtlCol="0">
              <a:spAutoFit/>
            </a:bodyPr>
            <a:lstStyle/>
            <a:p>
              <a:r>
                <a:rPr lang="en-US" dirty="0">
                  <a:latin typeface="Consolas" panose="020B0609020204030204" pitchFamily="49" charset="0"/>
                </a:rPr>
                <a:t>=</a:t>
              </a:r>
            </a:p>
          </p:txBody>
        </p:sp>
        <p:grpSp>
          <p:nvGrpSpPr>
            <p:cNvPr id="37" name="Group 36">
              <a:extLst>
                <a:ext uri="{FF2B5EF4-FFF2-40B4-BE49-F238E27FC236}">
                  <a16:creationId xmlns:a16="http://schemas.microsoft.com/office/drawing/2014/main" id="{1AC000CE-207D-4A8D-99B6-04051A8C1C2C}"/>
                </a:ext>
              </a:extLst>
            </p:cNvPr>
            <p:cNvGrpSpPr/>
            <p:nvPr/>
          </p:nvGrpSpPr>
          <p:grpSpPr>
            <a:xfrm>
              <a:off x="174976" y="3596282"/>
              <a:ext cx="2466740" cy="370539"/>
              <a:chOff x="174976" y="3596282"/>
              <a:chExt cx="2466740" cy="370539"/>
            </a:xfrm>
          </p:grpSpPr>
          <p:sp>
            <p:nvSpPr>
              <p:cNvPr id="38" name="TextBox 37">
                <a:extLst>
                  <a:ext uri="{FF2B5EF4-FFF2-40B4-BE49-F238E27FC236}">
                    <a16:creationId xmlns:a16="http://schemas.microsoft.com/office/drawing/2014/main" id="{F143C62E-D3BE-42E5-892A-E6B3B4D605DF}"/>
                  </a:ext>
                </a:extLst>
              </p:cNvPr>
              <p:cNvSpPr txBox="1"/>
              <p:nvPr/>
            </p:nvSpPr>
            <p:spPr>
              <a:xfrm>
                <a:off x="174976" y="3596282"/>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sp>
            <p:nvSpPr>
              <p:cNvPr id="39" name="TextBox 38">
                <a:extLst>
                  <a:ext uri="{FF2B5EF4-FFF2-40B4-BE49-F238E27FC236}">
                    <a16:creationId xmlns:a16="http://schemas.microsoft.com/office/drawing/2014/main" id="{6E9CCB86-02DF-43D6-A306-0F311CDA890F}"/>
                  </a:ext>
                </a:extLst>
              </p:cNvPr>
              <p:cNvSpPr txBox="1"/>
              <p:nvPr/>
            </p:nvSpPr>
            <p:spPr>
              <a:xfrm>
                <a:off x="1032380" y="3596301"/>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name</a:t>
                </a:r>
                <a:endParaRPr lang="en-US" dirty="0">
                  <a:solidFill>
                    <a:srgbClr val="00B050"/>
                  </a:solidFill>
                </a:endParaRPr>
              </a:p>
            </p:txBody>
          </p:sp>
          <p:sp>
            <p:nvSpPr>
              <p:cNvPr id="40" name="TextBox 39">
                <a:extLst>
                  <a:ext uri="{FF2B5EF4-FFF2-40B4-BE49-F238E27FC236}">
                    <a16:creationId xmlns:a16="http://schemas.microsoft.com/office/drawing/2014/main" id="{FD43844D-7CBA-46AC-94E5-504D79B971F7}"/>
                  </a:ext>
                </a:extLst>
              </p:cNvPr>
              <p:cNvSpPr txBox="1"/>
              <p:nvPr/>
            </p:nvSpPr>
            <p:spPr>
              <a:xfrm>
                <a:off x="1661471" y="3597489"/>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smell</a:t>
                </a:r>
                <a:endParaRPr lang="en-US" dirty="0">
                  <a:solidFill>
                    <a:srgbClr val="00B050"/>
                  </a:solidFill>
                </a:endParaRPr>
              </a:p>
            </p:txBody>
          </p:sp>
        </p:grpSp>
      </p:grpSp>
      <p:sp>
        <p:nvSpPr>
          <p:cNvPr id="31" name="TextBox 30">
            <a:extLst>
              <a:ext uri="{FF2B5EF4-FFF2-40B4-BE49-F238E27FC236}">
                <a16:creationId xmlns:a16="http://schemas.microsoft.com/office/drawing/2014/main" id="{1B1DA99E-26E3-4BB6-91AB-3DC4E28A0A07}"/>
              </a:ext>
            </a:extLst>
          </p:cNvPr>
          <p:cNvSpPr txBox="1"/>
          <p:nvPr/>
        </p:nvSpPr>
        <p:spPr>
          <a:xfrm>
            <a:off x="298181" y="3853079"/>
            <a:ext cx="3989420" cy="646331"/>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rPr>
              <a:t>name ++ " smells like " ++ </a:t>
            </a:r>
            <a:br>
              <a:rPr lang="en-US" dirty="0">
                <a:solidFill>
                  <a:schemeClr val="accent2">
                    <a:lumMod val="75000"/>
                  </a:schemeClr>
                </a:solidFill>
                <a:latin typeface="Consolas" panose="020B0609020204030204" pitchFamily="49" charset="0"/>
              </a:rPr>
            </a:br>
            <a:r>
              <a:rPr lang="en-US" dirty="0">
                <a:solidFill>
                  <a:schemeClr val="accent2">
                    <a:lumMod val="75000"/>
                  </a:schemeClr>
                </a:solidFill>
                <a:latin typeface="Consolas" panose="020B0609020204030204" pitchFamily="49" charset="0"/>
              </a:rPr>
              <a:t>smell ++ " and doesn't floss."</a:t>
            </a:r>
            <a:endParaRPr lang="en-US" dirty="0">
              <a:solidFill>
                <a:schemeClr val="accent2">
                  <a:lumMod val="75000"/>
                </a:schemeClr>
              </a:solidFill>
            </a:endParaRPr>
          </a:p>
        </p:txBody>
      </p:sp>
      <p:sp>
        <p:nvSpPr>
          <p:cNvPr id="32" name="TextBox 31">
            <a:extLst>
              <a:ext uri="{FF2B5EF4-FFF2-40B4-BE49-F238E27FC236}">
                <a16:creationId xmlns:a16="http://schemas.microsoft.com/office/drawing/2014/main" id="{3379D081-3C88-4E38-BFB7-8F21DFF184DC}"/>
              </a:ext>
            </a:extLst>
          </p:cNvPr>
          <p:cNvSpPr txBox="1"/>
          <p:nvPr/>
        </p:nvSpPr>
        <p:spPr>
          <a:xfrm>
            <a:off x="6729137" y="3791459"/>
            <a:ext cx="5307437" cy="830997"/>
          </a:xfrm>
          <a:prstGeom prst="rect">
            <a:avLst/>
          </a:prstGeom>
          <a:noFill/>
        </p:spPr>
        <p:txBody>
          <a:bodyPr wrap="square">
            <a:spAutoFit/>
          </a:bodyPr>
          <a:lstStyle/>
          <a:p>
            <a:r>
              <a:rPr lang="en-US" sz="2400" dirty="0"/>
              <a:t>A. Haskell uses spaces and indentation to define blocks of code.</a:t>
            </a:r>
          </a:p>
        </p:txBody>
      </p:sp>
      <p:sp>
        <p:nvSpPr>
          <p:cNvPr id="9" name="Arrow: Left 8">
            <a:extLst>
              <a:ext uri="{FF2B5EF4-FFF2-40B4-BE49-F238E27FC236}">
                <a16:creationId xmlns:a16="http://schemas.microsoft.com/office/drawing/2014/main" id="{C2027E24-47BF-4E89-8F91-BB7E9460ABCB}"/>
              </a:ext>
            </a:extLst>
          </p:cNvPr>
          <p:cNvSpPr/>
          <p:nvPr/>
        </p:nvSpPr>
        <p:spPr>
          <a:xfrm>
            <a:off x="4250970" y="3897858"/>
            <a:ext cx="955755" cy="850070"/>
          </a:xfrm>
          <a:prstGeom prst="leftArrow">
            <a:avLst/>
          </a:prstGeom>
          <a:solidFill>
            <a:srgbClr val="FFFF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t>
            </a:r>
          </a:p>
        </p:txBody>
      </p:sp>
      <p:sp>
        <p:nvSpPr>
          <p:cNvPr id="42" name="Arrow: Left 41">
            <a:extLst>
              <a:ext uri="{FF2B5EF4-FFF2-40B4-BE49-F238E27FC236}">
                <a16:creationId xmlns:a16="http://schemas.microsoft.com/office/drawing/2014/main" id="{F0CE1775-4EB8-47B2-8CB0-D5AEA4D5DA2A}"/>
              </a:ext>
            </a:extLst>
          </p:cNvPr>
          <p:cNvSpPr/>
          <p:nvPr/>
        </p:nvSpPr>
        <p:spPr>
          <a:xfrm>
            <a:off x="2671605" y="3343440"/>
            <a:ext cx="955755" cy="850070"/>
          </a:xfrm>
          <a:prstGeom prst="leftArrow">
            <a:avLst/>
          </a:prstGeom>
          <a:solidFill>
            <a:srgbClr val="FFFF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t>
            </a:r>
          </a:p>
        </p:txBody>
      </p:sp>
      <p:sp>
        <p:nvSpPr>
          <p:cNvPr id="52" name="Arrow: Left 51">
            <a:extLst>
              <a:ext uri="{FF2B5EF4-FFF2-40B4-BE49-F238E27FC236}">
                <a16:creationId xmlns:a16="http://schemas.microsoft.com/office/drawing/2014/main" id="{10949362-1FB1-4E6E-ADD1-0A9ABA22C8AC}"/>
              </a:ext>
            </a:extLst>
          </p:cNvPr>
          <p:cNvSpPr/>
          <p:nvPr/>
        </p:nvSpPr>
        <p:spPr>
          <a:xfrm rot="3693121">
            <a:off x="1557003" y="3592681"/>
            <a:ext cx="955755" cy="850070"/>
          </a:xfrm>
          <a:prstGeom prst="leftArrow">
            <a:avLst/>
          </a:prstGeom>
          <a:solidFill>
            <a:srgbClr val="FFFF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t>
            </a:r>
          </a:p>
        </p:txBody>
      </p:sp>
      <p:sp>
        <p:nvSpPr>
          <p:cNvPr id="58" name="Arrow: Left 57">
            <a:extLst>
              <a:ext uri="{FF2B5EF4-FFF2-40B4-BE49-F238E27FC236}">
                <a16:creationId xmlns:a16="http://schemas.microsoft.com/office/drawing/2014/main" id="{F978A140-0DC3-4534-9611-8AB976D07317}"/>
              </a:ext>
            </a:extLst>
          </p:cNvPr>
          <p:cNvSpPr/>
          <p:nvPr/>
        </p:nvSpPr>
        <p:spPr>
          <a:xfrm rot="2786277">
            <a:off x="187220" y="4449954"/>
            <a:ext cx="955755" cy="850070"/>
          </a:xfrm>
          <a:prstGeom prst="leftArrow">
            <a:avLst/>
          </a:prstGeom>
          <a:solidFill>
            <a:srgbClr val="FFFF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t>
            </a:r>
          </a:p>
        </p:txBody>
      </p:sp>
      <p:sp>
        <p:nvSpPr>
          <p:cNvPr id="41" name="TextBox 40">
            <a:extLst>
              <a:ext uri="{FF2B5EF4-FFF2-40B4-BE49-F238E27FC236}">
                <a16:creationId xmlns:a16="http://schemas.microsoft.com/office/drawing/2014/main" id="{22A5268A-9508-4CF6-8CBF-F871846D1C7A}"/>
              </a:ext>
            </a:extLst>
          </p:cNvPr>
          <p:cNvSpPr txBox="1"/>
          <p:nvPr/>
        </p:nvSpPr>
        <p:spPr>
          <a:xfrm>
            <a:off x="6706538" y="5390599"/>
            <a:ext cx="5307437" cy="830997"/>
          </a:xfrm>
          <a:prstGeom prst="rect">
            <a:avLst/>
          </a:prstGeom>
          <a:noFill/>
        </p:spPr>
        <p:txBody>
          <a:bodyPr wrap="square">
            <a:spAutoFit/>
          </a:bodyPr>
          <a:lstStyle/>
          <a:p>
            <a:r>
              <a:rPr lang="en-US" sz="2400" dirty="0"/>
              <a:t>A. We'll learn this in a bit when we learn about "currying!"</a:t>
            </a:r>
          </a:p>
        </p:txBody>
      </p:sp>
      <p:pic>
        <p:nvPicPr>
          <p:cNvPr id="5" name="Picture 4">
            <a:extLst>
              <a:ext uri="{FF2B5EF4-FFF2-40B4-BE49-F238E27FC236}">
                <a16:creationId xmlns:a16="http://schemas.microsoft.com/office/drawing/2014/main" id="{E2958CB6-5085-4834-B594-3B02DC922DA7}"/>
              </a:ext>
            </a:extLst>
          </p:cNvPr>
          <p:cNvPicPr>
            <a:picLocks noChangeAspect="1"/>
          </p:cNvPicPr>
          <p:nvPr/>
        </p:nvPicPr>
        <p:blipFill>
          <a:blip r:embed="rId2"/>
          <a:stretch>
            <a:fillRect/>
          </a:stretch>
        </p:blipFill>
        <p:spPr>
          <a:xfrm>
            <a:off x="10775310" y="5919838"/>
            <a:ext cx="1409807" cy="938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Straight Connector 10">
            <a:extLst>
              <a:ext uri="{FF2B5EF4-FFF2-40B4-BE49-F238E27FC236}">
                <a16:creationId xmlns:a16="http://schemas.microsoft.com/office/drawing/2014/main" id="{A55F5BD6-C3BD-4AA0-98F8-D6C4DDB996D7}"/>
              </a:ext>
            </a:extLst>
          </p:cNvPr>
          <p:cNvCxnSpPr/>
          <p:nvPr/>
        </p:nvCxnSpPr>
        <p:spPr>
          <a:xfrm>
            <a:off x="10775310" y="5919838"/>
            <a:ext cx="1424235" cy="93363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86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right)">
                                      <p:cBhvr>
                                        <p:cTn id="28" dur="500"/>
                                        <p:tgtEl>
                                          <p:spTgt spid="42"/>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right)">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42"/>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5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1" nodeType="clickEffect">
                                  <p:stCondLst>
                                    <p:cond delay="0"/>
                                  </p:stCondLst>
                                  <p:childTnLst>
                                    <p:animMotion origin="layout" path="M 2.91667E-6 3.7037E-7 L 0.18515 3.7037E-7 " pathEditMode="relative" rAng="0" ptsTypes="AA">
                                      <p:cBhvr>
                                        <p:cTn id="54" dur="2000" fill="hold"/>
                                        <p:tgtEl>
                                          <p:spTgt spid="52"/>
                                        </p:tgtEl>
                                        <p:attrNameLst>
                                          <p:attrName>ppt_x</p:attrName>
                                          <p:attrName>ppt_y</p:attrName>
                                        </p:attrNameLst>
                                      </p:cBhvr>
                                      <p:rCtr x="9258" y="0"/>
                                    </p:animMotion>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2" nodeType="clickEffect">
                                  <p:stCondLst>
                                    <p:cond delay="0"/>
                                  </p:stCondLst>
                                  <p:childTnLst>
                                    <p:set>
                                      <p:cBhvr>
                                        <p:cTn id="58" dur="1" fill="hold">
                                          <p:stCondLst>
                                            <p:cond delay="0"/>
                                          </p:stCondLst>
                                        </p:cTn>
                                        <p:tgtEl>
                                          <p:spTgt spid="5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1+#ppt_w/2"/>
                                          </p:val>
                                        </p:tav>
                                        <p:tav tm="100000">
                                          <p:val>
                                            <p:strVal val="#ppt_x"/>
                                          </p:val>
                                        </p:tav>
                                      </p:tavLst>
                                    </p:anim>
                                    <p:anim calcmode="lin" valueType="num">
                                      <p:cBhvr additive="base">
                                        <p:cTn id="6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ipe(left)">
                                      <p:cBhvr>
                                        <p:cTn id="73" dur="500"/>
                                        <p:tgtEl>
                                          <p:spTgt spid="11"/>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xit" presetSubtype="2" fill="hold" nodeType="clickEffect">
                                  <p:stCondLst>
                                    <p:cond delay="0"/>
                                  </p:stCondLst>
                                  <p:childTnLst>
                                    <p:anim calcmode="lin" valueType="num">
                                      <p:cBhvr additive="base">
                                        <p:cTn id="77" dur="500"/>
                                        <p:tgtEl>
                                          <p:spTgt spid="5"/>
                                        </p:tgtEl>
                                        <p:attrNameLst>
                                          <p:attrName>ppt_x</p:attrName>
                                        </p:attrNameLst>
                                      </p:cBhvr>
                                      <p:tavLst>
                                        <p:tav tm="0">
                                          <p:val>
                                            <p:strVal val="ppt_x"/>
                                          </p:val>
                                        </p:tav>
                                        <p:tav tm="100000">
                                          <p:val>
                                            <p:strVal val="1+ppt_w/2"/>
                                          </p:val>
                                        </p:tav>
                                      </p:tavLst>
                                    </p:anim>
                                    <p:anim calcmode="lin" valueType="num">
                                      <p:cBhvr additive="base">
                                        <p:cTn id="78" dur="500"/>
                                        <p:tgtEl>
                                          <p:spTgt spid="5"/>
                                        </p:tgtEl>
                                        <p:attrNameLst>
                                          <p:attrName>ppt_y</p:attrName>
                                        </p:attrNameLst>
                                      </p:cBhvr>
                                      <p:tavLst>
                                        <p:tav tm="0">
                                          <p:val>
                                            <p:strVal val="ppt_y"/>
                                          </p:val>
                                        </p:tav>
                                        <p:tav tm="100000">
                                          <p:val>
                                            <p:strVal val="ppt_y"/>
                                          </p:val>
                                        </p:tav>
                                      </p:tavLst>
                                    </p:anim>
                                    <p:set>
                                      <p:cBhvr>
                                        <p:cTn id="79" dur="1" fill="hold">
                                          <p:stCondLst>
                                            <p:cond delay="499"/>
                                          </p:stCondLst>
                                        </p:cTn>
                                        <p:tgtEl>
                                          <p:spTgt spid="5"/>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1"/>
                                        </p:tgtEl>
                                      </p:cBhvr>
                                    </p:animEffect>
                                    <p:set>
                                      <p:cBhvr>
                                        <p:cTn id="8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3" grpId="0"/>
      <p:bldP spid="32" grpId="0"/>
      <p:bldP spid="9" grpId="0" animBg="1"/>
      <p:bldP spid="9" grpId="1" animBg="1"/>
      <p:bldP spid="42" grpId="0" animBg="1"/>
      <p:bldP spid="42" grpId="1" animBg="1"/>
      <p:bldP spid="52" grpId="0" animBg="1"/>
      <p:bldP spid="52" grpId="1" animBg="1"/>
      <p:bldP spid="52" grpId="2" animBg="1"/>
      <p:bldP spid="58" grpId="0" animBg="1"/>
      <p:bldP spid="58" grpId="1" animBg="1"/>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5CBC45-DC34-42A7-B2DF-C60A979D6ACE}"/>
              </a:ext>
            </a:extLst>
          </p:cNvPr>
          <p:cNvSpPr txBox="1">
            <a:spLocks/>
          </p:cNvSpPr>
          <p:nvPr/>
        </p:nvSpPr>
        <p:spPr>
          <a:xfrm>
            <a:off x="2000846" y="98481"/>
            <a:ext cx="79248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latin typeface="Corbel" panose="020B0503020204020204" pitchFamily="34" charset="0"/>
              </a:rPr>
              <a:t>What's in a name?</a:t>
            </a:r>
          </a:p>
        </p:txBody>
      </p:sp>
      <p:sp>
        <p:nvSpPr>
          <p:cNvPr id="6" name="TextBox 5">
            <a:extLst>
              <a:ext uri="{FF2B5EF4-FFF2-40B4-BE49-F238E27FC236}">
                <a16:creationId xmlns:a16="http://schemas.microsoft.com/office/drawing/2014/main" id="{CF6A85BE-BF6D-433E-94BC-7BD6DAF3D7C2}"/>
              </a:ext>
            </a:extLst>
          </p:cNvPr>
          <p:cNvSpPr txBox="1"/>
          <p:nvPr/>
        </p:nvSpPr>
        <p:spPr>
          <a:xfrm>
            <a:off x="695325" y="1032259"/>
            <a:ext cx="10953750" cy="523220"/>
          </a:xfrm>
          <a:prstGeom prst="rect">
            <a:avLst/>
          </a:prstGeom>
          <a:noFill/>
          <a:ln>
            <a:noFill/>
          </a:ln>
        </p:spPr>
        <p:txBody>
          <a:bodyPr wrap="square" rtlCol="0">
            <a:spAutoFit/>
          </a:bodyPr>
          <a:lstStyle/>
          <a:p>
            <a:pPr algn="ctr"/>
            <a:r>
              <a:rPr lang="en-US" sz="2800" dirty="0">
                <a:latin typeface="Corbel" panose="020B0503020204020204" pitchFamily="34" charset="0"/>
              </a:rPr>
              <a:t>Which of the following names were candidates for the Haskell language?</a:t>
            </a:r>
          </a:p>
        </p:txBody>
      </p:sp>
      <p:sp>
        <p:nvSpPr>
          <p:cNvPr id="8" name="TextBox 7">
            <a:extLst>
              <a:ext uri="{FF2B5EF4-FFF2-40B4-BE49-F238E27FC236}">
                <a16:creationId xmlns:a16="http://schemas.microsoft.com/office/drawing/2014/main" id="{8631FFE3-22CD-4FB3-847E-503F257E0B39}"/>
              </a:ext>
            </a:extLst>
          </p:cNvPr>
          <p:cNvSpPr txBox="1"/>
          <p:nvPr/>
        </p:nvSpPr>
        <p:spPr>
          <a:xfrm>
            <a:off x="1652587" y="2610934"/>
            <a:ext cx="1657351" cy="369332"/>
          </a:xfrm>
          <a:prstGeom prst="rect">
            <a:avLst/>
          </a:prstGeom>
          <a:noFill/>
          <a:ln>
            <a:noFill/>
          </a:ln>
        </p:spPr>
        <p:txBody>
          <a:bodyPr wrap="square">
            <a:spAutoFit/>
          </a:bodyPr>
          <a:lstStyle/>
          <a:p>
            <a:pPr algn="ctr"/>
            <a:r>
              <a:rPr lang="en-US" dirty="0" err="1">
                <a:solidFill>
                  <a:srgbClr val="FF0000"/>
                </a:solidFill>
              </a:rPr>
              <a:t>Semla</a:t>
            </a:r>
            <a:endParaRPr lang="en-US" dirty="0">
              <a:solidFill>
                <a:srgbClr val="FF0000"/>
              </a:solidFill>
            </a:endParaRPr>
          </a:p>
        </p:txBody>
      </p:sp>
      <p:sp>
        <p:nvSpPr>
          <p:cNvPr id="12" name="TextBox 11">
            <a:extLst>
              <a:ext uri="{FF2B5EF4-FFF2-40B4-BE49-F238E27FC236}">
                <a16:creationId xmlns:a16="http://schemas.microsoft.com/office/drawing/2014/main" id="{9146A9D3-2010-4E32-BA23-5375A03D5CB9}"/>
              </a:ext>
            </a:extLst>
          </p:cNvPr>
          <p:cNvSpPr txBox="1"/>
          <p:nvPr/>
        </p:nvSpPr>
        <p:spPr>
          <a:xfrm>
            <a:off x="3933825" y="2752848"/>
            <a:ext cx="1657351" cy="369332"/>
          </a:xfrm>
          <a:prstGeom prst="rect">
            <a:avLst/>
          </a:prstGeom>
          <a:noFill/>
          <a:ln>
            <a:noFill/>
          </a:ln>
        </p:spPr>
        <p:txBody>
          <a:bodyPr wrap="square">
            <a:spAutoFit/>
          </a:bodyPr>
          <a:lstStyle/>
          <a:p>
            <a:pPr algn="ctr"/>
            <a:r>
              <a:rPr lang="en-US" dirty="0">
                <a:solidFill>
                  <a:srgbClr val="7030A0"/>
                </a:solidFill>
              </a:rPr>
              <a:t>Vivaldi</a:t>
            </a:r>
          </a:p>
        </p:txBody>
      </p:sp>
      <p:sp>
        <p:nvSpPr>
          <p:cNvPr id="14" name="TextBox 13">
            <a:extLst>
              <a:ext uri="{FF2B5EF4-FFF2-40B4-BE49-F238E27FC236}">
                <a16:creationId xmlns:a16="http://schemas.microsoft.com/office/drawing/2014/main" id="{411ECF82-BB94-4439-9102-221C1340F4A2}"/>
              </a:ext>
            </a:extLst>
          </p:cNvPr>
          <p:cNvSpPr txBox="1"/>
          <p:nvPr/>
        </p:nvSpPr>
        <p:spPr>
          <a:xfrm>
            <a:off x="3577829" y="4556761"/>
            <a:ext cx="3509962" cy="646331"/>
          </a:xfrm>
          <a:prstGeom prst="rect">
            <a:avLst/>
          </a:prstGeom>
          <a:noFill/>
          <a:ln>
            <a:noFill/>
          </a:ln>
        </p:spPr>
        <p:txBody>
          <a:bodyPr wrap="square">
            <a:spAutoFit/>
          </a:bodyPr>
          <a:lstStyle/>
          <a:p>
            <a:pPr algn="ctr"/>
            <a:r>
              <a:rPr lang="en-US" dirty="0">
                <a:solidFill>
                  <a:srgbClr val="00B050"/>
                </a:solidFill>
              </a:rPr>
              <a:t>CFL</a:t>
            </a:r>
          </a:p>
          <a:p>
            <a:pPr algn="ctr"/>
            <a:r>
              <a:rPr lang="en-US" dirty="0">
                <a:solidFill>
                  <a:srgbClr val="00B050"/>
                </a:solidFill>
              </a:rPr>
              <a:t>(Common Functional Language)</a:t>
            </a:r>
          </a:p>
        </p:txBody>
      </p:sp>
      <p:sp>
        <p:nvSpPr>
          <p:cNvPr id="16" name="TextBox 15">
            <a:extLst>
              <a:ext uri="{FF2B5EF4-FFF2-40B4-BE49-F238E27FC236}">
                <a16:creationId xmlns:a16="http://schemas.microsoft.com/office/drawing/2014/main" id="{7021E807-182B-45F6-9896-BC692366CCBA}"/>
              </a:ext>
            </a:extLst>
          </p:cNvPr>
          <p:cNvSpPr txBox="1"/>
          <p:nvPr/>
        </p:nvSpPr>
        <p:spPr>
          <a:xfrm>
            <a:off x="223837" y="3796312"/>
            <a:ext cx="1657351" cy="369332"/>
          </a:xfrm>
          <a:prstGeom prst="rect">
            <a:avLst/>
          </a:prstGeom>
          <a:noFill/>
          <a:ln>
            <a:noFill/>
          </a:ln>
        </p:spPr>
        <p:txBody>
          <a:bodyPr wrap="square">
            <a:spAutoFit/>
          </a:bodyPr>
          <a:lstStyle/>
          <a:p>
            <a:pPr algn="ctr"/>
            <a:r>
              <a:rPr lang="en-US" dirty="0" err="1">
                <a:solidFill>
                  <a:srgbClr val="00B050"/>
                </a:solidFill>
              </a:rPr>
              <a:t>Funl</a:t>
            </a:r>
            <a:r>
              <a:rPr lang="en-US" dirty="0">
                <a:solidFill>
                  <a:srgbClr val="00B050"/>
                </a:solidFill>
              </a:rPr>
              <a:t> 88</a:t>
            </a:r>
          </a:p>
        </p:txBody>
      </p:sp>
      <p:sp>
        <p:nvSpPr>
          <p:cNvPr id="18" name="TextBox 17">
            <a:extLst>
              <a:ext uri="{FF2B5EF4-FFF2-40B4-BE49-F238E27FC236}">
                <a16:creationId xmlns:a16="http://schemas.microsoft.com/office/drawing/2014/main" id="{9166780F-B183-4798-8DEE-9550FDD74231}"/>
              </a:ext>
            </a:extLst>
          </p:cNvPr>
          <p:cNvSpPr txBox="1"/>
          <p:nvPr/>
        </p:nvSpPr>
        <p:spPr>
          <a:xfrm>
            <a:off x="6400800" y="3426980"/>
            <a:ext cx="1657351" cy="369332"/>
          </a:xfrm>
          <a:prstGeom prst="rect">
            <a:avLst/>
          </a:prstGeom>
          <a:noFill/>
          <a:ln>
            <a:noFill/>
          </a:ln>
        </p:spPr>
        <p:txBody>
          <a:bodyPr wrap="square">
            <a:spAutoFit/>
          </a:bodyPr>
          <a:lstStyle/>
          <a:p>
            <a:pPr algn="ctr"/>
            <a:r>
              <a:rPr lang="en-US" dirty="0">
                <a:solidFill>
                  <a:srgbClr val="7030A0"/>
                </a:solidFill>
              </a:rPr>
              <a:t>Mozart</a:t>
            </a:r>
          </a:p>
        </p:txBody>
      </p:sp>
      <p:sp>
        <p:nvSpPr>
          <p:cNvPr id="20" name="TextBox 19">
            <a:extLst>
              <a:ext uri="{FF2B5EF4-FFF2-40B4-BE49-F238E27FC236}">
                <a16:creationId xmlns:a16="http://schemas.microsoft.com/office/drawing/2014/main" id="{3FBC2CAD-01A3-4962-85ED-A3FC672999C2}"/>
              </a:ext>
            </a:extLst>
          </p:cNvPr>
          <p:cNvSpPr txBox="1"/>
          <p:nvPr/>
        </p:nvSpPr>
        <p:spPr>
          <a:xfrm>
            <a:off x="900112" y="4612358"/>
            <a:ext cx="1657351" cy="369332"/>
          </a:xfrm>
          <a:prstGeom prst="rect">
            <a:avLst/>
          </a:prstGeom>
          <a:noFill/>
          <a:ln>
            <a:noFill/>
          </a:ln>
        </p:spPr>
        <p:txBody>
          <a:bodyPr wrap="square">
            <a:spAutoFit/>
          </a:bodyPr>
          <a:lstStyle/>
          <a:p>
            <a:pPr algn="ctr"/>
            <a:r>
              <a:rPr lang="en-US" dirty="0" err="1">
                <a:solidFill>
                  <a:srgbClr val="7030A0"/>
                </a:solidFill>
              </a:rPr>
              <a:t>Semlor</a:t>
            </a:r>
            <a:endParaRPr lang="en-US" dirty="0">
              <a:solidFill>
                <a:srgbClr val="7030A0"/>
              </a:solidFill>
            </a:endParaRPr>
          </a:p>
        </p:txBody>
      </p:sp>
      <p:sp>
        <p:nvSpPr>
          <p:cNvPr id="22" name="TextBox 21">
            <a:extLst>
              <a:ext uri="{FF2B5EF4-FFF2-40B4-BE49-F238E27FC236}">
                <a16:creationId xmlns:a16="http://schemas.microsoft.com/office/drawing/2014/main" id="{088DDDF8-F210-4EA0-B252-0F6840D5EDDB}"/>
              </a:ext>
            </a:extLst>
          </p:cNvPr>
          <p:cNvSpPr txBox="1"/>
          <p:nvPr/>
        </p:nvSpPr>
        <p:spPr>
          <a:xfrm>
            <a:off x="1835943" y="5217922"/>
            <a:ext cx="1657351" cy="369332"/>
          </a:xfrm>
          <a:prstGeom prst="rect">
            <a:avLst/>
          </a:prstGeom>
          <a:noFill/>
          <a:ln>
            <a:noFill/>
          </a:ln>
        </p:spPr>
        <p:txBody>
          <a:bodyPr wrap="square">
            <a:spAutoFit/>
          </a:bodyPr>
          <a:lstStyle/>
          <a:p>
            <a:pPr algn="ctr"/>
            <a:r>
              <a:rPr lang="en-US" dirty="0">
                <a:solidFill>
                  <a:srgbClr val="FF0000"/>
                </a:solidFill>
              </a:rPr>
              <a:t>Candle</a:t>
            </a:r>
          </a:p>
        </p:txBody>
      </p:sp>
      <p:sp>
        <p:nvSpPr>
          <p:cNvPr id="24" name="TextBox 23">
            <a:extLst>
              <a:ext uri="{FF2B5EF4-FFF2-40B4-BE49-F238E27FC236}">
                <a16:creationId xmlns:a16="http://schemas.microsoft.com/office/drawing/2014/main" id="{E32EC161-C345-44A1-BF5C-F6B3F36A5A3D}"/>
              </a:ext>
            </a:extLst>
          </p:cNvPr>
          <p:cNvSpPr txBox="1"/>
          <p:nvPr/>
        </p:nvSpPr>
        <p:spPr>
          <a:xfrm>
            <a:off x="2819399" y="3411719"/>
            <a:ext cx="1657351" cy="369332"/>
          </a:xfrm>
          <a:prstGeom prst="rect">
            <a:avLst/>
          </a:prstGeom>
          <a:noFill/>
          <a:ln>
            <a:noFill/>
          </a:ln>
        </p:spPr>
        <p:txBody>
          <a:bodyPr wrap="square">
            <a:spAutoFit/>
          </a:bodyPr>
          <a:lstStyle/>
          <a:p>
            <a:pPr algn="ctr"/>
            <a:r>
              <a:rPr lang="en-US" dirty="0">
                <a:solidFill>
                  <a:srgbClr val="00B0F0"/>
                </a:solidFill>
              </a:rPr>
              <a:t>Fun</a:t>
            </a:r>
          </a:p>
        </p:txBody>
      </p:sp>
      <p:sp>
        <p:nvSpPr>
          <p:cNvPr id="26" name="TextBox 25">
            <a:extLst>
              <a:ext uri="{FF2B5EF4-FFF2-40B4-BE49-F238E27FC236}">
                <a16:creationId xmlns:a16="http://schemas.microsoft.com/office/drawing/2014/main" id="{094554C5-ABE1-40F9-A20F-A60C1B98278C}"/>
              </a:ext>
            </a:extLst>
          </p:cNvPr>
          <p:cNvSpPr txBox="1"/>
          <p:nvPr/>
        </p:nvSpPr>
        <p:spPr>
          <a:xfrm>
            <a:off x="8058151" y="2928316"/>
            <a:ext cx="1657351" cy="369332"/>
          </a:xfrm>
          <a:prstGeom prst="rect">
            <a:avLst/>
          </a:prstGeom>
          <a:noFill/>
          <a:ln>
            <a:noFill/>
          </a:ln>
        </p:spPr>
        <p:txBody>
          <a:bodyPr wrap="square">
            <a:spAutoFit/>
          </a:bodyPr>
          <a:lstStyle/>
          <a:p>
            <a:pPr algn="ctr"/>
            <a:r>
              <a:rPr lang="en-US" dirty="0">
                <a:solidFill>
                  <a:srgbClr val="C00000"/>
                </a:solidFill>
              </a:rPr>
              <a:t>David</a:t>
            </a:r>
          </a:p>
        </p:txBody>
      </p:sp>
      <p:sp>
        <p:nvSpPr>
          <p:cNvPr id="28" name="TextBox 27">
            <a:extLst>
              <a:ext uri="{FF2B5EF4-FFF2-40B4-BE49-F238E27FC236}">
                <a16:creationId xmlns:a16="http://schemas.microsoft.com/office/drawing/2014/main" id="{81216BEB-3163-459F-9564-7FD20250FBD4}"/>
              </a:ext>
            </a:extLst>
          </p:cNvPr>
          <p:cNvSpPr txBox="1"/>
          <p:nvPr/>
        </p:nvSpPr>
        <p:spPr>
          <a:xfrm>
            <a:off x="6005512" y="2496179"/>
            <a:ext cx="1657351" cy="369332"/>
          </a:xfrm>
          <a:prstGeom prst="rect">
            <a:avLst/>
          </a:prstGeom>
          <a:noFill/>
          <a:ln>
            <a:noFill/>
          </a:ln>
        </p:spPr>
        <p:txBody>
          <a:bodyPr wrap="square">
            <a:spAutoFit/>
          </a:bodyPr>
          <a:lstStyle/>
          <a:p>
            <a:pPr algn="ctr"/>
            <a:r>
              <a:rPr lang="en-US" dirty="0">
                <a:solidFill>
                  <a:srgbClr val="00B050"/>
                </a:solidFill>
              </a:rPr>
              <a:t>Nice</a:t>
            </a:r>
          </a:p>
        </p:txBody>
      </p:sp>
      <p:sp>
        <p:nvSpPr>
          <p:cNvPr id="30" name="TextBox 29">
            <a:extLst>
              <a:ext uri="{FF2B5EF4-FFF2-40B4-BE49-F238E27FC236}">
                <a16:creationId xmlns:a16="http://schemas.microsoft.com/office/drawing/2014/main" id="{254AE2FB-9C5D-465C-B984-300AF1C04A66}"/>
              </a:ext>
            </a:extLst>
          </p:cNvPr>
          <p:cNvSpPr txBox="1"/>
          <p:nvPr/>
        </p:nvSpPr>
        <p:spPr>
          <a:xfrm>
            <a:off x="2004418" y="3984240"/>
            <a:ext cx="1657351" cy="369332"/>
          </a:xfrm>
          <a:prstGeom prst="rect">
            <a:avLst/>
          </a:prstGeom>
          <a:noFill/>
          <a:ln>
            <a:noFill/>
          </a:ln>
        </p:spPr>
        <p:txBody>
          <a:bodyPr wrap="square">
            <a:spAutoFit/>
          </a:bodyPr>
          <a:lstStyle/>
          <a:p>
            <a:pPr algn="ctr"/>
            <a:r>
              <a:rPr lang="en-US" dirty="0">
                <a:solidFill>
                  <a:srgbClr val="FF0000"/>
                </a:solidFill>
              </a:rPr>
              <a:t>ML Nouveau</a:t>
            </a:r>
          </a:p>
        </p:txBody>
      </p:sp>
      <p:sp>
        <p:nvSpPr>
          <p:cNvPr id="32" name="TextBox 31">
            <a:extLst>
              <a:ext uri="{FF2B5EF4-FFF2-40B4-BE49-F238E27FC236}">
                <a16:creationId xmlns:a16="http://schemas.microsoft.com/office/drawing/2014/main" id="{8A0ECC21-A537-499D-A52B-1BAE9352F9CC}"/>
              </a:ext>
            </a:extLst>
          </p:cNvPr>
          <p:cNvSpPr txBox="1"/>
          <p:nvPr/>
        </p:nvSpPr>
        <p:spPr>
          <a:xfrm>
            <a:off x="7329487" y="3991870"/>
            <a:ext cx="1657351" cy="369332"/>
          </a:xfrm>
          <a:prstGeom prst="rect">
            <a:avLst/>
          </a:prstGeom>
          <a:noFill/>
          <a:ln>
            <a:noFill/>
          </a:ln>
        </p:spPr>
        <p:txBody>
          <a:bodyPr wrap="square">
            <a:spAutoFit/>
          </a:bodyPr>
          <a:lstStyle/>
          <a:p>
            <a:pPr algn="ctr"/>
            <a:r>
              <a:rPr lang="en-US" dirty="0">
                <a:solidFill>
                  <a:srgbClr val="00B0F0"/>
                </a:solidFill>
              </a:rPr>
              <a:t>Light</a:t>
            </a:r>
          </a:p>
        </p:txBody>
      </p:sp>
      <p:sp>
        <p:nvSpPr>
          <p:cNvPr id="34" name="TextBox 33">
            <a:extLst>
              <a:ext uri="{FF2B5EF4-FFF2-40B4-BE49-F238E27FC236}">
                <a16:creationId xmlns:a16="http://schemas.microsoft.com/office/drawing/2014/main" id="{554ABBA5-15B6-4C0E-842F-C4FC2E05F5EF}"/>
              </a:ext>
            </a:extLst>
          </p:cNvPr>
          <p:cNvSpPr txBox="1"/>
          <p:nvPr/>
        </p:nvSpPr>
        <p:spPr>
          <a:xfrm>
            <a:off x="9377362" y="6229541"/>
            <a:ext cx="1657351" cy="369332"/>
          </a:xfrm>
          <a:prstGeom prst="rect">
            <a:avLst/>
          </a:prstGeom>
          <a:noFill/>
          <a:ln>
            <a:noFill/>
          </a:ln>
        </p:spPr>
        <p:txBody>
          <a:bodyPr wrap="square">
            <a:spAutoFit/>
          </a:bodyPr>
          <a:lstStyle/>
          <a:p>
            <a:pPr algn="ctr"/>
            <a:r>
              <a:rPr lang="en-US" dirty="0">
                <a:solidFill>
                  <a:srgbClr val="C00000"/>
                </a:solidFill>
              </a:rPr>
              <a:t>Mirabelle</a:t>
            </a:r>
          </a:p>
        </p:txBody>
      </p:sp>
      <p:sp>
        <p:nvSpPr>
          <p:cNvPr id="36" name="TextBox 35">
            <a:extLst>
              <a:ext uri="{FF2B5EF4-FFF2-40B4-BE49-F238E27FC236}">
                <a16:creationId xmlns:a16="http://schemas.microsoft.com/office/drawing/2014/main" id="{03CF5D21-667C-4555-90FD-A084331323D2}"/>
              </a:ext>
            </a:extLst>
          </p:cNvPr>
          <p:cNvSpPr txBox="1"/>
          <p:nvPr/>
        </p:nvSpPr>
        <p:spPr>
          <a:xfrm>
            <a:off x="6719887" y="6407034"/>
            <a:ext cx="1657351" cy="369332"/>
          </a:xfrm>
          <a:prstGeom prst="rect">
            <a:avLst/>
          </a:prstGeom>
          <a:noFill/>
          <a:ln>
            <a:noFill/>
          </a:ln>
        </p:spPr>
        <p:txBody>
          <a:bodyPr wrap="square">
            <a:spAutoFit/>
          </a:bodyPr>
          <a:lstStyle/>
          <a:p>
            <a:pPr algn="ctr"/>
            <a:r>
              <a:rPr lang="en-US" dirty="0">
                <a:solidFill>
                  <a:srgbClr val="00B050"/>
                </a:solidFill>
              </a:rPr>
              <a:t>Concord</a:t>
            </a:r>
          </a:p>
        </p:txBody>
      </p:sp>
      <p:sp>
        <p:nvSpPr>
          <p:cNvPr id="38" name="TextBox 37">
            <a:extLst>
              <a:ext uri="{FF2B5EF4-FFF2-40B4-BE49-F238E27FC236}">
                <a16:creationId xmlns:a16="http://schemas.microsoft.com/office/drawing/2014/main" id="{FC9130F1-53E3-4F34-AFD2-49FE0DCD0D88}"/>
              </a:ext>
            </a:extLst>
          </p:cNvPr>
          <p:cNvSpPr txBox="1"/>
          <p:nvPr/>
        </p:nvSpPr>
        <p:spPr>
          <a:xfrm>
            <a:off x="3833812" y="5562910"/>
            <a:ext cx="1657351" cy="369332"/>
          </a:xfrm>
          <a:prstGeom prst="rect">
            <a:avLst/>
          </a:prstGeom>
          <a:noFill/>
          <a:ln>
            <a:noFill/>
          </a:ln>
        </p:spPr>
        <p:txBody>
          <a:bodyPr wrap="square">
            <a:spAutoFit/>
          </a:bodyPr>
          <a:lstStyle/>
          <a:p>
            <a:pPr algn="ctr"/>
            <a:r>
              <a:rPr lang="en-US" dirty="0">
                <a:solidFill>
                  <a:srgbClr val="C00000"/>
                </a:solidFill>
              </a:rPr>
              <a:t>LL</a:t>
            </a:r>
          </a:p>
        </p:txBody>
      </p:sp>
      <p:sp>
        <p:nvSpPr>
          <p:cNvPr id="40" name="TextBox 39">
            <a:extLst>
              <a:ext uri="{FF2B5EF4-FFF2-40B4-BE49-F238E27FC236}">
                <a16:creationId xmlns:a16="http://schemas.microsoft.com/office/drawing/2014/main" id="{C15A7766-7B9C-4E77-8A23-C3832C04837D}"/>
              </a:ext>
            </a:extLst>
          </p:cNvPr>
          <p:cNvSpPr txBox="1"/>
          <p:nvPr/>
        </p:nvSpPr>
        <p:spPr>
          <a:xfrm>
            <a:off x="5062536" y="6320612"/>
            <a:ext cx="1657351" cy="369332"/>
          </a:xfrm>
          <a:prstGeom prst="rect">
            <a:avLst/>
          </a:prstGeom>
          <a:noFill/>
          <a:ln>
            <a:noFill/>
          </a:ln>
        </p:spPr>
        <p:txBody>
          <a:bodyPr wrap="square">
            <a:spAutoFit/>
          </a:bodyPr>
          <a:lstStyle/>
          <a:p>
            <a:pPr algn="ctr"/>
            <a:r>
              <a:rPr lang="en-US" dirty="0">
                <a:solidFill>
                  <a:srgbClr val="7030A0"/>
                </a:solidFill>
              </a:rPr>
              <a:t>Slim</a:t>
            </a:r>
          </a:p>
        </p:txBody>
      </p:sp>
      <p:sp>
        <p:nvSpPr>
          <p:cNvPr id="42" name="TextBox 41">
            <a:extLst>
              <a:ext uri="{FF2B5EF4-FFF2-40B4-BE49-F238E27FC236}">
                <a16:creationId xmlns:a16="http://schemas.microsoft.com/office/drawing/2014/main" id="{F0B49E92-CA5B-4176-B926-22494AF60542}"/>
              </a:ext>
            </a:extLst>
          </p:cNvPr>
          <p:cNvSpPr txBox="1"/>
          <p:nvPr/>
        </p:nvSpPr>
        <p:spPr>
          <a:xfrm>
            <a:off x="1395412" y="6403300"/>
            <a:ext cx="1657351" cy="369332"/>
          </a:xfrm>
          <a:prstGeom prst="rect">
            <a:avLst/>
          </a:prstGeom>
          <a:noFill/>
          <a:ln>
            <a:noFill/>
          </a:ln>
        </p:spPr>
        <p:txBody>
          <a:bodyPr wrap="square">
            <a:spAutoFit/>
          </a:bodyPr>
          <a:lstStyle/>
          <a:p>
            <a:pPr algn="ctr"/>
            <a:r>
              <a:rPr lang="en-US" dirty="0">
                <a:solidFill>
                  <a:srgbClr val="00B0F0"/>
                </a:solidFill>
              </a:rPr>
              <a:t>Meet</a:t>
            </a:r>
          </a:p>
        </p:txBody>
      </p:sp>
      <p:sp>
        <p:nvSpPr>
          <p:cNvPr id="44" name="TextBox 43">
            <a:extLst>
              <a:ext uri="{FF2B5EF4-FFF2-40B4-BE49-F238E27FC236}">
                <a16:creationId xmlns:a16="http://schemas.microsoft.com/office/drawing/2014/main" id="{DBD25723-2707-4DDB-905E-D67D64D7C574}"/>
              </a:ext>
            </a:extLst>
          </p:cNvPr>
          <p:cNvSpPr txBox="1"/>
          <p:nvPr/>
        </p:nvSpPr>
        <p:spPr>
          <a:xfrm>
            <a:off x="2500314" y="6175882"/>
            <a:ext cx="1657351" cy="369332"/>
          </a:xfrm>
          <a:prstGeom prst="rect">
            <a:avLst/>
          </a:prstGeom>
          <a:noFill/>
          <a:ln>
            <a:noFill/>
          </a:ln>
        </p:spPr>
        <p:txBody>
          <a:bodyPr wrap="square">
            <a:spAutoFit/>
          </a:bodyPr>
          <a:lstStyle/>
          <a:p>
            <a:pPr algn="ctr"/>
            <a:r>
              <a:rPr lang="en-US" dirty="0" err="1">
                <a:solidFill>
                  <a:srgbClr val="7030A0"/>
                </a:solidFill>
              </a:rPr>
              <a:t>Leval</a:t>
            </a:r>
            <a:endParaRPr lang="en-US" dirty="0">
              <a:solidFill>
                <a:srgbClr val="7030A0"/>
              </a:solidFill>
            </a:endParaRPr>
          </a:p>
        </p:txBody>
      </p:sp>
      <p:sp>
        <p:nvSpPr>
          <p:cNvPr id="46" name="TextBox 45">
            <a:extLst>
              <a:ext uri="{FF2B5EF4-FFF2-40B4-BE49-F238E27FC236}">
                <a16:creationId xmlns:a16="http://schemas.microsoft.com/office/drawing/2014/main" id="{C4681D81-545C-47EE-B007-7A0FB697A3D5}"/>
              </a:ext>
            </a:extLst>
          </p:cNvPr>
          <p:cNvSpPr txBox="1"/>
          <p:nvPr/>
        </p:nvSpPr>
        <p:spPr>
          <a:xfrm>
            <a:off x="5207791" y="3855025"/>
            <a:ext cx="1657351" cy="369332"/>
          </a:xfrm>
          <a:prstGeom prst="rect">
            <a:avLst/>
          </a:prstGeom>
          <a:noFill/>
          <a:ln>
            <a:noFill/>
          </a:ln>
        </p:spPr>
        <p:txBody>
          <a:bodyPr wrap="square">
            <a:spAutoFit/>
          </a:bodyPr>
          <a:lstStyle/>
          <a:p>
            <a:pPr algn="ctr"/>
            <a:r>
              <a:rPr lang="en-US" dirty="0">
                <a:solidFill>
                  <a:srgbClr val="7030A0"/>
                </a:solidFill>
              </a:rPr>
              <a:t>Curry</a:t>
            </a:r>
          </a:p>
        </p:txBody>
      </p:sp>
      <p:sp>
        <p:nvSpPr>
          <p:cNvPr id="48" name="TextBox 47">
            <a:extLst>
              <a:ext uri="{FF2B5EF4-FFF2-40B4-BE49-F238E27FC236}">
                <a16:creationId xmlns:a16="http://schemas.microsoft.com/office/drawing/2014/main" id="{F7A9B987-A815-4912-9DBC-F7614D3C1C87}"/>
              </a:ext>
            </a:extLst>
          </p:cNvPr>
          <p:cNvSpPr txBox="1"/>
          <p:nvPr/>
        </p:nvSpPr>
        <p:spPr>
          <a:xfrm>
            <a:off x="9513093" y="3772206"/>
            <a:ext cx="1657351" cy="369332"/>
          </a:xfrm>
          <a:prstGeom prst="rect">
            <a:avLst/>
          </a:prstGeom>
          <a:noFill/>
          <a:ln>
            <a:noFill/>
          </a:ln>
        </p:spPr>
        <p:txBody>
          <a:bodyPr wrap="square">
            <a:spAutoFit/>
          </a:bodyPr>
          <a:lstStyle/>
          <a:p>
            <a:pPr algn="ctr"/>
            <a:r>
              <a:rPr lang="en-US" dirty="0" err="1">
                <a:solidFill>
                  <a:srgbClr val="00B0F0"/>
                </a:solidFill>
              </a:rPr>
              <a:t>Peano</a:t>
            </a:r>
            <a:endParaRPr lang="en-US" dirty="0">
              <a:solidFill>
                <a:srgbClr val="00B0F0"/>
              </a:solidFill>
            </a:endParaRPr>
          </a:p>
        </p:txBody>
      </p:sp>
      <p:sp>
        <p:nvSpPr>
          <p:cNvPr id="50" name="TextBox 49">
            <a:extLst>
              <a:ext uri="{FF2B5EF4-FFF2-40B4-BE49-F238E27FC236}">
                <a16:creationId xmlns:a16="http://schemas.microsoft.com/office/drawing/2014/main" id="{C3BDF910-E59F-44DE-9131-5F538DD09B0D}"/>
              </a:ext>
            </a:extLst>
          </p:cNvPr>
          <p:cNvSpPr txBox="1"/>
          <p:nvPr/>
        </p:nvSpPr>
        <p:spPr>
          <a:xfrm>
            <a:off x="8308181" y="4513365"/>
            <a:ext cx="1657351" cy="369332"/>
          </a:xfrm>
          <a:prstGeom prst="rect">
            <a:avLst/>
          </a:prstGeom>
          <a:noFill/>
          <a:ln>
            <a:noFill/>
          </a:ln>
        </p:spPr>
        <p:txBody>
          <a:bodyPr wrap="square">
            <a:spAutoFit/>
          </a:bodyPr>
          <a:lstStyle/>
          <a:p>
            <a:pPr algn="ctr"/>
            <a:r>
              <a:rPr lang="en-US" dirty="0">
                <a:solidFill>
                  <a:srgbClr val="7030A0"/>
                </a:solidFill>
              </a:rPr>
              <a:t>Frege</a:t>
            </a:r>
          </a:p>
        </p:txBody>
      </p:sp>
      <p:sp>
        <p:nvSpPr>
          <p:cNvPr id="52" name="TextBox 51">
            <a:extLst>
              <a:ext uri="{FF2B5EF4-FFF2-40B4-BE49-F238E27FC236}">
                <a16:creationId xmlns:a16="http://schemas.microsoft.com/office/drawing/2014/main" id="{A3445C69-9951-4FE8-87BF-873F2D3E6633}"/>
              </a:ext>
            </a:extLst>
          </p:cNvPr>
          <p:cNvSpPr txBox="1"/>
          <p:nvPr/>
        </p:nvSpPr>
        <p:spPr>
          <a:xfrm>
            <a:off x="10289381" y="4185224"/>
            <a:ext cx="1657351" cy="369332"/>
          </a:xfrm>
          <a:prstGeom prst="rect">
            <a:avLst/>
          </a:prstGeom>
          <a:noFill/>
          <a:ln>
            <a:noFill/>
          </a:ln>
        </p:spPr>
        <p:txBody>
          <a:bodyPr wrap="square">
            <a:spAutoFit/>
          </a:bodyPr>
          <a:lstStyle/>
          <a:p>
            <a:pPr algn="ctr"/>
            <a:r>
              <a:rPr lang="en-US" dirty="0">
                <a:solidFill>
                  <a:srgbClr val="FF0000"/>
                </a:solidFill>
              </a:rPr>
              <a:t>Ease</a:t>
            </a:r>
          </a:p>
        </p:txBody>
      </p:sp>
      <p:sp>
        <p:nvSpPr>
          <p:cNvPr id="54" name="TextBox 53">
            <a:extLst>
              <a:ext uri="{FF2B5EF4-FFF2-40B4-BE49-F238E27FC236}">
                <a16:creationId xmlns:a16="http://schemas.microsoft.com/office/drawing/2014/main" id="{1EECB863-93CE-4807-AECF-2D5D447346C4}"/>
              </a:ext>
            </a:extLst>
          </p:cNvPr>
          <p:cNvSpPr txBox="1"/>
          <p:nvPr/>
        </p:nvSpPr>
        <p:spPr>
          <a:xfrm>
            <a:off x="10463212" y="4946702"/>
            <a:ext cx="1657351" cy="369332"/>
          </a:xfrm>
          <a:prstGeom prst="rect">
            <a:avLst/>
          </a:prstGeom>
          <a:noFill/>
          <a:ln>
            <a:noFill/>
          </a:ln>
        </p:spPr>
        <p:txBody>
          <a:bodyPr wrap="square">
            <a:spAutoFit/>
          </a:bodyPr>
          <a:lstStyle/>
          <a:p>
            <a:pPr algn="ctr"/>
            <a:r>
              <a:rPr lang="en-US" dirty="0">
                <a:solidFill>
                  <a:srgbClr val="00B050"/>
                </a:solidFill>
              </a:rPr>
              <a:t>Portland</a:t>
            </a:r>
          </a:p>
        </p:txBody>
      </p:sp>
      <p:sp>
        <p:nvSpPr>
          <p:cNvPr id="56" name="TextBox 55">
            <a:extLst>
              <a:ext uri="{FF2B5EF4-FFF2-40B4-BE49-F238E27FC236}">
                <a16:creationId xmlns:a16="http://schemas.microsoft.com/office/drawing/2014/main" id="{846CA27B-6A46-443E-9BBA-E21B12D82B5C}"/>
              </a:ext>
            </a:extLst>
          </p:cNvPr>
          <p:cNvSpPr txBox="1"/>
          <p:nvPr/>
        </p:nvSpPr>
        <p:spPr>
          <a:xfrm>
            <a:off x="7087791" y="5472812"/>
            <a:ext cx="2189560" cy="369332"/>
          </a:xfrm>
          <a:prstGeom prst="rect">
            <a:avLst/>
          </a:prstGeom>
          <a:noFill/>
          <a:ln>
            <a:noFill/>
          </a:ln>
        </p:spPr>
        <p:txBody>
          <a:bodyPr wrap="square">
            <a:spAutoFit/>
          </a:bodyPr>
          <a:lstStyle/>
          <a:p>
            <a:pPr algn="ctr"/>
            <a:r>
              <a:rPr lang="en-US" dirty="0">
                <a:solidFill>
                  <a:srgbClr val="00B0F0"/>
                </a:solidFill>
              </a:rPr>
              <a:t>Haskell B Curry</a:t>
            </a:r>
          </a:p>
        </p:txBody>
      </p:sp>
      <p:sp>
        <p:nvSpPr>
          <p:cNvPr id="58" name="TextBox 57">
            <a:extLst>
              <a:ext uri="{FF2B5EF4-FFF2-40B4-BE49-F238E27FC236}">
                <a16:creationId xmlns:a16="http://schemas.microsoft.com/office/drawing/2014/main" id="{C6CAFFC9-443B-4639-A134-3828D4E8F1FD}"/>
              </a:ext>
            </a:extLst>
          </p:cNvPr>
          <p:cNvSpPr txBox="1"/>
          <p:nvPr/>
        </p:nvSpPr>
        <p:spPr>
          <a:xfrm>
            <a:off x="747712" y="1592846"/>
            <a:ext cx="10953750" cy="523220"/>
          </a:xfrm>
          <a:prstGeom prst="rect">
            <a:avLst/>
          </a:prstGeom>
          <a:noFill/>
          <a:ln>
            <a:noFill/>
          </a:ln>
        </p:spPr>
        <p:txBody>
          <a:bodyPr wrap="square" rtlCol="0">
            <a:spAutoFit/>
          </a:bodyPr>
          <a:lstStyle/>
          <a:p>
            <a:pPr algn="ctr"/>
            <a:r>
              <a:rPr lang="en-US" sz="2800" dirty="0">
                <a:latin typeface="Corbel" panose="020B0503020204020204" pitchFamily="34" charset="0"/>
              </a:rPr>
              <a:t>All of them!</a:t>
            </a:r>
          </a:p>
        </p:txBody>
      </p:sp>
      <p:sp>
        <p:nvSpPr>
          <p:cNvPr id="59" name="TextBox 58">
            <a:extLst>
              <a:ext uri="{FF2B5EF4-FFF2-40B4-BE49-F238E27FC236}">
                <a16:creationId xmlns:a16="http://schemas.microsoft.com/office/drawing/2014/main" id="{CD02E01A-4F27-4C2C-B0CD-BF52452C4957}"/>
              </a:ext>
            </a:extLst>
          </p:cNvPr>
          <p:cNvSpPr txBox="1"/>
          <p:nvPr/>
        </p:nvSpPr>
        <p:spPr>
          <a:xfrm>
            <a:off x="695325" y="2303145"/>
            <a:ext cx="10953750" cy="523220"/>
          </a:xfrm>
          <a:prstGeom prst="rect">
            <a:avLst/>
          </a:prstGeom>
          <a:noFill/>
          <a:ln>
            <a:noFill/>
          </a:ln>
        </p:spPr>
        <p:txBody>
          <a:bodyPr wrap="square" rtlCol="0">
            <a:spAutoFit/>
          </a:bodyPr>
          <a:lstStyle/>
          <a:p>
            <a:pPr algn="ctr"/>
            <a:r>
              <a:rPr lang="en-US" sz="2800" dirty="0">
                <a:latin typeface="Corbel" panose="020B0503020204020204" pitchFamily="34" charset="0"/>
              </a:rPr>
              <a:t>But they settled on </a:t>
            </a:r>
            <a:r>
              <a:rPr lang="en-US" sz="2800" dirty="0">
                <a:solidFill>
                  <a:srgbClr val="7030A0"/>
                </a:solidFill>
                <a:latin typeface="Corbel" panose="020B0503020204020204" pitchFamily="34" charset="0"/>
              </a:rPr>
              <a:t>Curry</a:t>
            </a:r>
            <a:r>
              <a:rPr lang="en-US" sz="2800" dirty="0">
                <a:latin typeface="Corbel" panose="020B0503020204020204" pitchFamily="34" charset="0"/>
              </a:rPr>
              <a:t>... </a:t>
            </a:r>
          </a:p>
        </p:txBody>
      </p:sp>
      <p:sp>
        <p:nvSpPr>
          <p:cNvPr id="60" name="TextBox 59">
            <a:extLst>
              <a:ext uri="{FF2B5EF4-FFF2-40B4-BE49-F238E27FC236}">
                <a16:creationId xmlns:a16="http://schemas.microsoft.com/office/drawing/2014/main" id="{261550F6-8620-4044-9825-94389CE9565D}"/>
              </a:ext>
            </a:extLst>
          </p:cNvPr>
          <p:cNvSpPr txBox="1"/>
          <p:nvPr/>
        </p:nvSpPr>
        <p:spPr>
          <a:xfrm>
            <a:off x="695325" y="4675363"/>
            <a:ext cx="10953750" cy="954107"/>
          </a:xfrm>
          <a:prstGeom prst="rect">
            <a:avLst/>
          </a:prstGeom>
          <a:noFill/>
          <a:ln>
            <a:noFill/>
          </a:ln>
        </p:spPr>
        <p:txBody>
          <a:bodyPr wrap="square" rtlCol="0">
            <a:spAutoFit/>
          </a:bodyPr>
          <a:lstStyle/>
          <a:p>
            <a:pPr algn="ctr"/>
            <a:r>
              <a:rPr lang="en-US" sz="2800" dirty="0">
                <a:latin typeface="Corbel" panose="020B0503020204020204" pitchFamily="34" charset="0"/>
              </a:rPr>
              <a:t>Then they decided that people might make lots of curry puns, so they chose </a:t>
            </a:r>
            <a:r>
              <a:rPr lang="en-US" sz="2800" dirty="0">
                <a:solidFill>
                  <a:srgbClr val="7030A0"/>
                </a:solidFill>
                <a:latin typeface="Corbel" panose="020B0503020204020204" pitchFamily="34" charset="0"/>
              </a:rPr>
              <a:t>Haskell</a:t>
            </a:r>
            <a:r>
              <a:rPr lang="en-US" sz="2800" dirty="0">
                <a:latin typeface="Corbel" panose="020B0503020204020204" pitchFamily="34" charset="0"/>
              </a:rPr>
              <a:t> instead.</a:t>
            </a:r>
          </a:p>
        </p:txBody>
      </p:sp>
      <p:grpSp>
        <p:nvGrpSpPr>
          <p:cNvPr id="61" name="Group 60">
            <a:extLst>
              <a:ext uri="{FF2B5EF4-FFF2-40B4-BE49-F238E27FC236}">
                <a16:creationId xmlns:a16="http://schemas.microsoft.com/office/drawing/2014/main" id="{D7026651-38EF-47C6-96D0-3A95CABAB9E6}"/>
              </a:ext>
            </a:extLst>
          </p:cNvPr>
          <p:cNvGrpSpPr/>
          <p:nvPr/>
        </p:nvGrpSpPr>
        <p:grpSpPr>
          <a:xfrm>
            <a:off x="6096000" y="2649133"/>
            <a:ext cx="5933856" cy="1658678"/>
            <a:chOff x="3070087" y="146920"/>
            <a:chExt cx="5933856" cy="1658678"/>
          </a:xfrm>
        </p:grpSpPr>
        <p:grpSp>
          <p:nvGrpSpPr>
            <p:cNvPr id="62" name="Group 61">
              <a:extLst>
                <a:ext uri="{FF2B5EF4-FFF2-40B4-BE49-F238E27FC236}">
                  <a16:creationId xmlns:a16="http://schemas.microsoft.com/office/drawing/2014/main" id="{B8EE0817-6988-48DB-9F78-2ED2439D42B7}"/>
                </a:ext>
              </a:extLst>
            </p:cNvPr>
            <p:cNvGrpSpPr/>
            <p:nvPr/>
          </p:nvGrpSpPr>
          <p:grpSpPr>
            <a:xfrm>
              <a:off x="3070087" y="146920"/>
              <a:ext cx="5933856" cy="1655281"/>
              <a:chOff x="3070087" y="146920"/>
              <a:chExt cx="5933856" cy="1655281"/>
            </a:xfrm>
          </p:grpSpPr>
          <p:sp>
            <p:nvSpPr>
              <p:cNvPr id="64" name="Speech Bubble: Rectangle with Corners Rounded 63">
                <a:extLst>
                  <a:ext uri="{FF2B5EF4-FFF2-40B4-BE49-F238E27FC236}">
                    <a16:creationId xmlns:a16="http://schemas.microsoft.com/office/drawing/2014/main" id="{8185905E-AF8C-40A4-BB54-EEA4F9D9FE9B}"/>
                  </a:ext>
                </a:extLst>
              </p:cNvPr>
              <p:cNvSpPr/>
              <p:nvPr/>
            </p:nvSpPr>
            <p:spPr>
              <a:xfrm>
                <a:off x="3373383" y="288712"/>
                <a:ext cx="5630560" cy="1513489"/>
              </a:xfrm>
              <a:prstGeom prst="wedgeRoundRectCallout">
                <a:avLst>
                  <a:gd name="adj1" fmla="val -56885"/>
                  <a:gd name="adj2" fmla="val 108344"/>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65" name="Picture 64">
                <a:extLst>
                  <a:ext uri="{FF2B5EF4-FFF2-40B4-BE49-F238E27FC236}">
                    <a16:creationId xmlns:a16="http://schemas.microsoft.com/office/drawing/2014/main" id="{611AEE39-4501-4720-82AA-A71E1E9E23D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63" name="TextBox 62">
              <a:extLst>
                <a:ext uri="{FF2B5EF4-FFF2-40B4-BE49-F238E27FC236}">
                  <a16:creationId xmlns:a16="http://schemas.microsoft.com/office/drawing/2014/main" id="{02E7B385-7164-4711-9449-4FA2ED38A89A}"/>
                </a:ext>
              </a:extLst>
            </p:cNvPr>
            <p:cNvSpPr txBox="1"/>
            <p:nvPr/>
          </p:nvSpPr>
          <p:spPr>
            <a:xfrm>
              <a:off x="4240695" y="420603"/>
              <a:ext cx="4720385" cy="1384995"/>
            </a:xfrm>
            <a:prstGeom prst="rect">
              <a:avLst/>
            </a:prstGeom>
            <a:noFill/>
            <a:ln>
              <a:noFill/>
            </a:ln>
          </p:spPr>
          <p:txBody>
            <a:bodyPr wrap="square">
              <a:spAutoFit/>
            </a:bodyPr>
            <a:lstStyle/>
            <a:p>
              <a:pPr algn="ctr"/>
              <a:r>
                <a:rPr lang="en-US" sz="2400" dirty="0">
                  <a:solidFill>
                    <a:srgbClr val="FFE07D"/>
                  </a:solidFill>
                  <a:latin typeface="Caveat" pitchFamily="2" charset="0"/>
                </a:rPr>
                <a:t>According to Haskell Curry's wife:</a:t>
              </a:r>
            </a:p>
            <a:p>
              <a:pPr algn="ctr"/>
              <a:endParaRPr lang="en-US" sz="900" dirty="0">
                <a:solidFill>
                  <a:srgbClr val="FFE07D"/>
                </a:solidFill>
                <a:latin typeface="Caveat" pitchFamily="2" charset="0"/>
              </a:endParaRPr>
            </a:p>
            <a:p>
              <a:pPr algn="ctr"/>
              <a:r>
                <a:rPr lang="en-US" sz="2400" dirty="0">
                  <a:solidFill>
                    <a:srgbClr val="FFE07D"/>
                  </a:solidFill>
                  <a:latin typeface="Caveat" pitchFamily="2" charset="0"/>
                </a:rPr>
                <a:t>"You know, Haskell actually never liked the name Haskell.”</a:t>
              </a:r>
            </a:p>
          </p:txBody>
        </p:sp>
      </p:grpSp>
    </p:spTree>
    <p:extLst>
      <p:ext uri="{BB962C8B-B14F-4D97-AF65-F5344CB8AC3E}">
        <p14:creationId xmlns:p14="http://schemas.microsoft.com/office/powerpoint/2010/main" val="404599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
                                        <p:tgtEl>
                                          <p:spTgt spid="8"/>
                                        </p:tgtEl>
                                      </p:cBhvr>
                                    </p:animEffect>
                                  </p:childTnLst>
                                </p:cTn>
                              </p:par>
                            </p:childTnLst>
                          </p:cTn>
                        </p:par>
                        <p:par>
                          <p:cTn id="12" fill="hold">
                            <p:stCondLst>
                              <p:cond delay="1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
                                        <p:tgtEl>
                                          <p:spTgt spid="12"/>
                                        </p:tgtEl>
                                      </p:cBhvr>
                                    </p:animEffect>
                                  </p:childTnLst>
                                </p:cTn>
                              </p:par>
                            </p:childTnLst>
                          </p:cTn>
                        </p:par>
                        <p:par>
                          <p:cTn id="16" fill="hold">
                            <p:stCondLst>
                              <p:cond delay="2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
                                        <p:tgtEl>
                                          <p:spTgt spid="14"/>
                                        </p:tgtEl>
                                      </p:cBhvr>
                                    </p:animEffect>
                                  </p:childTnLst>
                                </p:cTn>
                              </p:par>
                            </p:childTnLst>
                          </p:cTn>
                        </p:par>
                        <p:par>
                          <p:cTn id="20" fill="hold">
                            <p:stCondLst>
                              <p:cond delay="3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4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
                                        <p:tgtEl>
                                          <p:spTgt spid="2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
                                        <p:tgtEl>
                                          <p:spTgt spid="16"/>
                                        </p:tgtEl>
                                      </p:cBhvr>
                                    </p:animEffect>
                                  </p:childTnLst>
                                </p:cTn>
                              </p:par>
                            </p:childTnLst>
                          </p:cTn>
                        </p:par>
                        <p:par>
                          <p:cTn id="32" fill="hold">
                            <p:stCondLst>
                              <p:cond delay="6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
                                        <p:tgtEl>
                                          <p:spTgt spid="20"/>
                                        </p:tgtEl>
                                      </p:cBhvr>
                                    </p:animEffect>
                                  </p:childTnLst>
                                </p:cTn>
                              </p:par>
                            </p:childTnLst>
                          </p:cTn>
                        </p:par>
                        <p:par>
                          <p:cTn id="36" fill="hold">
                            <p:stCondLst>
                              <p:cond delay="7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800"/>
                            </p:stCondLst>
                            <p:childTnLst>
                              <p:par>
                                <p:cTn id="41" presetID="10" presetClass="entr" presetSubtype="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
                                        <p:tgtEl>
                                          <p:spTgt spid="46"/>
                                        </p:tgtEl>
                                      </p:cBhvr>
                                    </p:animEffect>
                                  </p:childTnLst>
                                </p:cTn>
                              </p:par>
                            </p:childTnLst>
                          </p:cTn>
                        </p:par>
                        <p:par>
                          <p:cTn id="44" fill="hold">
                            <p:stCondLst>
                              <p:cond delay="900"/>
                            </p:stCondLst>
                            <p:childTnLst>
                              <p:par>
                                <p:cTn id="45" presetID="10" presetClass="entr" presetSubtype="0"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
                                        <p:tgtEl>
                                          <p:spTgt spid="42"/>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
                                        <p:tgtEl>
                                          <p:spTgt spid="22"/>
                                        </p:tgtEl>
                                      </p:cBhvr>
                                    </p:animEffect>
                                  </p:childTnLst>
                                </p:cTn>
                              </p:par>
                            </p:childTnLst>
                          </p:cTn>
                        </p:par>
                        <p:par>
                          <p:cTn id="52" fill="hold">
                            <p:stCondLst>
                              <p:cond delay="1100"/>
                            </p:stCondLst>
                            <p:childTnLst>
                              <p:par>
                                <p:cTn id="53" presetID="10" presetClass="entr" presetSubtype="0"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
                                        <p:tgtEl>
                                          <p:spTgt spid="44"/>
                                        </p:tgtEl>
                                      </p:cBhvr>
                                    </p:animEffect>
                                  </p:childTnLst>
                                </p:cTn>
                              </p:par>
                            </p:childTnLst>
                          </p:cTn>
                        </p:par>
                        <p:par>
                          <p:cTn id="56" fill="hold">
                            <p:stCondLst>
                              <p:cond delay="1200"/>
                            </p:stCondLst>
                            <p:childTnLst>
                              <p:par>
                                <p:cTn id="57" presetID="10"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100"/>
                                        <p:tgtEl>
                                          <p:spTgt spid="32"/>
                                        </p:tgtEl>
                                      </p:cBhvr>
                                    </p:animEffect>
                                  </p:childTnLst>
                                </p:cTn>
                              </p:par>
                            </p:childTnLst>
                          </p:cTn>
                        </p:par>
                        <p:par>
                          <p:cTn id="60" fill="hold">
                            <p:stCondLst>
                              <p:cond delay="13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
                                        <p:tgtEl>
                                          <p:spTgt spid="34"/>
                                        </p:tgtEl>
                                      </p:cBhvr>
                                    </p:animEffect>
                                  </p:childTnLst>
                                </p:cTn>
                              </p:par>
                            </p:childTnLst>
                          </p:cTn>
                        </p:par>
                        <p:par>
                          <p:cTn id="64" fill="hold">
                            <p:stCondLst>
                              <p:cond delay="1400"/>
                            </p:stCondLst>
                            <p:childTnLst>
                              <p:par>
                                <p:cTn id="65" presetID="10" presetClass="entr" presetSubtype="0" fill="hold" grpId="0" nodeType="after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100"/>
                                        <p:tgtEl>
                                          <p:spTgt spid="54"/>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
                                        <p:tgtEl>
                                          <p:spTgt spid="52"/>
                                        </p:tgtEl>
                                      </p:cBhvr>
                                    </p:animEffect>
                                  </p:childTnLst>
                                </p:cTn>
                              </p:par>
                            </p:childTnLst>
                          </p:cTn>
                        </p:par>
                        <p:par>
                          <p:cTn id="72" fill="hold">
                            <p:stCondLst>
                              <p:cond delay="1600"/>
                            </p:stCondLst>
                            <p:childTnLst>
                              <p:par>
                                <p:cTn id="73" presetID="10" presetClass="entr" presetSubtype="0"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100"/>
                                        <p:tgtEl>
                                          <p:spTgt spid="38"/>
                                        </p:tgtEl>
                                      </p:cBhvr>
                                    </p:animEffect>
                                  </p:childTnLst>
                                </p:cTn>
                              </p:par>
                            </p:childTnLst>
                          </p:cTn>
                        </p:par>
                        <p:par>
                          <p:cTn id="76" fill="hold">
                            <p:stCondLst>
                              <p:cond delay="1700"/>
                            </p:stCondLst>
                            <p:childTnLst>
                              <p:par>
                                <p:cTn id="77" presetID="10" presetClass="entr" presetSubtype="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100"/>
                                        <p:tgtEl>
                                          <p:spTgt spid="30"/>
                                        </p:tgtEl>
                                      </p:cBhvr>
                                    </p:animEffect>
                                  </p:childTnLst>
                                </p:cTn>
                              </p:par>
                            </p:childTnLst>
                          </p:cTn>
                        </p:par>
                        <p:par>
                          <p:cTn id="80" fill="hold">
                            <p:stCondLst>
                              <p:cond delay="1800"/>
                            </p:stCondLst>
                            <p:childTnLst>
                              <p:par>
                                <p:cTn id="81" presetID="10" presetClass="entr" presetSubtype="0" fill="hold" grpId="0"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100"/>
                                        <p:tgtEl>
                                          <p:spTgt spid="40"/>
                                        </p:tgtEl>
                                      </p:cBhvr>
                                    </p:animEffect>
                                  </p:childTnLst>
                                </p:cTn>
                              </p:par>
                            </p:childTnLst>
                          </p:cTn>
                        </p:par>
                        <p:par>
                          <p:cTn id="84" fill="hold">
                            <p:stCondLst>
                              <p:cond delay="1900"/>
                            </p:stCondLst>
                            <p:childTnLst>
                              <p:par>
                                <p:cTn id="85" presetID="10" presetClass="entr" presetSubtype="0"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
                                        <p:tgtEl>
                                          <p:spTgt spid="18"/>
                                        </p:tgtEl>
                                      </p:cBhvr>
                                    </p:animEffect>
                                  </p:childTnLst>
                                </p:cTn>
                              </p:par>
                            </p:childTnLst>
                          </p:cTn>
                        </p:par>
                        <p:par>
                          <p:cTn id="88" fill="hold">
                            <p:stCondLst>
                              <p:cond delay="2000"/>
                            </p:stCondLst>
                            <p:childTnLst>
                              <p:par>
                                <p:cTn id="89" presetID="10" presetClass="entr" presetSubtype="0"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100"/>
                                        <p:tgtEl>
                                          <p:spTgt spid="36"/>
                                        </p:tgtEl>
                                      </p:cBhvr>
                                    </p:animEffect>
                                  </p:childTnLst>
                                </p:cTn>
                              </p:par>
                            </p:childTnLst>
                          </p:cTn>
                        </p:par>
                        <p:par>
                          <p:cTn id="92" fill="hold">
                            <p:stCondLst>
                              <p:cond delay="2100"/>
                            </p:stCondLst>
                            <p:childTnLst>
                              <p:par>
                                <p:cTn id="93" presetID="10" presetClass="entr" presetSubtype="0" fill="hold" grpId="0" nodeType="after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100"/>
                                        <p:tgtEl>
                                          <p:spTgt spid="48"/>
                                        </p:tgtEl>
                                      </p:cBhvr>
                                    </p:animEffect>
                                  </p:childTnLst>
                                </p:cTn>
                              </p:par>
                            </p:childTnLst>
                          </p:cTn>
                        </p:par>
                        <p:par>
                          <p:cTn id="96" fill="hold">
                            <p:stCondLst>
                              <p:cond delay="2200"/>
                            </p:stCondLst>
                            <p:childTnLst>
                              <p:par>
                                <p:cTn id="97" presetID="10" presetClass="entr" presetSubtype="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100"/>
                                        <p:tgtEl>
                                          <p:spTgt spid="50"/>
                                        </p:tgtEl>
                                      </p:cBhvr>
                                    </p:animEffect>
                                  </p:childTnLst>
                                </p:cTn>
                              </p:par>
                            </p:childTnLst>
                          </p:cTn>
                        </p:par>
                        <p:par>
                          <p:cTn id="100" fill="hold">
                            <p:stCondLst>
                              <p:cond delay="2300"/>
                            </p:stCondLst>
                            <p:childTnLst>
                              <p:par>
                                <p:cTn id="101" presetID="10" presetClass="entr" presetSubtype="0" fill="hold" grpId="0"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100"/>
                                        <p:tgtEl>
                                          <p:spTgt spid="56"/>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58"/>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59"/>
                                        </p:tgtEl>
                                        <p:attrNameLst>
                                          <p:attrName>style.visibility</p:attrName>
                                        </p:attrNameLst>
                                      </p:cBhvr>
                                      <p:to>
                                        <p:strVal val="visible"/>
                                      </p:to>
                                    </p:set>
                                  </p:childTnLst>
                                </p:cTn>
                              </p:par>
                              <p:par>
                                <p:cTn id="112" presetID="10" presetClass="exit" presetSubtype="0" fill="hold" grpId="1" nodeType="withEffect">
                                  <p:stCondLst>
                                    <p:cond delay="0"/>
                                  </p:stCondLst>
                                  <p:childTnLst>
                                    <p:animEffect transition="out" filter="fade">
                                      <p:cBhvr>
                                        <p:cTn id="113" dur="500"/>
                                        <p:tgtEl>
                                          <p:spTgt spid="8"/>
                                        </p:tgtEl>
                                      </p:cBhvr>
                                    </p:animEffect>
                                    <p:set>
                                      <p:cBhvr>
                                        <p:cTn id="114" dur="1" fill="hold">
                                          <p:stCondLst>
                                            <p:cond delay="499"/>
                                          </p:stCondLst>
                                        </p:cTn>
                                        <p:tgtEl>
                                          <p:spTgt spid="8"/>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12"/>
                                        </p:tgtEl>
                                      </p:cBhvr>
                                    </p:animEffect>
                                    <p:set>
                                      <p:cBhvr>
                                        <p:cTn id="117" dur="1" fill="hold">
                                          <p:stCondLst>
                                            <p:cond delay="499"/>
                                          </p:stCondLst>
                                        </p:cTn>
                                        <p:tgtEl>
                                          <p:spTgt spid="12"/>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4"/>
                                        </p:tgtEl>
                                      </p:cBhvr>
                                    </p:animEffect>
                                    <p:set>
                                      <p:cBhvr>
                                        <p:cTn id="120" dur="1" fill="hold">
                                          <p:stCondLst>
                                            <p:cond delay="499"/>
                                          </p:stCondLst>
                                        </p:cTn>
                                        <p:tgtEl>
                                          <p:spTgt spid="14"/>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24"/>
                                        </p:tgtEl>
                                      </p:cBhvr>
                                    </p:animEffect>
                                    <p:set>
                                      <p:cBhvr>
                                        <p:cTn id="123" dur="1" fill="hold">
                                          <p:stCondLst>
                                            <p:cond delay="499"/>
                                          </p:stCondLst>
                                        </p:cTn>
                                        <p:tgtEl>
                                          <p:spTgt spid="24"/>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26"/>
                                        </p:tgtEl>
                                      </p:cBhvr>
                                    </p:animEffect>
                                    <p:set>
                                      <p:cBhvr>
                                        <p:cTn id="126" dur="1" fill="hold">
                                          <p:stCondLst>
                                            <p:cond delay="499"/>
                                          </p:stCondLst>
                                        </p:cTn>
                                        <p:tgtEl>
                                          <p:spTgt spid="26"/>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6"/>
                                        </p:tgtEl>
                                      </p:cBhvr>
                                    </p:animEffect>
                                    <p:set>
                                      <p:cBhvr>
                                        <p:cTn id="129" dur="1" fill="hold">
                                          <p:stCondLst>
                                            <p:cond delay="499"/>
                                          </p:stCondLst>
                                        </p:cTn>
                                        <p:tgtEl>
                                          <p:spTgt spid="16"/>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20"/>
                                        </p:tgtEl>
                                      </p:cBhvr>
                                    </p:animEffect>
                                    <p:set>
                                      <p:cBhvr>
                                        <p:cTn id="132" dur="1" fill="hold">
                                          <p:stCondLst>
                                            <p:cond delay="499"/>
                                          </p:stCondLst>
                                        </p:cTn>
                                        <p:tgtEl>
                                          <p:spTgt spid="20"/>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28"/>
                                        </p:tgtEl>
                                      </p:cBhvr>
                                    </p:animEffect>
                                    <p:set>
                                      <p:cBhvr>
                                        <p:cTn id="135" dur="1" fill="hold">
                                          <p:stCondLst>
                                            <p:cond delay="499"/>
                                          </p:stCondLst>
                                        </p:cTn>
                                        <p:tgtEl>
                                          <p:spTgt spid="2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42"/>
                                        </p:tgtEl>
                                      </p:cBhvr>
                                    </p:animEffect>
                                    <p:set>
                                      <p:cBhvr>
                                        <p:cTn id="138" dur="1" fill="hold">
                                          <p:stCondLst>
                                            <p:cond delay="499"/>
                                          </p:stCondLst>
                                        </p:cTn>
                                        <p:tgtEl>
                                          <p:spTgt spid="42"/>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22"/>
                                        </p:tgtEl>
                                      </p:cBhvr>
                                    </p:animEffect>
                                    <p:set>
                                      <p:cBhvr>
                                        <p:cTn id="141" dur="1" fill="hold">
                                          <p:stCondLst>
                                            <p:cond delay="499"/>
                                          </p:stCondLst>
                                        </p:cTn>
                                        <p:tgtEl>
                                          <p:spTgt spid="22"/>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44"/>
                                        </p:tgtEl>
                                      </p:cBhvr>
                                    </p:animEffect>
                                    <p:set>
                                      <p:cBhvr>
                                        <p:cTn id="144" dur="1" fill="hold">
                                          <p:stCondLst>
                                            <p:cond delay="499"/>
                                          </p:stCondLst>
                                        </p:cTn>
                                        <p:tgtEl>
                                          <p:spTgt spid="44"/>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32"/>
                                        </p:tgtEl>
                                      </p:cBhvr>
                                    </p:animEffect>
                                    <p:set>
                                      <p:cBhvr>
                                        <p:cTn id="147" dur="1" fill="hold">
                                          <p:stCondLst>
                                            <p:cond delay="499"/>
                                          </p:stCondLst>
                                        </p:cTn>
                                        <p:tgtEl>
                                          <p:spTgt spid="32"/>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34"/>
                                        </p:tgtEl>
                                      </p:cBhvr>
                                    </p:animEffect>
                                    <p:set>
                                      <p:cBhvr>
                                        <p:cTn id="150" dur="1" fill="hold">
                                          <p:stCondLst>
                                            <p:cond delay="499"/>
                                          </p:stCondLst>
                                        </p:cTn>
                                        <p:tgtEl>
                                          <p:spTgt spid="34"/>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54"/>
                                        </p:tgtEl>
                                      </p:cBhvr>
                                    </p:animEffect>
                                    <p:set>
                                      <p:cBhvr>
                                        <p:cTn id="153" dur="1" fill="hold">
                                          <p:stCondLst>
                                            <p:cond delay="499"/>
                                          </p:stCondLst>
                                        </p:cTn>
                                        <p:tgtEl>
                                          <p:spTgt spid="54"/>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52"/>
                                        </p:tgtEl>
                                      </p:cBhvr>
                                    </p:animEffect>
                                    <p:set>
                                      <p:cBhvr>
                                        <p:cTn id="156" dur="1" fill="hold">
                                          <p:stCondLst>
                                            <p:cond delay="499"/>
                                          </p:stCondLst>
                                        </p:cTn>
                                        <p:tgtEl>
                                          <p:spTgt spid="52"/>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38"/>
                                        </p:tgtEl>
                                      </p:cBhvr>
                                    </p:animEffect>
                                    <p:set>
                                      <p:cBhvr>
                                        <p:cTn id="159" dur="1" fill="hold">
                                          <p:stCondLst>
                                            <p:cond delay="499"/>
                                          </p:stCondLst>
                                        </p:cTn>
                                        <p:tgtEl>
                                          <p:spTgt spid="38"/>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30"/>
                                        </p:tgtEl>
                                      </p:cBhvr>
                                    </p:animEffect>
                                    <p:set>
                                      <p:cBhvr>
                                        <p:cTn id="162" dur="1" fill="hold">
                                          <p:stCondLst>
                                            <p:cond delay="499"/>
                                          </p:stCondLst>
                                        </p:cTn>
                                        <p:tgtEl>
                                          <p:spTgt spid="30"/>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0"/>
                                        </p:tgtEl>
                                      </p:cBhvr>
                                    </p:animEffect>
                                    <p:set>
                                      <p:cBhvr>
                                        <p:cTn id="165" dur="1" fill="hold">
                                          <p:stCondLst>
                                            <p:cond delay="499"/>
                                          </p:stCondLst>
                                        </p:cTn>
                                        <p:tgtEl>
                                          <p:spTgt spid="40"/>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18"/>
                                        </p:tgtEl>
                                      </p:cBhvr>
                                    </p:animEffect>
                                    <p:set>
                                      <p:cBhvr>
                                        <p:cTn id="168" dur="1" fill="hold">
                                          <p:stCondLst>
                                            <p:cond delay="499"/>
                                          </p:stCondLst>
                                        </p:cTn>
                                        <p:tgtEl>
                                          <p:spTgt spid="18"/>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6"/>
                                        </p:tgtEl>
                                      </p:cBhvr>
                                    </p:animEffect>
                                    <p:set>
                                      <p:cBhvr>
                                        <p:cTn id="171" dur="1" fill="hold">
                                          <p:stCondLst>
                                            <p:cond delay="499"/>
                                          </p:stCondLst>
                                        </p:cTn>
                                        <p:tgtEl>
                                          <p:spTgt spid="36"/>
                                        </p:tgtEl>
                                        <p:attrNameLst>
                                          <p:attrName>style.visibility</p:attrName>
                                        </p:attrNameLst>
                                      </p:cBhvr>
                                      <p:to>
                                        <p:strVal val="hidden"/>
                                      </p:to>
                                    </p:set>
                                  </p:childTnLst>
                                </p:cTn>
                              </p:par>
                              <p:par>
                                <p:cTn id="172" presetID="10" presetClass="exit" presetSubtype="0" fill="hold" grpId="1" nodeType="withEffect">
                                  <p:stCondLst>
                                    <p:cond delay="0"/>
                                  </p:stCondLst>
                                  <p:childTnLst>
                                    <p:animEffect transition="out" filter="fade">
                                      <p:cBhvr>
                                        <p:cTn id="173" dur="500"/>
                                        <p:tgtEl>
                                          <p:spTgt spid="48"/>
                                        </p:tgtEl>
                                      </p:cBhvr>
                                    </p:animEffect>
                                    <p:set>
                                      <p:cBhvr>
                                        <p:cTn id="174" dur="1" fill="hold">
                                          <p:stCondLst>
                                            <p:cond delay="499"/>
                                          </p:stCondLst>
                                        </p:cTn>
                                        <p:tgtEl>
                                          <p:spTgt spid="48"/>
                                        </p:tgtEl>
                                        <p:attrNameLst>
                                          <p:attrName>style.visibility</p:attrName>
                                        </p:attrNameLst>
                                      </p:cBhvr>
                                      <p:to>
                                        <p:strVal val="hidden"/>
                                      </p:to>
                                    </p:set>
                                  </p:childTnLst>
                                </p:cTn>
                              </p:par>
                              <p:par>
                                <p:cTn id="175" presetID="10" presetClass="exit" presetSubtype="0" fill="hold" grpId="1" nodeType="withEffect">
                                  <p:stCondLst>
                                    <p:cond delay="0"/>
                                  </p:stCondLst>
                                  <p:childTnLst>
                                    <p:animEffect transition="out" filter="fade">
                                      <p:cBhvr>
                                        <p:cTn id="176" dur="500"/>
                                        <p:tgtEl>
                                          <p:spTgt spid="50"/>
                                        </p:tgtEl>
                                      </p:cBhvr>
                                    </p:animEffect>
                                    <p:set>
                                      <p:cBhvr>
                                        <p:cTn id="177" dur="1" fill="hold">
                                          <p:stCondLst>
                                            <p:cond delay="499"/>
                                          </p:stCondLst>
                                        </p:cTn>
                                        <p:tgtEl>
                                          <p:spTgt spid="50"/>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500"/>
                                        <p:tgtEl>
                                          <p:spTgt spid="56"/>
                                        </p:tgtEl>
                                      </p:cBhvr>
                                    </p:animEffect>
                                    <p:set>
                                      <p:cBhvr>
                                        <p:cTn id="180" dur="1" fill="hold">
                                          <p:stCondLst>
                                            <p:cond delay="499"/>
                                          </p:stCondLst>
                                        </p:cTn>
                                        <p:tgtEl>
                                          <p:spTgt spid="56"/>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60"/>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61"/>
                                        </p:tgtEl>
                                        <p:attrNameLst>
                                          <p:attrName>style.visibility</p:attrName>
                                        </p:attrNameLst>
                                      </p:cBhvr>
                                      <p:to>
                                        <p:strVal val="visible"/>
                                      </p:to>
                                    </p:set>
                                    <p:animEffect transition="in" filter="wipe(down)">
                                      <p:cBhvr>
                                        <p:cTn id="189" dur="500"/>
                                        <p:tgtEl>
                                          <p:spTgt spid="61"/>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P spid="12" grpId="0"/>
      <p:bldP spid="12" grpId="1"/>
      <p:bldP spid="14" grpId="0"/>
      <p:bldP spid="14" grpId="1"/>
      <p:bldP spid="16" grpId="0"/>
      <p:bldP spid="16" grpId="1"/>
      <p:bldP spid="18" grpId="0"/>
      <p:bldP spid="18" grpId="1"/>
      <p:bldP spid="20" grpId="0"/>
      <p:bldP spid="20" grpId="1"/>
      <p:bldP spid="22" grpId="0"/>
      <p:bldP spid="22" grpId="1"/>
      <p:bldP spid="24" grpId="0"/>
      <p:bldP spid="24" grpId="1"/>
      <p:bldP spid="26" grpId="0"/>
      <p:bldP spid="26" grpId="1"/>
      <p:bldP spid="28" grpId="0"/>
      <p:bldP spid="28" grpId="1"/>
      <p:bldP spid="30" grpId="0"/>
      <p:bldP spid="30" grpId="1"/>
      <p:bldP spid="32" grpId="0"/>
      <p:bldP spid="32" grpId="1"/>
      <p:bldP spid="34" grpId="0"/>
      <p:bldP spid="34" grpId="1"/>
      <p:bldP spid="36" grpId="0"/>
      <p:bldP spid="36" grpId="1"/>
      <p:bldP spid="38" grpId="0"/>
      <p:bldP spid="38" grpId="1"/>
      <p:bldP spid="40" grpId="0"/>
      <p:bldP spid="40" grpId="1"/>
      <p:bldP spid="42" grpId="0"/>
      <p:bldP spid="42" grpId="1"/>
      <p:bldP spid="44" grpId="0"/>
      <p:bldP spid="44" grpId="1"/>
      <p:bldP spid="46" grpId="0"/>
      <p:bldP spid="48" grpId="0"/>
      <p:bldP spid="48" grpId="1"/>
      <p:bldP spid="50" grpId="0"/>
      <p:bldP spid="50" grpId="1"/>
      <p:bldP spid="52" grpId="0"/>
      <p:bldP spid="52" grpId="1"/>
      <p:bldP spid="54" grpId="0"/>
      <p:bldP spid="54" grpId="1"/>
      <p:bldP spid="56" grpId="0"/>
      <p:bldP spid="56" grpId="1"/>
      <p:bldP spid="58" grpId="0"/>
      <p:bldP spid="59" grpId="0"/>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E32F300-12EC-417B-A63E-FCC9A2DA4F71}"/>
              </a:ext>
            </a:extLst>
          </p:cNvPr>
          <p:cNvGrpSpPr/>
          <p:nvPr/>
        </p:nvGrpSpPr>
        <p:grpSpPr>
          <a:xfrm>
            <a:off x="6415098" y="5424517"/>
            <a:ext cx="5028444" cy="1200329"/>
            <a:chOff x="6821854" y="5497746"/>
            <a:chExt cx="5028444" cy="1200329"/>
          </a:xfrm>
        </p:grpSpPr>
        <p:sp>
          <p:nvSpPr>
            <p:cNvPr id="60" name="TextBox 59">
              <a:extLst>
                <a:ext uri="{FF2B5EF4-FFF2-40B4-BE49-F238E27FC236}">
                  <a16:creationId xmlns:a16="http://schemas.microsoft.com/office/drawing/2014/main" id="{BE471BB3-942F-4757-9923-4C21F1773C8E}"/>
                </a:ext>
              </a:extLst>
            </p:cNvPr>
            <p:cNvSpPr txBox="1"/>
            <p:nvPr/>
          </p:nvSpPr>
          <p:spPr>
            <a:xfrm>
              <a:off x="6821854" y="5497746"/>
              <a:ext cx="3434561" cy="1200329"/>
            </a:xfrm>
            <a:prstGeom prst="rect">
              <a:avLst/>
            </a:prstGeom>
            <a:noFill/>
          </p:spPr>
          <p:txBody>
            <a:bodyPr wrap="square">
              <a:spAutoFit/>
            </a:bodyPr>
            <a:lstStyle/>
            <a:p>
              <a:pPr algn="ctr"/>
              <a:r>
                <a:rPr lang="en-US" sz="2400" dirty="0"/>
                <a:t>And, it makes y0ur code more readable, which is just good hygiene!</a:t>
              </a:r>
            </a:p>
          </p:txBody>
        </p:sp>
        <p:pic>
          <p:nvPicPr>
            <p:cNvPr id="11" name="Picture 10">
              <a:extLst>
                <a:ext uri="{FF2B5EF4-FFF2-40B4-BE49-F238E27FC236}">
                  <a16:creationId xmlns:a16="http://schemas.microsoft.com/office/drawing/2014/main" id="{247932D6-6FFF-47E3-8DAF-CFE4DF2D21E3}"/>
                </a:ext>
              </a:extLst>
            </p:cNvPr>
            <p:cNvPicPr>
              <a:picLocks noChangeAspect="1"/>
            </p:cNvPicPr>
            <p:nvPr/>
          </p:nvPicPr>
          <p:blipFill>
            <a:blip r:embed="rId2"/>
            <a:stretch>
              <a:fillRect/>
            </a:stretch>
          </p:blipFill>
          <p:spPr>
            <a:xfrm>
              <a:off x="10161827" y="5549157"/>
              <a:ext cx="1688471" cy="10975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59" name="Rectangle 58">
            <a:extLst>
              <a:ext uri="{FF2B5EF4-FFF2-40B4-BE49-F238E27FC236}">
                <a16:creationId xmlns:a16="http://schemas.microsoft.com/office/drawing/2014/main" id="{5DAF424E-0D44-488D-8826-65074C03F341}"/>
              </a:ext>
            </a:extLst>
          </p:cNvPr>
          <p:cNvSpPr/>
          <p:nvPr/>
        </p:nvSpPr>
        <p:spPr>
          <a:xfrm>
            <a:off x="178025" y="3202984"/>
            <a:ext cx="5685991" cy="301861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3" name="Rectangle 62">
            <a:extLst>
              <a:ext uri="{FF2B5EF4-FFF2-40B4-BE49-F238E27FC236}">
                <a16:creationId xmlns:a16="http://schemas.microsoft.com/office/drawing/2014/main" id="{5057056D-81C9-4929-876E-D1A8691BA8B8}"/>
              </a:ext>
            </a:extLst>
          </p:cNvPr>
          <p:cNvSpPr/>
          <p:nvPr/>
        </p:nvSpPr>
        <p:spPr>
          <a:xfrm>
            <a:off x="168643" y="1514451"/>
            <a:ext cx="5695374" cy="1591150"/>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n w="12700">
                <a:noFill/>
              </a:ln>
              <a:solidFill>
                <a:schemeClr val="tx1"/>
              </a:solidFill>
              <a:latin typeface="Consolas" panose="020B0609020204030204" pitchFamily="49" charset="0"/>
            </a:endParaRPr>
          </a:p>
        </p:txBody>
      </p:sp>
      <p:sp>
        <p:nvSpPr>
          <p:cNvPr id="8" name="Title 1">
            <a:extLst>
              <a:ext uri="{FF2B5EF4-FFF2-40B4-BE49-F238E27FC236}">
                <a16:creationId xmlns:a16="http://schemas.microsoft.com/office/drawing/2014/main" id="{44BC18D6-6EA6-4973-A63B-059FD072ED4A}"/>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Function Type Signatures</a:t>
            </a:r>
          </a:p>
        </p:txBody>
      </p:sp>
      <p:sp>
        <p:nvSpPr>
          <p:cNvPr id="3" name="TextBox 2">
            <a:extLst>
              <a:ext uri="{FF2B5EF4-FFF2-40B4-BE49-F238E27FC236}">
                <a16:creationId xmlns:a16="http://schemas.microsoft.com/office/drawing/2014/main" id="{F390B565-8DAF-4F39-90EF-C2F5A49DFA90}"/>
              </a:ext>
            </a:extLst>
          </p:cNvPr>
          <p:cNvSpPr txBox="1"/>
          <p:nvPr/>
        </p:nvSpPr>
        <p:spPr>
          <a:xfrm>
            <a:off x="3770117" y="760089"/>
            <a:ext cx="4893071" cy="461665"/>
          </a:xfrm>
          <a:prstGeom prst="rect">
            <a:avLst/>
          </a:prstGeom>
          <a:noFill/>
        </p:spPr>
        <p:txBody>
          <a:bodyPr wrap="none" rtlCol="0">
            <a:spAutoFit/>
          </a:bodyPr>
          <a:lstStyle/>
          <a:p>
            <a:r>
              <a:rPr lang="en-US" sz="2400" dirty="0"/>
              <a:t>Let's define our first Haskell function!</a:t>
            </a:r>
          </a:p>
        </p:txBody>
      </p:sp>
      <p:sp>
        <p:nvSpPr>
          <p:cNvPr id="13" name="TextBox 12">
            <a:extLst>
              <a:ext uri="{FF2B5EF4-FFF2-40B4-BE49-F238E27FC236}">
                <a16:creationId xmlns:a16="http://schemas.microsoft.com/office/drawing/2014/main" id="{7B4C25FD-2E97-4922-ABF4-76C49B0E0B6B}"/>
              </a:ext>
            </a:extLst>
          </p:cNvPr>
          <p:cNvSpPr txBox="1"/>
          <p:nvPr/>
        </p:nvSpPr>
        <p:spPr>
          <a:xfrm>
            <a:off x="6822931" y="1441157"/>
            <a:ext cx="4310214" cy="830997"/>
          </a:xfrm>
          <a:prstGeom prst="rect">
            <a:avLst/>
          </a:prstGeom>
          <a:noFill/>
        </p:spPr>
        <p:txBody>
          <a:bodyPr wrap="square">
            <a:spAutoFit/>
          </a:bodyPr>
          <a:lstStyle/>
          <a:p>
            <a:pPr algn="ctr"/>
            <a:r>
              <a:rPr lang="en-US" sz="2400" dirty="0"/>
              <a:t>As it turns out, a function type signature is </a:t>
            </a:r>
            <a:r>
              <a:rPr lang="en-US" sz="2400" dirty="0">
                <a:solidFill>
                  <a:srgbClr val="FF0000"/>
                </a:solidFill>
              </a:rPr>
              <a:t>always optional</a:t>
            </a:r>
            <a:r>
              <a:rPr lang="en-US" sz="2400" dirty="0"/>
              <a:t>!</a:t>
            </a:r>
          </a:p>
        </p:txBody>
      </p:sp>
      <p:grpSp>
        <p:nvGrpSpPr>
          <p:cNvPr id="44" name="Group 43">
            <a:extLst>
              <a:ext uri="{FF2B5EF4-FFF2-40B4-BE49-F238E27FC236}">
                <a16:creationId xmlns:a16="http://schemas.microsoft.com/office/drawing/2014/main" id="{5FC58148-48CB-43C5-BB82-ED3CB0909D45}"/>
              </a:ext>
            </a:extLst>
          </p:cNvPr>
          <p:cNvGrpSpPr/>
          <p:nvPr/>
        </p:nvGrpSpPr>
        <p:grpSpPr>
          <a:xfrm>
            <a:off x="175294" y="3210407"/>
            <a:ext cx="4280659" cy="392529"/>
            <a:chOff x="175294" y="3210407"/>
            <a:chExt cx="4280659" cy="392529"/>
          </a:xfrm>
        </p:grpSpPr>
        <p:sp>
          <p:nvSpPr>
            <p:cNvPr id="45" name="TextBox 44">
              <a:extLst>
                <a:ext uri="{FF2B5EF4-FFF2-40B4-BE49-F238E27FC236}">
                  <a16:creationId xmlns:a16="http://schemas.microsoft.com/office/drawing/2014/main" id="{9A18764E-D763-4FF0-A539-0C7DFF8AD60D}"/>
                </a:ext>
              </a:extLst>
            </p:cNvPr>
            <p:cNvSpPr txBox="1"/>
            <p:nvPr/>
          </p:nvSpPr>
          <p:spPr>
            <a:xfrm>
              <a:off x="977606" y="3224754"/>
              <a:ext cx="437940" cy="369332"/>
            </a:xfrm>
            <a:prstGeom prst="rect">
              <a:avLst/>
            </a:prstGeom>
            <a:noFill/>
          </p:spPr>
          <p:txBody>
            <a:bodyPr wrap="none" rtlCol="0">
              <a:spAutoFit/>
            </a:bodyPr>
            <a:lstStyle/>
            <a:p>
              <a:r>
                <a:rPr lang="en-US" dirty="0">
                  <a:latin typeface="Consolas" panose="020B0609020204030204" pitchFamily="49" charset="0"/>
                </a:rPr>
                <a:t>::</a:t>
              </a:r>
            </a:p>
          </p:txBody>
        </p:sp>
        <p:sp>
          <p:nvSpPr>
            <p:cNvPr id="46" name="TextBox 45">
              <a:extLst>
                <a:ext uri="{FF2B5EF4-FFF2-40B4-BE49-F238E27FC236}">
                  <a16:creationId xmlns:a16="http://schemas.microsoft.com/office/drawing/2014/main" id="{07F1FD2D-EC0A-4F20-B9C5-593EC290EB94}"/>
                </a:ext>
              </a:extLst>
            </p:cNvPr>
            <p:cNvSpPr txBox="1"/>
            <p:nvPr/>
          </p:nvSpPr>
          <p:spPr>
            <a:xfrm>
              <a:off x="1310454" y="3221442"/>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7" name="TextBox 46">
              <a:extLst>
                <a:ext uri="{FF2B5EF4-FFF2-40B4-BE49-F238E27FC236}">
                  <a16:creationId xmlns:a16="http://schemas.microsoft.com/office/drawing/2014/main" id="{C177FBE2-4636-44A0-9351-5E53934EDEF6}"/>
                </a:ext>
              </a:extLst>
            </p:cNvPr>
            <p:cNvSpPr txBox="1"/>
            <p:nvPr/>
          </p:nvSpPr>
          <p:spPr>
            <a:xfrm>
              <a:off x="2387769" y="3229108"/>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8" name="TextBox 47">
              <a:extLst>
                <a:ext uri="{FF2B5EF4-FFF2-40B4-BE49-F238E27FC236}">
                  <a16:creationId xmlns:a16="http://schemas.microsoft.com/office/drawing/2014/main" id="{D5FD757E-FCCE-4AC3-B696-201BE741DE9A}"/>
                </a:ext>
              </a:extLst>
            </p:cNvPr>
            <p:cNvSpPr txBox="1"/>
            <p:nvPr/>
          </p:nvSpPr>
          <p:spPr>
            <a:xfrm>
              <a:off x="3475708" y="3222650"/>
              <a:ext cx="980245" cy="369332"/>
            </a:xfrm>
            <a:prstGeom prst="rect">
              <a:avLst/>
            </a:prstGeom>
            <a:noFill/>
          </p:spPr>
          <p:txBody>
            <a:bodyPr wrap="square">
              <a:spAutoFit/>
            </a:bodyPr>
            <a:lstStyle/>
            <a:p>
              <a:r>
                <a:rPr lang="en-US" dirty="0">
                  <a:solidFill>
                    <a:srgbClr val="0070C0"/>
                  </a:solidFill>
                  <a:latin typeface="Consolas" panose="020B0609020204030204" pitchFamily="49" charset="0"/>
                </a:rPr>
                <a:t>String</a:t>
              </a:r>
              <a:endParaRPr lang="en-US" dirty="0">
                <a:solidFill>
                  <a:srgbClr val="0070C0"/>
                </a:solidFill>
              </a:endParaRPr>
            </a:p>
          </p:txBody>
        </p:sp>
        <p:sp>
          <p:nvSpPr>
            <p:cNvPr id="49" name="TextBox 48">
              <a:extLst>
                <a:ext uri="{FF2B5EF4-FFF2-40B4-BE49-F238E27FC236}">
                  <a16:creationId xmlns:a16="http://schemas.microsoft.com/office/drawing/2014/main" id="{CE03E95F-A1D9-444C-97E1-428D65C46C46}"/>
                </a:ext>
              </a:extLst>
            </p:cNvPr>
            <p:cNvSpPr txBox="1"/>
            <p:nvPr/>
          </p:nvSpPr>
          <p:spPr>
            <a:xfrm>
              <a:off x="2102606" y="3224754"/>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0" name="TextBox 49">
              <a:extLst>
                <a:ext uri="{FF2B5EF4-FFF2-40B4-BE49-F238E27FC236}">
                  <a16:creationId xmlns:a16="http://schemas.microsoft.com/office/drawing/2014/main" id="{EDE600AD-5E9D-447E-AEF4-F4A77223CFEB}"/>
                </a:ext>
              </a:extLst>
            </p:cNvPr>
            <p:cNvSpPr txBox="1"/>
            <p:nvPr/>
          </p:nvSpPr>
          <p:spPr>
            <a:xfrm>
              <a:off x="3197403" y="3210407"/>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1" name="TextBox 50">
              <a:extLst>
                <a:ext uri="{FF2B5EF4-FFF2-40B4-BE49-F238E27FC236}">
                  <a16:creationId xmlns:a16="http://schemas.microsoft.com/office/drawing/2014/main" id="{6638CD7C-9F82-404A-9627-E8630844DCDF}"/>
                </a:ext>
              </a:extLst>
            </p:cNvPr>
            <p:cNvSpPr txBox="1"/>
            <p:nvPr/>
          </p:nvSpPr>
          <p:spPr>
            <a:xfrm>
              <a:off x="175294" y="3233604"/>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grpSp>
      <p:sp>
        <p:nvSpPr>
          <p:cNvPr id="56" name="TextBox 55">
            <a:extLst>
              <a:ext uri="{FF2B5EF4-FFF2-40B4-BE49-F238E27FC236}">
                <a16:creationId xmlns:a16="http://schemas.microsoft.com/office/drawing/2014/main" id="{0DA69D6A-5F57-4D2C-841C-B61FC90EDDC1}"/>
              </a:ext>
            </a:extLst>
          </p:cNvPr>
          <p:cNvSpPr txBox="1"/>
          <p:nvPr/>
        </p:nvSpPr>
        <p:spPr>
          <a:xfrm>
            <a:off x="237616" y="1607485"/>
            <a:ext cx="5630067" cy="1477328"/>
          </a:xfrm>
          <a:prstGeom prst="rect">
            <a:avLst/>
          </a:prstGeom>
          <a:noFill/>
        </p:spPr>
        <p:txBody>
          <a:bodyPr wrap="none" rtlCol="0">
            <a:spAutoFit/>
          </a:bodyPr>
          <a:lstStyle/>
          <a:p>
            <a:r>
              <a:rPr lang="en-US" dirty="0">
                <a:solidFill>
                  <a:srgbClr val="0070C0"/>
                </a:solidFill>
                <a:latin typeface="Consolas" panose="020B0609020204030204" pitchFamily="49" charset="0"/>
              </a:rPr>
              <a:t>string</a:t>
            </a:r>
            <a:r>
              <a:rPr lang="en-US" dirty="0">
                <a:latin typeface="Consolas" panose="020B0609020204030204" pitchFamily="49" charset="0"/>
              </a:rPr>
              <a:t> </a:t>
            </a:r>
            <a:r>
              <a:rPr lang="en-US" dirty="0">
                <a:solidFill>
                  <a:srgbClr val="7030A0"/>
                </a:solidFill>
                <a:latin typeface="Consolas" panose="020B0609020204030204" pitchFamily="49" charset="0"/>
              </a:rPr>
              <a:t>insult</a:t>
            </a:r>
            <a:r>
              <a:rPr lang="en-US" dirty="0">
                <a:latin typeface="Consolas" panose="020B0609020204030204" pitchFamily="49" charset="0"/>
              </a:rPr>
              <a:t>(</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name</a:t>
            </a:r>
            <a:r>
              <a:rPr lang="en-US" dirty="0">
                <a:latin typeface="Consolas" panose="020B0609020204030204" pitchFamily="49" charset="0"/>
              </a:rPr>
              <a:t>, </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smell</a:t>
            </a:r>
            <a:r>
              <a:rPr lang="en-US" dirty="0">
                <a:latin typeface="Consolas" panose="020B0609020204030204" pitchFamily="49" charset="0"/>
              </a:rPr>
              <a:t>) {</a:t>
            </a:r>
          </a:p>
          <a:p>
            <a:r>
              <a:rPr lang="en-US" dirty="0">
                <a:latin typeface="Consolas" panose="020B0609020204030204" pitchFamily="49" charset="0"/>
              </a:rPr>
              <a:t>  string s = name + " smells like " + </a:t>
            </a:r>
            <a:br>
              <a:rPr lang="en-US" dirty="0">
                <a:latin typeface="Consolas" panose="020B0609020204030204" pitchFamily="49" charset="0"/>
              </a:rPr>
            </a:br>
            <a:r>
              <a:rPr lang="en-US" dirty="0">
                <a:latin typeface="Consolas" panose="020B0609020204030204" pitchFamily="49" charset="0"/>
              </a:rPr>
              <a:t>             smell + " and doesn't floss.";</a:t>
            </a:r>
          </a:p>
          <a:p>
            <a:r>
              <a:rPr lang="en-US" dirty="0">
                <a:latin typeface="Consolas" panose="020B0609020204030204" pitchFamily="49" charset="0"/>
              </a:rPr>
              <a:t>  return s;</a:t>
            </a:r>
          </a:p>
          <a:p>
            <a:r>
              <a:rPr lang="en-US" dirty="0">
                <a:latin typeface="Consolas" panose="020B0609020204030204" pitchFamily="49" charset="0"/>
              </a:rPr>
              <a:t>}</a:t>
            </a:r>
          </a:p>
        </p:txBody>
      </p:sp>
      <p:grpSp>
        <p:nvGrpSpPr>
          <p:cNvPr id="35" name="Group 34">
            <a:extLst>
              <a:ext uri="{FF2B5EF4-FFF2-40B4-BE49-F238E27FC236}">
                <a16:creationId xmlns:a16="http://schemas.microsoft.com/office/drawing/2014/main" id="{AC01EE40-65CC-4473-A24B-BF4CE7C8AD0F}"/>
              </a:ext>
            </a:extLst>
          </p:cNvPr>
          <p:cNvGrpSpPr/>
          <p:nvPr/>
        </p:nvGrpSpPr>
        <p:grpSpPr>
          <a:xfrm>
            <a:off x="174976" y="3583809"/>
            <a:ext cx="2497941" cy="383012"/>
            <a:chOff x="174976" y="3583809"/>
            <a:chExt cx="2497941" cy="383012"/>
          </a:xfrm>
        </p:grpSpPr>
        <p:sp>
          <p:nvSpPr>
            <p:cNvPr id="36" name="TextBox 35">
              <a:extLst>
                <a:ext uri="{FF2B5EF4-FFF2-40B4-BE49-F238E27FC236}">
                  <a16:creationId xmlns:a16="http://schemas.microsoft.com/office/drawing/2014/main" id="{D528136B-5457-458A-ABDD-E21503D10E5D}"/>
                </a:ext>
              </a:extLst>
            </p:cNvPr>
            <p:cNvSpPr txBox="1"/>
            <p:nvPr/>
          </p:nvSpPr>
          <p:spPr>
            <a:xfrm>
              <a:off x="2361613" y="3583809"/>
              <a:ext cx="311304" cy="369332"/>
            </a:xfrm>
            <a:prstGeom prst="rect">
              <a:avLst/>
            </a:prstGeom>
            <a:noFill/>
          </p:spPr>
          <p:txBody>
            <a:bodyPr wrap="none" rtlCol="0">
              <a:spAutoFit/>
            </a:bodyPr>
            <a:lstStyle/>
            <a:p>
              <a:r>
                <a:rPr lang="en-US" dirty="0">
                  <a:latin typeface="Consolas" panose="020B0609020204030204" pitchFamily="49" charset="0"/>
                </a:rPr>
                <a:t>=</a:t>
              </a:r>
            </a:p>
          </p:txBody>
        </p:sp>
        <p:grpSp>
          <p:nvGrpSpPr>
            <p:cNvPr id="37" name="Group 36">
              <a:extLst>
                <a:ext uri="{FF2B5EF4-FFF2-40B4-BE49-F238E27FC236}">
                  <a16:creationId xmlns:a16="http://schemas.microsoft.com/office/drawing/2014/main" id="{1AC000CE-207D-4A8D-99B6-04051A8C1C2C}"/>
                </a:ext>
              </a:extLst>
            </p:cNvPr>
            <p:cNvGrpSpPr/>
            <p:nvPr/>
          </p:nvGrpSpPr>
          <p:grpSpPr>
            <a:xfrm>
              <a:off x="174976" y="3596282"/>
              <a:ext cx="2466740" cy="370539"/>
              <a:chOff x="174976" y="3596282"/>
              <a:chExt cx="2466740" cy="370539"/>
            </a:xfrm>
          </p:grpSpPr>
          <p:sp>
            <p:nvSpPr>
              <p:cNvPr id="38" name="TextBox 37">
                <a:extLst>
                  <a:ext uri="{FF2B5EF4-FFF2-40B4-BE49-F238E27FC236}">
                    <a16:creationId xmlns:a16="http://schemas.microsoft.com/office/drawing/2014/main" id="{F143C62E-D3BE-42E5-892A-E6B3B4D605DF}"/>
                  </a:ext>
                </a:extLst>
              </p:cNvPr>
              <p:cNvSpPr txBox="1"/>
              <p:nvPr/>
            </p:nvSpPr>
            <p:spPr>
              <a:xfrm>
                <a:off x="174976" y="3596282"/>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sp>
            <p:nvSpPr>
              <p:cNvPr id="39" name="TextBox 38">
                <a:extLst>
                  <a:ext uri="{FF2B5EF4-FFF2-40B4-BE49-F238E27FC236}">
                    <a16:creationId xmlns:a16="http://schemas.microsoft.com/office/drawing/2014/main" id="{6E9CCB86-02DF-43D6-A306-0F311CDA890F}"/>
                  </a:ext>
                </a:extLst>
              </p:cNvPr>
              <p:cNvSpPr txBox="1"/>
              <p:nvPr/>
            </p:nvSpPr>
            <p:spPr>
              <a:xfrm>
                <a:off x="1032380" y="3596301"/>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name</a:t>
                </a:r>
                <a:endParaRPr lang="en-US" dirty="0">
                  <a:solidFill>
                    <a:srgbClr val="00B050"/>
                  </a:solidFill>
                </a:endParaRPr>
              </a:p>
            </p:txBody>
          </p:sp>
          <p:sp>
            <p:nvSpPr>
              <p:cNvPr id="40" name="TextBox 39">
                <a:extLst>
                  <a:ext uri="{FF2B5EF4-FFF2-40B4-BE49-F238E27FC236}">
                    <a16:creationId xmlns:a16="http://schemas.microsoft.com/office/drawing/2014/main" id="{FD43844D-7CBA-46AC-94E5-504D79B971F7}"/>
                  </a:ext>
                </a:extLst>
              </p:cNvPr>
              <p:cNvSpPr txBox="1"/>
              <p:nvPr/>
            </p:nvSpPr>
            <p:spPr>
              <a:xfrm>
                <a:off x="1661471" y="3597489"/>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smell</a:t>
                </a:r>
                <a:endParaRPr lang="en-US" dirty="0">
                  <a:solidFill>
                    <a:srgbClr val="00B050"/>
                  </a:solidFill>
                </a:endParaRPr>
              </a:p>
            </p:txBody>
          </p:sp>
        </p:grpSp>
      </p:grpSp>
      <p:sp>
        <p:nvSpPr>
          <p:cNvPr id="31" name="TextBox 30">
            <a:extLst>
              <a:ext uri="{FF2B5EF4-FFF2-40B4-BE49-F238E27FC236}">
                <a16:creationId xmlns:a16="http://schemas.microsoft.com/office/drawing/2014/main" id="{1B1DA99E-26E3-4BB6-91AB-3DC4E28A0A07}"/>
              </a:ext>
            </a:extLst>
          </p:cNvPr>
          <p:cNvSpPr txBox="1"/>
          <p:nvPr/>
        </p:nvSpPr>
        <p:spPr>
          <a:xfrm>
            <a:off x="298181" y="3853079"/>
            <a:ext cx="3989420" cy="646331"/>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rPr>
              <a:t>name ++ " smells like " ++ </a:t>
            </a:r>
            <a:br>
              <a:rPr lang="en-US" dirty="0">
                <a:solidFill>
                  <a:schemeClr val="accent2">
                    <a:lumMod val="75000"/>
                  </a:schemeClr>
                </a:solidFill>
                <a:latin typeface="Consolas" panose="020B0609020204030204" pitchFamily="49" charset="0"/>
              </a:rPr>
            </a:br>
            <a:r>
              <a:rPr lang="en-US" dirty="0">
                <a:solidFill>
                  <a:schemeClr val="accent2">
                    <a:lumMod val="75000"/>
                  </a:schemeClr>
                </a:solidFill>
                <a:latin typeface="Consolas" panose="020B0609020204030204" pitchFamily="49" charset="0"/>
              </a:rPr>
              <a:t>smell ++ " and doesn't floss."</a:t>
            </a:r>
            <a:endParaRPr lang="en-US" dirty="0">
              <a:solidFill>
                <a:schemeClr val="accent2">
                  <a:lumMod val="75000"/>
                </a:schemeClr>
              </a:solidFill>
            </a:endParaRPr>
          </a:p>
        </p:txBody>
      </p:sp>
      <p:sp>
        <p:nvSpPr>
          <p:cNvPr id="9" name="Arrow: Left 8">
            <a:extLst>
              <a:ext uri="{FF2B5EF4-FFF2-40B4-BE49-F238E27FC236}">
                <a16:creationId xmlns:a16="http://schemas.microsoft.com/office/drawing/2014/main" id="{C2027E24-47BF-4E89-8F91-BB7E9460ABCB}"/>
              </a:ext>
            </a:extLst>
          </p:cNvPr>
          <p:cNvSpPr/>
          <p:nvPr/>
        </p:nvSpPr>
        <p:spPr>
          <a:xfrm>
            <a:off x="4414213" y="2998476"/>
            <a:ext cx="1488927" cy="850070"/>
          </a:xfrm>
          <a:prstGeom prst="leftArrow">
            <a:avLst/>
          </a:prstGeom>
          <a:solidFill>
            <a:srgbClr val="FFFF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Optional!</a:t>
            </a:r>
          </a:p>
        </p:txBody>
      </p:sp>
      <p:sp>
        <p:nvSpPr>
          <p:cNvPr id="41" name="TextBox 40">
            <a:extLst>
              <a:ext uri="{FF2B5EF4-FFF2-40B4-BE49-F238E27FC236}">
                <a16:creationId xmlns:a16="http://schemas.microsoft.com/office/drawing/2014/main" id="{E5921E3A-AB74-4D60-95AB-736B9E3EAF7F}"/>
              </a:ext>
            </a:extLst>
          </p:cNvPr>
          <p:cNvSpPr txBox="1"/>
          <p:nvPr/>
        </p:nvSpPr>
        <p:spPr>
          <a:xfrm>
            <a:off x="6148489" y="2398111"/>
            <a:ext cx="5620758" cy="830997"/>
          </a:xfrm>
          <a:prstGeom prst="rect">
            <a:avLst/>
          </a:prstGeom>
          <a:noFill/>
        </p:spPr>
        <p:txBody>
          <a:bodyPr wrap="square">
            <a:spAutoFit/>
          </a:bodyPr>
          <a:lstStyle/>
          <a:p>
            <a:pPr algn="ctr"/>
            <a:r>
              <a:rPr lang="en-US" sz="2400" dirty="0"/>
              <a:t>Why? Haskell can </a:t>
            </a:r>
            <a:r>
              <a:rPr lang="en-US" sz="2400" dirty="0">
                <a:solidFill>
                  <a:srgbClr val="FF0000"/>
                </a:solidFill>
              </a:rPr>
              <a:t>infer the parameter </a:t>
            </a:r>
            <a:r>
              <a:rPr lang="en-US" sz="2400" dirty="0"/>
              <a:t>and </a:t>
            </a:r>
            <a:r>
              <a:rPr lang="en-US" sz="2400" dirty="0">
                <a:solidFill>
                  <a:srgbClr val="FF0000"/>
                </a:solidFill>
              </a:rPr>
              <a:t>return types </a:t>
            </a:r>
            <a:r>
              <a:rPr lang="en-US" sz="2400" dirty="0"/>
              <a:t>based on the function's code!</a:t>
            </a:r>
          </a:p>
        </p:txBody>
      </p:sp>
      <p:sp>
        <p:nvSpPr>
          <p:cNvPr id="43" name="Speech Bubble: Rectangle with Corners Rounded 42">
            <a:extLst>
              <a:ext uri="{FF2B5EF4-FFF2-40B4-BE49-F238E27FC236}">
                <a16:creationId xmlns:a16="http://schemas.microsoft.com/office/drawing/2014/main" id="{9260BB36-CE84-46BA-88F5-739CE4AC604C}"/>
              </a:ext>
            </a:extLst>
          </p:cNvPr>
          <p:cNvSpPr/>
          <p:nvPr/>
        </p:nvSpPr>
        <p:spPr>
          <a:xfrm>
            <a:off x="138902" y="5457452"/>
            <a:ext cx="2984544" cy="1118845"/>
          </a:xfrm>
          <a:prstGeom prst="wedgeRoundRectCallout">
            <a:avLst>
              <a:gd name="adj1" fmla="val -11811"/>
              <a:gd name="adj2" fmla="val -1390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use of the ++ operator indicates we're operating on a list.</a:t>
            </a:r>
          </a:p>
        </p:txBody>
      </p:sp>
      <p:sp>
        <p:nvSpPr>
          <p:cNvPr id="54" name="Speech Bubble: Rectangle with Corners Rounded 53">
            <a:extLst>
              <a:ext uri="{FF2B5EF4-FFF2-40B4-BE49-F238E27FC236}">
                <a16:creationId xmlns:a16="http://schemas.microsoft.com/office/drawing/2014/main" id="{98B4FC6C-1507-41DA-A0E6-1AC885175F25}"/>
              </a:ext>
            </a:extLst>
          </p:cNvPr>
          <p:cNvSpPr/>
          <p:nvPr/>
        </p:nvSpPr>
        <p:spPr>
          <a:xfrm>
            <a:off x="3699028" y="5118124"/>
            <a:ext cx="3634279" cy="1545226"/>
          </a:xfrm>
          <a:prstGeom prst="wedgeRoundRectCallout">
            <a:avLst>
              <a:gd name="adj1" fmla="val -80952"/>
              <a:gd name="adj2" fmla="val -961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concatenation with a String (aka a list of characters) makes it clear that </a:t>
            </a:r>
            <a:r>
              <a:rPr lang="en-US" sz="2000" dirty="0">
                <a:solidFill>
                  <a:srgbClr val="FFAFAF"/>
                </a:solidFill>
                <a:latin typeface="Corbel" panose="020B0503020204020204" pitchFamily="34" charset="0"/>
              </a:rPr>
              <a:t>name</a:t>
            </a:r>
            <a:r>
              <a:rPr lang="en-US" sz="2000" dirty="0">
                <a:latin typeface="Corbel" panose="020B0503020204020204" pitchFamily="34" charset="0"/>
              </a:rPr>
              <a:t> and </a:t>
            </a:r>
            <a:r>
              <a:rPr lang="en-US" sz="2000" dirty="0">
                <a:solidFill>
                  <a:srgbClr val="FFAFAF"/>
                </a:solidFill>
                <a:latin typeface="Corbel" panose="020B0503020204020204" pitchFamily="34" charset="0"/>
              </a:rPr>
              <a:t>smell</a:t>
            </a:r>
            <a:r>
              <a:rPr lang="en-US" sz="2000" dirty="0">
                <a:latin typeface="Corbel" panose="020B0503020204020204" pitchFamily="34" charset="0"/>
              </a:rPr>
              <a:t> are also Strings!</a:t>
            </a:r>
          </a:p>
        </p:txBody>
      </p:sp>
      <p:sp>
        <p:nvSpPr>
          <p:cNvPr id="55" name="TextBox 54">
            <a:extLst>
              <a:ext uri="{FF2B5EF4-FFF2-40B4-BE49-F238E27FC236}">
                <a16:creationId xmlns:a16="http://schemas.microsoft.com/office/drawing/2014/main" id="{E68B6DAF-0DFF-409A-AF7D-8D6282A29AC3}"/>
              </a:ext>
            </a:extLst>
          </p:cNvPr>
          <p:cNvSpPr txBox="1"/>
          <p:nvPr/>
        </p:nvSpPr>
        <p:spPr>
          <a:xfrm>
            <a:off x="6305150" y="3337782"/>
            <a:ext cx="5307437" cy="461665"/>
          </a:xfrm>
          <a:prstGeom prst="rect">
            <a:avLst/>
          </a:prstGeom>
          <a:noFill/>
        </p:spPr>
        <p:txBody>
          <a:bodyPr wrap="square">
            <a:spAutoFit/>
          </a:bodyPr>
          <a:lstStyle/>
          <a:p>
            <a:pPr algn="ctr"/>
            <a:r>
              <a:rPr lang="en-US" sz="2400" dirty="0"/>
              <a:t>So why use type signatures?</a:t>
            </a:r>
          </a:p>
        </p:txBody>
      </p:sp>
      <p:sp>
        <p:nvSpPr>
          <p:cNvPr id="57" name="TextBox 56">
            <a:extLst>
              <a:ext uri="{FF2B5EF4-FFF2-40B4-BE49-F238E27FC236}">
                <a16:creationId xmlns:a16="http://schemas.microsoft.com/office/drawing/2014/main" id="{6199FFA7-57C3-4BB6-B34E-FE42B9CF612B}"/>
              </a:ext>
            </a:extLst>
          </p:cNvPr>
          <p:cNvSpPr txBox="1"/>
          <p:nvPr/>
        </p:nvSpPr>
        <p:spPr>
          <a:xfrm>
            <a:off x="6305150" y="3973835"/>
            <a:ext cx="5307437" cy="1200329"/>
          </a:xfrm>
          <a:prstGeom prst="rect">
            <a:avLst/>
          </a:prstGeom>
          <a:noFill/>
        </p:spPr>
        <p:txBody>
          <a:bodyPr wrap="square">
            <a:spAutoFit/>
          </a:bodyPr>
          <a:lstStyle/>
          <a:p>
            <a:pPr algn="ctr"/>
            <a:r>
              <a:rPr lang="en-US" sz="2400" dirty="0"/>
              <a:t>Well… adding a type signature can yield better compiler errors/warnings and is considered a best practice*.</a:t>
            </a:r>
          </a:p>
        </p:txBody>
      </p:sp>
      <p:sp>
        <p:nvSpPr>
          <p:cNvPr id="33" name="TextBox 32">
            <a:extLst>
              <a:ext uri="{FF2B5EF4-FFF2-40B4-BE49-F238E27FC236}">
                <a16:creationId xmlns:a16="http://schemas.microsoft.com/office/drawing/2014/main" id="{2F53D157-3168-472A-AE48-3482EC6DFDA2}"/>
              </a:ext>
            </a:extLst>
          </p:cNvPr>
          <p:cNvSpPr txBox="1"/>
          <p:nvPr/>
        </p:nvSpPr>
        <p:spPr>
          <a:xfrm>
            <a:off x="7179690" y="6488015"/>
            <a:ext cx="6101498" cy="369332"/>
          </a:xfrm>
          <a:prstGeom prst="rect">
            <a:avLst/>
          </a:prstGeom>
          <a:noFill/>
        </p:spPr>
        <p:txBody>
          <a:bodyPr wrap="square">
            <a:spAutoFit/>
          </a:bodyPr>
          <a:lstStyle/>
          <a:p>
            <a:r>
              <a:rPr lang="en-US" sz="1800" dirty="0"/>
              <a:t>* At least for top-level function/variable definitions!</a:t>
            </a:r>
            <a:endParaRPr lang="en-US" dirty="0"/>
          </a:p>
        </p:txBody>
      </p:sp>
    </p:spTree>
    <p:extLst>
      <p:ext uri="{BB962C8B-B14F-4D97-AF65-F5344CB8AC3E}">
        <p14:creationId xmlns:p14="http://schemas.microsoft.com/office/powerpoint/2010/main" val="132160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4"/>
                                        </p:tgtEl>
                                      </p:cBhvr>
                                    </p:animEffect>
                                    <p:set>
                                      <p:cBhvr>
                                        <p:cTn id="16" dur="1" fill="hold">
                                          <p:stCondLst>
                                            <p:cond delay="499"/>
                                          </p:stCondLst>
                                        </p:cTn>
                                        <p:tgtEl>
                                          <p:spTgt spid="4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down)">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down)">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ppt_x"/>
                                          </p:val>
                                        </p:tav>
                                        <p:tav tm="100000">
                                          <p:val>
                                            <p:strVal val="#ppt_x"/>
                                          </p:val>
                                        </p:tav>
                                      </p:tavLst>
                                    </p:anim>
                                    <p:anim calcmode="lin" valueType="num">
                                      <p:cBhvr additive="base">
                                        <p:cTn id="5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grpId="1" nodeType="clickEffect">
                                  <p:stCondLst>
                                    <p:cond delay="0"/>
                                  </p:stCondLst>
                                  <p:childTnLst>
                                    <p:anim calcmode="lin" valueType="num">
                                      <p:cBhvr additive="base">
                                        <p:cTn id="58" dur="500"/>
                                        <p:tgtEl>
                                          <p:spTgt spid="33"/>
                                        </p:tgtEl>
                                        <p:attrNameLst>
                                          <p:attrName>ppt_x</p:attrName>
                                        </p:attrNameLst>
                                      </p:cBhvr>
                                      <p:tavLst>
                                        <p:tav tm="0">
                                          <p:val>
                                            <p:strVal val="ppt_x"/>
                                          </p:val>
                                        </p:tav>
                                        <p:tav tm="100000">
                                          <p:val>
                                            <p:strVal val="ppt_x"/>
                                          </p:val>
                                        </p:tav>
                                      </p:tavLst>
                                    </p:anim>
                                    <p:anim calcmode="lin" valueType="num">
                                      <p:cBhvr additive="base">
                                        <p:cTn id="59" dur="500"/>
                                        <p:tgtEl>
                                          <p:spTgt spid="33"/>
                                        </p:tgtEl>
                                        <p:attrNameLst>
                                          <p:attrName>ppt_y</p:attrName>
                                        </p:attrNameLst>
                                      </p:cBhvr>
                                      <p:tavLst>
                                        <p:tav tm="0">
                                          <p:val>
                                            <p:strVal val="ppt_y"/>
                                          </p:val>
                                        </p:tav>
                                        <p:tav tm="100000">
                                          <p:val>
                                            <p:strVal val="1+ppt_h/2"/>
                                          </p:val>
                                        </p:tav>
                                      </p:tavLst>
                                    </p:anim>
                                    <p:set>
                                      <p:cBhvr>
                                        <p:cTn id="60" dur="1" fill="hold">
                                          <p:stCondLst>
                                            <p:cond delay="499"/>
                                          </p:stCondLst>
                                        </p:cTn>
                                        <p:tgtEl>
                                          <p:spTgt spid="3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animBg="1"/>
      <p:bldP spid="9" grpId="1" animBg="1"/>
      <p:bldP spid="41" grpId="0"/>
      <p:bldP spid="43" grpId="0" animBg="1"/>
      <p:bldP spid="43" grpId="1" animBg="1"/>
      <p:bldP spid="54" grpId="0" animBg="1"/>
      <p:bldP spid="54" grpId="1" animBg="1"/>
      <p:bldP spid="55" grpId="0"/>
      <p:bldP spid="57" grpId="0"/>
      <p:bldP spid="33" grpId="0"/>
      <p:bldP spid="3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5057056D-81C9-4929-876E-D1A8691BA8B8}"/>
              </a:ext>
            </a:extLst>
          </p:cNvPr>
          <p:cNvSpPr/>
          <p:nvPr/>
        </p:nvSpPr>
        <p:spPr>
          <a:xfrm>
            <a:off x="168643" y="1514451"/>
            <a:ext cx="5695374" cy="1591150"/>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n w="12700">
                <a:noFill/>
              </a:ln>
              <a:solidFill>
                <a:schemeClr val="tx1"/>
              </a:solidFill>
              <a:latin typeface="Consolas" panose="020B0609020204030204" pitchFamily="49" charset="0"/>
            </a:endParaRPr>
          </a:p>
        </p:txBody>
      </p:sp>
      <p:sp>
        <p:nvSpPr>
          <p:cNvPr id="8" name="Title 1">
            <a:extLst>
              <a:ext uri="{FF2B5EF4-FFF2-40B4-BE49-F238E27FC236}">
                <a16:creationId xmlns:a16="http://schemas.microsoft.com/office/drawing/2014/main" id="{44BC18D6-6EA6-4973-A63B-059FD072ED4A}"/>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The Main "function" (IO Action)</a:t>
            </a:r>
          </a:p>
        </p:txBody>
      </p:sp>
      <p:sp>
        <p:nvSpPr>
          <p:cNvPr id="5" name="Rectangle 4">
            <a:extLst>
              <a:ext uri="{FF2B5EF4-FFF2-40B4-BE49-F238E27FC236}">
                <a16:creationId xmlns:a16="http://schemas.microsoft.com/office/drawing/2014/main" id="{47DDC01C-A2CA-45F4-A61D-402FB7611178}"/>
              </a:ext>
            </a:extLst>
          </p:cNvPr>
          <p:cNvSpPr/>
          <p:nvPr/>
        </p:nvSpPr>
        <p:spPr>
          <a:xfrm>
            <a:off x="178025" y="3202984"/>
            <a:ext cx="5685991" cy="301861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F390B565-8DAF-4F39-90EF-C2F5A49DFA90}"/>
              </a:ext>
            </a:extLst>
          </p:cNvPr>
          <p:cNvSpPr txBox="1"/>
          <p:nvPr/>
        </p:nvSpPr>
        <p:spPr>
          <a:xfrm>
            <a:off x="3770117" y="760089"/>
            <a:ext cx="4893071" cy="461665"/>
          </a:xfrm>
          <a:prstGeom prst="rect">
            <a:avLst/>
          </a:prstGeom>
          <a:noFill/>
        </p:spPr>
        <p:txBody>
          <a:bodyPr wrap="none" rtlCol="0">
            <a:spAutoFit/>
          </a:bodyPr>
          <a:lstStyle/>
          <a:p>
            <a:r>
              <a:rPr lang="en-US" sz="2400" dirty="0"/>
              <a:t>Let's define our first Haskell function!</a:t>
            </a:r>
          </a:p>
        </p:txBody>
      </p:sp>
      <p:sp>
        <p:nvSpPr>
          <p:cNvPr id="10" name="TextBox 9">
            <a:extLst>
              <a:ext uri="{FF2B5EF4-FFF2-40B4-BE49-F238E27FC236}">
                <a16:creationId xmlns:a16="http://schemas.microsoft.com/office/drawing/2014/main" id="{830C4F90-57C0-4FC4-960D-66CD6D1552C8}"/>
              </a:ext>
            </a:extLst>
          </p:cNvPr>
          <p:cNvSpPr txBox="1"/>
          <p:nvPr/>
        </p:nvSpPr>
        <p:spPr>
          <a:xfrm>
            <a:off x="6314528" y="1672256"/>
            <a:ext cx="5436105" cy="461665"/>
          </a:xfrm>
          <a:prstGeom prst="rect">
            <a:avLst/>
          </a:prstGeom>
          <a:noFill/>
        </p:spPr>
        <p:txBody>
          <a:bodyPr wrap="none" rtlCol="0">
            <a:spAutoFit/>
          </a:bodyPr>
          <a:lstStyle/>
          <a:p>
            <a:pPr algn="ctr"/>
            <a:r>
              <a:rPr lang="en-US" sz="2400" dirty="0"/>
              <a:t>Ok, now let's see how to call our function.</a:t>
            </a:r>
          </a:p>
        </p:txBody>
      </p:sp>
      <p:grpSp>
        <p:nvGrpSpPr>
          <p:cNvPr id="44" name="Group 43">
            <a:extLst>
              <a:ext uri="{FF2B5EF4-FFF2-40B4-BE49-F238E27FC236}">
                <a16:creationId xmlns:a16="http://schemas.microsoft.com/office/drawing/2014/main" id="{5FC58148-48CB-43C5-BB82-ED3CB0909D45}"/>
              </a:ext>
            </a:extLst>
          </p:cNvPr>
          <p:cNvGrpSpPr/>
          <p:nvPr/>
        </p:nvGrpSpPr>
        <p:grpSpPr>
          <a:xfrm>
            <a:off x="175294" y="3210407"/>
            <a:ext cx="4280659" cy="392529"/>
            <a:chOff x="175294" y="3210407"/>
            <a:chExt cx="4280659" cy="392529"/>
          </a:xfrm>
        </p:grpSpPr>
        <p:sp>
          <p:nvSpPr>
            <p:cNvPr id="45" name="TextBox 44">
              <a:extLst>
                <a:ext uri="{FF2B5EF4-FFF2-40B4-BE49-F238E27FC236}">
                  <a16:creationId xmlns:a16="http://schemas.microsoft.com/office/drawing/2014/main" id="{9A18764E-D763-4FF0-A539-0C7DFF8AD60D}"/>
                </a:ext>
              </a:extLst>
            </p:cNvPr>
            <p:cNvSpPr txBox="1"/>
            <p:nvPr/>
          </p:nvSpPr>
          <p:spPr>
            <a:xfrm>
              <a:off x="977606" y="3224754"/>
              <a:ext cx="437940" cy="369332"/>
            </a:xfrm>
            <a:prstGeom prst="rect">
              <a:avLst/>
            </a:prstGeom>
            <a:noFill/>
          </p:spPr>
          <p:txBody>
            <a:bodyPr wrap="none" rtlCol="0">
              <a:spAutoFit/>
            </a:bodyPr>
            <a:lstStyle/>
            <a:p>
              <a:r>
                <a:rPr lang="en-US" dirty="0">
                  <a:latin typeface="Consolas" panose="020B0609020204030204" pitchFamily="49" charset="0"/>
                </a:rPr>
                <a:t>::</a:t>
              </a:r>
            </a:p>
          </p:txBody>
        </p:sp>
        <p:sp>
          <p:nvSpPr>
            <p:cNvPr id="46" name="TextBox 45">
              <a:extLst>
                <a:ext uri="{FF2B5EF4-FFF2-40B4-BE49-F238E27FC236}">
                  <a16:creationId xmlns:a16="http://schemas.microsoft.com/office/drawing/2014/main" id="{07F1FD2D-EC0A-4F20-B9C5-593EC290EB94}"/>
                </a:ext>
              </a:extLst>
            </p:cNvPr>
            <p:cNvSpPr txBox="1"/>
            <p:nvPr/>
          </p:nvSpPr>
          <p:spPr>
            <a:xfrm>
              <a:off x="1310454" y="3221442"/>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7" name="TextBox 46">
              <a:extLst>
                <a:ext uri="{FF2B5EF4-FFF2-40B4-BE49-F238E27FC236}">
                  <a16:creationId xmlns:a16="http://schemas.microsoft.com/office/drawing/2014/main" id="{C177FBE2-4636-44A0-9351-5E53934EDEF6}"/>
                </a:ext>
              </a:extLst>
            </p:cNvPr>
            <p:cNvSpPr txBox="1"/>
            <p:nvPr/>
          </p:nvSpPr>
          <p:spPr>
            <a:xfrm>
              <a:off x="2387769" y="3229108"/>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8" name="TextBox 47">
              <a:extLst>
                <a:ext uri="{FF2B5EF4-FFF2-40B4-BE49-F238E27FC236}">
                  <a16:creationId xmlns:a16="http://schemas.microsoft.com/office/drawing/2014/main" id="{D5FD757E-FCCE-4AC3-B696-201BE741DE9A}"/>
                </a:ext>
              </a:extLst>
            </p:cNvPr>
            <p:cNvSpPr txBox="1"/>
            <p:nvPr/>
          </p:nvSpPr>
          <p:spPr>
            <a:xfrm>
              <a:off x="3475708" y="3222650"/>
              <a:ext cx="980245" cy="369332"/>
            </a:xfrm>
            <a:prstGeom prst="rect">
              <a:avLst/>
            </a:prstGeom>
            <a:noFill/>
          </p:spPr>
          <p:txBody>
            <a:bodyPr wrap="square">
              <a:spAutoFit/>
            </a:bodyPr>
            <a:lstStyle/>
            <a:p>
              <a:r>
                <a:rPr lang="en-US" dirty="0">
                  <a:solidFill>
                    <a:srgbClr val="0070C0"/>
                  </a:solidFill>
                  <a:latin typeface="Consolas" panose="020B0609020204030204" pitchFamily="49" charset="0"/>
                </a:rPr>
                <a:t>String</a:t>
              </a:r>
              <a:endParaRPr lang="en-US" dirty="0">
                <a:solidFill>
                  <a:srgbClr val="0070C0"/>
                </a:solidFill>
              </a:endParaRPr>
            </a:p>
          </p:txBody>
        </p:sp>
        <p:sp>
          <p:nvSpPr>
            <p:cNvPr id="49" name="TextBox 48">
              <a:extLst>
                <a:ext uri="{FF2B5EF4-FFF2-40B4-BE49-F238E27FC236}">
                  <a16:creationId xmlns:a16="http://schemas.microsoft.com/office/drawing/2014/main" id="{CE03E95F-A1D9-444C-97E1-428D65C46C46}"/>
                </a:ext>
              </a:extLst>
            </p:cNvPr>
            <p:cNvSpPr txBox="1"/>
            <p:nvPr/>
          </p:nvSpPr>
          <p:spPr>
            <a:xfrm>
              <a:off x="2102606" y="3224754"/>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0" name="TextBox 49">
              <a:extLst>
                <a:ext uri="{FF2B5EF4-FFF2-40B4-BE49-F238E27FC236}">
                  <a16:creationId xmlns:a16="http://schemas.microsoft.com/office/drawing/2014/main" id="{EDE600AD-5E9D-447E-AEF4-F4A77223CFEB}"/>
                </a:ext>
              </a:extLst>
            </p:cNvPr>
            <p:cNvSpPr txBox="1"/>
            <p:nvPr/>
          </p:nvSpPr>
          <p:spPr>
            <a:xfrm>
              <a:off x="3197403" y="3210407"/>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1" name="TextBox 50">
              <a:extLst>
                <a:ext uri="{FF2B5EF4-FFF2-40B4-BE49-F238E27FC236}">
                  <a16:creationId xmlns:a16="http://schemas.microsoft.com/office/drawing/2014/main" id="{6638CD7C-9F82-404A-9627-E8630844DCDF}"/>
                </a:ext>
              </a:extLst>
            </p:cNvPr>
            <p:cNvSpPr txBox="1"/>
            <p:nvPr/>
          </p:nvSpPr>
          <p:spPr>
            <a:xfrm>
              <a:off x="175294" y="3233604"/>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grpSp>
      <p:sp>
        <p:nvSpPr>
          <p:cNvPr id="56" name="TextBox 55">
            <a:extLst>
              <a:ext uri="{FF2B5EF4-FFF2-40B4-BE49-F238E27FC236}">
                <a16:creationId xmlns:a16="http://schemas.microsoft.com/office/drawing/2014/main" id="{0DA69D6A-5F57-4D2C-841C-B61FC90EDDC1}"/>
              </a:ext>
            </a:extLst>
          </p:cNvPr>
          <p:cNvSpPr txBox="1"/>
          <p:nvPr/>
        </p:nvSpPr>
        <p:spPr>
          <a:xfrm>
            <a:off x="237616" y="1607485"/>
            <a:ext cx="5630067" cy="1477328"/>
          </a:xfrm>
          <a:prstGeom prst="rect">
            <a:avLst/>
          </a:prstGeom>
          <a:noFill/>
        </p:spPr>
        <p:txBody>
          <a:bodyPr wrap="none" rtlCol="0">
            <a:spAutoFit/>
          </a:bodyPr>
          <a:lstStyle/>
          <a:p>
            <a:r>
              <a:rPr lang="en-US" dirty="0">
                <a:solidFill>
                  <a:srgbClr val="0070C0"/>
                </a:solidFill>
                <a:latin typeface="Consolas" panose="020B0609020204030204" pitchFamily="49" charset="0"/>
              </a:rPr>
              <a:t>string</a:t>
            </a:r>
            <a:r>
              <a:rPr lang="en-US" dirty="0">
                <a:latin typeface="Consolas" panose="020B0609020204030204" pitchFamily="49" charset="0"/>
              </a:rPr>
              <a:t> </a:t>
            </a:r>
            <a:r>
              <a:rPr lang="en-US" dirty="0">
                <a:solidFill>
                  <a:srgbClr val="7030A0"/>
                </a:solidFill>
                <a:latin typeface="Consolas" panose="020B0609020204030204" pitchFamily="49" charset="0"/>
              </a:rPr>
              <a:t>insult</a:t>
            </a:r>
            <a:r>
              <a:rPr lang="en-US" dirty="0">
                <a:latin typeface="Consolas" panose="020B0609020204030204" pitchFamily="49" charset="0"/>
              </a:rPr>
              <a:t>(</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name</a:t>
            </a:r>
            <a:r>
              <a:rPr lang="en-US" dirty="0">
                <a:latin typeface="Consolas" panose="020B0609020204030204" pitchFamily="49" charset="0"/>
              </a:rPr>
              <a:t>, </a:t>
            </a:r>
            <a:r>
              <a:rPr lang="en-US" dirty="0">
                <a:solidFill>
                  <a:srgbClr val="FF0000"/>
                </a:solidFill>
                <a:latin typeface="Consolas" panose="020B0609020204030204" pitchFamily="49" charset="0"/>
              </a:rPr>
              <a:t>string</a:t>
            </a:r>
            <a:r>
              <a:rPr lang="en-US" dirty="0">
                <a:latin typeface="Consolas" panose="020B0609020204030204" pitchFamily="49" charset="0"/>
              </a:rPr>
              <a:t> </a:t>
            </a:r>
            <a:r>
              <a:rPr lang="en-US" dirty="0">
                <a:solidFill>
                  <a:srgbClr val="00B050"/>
                </a:solidFill>
                <a:latin typeface="Consolas" panose="020B0609020204030204" pitchFamily="49" charset="0"/>
              </a:rPr>
              <a:t>smell</a:t>
            </a:r>
            <a:r>
              <a:rPr lang="en-US" dirty="0">
                <a:latin typeface="Consolas" panose="020B0609020204030204" pitchFamily="49" charset="0"/>
              </a:rPr>
              <a:t>) {</a:t>
            </a:r>
          </a:p>
          <a:p>
            <a:r>
              <a:rPr lang="en-US" dirty="0">
                <a:latin typeface="Consolas" panose="020B0609020204030204" pitchFamily="49" charset="0"/>
              </a:rPr>
              <a:t>  string s = name + " smells like " + </a:t>
            </a:r>
            <a:br>
              <a:rPr lang="en-US" dirty="0">
                <a:latin typeface="Consolas" panose="020B0609020204030204" pitchFamily="49" charset="0"/>
              </a:rPr>
            </a:br>
            <a:r>
              <a:rPr lang="en-US" dirty="0">
                <a:latin typeface="Consolas" panose="020B0609020204030204" pitchFamily="49" charset="0"/>
              </a:rPr>
              <a:t>             smell + " and doesn't floss.";</a:t>
            </a:r>
          </a:p>
          <a:p>
            <a:r>
              <a:rPr lang="en-US" dirty="0">
                <a:latin typeface="Consolas" panose="020B0609020204030204" pitchFamily="49" charset="0"/>
              </a:rPr>
              <a:t>  return s;</a:t>
            </a:r>
          </a:p>
          <a:p>
            <a:r>
              <a:rPr lang="en-US" dirty="0">
                <a:latin typeface="Consolas" panose="020B0609020204030204" pitchFamily="49" charset="0"/>
              </a:rPr>
              <a:t>}</a:t>
            </a:r>
          </a:p>
        </p:txBody>
      </p:sp>
      <p:grpSp>
        <p:nvGrpSpPr>
          <p:cNvPr id="35" name="Group 34">
            <a:extLst>
              <a:ext uri="{FF2B5EF4-FFF2-40B4-BE49-F238E27FC236}">
                <a16:creationId xmlns:a16="http://schemas.microsoft.com/office/drawing/2014/main" id="{AC01EE40-65CC-4473-A24B-BF4CE7C8AD0F}"/>
              </a:ext>
            </a:extLst>
          </p:cNvPr>
          <p:cNvGrpSpPr/>
          <p:nvPr/>
        </p:nvGrpSpPr>
        <p:grpSpPr>
          <a:xfrm>
            <a:off x="174976" y="3583809"/>
            <a:ext cx="2497941" cy="383012"/>
            <a:chOff x="174976" y="3583809"/>
            <a:chExt cx="2497941" cy="383012"/>
          </a:xfrm>
        </p:grpSpPr>
        <p:sp>
          <p:nvSpPr>
            <p:cNvPr id="36" name="TextBox 35">
              <a:extLst>
                <a:ext uri="{FF2B5EF4-FFF2-40B4-BE49-F238E27FC236}">
                  <a16:creationId xmlns:a16="http://schemas.microsoft.com/office/drawing/2014/main" id="{D528136B-5457-458A-ABDD-E21503D10E5D}"/>
                </a:ext>
              </a:extLst>
            </p:cNvPr>
            <p:cNvSpPr txBox="1"/>
            <p:nvPr/>
          </p:nvSpPr>
          <p:spPr>
            <a:xfrm>
              <a:off x="2361613" y="3583809"/>
              <a:ext cx="311304" cy="369332"/>
            </a:xfrm>
            <a:prstGeom prst="rect">
              <a:avLst/>
            </a:prstGeom>
            <a:noFill/>
          </p:spPr>
          <p:txBody>
            <a:bodyPr wrap="none" rtlCol="0">
              <a:spAutoFit/>
            </a:bodyPr>
            <a:lstStyle/>
            <a:p>
              <a:r>
                <a:rPr lang="en-US" dirty="0">
                  <a:latin typeface="Consolas" panose="020B0609020204030204" pitchFamily="49" charset="0"/>
                </a:rPr>
                <a:t>=</a:t>
              </a:r>
            </a:p>
          </p:txBody>
        </p:sp>
        <p:grpSp>
          <p:nvGrpSpPr>
            <p:cNvPr id="37" name="Group 36">
              <a:extLst>
                <a:ext uri="{FF2B5EF4-FFF2-40B4-BE49-F238E27FC236}">
                  <a16:creationId xmlns:a16="http://schemas.microsoft.com/office/drawing/2014/main" id="{1AC000CE-207D-4A8D-99B6-04051A8C1C2C}"/>
                </a:ext>
              </a:extLst>
            </p:cNvPr>
            <p:cNvGrpSpPr/>
            <p:nvPr/>
          </p:nvGrpSpPr>
          <p:grpSpPr>
            <a:xfrm>
              <a:off x="174976" y="3596282"/>
              <a:ext cx="2466740" cy="370539"/>
              <a:chOff x="174976" y="3596282"/>
              <a:chExt cx="2466740" cy="370539"/>
            </a:xfrm>
          </p:grpSpPr>
          <p:sp>
            <p:nvSpPr>
              <p:cNvPr id="38" name="TextBox 37">
                <a:extLst>
                  <a:ext uri="{FF2B5EF4-FFF2-40B4-BE49-F238E27FC236}">
                    <a16:creationId xmlns:a16="http://schemas.microsoft.com/office/drawing/2014/main" id="{F143C62E-D3BE-42E5-892A-E6B3B4D605DF}"/>
                  </a:ext>
                </a:extLst>
              </p:cNvPr>
              <p:cNvSpPr txBox="1"/>
              <p:nvPr/>
            </p:nvSpPr>
            <p:spPr>
              <a:xfrm>
                <a:off x="174976" y="3596282"/>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sp>
            <p:nvSpPr>
              <p:cNvPr id="39" name="TextBox 38">
                <a:extLst>
                  <a:ext uri="{FF2B5EF4-FFF2-40B4-BE49-F238E27FC236}">
                    <a16:creationId xmlns:a16="http://schemas.microsoft.com/office/drawing/2014/main" id="{6E9CCB86-02DF-43D6-A306-0F311CDA890F}"/>
                  </a:ext>
                </a:extLst>
              </p:cNvPr>
              <p:cNvSpPr txBox="1"/>
              <p:nvPr/>
            </p:nvSpPr>
            <p:spPr>
              <a:xfrm>
                <a:off x="1032380" y="3596301"/>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name</a:t>
                </a:r>
                <a:endParaRPr lang="en-US" dirty="0">
                  <a:solidFill>
                    <a:srgbClr val="00B050"/>
                  </a:solidFill>
                </a:endParaRPr>
              </a:p>
            </p:txBody>
          </p:sp>
          <p:sp>
            <p:nvSpPr>
              <p:cNvPr id="40" name="TextBox 39">
                <a:extLst>
                  <a:ext uri="{FF2B5EF4-FFF2-40B4-BE49-F238E27FC236}">
                    <a16:creationId xmlns:a16="http://schemas.microsoft.com/office/drawing/2014/main" id="{FD43844D-7CBA-46AC-94E5-504D79B971F7}"/>
                  </a:ext>
                </a:extLst>
              </p:cNvPr>
              <p:cNvSpPr txBox="1"/>
              <p:nvPr/>
            </p:nvSpPr>
            <p:spPr>
              <a:xfrm>
                <a:off x="1661471" y="3597489"/>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smell</a:t>
                </a:r>
                <a:endParaRPr lang="en-US" dirty="0">
                  <a:solidFill>
                    <a:srgbClr val="00B050"/>
                  </a:solidFill>
                </a:endParaRPr>
              </a:p>
            </p:txBody>
          </p:sp>
        </p:grpSp>
      </p:grpSp>
      <p:sp>
        <p:nvSpPr>
          <p:cNvPr id="31" name="TextBox 30">
            <a:extLst>
              <a:ext uri="{FF2B5EF4-FFF2-40B4-BE49-F238E27FC236}">
                <a16:creationId xmlns:a16="http://schemas.microsoft.com/office/drawing/2014/main" id="{1B1DA99E-26E3-4BB6-91AB-3DC4E28A0A07}"/>
              </a:ext>
            </a:extLst>
          </p:cNvPr>
          <p:cNvSpPr txBox="1"/>
          <p:nvPr/>
        </p:nvSpPr>
        <p:spPr>
          <a:xfrm>
            <a:off x="298181" y="3853079"/>
            <a:ext cx="3989420" cy="646331"/>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rPr>
              <a:t>name ++ " smells like " ++ </a:t>
            </a:r>
            <a:br>
              <a:rPr lang="en-US" dirty="0">
                <a:solidFill>
                  <a:schemeClr val="accent2">
                    <a:lumMod val="75000"/>
                  </a:schemeClr>
                </a:solidFill>
                <a:latin typeface="Consolas" panose="020B0609020204030204" pitchFamily="49" charset="0"/>
              </a:rPr>
            </a:br>
            <a:r>
              <a:rPr lang="en-US" dirty="0">
                <a:solidFill>
                  <a:schemeClr val="accent2">
                    <a:lumMod val="75000"/>
                  </a:schemeClr>
                </a:solidFill>
                <a:latin typeface="Consolas" panose="020B0609020204030204" pitchFamily="49" charset="0"/>
              </a:rPr>
              <a:t>smell ++ " and doesn't floss."</a:t>
            </a:r>
            <a:endParaRPr lang="en-US" dirty="0">
              <a:solidFill>
                <a:schemeClr val="accent2">
                  <a:lumMod val="75000"/>
                </a:schemeClr>
              </a:solidFill>
            </a:endParaRPr>
          </a:p>
        </p:txBody>
      </p:sp>
      <p:sp>
        <p:nvSpPr>
          <p:cNvPr id="41" name="TextBox 40">
            <a:extLst>
              <a:ext uri="{FF2B5EF4-FFF2-40B4-BE49-F238E27FC236}">
                <a16:creationId xmlns:a16="http://schemas.microsoft.com/office/drawing/2014/main" id="{0EB32FAB-0544-4863-BF95-AFB28AD3FA7C}"/>
              </a:ext>
            </a:extLst>
          </p:cNvPr>
          <p:cNvSpPr txBox="1"/>
          <p:nvPr/>
        </p:nvSpPr>
        <p:spPr>
          <a:xfrm>
            <a:off x="196261" y="4668406"/>
            <a:ext cx="5533672" cy="1477328"/>
          </a:xfrm>
          <a:prstGeom prst="rect">
            <a:avLst/>
          </a:prstGeom>
          <a:noFill/>
        </p:spPr>
        <p:txBody>
          <a:bodyPr wrap="square">
            <a:spAutoFit/>
          </a:bodyPr>
          <a:lstStyle/>
          <a:p>
            <a:r>
              <a:rPr lang="en-US" sz="1800" dirty="0">
                <a:solidFill>
                  <a:srgbClr val="000000"/>
                </a:solidFill>
                <a:latin typeface="Consolas" panose="020B0609020204030204" pitchFamily="49" charset="0"/>
              </a:rPr>
              <a:t>main::IO()</a:t>
            </a:r>
          </a:p>
          <a:p>
            <a:r>
              <a:rPr lang="en-US" sz="1800" dirty="0">
                <a:solidFill>
                  <a:srgbClr val="000000"/>
                </a:solidFill>
                <a:latin typeface="Consolas" panose="020B0609020204030204" pitchFamily="49" charset="0"/>
              </a:rPr>
              <a:t>main = do</a:t>
            </a:r>
          </a:p>
          <a:p>
            <a:r>
              <a:rPr lang="en-US"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putStr</a:t>
            </a:r>
            <a:r>
              <a:rPr lang="en-US" sz="1800" dirty="0">
                <a:solidFill>
                  <a:srgbClr val="000000"/>
                </a:solidFill>
                <a:latin typeface="Consolas" panose="020B0609020204030204" pitchFamily="49" charset="0"/>
              </a:rPr>
              <a:t> "What is your name?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name &lt;- </a:t>
            </a:r>
            <a:r>
              <a:rPr lang="en-US" sz="1800" dirty="0" err="1">
                <a:solidFill>
                  <a:srgbClr val="000000"/>
                </a:solidFill>
                <a:latin typeface="Consolas" panose="020B0609020204030204" pitchFamily="49" charset="0"/>
              </a:rPr>
              <a:t>getLine</a:t>
            </a:r>
            <a:endParaRPr lang="en-US"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putStrLn</a:t>
            </a:r>
            <a:r>
              <a:rPr lang="en-US" sz="1800" dirty="0">
                <a:solidFill>
                  <a:srgbClr val="000000"/>
                </a:solidFill>
                <a:latin typeface="Consolas" panose="020B0609020204030204" pitchFamily="49" charset="0"/>
              </a:rPr>
              <a:t> (</a:t>
            </a:r>
            <a:r>
              <a:rPr lang="en-US" sz="1800" dirty="0">
                <a:solidFill>
                  <a:srgbClr val="7030A0"/>
                </a:solidFill>
                <a:latin typeface="Consolas" panose="020B0609020204030204" pitchFamily="49" charset="0"/>
              </a:rPr>
              <a:t>insult</a:t>
            </a:r>
            <a:r>
              <a:rPr lang="en-US" sz="1800" dirty="0">
                <a:solidFill>
                  <a:srgbClr val="000000"/>
                </a:solidFill>
                <a:latin typeface="Consolas" panose="020B0609020204030204" pitchFamily="49" charset="0"/>
              </a:rPr>
              <a:t> </a:t>
            </a:r>
            <a:r>
              <a:rPr lang="en-US" sz="1800" dirty="0">
                <a:solidFill>
                  <a:srgbClr val="00B050"/>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00B050"/>
                </a:solidFill>
                <a:latin typeface="Consolas" panose="020B0609020204030204" pitchFamily="49" charset="0"/>
              </a:rPr>
              <a:t>"unwashed dog"</a:t>
            </a:r>
            <a:r>
              <a:rPr lang="en-US" sz="1800"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43" name="TextBox 42">
            <a:extLst>
              <a:ext uri="{FF2B5EF4-FFF2-40B4-BE49-F238E27FC236}">
                <a16:creationId xmlns:a16="http://schemas.microsoft.com/office/drawing/2014/main" id="{6CB94708-7EE7-4983-B50E-589A12C6EBA2}"/>
              </a:ext>
            </a:extLst>
          </p:cNvPr>
          <p:cNvSpPr txBox="1"/>
          <p:nvPr/>
        </p:nvSpPr>
        <p:spPr>
          <a:xfrm>
            <a:off x="6241795" y="2591147"/>
            <a:ext cx="5581570" cy="461665"/>
          </a:xfrm>
          <a:prstGeom prst="rect">
            <a:avLst/>
          </a:prstGeom>
          <a:noFill/>
        </p:spPr>
        <p:txBody>
          <a:bodyPr wrap="square" rtlCol="0">
            <a:spAutoFit/>
          </a:bodyPr>
          <a:lstStyle/>
          <a:p>
            <a:pPr algn="ctr"/>
            <a:r>
              <a:rPr lang="en-US" sz="2400" dirty="0"/>
              <a:t>Let's add a </a:t>
            </a:r>
            <a:r>
              <a:rPr lang="en-US" sz="2400" dirty="0">
                <a:solidFill>
                  <a:srgbClr val="FF0000"/>
                </a:solidFill>
              </a:rPr>
              <a:t>main</a:t>
            </a:r>
            <a:r>
              <a:rPr lang="en-US" sz="2400" dirty="0"/>
              <a:t> function to our source file.</a:t>
            </a:r>
          </a:p>
        </p:txBody>
      </p:sp>
      <p:sp>
        <p:nvSpPr>
          <p:cNvPr id="28" name="TextBox 27">
            <a:extLst>
              <a:ext uri="{FF2B5EF4-FFF2-40B4-BE49-F238E27FC236}">
                <a16:creationId xmlns:a16="http://schemas.microsoft.com/office/drawing/2014/main" id="{DDD54993-4356-4895-A662-5A2AC2F34E6F}"/>
              </a:ext>
            </a:extLst>
          </p:cNvPr>
          <p:cNvSpPr txBox="1"/>
          <p:nvPr/>
        </p:nvSpPr>
        <p:spPr>
          <a:xfrm>
            <a:off x="6241795" y="3413774"/>
            <a:ext cx="5581570" cy="1200329"/>
          </a:xfrm>
          <a:prstGeom prst="rect">
            <a:avLst/>
          </a:prstGeom>
          <a:noFill/>
        </p:spPr>
        <p:txBody>
          <a:bodyPr wrap="square" rtlCol="0">
            <a:spAutoFit/>
          </a:bodyPr>
          <a:lstStyle/>
          <a:p>
            <a:pPr algn="ctr"/>
            <a:r>
              <a:rPr lang="en-US" sz="2400" dirty="0"/>
              <a:t>To call our function, we just specify the </a:t>
            </a:r>
            <a:r>
              <a:rPr lang="en-US" sz="2400" dirty="0">
                <a:solidFill>
                  <a:srgbClr val="7030A0"/>
                </a:solidFill>
              </a:rPr>
              <a:t>function name </a:t>
            </a:r>
            <a:r>
              <a:rPr lang="en-US" sz="2400" dirty="0"/>
              <a:t>and its </a:t>
            </a:r>
            <a:r>
              <a:rPr lang="en-US" sz="2400" dirty="0">
                <a:solidFill>
                  <a:srgbClr val="00B050"/>
                </a:solidFill>
              </a:rPr>
              <a:t>arguments</a:t>
            </a:r>
            <a:r>
              <a:rPr lang="en-US" sz="2400" dirty="0"/>
              <a:t>, separated by spaces.</a:t>
            </a:r>
          </a:p>
        </p:txBody>
      </p:sp>
      <p:sp>
        <p:nvSpPr>
          <p:cNvPr id="30" name="Speech Bubble: Rectangle with Corners Rounded 29">
            <a:extLst>
              <a:ext uri="{FF2B5EF4-FFF2-40B4-BE49-F238E27FC236}">
                <a16:creationId xmlns:a16="http://schemas.microsoft.com/office/drawing/2014/main" id="{2209D8D6-4A3A-4C3B-B45A-C1D8CED071D6}"/>
              </a:ext>
            </a:extLst>
          </p:cNvPr>
          <p:cNvSpPr/>
          <p:nvPr/>
        </p:nvSpPr>
        <p:spPr>
          <a:xfrm>
            <a:off x="5353404" y="4197457"/>
            <a:ext cx="4116918" cy="1126367"/>
          </a:xfrm>
          <a:prstGeom prst="wedgeRoundRectCallout">
            <a:avLst>
              <a:gd name="adj1" fmla="val -144666"/>
              <a:gd name="adj2" fmla="val 327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AFAF"/>
                </a:solidFill>
                <a:latin typeface="Corbel" panose="020B0503020204020204" pitchFamily="34" charset="0"/>
              </a:rPr>
              <a:t>"do" </a:t>
            </a:r>
            <a:r>
              <a:rPr lang="en-US" sz="2000" dirty="0">
                <a:latin typeface="Corbel" panose="020B0503020204020204" pitchFamily="34" charset="0"/>
              </a:rPr>
              <a:t>construct lets us run multiple commands in order…</a:t>
            </a:r>
          </a:p>
          <a:p>
            <a:pPr algn="ctr"/>
            <a:endParaRPr lang="en-US" sz="1100" dirty="0">
              <a:latin typeface="Corbel" panose="020B0503020204020204" pitchFamily="34" charset="0"/>
            </a:endParaRPr>
          </a:p>
          <a:p>
            <a:pPr algn="ctr"/>
            <a:r>
              <a:rPr lang="en-US" sz="2000" dirty="0">
                <a:latin typeface="Corbel" panose="020B0503020204020204" pitchFamily="34" charset="0"/>
              </a:rPr>
              <a:t>It can only be used in IO Actions!</a:t>
            </a:r>
          </a:p>
        </p:txBody>
      </p:sp>
      <p:sp>
        <p:nvSpPr>
          <p:cNvPr id="27" name="Speech Bubble: Rectangle with Corners Rounded 26">
            <a:extLst>
              <a:ext uri="{FF2B5EF4-FFF2-40B4-BE49-F238E27FC236}">
                <a16:creationId xmlns:a16="http://schemas.microsoft.com/office/drawing/2014/main" id="{C0DF9E7F-EBF2-4137-9480-F8336E66C265}"/>
              </a:ext>
            </a:extLst>
          </p:cNvPr>
          <p:cNvSpPr/>
          <p:nvPr/>
        </p:nvSpPr>
        <p:spPr>
          <a:xfrm>
            <a:off x="6377954" y="4756879"/>
            <a:ext cx="4116918" cy="1126367"/>
          </a:xfrm>
          <a:prstGeom prst="wedgeRoundRectCallout">
            <a:avLst>
              <a:gd name="adj1" fmla="val -144666"/>
              <a:gd name="adj2" fmla="val 327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the way we get input from the user in Haskell:</a:t>
            </a:r>
          </a:p>
          <a:p>
            <a:pPr algn="ctr"/>
            <a:endParaRPr lang="en-US" sz="900" dirty="0">
              <a:latin typeface="Corbel" panose="020B0503020204020204" pitchFamily="34" charset="0"/>
            </a:endParaRPr>
          </a:p>
          <a:p>
            <a:pPr algn="ctr"/>
            <a:r>
              <a:rPr lang="en-US" sz="2000" dirty="0">
                <a:solidFill>
                  <a:srgbClr val="FFAFAF"/>
                </a:solidFill>
                <a:latin typeface="Corbel" panose="020B0503020204020204" pitchFamily="34" charset="0"/>
              </a:rPr>
              <a:t>variable</a:t>
            </a:r>
            <a:r>
              <a:rPr lang="en-US" sz="2000" dirty="0">
                <a:latin typeface="Corbel" panose="020B0503020204020204" pitchFamily="34" charset="0"/>
              </a:rPr>
              <a:t> &lt;- </a:t>
            </a:r>
            <a:r>
              <a:rPr lang="en-US" sz="2000" dirty="0" err="1">
                <a:solidFill>
                  <a:srgbClr val="FFAFAF"/>
                </a:solidFill>
                <a:latin typeface="Corbel" panose="020B0503020204020204" pitchFamily="34" charset="0"/>
              </a:rPr>
              <a:t>getLine</a:t>
            </a:r>
            <a:endParaRPr lang="en-US" sz="2000" dirty="0">
              <a:solidFill>
                <a:srgbClr val="FFAFAF"/>
              </a:solidFill>
              <a:latin typeface="Corbel" panose="020B0503020204020204" pitchFamily="34" charset="0"/>
            </a:endParaRPr>
          </a:p>
        </p:txBody>
      </p:sp>
      <p:sp>
        <p:nvSpPr>
          <p:cNvPr id="32" name="TextBox 31">
            <a:extLst>
              <a:ext uri="{FF2B5EF4-FFF2-40B4-BE49-F238E27FC236}">
                <a16:creationId xmlns:a16="http://schemas.microsoft.com/office/drawing/2014/main" id="{29266EED-A165-4F78-A986-C1FC9150BB2F}"/>
              </a:ext>
            </a:extLst>
          </p:cNvPr>
          <p:cNvSpPr txBox="1"/>
          <p:nvPr/>
        </p:nvSpPr>
        <p:spPr>
          <a:xfrm>
            <a:off x="6241795" y="5311044"/>
            <a:ext cx="5581570" cy="461665"/>
          </a:xfrm>
          <a:prstGeom prst="rect">
            <a:avLst/>
          </a:prstGeom>
          <a:noFill/>
        </p:spPr>
        <p:txBody>
          <a:bodyPr wrap="square" rtlCol="0">
            <a:spAutoFit/>
          </a:bodyPr>
          <a:lstStyle/>
          <a:p>
            <a:pPr algn="ctr"/>
            <a:r>
              <a:rPr lang="en-US" sz="2400" dirty="0"/>
              <a:t>Ok, let's try it out!</a:t>
            </a:r>
          </a:p>
        </p:txBody>
      </p:sp>
      <p:sp>
        <p:nvSpPr>
          <p:cNvPr id="57" name="Speech Bubble: Rectangle with Corners Rounded 56">
            <a:extLst>
              <a:ext uri="{FF2B5EF4-FFF2-40B4-BE49-F238E27FC236}">
                <a16:creationId xmlns:a16="http://schemas.microsoft.com/office/drawing/2014/main" id="{4C9BF24B-B2A9-4128-9A8C-CEDB44A63ED3}"/>
              </a:ext>
            </a:extLst>
          </p:cNvPr>
          <p:cNvSpPr/>
          <p:nvPr/>
        </p:nvSpPr>
        <p:spPr>
          <a:xfrm>
            <a:off x="5310077" y="2524318"/>
            <a:ext cx="3966446" cy="1126367"/>
          </a:xfrm>
          <a:prstGeom prst="wedgeRoundRectCallout">
            <a:avLst>
              <a:gd name="adj1" fmla="val -73372"/>
              <a:gd name="adj2" fmla="val 283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Guess what?!?</a:t>
            </a:r>
          </a:p>
          <a:p>
            <a:pPr algn="ctr"/>
            <a:endParaRPr lang="en-US" sz="1050" dirty="0">
              <a:latin typeface="Corbel" panose="020B0503020204020204" pitchFamily="34" charset="0"/>
            </a:endParaRPr>
          </a:p>
          <a:p>
            <a:pPr algn="ctr"/>
            <a:r>
              <a:rPr lang="en-US" sz="2000" dirty="0">
                <a:latin typeface="Corbel" panose="020B0503020204020204" pitchFamily="34" charset="0"/>
              </a:rPr>
              <a:t>Functions without the </a:t>
            </a:r>
            <a:r>
              <a:rPr lang="en-US" sz="2000" dirty="0">
                <a:solidFill>
                  <a:srgbClr val="FFAFAF"/>
                </a:solidFill>
                <a:latin typeface="Corbel" panose="020B0503020204020204" pitchFamily="34" charset="0"/>
              </a:rPr>
              <a:t>IO()</a:t>
            </a:r>
            <a:r>
              <a:rPr lang="en-US" sz="2000" dirty="0">
                <a:latin typeface="Corbel" panose="020B0503020204020204" pitchFamily="34" charset="0"/>
              </a:rPr>
              <a:t> type can't do any input or output!</a:t>
            </a:r>
          </a:p>
        </p:txBody>
      </p:sp>
      <p:sp>
        <p:nvSpPr>
          <p:cNvPr id="61" name="Speech Bubble: Rectangle with Corners Rounded 60">
            <a:extLst>
              <a:ext uri="{FF2B5EF4-FFF2-40B4-BE49-F238E27FC236}">
                <a16:creationId xmlns:a16="http://schemas.microsoft.com/office/drawing/2014/main" id="{F419A41E-2071-4B0B-9DE3-7EFEAFD09ABD}"/>
              </a:ext>
            </a:extLst>
          </p:cNvPr>
          <p:cNvSpPr/>
          <p:nvPr/>
        </p:nvSpPr>
        <p:spPr>
          <a:xfrm>
            <a:off x="4434491" y="3927962"/>
            <a:ext cx="4167299" cy="1157131"/>
          </a:xfrm>
          <a:prstGeom prst="wedgeRoundRectCallout">
            <a:avLst>
              <a:gd name="adj1" fmla="val -117906"/>
              <a:gd name="adj2" fmla="val 295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our</a:t>
            </a:r>
            <a:r>
              <a:rPr lang="en-US" sz="2000" dirty="0">
                <a:solidFill>
                  <a:schemeClr val="accent4">
                    <a:lumMod val="20000"/>
                    <a:lumOff val="80000"/>
                  </a:schemeClr>
                </a:solidFill>
                <a:latin typeface="Corbel" panose="020B0503020204020204" pitchFamily="34" charset="0"/>
              </a:rPr>
              <a:t> main function </a:t>
            </a:r>
            <a:r>
              <a:rPr lang="en-US" sz="2000" dirty="0">
                <a:latin typeface="Corbel" panose="020B0503020204020204" pitchFamily="34" charset="0"/>
              </a:rPr>
              <a:t>does I/O, we must tell Haskell that we intend to do this by labeling it </a:t>
            </a:r>
            <a:r>
              <a:rPr lang="en-US" sz="2000" dirty="0">
                <a:solidFill>
                  <a:schemeClr val="accent4">
                    <a:lumMod val="20000"/>
                    <a:lumOff val="80000"/>
                  </a:schemeClr>
                </a:solidFill>
                <a:latin typeface="Corbel" panose="020B0503020204020204" pitchFamily="34" charset="0"/>
              </a:rPr>
              <a:t>IO()</a:t>
            </a:r>
            <a:r>
              <a:rPr lang="en-US" sz="2000" dirty="0">
                <a:latin typeface="Corbel" panose="020B0503020204020204" pitchFamily="34" charset="0"/>
              </a:rPr>
              <a:t>. </a:t>
            </a:r>
          </a:p>
        </p:txBody>
      </p:sp>
      <p:sp>
        <p:nvSpPr>
          <p:cNvPr id="33" name="Speech Bubble: Rectangle with Corners Rounded 32">
            <a:extLst>
              <a:ext uri="{FF2B5EF4-FFF2-40B4-BE49-F238E27FC236}">
                <a16:creationId xmlns:a16="http://schemas.microsoft.com/office/drawing/2014/main" id="{745CF53C-EFC2-48C7-AC2D-F350A7282CDC}"/>
              </a:ext>
            </a:extLst>
          </p:cNvPr>
          <p:cNvSpPr/>
          <p:nvPr/>
        </p:nvSpPr>
        <p:spPr>
          <a:xfrm>
            <a:off x="5348891" y="4975064"/>
            <a:ext cx="4523772" cy="1073311"/>
          </a:xfrm>
          <a:prstGeom prst="wedgeRoundRectCallout">
            <a:avLst>
              <a:gd name="adj1" fmla="val -113529"/>
              <a:gd name="adj2" fmla="val 162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Why? Doing input/output actually causes </a:t>
            </a:r>
            <a:r>
              <a:rPr lang="en-US" sz="2000" dirty="0">
                <a:solidFill>
                  <a:schemeClr val="accent4">
                    <a:lumMod val="20000"/>
                    <a:lumOff val="80000"/>
                  </a:schemeClr>
                </a:solidFill>
                <a:latin typeface="Corbel" panose="020B0503020204020204" pitchFamily="34" charset="0"/>
              </a:rPr>
              <a:t>SIDE EFFECTS</a:t>
            </a:r>
            <a:r>
              <a:rPr lang="en-US" sz="2000" dirty="0">
                <a:latin typeface="Corbel" panose="020B0503020204020204" pitchFamily="34" charset="0"/>
              </a:rPr>
              <a:t>, which is prohibited in functional programming!</a:t>
            </a:r>
          </a:p>
        </p:txBody>
      </p:sp>
      <p:sp>
        <p:nvSpPr>
          <p:cNvPr id="34" name="Speech Bubble: Rectangle with Corners Rounded 33">
            <a:extLst>
              <a:ext uri="{FF2B5EF4-FFF2-40B4-BE49-F238E27FC236}">
                <a16:creationId xmlns:a16="http://schemas.microsoft.com/office/drawing/2014/main" id="{9E766389-723A-4CCC-A573-B817BB168160}"/>
              </a:ext>
            </a:extLst>
          </p:cNvPr>
          <p:cNvSpPr/>
          <p:nvPr/>
        </p:nvSpPr>
        <p:spPr>
          <a:xfrm>
            <a:off x="4196587" y="3650685"/>
            <a:ext cx="4167299" cy="1157131"/>
          </a:xfrm>
          <a:prstGeom prst="wedgeRoundRectCallout">
            <a:avLst>
              <a:gd name="adj1" fmla="val -113449"/>
              <a:gd name="adj2" fmla="val 522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Haskell has a special function type that allows us to break the rules and have I/O-related side effects.</a:t>
            </a:r>
          </a:p>
        </p:txBody>
      </p:sp>
    </p:spTree>
    <p:extLst>
      <p:ext uri="{BB962C8B-B14F-4D97-AF65-F5344CB8AC3E}">
        <p14:creationId xmlns:p14="http://schemas.microsoft.com/office/powerpoint/2010/main" val="243722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down)">
                                      <p:cBhvr>
                                        <p:cTn id="35" dur="500"/>
                                        <p:tgtEl>
                                          <p:spTgt spid="6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61"/>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down)">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3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down)">
                                      <p:cBhvr>
                                        <p:cTn id="60" dur="500"/>
                                        <p:tgtEl>
                                          <p:spTgt spid="5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down)">
                                      <p:cBhvr>
                                        <p:cTn id="69" dur="500"/>
                                        <p:tgtEl>
                                          <p:spTgt spid="27"/>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7"/>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down)">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0" nodeType="click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par>
                                <p:cTn id="96" presetID="10" presetClass="exit" presetSubtype="0" fill="hold" grpId="0"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0" grpId="0"/>
      <p:bldP spid="56" grpId="0"/>
      <p:bldP spid="41" grpId="0" build="p"/>
      <p:bldP spid="43" grpId="0"/>
      <p:bldP spid="28" grpId="0"/>
      <p:bldP spid="30" grpId="0" animBg="1"/>
      <p:bldP spid="30" grpId="1" animBg="1"/>
      <p:bldP spid="27" grpId="0" animBg="1"/>
      <p:bldP spid="27" grpId="1" animBg="1"/>
      <p:bldP spid="32" grpId="0"/>
      <p:bldP spid="57" grpId="0" animBg="1"/>
      <p:bldP spid="57" grpId="1" animBg="1"/>
      <p:bldP spid="61" grpId="0" animBg="1"/>
      <p:bldP spid="61" grpId="1" animBg="1"/>
      <p:bldP spid="33" grpId="0" animBg="1"/>
      <p:bldP spid="33" grpId="1" animBg="1"/>
      <p:bldP spid="34" grpId="0" animBg="1"/>
      <p:bldP spid="3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BC18D6-6EA6-4973-A63B-059FD072ED4A}"/>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Trying Our First Function</a:t>
            </a:r>
          </a:p>
        </p:txBody>
      </p:sp>
      <p:sp>
        <p:nvSpPr>
          <p:cNvPr id="5" name="Rectangle 4">
            <a:extLst>
              <a:ext uri="{FF2B5EF4-FFF2-40B4-BE49-F238E27FC236}">
                <a16:creationId xmlns:a16="http://schemas.microsoft.com/office/drawing/2014/main" id="{47DDC01C-A2CA-45F4-A61D-402FB7611178}"/>
              </a:ext>
            </a:extLst>
          </p:cNvPr>
          <p:cNvSpPr/>
          <p:nvPr/>
        </p:nvSpPr>
        <p:spPr>
          <a:xfrm>
            <a:off x="178025" y="3202984"/>
            <a:ext cx="5685991" cy="301861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F390B565-8DAF-4F39-90EF-C2F5A49DFA90}"/>
              </a:ext>
            </a:extLst>
          </p:cNvPr>
          <p:cNvSpPr txBox="1"/>
          <p:nvPr/>
        </p:nvSpPr>
        <p:spPr>
          <a:xfrm>
            <a:off x="3729377" y="689633"/>
            <a:ext cx="4936351" cy="461665"/>
          </a:xfrm>
          <a:prstGeom prst="rect">
            <a:avLst/>
          </a:prstGeom>
          <a:noFill/>
        </p:spPr>
        <p:txBody>
          <a:bodyPr wrap="none" rtlCol="0">
            <a:spAutoFit/>
          </a:bodyPr>
          <a:lstStyle/>
          <a:p>
            <a:pPr algn="ctr"/>
            <a:r>
              <a:rPr lang="en-US" sz="2400" dirty="0"/>
              <a:t>Let's try out our first Haskell function!</a:t>
            </a:r>
          </a:p>
        </p:txBody>
      </p:sp>
      <p:grpSp>
        <p:nvGrpSpPr>
          <p:cNvPr id="44" name="Group 43">
            <a:extLst>
              <a:ext uri="{FF2B5EF4-FFF2-40B4-BE49-F238E27FC236}">
                <a16:creationId xmlns:a16="http://schemas.microsoft.com/office/drawing/2014/main" id="{5FC58148-48CB-43C5-BB82-ED3CB0909D45}"/>
              </a:ext>
            </a:extLst>
          </p:cNvPr>
          <p:cNvGrpSpPr/>
          <p:nvPr/>
        </p:nvGrpSpPr>
        <p:grpSpPr>
          <a:xfrm>
            <a:off x="175294" y="3210407"/>
            <a:ext cx="4280659" cy="392529"/>
            <a:chOff x="175294" y="3210407"/>
            <a:chExt cx="4280659" cy="392529"/>
          </a:xfrm>
        </p:grpSpPr>
        <p:sp>
          <p:nvSpPr>
            <p:cNvPr id="45" name="TextBox 44">
              <a:extLst>
                <a:ext uri="{FF2B5EF4-FFF2-40B4-BE49-F238E27FC236}">
                  <a16:creationId xmlns:a16="http://schemas.microsoft.com/office/drawing/2014/main" id="{9A18764E-D763-4FF0-A539-0C7DFF8AD60D}"/>
                </a:ext>
              </a:extLst>
            </p:cNvPr>
            <p:cNvSpPr txBox="1"/>
            <p:nvPr/>
          </p:nvSpPr>
          <p:spPr>
            <a:xfrm>
              <a:off x="977606" y="3224754"/>
              <a:ext cx="437940" cy="369332"/>
            </a:xfrm>
            <a:prstGeom prst="rect">
              <a:avLst/>
            </a:prstGeom>
            <a:noFill/>
          </p:spPr>
          <p:txBody>
            <a:bodyPr wrap="none" rtlCol="0">
              <a:spAutoFit/>
            </a:bodyPr>
            <a:lstStyle/>
            <a:p>
              <a:r>
                <a:rPr lang="en-US" dirty="0">
                  <a:latin typeface="Consolas" panose="020B0609020204030204" pitchFamily="49" charset="0"/>
                </a:rPr>
                <a:t>::</a:t>
              </a:r>
            </a:p>
          </p:txBody>
        </p:sp>
        <p:sp>
          <p:nvSpPr>
            <p:cNvPr id="46" name="TextBox 45">
              <a:extLst>
                <a:ext uri="{FF2B5EF4-FFF2-40B4-BE49-F238E27FC236}">
                  <a16:creationId xmlns:a16="http://schemas.microsoft.com/office/drawing/2014/main" id="{07F1FD2D-EC0A-4F20-B9C5-593EC290EB94}"/>
                </a:ext>
              </a:extLst>
            </p:cNvPr>
            <p:cNvSpPr txBox="1"/>
            <p:nvPr/>
          </p:nvSpPr>
          <p:spPr>
            <a:xfrm>
              <a:off x="1310454" y="3221442"/>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7" name="TextBox 46">
              <a:extLst>
                <a:ext uri="{FF2B5EF4-FFF2-40B4-BE49-F238E27FC236}">
                  <a16:creationId xmlns:a16="http://schemas.microsoft.com/office/drawing/2014/main" id="{C177FBE2-4636-44A0-9351-5E53934EDEF6}"/>
                </a:ext>
              </a:extLst>
            </p:cNvPr>
            <p:cNvSpPr txBox="1"/>
            <p:nvPr/>
          </p:nvSpPr>
          <p:spPr>
            <a:xfrm>
              <a:off x="2387769" y="3229108"/>
              <a:ext cx="980245" cy="369332"/>
            </a:xfrm>
            <a:prstGeom prst="rect">
              <a:avLst/>
            </a:prstGeom>
            <a:noFill/>
          </p:spPr>
          <p:txBody>
            <a:bodyPr wrap="square">
              <a:spAutoFit/>
            </a:bodyPr>
            <a:lstStyle/>
            <a:p>
              <a:r>
                <a:rPr lang="en-US" dirty="0">
                  <a:solidFill>
                    <a:srgbClr val="FF0000"/>
                  </a:solidFill>
                  <a:latin typeface="Consolas" panose="020B0609020204030204" pitchFamily="49" charset="0"/>
                </a:rPr>
                <a:t>String</a:t>
              </a:r>
              <a:endParaRPr lang="en-US" dirty="0">
                <a:solidFill>
                  <a:srgbClr val="FF0000"/>
                </a:solidFill>
              </a:endParaRPr>
            </a:p>
          </p:txBody>
        </p:sp>
        <p:sp>
          <p:nvSpPr>
            <p:cNvPr id="48" name="TextBox 47">
              <a:extLst>
                <a:ext uri="{FF2B5EF4-FFF2-40B4-BE49-F238E27FC236}">
                  <a16:creationId xmlns:a16="http://schemas.microsoft.com/office/drawing/2014/main" id="{D5FD757E-FCCE-4AC3-B696-201BE741DE9A}"/>
                </a:ext>
              </a:extLst>
            </p:cNvPr>
            <p:cNvSpPr txBox="1"/>
            <p:nvPr/>
          </p:nvSpPr>
          <p:spPr>
            <a:xfrm>
              <a:off x="3475708" y="3222650"/>
              <a:ext cx="980245" cy="369332"/>
            </a:xfrm>
            <a:prstGeom prst="rect">
              <a:avLst/>
            </a:prstGeom>
            <a:noFill/>
          </p:spPr>
          <p:txBody>
            <a:bodyPr wrap="square">
              <a:spAutoFit/>
            </a:bodyPr>
            <a:lstStyle/>
            <a:p>
              <a:r>
                <a:rPr lang="en-US" dirty="0">
                  <a:solidFill>
                    <a:srgbClr val="0070C0"/>
                  </a:solidFill>
                  <a:latin typeface="Consolas" panose="020B0609020204030204" pitchFamily="49" charset="0"/>
                </a:rPr>
                <a:t>String</a:t>
              </a:r>
              <a:endParaRPr lang="en-US" dirty="0">
                <a:solidFill>
                  <a:srgbClr val="0070C0"/>
                </a:solidFill>
              </a:endParaRPr>
            </a:p>
          </p:txBody>
        </p:sp>
        <p:sp>
          <p:nvSpPr>
            <p:cNvPr id="49" name="TextBox 48">
              <a:extLst>
                <a:ext uri="{FF2B5EF4-FFF2-40B4-BE49-F238E27FC236}">
                  <a16:creationId xmlns:a16="http://schemas.microsoft.com/office/drawing/2014/main" id="{CE03E95F-A1D9-444C-97E1-428D65C46C46}"/>
                </a:ext>
              </a:extLst>
            </p:cNvPr>
            <p:cNvSpPr txBox="1"/>
            <p:nvPr/>
          </p:nvSpPr>
          <p:spPr>
            <a:xfrm>
              <a:off x="2102606" y="3224754"/>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0" name="TextBox 49">
              <a:extLst>
                <a:ext uri="{FF2B5EF4-FFF2-40B4-BE49-F238E27FC236}">
                  <a16:creationId xmlns:a16="http://schemas.microsoft.com/office/drawing/2014/main" id="{EDE600AD-5E9D-447E-AEF4-F4A77223CFEB}"/>
                </a:ext>
              </a:extLst>
            </p:cNvPr>
            <p:cNvSpPr txBox="1"/>
            <p:nvPr/>
          </p:nvSpPr>
          <p:spPr>
            <a:xfrm>
              <a:off x="3197403" y="3210407"/>
              <a:ext cx="437940" cy="369332"/>
            </a:xfrm>
            <a:prstGeom prst="rect">
              <a:avLst/>
            </a:prstGeom>
            <a:noFill/>
          </p:spPr>
          <p:txBody>
            <a:bodyPr wrap="none" rtlCol="0">
              <a:spAutoFit/>
            </a:bodyPr>
            <a:lstStyle/>
            <a:p>
              <a:r>
                <a:rPr lang="en-US" dirty="0">
                  <a:latin typeface="Consolas" panose="020B0609020204030204" pitchFamily="49" charset="0"/>
                </a:rPr>
                <a:t>-&gt;</a:t>
              </a:r>
            </a:p>
          </p:txBody>
        </p:sp>
        <p:sp>
          <p:nvSpPr>
            <p:cNvPr id="51" name="TextBox 50">
              <a:extLst>
                <a:ext uri="{FF2B5EF4-FFF2-40B4-BE49-F238E27FC236}">
                  <a16:creationId xmlns:a16="http://schemas.microsoft.com/office/drawing/2014/main" id="{6638CD7C-9F82-404A-9627-E8630844DCDF}"/>
                </a:ext>
              </a:extLst>
            </p:cNvPr>
            <p:cNvSpPr txBox="1"/>
            <p:nvPr/>
          </p:nvSpPr>
          <p:spPr>
            <a:xfrm>
              <a:off x="175294" y="3233604"/>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grpSp>
      <p:grpSp>
        <p:nvGrpSpPr>
          <p:cNvPr id="35" name="Group 34">
            <a:extLst>
              <a:ext uri="{FF2B5EF4-FFF2-40B4-BE49-F238E27FC236}">
                <a16:creationId xmlns:a16="http://schemas.microsoft.com/office/drawing/2014/main" id="{AC01EE40-65CC-4473-A24B-BF4CE7C8AD0F}"/>
              </a:ext>
            </a:extLst>
          </p:cNvPr>
          <p:cNvGrpSpPr/>
          <p:nvPr/>
        </p:nvGrpSpPr>
        <p:grpSpPr>
          <a:xfrm>
            <a:off x="174976" y="3583809"/>
            <a:ext cx="2497941" cy="383012"/>
            <a:chOff x="174976" y="3583809"/>
            <a:chExt cx="2497941" cy="383012"/>
          </a:xfrm>
        </p:grpSpPr>
        <p:sp>
          <p:nvSpPr>
            <p:cNvPr id="36" name="TextBox 35">
              <a:extLst>
                <a:ext uri="{FF2B5EF4-FFF2-40B4-BE49-F238E27FC236}">
                  <a16:creationId xmlns:a16="http://schemas.microsoft.com/office/drawing/2014/main" id="{D528136B-5457-458A-ABDD-E21503D10E5D}"/>
                </a:ext>
              </a:extLst>
            </p:cNvPr>
            <p:cNvSpPr txBox="1"/>
            <p:nvPr/>
          </p:nvSpPr>
          <p:spPr>
            <a:xfrm>
              <a:off x="2361613" y="3583809"/>
              <a:ext cx="311304" cy="369332"/>
            </a:xfrm>
            <a:prstGeom prst="rect">
              <a:avLst/>
            </a:prstGeom>
            <a:noFill/>
          </p:spPr>
          <p:txBody>
            <a:bodyPr wrap="none" rtlCol="0">
              <a:spAutoFit/>
            </a:bodyPr>
            <a:lstStyle/>
            <a:p>
              <a:r>
                <a:rPr lang="en-US" dirty="0">
                  <a:latin typeface="Consolas" panose="020B0609020204030204" pitchFamily="49" charset="0"/>
                </a:rPr>
                <a:t>=</a:t>
              </a:r>
            </a:p>
          </p:txBody>
        </p:sp>
        <p:grpSp>
          <p:nvGrpSpPr>
            <p:cNvPr id="37" name="Group 36">
              <a:extLst>
                <a:ext uri="{FF2B5EF4-FFF2-40B4-BE49-F238E27FC236}">
                  <a16:creationId xmlns:a16="http://schemas.microsoft.com/office/drawing/2014/main" id="{1AC000CE-207D-4A8D-99B6-04051A8C1C2C}"/>
                </a:ext>
              </a:extLst>
            </p:cNvPr>
            <p:cNvGrpSpPr/>
            <p:nvPr/>
          </p:nvGrpSpPr>
          <p:grpSpPr>
            <a:xfrm>
              <a:off x="174976" y="3596282"/>
              <a:ext cx="2466740" cy="370539"/>
              <a:chOff x="174976" y="3596282"/>
              <a:chExt cx="2466740" cy="370539"/>
            </a:xfrm>
          </p:grpSpPr>
          <p:sp>
            <p:nvSpPr>
              <p:cNvPr id="38" name="TextBox 37">
                <a:extLst>
                  <a:ext uri="{FF2B5EF4-FFF2-40B4-BE49-F238E27FC236}">
                    <a16:creationId xmlns:a16="http://schemas.microsoft.com/office/drawing/2014/main" id="{F143C62E-D3BE-42E5-892A-E6B3B4D605DF}"/>
                  </a:ext>
                </a:extLst>
              </p:cNvPr>
              <p:cNvSpPr txBox="1"/>
              <p:nvPr/>
            </p:nvSpPr>
            <p:spPr>
              <a:xfrm>
                <a:off x="174976" y="3596282"/>
                <a:ext cx="980245" cy="369332"/>
              </a:xfrm>
              <a:prstGeom prst="rect">
                <a:avLst/>
              </a:prstGeom>
              <a:noFill/>
            </p:spPr>
            <p:txBody>
              <a:bodyPr wrap="square">
                <a:spAutoFit/>
              </a:bodyPr>
              <a:lstStyle/>
              <a:p>
                <a:r>
                  <a:rPr lang="en-US" dirty="0">
                    <a:solidFill>
                      <a:srgbClr val="7030A0"/>
                    </a:solidFill>
                    <a:latin typeface="Consolas" panose="020B0609020204030204" pitchFamily="49" charset="0"/>
                  </a:rPr>
                  <a:t>insult</a:t>
                </a:r>
                <a:endParaRPr lang="en-US" dirty="0">
                  <a:solidFill>
                    <a:srgbClr val="7030A0"/>
                  </a:solidFill>
                </a:endParaRPr>
              </a:p>
            </p:txBody>
          </p:sp>
          <p:sp>
            <p:nvSpPr>
              <p:cNvPr id="39" name="TextBox 38">
                <a:extLst>
                  <a:ext uri="{FF2B5EF4-FFF2-40B4-BE49-F238E27FC236}">
                    <a16:creationId xmlns:a16="http://schemas.microsoft.com/office/drawing/2014/main" id="{6E9CCB86-02DF-43D6-A306-0F311CDA890F}"/>
                  </a:ext>
                </a:extLst>
              </p:cNvPr>
              <p:cNvSpPr txBox="1"/>
              <p:nvPr/>
            </p:nvSpPr>
            <p:spPr>
              <a:xfrm>
                <a:off x="1032380" y="3596301"/>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name</a:t>
                </a:r>
                <a:endParaRPr lang="en-US" dirty="0">
                  <a:solidFill>
                    <a:srgbClr val="00B050"/>
                  </a:solidFill>
                </a:endParaRPr>
              </a:p>
            </p:txBody>
          </p:sp>
          <p:sp>
            <p:nvSpPr>
              <p:cNvPr id="40" name="TextBox 39">
                <a:extLst>
                  <a:ext uri="{FF2B5EF4-FFF2-40B4-BE49-F238E27FC236}">
                    <a16:creationId xmlns:a16="http://schemas.microsoft.com/office/drawing/2014/main" id="{FD43844D-7CBA-46AC-94E5-504D79B971F7}"/>
                  </a:ext>
                </a:extLst>
              </p:cNvPr>
              <p:cNvSpPr txBox="1"/>
              <p:nvPr/>
            </p:nvSpPr>
            <p:spPr>
              <a:xfrm>
                <a:off x="1661471" y="3597489"/>
                <a:ext cx="980245" cy="369332"/>
              </a:xfrm>
              <a:prstGeom prst="rect">
                <a:avLst/>
              </a:prstGeom>
              <a:noFill/>
            </p:spPr>
            <p:txBody>
              <a:bodyPr wrap="square">
                <a:spAutoFit/>
              </a:bodyPr>
              <a:lstStyle/>
              <a:p>
                <a:r>
                  <a:rPr lang="en-US" dirty="0">
                    <a:solidFill>
                      <a:srgbClr val="00B050"/>
                    </a:solidFill>
                    <a:latin typeface="Consolas" panose="020B0609020204030204" pitchFamily="49" charset="0"/>
                  </a:rPr>
                  <a:t>smell</a:t>
                </a:r>
                <a:endParaRPr lang="en-US" dirty="0">
                  <a:solidFill>
                    <a:srgbClr val="00B050"/>
                  </a:solidFill>
                </a:endParaRPr>
              </a:p>
            </p:txBody>
          </p:sp>
        </p:grpSp>
      </p:grpSp>
      <p:sp>
        <p:nvSpPr>
          <p:cNvPr id="31" name="TextBox 30">
            <a:extLst>
              <a:ext uri="{FF2B5EF4-FFF2-40B4-BE49-F238E27FC236}">
                <a16:creationId xmlns:a16="http://schemas.microsoft.com/office/drawing/2014/main" id="{1B1DA99E-26E3-4BB6-91AB-3DC4E28A0A07}"/>
              </a:ext>
            </a:extLst>
          </p:cNvPr>
          <p:cNvSpPr txBox="1"/>
          <p:nvPr/>
        </p:nvSpPr>
        <p:spPr>
          <a:xfrm>
            <a:off x="298181" y="3853079"/>
            <a:ext cx="3989420" cy="646331"/>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rPr>
              <a:t>name ++ " smells like " ++ </a:t>
            </a:r>
            <a:br>
              <a:rPr lang="en-US" dirty="0">
                <a:solidFill>
                  <a:schemeClr val="accent2">
                    <a:lumMod val="75000"/>
                  </a:schemeClr>
                </a:solidFill>
                <a:latin typeface="Consolas" panose="020B0609020204030204" pitchFamily="49" charset="0"/>
              </a:rPr>
            </a:br>
            <a:r>
              <a:rPr lang="en-US" dirty="0">
                <a:solidFill>
                  <a:schemeClr val="accent2">
                    <a:lumMod val="75000"/>
                  </a:schemeClr>
                </a:solidFill>
                <a:latin typeface="Consolas" panose="020B0609020204030204" pitchFamily="49" charset="0"/>
              </a:rPr>
              <a:t>smell ++ " and doesn't floss."</a:t>
            </a:r>
            <a:endParaRPr lang="en-US" dirty="0">
              <a:solidFill>
                <a:schemeClr val="accent2">
                  <a:lumMod val="75000"/>
                </a:schemeClr>
              </a:solidFill>
            </a:endParaRPr>
          </a:p>
        </p:txBody>
      </p:sp>
      <p:sp>
        <p:nvSpPr>
          <p:cNvPr id="41" name="TextBox 40">
            <a:extLst>
              <a:ext uri="{FF2B5EF4-FFF2-40B4-BE49-F238E27FC236}">
                <a16:creationId xmlns:a16="http://schemas.microsoft.com/office/drawing/2014/main" id="{0EB32FAB-0544-4863-BF95-AFB28AD3FA7C}"/>
              </a:ext>
            </a:extLst>
          </p:cNvPr>
          <p:cNvSpPr txBox="1"/>
          <p:nvPr/>
        </p:nvSpPr>
        <p:spPr>
          <a:xfrm>
            <a:off x="196261" y="4668406"/>
            <a:ext cx="5533672" cy="1477328"/>
          </a:xfrm>
          <a:prstGeom prst="rect">
            <a:avLst/>
          </a:prstGeom>
          <a:noFill/>
        </p:spPr>
        <p:txBody>
          <a:bodyPr wrap="square">
            <a:spAutoFit/>
          </a:bodyPr>
          <a:lstStyle/>
          <a:p>
            <a:r>
              <a:rPr lang="en-US" sz="1800" dirty="0">
                <a:solidFill>
                  <a:srgbClr val="000000"/>
                </a:solidFill>
                <a:latin typeface="Consolas" panose="020B0609020204030204" pitchFamily="49" charset="0"/>
              </a:rPr>
              <a:t>main::IO()</a:t>
            </a:r>
          </a:p>
          <a:p>
            <a:r>
              <a:rPr lang="en-US" sz="1800" dirty="0">
                <a:solidFill>
                  <a:srgbClr val="000000"/>
                </a:solidFill>
                <a:latin typeface="Consolas" panose="020B0609020204030204" pitchFamily="49" charset="0"/>
              </a:rPr>
              <a:t>main = do</a:t>
            </a:r>
          </a:p>
          <a:p>
            <a:r>
              <a:rPr lang="en-US"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putStr</a:t>
            </a:r>
            <a:r>
              <a:rPr lang="en-US" sz="1800" dirty="0">
                <a:solidFill>
                  <a:srgbClr val="000000"/>
                </a:solidFill>
                <a:latin typeface="Consolas" panose="020B0609020204030204" pitchFamily="49" charset="0"/>
              </a:rPr>
              <a:t> "What is your name?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name &lt;- </a:t>
            </a:r>
            <a:r>
              <a:rPr lang="en-US" sz="1800" dirty="0" err="1">
                <a:solidFill>
                  <a:srgbClr val="000000"/>
                </a:solidFill>
                <a:latin typeface="Consolas" panose="020B0609020204030204" pitchFamily="49" charset="0"/>
              </a:rPr>
              <a:t>getLine</a:t>
            </a:r>
            <a:endParaRPr lang="en-US"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putStrLn</a:t>
            </a:r>
            <a:r>
              <a:rPr lang="en-US" sz="1800" dirty="0">
                <a:solidFill>
                  <a:srgbClr val="000000"/>
                </a:solidFill>
                <a:latin typeface="Consolas" panose="020B0609020204030204" pitchFamily="49" charset="0"/>
              </a:rPr>
              <a:t> (</a:t>
            </a:r>
            <a:r>
              <a:rPr lang="en-US" sz="1800" dirty="0">
                <a:solidFill>
                  <a:srgbClr val="7030A0"/>
                </a:solidFill>
                <a:latin typeface="Consolas" panose="020B0609020204030204" pitchFamily="49" charset="0"/>
              </a:rPr>
              <a:t>insult</a:t>
            </a:r>
            <a:r>
              <a:rPr lang="en-US" sz="1800" dirty="0">
                <a:solidFill>
                  <a:srgbClr val="000000"/>
                </a:solidFill>
                <a:latin typeface="Consolas" panose="020B0609020204030204" pitchFamily="49" charset="0"/>
              </a:rPr>
              <a:t> </a:t>
            </a:r>
            <a:r>
              <a:rPr lang="en-US" sz="1800" dirty="0">
                <a:solidFill>
                  <a:srgbClr val="00B050"/>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00B050"/>
                </a:solidFill>
                <a:latin typeface="Consolas" panose="020B0609020204030204" pitchFamily="49" charset="0"/>
              </a:rPr>
              <a:t>"unwashed dog"</a:t>
            </a:r>
            <a:r>
              <a:rPr lang="en-US" sz="1800" dirty="0">
                <a:solidFill>
                  <a:srgbClr val="000000"/>
                </a:solidFill>
                <a:latin typeface="Consolas" panose="020B0609020204030204" pitchFamily="49" charset="0"/>
              </a:rPr>
              <a:t>)</a:t>
            </a:r>
            <a:endParaRPr lang="en-US" dirty="0">
              <a:latin typeface="Consolas" panose="020B0609020204030204" pitchFamily="49" charset="0"/>
            </a:endParaRPr>
          </a:p>
        </p:txBody>
      </p:sp>
      <p:grpSp>
        <p:nvGrpSpPr>
          <p:cNvPr id="32" name="Group 31">
            <a:extLst>
              <a:ext uri="{FF2B5EF4-FFF2-40B4-BE49-F238E27FC236}">
                <a16:creationId xmlns:a16="http://schemas.microsoft.com/office/drawing/2014/main" id="{163BAB52-456F-4219-8897-02BDFABDF75A}"/>
              </a:ext>
            </a:extLst>
          </p:cNvPr>
          <p:cNvGrpSpPr/>
          <p:nvPr/>
        </p:nvGrpSpPr>
        <p:grpSpPr>
          <a:xfrm>
            <a:off x="5934930" y="2058043"/>
            <a:ext cx="6238537" cy="4247799"/>
            <a:chOff x="6095118" y="1978967"/>
            <a:chExt cx="5733038" cy="3715153"/>
          </a:xfrm>
        </p:grpSpPr>
        <p:grpSp>
          <p:nvGrpSpPr>
            <p:cNvPr id="33" name="Group 32">
              <a:extLst>
                <a:ext uri="{FF2B5EF4-FFF2-40B4-BE49-F238E27FC236}">
                  <a16:creationId xmlns:a16="http://schemas.microsoft.com/office/drawing/2014/main" id="{485997F4-79B7-4E96-B4B0-69F3425BB9D8}"/>
                </a:ext>
              </a:extLst>
            </p:cNvPr>
            <p:cNvGrpSpPr/>
            <p:nvPr/>
          </p:nvGrpSpPr>
          <p:grpSpPr>
            <a:xfrm>
              <a:off x="6095118" y="1978967"/>
              <a:ext cx="5733038" cy="3715153"/>
              <a:chOff x="3072962" y="1263460"/>
              <a:chExt cx="5994838" cy="4294379"/>
            </a:xfrm>
          </p:grpSpPr>
          <p:pic>
            <p:nvPicPr>
              <p:cNvPr id="42" name="Picture 41">
                <a:extLst>
                  <a:ext uri="{FF2B5EF4-FFF2-40B4-BE49-F238E27FC236}">
                    <a16:creationId xmlns:a16="http://schemas.microsoft.com/office/drawing/2014/main" id="{E5D5DAD6-6E52-4BE8-A4FB-47BC750F92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52" name="Rectangle 51">
                <a:extLst>
                  <a:ext uri="{FF2B5EF4-FFF2-40B4-BE49-F238E27FC236}">
                    <a16:creationId xmlns:a16="http://schemas.microsoft.com/office/drawing/2014/main" id="{70E979B9-3042-4838-97B9-A21E090B3BB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34" name="Rectangle 33">
              <a:extLst>
                <a:ext uri="{FF2B5EF4-FFF2-40B4-BE49-F238E27FC236}">
                  <a16:creationId xmlns:a16="http://schemas.microsoft.com/office/drawing/2014/main" id="{8B792C0C-49B4-4ABE-A0DB-A78D2135763B}"/>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3DAA7BF7-8BC4-4588-8F6D-FDA37E23DC3E}"/>
              </a:ext>
            </a:extLst>
          </p:cNvPr>
          <p:cNvSpPr txBox="1"/>
          <p:nvPr/>
        </p:nvSpPr>
        <p:spPr>
          <a:xfrm>
            <a:off x="5934931" y="2282755"/>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55" name="TextBox 54">
            <a:extLst>
              <a:ext uri="{FF2B5EF4-FFF2-40B4-BE49-F238E27FC236}">
                <a16:creationId xmlns:a16="http://schemas.microsoft.com/office/drawing/2014/main" id="{29DCFB03-C178-4BD3-AAAE-DC4CE68F2EAB}"/>
              </a:ext>
            </a:extLst>
          </p:cNvPr>
          <p:cNvSpPr txBox="1"/>
          <p:nvPr/>
        </p:nvSpPr>
        <p:spPr>
          <a:xfrm>
            <a:off x="7028527" y="2290054"/>
            <a:ext cx="1704313"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insult</a:t>
            </a:r>
          </a:p>
        </p:txBody>
      </p:sp>
      <p:sp>
        <p:nvSpPr>
          <p:cNvPr id="58" name="TextBox 57">
            <a:extLst>
              <a:ext uri="{FF2B5EF4-FFF2-40B4-BE49-F238E27FC236}">
                <a16:creationId xmlns:a16="http://schemas.microsoft.com/office/drawing/2014/main" id="{A61F890B-B218-47FF-950B-A107EA15126D}"/>
              </a:ext>
            </a:extLst>
          </p:cNvPr>
          <p:cNvSpPr txBox="1"/>
          <p:nvPr/>
        </p:nvSpPr>
        <p:spPr>
          <a:xfrm>
            <a:off x="5904011" y="2791866"/>
            <a:ext cx="1197764" cy="369332"/>
          </a:xfrm>
          <a:prstGeom prst="rect">
            <a:avLst/>
          </a:prstGeom>
          <a:noFill/>
        </p:spPr>
        <p:txBody>
          <a:bodyPr wrap="none" rtlCol="0">
            <a:spAutoFit/>
          </a:bodyPr>
          <a:lstStyle/>
          <a:p>
            <a:r>
              <a:rPr lang="en-US" dirty="0">
                <a:solidFill>
                  <a:schemeClr val="bg1"/>
                </a:solidFill>
                <a:latin typeface="Consolas" panose="020B0609020204030204" pitchFamily="49" charset="0"/>
              </a:rPr>
              <a:t>Insult&gt; </a:t>
            </a:r>
          </a:p>
        </p:txBody>
      </p:sp>
      <p:sp>
        <p:nvSpPr>
          <p:cNvPr id="59" name="TextBox 58">
            <a:extLst>
              <a:ext uri="{FF2B5EF4-FFF2-40B4-BE49-F238E27FC236}">
                <a16:creationId xmlns:a16="http://schemas.microsoft.com/office/drawing/2014/main" id="{291DEC55-7F0C-4C45-AA82-AE0AC0BAF2AA}"/>
              </a:ext>
            </a:extLst>
          </p:cNvPr>
          <p:cNvSpPr txBox="1"/>
          <p:nvPr/>
        </p:nvSpPr>
        <p:spPr>
          <a:xfrm>
            <a:off x="6818943" y="2794534"/>
            <a:ext cx="691215" cy="369332"/>
          </a:xfrm>
          <a:prstGeom prst="rect">
            <a:avLst/>
          </a:prstGeom>
          <a:noFill/>
        </p:spPr>
        <p:txBody>
          <a:bodyPr wrap="none" rtlCol="0">
            <a:spAutoFit/>
          </a:bodyPr>
          <a:lstStyle/>
          <a:p>
            <a:r>
              <a:rPr lang="en-US" dirty="0">
                <a:solidFill>
                  <a:srgbClr val="C2FFF0"/>
                </a:solidFill>
                <a:latin typeface="Consolas" panose="020B0609020204030204" pitchFamily="49" charset="0"/>
              </a:rPr>
              <a:t>main</a:t>
            </a:r>
          </a:p>
        </p:txBody>
      </p:sp>
      <p:sp>
        <p:nvSpPr>
          <p:cNvPr id="60" name="TextBox 59">
            <a:extLst>
              <a:ext uri="{FF2B5EF4-FFF2-40B4-BE49-F238E27FC236}">
                <a16:creationId xmlns:a16="http://schemas.microsoft.com/office/drawing/2014/main" id="{FEBCAD9C-BCE0-47BB-BB20-A902D6A7C940}"/>
              </a:ext>
            </a:extLst>
          </p:cNvPr>
          <p:cNvSpPr txBox="1"/>
          <p:nvPr/>
        </p:nvSpPr>
        <p:spPr>
          <a:xfrm>
            <a:off x="5904011" y="3058723"/>
            <a:ext cx="2590774" cy="369332"/>
          </a:xfrm>
          <a:prstGeom prst="rect">
            <a:avLst/>
          </a:prstGeom>
          <a:noFill/>
        </p:spPr>
        <p:txBody>
          <a:bodyPr wrap="none" rtlCol="0">
            <a:spAutoFit/>
          </a:bodyPr>
          <a:lstStyle/>
          <a:p>
            <a:r>
              <a:rPr lang="en-US" dirty="0">
                <a:solidFill>
                  <a:srgbClr val="FFD1D1"/>
                </a:solidFill>
                <a:latin typeface="Consolas" panose="020B0609020204030204" pitchFamily="49" charset="0"/>
              </a:rPr>
              <a:t>What is your name? </a:t>
            </a:r>
          </a:p>
        </p:txBody>
      </p:sp>
      <p:sp>
        <p:nvSpPr>
          <p:cNvPr id="62" name="TextBox 61">
            <a:extLst>
              <a:ext uri="{FF2B5EF4-FFF2-40B4-BE49-F238E27FC236}">
                <a16:creationId xmlns:a16="http://schemas.microsoft.com/office/drawing/2014/main" id="{137794BF-EFA9-427F-B51D-D7B02A7205A9}"/>
              </a:ext>
            </a:extLst>
          </p:cNvPr>
          <p:cNvSpPr txBox="1"/>
          <p:nvPr/>
        </p:nvSpPr>
        <p:spPr>
          <a:xfrm>
            <a:off x="5908428" y="2527466"/>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65" name="TextBox 64">
            <a:extLst>
              <a:ext uri="{FF2B5EF4-FFF2-40B4-BE49-F238E27FC236}">
                <a16:creationId xmlns:a16="http://schemas.microsoft.com/office/drawing/2014/main" id="{D89C0DB7-4D1E-4899-BD0B-368C91D4D9F6}"/>
              </a:ext>
            </a:extLst>
          </p:cNvPr>
          <p:cNvSpPr txBox="1"/>
          <p:nvPr/>
        </p:nvSpPr>
        <p:spPr>
          <a:xfrm>
            <a:off x="5904011" y="3590918"/>
            <a:ext cx="1197764" cy="369332"/>
          </a:xfrm>
          <a:prstGeom prst="rect">
            <a:avLst/>
          </a:prstGeom>
          <a:noFill/>
        </p:spPr>
        <p:txBody>
          <a:bodyPr wrap="none" rtlCol="0">
            <a:spAutoFit/>
          </a:bodyPr>
          <a:lstStyle/>
          <a:p>
            <a:r>
              <a:rPr lang="en-US" dirty="0">
                <a:solidFill>
                  <a:schemeClr val="bg1"/>
                </a:solidFill>
                <a:latin typeface="Consolas" panose="020B0609020204030204" pitchFamily="49" charset="0"/>
              </a:rPr>
              <a:t>Insult&gt; </a:t>
            </a:r>
          </a:p>
        </p:txBody>
      </p:sp>
      <p:sp>
        <p:nvSpPr>
          <p:cNvPr id="66" name="TextBox 65">
            <a:extLst>
              <a:ext uri="{FF2B5EF4-FFF2-40B4-BE49-F238E27FC236}">
                <a16:creationId xmlns:a16="http://schemas.microsoft.com/office/drawing/2014/main" id="{0846B67C-6A6D-4919-9F2D-28B076667152}"/>
              </a:ext>
            </a:extLst>
          </p:cNvPr>
          <p:cNvSpPr txBox="1"/>
          <p:nvPr/>
        </p:nvSpPr>
        <p:spPr>
          <a:xfrm>
            <a:off x="6809888" y="3597892"/>
            <a:ext cx="3477234" cy="369332"/>
          </a:xfrm>
          <a:prstGeom prst="rect">
            <a:avLst/>
          </a:prstGeom>
          <a:noFill/>
        </p:spPr>
        <p:txBody>
          <a:bodyPr wrap="none" rtlCol="0">
            <a:spAutoFit/>
          </a:bodyPr>
          <a:lstStyle/>
          <a:p>
            <a:r>
              <a:rPr lang="en-US" dirty="0">
                <a:solidFill>
                  <a:srgbClr val="C2FFF0"/>
                </a:solidFill>
                <a:latin typeface="Consolas" panose="020B0609020204030204" pitchFamily="49" charset="0"/>
              </a:rPr>
              <a:t>insult "Carey" "a climber"</a:t>
            </a:r>
          </a:p>
        </p:txBody>
      </p:sp>
      <p:sp>
        <p:nvSpPr>
          <p:cNvPr id="67" name="TextBox 66">
            <a:extLst>
              <a:ext uri="{FF2B5EF4-FFF2-40B4-BE49-F238E27FC236}">
                <a16:creationId xmlns:a16="http://schemas.microsoft.com/office/drawing/2014/main" id="{F131CACB-E9BD-47E5-9870-833247D1FA40}"/>
              </a:ext>
            </a:extLst>
          </p:cNvPr>
          <p:cNvSpPr txBox="1"/>
          <p:nvPr/>
        </p:nvSpPr>
        <p:spPr>
          <a:xfrm>
            <a:off x="5904010" y="3866612"/>
            <a:ext cx="6009979" cy="369332"/>
          </a:xfrm>
          <a:prstGeom prst="rect">
            <a:avLst/>
          </a:prstGeom>
          <a:noFill/>
        </p:spPr>
        <p:txBody>
          <a:bodyPr wrap="none" rtlCol="0">
            <a:spAutoFit/>
          </a:bodyPr>
          <a:lstStyle/>
          <a:p>
            <a:r>
              <a:rPr lang="en-US" dirty="0">
                <a:solidFill>
                  <a:srgbClr val="FFD1D1"/>
                </a:solidFill>
                <a:latin typeface="Consolas" panose="020B0609020204030204" pitchFamily="49" charset="0"/>
              </a:rPr>
              <a:t>Carey smells like a climber and doesn't floss.</a:t>
            </a:r>
          </a:p>
        </p:txBody>
      </p:sp>
      <p:sp>
        <p:nvSpPr>
          <p:cNvPr id="2" name="TextBox 1">
            <a:extLst>
              <a:ext uri="{FF2B5EF4-FFF2-40B4-BE49-F238E27FC236}">
                <a16:creationId xmlns:a16="http://schemas.microsoft.com/office/drawing/2014/main" id="{EB232A12-CF7F-44C7-B7B8-4F54BADEDDE6}"/>
              </a:ext>
            </a:extLst>
          </p:cNvPr>
          <p:cNvSpPr txBox="1"/>
          <p:nvPr/>
        </p:nvSpPr>
        <p:spPr>
          <a:xfrm>
            <a:off x="81485" y="2909339"/>
            <a:ext cx="982961" cy="369332"/>
          </a:xfrm>
          <a:prstGeom prst="rect">
            <a:avLst/>
          </a:prstGeom>
          <a:noFill/>
        </p:spPr>
        <p:txBody>
          <a:bodyPr wrap="none" rtlCol="0">
            <a:spAutoFit/>
          </a:bodyPr>
          <a:lstStyle/>
          <a:p>
            <a:r>
              <a:rPr lang="en-US" dirty="0" err="1"/>
              <a:t>insult.hs</a:t>
            </a:r>
            <a:endParaRPr lang="en-US" dirty="0"/>
          </a:p>
        </p:txBody>
      </p:sp>
      <p:sp>
        <p:nvSpPr>
          <p:cNvPr id="72" name="TextBox 71">
            <a:extLst>
              <a:ext uri="{FF2B5EF4-FFF2-40B4-BE49-F238E27FC236}">
                <a16:creationId xmlns:a16="http://schemas.microsoft.com/office/drawing/2014/main" id="{B8B4D848-170A-4B35-855E-3D9503C860AE}"/>
              </a:ext>
            </a:extLst>
          </p:cNvPr>
          <p:cNvSpPr txBox="1"/>
          <p:nvPr/>
        </p:nvSpPr>
        <p:spPr>
          <a:xfrm>
            <a:off x="8273013" y="3053997"/>
            <a:ext cx="564578" cy="369332"/>
          </a:xfrm>
          <a:prstGeom prst="rect">
            <a:avLst/>
          </a:prstGeom>
          <a:noFill/>
        </p:spPr>
        <p:txBody>
          <a:bodyPr wrap="none" rtlCol="0">
            <a:spAutoFit/>
          </a:bodyPr>
          <a:lstStyle/>
          <a:p>
            <a:r>
              <a:rPr lang="en-US" dirty="0">
                <a:solidFill>
                  <a:srgbClr val="C2FFF0"/>
                </a:solidFill>
                <a:latin typeface="Consolas" panose="020B0609020204030204" pitchFamily="49" charset="0"/>
              </a:rPr>
              <a:t>Ned</a:t>
            </a:r>
          </a:p>
        </p:txBody>
      </p:sp>
      <p:sp>
        <p:nvSpPr>
          <p:cNvPr id="73" name="TextBox 72">
            <a:extLst>
              <a:ext uri="{FF2B5EF4-FFF2-40B4-BE49-F238E27FC236}">
                <a16:creationId xmlns:a16="http://schemas.microsoft.com/office/drawing/2014/main" id="{38B33B70-DCE7-4705-BA77-3DB34AB91FF1}"/>
              </a:ext>
            </a:extLst>
          </p:cNvPr>
          <p:cNvSpPr txBox="1"/>
          <p:nvPr/>
        </p:nvSpPr>
        <p:spPr>
          <a:xfrm>
            <a:off x="5907032" y="3315238"/>
            <a:ext cx="6136616" cy="369332"/>
          </a:xfrm>
          <a:prstGeom prst="rect">
            <a:avLst/>
          </a:prstGeom>
          <a:noFill/>
        </p:spPr>
        <p:txBody>
          <a:bodyPr wrap="none" rtlCol="0">
            <a:spAutoFit/>
          </a:bodyPr>
          <a:lstStyle/>
          <a:p>
            <a:r>
              <a:rPr lang="en-US" dirty="0">
                <a:solidFill>
                  <a:srgbClr val="FFD1D1"/>
                </a:solidFill>
                <a:latin typeface="Consolas" panose="020B0609020204030204" pitchFamily="49" charset="0"/>
              </a:rPr>
              <a:t>Ned smells like unwashed dog and doesn't floss.</a:t>
            </a:r>
          </a:p>
        </p:txBody>
      </p:sp>
      <p:sp>
        <p:nvSpPr>
          <p:cNvPr id="76" name="Speech Bubble: Rectangle with Corners Rounded 75">
            <a:extLst>
              <a:ext uri="{FF2B5EF4-FFF2-40B4-BE49-F238E27FC236}">
                <a16:creationId xmlns:a16="http://schemas.microsoft.com/office/drawing/2014/main" id="{CBE9CDF2-5D8B-48AF-8436-6CFD315E96BB}"/>
              </a:ext>
            </a:extLst>
          </p:cNvPr>
          <p:cNvSpPr/>
          <p:nvPr/>
        </p:nvSpPr>
        <p:spPr>
          <a:xfrm>
            <a:off x="4107376" y="1829049"/>
            <a:ext cx="3074671" cy="1014287"/>
          </a:xfrm>
          <a:prstGeom prst="wedgeRoundRectCallout">
            <a:avLst>
              <a:gd name="adj1" fmla="val -41202"/>
              <a:gd name="adj2" fmla="val 10993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By the way, while you can define multi-line functions in your .</a:t>
            </a:r>
            <a:r>
              <a:rPr lang="en-US" sz="2000" dirty="0" err="1">
                <a:latin typeface="Corbel" panose="020B0503020204020204" pitchFamily="34" charset="0"/>
              </a:rPr>
              <a:t>hs</a:t>
            </a:r>
            <a:r>
              <a:rPr lang="en-US" sz="2000" dirty="0">
                <a:latin typeface="Corbel" panose="020B0503020204020204" pitchFamily="34" charset="0"/>
              </a:rPr>
              <a:t> source file…</a:t>
            </a:r>
          </a:p>
        </p:txBody>
      </p:sp>
      <p:sp>
        <p:nvSpPr>
          <p:cNvPr id="77" name="Speech Bubble: Rectangle with Corners Rounded 76">
            <a:extLst>
              <a:ext uri="{FF2B5EF4-FFF2-40B4-BE49-F238E27FC236}">
                <a16:creationId xmlns:a16="http://schemas.microsoft.com/office/drawing/2014/main" id="{C477646C-D711-4AE1-9F5A-343175BD7153}"/>
              </a:ext>
            </a:extLst>
          </p:cNvPr>
          <p:cNvSpPr/>
          <p:nvPr/>
        </p:nvSpPr>
        <p:spPr>
          <a:xfrm>
            <a:off x="6484362" y="2691445"/>
            <a:ext cx="4348944" cy="1014287"/>
          </a:xfrm>
          <a:prstGeom prst="wedgeRoundRectCallout">
            <a:avLst>
              <a:gd name="adj1" fmla="val -35902"/>
              <a:gd name="adj2" fmla="val 1081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 only define functions that have no line-breaks in the GHCI interpreter!</a:t>
            </a:r>
          </a:p>
        </p:txBody>
      </p:sp>
      <p:sp>
        <p:nvSpPr>
          <p:cNvPr id="78" name="TextBox 77">
            <a:extLst>
              <a:ext uri="{FF2B5EF4-FFF2-40B4-BE49-F238E27FC236}">
                <a16:creationId xmlns:a16="http://schemas.microsoft.com/office/drawing/2014/main" id="{C9EDA44E-E579-41C3-8151-326DB9D5C8D8}"/>
              </a:ext>
            </a:extLst>
          </p:cNvPr>
          <p:cNvSpPr txBox="1"/>
          <p:nvPr/>
        </p:nvSpPr>
        <p:spPr>
          <a:xfrm>
            <a:off x="5903850" y="4165447"/>
            <a:ext cx="1197764" cy="369332"/>
          </a:xfrm>
          <a:prstGeom prst="rect">
            <a:avLst/>
          </a:prstGeom>
          <a:noFill/>
        </p:spPr>
        <p:txBody>
          <a:bodyPr wrap="none" rtlCol="0">
            <a:spAutoFit/>
          </a:bodyPr>
          <a:lstStyle/>
          <a:p>
            <a:r>
              <a:rPr lang="en-US" dirty="0">
                <a:solidFill>
                  <a:schemeClr val="bg1"/>
                </a:solidFill>
                <a:latin typeface="Consolas" panose="020B0609020204030204" pitchFamily="49" charset="0"/>
              </a:rPr>
              <a:t>Insult&gt; </a:t>
            </a:r>
          </a:p>
        </p:txBody>
      </p:sp>
      <p:sp>
        <p:nvSpPr>
          <p:cNvPr id="79" name="TextBox 78">
            <a:extLst>
              <a:ext uri="{FF2B5EF4-FFF2-40B4-BE49-F238E27FC236}">
                <a16:creationId xmlns:a16="http://schemas.microsoft.com/office/drawing/2014/main" id="{D3777EAE-297C-4483-BFB8-6EC25CA1A3E1}"/>
              </a:ext>
            </a:extLst>
          </p:cNvPr>
          <p:cNvSpPr txBox="1"/>
          <p:nvPr/>
        </p:nvSpPr>
        <p:spPr>
          <a:xfrm>
            <a:off x="6858207" y="4172231"/>
            <a:ext cx="4743606" cy="369332"/>
          </a:xfrm>
          <a:prstGeom prst="rect">
            <a:avLst/>
          </a:prstGeom>
          <a:noFill/>
        </p:spPr>
        <p:txBody>
          <a:bodyPr wrap="none" rtlCol="0">
            <a:spAutoFit/>
          </a:bodyPr>
          <a:lstStyle/>
          <a:p>
            <a:r>
              <a:rPr lang="en-US" dirty="0">
                <a:solidFill>
                  <a:srgbClr val="C2FFF0"/>
                </a:solidFill>
                <a:latin typeface="Consolas" panose="020B0609020204030204" pitchFamily="49" charset="0"/>
              </a:rPr>
              <a:t>trash n s = n ++ "smells like " ++ s</a:t>
            </a:r>
          </a:p>
        </p:txBody>
      </p:sp>
      <p:sp>
        <p:nvSpPr>
          <p:cNvPr id="80" name="TextBox 79">
            <a:extLst>
              <a:ext uri="{FF2B5EF4-FFF2-40B4-BE49-F238E27FC236}">
                <a16:creationId xmlns:a16="http://schemas.microsoft.com/office/drawing/2014/main" id="{9596087A-4AED-4029-BC69-62906C1E9030}"/>
              </a:ext>
            </a:extLst>
          </p:cNvPr>
          <p:cNvSpPr txBox="1"/>
          <p:nvPr/>
        </p:nvSpPr>
        <p:spPr>
          <a:xfrm>
            <a:off x="5903850" y="4484096"/>
            <a:ext cx="1197764" cy="369332"/>
          </a:xfrm>
          <a:prstGeom prst="rect">
            <a:avLst/>
          </a:prstGeom>
          <a:noFill/>
        </p:spPr>
        <p:txBody>
          <a:bodyPr wrap="none" rtlCol="0">
            <a:spAutoFit/>
          </a:bodyPr>
          <a:lstStyle/>
          <a:p>
            <a:r>
              <a:rPr lang="en-US" dirty="0">
                <a:solidFill>
                  <a:schemeClr val="bg1"/>
                </a:solidFill>
                <a:latin typeface="Consolas" panose="020B0609020204030204" pitchFamily="49" charset="0"/>
              </a:rPr>
              <a:t>Insult&gt; </a:t>
            </a:r>
          </a:p>
        </p:txBody>
      </p:sp>
      <p:sp>
        <p:nvSpPr>
          <p:cNvPr id="81" name="TextBox 80">
            <a:extLst>
              <a:ext uri="{FF2B5EF4-FFF2-40B4-BE49-F238E27FC236}">
                <a16:creationId xmlns:a16="http://schemas.microsoft.com/office/drawing/2014/main" id="{D2EED6C4-1D88-49B3-A939-64B93E2DF7C4}"/>
              </a:ext>
            </a:extLst>
          </p:cNvPr>
          <p:cNvSpPr txBox="1"/>
          <p:nvPr/>
        </p:nvSpPr>
        <p:spPr>
          <a:xfrm>
            <a:off x="6858207" y="4490880"/>
            <a:ext cx="2844048" cy="369332"/>
          </a:xfrm>
          <a:prstGeom prst="rect">
            <a:avLst/>
          </a:prstGeom>
          <a:noFill/>
        </p:spPr>
        <p:txBody>
          <a:bodyPr wrap="none" rtlCol="0">
            <a:spAutoFit/>
          </a:bodyPr>
          <a:lstStyle/>
          <a:p>
            <a:r>
              <a:rPr lang="en-US" dirty="0">
                <a:solidFill>
                  <a:srgbClr val="C2FFF0"/>
                </a:solidFill>
                <a:latin typeface="Consolas" panose="020B0609020204030204" pitchFamily="49" charset="0"/>
              </a:rPr>
              <a:t>trash "Carey" "farts"</a:t>
            </a:r>
          </a:p>
        </p:txBody>
      </p:sp>
      <p:sp>
        <p:nvSpPr>
          <p:cNvPr id="82" name="TextBox 81">
            <a:extLst>
              <a:ext uri="{FF2B5EF4-FFF2-40B4-BE49-F238E27FC236}">
                <a16:creationId xmlns:a16="http://schemas.microsoft.com/office/drawing/2014/main" id="{5ABD5E84-2BB1-4D8C-891E-CE3B0BEAFBF9}"/>
              </a:ext>
            </a:extLst>
          </p:cNvPr>
          <p:cNvSpPr txBox="1"/>
          <p:nvPr/>
        </p:nvSpPr>
        <p:spPr>
          <a:xfrm>
            <a:off x="5913737" y="4777122"/>
            <a:ext cx="3223959" cy="369332"/>
          </a:xfrm>
          <a:prstGeom prst="rect">
            <a:avLst/>
          </a:prstGeom>
          <a:noFill/>
        </p:spPr>
        <p:txBody>
          <a:bodyPr wrap="none" rtlCol="0">
            <a:spAutoFit/>
          </a:bodyPr>
          <a:lstStyle/>
          <a:p>
            <a:r>
              <a:rPr lang="en-US" dirty="0">
                <a:solidFill>
                  <a:srgbClr val="FFD1D1"/>
                </a:solidFill>
                <a:latin typeface="Consolas" panose="020B0609020204030204" pitchFamily="49" charset="0"/>
              </a:rPr>
              <a:t>Carey smells like farts.</a:t>
            </a:r>
          </a:p>
        </p:txBody>
      </p:sp>
    </p:spTree>
    <p:extLst>
      <p:ext uri="{BB962C8B-B14F-4D97-AF65-F5344CB8AC3E}">
        <p14:creationId xmlns:p14="http://schemas.microsoft.com/office/powerpoint/2010/main" val="324294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left)">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wipe(left)">
                                      <p:cBhvr>
                                        <p:cTn id="36" dur="500"/>
                                        <p:tgtEl>
                                          <p:spTgt spid="5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wipe(left)">
                                      <p:cBhvr>
                                        <p:cTn id="51" dur="500"/>
                                        <p:tgtEl>
                                          <p:spTgt spid="7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wipe(left)">
                                      <p:cBhvr>
                                        <p:cTn id="61" dur="500"/>
                                        <p:tgtEl>
                                          <p:spTgt spid="6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left)">
                                      <p:cBhvr>
                                        <p:cTn id="66" dur="500"/>
                                        <p:tgtEl>
                                          <p:spTgt spid="6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wipe(down)">
                                      <p:cBhvr>
                                        <p:cTn id="71" dur="500"/>
                                        <p:tgtEl>
                                          <p:spTgt spid="7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grpId="2" nodeType="clickEffect">
                                  <p:stCondLst>
                                    <p:cond delay="0"/>
                                  </p:stCondLst>
                                  <p:childTnLst>
                                    <p:animMotion origin="layout" path="M -6.25E-7 7.40741E-7 L -0.28685 -0.06088 " pathEditMode="relative" rAng="0" ptsTypes="AA">
                                      <p:cBhvr>
                                        <p:cTn id="75" dur="2000" fill="hold"/>
                                        <p:tgtEl>
                                          <p:spTgt spid="76"/>
                                        </p:tgtEl>
                                        <p:attrNameLst>
                                          <p:attrName>ppt_x</p:attrName>
                                          <p:attrName>ppt_y</p:attrName>
                                        </p:attrNameLst>
                                      </p:cBhvr>
                                      <p:rCtr x="-14349" y="-3056"/>
                                    </p:animMotion>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7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wipe(left)">
                                      <p:cBhvr>
                                        <p:cTn id="84" dur="500"/>
                                        <p:tgtEl>
                                          <p:spTgt spid="7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wipe(down)">
                                      <p:cBhvr>
                                        <p:cTn id="89" dur="500"/>
                                        <p:tgtEl>
                                          <p:spTgt spid="7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wipe(left)">
                                      <p:cBhvr>
                                        <p:cTn id="94" dur="500"/>
                                        <p:tgtEl>
                                          <p:spTgt spid="79"/>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77"/>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wipe(left)">
                                      <p:cBhvr>
                                        <p:cTn id="103" dur="500"/>
                                        <p:tgtEl>
                                          <p:spTgt spid="80"/>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81"/>
                                        </p:tgtEl>
                                        <p:attrNameLst>
                                          <p:attrName>style.visibility</p:attrName>
                                        </p:attrNameLst>
                                      </p:cBhvr>
                                      <p:to>
                                        <p:strVal val="visible"/>
                                      </p:to>
                                    </p:set>
                                    <p:animEffect transition="in" filter="wipe(left)">
                                      <p:cBhvr>
                                        <p:cTn id="108" dur="500"/>
                                        <p:tgtEl>
                                          <p:spTgt spid="81"/>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82"/>
                                        </p:tgtEl>
                                        <p:attrNameLst>
                                          <p:attrName>style.visibility</p:attrName>
                                        </p:attrNameLst>
                                      </p:cBhvr>
                                      <p:to>
                                        <p:strVal val="visible"/>
                                      </p:to>
                                    </p:set>
                                    <p:animEffect transition="in" filter="wipe(left)">
                                      <p:cBhvr>
                                        <p:cTn id="11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8" grpId="0"/>
      <p:bldP spid="59" grpId="0"/>
      <p:bldP spid="60" grpId="0"/>
      <p:bldP spid="62" grpId="0"/>
      <p:bldP spid="65" grpId="0"/>
      <p:bldP spid="66" grpId="0"/>
      <p:bldP spid="67" grpId="0"/>
      <p:bldP spid="2" grpId="0"/>
      <p:bldP spid="72" grpId="0"/>
      <p:bldP spid="73" grpId="0"/>
      <p:bldP spid="76" grpId="0" animBg="1"/>
      <p:bldP spid="76" grpId="1" animBg="1"/>
      <p:bldP spid="76" grpId="2" animBg="1"/>
      <p:bldP spid="77" grpId="0" animBg="1"/>
      <p:bldP spid="77" grpId="1" animBg="1"/>
      <p:bldP spid="78" grpId="0"/>
      <p:bldP spid="79" grpId="0"/>
      <p:bldP spid="80" grpId="0"/>
      <p:bldP spid="81" grpId="0"/>
      <p:bldP spid="8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AC54083-0DA8-46F5-BB4F-C06043E1EA08}"/>
              </a:ext>
            </a:extLst>
          </p:cNvPr>
          <p:cNvGrpSpPr/>
          <p:nvPr/>
        </p:nvGrpSpPr>
        <p:grpSpPr>
          <a:xfrm>
            <a:off x="3209191" y="1816662"/>
            <a:ext cx="5838400" cy="4403069"/>
            <a:chOff x="117699" y="926254"/>
            <a:chExt cx="5838400" cy="4403069"/>
          </a:xfrm>
        </p:grpSpPr>
        <p:sp>
          <p:nvSpPr>
            <p:cNvPr id="5" name="Rectangle 4">
              <a:extLst>
                <a:ext uri="{FF2B5EF4-FFF2-40B4-BE49-F238E27FC236}">
                  <a16:creationId xmlns:a16="http://schemas.microsoft.com/office/drawing/2014/main" id="{47DDC01C-A2CA-45F4-A61D-402FB7611178}"/>
                </a:ext>
              </a:extLst>
            </p:cNvPr>
            <p:cNvSpPr/>
            <p:nvPr/>
          </p:nvSpPr>
          <p:spPr>
            <a:xfrm>
              <a:off x="175817" y="1228103"/>
              <a:ext cx="5780282" cy="410122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B232A12-CF7F-44C7-B7B8-4F54BADEDDE6}"/>
                </a:ext>
              </a:extLst>
            </p:cNvPr>
            <p:cNvSpPr txBox="1"/>
            <p:nvPr/>
          </p:nvSpPr>
          <p:spPr>
            <a:xfrm>
              <a:off x="117699" y="926254"/>
              <a:ext cx="971741" cy="369332"/>
            </a:xfrm>
            <a:prstGeom prst="rect">
              <a:avLst/>
            </a:prstGeom>
            <a:noFill/>
          </p:spPr>
          <p:txBody>
            <a:bodyPr wrap="none" rtlCol="0">
              <a:spAutoFit/>
            </a:bodyPr>
            <a:lstStyle/>
            <a:p>
              <a:r>
                <a:rPr lang="en-US" dirty="0" err="1"/>
                <a:t>funcs.hs</a:t>
              </a:r>
              <a:endParaRPr lang="en-US" dirty="0"/>
            </a:p>
          </p:txBody>
        </p:sp>
      </p:grpSp>
      <p:sp>
        <p:nvSpPr>
          <p:cNvPr id="8" name="Title 1">
            <a:extLst>
              <a:ext uri="{FF2B5EF4-FFF2-40B4-BE49-F238E27FC236}">
                <a16:creationId xmlns:a16="http://schemas.microsoft.com/office/drawing/2014/main" id="{44BC18D6-6EA6-4973-A63B-059FD072ED4A}"/>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Example Functions</a:t>
            </a:r>
          </a:p>
        </p:txBody>
      </p:sp>
      <p:sp>
        <p:nvSpPr>
          <p:cNvPr id="3" name="TextBox 2">
            <a:extLst>
              <a:ext uri="{FF2B5EF4-FFF2-40B4-BE49-F238E27FC236}">
                <a16:creationId xmlns:a16="http://schemas.microsoft.com/office/drawing/2014/main" id="{F390B565-8DAF-4F39-90EF-C2F5A49DFA90}"/>
              </a:ext>
            </a:extLst>
          </p:cNvPr>
          <p:cNvSpPr txBox="1"/>
          <p:nvPr/>
        </p:nvSpPr>
        <p:spPr>
          <a:xfrm>
            <a:off x="3489125" y="689633"/>
            <a:ext cx="5416869" cy="461665"/>
          </a:xfrm>
          <a:prstGeom prst="rect">
            <a:avLst/>
          </a:prstGeom>
          <a:noFill/>
        </p:spPr>
        <p:txBody>
          <a:bodyPr wrap="none" rtlCol="0">
            <a:spAutoFit/>
          </a:bodyPr>
          <a:lstStyle/>
          <a:p>
            <a:pPr algn="ctr"/>
            <a:r>
              <a:rPr lang="en-US" sz="2400" dirty="0"/>
              <a:t>Here are some other function examples…</a:t>
            </a:r>
          </a:p>
        </p:txBody>
      </p:sp>
      <p:sp>
        <p:nvSpPr>
          <p:cNvPr id="51" name="TextBox 50">
            <a:extLst>
              <a:ext uri="{FF2B5EF4-FFF2-40B4-BE49-F238E27FC236}">
                <a16:creationId xmlns:a16="http://schemas.microsoft.com/office/drawing/2014/main" id="{6638CD7C-9F82-404A-9627-E8630844DCDF}"/>
              </a:ext>
            </a:extLst>
          </p:cNvPr>
          <p:cNvSpPr txBox="1"/>
          <p:nvPr/>
        </p:nvSpPr>
        <p:spPr>
          <a:xfrm>
            <a:off x="3271864" y="2111906"/>
            <a:ext cx="5486817" cy="646331"/>
          </a:xfrm>
          <a:prstGeom prst="rect">
            <a:avLst/>
          </a:prstGeom>
          <a:noFill/>
        </p:spPr>
        <p:txBody>
          <a:bodyPr wrap="square">
            <a:spAutoFit/>
          </a:bodyPr>
          <a:lstStyle/>
          <a:p>
            <a:r>
              <a:rPr lang="en-US" dirty="0" err="1">
                <a:solidFill>
                  <a:srgbClr val="7030A0"/>
                </a:solidFill>
                <a:latin typeface="Consolas" panose="020B0609020204030204" pitchFamily="49" charset="0"/>
              </a:rPr>
              <a:t>isBigger</a:t>
            </a:r>
            <a:r>
              <a:rPr lang="en-US" dirty="0">
                <a:solidFill>
                  <a:srgbClr val="7030A0"/>
                </a:solidFill>
                <a:latin typeface="Consolas" panose="020B0609020204030204" pitchFamily="49" charset="0"/>
              </a:rPr>
              <a:t> </a:t>
            </a:r>
            <a:r>
              <a:rPr lang="en-US" dirty="0">
                <a:latin typeface="Consolas" panose="020B0609020204030204" pitchFamily="49" charset="0"/>
              </a:rPr>
              <a:t>::</a:t>
            </a:r>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Double</a:t>
            </a:r>
            <a:r>
              <a:rPr lang="en-US" dirty="0">
                <a:solidFill>
                  <a:srgbClr val="7030A0"/>
                </a:solidFill>
                <a:latin typeface="Consolas" panose="020B0609020204030204" pitchFamily="49" charset="0"/>
              </a:rPr>
              <a:t> </a:t>
            </a:r>
            <a:r>
              <a:rPr lang="en-US" dirty="0">
                <a:latin typeface="Consolas" panose="020B0609020204030204" pitchFamily="49" charset="0"/>
              </a:rPr>
              <a:t>-&gt;</a:t>
            </a:r>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Double</a:t>
            </a:r>
            <a:r>
              <a:rPr lang="en-US" dirty="0">
                <a:solidFill>
                  <a:srgbClr val="7030A0"/>
                </a:solidFill>
                <a:latin typeface="Consolas" panose="020B0609020204030204" pitchFamily="49" charset="0"/>
              </a:rPr>
              <a:t> </a:t>
            </a:r>
            <a:r>
              <a:rPr lang="en-US" dirty="0">
                <a:latin typeface="Consolas" panose="020B0609020204030204" pitchFamily="49" charset="0"/>
              </a:rPr>
              <a:t>-&gt;</a:t>
            </a:r>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Bool</a:t>
            </a:r>
          </a:p>
          <a:p>
            <a:r>
              <a:rPr lang="en-US" dirty="0" err="1">
                <a:solidFill>
                  <a:srgbClr val="7030A0"/>
                </a:solidFill>
                <a:latin typeface="Consolas" panose="020B0609020204030204" pitchFamily="49" charset="0"/>
              </a:rPr>
              <a:t>isBigger</a:t>
            </a:r>
            <a:r>
              <a:rPr lang="en-US" dirty="0">
                <a:solidFill>
                  <a:srgbClr val="7030A0"/>
                </a:solidFill>
                <a:latin typeface="Consolas" panose="020B0609020204030204" pitchFamily="49" charset="0"/>
              </a:rPr>
              <a:t> </a:t>
            </a:r>
            <a:r>
              <a:rPr lang="en-US" dirty="0">
                <a:solidFill>
                  <a:srgbClr val="00B050"/>
                </a:solidFill>
                <a:latin typeface="Consolas" panose="020B0609020204030204" pitchFamily="49" charset="0"/>
              </a:rPr>
              <a:t>a</a:t>
            </a:r>
            <a:r>
              <a:rPr lang="en-US" dirty="0">
                <a:solidFill>
                  <a:srgbClr val="7030A0"/>
                </a:solidFill>
                <a:latin typeface="Consolas" panose="020B0609020204030204" pitchFamily="49" charset="0"/>
              </a:rPr>
              <a:t> </a:t>
            </a:r>
            <a:r>
              <a:rPr lang="en-US" dirty="0">
                <a:solidFill>
                  <a:srgbClr val="00B050"/>
                </a:solidFill>
                <a:latin typeface="Consolas" panose="020B0609020204030204" pitchFamily="49" charset="0"/>
              </a:rPr>
              <a:t>b</a:t>
            </a:r>
            <a:r>
              <a:rPr lang="en-US" dirty="0">
                <a:solidFill>
                  <a:srgbClr val="7030A0"/>
                </a:solidFill>
                <a:latin typeface="Consolas" panose="020B0609020204030204" pitchFamily="49" charset="0"/>
              </a:rPr>
              <a:t> </a:t>
            </a:r>
            <a:r>
              <a:rPr lang="en-US" dirty="0">
                <a:latin typeface="Consolas" panose="020B0609020204030204" pitchFamily="49" charset="0"/>
              </a:rPr>
              <a:t>= a &gt; b</a:t>
            </a:r>
            <a:endParaRPr lang="en-US" dirty="0"/>
          </a:p>
        </p:txBody>
      </p:sp>
      <p:sp>
        <p:nvSpPr>
          <p:cNvPr id="76" name="TextBox 75">
            <a:extLst>
              <a:ext uri="{FF2B5EF4-FFF2-40B4-BE49-F238E27FC236}">
                <a16:creationId xmlns:a16="http://schemas.microsoft.com/office/drawing/2014/main" id="{6A41F885-06DD-457F-AA68-AE78EE0D54F6}"/>
              </a:ext>
            </a:extLst>
          </p:cNvPr>
          <p:cNvSpPr txBox="1"/>
          <p:nvPr/>
        </p:nvSpPr>
        <p:spPr>
          <a:xfrm>
            <a:off x="3256777" y="3077633"/>
            <a:ext cx="6887073" cy="923330"/>
          </a:xfrm>
          <a:prstGeom prst="rect">
            <a:avLst/>
          </a:prstGeom>
          <a:noFill/>
        </p:spPr>
        <p:txBody>
          <a:bodyPr wrap="square">
            <a:spAutoFit/>
          </a:bodyPr>
          <a:lstStyle/>
          <a:p>
            <a:r>
              <a:rPr lang="en-US" dirty="0">
                <a:solidFill>
                  <a:srgbClr val="7030A0"/>
                </a:solidFill>
                <a:latin typeface="Consolas" panose="020B0609020204030204" pitchFamily="49" charset="0"/>
              </a:rPr>
              <a:t>average </a:t>
            </a:r>
            <a:r>
              <a:rPr lang="en-US" dirty="0">
                <a:latin typeface="Consolas" panose="020B0609020204030204" pitchFamily="49" charset="0"/>
              </a:rPr>
              <a:t>::</a:t>
            </a:r>
            <a:endParaRPr lang="en-US" dirty="0">
              <a:solidFill>
                <a:srgbClr val="0070C0"/>
              </a:solidFill>
              <a:latin typeface="Consolas" panose="020B0609020204030204" pitchFamily="49" charset="0"/>
            </a:endParaRPr>
          </a:p>
          <a:p>
            <a:r>
              <a:rPr lang="en-US" dirty="0">
                <a:solidFill>
                  <a:srgbClr val="7030A0"/>
                </a:solidFill>
                <a:latin typeface="Consolas" panose="020B0609020204030204" pitchFamily="49" charset="0"/>
              </a:rPr>
              <a:t>average</a:t>
            </a:r>
            <a:r>
              <a:rPr lang="en-US" dirty="0">
                <a:latin typeface="Consolas" panose="020B0609020204030204" pitchFamily="49" charset="0"/>
              </a:rPr>
              <a:t> </a:t>
            </a:r>
            <a:r>
              <a:rPr lang="en-US" dirty="0">
                <a:solidFill>
                  <a:srgbClr val="00B050"/>
                </a:solidFill>
                <a:latin typeface="Consolas" panose="020B0609020204030204" pitchFamily="49" charset="0"/>
              </a:rPr>
              <a:t>list</a:t>
            </a:r>
            <a:r>
              <a:rPr lang="en-US" dirty="0">
                <a:latin typeface="Consolas" panose="020B0609020204030204" pitchFamily="49" charset="0"/>
              </a:rPr>
              <a:t> = </a:t>
            </a:r>
          </a:p>
          <a:p>
            <a:r>
              <a:rPr lang="en-US" dirty="0">
                <a:latin typeface="Consolas" panose="020B0609020204030204" pitchFamily="49" charset="0"/>
              </a:rPr>
              <a:t>  (sum list) / </a:t>
            </a:r>
            <a:r>
              <a:rPr lang="en-US" dirty="0" err="1">
                <a:latin typeface="Consolas" panose="020B0609020204030204" pitchFamily="49" charset="0"/>
              </a:rPr>
              <a:t>fromIntegral</a:t>
            </a:r>
            <a:r>
              <a:rPr lang="en-US" dirty="0">
                <a:latin typeface="Consolas" panose="020B0609020204030204" pitchFamily="49" charset="0"/>
              </a:rPr>
              <a:t> (length list)</a:t>
            </a:r>
          </a:p>
        </p:txBody>
      </p:sp>
      <p:sp>
        <p:nvSpPr>
          <p:cNvPr id="78" name="Speech Bubble: Rectangle with Corners Rounded 77">
            <a:extLst>
              <a:ext uri="{FF2B5EF4-FFF2-40B4-BE49-F238E27FC236}">
                <a16:creationId xmlns:a16="http://schemas.microsoft.com/office/drawing/2014/main" id="{0AE32C30-CE17-4E28-B50D-7C881410B935}"/>
              </a:ext>
            </a:extLst>
          </p:cNvPr>
          <p:cNvSpPr/>
          <p:nvPr/>
        </p:nvSpPr>
        <p:spPr>
          <a:xfrm>
            <a:off x="3406224" y="488036"/>
            <a:ext cx="2853717" cy="1126367"/>
          </a:xfrm>
          <a:prstGeom prst="wedgeRoundRectCallout">
            <a:avLst>
              <a:gd name="adj1" fmla="val 35728"/>
              <a:gd name="adj2" fmla="val 1014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a:t>
            </a:r>
            <a:r>
              <a:rPr lang="en-US" sz="2000" dirty="0" err="1">
                <a:solidFill>
                  <a:srgbClr val="F3EBF9"/>
                </a:solidFill>
                <a:latin typeface="Corbel" panose="020B0503020204020204" pitchFamily="34" charset="0"/>
              </a:rPr>
              <a:t>isBigger</a:t>
            </a:r>
            <a:r>
              <a:rPr lang="en-US" sz="2000" dirty="0">
                <a:latin typeface="Corbel" panose="020B0503020204020204" pitchFamily="34" charset="0"/>
              </a:rPr>
              <a:t> function takes two </a:t>
            </a:r>
            <a:r>
              <a:rPr lang="en-US" sz="2000" dirty="0">
                <a:solidFill>
                  <a:srgbClr val="FFAFAF"/>
                </a:solidFill>
                <a:latin typeface="Corbel" panose="020B0503020204020204" pitchFamily="34" charset="0"/>
              </a:rPr>
              <a:t>doubles</a:t>
            </a:r>
            <a:r>
              <a:rPr lang="en-US" sz="2000" dirty="0">
                <a:latin typeface="Corbel" panose="020B0503020204020204" pitchFamily="34" charset="0"/>
              </a:rPr>
              <a:t> as parameters.</a:t>
            </a:r>
          </a:p>
        </p:txBody>
      </p:sp>
      <p:sp>
        <p:nvSpPr>
          <p:cNvPr id="82" name="Speech Bubble: Rectangle with Corners Rounded 81">
            <a:extLst>
              <a:ext uri="{FF2B5EF4-FFF2-40B4-BE49-F238E27FC236}">
                <a16:creationId xmlns:a16="http://schemas.microsoft.com/office/drawing/2014/main" id="{84A4E5B3-7F55-4F42-8F6D-9F7F84FDAD71}"/>
              </a:ext>
            </a:extLst>
          </p:cNvPr>
          <p:cNvSpPr/>
          <p:nvPr/>
        </p:nvSpPr>
        <p:spPr>
          <a:xfrm>
            <a:off x="6559359" y="598876"/>
            <a:ext cx="2093323" cy="978960"/>
          </a:xfrm>
          <a:prstGeom prst="wedgeRoundRectCallout">
            <a:avLst>
              <a:gd name="adj1" fmla="val 896"/>
              <a:gd name="adj2" fmla="val 1150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returns a </a:t>
            </a:r>
            <a:r>
              <a:rPr lang="en-US" sz="2000" dirty="0" err="1">
                <a:solidFill>
                  <a:srgbClr val="C2FFF0"/>
                </a:solidFill>
                <a:latin typeface="Corbel" panose="020B0503020204020204" pitchFamily="34" charset="0"/>
              </a:rPr>
              <a:t>boolean</a:t>
            </a:r>
            <a:r>
              <a:rPr lang="en-US" sz="2000" dirty="0">
                <a:latin typeface="Corbel" panose="020B0503020204020204" pitchFamily="34" charset="0"/>
              </a:rPr>
              <a:t> result.</a:t>
            </a:r>
          </a:p>
        </p:txBody>
      </p:sp>
      <p:sp>
        <p:nvSpPr>
          <p:cNvPr id="83" name="Speech Bubble: Rectangle with Corners Rounded 82">
            <a:extLst>
              <a:ext uri="{FF2B5EF4-FFF2-40B4-BE49-F238E27FC236}">
                <a16:creationId xmlns:a16="http://schemas.microsoft.com/office/drawing/2014/main" id="{41AD3BE9-603D-4874-9EF9-1C6523147F93}"/>
              </a:ext>
            </a:extLst>
          </p:cNvPr>
          <p:cNvSpPr/>
          <p:nvPr/>
        </p:nvSpPr>
        <p:spPr>
          <a:xfrm>
            <a:off x="3226297" y="1017882"/>
            <a:ext cx="2729363" cy="1284503"/>
          </a:xfrm>
          <a:prstGeom prst="wedgeRoundRectCallout">
            <a:avLst>
              <a:gd name="adj1" fmla="val -26913"/>
              <a:gd name="adj2" fmla="val 1180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a function that computes the average of a list of values.</a:t>
            </a:r>
          </a:p>
        </p:txBody>
      </p:sp>
      <p:sp>
        <p:nvSpPr>
          <p:cNvPr id="86" name="Speech Bubble: Rectangle with Corners Rounded 85">
            <a:extLst>
              <a:ext uri="{FF2B5EF4-FFF2-40B4-BE49-F238E27FC236}">
                <a16:creationId xmlns:a16="http://schemas.microsoft.com/office/drawing/2014/main" id="{8C4AF7A8-3AD3-4007-B7F1-C73C6A9349EF}"/>
              </a:ext>
            </a:extLst>
          </p:cNvPr>
          <p:cNvSpPr/>
          <p:nvPr/>
        </p:nvSpPr>
        <p:spPr>
          <a:xfrm>
            <a:off x="4841002" y="574308"/>
            <a:ext cx="2779937" cy="1894340"/>
          </a:xfrm>
          <a:prstGeom prst="wedgeRoundRectCallout">
            <a:avLst>
              <a:gd name="adj1" fmla="val -42210"/>
              <a:gd name="adj2" fmla="val 861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function takes an input </a:t>
            </a:r>
            <a:r>
              <a:rPr lang="en-US" sz="2000" dirty="0">
                <a:solidFill>
                  <a:schemeClr val="accent2">
                    <a:lumMod val="40000"/>
                    <a:lumOff val="60000"/>
                  </a:schemeClr>
                </a:solidFill>
                <a:latin typeface="Corbel" panose="020B0503020204020204" pitchFamily="34" charset="0"/>
              </a:rPr>
              <a:t>list</a:t>
            </a:r>
            <a:r>
              <a:rPr lang="en-US" sz="2000" dirty="0">
                <a:latin typeface="Corbel" panose="020B0503020204020204" pitchFamily="34" charset="0"/>
              </a:rPr>
              <a:t> of </a:t>
            </a:r>
            <a:r>
              <a:rPr lang="en-US" sz="2000" dirty="0">
                <a:solidFill>
                  <a:schemeClr val="accent2">
                    <a:lumMod val="40000"/>
                    <a:lumOff val="60000"/>
                  </a:schemeClr>
                </a:solidFill>
                <a:latin typeface="Corbel" panose="020B0503020204020204" pitchFamily="34" charset="0"/>
              </a:rPr>
              <a:t>Doubles</a:t>
            </a:r>
            <a:r>
              <a:rPr lang="en-US" sz="2000" dirty="0">
                <a:latin typeface="Corbel" panose="020B0503020204020204" pitchFamily="34" charset="0"/>
              </a:rPr>
              <a:t>.</a:t>
            </a:r>
          </a:p>
          <a:p>
            <a:pPr algn="ctr"/>
            <a:endParaRPr lang="en-US" sz="2000" dirty="0">
              <a:latin typeface="Corbel" panose="020B0503020204020204" pitchFamily="34" charset="0"/>
            </a:endParaRPr>
          </a:p>
          <a:p>
            <a:pPr algn="ctr"/>
            <a:r>
              <a:rPr lang="en-US" sz="2000" dirty="0">
                <a:latin typeface="Corbel" panose="020B0503020204020204" pitchFamily="34" charset="0"/>
              </a:rPr>
              <a:t>The [ ]s indicate that the parameter is a list.</a:t>
            </a:r>
          </a:p>
        </p:txBody>
      </p:sp>
      <p:sp>
        <p:nvSpPr>
          <p:cNvPr id="90" name="TextBox 89">
            <a:extLst>
              <a:ext uri="{FF2B5EF4-FFF2-40B4-BE49-F238E27FC236}">
                <a16:creationId xmlns:a16="http://schemas.microsoft.com/office/drawing/2014/main" id="{95547DEC-1FB7-408C-802F-7F52A934375B}"/>
              </a:ext>
            </a:extLst>
          </p:cNvPr>
          <p:cNvSpPr txBox="1"/>
          <p:nvPr/>
        </p:nvSpPr>
        <p:spPr>
          <a:xfrm>
            <a:off x="4599164" y="3086412"/>
            <a:ext cx="6135986" cy="369332"/>
          </a:xfrm>
          <a:prstGeom prst="rect">
            <a:avLst/>
          </a:prstGeom>
          <a:noFill/>
        </p:spPr>
        <p:txBody>
          <a:bodyPr wrap="square">
            <a:spAutoFit/>
          </a:bodyPr>
          <a:lstStyle/>
          <a:p>
            <a:r>
              <a:rPr lang="en-US" dirty="0">
                <a:solidFill>
                  <a:srgbClr val="FF0000"/>
                </a:solidFill>
                <a:latin typeface="Consolas" panose="020B0609020204030204" pitchFamily="49" charset="0"/>
              </a:rPr>
              <a:t>[Double] </a:t>
            </a:r>
            <a:r>
              <a:rPr lang="en-US" dirty="0">
                <a:latin typeface="Consolas" panose="020B0609020204030204" pitchFamily="49" charset="0"/>
              </a:rPr>
              <a:t>-&gt; </a:t>
            </a:r>
            <a:r>
              <a:rPr lang="en-US" dirty="0">
                <a:solidFill>
                  <a:srgbClr val="0070C0"/>
                </a:solidFill>
                <a:latin typeface="Consolas" panose="020B0609020204030204" pitchFamily="49" charset="0"/>
              </a:rPr>
              <a:t>Double</a:t>
            </a:r>
            <a:endParaRPr lang="en-US" dirty="0"/>
          </a:p>
        </p:txBody>
      </p:sp>
      <p:sp>
        <p:nvSpPr>
          <p:cNvPr id="85" name="Speech Bubble: Rectangle with Corners Rounded 84">
            <a:extLst>
              <a:ext uri="{FF2B5EF4-FFF2-40B4-BE49-F238E27FC236}">
                <a16:creationId xmlns:a16="http://schemas.microsoft.com/office/drawing/2014/main" id="{BA38543C-E19F-49E6-8692-53B9D6348479}"/>
              </a:ext>
            </a:extLst>
          </p:cNvPr>
          <p:cNvSpPr/>
          <p:nvPr/>
        </p:nvSpPr>
        <p:spPr>
          <a:xfrm>
            <a:off x="7650488" y="1709402"/>
            <a:ext cx="2747937" cy="1156301"/>
          </a:xfrm>
          <a:prstGeom prst="wedgeRoundRectCallout">
            <a:avLst>
              <a:gd name="adj1" fmla="val -91762"/>
              <a:gd name="adj2" fmla="val 764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as we can see, our function returns a Double as its result.</a:t>
            </a:r>
          </a:p>
        </p:txBody>
      </p:sp>
      <p:sp>
        <p:nvSpPr>
          <p:cNvPr id="91" name="Speech Bubble: Rectangle with Corners Rounded 90">
            <a:extLst>
              <a:ext uri="{FF2B5EF4-FFF2-40B4-BE49-F238E27FC236}">
                <a16:creationId xmlns:a16="http://schemas.microsoft.com/office/drawing/2014/main" id="{8FDE8EA0-4DD2-48D5-B662-12044F11FD29}"/>
              </a:ext>
            </a:extLst>
          </p:cNvPr>
          <p:cNvSpPr/>
          <p:nvPr/>
        </p:nvSpPr>
        <p:spPr>
          <a:xfrm>
            <a:off x="3551114" y="4661218"/>
            <a:ext cx="3634455" cy="1392472"/>
          </a:xfrm>
          <a:prstGeom prst="wedgeRoundRectCallout">
            <a:avLst>
              <a:gd name="adj1" fmla="val -32247"/>
              <a:gd name="adj2" fmla="val -1013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function first sums up the Doubles in the list using a built-in Haskell </a:t>
            </a:r>
            <a:r>
              <a:rPr lang="en-US" sz="2000" dirty="0">
                <a:solidFill>
                  <a:srgbClr val="FFAFAF"/>
                </a:solidFill>
                <a:latin typeface="Corbel" panose="020B0503020204020204" pitchFamily="34" charset="0"/>
              </a:rPr>
              <a:t>sum</a:t>
            </a:r>
            <a:r>
              <a:rPr lang="en-US" sz="2000" dirty="0">
                <a:latin typeface="Corbel" panose="020B0503020204020204" pitchFamily="34" charset="0"/>
              </a:rPr>
              <a:t> function.</a:t>
            </a:r>
          </a:p>
        </p:txBody>
      </p:sp>
      <p:sp>
        <p:nvSpPr>
          <p:cNvPr id="92" name="Speech Bubble: Rectangle with Corners Rounded 91">
            <a:extLst>
              <a:ext uri="{FF2B5EF4-FFF2-40B4-BE49-F238E27FC236}">
                <a16:creationId xmlns:a16="http://schemas.microsoft.com/office/drawing/2014/main" id="{29153BB1-B166-49FF-BC8D-F65EC826D86C}"/>
              </a:ext>
            </a:extLst>
          </p:cNvPr>
          <p:cNvSpPr/>
          <p:nvPr/>
        </p:nvSpPr>
        <p:spPr>
          <a:xfrm>
            <a:off x="8560707" y="4333933"/>
            <a:ext cx="3344599" cy="1392472"/>
          </a:xfrm>
          <a:prstGeom prst="wedgeRoundRectCallout">
            <a:avLst>
              <a:gd name="adj1" fmla="val -74221"/>
              <a:gd name="adj2" fmla="val -762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it computes the length of the list using the built-in </a:t>
            </a:r>
            <a:r>
              <a:rPr lang="en-US" sz="2000" dirty="0">
                <a:solidFill>
                  <a:srgbClr val="FFAFAF"/>
                </a:solidFill>
                <a:latin typeface="Corbel" panose="020B0503020204020204" pitchFamily="34" charset="0"/>
              </a:rPr>
              <a:t>length</a:t>
            </a:r>
            <a:r>
              <a:rPr lang="en-US" sz="2000" dirty="0">
                <a:latin typeface="Corbel" panose="020B0503020204020204" pitchFamily="34" charset="0"/>
              </a:rPr>
              <a:t> function.</a:t>
            </a:r>
          </a:p>
        </p:txBody>
      </p:sp>
      <p:sp>
        <p:nvSpPr>
          <p:cNvPr id="93" name="Speech Bubble: Rectangle with Corners Rounded 92">
            <a:extLst>
              <a:ext uri="{FF2B5EF4-FFF2-40B4-BE49-F238E27FC236}">
                <a16:creationId xmlns:a16="http://schemas.microsoft.com/office/drawing/2014/main" id="{050143D6-AB18-4876-B020-CDF3CB24249D}"/>
              </a:ext>
            </a:extLst>
          </p:cNvPr>
          <p:cNvSpPr/>
          <p:nvPr/>
        </p:nvSpPr>
        <p:spPr>
          <a:xfrm>
            <a:off x="6594458" y="1658070"/>
            <a:ext cx="4355353" cy="1755620"/>
          </a:xfrm>
          <a:prstGeom prst="wedgeRoundRectCallout">
            <a:avLst>
              <a:gd name="adj1" fmla="val -71979"/>
              <a:gd name="adj2" fmla="val 664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use the built-in </a:t>
            </a:r>
            <a:r>
              <a:rPr lang="en-US" sz="2000" dirty="0" err="1">
                <a:solidFill>
                  <a:srgbClr val="FFAFAF"/>
                </a:solidFill>
                <a:latin typeface="Corbel" panose="020B0503020204020204" pitchFamily="34" charset="0"/>
              </a:rPr>
              <a:t>fromIntegral</a:t>
            </a:r>
            <a:r>
              <a:rPr lang="en-US" sz="2000" dirty="0">
                <a:latin typeface="Corbel" panose="020B0503020204020204" pitchFamily="34" charset="0"/>
              </a:rPr>
              <a:t> function to convert our length (which is an Int) into a Double so we can perform our division.</a:t>
            </a:r>
          </a:p>
        </p:txBody>
      </p:sp>
    </p:spTree>
    <p:extLst>
      <p:ext uri="{BB962C8B-B14F-4D97-AF65-F5344CB8AC3E}">
        <p14:creationId xmlns:p14="http://schemas.microsoft.com/office/powerpoint/2010/main" val="215726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down)">
                                      <p:cBhvr>
                                        <p:cTn id="11" dur="500"/>
                                        <p:tgtEl>
                                          <p:spTgt spid="7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wipe(down)">
                                      <p:cBhvr>
                                        <p:cTn id="16" dur="50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wipe(down)">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8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wipe(down)">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down)">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8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wipe(down)">
                                      <p:cBhvr>
                                        <p:cTn id="60" dur="500"/>
                                        <p:tgtEl>
                                          <p:spTgt spid="9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9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wipe(down)">
                                      <p:cBhvr>
                                        <p:cTn id="69" dur="500"/>
                                        <p:tgtEl>
                                          <p:spTgt spid="92"/>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9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wipe(down)">
                                      <p:cBhvr>
                                        <p:cTn id="78" dur="500"/>
                                        <p:tgtEl>
                                          <p:spTgt spid="93"/>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76" grpId="0"/>
      <p:bldP spid="78" grpId="0" animBg="1"/>
      <p:bldP spid="78" grpId="1" animBg="1"/>
      <p:bldP spid="82" grpId="0" animBg="1"/>
      <p:bldP spid="82" grpId="1" animBg="1"/>
      <p:bldP spid="83" grpId="0" animBg="1"/>
      <p:bldP spid="83" grpId="1" animBg="1"/>
      <p:bldP spid="86" grpId="0" animBg="1"/>
      <p:bldP spid="86" grpId="1" animBg="1"/>
      <p:bldP spid="90" grpId="0"/>
      <p:bldP spid="85" grpId="0" animBg="1"/>
      <p:bldP spid="85" grpId="1" animBg="1"/>
      <p:bldP spid="91" grpId="0" animBg="1"/>
      <p:bldP spid="91" grpId="1" animBg="1"/>
      <p:bldP spid="92" grpId="0" animBg="1"/>
      <p:bldP spid="92" grpId="1" animBg="1"/>
      <p:bldP spid="93" grpId="0" animBg="1"/>
      <p:bldP spid="93"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90B565-8DAF-4F39-90EF-C2F5A49DFA90}"/>
              </a:ext>
            </a:extLst>
          </p:cNvPr>
          <p:cNvSpPr txBox="1"/>
          <p:nvPr/>
        </p:nvSpPr>
        <p:spPr>
          <a:xfrm>
            <a:off x="3489125" y="689633"/>
            <a:ext cx="5416869" cy="461665"/>
          </a:xfrm>
          <a:prstGeom prst="rect">
            <a:avLst/>
          </a:prstGeom>
          <a:noFill/>
        </p:spPr>
        <p:txBody>
          <a:bodyPr wrap="none" rtlCol="0">
            <a:spAutoFit/>
          </a:bodyPr>
          <a:lstStyle/>
          <a:p>
            <a:pPr algn="ctr"/>
            <a:r>
              <a:rPr lang="en-US" sz="2400" dirty="0"/>
              <a:t>Here are some other function examples…</a:t>
            </a:r>
          </a:p>
        </p:txBody>
      </p:sp>
      <p:grpSp>
        <p:nvGrpSpPr>
          <p:cNvPr id="37" name="Group 36">
            <a:extLst>
              <a:ext uri="{FF2B5EF4-FFF2-40B4-BE49-F238E27FC236}">
                <a16:creationId xmlns:a16="http://schemas.microsoft.com/office/drawing/2014/main" id="{86530696-70B8-4E54-B177-CE3E3C25ED30}"/>
              </a:ext>
            </a:extLst>
          </p:cNvPr>
          <p:cNvGrpSpPr/>
          <p:nvPr/>
        </p:nvGrpSpPr>
        <p:grpSpPr>
          <a:xfrm>
            <a:off x="3209191" y="1816662"/>
            <a:ext cx="5838400" cy="4403069"/>
            <a:chOff x="117699" y="926254"/>
            <a:chExt cx="5838400" cy="4403069"/>
          </a:xfrm>
        </p:grpSpPr>
        <p:sp>
          <p:nvSpPr>
            <p:cNvPr id="38" name="Rectangle 37">
              <a:extLst>
                <a:ext uri="{FF2B5EF4-FFF2-40B4-BE49-F238E27FC236}">
                  <a16:creationId xmlns:a16="http://schemas.microsoft.com/office/drawing/2014/main" id="{6E5E8FDF-FDDB-4140-9833-99B960A582CB}"/>
                </a:ext>
              </a:extLst>
            </p:cNvPr>
            <p:cNvSpPr/>
            <p:nvPr/>
          </p:nvSpPr>
          <p:spPr>
            <a:xfrm>
              <a:off x="175817" y="1228103"/>
              <a:ext cx="5780282" cy="410122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7FDCF57D-D87A-4FC2-B5F1-9FACDC4D76D6}"/>
                </a:ext>
              </a:extLst>
            </p:cNvPr>
            <p:cNvSpPr txBox="1"/>
            <p:nvPr/>
          </p:nvSpPr>
          <p:spPr>
            <a:xfrm>
              <a:off x="117699" y="926254"/>
              <a:ext cx="971741" cy="369332"/>
            </a:xfrm>
            <a:prstGeom prst="rect">
              <a:avLst/>
            </a:prstGeom>
            <a:noFill/>
          </p:spPr>
          <p:txBody>
            <a:bodyPr wrap="none" rtlCol="0">
              <a:spAutoFit/>
            </a:bodyPr>
            <a:lstStyle/>
            <a:p>
              <a:r>
                <a:rPr lang="en-US" dirty="0" err="1"/>
                <a:t>funcs.hs</a:t>
              </a:r>
              <a:endParaRPr lang="en-US" dirty="0"/>
            </a:p>
          </p:txBody>
        </p:sp>
      </p:grpSp>
      <p:sp>
        <p:nvSpPr>
          <p:cNvPr id="40" name="TextBox 39">
            <a:extLst>
              <a:ext uri="{FF2B5EF4-FFF2-40B4-BE49-F238E27FC236}">
                <a16:creationId xmlns:a16="http://schemas.microsoft.com/office/drawing/2014/main" id="{1397B61E-5A95-4B8B-B26A-E84B78FF4B6D}"/>
              </a:ext>
            </a:extLst>
          </p:cNvPr>
          <p:cNvSpPr txBox="1"/>
          <p:nvPr/>
        </p:nvSpPr>
        <p:spPr>
          <a:xfrm>
            <a:off x="3271864" y="2111906"/>
            <a:ext cx="5486817" cy="646331"/>
          </a:xfrm>
          <a:prstGeom prst="rect">
            <a:avLst/>
          </a:prstGeom>
          <a:noFill/>
        </p:spPr>
        <p:txBody>
          <a:bodyPr wrap="square">
            <a:spAutoFit/>
          </a:bodyPr>
          <a:lstStyle/>
          <a:p>
            <a:r>
              <a:rPr lang="en-US" dirty="0" err="1">
                <a:solidFill>
                  <a:srgbClr val="7030A0"/>
                </a:solidFill>
                <a:latin typeface="Consolas" panose="020B0609020204030204" pitchFamily="49" charset="0"/>
              </a:rPr>
              <a:t>isBigger</a:t>
            </a:r>
            <a:r>
              <a:rPr lang="en-US" dirty="0">
                <a:solidFill>
                  <a:srgbClr val="7030A0"/>
                </a:solidFill>
                <a:latin typeface="Consolas" panose="020B0609020204030204" pitchFamily="49" charset="0"/>
              </a:rPr>
              <a:t> </a:t>
            </a:r>
            <a:r>
              <a:rPr lang="en-US" dirty="0">
                <a:latin typeface="Consolas" panose="020B0609020204030204" pitchFamily="49" charset="0"/>
              </a:rPr>
              <a:t>::</a:t>
            </a:r>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Double</a:t>
            </a:r>
            <a:r>
              <a:rPr lang="en-US" dirty="0">
                <a:solidFill>
                  <a:srgbClr val="7030A0"/>
                </a:solidFill>
                <a:latin typeface="Consolas" panose="020B0609020204030204" pitchFamily="49" charset="0"/>
              </a:rPr>
              <a:t> </a:t>
            </a:r>
            <a:r>
              <a:rPr lang="en-US" dirty="0">
                <a:latin typeface="Consolas" panose="020B0609020204030204" pitchFamily="49" charset="0"/>
              </a:rPr>
              <a:t>-&gt;</a:t>
            </a:r>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Double</a:t>
            </a:r>
            <a:r>
              <a:rPr lang="en-US" dirty="0">
                <a:solidFill>
                  <a:srgbClr val="7030A0"/>
                </a:solidFill>
                <a:latin typeface="Consolas" panose="020B0609020204030204" pitchFamily="49" charset="0"/>
              </a:rPr>
              <a:t> </a:t>
            </a:r>
            <a:r>
              <a:rPr lang="en-US" dirty="0">
                <a:latin typeface="Consolas" panose="020B0609020204030204" pitchFamily="49" charset="0"/>
              </a:rPr>
              <a:t>-&gt;</a:t>
            </a:r>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Bool</a:t>
            </a:r>
          </a:p>
          <a:p>
            <a:r>
              <a:rPr lang="en-US" dirty="0" err="1">
                <a:solidFill>
                  <a:srgbClr val="7030A0"/>
                </a:solidFill>
                <a:latin typeface="Consolas" panose="020B0609020204030204" pitchFamily="49" charset="0"/>
              </a:rPr>
              <a:t>isBigger</a:t>
            </a:r>
            <a:r>
              <a:rPr lang="en-US" dirty="0">
                <a:solidFill>
                  <a:srgbClr val="7030A0"/>
                </a:solidFill>
                <a:latin typeface="Consolas" panose="020B0609020204030204" pitchFamily="49" charset="0"/>
              </a:rPr>
              <a:t> </a:t>
            </a:r>
            <a:r>
              <a:rPr lang="en-US" dirty="0">
                <a:solidFill>
                  <a:srgbClr val="00B050"/>
                </a:solidFill>
                <a:latin typeface="Consolas" panose="020B0609020204030204" pitchFamily="49" charset="0"/>
              </a:rPr>
              <a:t>a</a:t>
            </a:r>
            <a:r>
              <a:rPr lang="en-US" dirty="0">
                <a:solidFill>
                  <a:srgbClr val="7030A0"/>
                </a:solidFill>
                <a:latin typeface="Consolas" panose="020B0609020204030204" pitchFamily="49" charset="0"/>
              </a:rPr>
              <a:t> </a:t>
            </a:r>
            <a:r>
              <a:rPr lang="en-US" dirty="0">
                <a:solidFill>
                  <a:srgbClr val="00B050"/>
                </a:solidFill>
                <a:latin typeface="Consolas" panose="020B0609020204030204" pitchFamily="49" charset="0"/>
              </a:rPr>
              <a:t>b</a:t>
            </a:r>
            <a:r>
              <a:rPr lang="en-US" dirty="0">
                <a:solidFill>
                  <a:srgbClr val="7030A0"/>
                </a:solidFill>
                <a:latin typeface="Consolas" panose="020B0609020204030204" pitchFamily="49" charset="0"/>
              </a:rPr>
              <a:t> </a:t>
            </a:r>
            <a:r>
              <a:rPr lang="en-US" dirty="0">
                <a:latin typeface="Consolas" panose="020B0609020204030204" pitchFamily="49" charset="0"/>
              </a:rPr>
              <a:t>= a &gt; b</a:t>
            </a:r>
            <a:endParaRPr lang="en-US" dirty="0"/>
          </a:p>
        </p:txBody>
      </p:sp>
      <p:sp>
        <p:nvSpPr>
          <p:cNvPr id="41" name="TextBox 40">
            <a:extLst>
              <a:ext uri="{FF2B5EF4-FFF2-40B4-BE49-F238E27FC236}">
                <a16:creationId xmlns:a16="http://schemas.microsoft.com/office/drawing/2014/main" id="{073BC8F8-0557-46BF-A039-185312A4723A}"/>
              </a:ext>
            </a:extLst>
          </p:cNvPr>
          <p:cNvSpPr txBox="1"/>
          <p:nvPr/>
        </p:nvSpPr>
        <p:spPr>
          <a:xfrm>
            <a:off x="3256777" y="3077633"/>
            <a:ext cx="6887073" cy="923330"/>
          </a:xfrm>
          <a:prstGeom prst="rect">
            <a:avLst/>
          </a:prstGeom>
          <a:noFill/>
        </p:spPr>
        <p:txBody>
          <a:bodyPr wrap="square">
            <a:spAutoFit/>
          </a:bodyPr>
          <a:lstStyle/>
          <a:p>
            <a:r>
              <a:rPr lang="en-US" dirty="0">
                <a:solidFill>
                  <a:srgbClr val="7030A0"/>
                </a:solidFill>
                <a:latin typeface="Consolas" panose="020B0609020204030204" pitchFamily="49" charset="0"/>
              </a:rPr>
              <a:t>average </a:t>
            </a:r>
            <a:r>
              <a:rPr lang="en-US" dirty="0">
                <a:latin typeface="Consolas" panose="020B0609020204030204" pitchFamily="49" charset="0"/>
              </a:rPr>
              <a:t>::</a:t>
            </a:r>
            <a:endParaRPr lang="en-US" dirty="0">
              <a:solidFill>
                <a:srgbClr val="0070C0"/>
              </a:solidFill>
              <a:latin typeface="Consolas" panose="020B0609020204030204" pitchFamily="49" charset="0"/>
            </a:endParaRPr>
          </a:p>
          <a:p>
            <a:r>
              <a:rPr lang="en-US" dirty="0">
                <a:solidFill>
                  <a:srgbClr val="7030A0"/>
                </a:solidFill>
                <a:latin typeface="Consolas" panose="020B0609020204030204" pitchFamily="49" charset="0"/>
              </a:rPr>
              <a:t>average</a:t>
            </a:r>
            <a:r>
              <a:rPr lang="en-US" dirty="0">
                <a:latin typeface="Consolas" panose="020B0609020204030204" pitchFamily="49" charset="0"/>
              </a:rPr>
              <a:t> </a:t>
            </a:r>
            <a:r>
              <a:rPr lang="en-US" dirty="0">
                <a:solidFill>
                  <a:srgbClr val="00B050"/>
                </a:solidFill>
                <a:latin typeface="Consolas" panose="020B0609020204030204" pitchFamily="49" charset="0"/>
              </a:rPr>
              <a:t>list</a:t>
            </a:r>
            <a:r>
              <a:rPr lang="en-US" dirty="0">
                <a:latin typeface="Consolas" panose="020B0609020204030204" pitchFamily="49" charset="0"/>
              </a:rPr>
              <a:t> = </a:t>
            </a:r>
          </a:p>
          <a:p>
            <a:r>
              <a:rPr lang="en-US" dirty="0">
                <a:latin typeface="Consolas" panose="020B0609020204030204" pitchFamily="49" charset="0"/>
              </a:rPr>
              <a:t>  (sum list) / </a:t>
            </a:r>
            <a:r>
              <a:rPr lang="en-US" dirty="0" err="1">
                <a:latin typeface="Consolas" panose="020B0609020204030204" pitchFamily="49" charset="0"/>
              </a:rPr>
              <a:t>fromIntegral</a:t>
            </a:r>
            <a:r>
              <a:rPr lang="en-US" dirty="0">
                <a:latin typeface="Consolas" panose="020B0609020204030204" pitchFamily="49" charset="0"/>
              </a:rPr>
              <a:t> (length list)</a:t>
            </a:r>
          </a:p>
        </p:txBody>
      </p:sp>
      <p:sp>
        <p:nvSpPr>
          <p:cNvPr id="43" name="TextBox 42">
            <a:extLst>
              <a:ext uri="{FF2B5EF4-FFF2-40B4-BE49-F238E27FC236}">
                <a16:creationId xmlns:a16="http://schemas.microsoft.com/office/drawing/2014/main" id="{6EC943BB-4E5F-434D-BF36-EBCB27A02778}"/>
              </a:ext>
            </a:extLst>
          </p:cNvPr>
          <p:cNvSpPr txBox="1"/>
          <p:nvPr/>
        </p:nvSpPr>
        <p:spPr>
          <a:xfrm>
            <a:off x="4599164" y="3086412"/>
            <a:ext cx="6135986" cy="369332"/>
          </a:xfrm>
          <a:prstGeom prst="rect">
            <a:avLst/>
          </a:prstGeom>
          <a:noFill/>
        </p:spPr>
        <p:txBody>
          <a:bodyPr wrap="square">
            <a:spAutoFit/>
          </a:bodyPr>
          <a:lstStyle/>
          <a:p>
            <a:r>
              <a:rPr lang="en-US" dirty="0">
                <a:solidFill>
                  <a:srgbClr val="FF0000"/>
                </a:solidFill>
                <a:latin typeface="Consolas" panose="020B0609020204030204" pitchFamily="49" charset="0"/>
              </a:rPr>
              <a:t>[Double] </a:t>
            </a:r>
            <a:r>
              <a:rPr lang="en-US" dirty="0">
                <a:latin typeface="Consolas" panose="020B0609020204030204" pitchFamily="49" charset="0"/>
              </a:rPr>
              <a:t>-&gt; </a:t>
            </a:r>
            <a:r>
              <a:rPr lang="en-US" dirty="0">
                <a:solidFill>
                  <a:srgbClr val="0070C0"/>
                </a:solidFill>
                <a:latin typeface="Consolas" panose="020B0609020204030204" pitchFamily="49" charset="0"/>
              </a:rPr>
              <a:t>Double</a:t>
            </a:r>
            <a:endParaRPr lang="en-US" dirty="0"/>
          </a:p>
        </p:txBody>
      </p:sp>
      <p:sp>
        <p:nvSpPr>
          <p:cNvPr id="44" name="TextBox 43">
            <a:extLst>
              <a:ext uri="{FF2B5EF4-FFF2-40B4-BE49-F238E27FC236}">
                <a16:creationId xmlns:a16="http://schemas.microsoft.com/office/drawing/2014/main" id="{B231A4BA-192B-421E-B3D9-C14AF9676238}"/>
              </a:ext>
            </a:extLst>
          </p:cNvPr>
          <p:cNvSpPr txBox="1"/>
          <p:nvPr/>
        </p:nvSpPr>
        <p:spPr>
          <a:xfrm>
            <a:off x="3267309" y="4289916"/>
            <a:ext cx="6095244" cy="923330"/>
          </a:xfrm>
          <a:prstGeom prst="rect">
            <a:avLst/>
          </a:prstGeom>
          <a:noFill/>
        </p:spPr>
        <p:txBody>
          <a:bodyPr wrap="square">
            <a:spAutoFit/>
          </a:bodyPr>
          <a:lstStyle/>
          <a:p>
            <a:r>
              <a:rPr lang="en-US" sz="1800">
                <a:solidFill>
                  <a:srgbClr val="7030A0"/>
                </a:solidFill>
                <a:latin typeface="Consolas" panose="020B0609020204030204" pitchFamily="49" charset="0"/>
              </a:rPr>
              <a:t>get_last_item :: </a:t>
            </a:r>
            <a:r>
              <a:rPr lang="en-US" sz="1800">
                <a:solidFill>
                  <a:srgbClr val="FF0000"/>
                </a:solidFill>
                <a:latin typeface="Consolas" panose="020B0609020204030204" pitchFamily="49" charset="0"/>
              </a:rPr>
              <a:t>[any_type] </a:t>
            </a:r>
            <a:r>
              <a:rPr lang="en-US" sz="1800">
                <a:latin typeface="Consolas" panose="020B0609020204030204" pitchFamily="49" charset="0"/>
              </a:rPr>
              <a:t>-&gt;</a:t>
            </a:r>
            <a:r>
              <a:rPr lang="en-US" sz="1800">
                <a:solidFill>
                  <a:srgbClr val="7030A0"/>
                </a:solidFill>
                <a:latin typeface="Consolas" panose="020B0609020204030204" pitchFamily="49" charset="0"/>
              </a:rPr>
              <a:t> </a:t>
            </a:r>
            <a:r>
              <a:rPr lang="en-US">
                <a:solidFill>
                  <a:srgbClr val="0070C0"/>
                </a:solidFill>
                <a:latin typeface="Consolas" panose="020B0609020204030204" pitchFamily="49" charset="0"/>
              </a:rPr>
              <a:t>any_type</a:t>
            </a:r>
            <a:endParaRPr lang="en-US" sz="1800">
              <a:solidFill>
                <a:srgbClr val="0070C0"/>
              </a:solidFill>
              <a:latin typeface="Consolas" panose="020B0609020204030204" pitchFamily="49" charset="0"/>
            </a:endParaRPr>
          </a:p>
          <a:p>
            <a:r>
              <a:rPr lang="en-US" sz="1800">
                <a:solidFill>
                  <a:srgbClr val="7030A0"/>
                </a:solidFill>
                <a:latin typeface="Consolas" panose="020B0609020204030204" pitchFamily="49" charset="0"/>
              </a:rPr>
              <a:t>get_last_item lst </a:t>
            </a:r>
            <a:r>
              <a:rPr lang="en-US" sz="1800">
                <a:latin typeface="Consolas" panose="020B0609020204030204" pitchFamily="49" charset="0"/>
              </a:rPr>
              <a:t>= </a:t>
            </a:r>
          </a:p>
          <a:p>
            <a:r>
              <a:rPr lang="en-US">
                <a:latin typeface="Consolas" panose="020B0609020204030204" pitchFamily="49" charset="0"/>
              </a:rPr>
              <a:t>  </a:t>
            </a:r>
            <a:r>
              <a:rPr lang="en-US" sz="1800">
                <a:latin typeface="Consolas" panose="020B0609020204030204" pitchFamily="49" charset="0"/>
              </a:rPr>
              <a:t>head (reverse lst)</a:t>
            </a:r>
            <a:endParaRPr lang="en-US" dirty="0">
              <a:latin typeface="Consolas" panose="020B0609020204030204" pitchFamily="49" charset="0"/>
            </a:endParaRPr>
          </a:p>
        </p:txBody>
      </p:sp>
      <p:sp>
        <p:nvSpPr>
          <p:cNvPr id="46" name="Speech Bubble: Rectangle with Corners Rounded 45">
            <a:extLst>
              <a:ext uri="{FF2B5EF4-FFF2-40B4-BE49-F238E27FC236}">
                <a16:creationId xmlns:a16="http://schemas.microsoft.com/office/drawing/2014/main" id="{93E32528-8DC5-450D-B3ED-878408F15FD2}"/>
              </a:ext>
            </a:extLst>
          </p:cNvPr>
          <p:cNvSpPr/>
          <p:nvPr/>
        </p:nvSpPr>
        <p:spPr>
          <a:xfrm>
            <a:off x="518632" y="2222204"/>
            <a:ext cx="3616555" cy="1317094"/>
          </a:xfrm>
          <a:prstGeom prst="wedgeRoundRectCallout">
            <a:avLst>
              <a:gd name="adj1" fmla="val 51046"/>
              <a:gd name="adj2" fmla="val 1100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function takes a list holding any type of item and returns the </a:t>
            </a:r>
            <a:r>
              <a:rPr lang="en-US" sz="2000" dirty="0">
                <a:solidFill>
                  <a:srgbClr val="FFC1C1"/>
                </a:solidFill>
                <a:latin typeface="Corbel" panose="020B0503020204020204" pitchFamily="34" charset="0"/>
              </a:rPr>
              <a:t>last item </a:t>
            </a:r>
            <a:r>
              <a:rPr lang="en-US" sz="2000" dirty="0">
                <a:latin typeface="Corbel" panose="020B0503020204020204" pitchFamily="34" charset="0"/>
              </a:rPr>
              <a:t>in the list.</a:t>
            </a:r>
          </a:p>
        </p:txBody>
      </p:sp>
      <p:sp>
        <p:nvSpPr>
          <p:cNvPr id="63" name="Speech Bubble: Rectangle with Corners Rounded 62">
            <a:extLst>
              <a:ext uri="{FF2B5EF4-FFF2-40B4-BE49-F238E27FC236}">
                <a16:creationId xmlns:a16="http://schemas.microsoft.com/office/drawing/2014/main" id="{070EDF86-4DB0-46E3-ACF3-33FB0ADE20FD}"/>
              </a:ext>
            </a:extLst>
          </p:cNvPr>
          <p:cNvSpPr/>
          <p:nvPr/>
        </p:nvSpPr>
        <p:spPr>
          <a:xfrm>
            <a:off x="5400349" y="2452921"/>
            <a:ext cx="3846922" cy="1526156"/>
          </a:xfrm>
          <a:prstGeom prst="wedgeRoundRectCallout">
            <a:avLst>
              <a:gd name="adj1" fmla="val -39979"/>
              <a:gd name="adj2" fmla="val 759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interesting! What's </a:t>
            </a:r>
            <a:r>
              <a:rPr lang="en-US" sz="2000" dirty="0">
                <a:solidFill>
                  <a:srgbClr val="FFAFAF"/>
                </a:solidFill>
                <a:latin typeface="Corbel" panose="020B0503020204020204" pitchFamily="34" charset="0"/>
              </a:rPr>
              <a:t>"</a:t>
            </a:r>
            <a:r>
              <a:rPr lang="en-US" sz="2000" dirty="0" err="1">
                <a:solidFill>
                  <a:srgbClr val="FFAFAF"/>
                </a:solidFill>
                <a:latin typeface="Corbel" panose="020B0503020204020204" pitchFamily="34" charset="0"/>
              </a:rPr>
              <a:t>any_type</a:t>
            </a:r>
            <a:r>
              <a:rPr lang="en-US" sz="2000" dirty="0">
                <a:solidFill>
                  <a:srgbClr val="FFAFAF"/>
                </a:solidFill>
                <a:latin typeface="Corbel" panose="020B0503020204020204" pitchFamily="34" charset="0"/>
              </a:rPr>
              <a:t>"</a:t>
            </a:r>
            <a:r>
              <a:rPr lang="en-US" sz="2000" dirty="0">
                <a:latin typeface="Corbel" panose="020B0503020204020204" pitchFamily="34" charset="0"/>
              </a:rPr>
              <a:t>?</a:t>
            </a:r>
          </a:p>
          <a:p>
            <a:pPr algn="ctr"/>
            <a:endParaRPr lang="en-US" sz="1100" dirty="0">
              <a:latin typeface="Corbel" panose="020B0503020204020204" pitchFamily="34" charset="0"/>
            </a:endParaRPr>
          </a:p>
          <a:p>
            <a:pPr algn="ctr"/>
            <a:r>
              <a:rPr lang="en-US" sz="2000" dirty="0">
                <a:latin typeface="Corbel" panose="020B0503020204020204" pitchFamily="34" charset="0"/>
              </a:rPr>
              <a:t>Why didn't we specify a type like </a:t>
            </a:r>
            <a:r>
              <a:rPr lang="en-US" sz="2000" dirty="0">
                <a:solidFill>
                  <a:srgbClr val="FFAFAF"/>
                </a:solidFill>
                <a:latin typeface="Corbel" panose="020B0503020204020204" pitchFamily="34" charset="0"/>
              </a:rPr>
              <a:t>Integer</a:t>
            </a:r>
            <a:r>
              <a:rPr lang="en-US" sz="2000" dirty="0">
                <a:latin typeface="Corbel" panose="020B0503020204020204" pitchFamily="34" charset="0"/>
              </a:rPr>
              <a:t> or </a:t>
            </a:r>
            <a:r>
              <a:rPr lang="en-US" sz="2000" dirty="0">
                <a:solidFill>
                  <a:srgbClr val="FFAFAF"/>
                </a:solidFill>
                <a:latin typeface="Corbel" panose="020B0503020204020204" pitchFamily="34" charset="0"/>
              </a:rPr>
              <a:t>Double</a:t>
            </a:r>
            <a:r>
              <a:rPr lang="en-US" sz="2000" dirty="0">
                <a:latin typeface="Corbel" panose="020B0503020204020204" pitchFamily="34" charset="0"/>
              </a:rPr>
              <a:t>?</a:t>
            </a:r>
          </a:p>
        </p:txBody>
      </p:sp>
      <p:sp>
        <p:nvSpPr>
          <p:cNvPr id="68" name="Title 1">
            <a:extLst>
              <a:ext uri="{FF2B5EF4-FFF2-40B4-BE49-F238E27FC236}">
                <a16:creationId xmlns:a16="http://schemas.microsoft.com/office/drawing/2014/main" id="{504C7B53-42D3-4941-BBD8-0063CFACAD46}"/>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Example Functions</a:t>
            </a:r>
          </a:p>
        </p:txBody>
      </p:sp>
      <p:sp>
        <p:nvSpPr>
          <p:cNvPr id="70" name="Speech Bubble: Rectangle with Corners Rounded 69">
            <a:extLst>
              <a:ext uri="{FF2B5EF4-FFF2-40B4-BE49-F238E27FC236}">
                <a16:creationId xmlns:a16="http://schemas.microsoft.com/office/drawing/2014/main" id="{101E6276-2BC1-45DF-908B-8EFCA474DFBE}"/>
              </a:ext>
            </a:extLst>
          </p:cNvPr>
          <p:cNvSpPr/>
          <p:nvPr/>
        </p:nvSpPr>
        <p:spPr>
          <a:xfrm>
            <a:off x="5442428" y="1386196"/>
            <a:ext cx="4701421" cy="2592881"/>
          </a:xfrm>
          <a:prstGeom prst="wedgeRoundRectCallout">
            <a:avLst>
              <a:gd name="adj1" fmla="val -41138"/>
              <a:gd name="adj2" fmla="val 630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latin typeface="Corbel" panose="020B0503020204020204" pitchFamily="34" charset="0"/>
              </a:rPr>
              <a:t>"</a:t>
            </a:r>
            <a:r>
              <a:rPr lang="en-US" sz="2000" dirty="0" err="1">
                <a:solidFill>
                  <a:srgbClr val="FFC1C1"/>
                </a:solidFill>
                <a:latin typeface="Corbel" panose="020B0503020204020204" pitchFamily="34" charset="0"/>
              </a:rPr>
              <a:t>any_type</a:t>
            </a:r>
            <a:r>
              <a:rPr lang="en-US" sz="2000" dirty="0">
                <a:solidFill>
                  <a:srgbClr val="FFC1C1"/>
                </a:solidFill>
                <a:latin typeface="Corbel" panose="020B0503020204020204" pitchFamily="34" charset="0"/>
              </a:rPr>
              <a:t>" </a:t>
            </a:r>
            <a:r>
              <a:rPr lang="en-US" sz="2000" dirty="0">
                <a:latin typeface="Corbel" panose="020B0503020204020204" pitchFamily="34" charset="0"/>
              </a:rPr>
              <a:t>is called a </a:t>
            </a:r>
            <a:r>
              <a:rPr lang="en-US" sz="2000" dirty="0">
                <a:solidFill>
                  <a:srgbClr val="FFC1C1"/>
                </a:solidFill>
                <a:latin typeface="Corbel" panose="020B0503020204020204" pitchFamily="34" charset="0"/>
              </a:rPr>
              <a:t>"type variable"</a:t>
            </a:r>
            <a:r>
              <a:rPr lang="en-US" sz="2000" dirty="0">
                <a:latin typeface="Corbel" panose="020B0503020204020204" pitchFamily="34" charset="0"/>
              </a:rPr>
              <a:t>.</a:t>
            </a:r>
          </a:p>
          <a:p>
            <a:pPr algn="ctr"/>
            <a:endParaRPr lang="en-US" sz="1200" dirty="0">
              <a:latin typeface="Corbel" panose="020B0503020204020204" pitchFamily="34" charset="0"/>
            </a:endParaRPr>
          </a:p>
          <a:p>
            <a:pPr algn="ctr"/>
            <a:r>
              <a:rPr lang="en-US" sz="2000" dirty="0">
                <a:latin typeface="Corbel" panose="020B0503020204020204" pitchFamily="34" charset="0"/>
              </a:rPr>
              <a:t>It's Haskell's equivalent of </a:t>
            </a:r>
            <a:r>
              <a:rPr lang="en-US" sz="2000" dirty="0">
                <a:solidFill>
                  <a:srgbClr val="FFC1C1"/>
                </a:solidFill>
                <a:latin typeface="Corbel" panose="020B0503020204020204" pitchFamily="34" charset="0"/>
              </a:rPr>
              <a:t>generic type</a:t>
            </a:r>
            <a:r>
              <a:rPr lang="en-US" sz="2000" dirty="0">
                <a:latin typeface="Corbel" panose="020B0503020204020204" pitchFamily="34" charset="0"/>
              </a:rPr>
              <a:t>, and lets you pass in any type you like (e.g., Int, String).</a:t>
            </a:r>
          </a:p>
          <a:p>
            <a:pPr algn="ctr"/>
            <a:endParaRPr lang="en-US" sz="2000" dirty="0">
              <a:latin typeface="Corbel" panose="020B0503020204020204" pitchFamily="34" charset="0"/>
            </a:endParaRPr>
          </a:p>
          <a:p>
            <a:pPr algn="ctr"/>
            <a:r>
              <a:rPr lang="en-US" sz="2000" dirty="0" err="1">
                <a:latin typeface="Corbel" panose="020B0503020204020204" pitchFamily="34" charset="0"/>
              </a:rPr>
              <a:t>get_last_item</a:t>
            </a:r>
            <a:r>
              <a:rPr lang="en-US" sz="2000" dirty="0">
                <a:latin typeface="Corbel" panose="020B0503020204020204" pitchFamily="34" charset="0"/>
              </a:rPr>
              <a:t> [1,2,3]</a:t>
            </a:r>
          </a:p>
          <a:p>
            <a:pPr algn="ctr"/>
            <a:r>
              <a:rPr lang="en-US" sz="2000" dirty="0" err="1">
                <a:latin typeface="Corbel" panose="020B0503020204020204" pitchFamily="34" charset="0"/>
              </a:rPr>
              <a:t>get_last_item</a:t>
            </a:r>
            <a:r>
              <a:rPr lang="en-US" sz="2000" dirty="0">
                <a:latin typeface="Corbel" panose="020B0503020204020204" pitchFamily="34" charset="0"/>
              </a:rPr>
              <a:t> ["ab","cd","</a:t>
            </a:r>
            <a:r>
              <a:rPr lang="en-US" sz="2000" dirty="0" err="1">
                <a:latin typeface="Corbel" panose="020B0503020204020204" pitchFamily="34" charset="0"/>
              </a:rPr>
              <a:t>ef</a:t>
            </a:r>
            <a:r>
              <a:rPr lang="en-US" sz="2000" dirty="0">
                <a:latin typeface="Corbel" panose="020B0503020204020204" pitchFamily="34" charset="0"/>
              </a:rPr>
              <a:t>"]</a:t>
            </a:r>
          </a:p>
        </p:txBody>
      </p:sp>
      <p:sp>
        <p:nvSpPr>
          <p:cNvPr id="71" name="Speech Bubble: Rectangle with Corners Rounded 70">
            <a:extLst>
              <a:ext uri="{FF2B5EF4-FFF2-40B4-BE49-F238E27FC236}">
                <a16:creationId xmlns:a16="http://schemas.microsoft.com/office/drawing/2014/main" id="{75A2F171-159D-4CB5-ADC3-6F51F1CB8990}"/>
              </a:ext>
            </a:extLst>
          </p:cNvPr>
          <p:cNvSpPr/>
          <p:nvPr/>
        </p:nvSpPr>
        <p:spPr>
          <a:xfrm>
            <a:off x="4380680" y="2886981"/>
            <a:ext cx="2123497" cy="1036777"/>
          </a:xfrm>
          <a:prstGeom prst="wedgeRoundRectCallout">
            <a:avLst>
              <a:gd name="adj1" fmla="val 17036"/>
              <a:gd name="adj2" fmla="val 956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we have "</a:t>
            </a:r>
            <a:r>
              <a:rPr lang="en-US" sz="2000" dirty="0" err="1">
                <a:latin typeface="Corbel" panose="020B0503020204020204" pitchFamily="34" charset="0"/>
              </a:rPr>
              <a:t>any_type</a:t>
            </a:r>
            <a:r>
              <a:rPr lang="en-US" sz="2000" dirty="0">
                <a:latin typeface="Corbel" panose="020B0503020204020204" pitchFamily="34" charset="0"/>
              </a:rPr>
              <a:t>" here…</a:t>
            </a:r>
          </a:p>
        </p:txBody>
      </p:sp>
      <p:sp>
        <p:nvSpPr>
          <p:cNvPr id="72" name="Speech Bubble: Rectangle with Corners Rounded 71">
            <a:extLst>
              <a:ext uri="{FF2B5EF4-FFF2-40B4-BE49-F238E27FC236}">
                <a16:creationId xmlns:a16="http://schemas.microsoft.com/office/drawing/2014/main" id="{916C876F-33A1-458B-AF04-28F5AA085846}"/>
              </a:ext>
            </a:extLst>
          </p:cNvPr>
          <p:cNvSpPr/>
          <p:nvPr/>
        </p:nvSpPr>
        <p:spPr>
          <a:xfrm>
            <a:off x="518632" y="5502199"/>
            <a:ext cx="3591942" cy="1250881"/>
          </a:xfrm>
          <a:prstGeom prst="wedgeRoundRectCallout">
            <a:avLst>
              <a:gd name="adj1" fmla="val 46834"/>
              <a:gd name="adj2" fmla="val -773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Haskell can infer that </a:t>
            </a:r>
            <a:r>
              <a:rPr lang="en-US" sz="2000" dirty="0" err="1">
                <a:latin typeface="Corbel" panose="020B0503020204020204" pitchFamily="34" charset="0"/>
              </a:rPr>
              <a:t>lst</a:t>
            </a:r>
            <a:r>
              <a:rPr lang="en-US" sz="2000" dirty="0">
                <a:latin typeface="Corbel" panose="020B0503020204020204" pitchFamily="34" charset="0"/>
              </a:rPr>
              <a:t> must be a list based on the functions we're using on it, like </a:t>
            </a:r>
            <a:r>
              <a:rPr lang="en-US" sz="2000" dirty="0">
                <a:solidFill>
                  <a:srgbClr val="FFAFAF"/>
                </a:solidFill>
                <a:latin typeface="Corbel" panose="020B0503020204020204" pitchFamily="34" charset="0"/>
              </a:rPr>
              <a:t>head</a:t>
            </a:r>
            <a:r>
              <a:rPr lang="en-US" sz="2000" dirty="0">
                <a:latin typeface="Corbel" panose="020B0503020204020204" pitchFamily="34" charset="0"/>
              </a:rPr>
              <a:t> and </a:t>
            </a:r>
            <a:r>
              <a:rPr lang="en-US" sz="2000" dirty="0">
                <a:solidFill>
                  <a:srgbClr val="FFAFAF"/>
                </a:solidFill>
                <a:latin typeface="Corbel" panose="020B0503020204020204" pitchFamily="34" charset="0"/>
              </a:rPr>
              <a:t>reverse</a:t>
            </a:r>
            <a:r>
              <a:rPr lang="en-US" sz="2000" dirty="0">
                <a:latin typeface="Corbel" panose="020B0503020204020204" pitchFamily="34" charset="0"/>
              </a:rPr>
              <a:t>.</a:t>
            </a:r>
          </a:p>
        </p:txBody>
      </p:sp>
      <p:sp>
        <p:nvSpPr>
          <p:cNvPr id="73" name="Speech Bubble: Rectangle with Corners Rounded 72">
            <a:extLst>
              <a:ext uri="{FF2B5EF4-FFF2-40B4-BE49-F238E27FC236}">
                <a16:creationId xmlns:a16="http://schemas.microsoft.com/office/drawing/2014/main" id="{6D7F1A6F-B3CE-4476-AD19-4A3984CD0E31}"/>
              </a:ext>
            </a:extLst>
          </p:cNvPr>
          <p:cNvSpPr/>
          <p:nvPr/>
        </p:nvSpPr>
        <p:spPr>
          <a:xfrm>
            <a:off x="7617548" y="2841201"/>
            <a:ext cx="2123497" cy="1036777"/>
          </a:xfrm>
          <a:prstGeom prst="wedgeRoundRectCallout">
            <a:avLst>
              <a:gd name="adj1" fmla="val -43001"/>
              <a:gd name="adj2" fmla="val 948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here…</a:t>
            </a:r>
          </a:p>
        </p:txBody>
      </p:sp>
      <p:grpSp>
        <p:nvGrpSpPr>
          <p:cNvPr id="4" name="Group 3">
            <a:extLst>
              <a:ext uri="{FF2B5EF4-FFF2-40B4-BE49-F238E27FC236}">
                <a16:creationId xmlns:a16="http://schemas.microsoft.com/office/drawing/2014/main" id="{385D3FD3-E5EA-4C98-BCC8-24FA6577322B}"/>
              </a:ext>
            </a:extLst>
          </p:cNvPr>
          <p:cNvGrpSpPr/>
          <p:nvPr/>
        </p:nvGrpSpPr>
        <p:grpSpPr>
          <a:xfrm>
            <a:off x="3267309" y="4295934"/>
            <a:ext cx="5609058" cy="369332"/>
            <a:chOff x="7034153" y="4553785"/>
            <a:chExt cx="4324609" cy="369332"/>
          </a:xfrm>
        </p:grpSpPr>
        <p:sp>
          <p:nvSpPr>
            <p:cNvPr id="25" name="Rectangle 24">
              <a:extLst>
                <a:ext uri="{FF2B5EF4-FFF2-40B4-BE49-F238E27FC236}">
                  <a16:creationId xmlns:a16="http://schemas.microsoft.com/office/drawing/2014/main" id="{B0D1D150-A9BE-4D25-800E-50815A5E063D}"/>
                </a:ext>
              </a:extLst>
            </p:cNvPr>
            <p:cNvSpPr/>
            <p:nvPr/>
          </p:nvSpPr>
          <p:spPr>
            <a:xfrm>
              <a:off x="7105466" y="4602950"/>
              <a:ext cx="3899389" cy="282370"/>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22ED5C70-92A3-4922-B9EA-0F43AAA4FE52}"/>
                </a:ext>
              </a:extLst>
            </p:cNvPr>
            <p:cNvSpPr txBox="1"/>
            <p:nvPr/>
          </p:nvSpPr>
          <p:spPr>
            <a:xfrm>
              <a:off x="7034153" y="4553785"/>
              <a:ext cx="4324609" cy="369332"/>
            </a:xfrm>
            <a:prstGeom prst="rect">
              <a:avLst/>
            </a:prstGeom>
            <a:noFill/>
          </p:spPr>
          <p:txBody>
            <a:bodyPr wrap="square">
              <a:spAutoFit/>
            </a:bodyPr>
            <a:lstStyle/>
            <a:p>
              <a:r>
                <a:rPr lang="en-US" sz="1800" dirty="0" err="1">
                  <a:solidFill>
                    <a:srgbClr val="7030A0"/>
                  </a:solidFill>
                  <a:latin typeface="Consolas" panose="020B0609020204030204" pitchFamily="49" charset="0"/>
                </a:rPr>
                <a:t>get_last_item</a:t>
              </a:r>
              <a:r>
                <a:rPr lang="en-US" sz="1800" dirty="0">
                  <a:solidFill>
                    <a:srgbClr val="7030A0"/>
                  </a:solidFill>
                  <a:latin typeface="Consolas" panose="020B0609020204030204" pitchFamily="49" charset="0"/>
                </a:rPr>
                <a:t> :: </a:t>
              </a:r>
              <a:r>
                <a:rPr lang="en-US" sz="1800" dirty="0">
                  <a:solidFill>
                    <a:srgbClr val="FF0000"/>
                  </a:solidFill>
                  <a:latin typeface="Consolas" panose="020B0609020204030204" pitchFamily="49" charset="0"/>
                </a:rPr>
                <a:t>[p] </a:t>
              </a:r>
              <a:r>
                <a:rPr lang="en-US" sz="1800" dirty="0">
                  <a:latin typeface="Consolas" panose="020B0609020204030204" pitchFamily="49" charset="0"/>
                </a:rPr>
                <a:t>-&gt;</a:t>
              </a:r>
              <a:r>
                <a:rPr lang="en-US" sz="1800"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p</a:t>
              </a:r>
              <a:endParaRPr lang="en-US" sz="1800" dirty="0">
                <a:solidFill>
                  <a:srgbClr val="0070C0"/>
                </a:solidFill>
                <a:latin typeface="Consolas" panose="020B0609020204030204" pitchFamily="49" charset="0"/>
              </a:endParaRPr>
            </a:p>
          </p:txBody>
        </p:sp>
      </p:grpSp>
      <p:grpSp>
        <p:nvGrpSpPr>
          <p:cNvPr id="10" name="Group 9">
            <a:extLst>
              <a:ext uri="{FF2B5EF4-FFF2-40B4-BE49-F238E27FC236}">
                <a16:creationId xmlns:a16="http://schemas.microsoft.com/office/drawing/2014/main" id="{3B3A7100-5D24-4750-BED2-75084B00B5E5}"/>
              </a:ext>
            </a:extLst>
          </p:cNvPr>
          <p:cNvGrpSpPr/>
          <p:nvPr/>
        </p:nvGrpSpPr>
        <p:grpSpPr>
          <a:xfrm>
            <a:off x="5493160" y="5126931"/>
            <a:ext cx="4026874" cy="1427210"/>
            <a:chOff x="5078835" y="5069161"/>
            <a:chExt cx="4026874" cy="1427210"/>
          </a:xfrm>
        </p:grpSpPr>
        <p:sp>
          <p:nvSpPr>
            <p:cNvPr id="74" name="Speech Bubble: Rectangle with Corners Rounded 73">
              <a:extLst>
                <a:ext uri="{FF2B5EF4-FFF2-40B4-BE49-F238E27FC236}">
                  <a16:creationId xmlns:a16="http://schemas.microsoft.com/office/drawing/2014/main" id="{FC71F8DF-CFDF-442A-BBD1-28A0BBA81B1C}"/>
                </a:ext>
              </a:extLst>
            </p:cNvPr>
            <p:cNvSpPr/>
            <p:nvPr/>
          </p:nvSpPr>
          <p:spPr>
            <a:xfrm>
              <a:off x="5400349" y="5152125"/>
              <a:ext cx="2123497" cy="1036777"/>
            </a:xfrm>
            <a:prstGeom prst="wedgeRoundRectCallout">
              <a:avLst>
                <a:gd name="adj1" fmla="val -32028"/>
                <a:gd name="adj2" fmla="val -10362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here…</a:t>
              </a:r>
            </a:p>
          </p:txBody>
        </p:sp>
        <p:sp>
          <p:nvSpPr>
            <p:cNvPr id="75" name="Speech Bubble: Rectangle with Corners Rounded 74">
              <a:extLst>
                <a:ext uri="{FF2B5EF4-FFF2-40B4-BE49-F238E27FC236}">
                  <a16:creationId xmlns:a16="http://schemas.microsoft.com/office/drawing/2014/main" id="{A78F82AA-7257-4C51-8AB5-CC2B4E60A6A4}"/>
                </a:ext>
              </a:extLst>
            </p:cNvPr>
            <p:cNvSpPr/>
            <p:nvPr/>
          </p:nvSpPr>
          <p:spPr>
            <a:xfrm>
              <a:off x="5078835" y="5069161"/>
              <a:ext cx="4026874" cy="1427210"/>
            </a:xfrm>
            <a:prstGeom prst="wedgeRoundRectCallout">
              <a:avLst>
                <a:gd name="adj1" fmla="val 9501"/>
                <a:gd name="adj2" fmla="val -828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means that the type of the list parameter and the return type must be the same!</a:t>
              </a:r>
            </a:p>
          </p:txBody>
        </p:sp>
      </p:grpSp>
      <p:sp>
        <p:nvSpPr>
          <p:cNvPr id="11" name="Rectangle 10">
            <a:extLst>
              <a:ext uri="{FF2B5EF4-FFF2-40B4-BE49-F238E27FC236}">
                <a16:creationId xmlns:a16="http://schemas.microsoft.com/office/drawing/2014/main" id="{D54366F3-D106-4F35-9D37-6F8BC8F53240}"/>
              </a:ext>
            </a:extLst>
          </p:cNvPr>
          <p:cNvSpPr/>
          <p:nvPr/>
        </p:nvSpPr>
        <p:spPr>
          <a:xfrm>
            <a:off x="3354265" y="4343614"/>
            <a:ext cx="3899389" cy="282370"/>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Speech Bubble: Rectangle with Corners Rounded 76">
            <a:extLst>
              <a:ext uri="{FF2B5EF4-FFF2-40B4-BE49-F238E27FC236}">
                <a16:creationId xmlns:a16="http://schemas.microsoft.com/office/drawing/2014/main" id="{29D729CA-0A56-4A2E-AB09-237279DCF749}"/>
              </a:ext>
            </a:extLst>
          </p:cNvPr>
          <p:cNvSpPr/>
          <p:nvPr/>
        </p:nvSpPr>
        <p:spPr>
          <a:xfrm>
            <a:off x="653685" y="2544284"/>
            <a:ext cx="3591942" cy="1250881"/>
          </a:xfrm>
          <a:prstGeom prst="wedgeRoundRectCallout">
            <a:avLst>
              <a:gd name="adj1" fmla="val 53198"/>
              <a:gd name="adj2" fmla="val 945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virtually all of these functions, we can leave out the type signature if we like!</a:t>
            </a:r>
          </a:p>
        </p:txBody>
      </p:sp>
      <p:sp>
        <p:nvSpPr>
          <p:cNvPr id="22" name="Speech Bubble: Rectangle with Corners Rounded 21">
            <a:extLst>
              <a:ext uri="{FF2B5EF4-FFF2-40B4-BE49-F238E27FC236}">
                <a16:creationId xmlns:a16="http://schemas.microsoft.com/office/drawing/2014/main" id="{5AFDE6E0-39ED-40CF-BD15-F470F79C46A1}"/>
              </a:ext>
            </a:extLst>
          </p:cNvPr>
          <p:cNvSpPr/>
          <p:nvPr/>
        </p:nvSpPr>
        <p:spPr>
          <a:xfrm>
            <a:off x="656539" y="2525239"/>
            <a:ext cx="3591942" cy="1250881"/>
          </a:xfrm>
          <a:prstGeom prst="wedgeRoundRectCallout">
            <a:avLst>
              <a:gd name="adj1" fmla="val 53198"/>
              <a:gd name="adj2" fmla="val 945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type variable can have any name you like, but is typically something like </a:t>
            </a:r>
            <a:r>
              <a:rPr lang="en-US" sz="2000" dirty="0">
                <a:solidFill>
                  <a:srgbClr val="FFC1C1"/>
                </a:solidFill>
                <a:latin typeface="Corbel" panose="020B0503020204020204" pitchFamily="34" charset="0"/>
              </a:rPr>
              <a:t>"a"</a:t>
            </a:r>
            <a:r>
              <a:rPr lang="en-US" sz="2000" dirty="0">
                <a:solidFill>
                  <a:schemeClr val="bg1"/>
                </a:solidFill>
                <a:latin typeface="Corbel" panose="020B0503020204020204" pitchFamily="34" charset="0"/>
              </a:rPr>
              <a:t> or</a:t>
            </a:r>
            <a:r>
              <a:rPr lang="en-US" sz="2000" dirty="0">
                <a:solidFill>
                  <a:srgbClr val="FFC1C1"/>
                </a:solidFill>
                <a:latin typeface="Corbel" panose="020B0503020204020204" pitchFamily="34" charset="0"/>
              </a:rPr>
              <a:t> "p"</a:t>
            </a:r>
            <a:r>
              <a:rPr lang="en-US" sz="2000" dirty="0">
                <a:latin typeface="Corbel" panose="020B0503020204020204" pitchFamily="34" charset="0"/>
              </a:rPr>
              <a:t>.</a:t>
            </a:r>
          </a:p>
        </p:txBody>
      </p:sp>
      <p:sp>
        <p:nvSpPr>
          <p:cNvPr id="27" name="Speech Bubble: Rectangle with Corners Rounded 26">
            <a:extLst>
              <a:ext uri="{FF2B5EF4-FFF2-40B4-BE49-F238E27FC236}">
                <a16:creationId xmlns:a16="http://schemas.microsoft.com/office/drawing/2014/main" id="{6BAF3BA7-90FF-40F0-8C6A-62A33268D9B2}"/>
              </a:ext>
            </a:extLst>
          </p:cNvPr>
          <p:cNvSpPr/>
          <p:nvPr/>
        </p:nvSpPr>
        <p:spPr>
          <a:xfrm>
            <a:off x="1380824" y="5502199"/>
            <a:ext cx="3591942" cy="1250881"/>
          </a:xfrm>
          <a:prstGeom prst="wedgeRoundRectCallout">
            <a:avLst>
              <a:gd name="adj1" fmla="val 46834"/>
              <a:gd name="adj2" fmla="val -773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get the last item of the list by </a:t>
            </a:r>
            <a:r>
              <a:rPr lang="en-US" sz="2000" dirty="0">
                <a:solidFill>
                  <a:srgbClr val="FFC1C1"/>
                </a:solidFill>
                <a:latin typeface="Corbel" panose="020B0503020204020204" pitchFamily="34" charset="0"/>
              </a:rPr>
              <a:t>reversing</a:t>
            </a:r>
            <a:r>
              <a:rPr lang="en-US" sz="2000" dirty="0">
                <a:latin typeface="Corbel" panose="020B0503020204020204" pitchFamily="34" charset="0"/>
              </a:rPr>
              <a:t> the list, then taking its </a:t>
            </a:r>
            <a:r>
              <a:rPr lang="en-US" sz="2000" dirty="0">
                <a:solidFill>
                  <a:srgbClr val="FFC1C1"/>
                </a:solidFill>
                <a:latin typeface="Corbel" panose="020B0503020204020204" pitchFamily="34" charset="0"/>
              </a:rPr>
              <a:t>head</a:t>
            </a:r>
            <a:r>
              <a:rPr lang="en-US" sz="2000" dirty="0">
                <a:latin typeface="Corbel" panose="020B0503020204020204" pitchFamily="34" charset="0"/>
              </a:rPr>
              <a:t> (first) item.</a:t>
            </a:r>
          </a:p>
        </p:txBody>
      </p:sp>
    </p:spTree>
    <p:extLst>
      <p:ext uri="{BB962C8B-B14F-4D97-AF65-F5344CB8AC3E}">
        <p14:creationId xmlns:p14="http://schemas.microsoft.com/office/powerpoint/2010/main" val="408697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wipe(down)">
                                      <p:cBhvr>
                                        <p:cTn id="29" dur="500"/>
                                        <p:tgtEl>
                                          <p:spTgt spid="6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0">
                                            <p:bg/>
                                          </p:spTgt>
                                        </p:tgtEl>
                                        <p:attrNameLst>
                                          <p:attrName>style.visibility</p:attrName>
                                        </p:attrNameLst>
                                      </p:cBhvr>
                                      <p:to>
                                        <p:strVal val="visible"/>
                                      </p:to>
                                    </p:set>
                                    <p:animEffect transition="in" filter="wipe(down)">
                                      <p:cBhvr>
                                        <p:cTn id="38" dur="500"/>
                                        <p:tgtEl>
                                          <p:spTgt spid="70">
                                            <p:bg/>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0">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0">
                                            <p:txEl>
                                              <p:pRg st="0" end="0"/>
                                            </p:txEl>
                                          </p:spTgt>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70">
                                            <p:txEl>
                                              <p:pRg st="2" end="2"/>
                                            </p:txEl>
                                          </p:spTgt>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70">
                                            <p:txEl>
                                              <p:pRg st="4" end="4"/>
                                            </p:txEl>
                                          </p:spTgt>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70">
                                            <p:txEl>
                                              <p:pRg st="5" end="5"/>
                                            </p:txEl>
                                          </p:spTgt>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70">
                                            <p:bg/>
                                          </p:spTgt>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wipe(down)">
                                      <p:cBhvr>
                                        <p:cTn id="71" dur="500"/>
                                        <p:tgtEl>
                                          <p:spTgt spid="7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wipe(down)">
                                      <p:cBhvr>
                                        <p:cTn id="76" dur="500"/>
                                        <p:tgtEl>
                                          <p:spTgt spid="7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wipe(down)">
                                      <p:cBhvr>
                                        <p:cTn id="81" dur="500"/>
                                        <p:tgtEl>
                                          <p:spTgt spid="10"/>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73"/>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71"/>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0"/>
                                        </p:tgtEl>
                                      </p:cBhvr>
                                    </p:animEffect>
                                    <p:set>
                                      <p:cBhvr>
                                        <p:cTn id="90" dur="1" fill="hold">
                                          <p:stCondLst>
                                            <p:cond delay="499"/>
                                          </p:stCondLst>
                                        </p:cTn>
                                        <p:tgtEl>
                                          <p:spTgt spid="1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wipe(down)">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wipe(left)">
                                      <p:cBhvr>
                                        <p:cTn id="100" dur="500"/>
                                        <p:tgtEl>
                                          <p:spTgt spid="4"/>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77"/>
                                        </p:tgtEl>
                                        <p:attrNameLst>
                                          <p:attrName>style.visibility</p:attrName>
                                        </p:attrNameLst>
                                      </p:cBhvr>
                                      <p:to>
                                        <p:strVal val="visible"/>
                                      </p:to>
                                    </p:set>
                                    <p:animEffect transition="in" filter="wipe(down)">
                                      <p:cBhvr>
                                        <p:cTn id="109" dur="500"/>
                                        <p:tgtEl>
                                          <p:spTgt spid="7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fade">
                                      <p:cBhvr>
                                        <p:cTn id="114" dur="500"/>
                                        <p:tgtEl>
                                          <p:spTgt spid="11"/>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7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wipe(down)">
                                      <p:cBhvr>
                                        <p:cTn id="123" dur="500"/>
                                        <p:tgtEl>
                                          <p:spTgt spid="72"/>
                                        </p:tgtEl>
                                      </p:cBhvr>
                                    </p:animEffect>
                                  </p:childTnLst>
                                </p:cTn>
                              </p:par>
                            </p:childTnLst>
                          </p:cTn>
                        </p:par>
                      </p:childTnLst>
                    </p:cTn>
                  </p:par>
                  <p:par>
                    <p:cTn id="124" fill="hold">
                      <p:stCondLst>
                        <p:cond delay="indefinite"/>
                      </p:stCondLst>
                      <p:childTnLst>
                        <p:par>
                          <p:cTn id="125" fill="hold">
                            <p:stCondLst>
                              <p:cond delay="0"/>
                            </p:stCondLst>
                            <p:childTnLst>
                              <p:par>
                                <p:cTn id="126" presetID="42" presetClass="path" presetSubtype="0" accel="50000" decel="50000" fill="hold" grpId="2" nodeType="clickEffect">
                                  <p:stCondLst>
                                    <p:cond delay="0"/>
                                  </p:stCondLst>
                                  <p:childTnLst>
                                    <p:animMotion origin="layout" path="M -3.75E-6 1.48148E-6 L 0.0711 -0.00255 " pathEditMode="relative" rAng="0" ptsTypes="AA">
                                      <p:cBhvr>
                                        <p:cTn id="127" dur="2000" fill="hold"/>
                                        <p:tgtEl>
                                          <p:spTgt spid="72"/>
                                        </p:tgtEl>
                                        <p:attrNameLst>
                                          <p:attrName>ppt_x</p:attrName>
                                          <p:attrName>ppt_y</p:attrName>
                                        </p:attrNameLst>
                                      </p:cBhvr>
                                      <p:rCtr x="3555" y="-139"/>
                                    </p:animMotion>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animBg="1"/>
      <p:bldP spid="46" grpId="1" animBg="1"/>
      <p:bldP spid="63" grpId="0" animBg="1"/>
      <p:bldP spid="63" grpId="1" animBg="1"/>
      <p:bldP spid="70" grpId="0" uiExpand="1" build="p" animBg="1"/>
      <p:bldP spid="70" grpId="1" build="allAtOnce" animBg="1"/>
      <p:bldP spid="71" grpId="0" animBg="1"/>
      <p:bldP spid="71" grpId="1" animBg="1"/>
      <p:bldP spid="72" grpId="0" animBg="1"/>
      <p:bldP spid="72" grpId="1" animBg="1"/>
      <p:bldP spid="72" grpId="2" animBg="1"/>
      <p:bldP spid="73" grpId="0" animBg="1"/>
      <p:bldP spid="73" grpId="1" animBg="1"/>
      <p:bldP spid="11" grpId="0" animBg="1"/>
      <p:bldP spid="77" grpId="0" animBg="1"/>
      <p:bldP spid="77" grpId="1" animBg="1"/>
      <p:bldP spid="22" grpId="0" animBg="1"/>
      <p:bldP spid="22" grpId="1" animBg="1"/>
      <p:bldP spid="27" grpId="0" animBg="1"/>
      <p:bldP spid="27"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90B565-8DAF-4F39-90EF-C2F5A49DFA90}"/>
              </a:ext>
            </a:extLst>
          </p:cNvPr>
          <p:cNvSpPr txBox="1"/>
          <p:nvPr/>
        </p:nvSpPr>
        <p:spPr>
          <a:xfrm>
            <a:off x="2677304" y="888190"/>
            <a:ext cx="6983387" cy="461665"/>
          </a:xfrm>
          <a:prstGeom prst="rect">
            <a:avLst/>
          </a:prstGeom>
          <a:noFill/>
        </p:spPr>
        <p:txBody>
          <a:bodyPr wrap="none" rtlCol="0">
            <a:spAutoFit/>
          </a:bodyPr>
          <a:lstStyle/>
          <a:p>
            <a:pPr algn="ctr"/>
            <a:r>
              <a:rPr lang="en-US" sz="2400" dirty="0"/>
              <a:t>Let's talk a bit more about calling functions in Haskell.</a:t>
            </a:r>
          </a:p>
        </p:txBody>
      </p:sp>
      <p:sp>
        <p:nvSpPr>
          <p:cNvPr id="68" name="Title 1">
            <a:extLst>
              <a:ext uri="{FF2B5EF4-FFF2-40B4-BE49-F238E27FC236}">
                <a16:creationId xmlns:a16="http://schemas.microsoft.com/office/drawing/2014/main" id="{504C7B53-42D3-4941-BBD8-0063CFACAD46}"/>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Calling Functions</a:t>
            </a:r>
          </a:p>
        </p:txBody>
      </p:sp>
      <p:sp>
        <p:nvSpPr>
          <p:cNvPr id="17" name="Rectangle 16">
            <a:extLst>
              <a:ext uri="{FF2B5EF4-FFF2-40B4-BE49-F238E27FC236}">
                <a16:creationId xmlns:a16="http://schemas.microsoft.com/office/drawing/2014/main" id="{F5B0B9AB-6A7D-445E-9BBD-E2D6C6F1F310}"/>
              </a:ext>
            </a:extLst>
          </p:cNvPr>
          <p:cNvSpPr/>
          <p:nvPr/>
        </p:nvSpPr>
        <p:spPr>
          <a:xfrm>
            <a:off x="515056" y="1857201"/>
            <a:ext cx="5156658" cy="410122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994F0A87-DC47-4759-8CDD-DE137F48BB28}"/>
              </a:ext>
            </a:extLst>
          </p:cNvPr>
          <p:cNvSpPr txBox="1"/>
          <p:nvPr/>
        </p:nvSpPr>
        <p:spPr>
          <a:xfrm>
            <a:off x="549243" y="1857201"/>
            <a:ext cx="6095244" cy="1477328"/>
          </a:xfrm>
          <a:prstGeom prst="rect">
            <a:avLst/>
          </a:prstGeom>
          <a:noFill/>
        </p:spPr>
        <p:txBody>
          <a:bodyPr wrap="square">
            <a:spAutoFit/>
          </a:bodyPr>
          <a:lstStyle/>
          <a:p>
            <a:r>
              <a:rPr lang="en-US" dirty="0">
                <a:latin typeface="Consolas" panose="020B0609020204030204" pitchFamily="49" charset="0"/>
              </a:rPr>
              <a:t>f :: Int -&gt; Int</a:t>
            </a:r>
          </a:p>
          <a:p>
            <a:r>
              <a:rPr lang="en-US" dirty="0">
                <a:latin typeface="Consolas" panose="020B0609020204030204" pitchFamily="49" charset="0"/>
              </a:rPr>
              <a:t>f x = x^2</a:t>
            </a:r>
          </a:p>
          <a:p>
            <a:endParaRPr lang="en-US" dirty="0">
              <a:latin typeface="Consolas" panose="020B0609020204030204" pitchFamily="49" charset="0"/>
            </a:endParaRPr>
          </a:p>
          <a:p>
            <a:r>
              <a:rPr lang="en-US" dirty="0">
                <a:latin typeface="Consolas" panose="020B0609020204030204" pitchFamily="49" charset="0"/>
              </a:rPr>
              <a:t>g :: Int -&gt; Int</a:t>
            </a:r>
          </a:p>
          <a:p>
            <a:r>
              <a:rPr lang="en-US" dirty="0">
                <a:latin typeface="Consolas" panose="020B0609020204030204" pitchFamily="49" charset="0"/>
              </a:rPr>
              <a:t>g x = 3*x </a:t>
            </a:r>
          </a:p>
        </p:txBody>
      </p:sp>
      <p:grpSp>
        <p:nvGrpSpPr>
          <p:cNvPr id="6" name="Group 5">
            <a:extLst>
              <a:ext uri="{FF2B5EF4-FFF2-40B4-BE49-F238E27FC236}">
                <a16:creationId xmlns:a16="http://schemas.microsoft.com/office/drawing/2014/main" id="{52A811A9-44F7-4923-B164-A6D6F9839A34}"/>
              </a:ext>
            </a:extLst>
          </p:cNvPr>
          <p:cNvGrpSpPr/>
          <p:nvPr/>
        </p:nvGrpSpPr>
        <p:grpSpPr>
          <a:xfrm>
            <a:off x="6735880" y="1764869"/>
            <a:ext cx="4275023" cy="1785104"/>
            <a:chOff x="6374639" y="1764869"/>
            <a:chExt cx="4275023" cy="1785104"/>
          </a:xfrm>
        </p:grpSpPr>
        <p:sp>
          <p:nvSpPr>
            <p:cNvPr id="14" name="TextBox 13">
              <a:extLst>
                <a:ext uri="{FF2B5EF4-FFF2-40B4-BE49-F238E27FC236}">
                  <a16:creationId xmlns:a16="http://schemas.microsoft.com/office/drawing/2014/main" id="{99A84D97-7387-4639-83EE-DC993EB89C3A}"/>
                </a:ext>
              </a:extLst>
            </p:cNvPr>
            <p:cNvSpPr txBox="1"/>
            <p:nvPr/>
          </p:nvSpPr>
          <p:spPr>
            <a:xfrm>
              <a:off x="6986758" y="1764869"/>
              <a:ext cx="3662904" cy="1785104"/>
            </a:xfrm>
            <a:prstGeom prst="rect">
              <a:avLst/>
            </a:prstGeom>
            <a:noFill/>
          </p:spPr>
          <p:txBody>
            <a:bodyPr wrap="square" rtlCol="0">
              <a:spAutoFit/>
            </a:bodyPr>
            <a:lstStyle/>
            <a:p>
              <a:pPr algn="ctr"/>
              <a:r>
                <a:rPr lang="en-US" sz="2400" dirty="0"/>
                <a:t>What is the result of these expressions? Why?</a:t>
              </a:r>
              <a:br>
                <a:rPr lang="en-US" sz="2400" dirty="0"/>
              </a:br>
              <a:endParaRPr lang="en-US" sz="1100" dirty="0"/>
            </a:p>
            <a:p>
              <a:pPr algn="ctr"/>
              <a:r>
                <a:rPr lang="en-US" sz="2400" dirty="0">
                  <a:solidFill>
                    <a:srgbClr val="7030A0"/>
                  </a:solidFill>
                  <a:latin typeface="Consolas" panose="020B0609020204030204" pitchFamily="49" charset="0"/>
                </a:rPr>
                <a:t>y = f g 2</a:t>
              </a:r>
            </a:p>
            <a:p>
              <a:pPr algn="ctr"/>
              <a:r>
                <a:rPr lang="en-US" sz="2400" dirty="0">
                  <a:solidFill>
                    <a:srgbClr val="0070C0"/>
                  </a:solidFill>
                  <a:latin typeface="Consolas" panose="020B0609020204030204" pitchFamily="49" charset="0"/>
                </a:rPr>
                <a:t>z = f 5 * 10</a:t>
              </a:r>
              <a:endParaRPr lang="en-US" sz="2400" dirty="0">
                <a:solidFill>
                  <a:srgbClr val="0070C0"/>
                </a:solidFill>
              </a:endParaRPr>
            </a:p>
          </p:txBody>
        </p:sp>
        <p:pic>
          <p:nvPicPr>
            <p:cNvPr id="26" name="Picture 25" descr="Shape&#10;&#10;Description automatically generated with low confidence">
              <a:extLst>
                <a:ext uri="{FF2B5EF4-FFF2-40B4-BE49-F238E27FC236}">
                  <a16:creationId xmlns:a16="http://schemas.microsoft.com/office/drawing/2014/main" id="{19204254-7E85-4554-8A84-CC1AA4297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4639" y="1769542"/>
              <a:ext cx="603149" cy="603149"/>
            </a:xfrm>
            <a:prstGeom prst="rect">
              <a:avLst/>
            </a:prstGeom>
            <a:ln>
              <a:noFill/>
            </a:ln>
            <a:effectLst>
              <a:outerShdw blurRad="292100" dist="139700" dir="2700000" algn="tl" rotWithShape="0">
                <a:srgbClr val="333333">
                  <a:alpha val="65000"/>
                </a:srgbClr>
              </a:outerShdw>
            </a:effectLst>
          </p:spPr>
        </p:pic>
      </p:grpSp>
      <p:sp>
        <p:nvSpPr>
          <p:cNvPr id="28" name="Rectangle 27">
            <a:extLst>
              <a:ext uri="{FF2B5EF4-FFF2-40B4-BE49-F238E27FC236}">
                <a16:creationId xmlns:a16="http://schemas.microsoft.com/office/drawing/2014/main" id="{029C04B6-6C89-4002-B916-70A4D98682E5}"/>
              </a:ext>
            </a:extLst>
          </p:cNvPr>
          <p:cNvSpPr/>
          <p:nvPr/>
        </p:nvSpPr>
        <p:spPr>
          <a:xfrm>
            <a:off x="6840115" y="3557413"/>
            <a:ext cx="4041538"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9" name="Rectangle 28">
            <a:extLst>
              <a:ext uri="{FF2B5EF4-FFF2-40B4-BE49-F238E27FC236}">
                <a16:creationId xmlns:a16="http://schemas.microsoft.com/office/drawing/2014/main" id="{074C153B-D6EA-46CF-AD39-A77F8C16EA1F}"/>
              </a:ext>
            </a:extLst>
          </p:cNvPr>
          <p:cNvSpPr/>
          <p:nvPr/>
        </p:nvSpPr>
        <p:spPr>
          <a:xfrm>
            <a:off x="6839268" y="3557413"/>
            <a:ext cx="4043045"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TextBox 6">
            <a:extLst>
              <a:ext uri="{FF2B5EF4-FFF2-40B4-BE49-F238E27FC236}">
                <a16:creationId xmlns:a16="http://schemas.microsoft.com/office/drawing/2014/main" id="{47738FCE-2A78-42A8-BE65-DAE4E4508523}"/>
              </a:ext>
            </a:extLst>
          </p:cNvPr>
          <p:cNvSpPr txBox="1"/>
          <p:nvPr/>
        </p:nvSpPr>
        <p:spPr>
          <a:xfrm>
            <a:off x="7011109" y="4108622"/>
            <a:ext cx="4333169" cy="461665"/>
          </a:xfrm>
          <a:prstGeom prst="rect">
            <a:avLst/>
          </a:prstGeom>
          <a:noFill/>
        </p:spPr>
        <p:txBody>
          <a:bodyPr wrap="square" rtlCol="0">
            <a:spAutoFit/>
          </a:bodyPr>
          <a:lstStyle/>
          <a:p>
            <a:pPr algn="ctr"/>
            <a:r>
              <a:rPr lang="en-US" sz="2400" dirty="0">
                <a:solidFill>
                  <a:srgbClr val="7030A0"/>
                </a:solidFill>
              </a:rPr>
              <a:t>f g 2 </a:t>
            </a:r>
            <a:r>
              <a:rPr lang="en-US" sz="2400" dirty="0"/>
              <a:t>results in an </a:t>
            </a:r>
            <a:r>
              <a:rPr lang="en-US" sz="2400" dirty="0">
                <a:solidFill>
                  <a:srgbClr val="FF0000"/>
                </a:solidFill>
              </a:rPr>
              <a:t>error</a:t>
            </a:r>
            <a:r>
              <a:rPr lang="en-US" sz="2400" dirty="0"/>
              <a:t>!</a:t>
            </a:r>
          </a:p>
        </p:txBody>
      </p:sp>
      <p:sp>
        <p:nvSpPr>
          <p:cNvPr id="32" name="TextBox 31">
            <a:extLst>
              <a:ext uri="{FF2B5EF4-FFF2-40B4-BE49-F238E27FC236}">
                <a16:creationId xmlns:a16="http://schemas.microsoft.com/office/drawing/2014/main" id="{2A5B847F-0B18-4F41-8F54-F5A4DE898256}"/>
              </a:ext>
            </a:extLst>
          </p:cNvPr>
          <p:cNvSpPr txBox="1"/>
          <p:nvPr/>
        </p:nvSpPr>
        <p:spPr>
          <a:xfrm>
            <a:off x="7040182" y="4625398"/>
            <a:ext cx="4333169" cy="461665"/>
          </a:xfrm>
          <a:prstGeom prst="rect">
            <a:avLst/>
          </a:prstGeom>
          <a:noFill/>
        </p:spPr>
        <p:txBody>
          <a:bodyPr wrap="square" rtlCol="0">
            <a:spAutoFit/>
          </a:bodyPr>
          <a:lstStyle/>
          <a:p>
            <a:pPr algn="ctr"/>
            <a:r>
              <a:rPr lang="en-US" sz="2400" dirty="0">
                <a:solidFill>
                  <a:srgbClr val="7030A0"/>
                </a:solidFill>
              </a:rPr>
              <a:t>f 5 * 10 </a:t>
            </a:r>
            <a:r>
              <a:rPr lang="en-US" sz="2400" dirty="0"/>
              <a:t>returns </a:t>
            </a:r>
            <a:r>
              <a:rPr lang="en-US" sz="2400" dirty="0">
                <a:solidFill>
                  <a:srgbClr val="FF0000"/>
                </a:solidFill>
              </a:rPr>
              <a:t>250</a:t>
            </a:r>
          </a:p>
        </p:txBody>
      </p:sp>
      <p:sp>
        <p:nvSpPr>
          <p:cNvPr id="33" name="TextBox 32">
            <a:extLst>
              <a:ext uri="{FF2B5EF4-FFF2-40B4-BE49-F238E27FC236}">
                <a16:creationId xmlns:a16="http://schemas.microsoft.com/office/drawing/2014/main" id="{564706F0-77F4-4950-96D4-07B1BD232B8A}"/>
              </a:ext>
            </a:extLst>
          </p:cNvPr>
          <p:cNvSpPr txBox="1"/>
          <p:nvPr/>
        </p:nvSpPr>
        <p:spPr>
          <a:xfrm>
            <a:off x="8400103" y="5295866"/>
            <a:ext cx="1613327" cy="461665"/>
          </a:xfrm>
          <a:prstGeom prst="rect">
            <a:avLst/>
          </a:prstGeom>
          <a:noFill/>
        </p:spPr>
        <p:txBody>
          <a:bodyPr wrap="none" rtlCol="0">
            <a:spAutoFit/>
          </a:bodyPr>
          <a:lstStyle/>
          <a:p>
            <a:pPr algn="ctr"/>
            <a:r>
              <a:rPr lang="en-US" sz="2400" dirty="0"/>
              <a:t>But why???</a:t>
            </a:r>
          </a:p>
        </p:txBody>
      </p:sp>
    </p:spTree>
    <p:extLst>
      <p:ext uri="{BB962C8B-B14F-4D97-AF65-F5344CB8AC3E}">
        <p14:creationId xmlns:p14="http://schemas.microsoft.com/office/powerpoint/2010/main" val="34375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90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8"/>
                                        </p:tgtEl>
                                      </p:cBhvr>
                                    </p:animEffect>
                                    <p:set>
                                      <p:cBhvr>
                                        <p:cTn id="26" dur="1" fill="hold">
                                          <p:stCondLst>
                                            <p:cond delay="499"/>
                                          </p:stCondLst>
                                        </p:cTn>
                                        <p:tgtEl>
                                          <p:spTgt spid="2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9"/>
                                        </p:tgtEl>
                                      </p:cBhvr>
                                    </p:animEffect>
                                    <p:set>
                                      <p:cBhvr>
                                        <p:cTn id="29" dur="1" fill="hold">
                                          <p:stCondLst>
                                            <p:cond delay="499"/>
                                          </p:stCondLst>
                                        </p:cTn>
                                        <p:tgtEl>
                                          <p:spTgt spid="2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8" grpId="0" animBg="1"/>
      <p:bldP spid="28" grpId="1" animBg="1"/>
      <p:bldP spid="29" grpId="0" animBg="1"/>
      <p:bldP spid="29" grpId="1" animBg="1"/>
      <p:bldP spid="3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90B565-8DAF-4F39-90EF-C2F5A49DFA90}"/>
              </a:ext>
            </a:extLst>
          </p:cNvPr>
          <p:cNvSpPr txBox="1"/>
          <p:nvPr/>
        </p:nvSpPr>
        <p:spPr>
          <a:xfrm>
            <a:off x="2705879" y="689633"/>
            <a:ext cx="6983387" cy="461665"/>
          </a:xfrm>
          <a:prstGeom prst="rect">
            <a:avLst/>
          </a:prstGeom>
          <a:noFill/>
        </p:spPr>
        <p:txBody>
          <a:bodyPr wrap="none" rtlCol="0">
            <a:spAutoFit/>
          </a:bodyPr>
          <a:lstStyle/>
          <a:p>
            <a:pPr algn="ctr"/>
            <a:r>
              <a:rPr lang="en-US" sz="2400" dirty="0"/>
              <a:t>Let's talk a bit more about calling functions in Haskell.</a:t>
            </a:r>
          </a:p>
        </p:txBody>
      </p:sp>
      <p:sp>
        <p:nvSpPr>
          <p:cNvPr id="68" name="Title 1">
            <a:extLst>
              <a:ext uri="{FF2B5EF4-FFF2-40B4-BE49-F238E27FC236}">
                <a16:creationId xmlns:a16="http://schemas.microsoft.com/office/drawing/2014/main" id="{504C7B53-42D3-4941-BBD8-0063CFACAD46}"/>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Calling Functions</a:t>
            </a:r>
          </a:p>
        </p:txBody>
      </p:sp>
      <p:sp>
        <p:nvSpPr>
          <p:cNvPr id="14" name="TextBox 13">
            <a:extLst>
              <a:ext uri="{FF2B5EF4-FFF2-40B4-BE49-F238E27FC236}">
                <a16:creationId xmlns:a16="http://schemas.microsoft.com/office/drawing/2014/main" id="{99A84D97-7387-4639-83EE-DC993EB89C3A}"/>
              </a:ext>
            </a:extLst>
          </p:cNvPr>
          <p:cNvSpPr txBox="1"/>
          <p:nvPr/>
        </p:nvSpPr>
        <p:spPr>
          <a:xfrm>
            <a:off x="7041216" y="1374075"/>
            <a:ext cx="4128381" cy="830997"/>
          </a:xfrm>
          <a:prstGeom prst="rect">
            <a:avLst/>
          </a:prstGeom>
          <a:noFill/>
        </p:spPr>
        <p:txBody>
          <a:bodyPr wrap="square" rtlCol="0">
            <a:spAutoFit/>
          </a:bodyPr>
          <a:lstStyle/>
          <a:p>
            <a:pPr algn="ctr"/>
            <a:r>
              <a:rPr lang="en-US" sz="2400" dirty="0"/>
              <a:t>Haskell evaluates function calls from </a:t>
            </a:r>
            <a:r>
              <a:rPr lang="en-US" sz="2400" dirty="0">
                <a:solidFill>
                  <a:srgbClr val="FF0000"/>
                </a:solidFill>
              </a:rPr>
              <a:t>left</a:t>
            </a:r>
            <a:r>
              <a:rPr lang="en-US" sz="2400" dirty="0"/>
              <a:t> to </a:t>
            </a:r>
            <a:r>
              <a:rPr lang="en-US" sz="2400" dirty="0">
                <a:solidFill>
                  <a:srgbClr val="FF0000"/>
                </a:solidFill>
              </a:rPr>
              <a:t>right</a:t>
            </a:r>
            <a:r>
              <a:rPr lang="en-US" sz="2400" dirty="0"/>
              <a:t>.</a:t>
            </a:r>
          </a:p>
        </p:txBody>
      </p:sp>
      <p:sp>
        <p:nvSpPr>
          <p:cNvPr id="15" name="TextBox 14">
            <a:extLst>
              <a:ext uri="{FF2B5EF4-FFF2-40B4-BE49-F238E27FC236}">
                <a16:creationId xmlns:a16="http://schemas.microsoft.com/office/drawing/2014/main" id="{9CA6515E-F7B4-44E9-92E3-3058323D86AD}"/>
              </a:ext>
            </a:extLst>
          </p:cNvPr>
          <p:cNvSpPr txBox="1"/>
          <p:nvPr/>
        </p:nvSpPr>
        <p:spPr>
          <a:xfrm>
            <a:off x="6738462" y="2404268"/>
            <a:ext cx="4733888" cy="830997"/>
          </a:xfrm>
          <a:prstGeom prst="rect">
            <a:avLst/>
          </a:prstGeom>
          <a:noFill/>
        </p:spPr>
        <p:txBody>
          <a:bodyPr wrap="square" rtlCol="0">
            <a:spAutoFit/>
          </a:bodyPr>
          <a:lstStyle/>
          <a:p>
            <a:pPr algn="ctr"/>
            <a:r>
              <a:rPr lang="en-US" sz="2400" dirty="0"/>
              <a:t>As such, its function application is called </a:t>
            </a:r>
            <a:r>
              <a:rPr lang="en-US" sz="2400" dirty="0">
                <a:solidFill>
                  <a:srgbClr val="FF0000"/>
                </a:solidFill>
              </a:rPr>
              <a:t>"left-associative."</a:t>
            </a:r>
          </a:p>
        </p:txBody>
      </p:sp>
      <p:sp>
        <p:nvSpPr>
          <p:cNvPr id="17" name="Rectangle 16">
            <a:extLst>
              <a:ext uri="{FF2B5EF4-FFF2-40B4-BE49-F238E27FC236}">
                <a16:creationId xmlns:a16="http://schemas.microsoft.com/office/drawing/2014/main" id="{F5B0B9AB-6A7D-445E-9BBD-E2D6C6F1F310}"/>
              </a:ext>
            </a:extLst>
          </p:cNvPr>
          <p:cNvSpPr/>
          <p:nvPr/>
        </p:nvSpPr>
        <p:spPr>
          <a:xfrm>
            <a:off x="515056" y="1857201"/>
            <a:ext cx="5156658" cy="410122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994F0A87-DC47-4759-8CDD-DE137F48BB28}"/>
              </a:ext>
            </a:extLst>
          </p:cNvPr>
          <p:cNvSpPr txBox="1"/>
          <p:nvPr/>
        </p:nvSpPr>
        <p:spPr>
          <a:xfrm>
            <a:off x="549243" y="1857201"/>
            <a:ext cx="6095244" cy="1477328"/>
          </a:xfrm>
          <a:prstGeom prst="rect">
            <a:avLst/>
          </a:prstGeom>
          <a:noFill/>
        </p:spPr>
        <p:txBody>
          <a:bodyPr wrap="square">
            <a:spAutoFit/>
          </a:bodyPr>
          <a:lstStyle/>
          <a:p>
            <a:r>
              <a:rPr lang="en-US" dirty="0">
                <a:latin typeface="Consolas" panose="020B0609020204030204" pitchFamily="49" charset="0"/>
              </a:rPr>
              <a:t>f :: Int -&gt; Int</a:t>
            </a:r>
          </a:p>
          <a:p>
            <a:r>
              <a:rPr lang="en-US" dirty="0">
                <a:latin typeface="Consolas" panose="020B0609020204030204" pitchFamily="49" charset="0"/>
              </a:rPr>
              <a:t>f x = x^2</a:t>
            </a:r>
          </a:p>
          <a:p>
            <a:endParaRPr lang="en-US" dirty="0">
              <a:latin typeface="Consolas" panose="020B0609020204030204" pitchFamily="49" charset="0"/>
            </a:endParaRPr>
          </a:p>
          <a:p>
            <a:r>
              <a:rPr lang="en-US" dirty="0">
                <a:latin typeface="Consolas" panose="020B0609020204030204" pitchFamily="49" charset="0"/>
              </a:rPr>
              <a:t>g :: Int -&gt; Int</a:t>
            </a:r>
          </a:p>
          <a:p>
            <a:r>
              <a:rPr lang="en-US" dirty="0">
                <a:latin typeface="Consolas" panose="020B0609020204030204" pitchFamily="49" charset="0"/>
              </a:rPr>
              <a:t>g x = 3*x </a:t>
            </a:r>
          </a:p>
        </p:txBody>
      </p:sp>
      <p:sp>
        <p:nvSpPr>
          <p:cNvPr id="21" name="TextBox 20">
            <a:extLst>
              <a:ext uri="{FF2B5EF4-FFF2-40B4-BE49-F238E27FC236}">
                <a16:creationId xmlns:a16="http://schemas.microsoft.com/office/drawing/2014/main" id="{9DA130B1-7CB2-4BB9-95A8-93C867671713}"/>
              </a:ext>
            </a:extLst>
          </p:cNvPr>
          <p:cNvSpPr txBox="1"/>
          <p:nvPr/>
        </p:nvSpPr>
        <p:spPr>
          <a:xfrm>
            <a:off x="501475" y="3731377"/>
            <a:ext cx="5533672" cy="646331"/>
          </a:xfrm>
          <a:prstGeom prst="rect">
            <a:avLst/>
          </a:prstGeom>
          <a:noFill/>
        </p:spPr>
        <p:txBody>
          <a:bodyPr wrap="square">
            <a:spAutoFit/>
          </a:bodyPr>
          <a:lstStyle/>
          <a:p>
            <a:r>
              <a:rPr lang="en-US" sz="1800" dirty="0">
                <a:solidFill>
                  <a:srgbClr val="000000"/>
                </a:solidFill>
                <a:latin typeface="Consolas" panose="020B0609020204030204" pitchFamily="49" charset="0"/>
              </a:rPr>
              <a:t>-- We want </a:t>
            </a:r>
            <a:r>
              <a:rPr lang="en-US" dirty="0">
                <a:solidFill>
                  <a:srgbClr val="000000"/>
                </a:solidFill>
                <a:latin typeface="Consolas" panose="020B0609020204030204" pitchFamily="49" charset="0"/>
              </a:rPr>
              <a:t>to compute </a:t>
            </a:r>
            <a:r>
              <a:rPr lang="en-US" sz="1800" dirty="0">
                <a:solidFill>
                  <a:srgbClr val="000000"/>
                </a:solidFill>
                <a:latin typeface="Consolas" panose="020B0609020204030204" pitchFamily="49" charset="0"/>
              </a:rPr>
              <a:t>f(g(x))</a:t>
            </a:r>
          </a:p>
          <a:p>
            <a:r>
              <a:rPr lang="en-US" sz="1800" dirty="0" err="1">
                <a:solidFill>
                  <a:srgbClr val="000000"/>
                </a:solidFill>
                <a:latin typeface="Consolas" panose="020B0609020204030204" pitchFamily="49" charset="0"/>
              </a:rPr>
              <a:t>compute_f_of_g</a:t>
            </a:r>
            <a:r>
              <a:rPr lang="en-US" sz="1800" dirty="0">
                <a:solidFill>
                  <a:srgbClr val="000000"/>
                </a:solidFill>
                <a:latin typeface="Consolas" panose="020B0609020204030204" pitchFamily="49" charset="0"/>
              </a:rPr>
              <a:t> x =</a:t>
            </a:r>
          </a:p>
        </p:txBody>
      </p:sp>
      <p:sp>
        <p:nvSpPr>
          <p:cNvPr id="22" name="TextBox 21">
            <a:extLst>
              <a:ext uri="{FF2B5EF4-FFF2-40B4-BE49-F238E27FC236}">
                <a16:creationId xmlns:a16="http://schemas.microsoft.com/office/drawing/2014/main" id="{B937D2CD-8FD5-4926-B7DB-EEEC020F39F5}"/>
              </a:ext>
            </a:extLst>
          </p:cNvPr>
          <p:cNvSpPr txBox="1"/>
          <p:nvPr/>
        </p:nvSpPr>
        <p:spPr>
          <a:xfrm>
            <a:off x="501475" y="4236858"/>
            <a:ext cx="5533672" cy="369332"/>
          </a:xfrm>
          <a:prstGeom prst="rect">
            <a:avLst/>
          </a:prstGeom>
          <a:noFill/>
        </p:spPr>
        <p:txBody>
          <a:bodyPr wrap="square">
            <a:spAutoFit/>
          </a:bodyPr>
          <a:lstStyle/>
          <a:p>
            <a:r>
              <a:rPr lang="en-US" sz="1800" dirty="0">
                <a:solidFill>
                  <a:srgbClr val="000000"/>
                </a:solidFill>
                <a:latin typeface="Consolas" panose="020B0609020204030204" pitchFamily="49" charset="0"/>
              </a:rPr>
              <a:t>  f g x</a:t>
            </a:r>
          </a:p>
        </p:txBody>
      </p:sp>
      <p:sp>
        <p:nvSpPr>
          <p:cNvPr id="25" name="Speech Bubble: Rectangle with Corners Rounded 24">
            <a:extLst>
              <a:ext uri="{FF2B5EF4-FFF2-40B4-BE49-F238E27FC236}">
                <a16:creationId xmlns:a16="http://schemas.microsoft.com/office/drawing/2014/main" id="{A81E29F9-D567-497E-A7B5-8E1E3CC2FFB7}"/>
              </a:ext>
            </a:extLst>
          </p:cNvPr>
          <p:cNvSpPr/>
          <p:nvPr/>
        </p:nvSpPr>
        <p:spPr>
          <a:xfrm>
            <a:off x="165981" y="5262346"/>
            <a:ext cx="2590283" cy="725053"/>
          </a:xfrm>
          <a:prstGeom prst="wedgeRoundRectCallout">
            <a:avLst>
              <a:gd name="adj1" fmla="val -14548"/>
              <a:gd name="adj2" fmla="val -1449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that's not what we want!</a:t>
            </a:r>
          </a:p>
        </p:txBody>
      </p:sp>
      <p:sp>
        <p:nvSpPr>
          <p:cNvPr id="27" name="Speech Bubble: Rectangle with Corners Rounded 26">
            <a:extLst>
              <a:ext uri="{FF2B5EF4-FFF2-40B4-BE49-F238E27FC236}">
                <a16:creationId xmlns:a16="http://schemas.microsoft.com/office/drawing/2014/main" id="{25DB5B2B-1C30-4E3E-A0E9-EC5E5CFB722C}"/>
              </a:ext>
            </a:extLst>
          </p:cNvPr>
          <p:cNvSpPr/>
          <p:nvPr/>
        </p:nvSpPr>
        <p:spPr>
          <a:xfrm>
            <a:off x="2756264" y="3968123"/>
            <a:ext cx="3194931" cy="1495371"/>
          </a:xfrm>
          <a:prstGeom prst="wedgeRoundRectCallout">
            <a:avLst>
              <a:gd name="adj1" fmla="val -85329"/>
              <a:gd name="adj2" fmla="val -192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Haskell evaluates from left to right, this is interpreted as follows…</a:t>
            </a:r>
          </a:p>
        </p:txBody>
      </p:sp>
      <p:sp>
        <p:nvSpPr>
          <p:cNvPr id="34" name="TextBox 33">
            <a:extLst>
              <a:ext uri="{FF2B5EF4-FFF2-40B4-BE49-F238E27FC236}">
                <a16:creationId xmlns:a16="http://schemas.microsoft.com/office/drawing/2014/main" id="{E481ECEA-3DD5-4DB3-88FE-9F6BF8EFD9E8}"/>
              </a:ext>
            </a:extLst>
          </p:cNvPr>
          <p:cNvSpPr txBox="1"/>
          <p:nvPr/>
        </p:nvSpPr>
        <p:spPr>
          <a:xfrm>
            <a:off x="549243" y="4227981"/>
            <a:ext cx="1952014" cy="369332"/>
          </a:xfrm>
          <a:prstGeom prst="rect">
            <a:avLst/>
          </a:prstGeom>
          <a:noFill/>
        </p:spPr>
        <p:txBody>
          <a:bodyPr wrap="square">
            <a:spAutoFit/>
          </a:bodyPr>
          <a:lstStyle/>
          <a:p>
            <a:r>
              <a:rPr lang="en-US" sz="1800" dirty="0">
                <a:solidFill>
                  <a:srgbClr val="FF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1800" dirty="0">
                <a:solidFill>
                  <a:srgbClr val="FF0000"/>
                </a:solidFill>
                <a:latin typeface="Consolas" panose="020B0609020204030204" pitchFamily="49" charset="0"/>
              </a:rPr>
              <a:t>) )</a:t>
            </a:r>
          </a:p>
        </p:txBody>
      </p:sp>
      <p:sp>
        <p:nvSpPr>
          <p:cNvPr id="38" name="Speech Bubble: Rectangle with Corners Rounded 37">
            <a:extLst>
              <a:ext uri="{FF2B5EF4-FFF2-40B4-BE49-F238E27FC236}">
                <a16:creationId xmlns:a16="http://schemas.microsoft.com/office/drawing/2014/main" id="{78F8588C-CA44-496D-B575-A9F08147C07F}"/>
              </a:ext>
            </a:extLst>
          </p:cNvPr>
          <p:cNvSpPr/>
          <p:nvPr/>
        </p:nvSpPr>
        <p:spPr>
          <a:xfrm>
            <a:off x="1260934" y="2940976"/>
            <a:ext cx="3071149" cy="761423"/>
          </a:xfrm>
          <a:prstGeom prst="wedgeRoundRectCallout">
            <a:avLst>
              <a:gd name="adj1" fmla="val -52435"/>
              <a:gd name="adj2" fmla="val 1274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might think this computes </a:t>
            </a:r>
            <a:r>
              <a:rPr lang="en-US" sz="2000" dirty="0">
                <a:solidFill>
                  <a:srgbClr val="FFC1C1"/>
                </a:solidFill>
                <a:latin typeface="Corbel" panose="020B0503020204020204" pitchFamily="34" charset="0"/>
              </a:rPr>
              <a:t>f(g(x))</a:t>
            </a:r>
            <a:r>
              <a:rPr lang="en-US" sz="2000" dirty="0">
                <a:latin typeface="Corbel" panose="020B0503020204020204" pitchFamily="34" charset="0"/>
              </a:rPr>
              <a:t>, but…</a:t>
            </a:r>
          </a:p>
        </p:txBody>
      </p:sp>
      <p:sp>
        <p:nvSpPr>
          <p:cNvPr id="39" name="Speech Bubble: Rectangle with Corners Rounded 38">
            <a:extLst>
              <a:ext uri="{FF2B5EF4-FFF2-40B4-BE49-F238E27FC236}">
                <a16:creationId xmlns:a16="http://schemas.microsoft.com/office/drawing/2014/main" id="{D21BB8EE-B5D9-4891-B168-93770A6C1E2A}"/>
              </a:ext>
            </a:extLst>
          </p:cNvPr>
          <p:cNvSpPr/>
          <p:nvPr/>
        </p:nvSpPr>
        <p:spPr>
          <a:xfrm>
            <a:off x="1333619" y="5262346"/>
            <a:ext cx="2862662" cy="989538"/>
          </a:xfrm>
          <a:prstGeom prst="wedgeRoundRectCallout">
            <a:avLst>
              <a:gd name="adj1" fmla="val -54909"/>
              <a:gd name="adj2" fmla="val -1173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fix this, we have to explicitly add parentheses.</a:t>
            </a:r>
          </a:p>
        </p:txBody>
      </p:sp>
      <p:sp>
        <p:nvSpPr>
          <p:cNvPr id="40" name="TextBox 39">
            <a:extLst>
              <a:ext uri="{FF2B5EF4-FFF2-40B4-BE49-F238E27FC236}">
                <a16:creationId xmlns:a16="http://schemas.microsoft.com/office/drawing/2014/main" id="{F44D07C0-1B9E-4546-9C2C-790309B5215A}"/>
              </a:ext>
            </a:extLst>
          </p:cNvPr>
          <p:cNvSpPr txBox="1"/>
          <p:nvPr/>
        </p:nvSpPr>
        <p:spPr>
          <a:xfrm>
            <a:off x="905345" y="4230998"/>
            <a:ext cx="1952014" cy="369332"/>
          </a:xfrm>
          <a:prstGeom prst="rect">
            <a:avLst/>
          </a:prstGeom>
          <a:noFill/>
        </p:spPr>
        <p:txBody>
          <a:bodyPr wrap="square">
            <a:spAutoFit/>
          </a:bodyPr>
          <a:lstStyle/>
          <a:p>
            <a:r>
              <a:rPr lang="en-US" sz="1800" dirty="0">
                <a:solidFill>
                  <a:srgbClr val="FF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800" dirty="0">
                <a:solidFill>
                  <a:srgbClr val="FF0000"/>
                </a:solidFill>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19800F32-6653-42D3-A3E9-CA41B32F4DBD}"/>
              </a:ext>
            </a:extLst>
          </p:cNvPr>
          <p:cNvCxnSpPr/>
          <p:nvPr/>
        </p:nvCxnSpPr>
        <p:spPr>
          <a:xfrm>
            <a:off x="633743" y="4606190"/>
            <a:ext cx="90987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03CFE6C-62DF-4850-92BA-208D3B6B7D62}"/>
              </a:ext>
            </a:extLst>
          </p:cNvPr>
          <p:cNvSpPr txBox="1"/>
          <p:nvPr/>
        </p:nvSpPr>
        <p:spPr>
          <a:xfrm>
            <a:off x="6520287" y="3434461"/>
            <a:ext cx="5170238" cy="830997"/>
          </a:xfrm>
          <a:prstGeom prst="rect">
            <a:avLst/>
          </a:prstGeom>
          <a:noFill/>
        </p:spPr>
        <p:txBody>
          <a:bodyPr wrap="square" rtlCol="0">
            <a:spAutoFit/>
          </a:bodyPr>
          <a:lstStyle/>
          <a:p>
            <a:pPr algn="ctr"/>
            <a:r>
              <a:rPr lang="en-US" sz="2400" dirty="0"/>
              <a:t>In addition, Haskell always calls functions before evaluating operators.</a:t>
            </a:r>
          </a:p>
        </p:txBody>
      </p:sp>
      <p:sp>
        <p:nvSpPr>
          <p:cNvPr id="44" name="TextBox 43">
            <a:extLst>
              <a:ext uri="{FF2B5EF4-FFF2-40B4-BE49-F238E27FC236}">
                <a16:creationId xmlns:a16="http://schemas.microsoft.com/office/drawing/2014/main" id="{4FAE2DB4-F6C0-4B28-989C-4C8A19D4DD6F}"/>
              </a:ext>
            </a:extLst>
          </p:cNvPr>
          <p:cNvSpPr txBox="1"/>
          <p:nvPr/>
        </p:nvSpPr>
        <p:spPr>
          <a:xfrm>
            <a:off x="450172" y="4724793"/>
            <a:ext cx="5533672" cy="923330"/>
          </a:xfrm>
          <a:prstGeom prst="rect">
            <a:avLst/>
          </a:prstGeom>
          <a:noFill/>
        </p:spPr>
        <p:txBody>
          <a:bodyPr wrap="square">
            <a:spAutoFit/>
          </a:bodyPr>
          <a:lstStyle/>
          <a:p>
            <a:r>
              <a:rPr lang="en-US" sz="1800" dirty="0">
                <a:solidFill>
                  <a:srgbClr val="000000"/>
                </a:solidFill>
                <a:latin typeface="Consolas" panose="020B0609020204030204" pitchFamily="49" charset="0"/>
              </a:rPr>
              <a:t>-- We want </a:t>
            </a:r>
            <a:r>
              <a:rPr lang="en-US" dirty="0">
                <a:solidFill>
                  <a:srgbClr val="000000"/>
                </a:solidFill>
                <a:latin typeface="Consolas" panose="020B0609020204030204" pitchFamily="49" charset="0"/>
              </a:rPr>
              <a:t>to compute </a:t>
            </a:r>
            <a:r>
              <a:rPr lang="en-US" sz="1800" dirty="0">
                <a:solidFill>
                  <a:srgbClr val="000000"/>
                </a:solidFill>
                <a:latin typeface="Consolas" panose="020B0609020204030204" pitchFamily="49" charset="0"/>
              </a:rPr>
              <a:t>f(x*10)</a:t>
            </a:r>
          </a:p>
          <a:p>
            <a:r>
              <a:rPr lang="en-US" sz="1800" dirty="0" err="1">
                <a:solidFill>
                  <a:srgbClr val="000000"/>
                </a:solidFill>
                <a:latin typeface="Consolas" panose="020B0609020204030204" pitchFamily="49" charset="0"/>
              </a:rPr>
              <a:t>compute_</a:t>
            </a:r>
            <a:r>
              <a:rPr lang="en-US" dirty="0" err="1">
                <a:solidFill>
                  <a:srgbClr val="000000"/>
                </a:solidFill>
                <a:latin typeface="Consolas" panose="020B0609020204030204" pitchFamily="49" charset="0"/>
              </a:rPr>
              <a:t>f_of_x_times_ten</a:t>
            </a:r>
            <a:r>
              <a:rPr lang="en-US" sz="1800" dirty="0">
                <a:solidFill>
                  <a:srgbClr val="000000"/>
                </a:solidFill>
                <a:latin typeface="Consolas" panose="020B0609020204030204" pitchFamily="49" charset="0"/>
              </a:rPr>
              <a:t> x =</a:t>
            </a:r>
          </a:p>
          <a:p>
            <a:r>
              <a:rPr lang="en-US" dirty="0">
                <a:solidFill>
                  <a:srgbClr val="000000"/>
                </a:solidFill>
                <a:latin typeface="Consolas" panose="020B0609020204030204" pitchFamily="49" charset="0"/>
              </a:rPr>
              <a:t>  f x *</a:t>
            </a:r>
            <a:r>
              <a:rPr lang="en-US" sz="1100"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10</a:t>
            </a:r>
            <a:endParaRPr lang="en-US" sz="1800" dirty="0">
              <a:solidFill>
                <a:srgbClr val="000000"/>
              </a:solidFill>
              <a:latin typeface="Consolas" panose="020B0609020204030204" pitchFamily="49" charset="0"/>
            </a:endParaRPr>
          </a:p>
        </p:txBody>
      </p:sp>
      <p:sp>
        <p:nvSpPr>
          <p:cNvPr id="47" name="Speech Bubble: Rectangle with Corners Rounded 46">
            <a:extLst>
              <a:ext uri="{FF2B5EF4-FFF2-40B4-BE49-F238E27FC236}">
                <a16:creationId xmlns:a16="http://schemas.microsoft.com/office/drawing/2014/main" id="{F2E38628-1293-4987-85E8-6465F07504CA}"/>
              </a:ext>
            </a:extLst>
          </p:cNvPr>
          <p:cNvSpPr/>
          <p:nvPr/>
        </p:nvSpPr>
        <p:spPr>
          <a:xfrm>
            <a:off x="2104838" y="5859461"/>
            <a:ext cx="2862662" cy="989538"/>
          </a:xfrm>
          <a:prstGeom prst="wedgeRoundRectCallout">
            <a:avLst>
              <a:gd name="adj1" fmla="val -79894"/>
              <a:gd name="adj2" fmla="val -798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might think this computes </a:t>
            </a:r>
            <a:r>
              <a:rPr lang="en-US" sz="2000" dirty="0">
                <a:solidFill>
                  <a:srgbClr val="FFC1C1"/>
                </a:solidFill>
                <a:latin typeface="Corbel" panose="020B0503020204020204" pitchFamily="34" charset="0"/>
              </a:rPr>
              <a:t>f(x*10)</a:t>
            </a:r>
            <a:r>
              <a:rPr lang="en-US" sz="2000" dirty="0">
                <a:latin typeface="Corbel" panose="020B0503020204020204" pitchFamily="34" charset="0"/>
              </a:rPr>
              <a:t>, but…</a:t>
            </a:r>
          </a:p>
        </p:txBody>
      </p:sp>
      <p:sp>
        <p:nvSpPr>
          <p:cNvPr id="50" name="Speech Bubble: Rectangle with Corners Rounded 49">
            <a:extLst>
              <a:ext uri="{FF2B5EF4-FFF2-40B4-BE49-F238E27FC236}">
                <a16:creationId xmlns:a16="http://schemas.microsoft.com/office/drawing/2014/main" id="{99FB0186-304E-484C-835C-B852FDED54E0}"/>
              </a:ext>
            </a:extLst>
          </p:cNvPr>
          <p:cNvSpPr/>
          <p:nvPr/>
        </p:nvSpPr>
        <p:spPr>
          <a:xfrm>
            <a:off x="3002641" y="4303794"/>
            <a:ext cx="3194931" cy="1495371"/>
          </a:xfrm>
          <a:prstGeom prst="wedgeRoundRectCallout">
            <a:avLst>
              <a:gd name="adj1" fmla="val -84904"/>
              <a:gd name="adj2" fmla="val 270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Haskell evaluates function calls before operators, it's interpreted as follows…</a:t>
            </a:r>
          </a:p>
        </p:txBody>
      </p:sp>
      <p:sp>
        <p:nvSpPr>
          <p:cNvPr id="52" name="TextBox 51">
            <a:extLst>
              <a:ext uri="{FF2B5EF4-FFF2-40B4-BE49-F238E27FC236}">
                <a16:creationId xmlns:a16="http://schemas.microsoft.com/office/drawing/2014/main" id="{E741D7CF-5FDD-44D8-AF7A-CEC33DEA85FD}"/>
              </a:ext>
            </a:extLst>
          </p:cNvPr>
          <p:cNvSpPr txBox="1"/>
          <p:nvPr/>
        </p:nvSpPr>
        <p:spPr>
          <a:xfrm>
            <a:off x="607294" y="5263763"/>
            <a:ext cx="1952014" cy="369332"/>
          </a:xfrm>
          <a:prstGeom prst="rect">
            <a:avLst/>
          </a:prstGeom>
          <a:noFill/>
        </p:spPr>
        <p:txBody>
          <a:bodyPr wrap="square">
            <a:spAutoFit/>
          </a:bodyPr>
          <a:lstStyle/>
          <a:p>
            <a:r>
              <a:rPr lang="en-US" sz="1800" dirty="0">
                <a:solidFill>
                  <a:srgbClr val="FF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1800" dirty="0">
                <a:solidFill>
                  <a:srgbClr val="FF0000"/>
                </a:solidFill>
                <a:latin typeface="Consolas" panose="020B0609020204030204" pitchFamily="49" charset="0"/>
              </a:rPr>
              <a:t>) </a:t>
            </a:r>
          </a:p>
        </p:txBody>
      </p:sp>
      <p:sp>
        <p:nvSpPr>
          <p:cNvPr id="54" name="Speech Bubble: Rectangle with Corners Rounded 53">
            <a:extLst>
              <a:ext uri="{FF2B5EF4-FFF2-40B4-BE49-F238E27FC236}">
                <a16:creationId xmlns:a16="http://schemas.microsoft.com/office/drawing/2014/main" id="{E5872495-3DAA-4487-8C7A-93C8CD987998}"/>
              </a:ext>
            </a:extLst>
          </p:cNvPr>
          <p:cNvSpPr/>
          <p:nvPr/>
        </p:nvSpPr>
        <p:spPr>
          <a:xfrm>
            <a:off x="2492571" y="5791188"/>
            <a:ext cx="2862662" cy="989538"/>
          </a:xfrm>
          <a:prstGeom prst="wedgeRoundRectCallout">
            <a:avLst>
              <a:gd name="adj1" fmla="val -71671"/>
              <a:gd name="adj2" fmla="val -766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fix this, we have to explicitly add parentheses.</a:t>
            </a:r>
          </a:p>
        </p:txBody>
      </p:sp>
      <p:sp>
        <p:nvSpPr>
          <p:cNvPr id="55" name="TextBox 54">
            <a:extLst>
              <a:ext uri="{FF2B5EF4-FFF2-40B4-BE49-F238E27FC236}">
                <a16:creationId xmlns:a16="http://schemas.microsoft.com/office/drawing/2014/main" id="{8B74CA74-B17F-4BE7-8513-9482DB29ACFE}"/>
              </a:ext>
            </a:extLst>
          </p:cNvPr>
          <p:cNvSpPr txBox="1"/>
          <p:nvPr/>
        </p:nvSpPr>
        <p:spPr>
          <a:xfrm>
            <a:off x="868170" y="5253064"/>
            <a:ext cx="1168694" cy="369332"/>
          </a:xfrm>
          <a:prstGeom prst="rect">
            <a:avLst/>
          </a:prstGeom>
          <a:noFill/>
        </p:spPr>
        <p:txBody>
          <a:bodyPr wrap="square">
            <a:spAutoFit/>
          </a:bodyPr>
          <a:lstStyle/>
          <a:p>
            <a:r>
              <a:rPr lang="en-US" sz="1800" dirty="0">
                <a:solidFill>
                  <a:srgbClr val="FF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1800" dirty="0">
                <a:solidFill>
                  <a:srgbClr val="FF0000"/>
                </a:solidFill>
                <a:latin typeface="Consolas" panose="020B0609020204030204" pitchFamily="49" charset="0"/>
              </a:rPr>
              <a:t>)  </a:t>
            </a:r>
          </a:p>
        </p:txBody>
      </p:sp>
      <p:graphicFrame>
        <p:nvGraphicFramePr>
          <p:cNvPr id="2" name="Table 3">
            <a:extLst>
              <a:ext uri="{FF2B5EF4-FFF2-40B4-BE49-F238E27FC236}">
                <a16:creationId xmlns:a16="http://schemas.microsoft.com/office/drawing/2014/main" id="{05DB34B7-3905-48D4-B458-AE4756F630E0}"/>
              </a:ext>
            </a:extLst>
          </p:cNvPr>
          <p:cNvGraphicFramePr>
            <a:graphicFrameLocks noGrp="1"/>
          </p:cNvGraphicFramePr>
          <p:nvPr/>
        </p:nvGraphicFramePr>
        <p:xfrm>
          <a:off x="7129484" y="4488236"/>
          <a:ext cx="3951844" cy="2194560"/>
        </p:xfrm>
        <a:graphic>
          <a:graphicData uri="http://schemas.openxmlformats.org/drawingml/2006/table">
            <a:tbl>
              <a:tblPr firstRow="1" bandRow="1">
                <a:tableStyleId>{5C22544A-7EE6-4342-B048-85BDC9FD1C3A}</a:tableStyleId>
              </a:tblPr>
              <a:tblGrid>
                <a:gridCol w="1975922">
                  <a:extLst>
                    <a:ext uri="{9D8B030D-6E8A-4147-A177-3AD203B41FA5}">
                      <a16:colId xmlns:a16="http://schemas.microsoft.com/office/drawing/2014/main" val="3615307112"/>
                    </a:ext>
                  </a:extLst>
                </a:gridCol>
                <a:gridCol w="1975922">
                  <a:extLst>
                    <a:ext uri="{9D8B030D-6E8A-4147-A177-3AD203B41FA5}">
                      <a16:colId xmlns:a16="http://schemas.microsoft.com/office/drawing/2014/main" val="2374506474"/>
                    </a:ext>
                  </a:extLst>
                </a:gridCol>
              </a:tblGrid>
              <a:tr h="287139">
                <a:tc>
                  <a:txBody>
                    <a:bodyPr/>
                    <a:lstStyle/>
                    <a:p>
                      <a:pPr algn="ctr"/>
                      <a:r>
                        <a:rPr lang="en-US" dirty="0"/>
                        <a:t>Mathematics</a:t>
                      </a:r>
                    </a:p>
                  </a:txBody>
                  <a:tcPr/>
                </a:tc>
                <a:tc>
                  <a:txBody>
                    <a:bodyPr/>
                    <a:lstStyle/>
                    <a:p>
                      <a:pPr algn="ctr"/>
                      <a:r>
                        <a:rPr lang="en-US" dirty="0"/>
                        <a:t>Haskell</a:t>
                      </a:r>
                    </a:p>
                  </a:txBody>
                  <a:tcPr/>
                </a:tc>
                <a:extLst>
                  <a:ext uri="{0D108BD9-81ED-4DB2-BD59-A6C34878D82A}">
                    <a16:rowId xmlns:a16="http://schemas.microsoft.com/office/drawing/2014/main" val="2787475114"/>
                  </a:ext>
                </a:extLst>
              </a:tr>
              <a:tr h="287139">
                <a:tc>
                  <a:txBody>
                    <a:bodyPr/>
                    <a:lstStyle/>
                    <a:p>
                      <a:pPr algn="l"/>
                      <a:r>
                        <a:rPr lang="en-US" dirty="0"/>
                        <a:t>f(x)</a:t>
                      </a:r>
                    </a:p>
                  </a:txBody>
                  <a:tcPr/>
                </a:tc>
                <a:tc>
                  <a:txBody>
                    <a:bodyPr/>
                    <a:lstStyle/>
                    <a:p>
                      <a:pPr algn="l"/>
                      <a:r>
                        <a:rPr lang="en-US" dirty="0"/>
                        <a:t>f x</a:t>
                      </a:r>
                    </a:p>
                  </a:txBody>
                  <a:tcPr/>
                </a:tc>
                <a:extLst>
                  <a:ext uri="{0D108BD9-81ED-4DB2-BD59-A6C34878D82A}">
                    <a16:rowId xmlns:a16="http://schemas.microsoft.com/office/drawing/2014/main" val="775876010"/>
                  </a:ext>
                </a:extLst>
              </a:tr>
              <a:tr h="287139">
                <a:tc>
                  <a:txBody>
                    <a:bodyPr/>
                    <a:lstStyle/>
                    <a:p>
                      <a:pPr algn="l"/>
                      <a:r>
                        <a:rPr lang="en-US" dirty="0"/>
                        <a:t>f(</a:t>
                      </a:r>
                      <a:r>
                        <a:rPr lang="en-US" dirty="0" err="1"/>
                        <a:t>x,y</a:t>
                      </a:r>
                      <a:r>
                        <a:rPr lang="en-US" dirty="0"/>
                        <a:t>)</a:t>
                      </a:r>
                    </a:p>
                  </a:txBody>
                  <a:tcPr/>
                </a:tc>
                <a:tc>
                  <a:txBody>
                    <a:bodyPr/>
                    <a:lstStyle/>
                    <a:p>
                      <a:pPr algn="l"/>
                      <a:r>
                        <a:rPr lang="en-US" dirty="0"/>
                        <a:t>f x y</a:t>
                      </a:r>
                    </a:p>
                  </a:txBody>
                  <a:tcPr/>
                </a:tc>
                <a:extLst>
                  <a:ext uri="{0D108BD9-81ED-4DB2-BD59-A6C34878D82A}">
                    <a16:rowId xmlns:a16="http://schemas.microsoft.com/office/drawing/2014/main" val="2246167067"/>
                  </a:ext>
                </a:extLst>
              </a:tr>
              <a:tr h="287139">
                <a:tc>
                  <a:txBody>
                    <a:bodyPr/>
                    <a:lstStyle/>
                    <a:p>
                      <a:pPr algn="l"/>
                      <a:r>
                        <a:rPr lang="en-US" dirty="0"/>
                        <a:t>f(g(x))</a:t>
                      </a:r>
                    </a:p>
                  </a:txBody>
                  <a:tcPr/>
                </a:tc>
                <a:tc>
                  <a:txBody>
                    <a:bodyPr/>
                    <a:lstStyle/>
                    <a:p>
                      <a:pPr algn="l"/>
                      <a:r>
                        <a:rPr lang="en-US" dirty="0"/>
                        <a:t>f (g x)</a:t>
                      </a:r>
                    </a:p>
                  </a:txBody>
                  <a:tcPr/>
                </a:tc>
                <a:extLst>
                  <a:ext uri="{0D108BD9-81ED-4DB2-BD59-A6C34878D82A}">
                    <a16:rowId xmlns:a16="http://schemas.microsoft.com/office/drawing/2014/main" val="1628166597"/>
                  </a:ext>
                </a:extLst>
              </a:tr>
              <a:tr h="287139">
                <a:tc>
                  <a:txBody>
                    <a:bodyPr/>
                    <a:lstStyle/>
                    <a:p>
                      <a:pPr algn="l"/>
                      <a:r>
                        <a:rPr lang="en-US" dirty="0"/>
                        <a:t>f(</a:t>
                      </a:r>
                      <a:r>
                        <a:rPr lang="en-US" dirty="0" err="1"/>
                        <a:t>x,g</a:t>
                      </a:r>
                      <a:r>
                        <a:rPr lang="en-US" dirty="0"/>
                        <a:t>(y))</a:t>
                      </a:r>
                    </a:p>
                  </a:txBody>
                  <a:tcPr/>
                </a:tc>
                <a:tc>
                  <a:txBody>
                    <a:bodyPr/>
                    <a:lstStyle/>
                    <a:p>
                      <a:pPr algn="l"/>
                      <a:r>
                        <a:rPr lang="en-US" dirty="0"/>
                        <a:t>f x (g y)</a:t>
                      </a:r>
                    </a:p>
                  </a:txBody>
                  <a:tcPr/>
                </a:tc>
                <a:extLst>
                  <a:ext uri="{0D108BD9-81ED-4DB2-BD59-A6C34878D82A}">
                    <a16:rowId xmlns:a16="http://schemas.microsoft.com/office/drawing/2014/main" val="725952701"/>
                  </a:ext>
                </a:extLst>
              </a:tr>
              <a:tr h="287139">
                <a:tc>
                  <a:txBody>
                    <a:bodyPr/>
                    <a:lstStyle/>
                    <a:p>
                      <a:pPr algn="l"/>
                      <a:r>
                        <a:rPr lang="en-US" dirty="0"/>
                        <a:t>f(x)g(y)</a:t>
                      </a:r>
                    </a:p>
                  </a:txBody>
                  <a:tcPr/>
                </a:tc>
                <a:tc>
                  <a:txBody>
                    <a:bodyPr/>
                    <a:lstStyle/>
                    <a:p>
                      <a:pPr algn="l"/>
                      <a:r>
                        <a:rPr lang="en-US" dirty="0"/>
                        <a:t>f x * g y</a:t>
                      </a:r>
                    </a:p>
                  </a:txBody>
                  <a:tcPr/>
                </a:tc>
                <a:extLst>
                  <a:ext uri="{0D108BD9-81ED-4DB2-BD59-A6C34878D82A}">
                    <a16:rowId xmlns:a16="http://schemas.microsoft.com/office/drawing/2014/main" val="1711530261"/>
                  </a:ext>
                </a:extLst>
              </a:tr>
            </a:tbl>
          </a:graphicData>
        </a:graphic>
      </p:graphicFrame>
    </p:spTree>
    <p:extLst>
      <p:ext uri="{BB962C8B-B14F-4D97-AF65-F5344CB8AC3E}">
        <p14:creationId xmlns:p14="http://schemas.microsoft.com/office/powerpoint/2010/main" val="52311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par>
                          <p:cTn id="49" fill="hold">
                            <p:stCondLst>
                              <p:cond delay="500"/>
                            </p:stCondLst>
                            <p:childTnLst>
                              <p:par>
                                <p:cTn id="50" presetID="1" presetClass="exit" presetSubtype="0" fill="hold" grpId="1" nodeType="afterEffect">
                                  <p:stCondLst>
                                    <p:cond delay="0"/>
                                  </p:stCondLst>
                                  <p:childTnLst>
                                    <p:set>
                                      <p:cBhvr>
                                        <p:cTn id="51" dur="1" fill="hold">
                                          <p:stCondLst>
                                            <p:cond delay="0"/>
                                          </p:stCondLst>
                                        </p:cTn>
                                        <p:tgtEl>
                                          <p:spTgt spid="3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down)">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4">
                                            <p:txEl>
                                              <p:pRg st="0" end="0"/>
                                            </p:txEl>
                                          </p:spTgt>
                                        </p:tgtEl>
                                      </p:cBhvr>
                                    </p:animEffect>
                                    <p:set>
                                      <p:cBhvr>
                                        <p:cTn id="61" dur="1" fill="hold">
                                          <p:stCondLst>
                                            <p:cond delay="499"/>
                                          </p:stCondLst>
                                        </p:cTn>
                                        <p:tgtEl>
                                          <p:spTgt spid="34">
                                            <p:txEl>
                                              <p:pRg st="0" end="0"/>
                                            </p:txEl>
                                          </p:spTgt>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5"/>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down)">
                                      <p:cBhvr>
                                        <p:cTn id="70" dur="500"/>
                                        <p:tgtEl>
                                          <p:spTgt spid="3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wipe(down)">
                                      <p:cBhvr>
                                        <p:cTn id="99" dur="500"/>
                                        <p:tgtEl>
                                          <p:spTgt spid="4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wipe(down)">
                                      <p:cBhvr>
                                        <p:cTn id="104" dur="500"/>
                                        <p:tgtEl>
                                          <p:spTgt spid="50"/>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50"/>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7"/>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52">
                                            <p:txEl>
                                              <p:pRg st="0" end="0"/>
                                            </p:txEl>
                                          </p:spTgt>
                                        </p:tgtEl>
                                      </p:cBhvr>
                                    </p:animEffect>
                                    <p:set>
                                      <p:cBhvr>
                                        <p:cTn id="117" dur="1" fill="hold">
                                          <p:stCondLst>
                                            <p:cond delay="499"/>
                                          </p:stCondLst>
                                        </p:cTn>
                                        <p:tgtEl>
                                          <p:spTgt spid="52">
                                            <p:txEl>
                                              <p:pRg st="0" end="0"/>
                                            </p:txEl>
                                          </p:spTgt>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wipe(down)">
                                      <p:cBhvr>
                                        <p:cTn id="122" dur="500"/>
                                        <p:tgtEl>
                                          <p:spTgt spid="54"/>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54"/>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1" grpId="0" build="p"/>
      <p:bldP spid="22" grpId="0" build="p"/>
      <p:bldP spid="25" grpId="0" animBg="1"/>
      <p:bldP spid="25" grpId="1" animBg="1"/>
      <p:bldP spid="27" grpId="0" animBg="1"/>
      <p:bldP spid="27" grpId="1" animBg="1"/>
      <p:bldP spid="34" grpId="0" build="p"/>
      <p:bldP spid="34" grpId="1" build="allAtOnce"/>
      <p:bldP spid="38" grpId="0" animBg="1"/>
      <p:bldP spid="38" grpId="1" animBg="1"/>
      <p:bldP spid="39" grpId="0" animBg="1"/>
      <p:bldP spid="39" grpId="1" animBg="1"/>
      <p:bldP spid="40" grpId="0" build="p"/>
      <p:bldP spid="43" grpId="0"/>
      <p:bldP spid="44" grpId="0" build="p"/>
      <p:bldP spid="47" grpId="0" animBg="1"/>
      <p:bldP spid="47" grpId="1" animBg="1"/>
      <p:bldP spid="50" grpId="0" animBg="1"/>
      <p:bldP spid="50" grpId="1" animBg="1"/>
      <p:bldP spid="52" grpId="0" build="p"/>
      <p:bldP spid="52" grpId="1" build="allAtOnce"/>
      <p:bldP spid="54" grpId="0" animBg="1"/>
      <p:bldP spid="54" grpId="1" animBg="1"/>
      <p:bldP spid="5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90B565-8DAF-4F39-90EF-C2F5A49DFA90}"/>
              </a:ext>
            </a:extLst>
          </p:cNvPr>
          <p:cNvSpPr txBox="1"/>
          <p:nvPr/>
        </p:nvSpPr>
        <p:spPr>
          <a:xfrm>
            <a:off x="3631932" y="666740"/>
            <a:ext cx="4907113" cy="461665"/>
          </a:xfrm>
          <a:prstGeom prst="rect">
            <a:avLst/>
          </a:prstGeom>
          <a:noFill/>
        </p:spPr>
        <p:txBody>
          <a:bodyPr wrap="none" rtlCol="0">
            <a:spAutoFit/>
          </a:bodyPr>
          <a:lstStyle/>
          <a:p>
            <a:pPr algn="ctr"/>
            <a:r>
              <a:rPr lang="en-US" sz="2400" dirty="0"/>
              <a:t>Let's talk about bindings in functions!</a:t>
            </a:r>
          </a:p>
        </p:txBody>
      </p:sp>
      <p:grpSp>
        <p:nvGrpSpPr>
          <p:cNvPr id="37" name="Group 36">
            <a:extLst>
              <a:ext uri="{FF2B5EF4-FFF2-40B4-BE49-F238E27FC236}">
                <a16:creationId xmlns:a16="http://schemas.microsoft.com/office/drawing/2014/main" id="{86530696-70B8-4E54-B177-CE3E3C25ED30}"/>
              </a:ext>
            </a:extLst>
          </p:cNvPr>
          <p:cNvGrpSpPr/>
          <p:nvPr/>
        </p:nvGrpSpPr>
        <p:grpSpPr>
          <a:xfrm>
            <a:off x="257600" y="1617485"/>
            <a:ext cx="5838400" cy="4403069"/>
            <a:chOff x="117699" y="926254"/>
            <a:chExt cx="5838400" cy="4403069"/>
          </a:xfrm>
        </p:grpSpPr>
        <p:sp>
          <p:nvSpPr>
            <p:cNvPr id="38" name="Rectangle 37">
              <a:extLst>
                <a:ext uri="{FF2B5EF4-FFF2-40B4-BE49-F238E27FC236}">
                  <a16:creationId xmlns:a16="http://schemas.microsoft.com/office/drawing/2014/main" id="{6E5E8FDF-FDDB-4140-9833-99B960A582CB}"/>
                </a:ext>
              </a:extLst>
            </p:cNvPr>
            <p:cNvSpPr/>
            <p:nvPr/>
          </p:nvSpPr>
          <p:spPr>
            <a:xfrm>
              <a:off x="175817" y="1228103"/>
              <a:ext cx="5780282" cy="410122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7FDCF57D-D87A-4FC2-B5F1-9FACDC4D76D6}"/>
                </a:ext>
              </a:extLst>
            </p:cNvPr>
            <p:cNvSpPr txBox="1"/>
            <p:nvPr/>
          </p:nvSpPr>
          <p:spPr>
            <a:xfrm>
              <a:off x="117699" y="926254"/>
              <a:ext cx="710451" cy="369332"/>
            </a:xfrm>
            <a:prstGeom prst="rect">
              <a:avLst/>
            </a:prstGeom>
            <a:noFill/>
          </p:spPr>
          <p:txBody>
            <a:bodyPr wrap="none" rtlCol="0">
              <a:spAutoFit/>
            </a:bodyPr>
            <a:lstStyle/>
            <a:p>
              <a:r>
                <a:rPr lang="en-US" dirty="0" err="1"/>
                <a:t>let.hs</a:t>
              </a:r>
              <a:endParaRPr lang="en-US" dirty="0"/>
            </a:p>
          </p:txBody>
        </p:sp>
      </p:grpSp>
      <p:sp>
        <p:nvSpPr>
          <p:cNvPr id="5" name="Rectangle 4">
            <a:extLst>
              <a:ext uri="{FF2B5EF4-FFF2-40B4-BE49-F238E27FC236}">
                <a16:creationId xmlns:a16="http://schemas.microsoft.com/office/drawing/2014/main" id="{0CDB3FD5-6466-4120-A7EE-C2DB6B0E9AB2}"/>
              </a:ext>
            </a:extLst>
          </p:cNvPr>
          <p:cNvSpPr/>
          <p:nvPr/>
        </p:nvSpPr>
        <p:spPr>
          <a:xfrm>
            <a:off x="615636" y="2498763"/>
            <a:ext cx="4848130" cy="1399431"/>
          </a:xfrm>
          <a:prstGeom prst="rect">
            <a:avLst/>
          </a:prstGeom>
          <a:solidFill>
            <a:srgbClr val="FFFF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5F1C8B-4EB2-4991-B3A4-59147A015931}"/>
              </a:ext>
            </a:extLst>
          </p:cNvPr>
          <p:cNvSpPr/>
          <p:nvPr/>
        </p:nvSpPr>
        <p:spPr>
          <a:xfrm>
            <a:off x="615636" y="2494896"/>
            <a:ext cx="4848130" cy="2281372"/>
          </a:xfrm>
          <a:prstGeom prst="rect">
            <a:avLst/>
          </a:prstGeom>
          <a:solidFill>
            <a:srgbClr val="FFFF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397B61E-5A95-4B8B-B26A-E84B78FF4B6D}"/>
              </a:ext>
            </a:extLst>
          </p:cNvPr>
          <p:cNvSpPr txBox="1"/>
          <p:nvPr/>
        </p:nvSpPr>
        <p:spPr>
          <a:xfrm>
            <a:off x="320273" y="1899152"/>
            <a:ext cx="5486817" cy="2862322"/>
          </a:xfrm>
          <a:prstGeom prst="rect">
            <a:avLst/>
          </a:prstGeom>
          <a:noFill/>
        </p:spPr>
        <p:txBody>
          <a:bodyPr wrap="square">
            <a:spAutoFit/>
          </a:bodyPr>
          <a:lstStyle/>
          <a:p>
            <a:r>
              <a:rPr lang="en-US" dirty="0">
                <a:latin typeface="Consolas" panose="020B0609020204030204" pitchFamily="49" charset="0"/>
              </a:rPr>
              <a:t>-- A function to get your nerdiness level</a:t>
            </a:r>
          </a:p>
          <a:p>
            <a:r>
              <a:rPr lang="en-US" dirty="0" err="1">
                <a:latin typeface="Consolas" panose="020B0609020204030204" pitchFamily="49" charset="0"/>
              </a:rPr>
              <a:t>get_nerd_status</a:t>
            </a:r>
            <a:r>
              <a:rPr lang="en-US" dirty="0">
                <a:latin typeface="Consolas" panose="020B0609020204030204" pitchFamily="49" charset="0"/>
              </a:rPr>
              <a:t> </a:t>
            </a:r>
            <a:r>
              <a:rPr lang="en-US" dirty="0" err="1">
                <a:latin typeface="Consolas" panose="020B0609020204030204" pitchFamily="49" charset="0"/>
              </a:rPr>
              <a:t>gpa</a:t>
            </a:r>
            <a:r>
              <a:rPr lang="en-US" dirty="0">
                <a:latin typeface="Consolas" panose="020B0609020204030204" pitchFamily="49" charset="0"/>
              </a:rPr>
              <a:t> </a:t>
            </a:r>
            <a:r>
              <a:rPr lang="en-US" dirty="0" err="1">
                <a:latin typeface="Consolas" panose="020B0609020204030204" pitchFamily="49" charset="0"/>
              </a:rPr>
              <a:t>study_hrs</a:t>
            </a:r>
            <a:r>
              <a:rPr lang="en-US" dirty="0">
                <a:latin typeface="Consolas" panose="020B0609020204030204" pitchFamily="49" charset="0"/>
              </a:rPr>
              <a:t> = </a:t>
            </a:r>
          </a:p>
          <a:p>
            <a:r>
              <a:rPr lang="en-US" dirty="0">
                <a:latin typeface="Consolas" panose="020B0609020204030204" pitchFamily="49" charset="0"/>
              </a:rPr>
              <a:t>  </a:t>
            </a:r>
            <a:r>
              <a:rPr lang="en-US" dirty="0">
                <a:solidFill>
                  <a:srgbClr val="FF0000"/>
                </a:solidFill>
                <a:latin typeface="Consolas" panose="020B0609020204030204" pitchFamily="49" charset="0"/>
              </a:rPr>
              <a:t>let</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70C0"/>
                </a:solidFill>
                <a:latin typeface="Consolas" panose="020B0609020204030204" pitchFamily="49" charset="0"/>
              </a:rPr>
              <a:t>gpa_part</a:t>
            </a:r>
            <a:r>
              <a:rPr lang="en-US" dirty="0">
                <a:solidFill>
                  <a:srgbClr val="0070C0"/>
                </a:solidFill>
                <a:latin typeface="Consolas" panose="020B0609020204030204" pitchFamily="49" charset="0"/>
              </a:rPr>
              <a:t> </a:t>
            </a:r>
            <a:r>
              <a:rPr lang="en-US" dirty="0">
                <a:latin typeface="Consolas" panose="020B0609020204030204" pitchFamily="49" charset="0"/>
              </a:rPr>
              <a:t>= </a:t>
            </a:r>
            <a:r>
              <a:rPr lang="en-US" dirty="0">
                <a:solidFill>
                  <a:srgbClr val="00B050"/>
                </a:solidFill>
                <a:latin typeface="Consolas" panose="020B0609020204030204" pitchFamily="49" charset="0"/>
              </a:rPr>
              <a:t>1 / (4.01 - </a:t>
            </a:r>
            <a:r>
              <a:rPr lang="en-US" dirty="0" err="1">
                <a:solidFill>
                  <a:srgbClr val="00B050"/>
                </a:solidFill>
                <a:latin typeface="Consolas" panose="020B0609020204030204" pitchFamily="49" charset="0"/>
              </a:rPr>
              <a:t>gpa</a:t>
            </a:r>
            <a:r>
              <a:rPr lang="en-US" dirty="0">
                <a:solidFill>
                  <a:srgbClr val="00B050"/>
                </a:solidFill>
                <a:latin typeface="Consolas" panose="020B0609020204030204" pitchFamily="49" charset="0"/>
              </a:rPr>
              <a:t>)</a:t>
            </a:r>
          </a:p>
          <a:p>
            <a:r>
              <a:rPr lang="en-US" dirty="0">
                <a:latin typeface="Consolas" panose="020B0609020204030204" pitchFamily="49" charset="0"/>
              </a:rPr>
              <a:t>      </a:t>
            </a:r>
            <a:r>
              <a:rPr lang="en-US" dirty="0" err="1">
                <a:solidFill>
                  <a:srgbClr val="0070C0"/>
                </a:solidFill>
                <a:latin typeface="Consolas" panose="020B0609020204030204" pitchFamily="49" charset="0"/>
              </a:rPr>
              <a:t>study_part</a:t>
            </a:r>
            <a:r>
              <a:rPr lang="en-US" dirty="0">
                <a:solidFill>
                  <a:srgbClr val="0070C0"/>
                </a:solidFill>
                <a:latin typeface="Consolas" panose="020B0609020204030204" pitchFamily="49" charset="0"/>
              </a:rPr>
              <a:t> </a:t>
            </a:r>
            <a:r>
              <a:rPr lang="en-US" dirty="0">
                <a:latin typeface="Consolas" panose="020B0609020204030204" pitchFamily="49" charset="0"/>
              </a:rPr>
              <a:t>= </a:t>
            </a:r>
            <a:r>
              <a:rPr lang="en-US" dirty="0" err="1">
                <a:solidFill>
                  <a:srgbClr val="00B050"/>
                </a:solidFill>
                <a:latin typeface="Consolas" panose="020B0609020204030204" pitchFamily="49" charset="0"/>
              </a:rPr>
              <a:t>study_hrs</a:t>
            </a:r>
            <a:r>
              <a:rPr lang="en-US" dirty="0">
                <a:solidFill>
                  <a:srgbClr val="00B050"/>
                </a:solidFill>
                <a:latin typeface="Consolas" panose="020B0609020204030204" pitchFamily="49" charset="0"/>
              </a:rPr>
              <a:t> * 10     </a:t>
            </a:r>
          </a:p>
          <a:p>
            <a:r>
              <a:rPr lang="en-US" dirty="0">
                <a:latin typeface="Consolas" panose="020B0609020204030204" pitchFamily="49" charset="0"/>
              </a:rPr>
              <a:t>      </a:t>
            </a:r>
            <a:r>
              <a:rPr lang="en-US" dirty="0" err="1">
                <a:solidFill>
                  <a:srgbClr val="0070C0"/>
                </a:solidFill>
                <a:latin typeface="Consolas" panose="020B0609020204030204" pitchFamily="49" charset="0"/>
              </a:rPr>
              <a:t>nerd_score</a:t>
            </a:r>
            <a:r>
              <a:rPr lang="en-US" dirty="0">
                <a:solidFill>
                  <a:srgbClr val="0070C0"/>
                </a:solidFill>
                <a:latin typeface="Consolas" panose="020B0609020204030204" pitchFamily="49" charset="0"/>
              </a:rPr>
              <a:t> </a:t>
            </a:r>
            <a:r>
              <a:rPr lang="en-US" dirty="0">
                <a:latin typeface="Consolas" panose="020B0609020204030204" pitchFamily="49" charset="0"/>
              </a:rPr>
              <a:t>= </a:t>
            </a:r>
            <a:r>
              <a:rPr lang="en-US" dirty="0" err="1">
                <a:solidFill>
                  <a:srgbClr val="00B050"/>
                </a:solidFill>
                <a:latin typeface="Consolas" panose="020B0609020204030204" pitchFamily="49" charset="0"/>
              </a:rPr>
              <a:t>gpa_part</a:t>
            </a:r>
            <a:r>
              <a:rPr lang="en-US" dirty="0">
                <a:solidFill>
                  <a:srgbClr val="00B050"/>
                </a:solidFill>
                <a:latin typeface="Consolas" panose="020B0609020204030204" pitchFamily="49" charset="0"/>
              </a:rPr>
              <a:t> + </a:t>
            </a:r>
            <a:r>
              <a:rPr lang="en-US" dirty="0" err="1">
                <a:solidFill>
                  <a:srgbClr val="00B050"/>
                </a:solidFill>
                <a:latin typeface="Consolas" panose="020B0609020204030204" pitchFamily="49" charset="0"/>
              </a:rPr>
              <a:t>study_part</a:t>
            </a:r>
            <a:endParaRPr lang="en-US" dirty="0">
              <a:solidFill>
                <a:srgbClr val="00B050"/>
              </a:solidFill>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in</a:t>
            </a:r>
            <a:r>
              <a:rPr lang="en-US" dirty="0">
                <a:latin typeface="Consolas" panose="020B0609020204030204" pitchFamily="49" charset="0"/>
              </a:rPr>
              <a:t>  </a:t>
            </a:r>
          </a:p>
          <a:p>
            <a:r>
              <a:rPr lang="en-US" dirty="0">
                <a:latin typeface="Consolas" panose="020B0609020204030204" pitchFamily="49" charset="0"/>
              </a:rPr>
              <a:t>      if </a:t>
            </a:r>
            <a:r>
              <a:rPr lang="en-US" dirty="0" err="1">
                <a:solidFill>
                  <a:srgbClr val="0070C0"/>
                </a:solidFill>
                <a:latin typeface="Consolas" panose="020B0609020204030204" pitchFamily="49" charset="0"/>
              </a:rPr>
              <a:t>nerd_score</a:t>
            </a:r>
            <a:r>
              <a:rPr lang="en-US" dirty="0">
                <a:solidFill>
                  <a:srgbClr val="0070C0"/>
                </a:solidFill>
                <a:latin typeface="Consolas" panose="020B0609020204030204" pitchFamily="49" charset="0"/>
              </a:rPr>
              <a:t> </a:t>
            </a:r>
            <a:r>
              <a:rPr lang="en-US" dirty="0">
                <a:latin typeface="Consolas" panose="020B0609020204030204" pitchFamily="49" charset="0"/>
              </a:rPr>
              <a:t>&gt; 100 then</a:t>
            </a:r>
          </a:p>
          <a:p>
            <a:r>
              <a:rPr lang="en-US" dirty="0">
                <a:latin typeface="Consolas" panose="020B0609020204030204" pitchFamily="49" charset="0"/>
              </a:rPr>
              <a:t>           "You are super nerdy!"</a:t>
            </a:r>
          </a:p>
          <a:p>
            <a:r>
              <a:rPr lang="en-US" dirty="0">
                <a:latin typeface="Consolas" panose="020B0609020204030204" pitchFamily="49" charset="0"/>
              </a:rPr>
              <a:t>      else "You're a nerd poser."</a:t>
            </a:r>
          </a:p>
        </p:txBody>
      </p:sp>
      <p:sp>
        <p:nvSpPr>
          <p:cNvPr id="68" name="Title 1">
            <a:extLst>
              <a:ext uri="{FF2B5EF4-FFF2-40B4-BE49-F238E27FC236}">
                <a16:creationId xmlns:a16="http://schemas.microsoft.com/office/drawing/2014/main" id="{504C7B53-42D3-4941-BBD8-0063CFACAD46}"/>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Let and Where Constructs: Local Bindings</a:t>
            </a:r>
          </a:p>
        </p:txBody>
      </p:sp>
      <p:pic>
        <p:nvPicPr>
          <p:cNvPr id="4" name="Picture 3">
            <a:extLst>
              <a:ext uri="{FF2B5EF4-FFF2-40B4-BE49-F238E27FC236}">
                <a16:creationId xmlns:a16="http://schemas.microsoft.com/office/drawing/2014/main" id="{3172C456-4E2F-4D95-85E3-99860558E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11655" y="60114"/>
            <a:ext cx="1143000" cy="1143000"/>
          </a:xfrm>
          <a:prstGeom prst="rect">
            <a:avLst/>
          </a:prstGeom>
        </p:spPr>
      </p:pic>
      <p:sp>
        <p:nvSpPr>
          <p:cNvPr id="16" name="TextBox 15">
            <a:extLst>
              <a:ext uri="{FF2B5EF4-FFF2-40B4-BE49-F238E27FC236}">
                <a16:creationId xmlns:a16="http://schemas.microsoft.com/office/drawing/2014/main" id="{F9E2689F-FD65-4630-83BB-555621A79E94}"/>
              </a:ext>
            </a:extLst>
          </p:cNvPr>
          <p:cNvSpPr txBox="1"/>
          <p:nvPr/>
        </p:nvSpPr>
        <p:spPr>
          <a:xfrm>
            <a:off x="6155780" y="1886335"/>
            <a:ext cx="5854372" cy="769441"/>
          </a:xfrm>
          <a:prstGeom prst="rect">
            <a:avLst/>
          </a:prstGeom>
          <a:noFill/>
        </p:spPr>
        <p:txBody>
          <a:bodyPr wrap="square" rtlCol="0">
            <a:spAutoFit/>
          </a:bodyPr>
          <a:lstStyle/>
          <a:p>
            <a:pPr algn="ctr"/>
            <a:r>
              <a:rPr lang="en-US" sz="2200" dirty="0"/>
              <a:t>When defining a function, sometimes it helps to create temporary variables to simplify your code.</a:t>
            </a:r>
          </a:p>
        </p:txBody>
      </p:sp>
      <p:sp>
        <p:nvSpPr>
          <p:cNvPr id="17" name="TextBox 16">
            <a:extLst>
              <a:ext uri="{FF2B5EF4-FFF2-40B4-BE49-F238E27FC236}">
                <a16:creationId xmlns:a16="http://schemas.microsoft.com/office/drawing/2014/main" id="{A6ECCCC7-DBF7-4BCD-B995-E6E408843E66}"/>
              </a:ext>
            </a:extLst>
          </p:cNvPr>
          <p:cNvSpPr txBox="1"/>
          <p:nvPr/>
        </p:nvSpPr>
        <p:spPr>
          <a:xfrm>
            <a:off x="6470009" y="2891554"/>
            <a:ext cx="5113146" cy="769441"/>
          </a:xfrm>
          <a:prstGeom prst="rect">
            <a:avLst/>
          </a:prstGeom>
          <a:noFill/>
        </p:spPr>
        <p:txBody>
          <a:bodyPr wrap="square" rtlCol="0">
            <a:spAutoFit/>
          </a:bodyPr>
          <a:lstStyle/>
          <a:p>
            <a:pPr algn="ctr"/>
            <a:r>
              <a:rPr lang="en-US" sz="2200" dirty="0"/>
              <a:t>In Haskell, we do this with Haskell's </a:t>
            </a:r>
            <a:br>
              <a:rPr lang="en-US" sz="2200" dirty="0"/>
            </a:br>
            <a:r>
              <a:rPr lang="en-US" sz="2200" dirty="0">
                <a:solidFill>
                  <a:srgbClr val="FF0000"/>
                </a:solidFill>
              </a:rPr>
              <a:t>"let" </a:t>
            </a:r>
            <a:r>
              <a:rPr lang="en-US" sz="2200" dirty="0"/>
              <a:t>and </a:t>
            </a:r>
            <a:r>
              <a:rPr lang="en-US" sz="2200" dirty="0">
                <a:solidFill>
                  <a:srgbClr val="FF0000"/>
                </a:solidFill>
              </a:rPr>
              <a:t>"where" </a:t>
            </a:r>
            <a:r>
              <a:rPr lang="en-US" sz="2200" dirty="0"/>
              <a:t>constructs. </a:t>
            </a:r>
          </a:p>
        </p:txBody>
      </p:sp>
      <p:sp>
        <p:nvSpPr>
          <p:cNvPr id="20" name="Speech Bubble: Rectangle with Corners Rounded 19">
            <a:extLst>
              <a:ext uri="{FF2B5EF4-FFF2-40B4-BE49-F238E27FC236}">
                <a16:creationId xmlns:a16="http://schemas.microsoft.com/office/drawing/2014/main" id="{31FBE15E-CDA5-40BE-A9A6-6DDF8DB16CB3}"/>
              </a:ext>
            </a:extLst>
          </p:cNvPr>
          <p:cNvSpPr/>
          <p:nvPr/>
        </p:nvSpPr>
        <p:spPr>
          <a:xfrm>
            <a:off x="4823472" y="1287149"/>
            <a:ext cx="3537403" cy="916185"/>
          </a:xfrm>
          <a:prstGeom prst="wedgeRoundRectCallout">
            <a:avLst>
              <a:gd name="adj1" fmla="val -69664"/>
              <a:gd name="adj2" fmla="val 1014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C2C1"/>
                </a:solidFill>
                <a:latin typeface="Corbel" panose="020B0503020204020204" pitchFamily="34" charset="0"/>
              </a:rPr>
              <a:t>let</a:t>
            </a:r>
            <a:r>
              <a:rPr lang="en-US" sz="2000" dirty="0">
                <a:latin typeface="Corbel" panose="020B0503020204020204" pitchFamily="34" charset="0"/>
              </a:rPr>
              <a:t> construct lets you define one or more </a:t>
            </a:r>
            <a:r>
              <a:rPr lang="en-US" sz="2000" dirty="0">
                <a:solidFill>
                  <a:srgbClr val="FFC1C1"/>
                </a:solidFill>
                <a:latin typeface="Corbel" panose="020B0503020204020204" pitchFamily="34" charset="0"/>
              </a:rPr>
              <a:t>"bindings."</a:t>
            </a:r>
          </a:p>
          <a:p>
            <a:pPr algn="ctr"/>
            <a:endParaRPr lang="en-US" sz="900" dirty="0">
              <a:latin typeface="Corbel" panose="020B0503020204020204" pitchFamily="34" charset="0"/>
            </a:endParaRPr>
          </a:p>
        </p:txBody>
      </p:sp>
      <p:sp>
        <p:nvSpPr>
          <p:cNvPr id="21" name="Speech Bubble: Rectangle with Corners Rounded 20">
            <a:extLst>
              <a:ext uri="{FF2B5EF4-FFF2-40B4-BE49-F238E27FC236}">
                <a16:creationId xmlns:a16="http://schemas.microsoft.com/office/drawing/2014/main" id="{630FFDBA-2791-4206-A36F-C98576B1CA57}"/>
              </a:ext>
            </a:extLst>
          </p:cNvPr>
          <p:cNvSpPr/>
          <p:nvPr/>
        </p:nvSpPr>
        <p:spPr>
          <a:xfrm>
            <a:off x="355275" y="825621"/>
            <a:ext cx="3759213" cy="1240288"/>
          </a:xfrm>
          <a:prstGeom prst="wedgeRoundRectCallout">
            <a:avLst>
              <a:gd name="adj1" fmla="val 3077"/>
              <a:gd name="adj2" fmla="val 1106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instance, this first line binds the name </a:t>
            </a:r>
            <a:r>
              <a:rPr lang="en-US" sz="2000" dirty="0" err="1">
                <a:solidFill>
                  <a:srgbClr val="FFAFAF"/>
                </a:solidFill>
                <a:latin typeface="Corbel" panose="020B0503020204020204" pitchFamily="34" charset="0"/>
              </a:rPr>
              <a:t>gpa_part</a:t>
            </a:r>
            <a:r>
              <a:rPr lang="en-US" sz="2000" dirty="0">
                <a:latin typeface="Corbel" panose="020B0503020204020204" pitchFamily="34" charset="0"/>
              </a:rPr>
              <a:t> to the expression: </a:t>
            </a:r>
            <a:r>
              <a:rPr lang="en-US" sz="2000" dirty="0">
                <a:solidFill>
                  <a:srgbClr val="FFAFAF"/>
                </a:solidFill>
                <a:latin typeface="Corbel" panose="020B0503020204020204" pitchFamily="34" charset="0"/>
              </a:rPr>
              <a:t>1 / (4.01 – </a:t>
            </a:r>
            <a:r>
              <a:rPr lang="en-US" sz="2000" dirty="0" err="1">
                <a:solidFill>
                  <a:srgbClr val="FFAFAF"/>
                </a:solidFill>
                <a:latin typeface="Corbel" panose="020B0503020204020204" pitchFamily="34" charset="0"/>
              </a:rPr>
              <a:t>gpa</a:t>
            </a:r>
            <a:r>
              <a:rPr lang="en-US" sz="2000" dirty="0">
                <a:solidFill>
                  <a:srgbClr val="FFAFAF"/>
                </a:solidFill>
                <a:latin typeface="Corbel" panose="020B0503020204020204" pitchFamily="34" charset="0"/>
              </a:rPr>
              <a:t>)</a:t>
            </a:r>
            <a:r>
              <a:rPr lang="en-US" sz="2000" dirty="0">
                <a:latin typeface="Corbel" panose="020B0503020204020204" pitchFamily="34" charset="0"/>
              </a:rPr>
              <a:t>.</a:t>
            </a:r>
          </a:p>
        </p:txBody>
      </p:sp>
      <p:sp>
        <p:nvSpPr>
          <p:cNvPr id="22" name="TextBox 21">
            <a:extLst>
              <a:ext uri="{FF2B5EF4-FFF2-40B4-BE49-F238E27FC236}">
                <a16:creationId xmlns:a16="http://schemas.microsoft.com/office/drawing/2014/main" id="{9EA3861E-E150-4AC5-B599-F0085BFE88FE}"/>
              </a:ext>
            </a:extLst>
          </p:cNvPr>
          <p:cNvSpPr txBox="1"/>
          <p:nvPr/>
        </p:nvSpPr>
        <p:spPr>
          <a:xfrm>
            <a:off x="6272981" y="3855957"/>
            <a:ext cx="5692898" cy="1107996"/>
          </a:xfrm>
          <a:prstGeom prst="rect">
            <a:avLst/>
          </a:prstGeom>
          <a:noFill/>
        </p:spPr>
        <p:txBody>
          <a:bodyPr wrap="square" rtlCol="0">
            <a:spAutoFit/>
          </a:bodyPr>
          <a:lstStyle/>
          <a:p>
            <a:pPr algn="ctr"/>
            <a:r>
              <a:rPr lang="en-US" sz="2200" dirty="0"/>
              <a:t>These constructs let you associate (AKA bind) one or more temporary variables with expression(s) for use in your function.</a:t>
            </a:r>
          </a:p>
        </p:txBody>
      </p:sp>
      <p:sp>
        <p:nvSpPr>
          <p:cNvPr id="23" name="Speech Bubble: Rectangle with Corners Rounded 22">
            <a:extLst>
              <a:ext uri="{FF2B5EF4-FFF2-40B4-BE49-F238E27FC236}">
                <a16:creationId xmlns:a16="http://schemas.microsoft.com/office/drawing/2014/main" id="{E5FB0BA1-F97B-4418-AE91-7244AF42695F}"/>
              </a:ext>
            </a:extLst>
          </p:cNvPr>
          <p:cNvSpPr/>
          <p:nvPr/>
        </p:nvSpPr>
        <p:spPr>
          <a:xfrm>
            <a:off x="81057" y="5351830"/>
            <a:ext cx="3486410" cy="1277119"/>
          </a:xfrm>
          <a:prstGeom prst="wedgeRoundRectCallout">
            <a:avLst>
              <a:gd name="adj1" fmla="val -31031"/>
              <a:gd name="adj2" fmla="val -1660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Once we define our bindings, we then use the </a:t>
            </a:r>
            <a:r>
              <a:rPr lang="en-US" sz="2000" dirty="0">
                <a:solidFill>
                  <a:srgbClr val="FFC1C1"/>
                </a:solidFill>
                <a:latin typeface="Corbel" panose="020B0503020204020204" pitchFamily="34" charset="0"/>
              </a:rPr>
              <a:t>"in"</a:t>
            </a:r>
            <a:r>
              <a:rPr lang="en-US" sz="2000" dirty="0">
                <a:latin typeface="Corbel" panose="020B0503020204020204" pitchFamily="34" charset="0"/>
              </a:rPr>
              <a:t> keyword to define the scope where these bindings can be used.</a:t>
            </a:r>
          </a:p>
        </p:txBody>
      </p:sp>
      <p:sp>
        <p:nvSpPr>
          <p:cNvPr id="25" name="TextBox 24">
            <a:extLst>
              <a:ext uri="{FF2B5EF4-FFF2-40B4-BE49-F238E27FC236}">
                <a16:creationId xmlns:a16="http://schemas.microsoft.com/office/drawing/2014/main" id="{F799E969-3AB9-458F-8515-246620E99FBF}"/>
              </a:ext>
            </a:extLst>
          </p:cNvPr>
          <p:cNvSpPr txBox="1"/>
          <p:nvPr/>
        </p:nvSpPr>
        <p:spPr>
          <a:xfrm>
            <a:off x="6623860" y="5358626"/>
            <a:ext cx="5113146" cy="430887"/>
          </a:xfrm>
          <a:prstGeom prst="rect">
            <a:avLst/>
          </a:prstGeom>
          <a:noFill/>
        </p:spPr>
        <p:txBody>
          <a:bodyPr wrap="square" rtlCol="0">
            <a:spAutoFit/>
          </a:bodyPr>
          <a:lstStyle/>
          <a:p>
            <a:pPr algn="ctr"/>
            <a:r>
              <a:rPr lang="en-US" sz="2200" dirty="0"/>
              <a:t>Let's see the </a:t>
            </a:r>
            <a:r>
              <a:rPr lang="en-US" sz="2200" dirty="0">
                <a:solidFill>
                  <a:srgbClr val="FF0000"/>
                </a:solidFill>
              </a:rPr>
              <a:t>"let" </a:t>
            </a:r>
            <a:r>
              <a:rPr lang="en-US" sz="2200" dirty="0"/>
              <a:t>expression!</a:t>
            </a:r>
          </a:p>
        </p:txBody>
      </p:sp>
      <p:sp>
        <p:nvSpPr>
          <p:cNvPr id="29" name="Speech Bubble: Rectangle with Corners Rounded 28">
            <a:extLst>
              <a:ext uri="{FF2B5EF4-FFF2-40B4-BE49-F238E27FC236}">
                <a16:creationId xmlns:a16="http://schemas.microsoft.com/office/drawing/2014/main" id="{64E37B86-2413-408A-BB7E-0798DFD843C1}"/>
              </a:ext>
            </a:extLst>
          </p:cNvPr>
          <p:cNvSpPr/>
          <p:nvPr/>
        </p:nvSpPr>
        <p:spPr>
          <a:xfrm>
            <a:off x="4528054" y="5335164"/>
            <a:ext cx="3252127" cy="1277119"/>
          </a:xfrm>
          <a:prstGeom prst="wedgeRoundRectCallout">
            <a:avLst>
              <a:gd name="adj1" fmla="val -48317"/>
              <a:gd name="adj2" fmla="val -1355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 just have our usual function body, but it can use the bindings above!</a:t>
            </a:r>
          </a:p>
        </p:txBody>
      </p:sp>
      <p:cxnSp>
        <p:nvCxnSpPr>
          <p:cNvPr id="9" name="Straight Arrow Connector 8">
            <a:extLst>
              <a:ext uri="{FF2B5EF4-FFF2-40B4-BE49-F238E27FC236}">
                <a16:creationId xmlns:a16="http://schemas.microsoft.com/office/drawing/2014/main" id="{BFB66241-3BE1-42FE-89FE-57363134022A}"/>
              </a:ext>
            </a:extLst>
          </p:cNvPr>
          <p:cNvCxnSpPr>
            <a:cxnSpLocks/>
          </p:cNvCxnSpPr>
          <p:nvPr/>
        </p:nvCxnSpPr>
        <p:spPr>
          <a:xfrm flipH="1" flipV="1">
            <a:off x="2009870" y="3567072"/>
            <a:ext cx="193944" cy="3621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15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500"/>
                                        <p:tgtEl>
                                          <p:spTgt spid="4"/>
                                        </p:tgtEl>
                                        <p:attrNameLst>
                                          <p:attrName>ppt_x</p:attrName>
                                        </p:attrNameLst>
                                      </p:cBhvr>
                                      <p:tavLst>
                                        <p:tav tm="0">
                                          <p:val>
                                            <p:strVal val="ppt_x"/>
                                          </p:val>
                                        </p:tav>
                                        <p:tav tm="100000">
                                          <p:val>
                                            <p:strVal val="1+ppt_w/2"/>
                                          </p:val>
                                        </p:tav>
                                      </p:tavLst>
                                    </p:anim>
                                    <p:anim calcmode="lin" valueType="num">
                                      <p:cBhvr additive="base">
                                        <p:cTn id="17" dur="500"/>
                                        <p:tgtEl>
                                          <p:spTgt spid="4"/>
                                        </p:tgtEl>
                                        <p:attrNameLst>
                                          <p:attrName>ppt_y</p:attrName>
                                        </p:attrNameLst>
                                      </p:cBhvr>
                                      <p:tavLst>
                                        <p:tav tm="0">
                                          <p:val>
                                            <p:strVal val="ppt_y"/>
                                          </p:val>
                                        </p:tav>
                                        <p:tav tm="100000">
                                          <p:val>
                                            <p:strVal val="ppt_y"/>
                                          </p:val>
                                        </p:tav>
                                      </p:tavLst>
                                    </p:anim>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2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down)">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up)">
                                      <p:cBhvr>
                                        <p:cTn id="91" dur="5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40">
                                            <p:txEl>
                                              <p:pRg st="6" end="6"/>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40">
                                            <p:txEl>
                                              <p:pRg st="7" end="7"/>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40">
                                            <p:txEl>
                                              <p:pRg st="8" end="8"/>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40">
                                            <p:txEl>
                                              <p:pRg st="9" end="9"/>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3"/>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wipe(down)">
                                      <p:cBhvr>
                                        <p:cTn id="116" dur="500"/>
                                        <p:tgtEl>
                                          <p:spTgt spid="29"/>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wipe(down)">
                                      <p:cBhvr>
                                        <p:cTn id="121" dur="500"/>
                                        <p:tgtEl>
                                          <p:spTgt spid="9"/>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28" grpId="0" animBg="1"/>
      <p:bldP spid="40" grpId="0" uiExpand="1" build="p"/>
      <p:bldP spid="16" grpId="0"/>
      <p:bldP spid="17" grpId="0"/>
      <p:bldP spid="20" grpId="0" animBg="1"/>
      <p:bldP spid="20" grpId="1" animBg="1"/>
      <p:bldP spid="21" grpId="0" animBg="1"/>
      <p:bldP spid="21" grpId="1" animBg="1"/>
      <p:bldP spid="22" grpId="0"/>
      <p:bldP spid="23" grpId="0" animBg="1"/>
      <p:bldP spid="23" grpId="1" animBg="1"/>
      <p:bldP spid="25" grpId="0"/>
      <p:bldP spid="29" grpId="0" animBg="1"/>
      <p:bldP spid="2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1EB6402-0213-42E0-A430-2E05B0B5834C}"/>
              </a:ext>
            </a:extLst>
          </p:cNvPr>
          <p:cNvSpPr txBox="1"/>
          <p:nvPr/>
        </p:nvSpPr>
        <p:spPr>
          <a:xfrm>
            <a:off x="6918356" y="3686560"/>
            <a:ext cx="4329220" cy="430887"/>
          </a:xfrm>
          <a:prstGeom prst="rect">
            <a:avLst/>
          </a:prstGeom>
          <a:noFill/>
        </p:spPr>
        <p:txBody>
          <a:bodyPr wrap="square" rtlCol="0">
            <a:spAutoFit/>
          </a:bodyPr>
          <a:lstStyle/>
          <a:p>
            <a:pPr algn="ctr"/>
            <a:r>
              <a:rPr lang="en-US" sz="2200" dirty="0"/>
              <a:t>When use </a:t>
            </a:r>
            <a:r>
              <a:rPr lang="en-US" sz="2200" dirty="0">
                <a:solidFill>
                  <a:srgbClr val="FF0000"/>
                </a:solidFill>
              </a:rPr>
              <a:t>let</a:t>
            </a:r>
            <a:r>
              <a:rPr lang="en-US" sz="2200" dirty="0"/>
              <a:t>? When use </a:t>
            </a:r>
            <a:r>
              <a:rPr lang="en-US" sz="2200" dirty="0">
                <a:solidFill>
                  <a:srgbClr val="FF0000"/>
                </a:solidFill>
              </a:rPr>
              <a:t>where</a:t>
            </a:r>
            <a:r>
              <a:rPr lang="en-US" sz="2200" dirty="0"/>
              <a:t>?</a:t>
            </a:r>
          </a:p>
        </p:txBody>
      </p:sp>
      <p:sp>
        <p:nvSpPr>
          <p:cNvPr id="19" name="TextBox 18">
            <a:extLst>
              <a:ext uri="{FF2B5EF4-FFF2-40B4-BE49-F238E27FC236}">
                <a16:creationId xmlns:a16="http://schemas.microsoft.com/office/drawing/2014/main" id="{26BEB2A1-59A1-4A27-A71F-2B58BBF61817}"/>
              </a:ext>
            </a:extLst>
          </p:cNvPr>
          <p:cNvSpPr txBox="1"/>
          <p:nvPr/>
        </p:nvSpPr>
        <p:spPr>
          <a:xfrm>
            <a:off x="6491689" y="4138564"/>
            <a:ext cx="5182554" cy="769441"/>
          </a:xfrm>
          <a:prstGeom prst="rect">
            <a:avLst/>
          </a:prstGeom>
          <a:noFill/>
        </p:spPr>
        <p:txBody>
          <a:bodyPr wrap="square" rtlCol="0">
            <a:spAutoFit/>
          </a:bodyPr>
          <a:lstStyle/>
          <a:p>
            <a:pPr algn="ctr"/>
            <a:r>
              <a:rPr lang="en-US" sz="2200" dirty="0"/>
              <a:t>When defining a variable for a </a:t>
            </a:r>
            <a:r>
              <a:rPr lang="en-US" sz="2200" dirty="0">
                <a:solidFill>
                  <a:srgbClr val="FF0000"/>
                </a:solidFill>
              </a:rPr>
              <a:t>single expression</a:t>
            </a:r>
            <a:r>
              <a:rPr lang="en-US" sz="2200" dirty="0"/>
              <a:t>, you can use </a:t>
            </a:r>
            <a:r>
              <a:rPr lang="en-US" sz="2200" dirty="0">
                <a:solidFill>
                  <a:srgbClr val="FF0000"/>
                </a:solidFill>
              </a:rPr>
              <a:t>either</a:t>
            </a:r>
            <a:r>
              <a:rPr lang="en-US" sz="2200" dirty="0"/>
              <a:t> one.</a:t>
            </a:r>
          </a:p>
        </p:txBody>
      </p:sp>
      <p:sp>
        <p:nvSpPr>
          <p:cNvPr id="21" name="TextBox 20">
            <a:extLst>
              <a:ext uri="{FF2B5EF4-FFF2-40B4-BE49-F238E27FC236}">
                <a16:creationId xmlns:a16="http://schemas.microsoft.com/office/drawing/2014/main" id="{E34C7F54-4684-4BC1-A537-E3FC40C92C5A}"/>
              </a:ext>
            </a:extLst>
          </p:cNvPr>
          <p:cNvSpPr txBox="1"/>
          <p:nvPr/>
        </p:nvSpPr>
        <p:spPr>
          <a:xfrm>
            <a:off x="6334563" y="4950298"/>
            <a:ext cx="5496806" cy="769441"/>
          </a:xfrm>
          <a:prstGeom prst="rect">
            <a:avLst/>
          </a:prstGeom>
          <a:noFill/>
        </p:spPr>
        <p:txBody>
          <a:bodyPr wrap="square" rtlCol="0">
            <a:spAutoFit/>
          </a:bodyPr>
          <a:lstStyle/>
          <a:p>
            <a:pPr algn="ctr"/>
            <a:r>
              <a:rPr lang="en-US" sz="2200" dirty="0"/>
              <a:t>When defining a variable for use </a:t>
            </a:r>
            <a:r>
              <a:rPr lang="en-US" sz="2200" dirty="0">
                <a:solidFill>
                  <a:srgbClr val="FF0000"/>
                </a:solidFill>
              </a:rPr>
              <a:t>across multiple expressions, </a:t>
            </a:r>
            <a:r>
              <a:rPr lang="en-US" sz="2200" dirty="0"/>
              <a:t>use where*.</a:t>
            </a:r>
          </a:p>
        </p:txBody>
      </p:sp>
      <p:sp>
        <p:nvSpPr>
          <p:cNvPr id="3" name="TextBox 2">
            <a:extLst>
              <a:ext uri="{FF2B5EF4-FFF2-40B4-BE49-F238E27FC236}">
                <a16:creationId xmlns:a16="http://schemas.microsoft.com/office/drawing/2014/main" id="{F390B565-8DAF-4F39-90EF-C2F5A49DFA90}"/>
              </a:ext>
            </a:extLst>
          </p:cNvPr>
          <p:cNvSpPr txBox="1"/>
          <p:nvPr/>
        </p:nvSpPr>
        <p:spPr>
          <a:xfrm>
            <a:off x="3631932" y="666740"/>
            <a:ext cx="4907113" cy="461665"/>
          </a:xfrm>
          <a:prstGeom prst="rect">
            <a:avLst/>
          </a:prstGeom>
          <a:noFill/>
        </p:spPr>
        <p:txBody>
          <a:bodyPr wrap="none" rtlCol="0">
            <a:spAutoFit/>
          </a:bodyPr>
          <a:lstStyle/>
          <a:p>
            <a:pPr algn="ctr"/>
            <a:r>
              <a:rPr lang="en-US" sz="2400" dirty="0"/>
              <a:t>Let's talk about bindings in functions!</a:t>
            </a:r>
          </a:p>
        </p:txBody>
      </p:sp>
      <p:grpSp>
        <p:nvGrpSpPr>
          <p:cNvPr id="37" name="Group 36">
            <a:extLst>
              <a:ext uri="{FF2B5EF4-FFF2-40B4-BE49-F238E27FC236}">
                <a16:creationId xmlns:a16="http://schemas.microsoft.com/office/drawing/2014/main" id="{86530696-70B8-4E54-B177-CE3E3C25ED30}"/>
              </a:ext>
            </a:extLst>
          </p:cNvPr>
          <p:cNvGrpSpPr/>
          <p:nvPr/>
        </p:nvGrpSpPr>
        <p:grpSpPr>
          <a:xfrm>
            <a:off x="257600" y="1617485"/>
            <a:ext cx="5838400" cy="4403069"/>
            <a:chOff x="117699" y="926254"/>
            <a:chExt cx="5838400" cy="4403069"/>
          </a:xfrm>
        </p:grpSpPr>
        <p:sp>
          <p:nvSpPr>
            <p:cNvPr id="38" name="Rectangle 37">
              <a:extLst>
                <a:ext uri="{FF2B5EF4-FFF2-40B4-BE49-F238E27FC236}">
                  <a16:creationId xmlns:a16="http://schemas.microsoft.com/office/drawing/2014/main" id="{6E5E8FDF-FDDB-4140-9833-99B960A582CB}"/>
                </a:ext>
              </a:extLst>
            </p:cNvPr>
            <p:cNvSpPr/>
            <p:nvPr/>
          </p:nvSpPr>
          <p:spPr>
            <a:xfrm>
              <a:off x="175817" y="1228103"/>
              <a:ext cx="5780282" cy="410122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7FDCF57D-D87A-4FC2-B5F1-9FACDC4D76D6}"/>
                </a:ext>
              </a:extLst>
            </p:cNvPr>
            <p:cNvSpPr txBox="1"/>
            <p:nvPr/>
          </p:nvSpPr>
          <p:spPr>
            <a:xfrm>
              <a:off x="117699" y="926254"/>
              <a:ext cx="710451" cy="369332"/>
            </a:xfrm>
            <a:prstGeom prst="rect">
              <a:avLst/>
            </a:prstGeom>
            <a:noFill/>
          </p:spPr>
          <p:txBody>
            <a:bodyPr wrap="none" rtlCol="0">
              <a:spAutoFit/>
            </a:bodyPr>
            <a:lstStyle/>
            <a:p>
              <a:r>
                <a:rPr lang="en-US" dirty="0" err="1"/>
                <a:t>let.hs</a:t>
              </a:r>
              <a:endParaRPr lang="en-US" dirty="0"/>
            </a:p>
          </p:txBody>
        </p:sp>
      </p:grpSp>
      <p:sp>
        <p:nvSpPr>
          <p:cNvPr id="5" name="Rectangle 4">
            <a:extLst>
              <a:ext uri="{FF2B5EF4-FFF2-40B4-BE49-F238E27FC236}">
                <a16:creationId xmlns:a16="http://schemas.microsoft.com/office/drawing/2014/main" id="{0CDB3FD5-6466-4120-A7EE-C2DB6B0E9AB2}"/>
              </a:ext>
            </a:extLst>
          </p:cNvPr>
          <p:cNvSpPr/>
          <p:nvPr/>
        </p:nvSpPr>
        <p:spPr>
          <a:xfrm>
            <a:off x="615636" y="3322628"/>
            <a:ext cx="4848130" cy="1236368"/>
          </a:xfrm>
          <a:prstGeom prst="rect">
            <a:avLst/>
          </a:prstGeom>
          <a:solidFill>
            <a:srgbClr val="FFFF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7FDAB97-28D5-46AB-836C-EBC404D070EB}"/>
              </a:ext>
            </a:extLst>
          </p:cNvPr>
          <p:cNvSpPr/>
          <p:nvPr/>
        </p:nvSpPr>
        <p:spPr>
          <a:xfrm>
            <a:off x="615837" y="2498465"/>
            <a:ext cx="4847930" cy="2059956"/>
          </a:xfrm>
          <a:prstGeom prst="rect">
            <a:avLst/>
          </a:prstGeom>
          <a:solidFill>
            <a:srgbClr val="FFFF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397B61E-5A95-4B8B-B26A-E84B78FF4B6D}"/>
              </a:ext>
            </a:extLst>
          </p:cNvPr>
          <p:cNvSpPr txBox="1"/>
          <p:nvPr/>
        </p:nvSpPr>
        <p:spPr>
          <a:xfrm>
            <a:off x="320273" y="1899152"/>
            <a:ext cx="5486817" cy="2585323"/>
          </a:xfrm>
          <a:prstGeom prst="rect">
            <a:avLst/>
          </a:prstGeom>
          <a:noFill/>
        </p:spPr>
        <p:txBody>
          <a:bodyPr wrap="square">
            <a:spAutoFit/>
          </a:bodyPr>
          <a:lstStyle/>
          <a:p>
            <a:r>
              <a:rPr lang="en-US" dirty="0">
                <a:latin typeface="Consolas" panose="020B0609020204030204" pitchFamily="49" charset="0"/>
              </a:rPr>
              <a:t>-- A function to get your nerdiness level</a:t>
            </a:r>
          </a:p>
          <a:p>
            <a:r>
              <a:rPr lang="en-US" dirty="0" err="1">
                <a:latin typeface="Consolas" panose="020B0609020204030204" pitchFamily="49" charset="0"/>
              </a:rPr>
              <a:t>get_nerd_status</a:t>
            </a:r>
            <a:r>
              <a:rPr lang="en-US" dirty="0">
                <a:latin typeface="Consolas" panose="020B0609020204030204" pitchFamily="49" charset="0"/>
              </a:rPr>
              <a:t> </a:t>
            </a:r>
            <a:r>
              <a:rPr lang="en-US" dirty="0" err="1">
                <a:latin typeface="Consolas" panose="020B0609020204030204" pitchFamily="49" charset="0"/>
              </a:rPr>
              <a:t>gpa</a:t>
            </a:r>
            <a:r>
              <a:rPr lang="en-US" dirty="0">
                <a:latin typeface="Consolas" panose="020B0609020204030204" pitchFamily="49" charset="0"/>
              </a:rPr>
              <a:t> </a:t>
            </a:r>
            <a:r>
              <a:rPr lang="en-US" dirty="0" err="1">
                <a:latin typeface="Consolas" panose="020B0609020204030204" pitchFamily="49" charset="0"/>
              </a:rPr>
              <a:t>study_hrs</a:t>
            </a:r>
            <a:r>
              <a:rPr lang="en-US" dirty="0">
                <a:latin typeface="Consolas" panose="020B0609020204030204" pitchFamily="49" charset="0"/>
              </a:rPr>
              <a:t> = </a:t>
            </a:r>
          </a:p>
          <a:p>
            <a:r>
              <a:rPr lang="en-US" dirty="0">
                <a:latin typeface="Consolas" panose="020B0609020204030204" pitchFamily="49" charset="0"/>
              </a:rPr>
              <a:t>  if </a:t>
            </a:r>
            <a:r>
              <a:rPr lang="en-US" dirty="0" err="1">
                <a:solidFill>
                  <a:srgbClr val="0070C0"/>
                </a:solidFill>
                <a:latin typeface="Consolas" panose="020B0609020204030204" pitchFamily="49" charset="0"/>
              </a:rPr>
              <a:t>nerd_score</a:t>
            </a:r>
            <a:r>
              <a:rPr lang="en-US" dirty="0">
                <a:solidFill>
                  <a:srgbClr val="0070C0"/>
                </a:solidFill>
                <a:latin typeface="Consolas" panose="020B0609020204030204" pitchFamily="49" charset="0"/>
              </a:rPr>
              <a:t> </a:t>
            </a:r>
            <a:r>
              <a:rPr lang="en-US" dirty="0">
                <a:latin typeface="Consolas" panose="020B0609020204030204" pitchFamily="49" charset="0"/>
              </a:rPr>
              <a:t>&gt; 100</a:t>
            </a:r>
          </a:p>
          <a:p>
            <a:r>
              <a:rPr lang="en-US" dirty="0">
                <a:latin typeface="Consolas" panose="020B0609020204030204" pitchFamily="49" charset="0"/>
              </a:rPr>
              <a:t>     then "You are super nerdy!"</a:t>
            </a:r>
          </a:p>
          <a:p>
            <a:r>
              <a:rPr lang="en-US" dirty="0">
                <a:latin typeface="Consolas" panose="020B0609020204030204" pitchFamily="49" charset="0"/>
              </a:rPr>
              <a:t>     else "You're a nerd poser."</a:t>
            </a:r>
          </a:p>
          <a:p>
            <a:r>
              <a:rPr lang="en-US" dirty="0">
                <a:latin typeface="Consolas" panose="020B0609020204030204" pitchFamily="49" charset="0"/>
              </a:rPr>
              <a:t>  </a:t>
            </a:r>
            <a:r>
              <a:rPr lang="en-US" dirty="0">
                <a:solidFill>
                  <a:srgbClr val="FF0000"/>
                </a:solidFill>
                <a:latin typeface="Consolas" panose="020B0609020204030204" pitchFamily="49" charset="0"/>
              </a:rPr>
              <a:t>where</a:t>
            </a:r>
          </a:p>
          <a:p>
            <a:r>
              <a:rPr lang="en-US" dirty="0">
                <a:latin typeface="Consolas" panose="020B0609020204030204" pitchFamily="49" charset="0"/>
              </a:rPr>
              <a:t>      </a:t>
            </a:r>
            <a:r>
              <a:rPr lang="en-US" dirty="0" err="1">
                <a:solidFill>
                  <a:srgbClr val="0070C0"/>
                </a:solidFill>
                <a:latin typeface="Consolas" panose="020B0609020204030204" pitchFamily="49" charset="0"/>
              </a:rPr>
              <a:t>gpa_part</a:t>
            </a:r>
            <a:r>
              <a:rPr lang="en-US" dirty="0">
                <a:solidFill>
                  <a:srgbClr val="0070C0"/>
                </a:solidFill>
                <a:latin typeface="Consolas" panose="020B0609020204030204" pitchFamily="49" charset="0"/>
              </a:rPr>
              <a:t> </a:t>
            </a:r>
            <a:r>
              <a:rPr lang="en-US" dirty="0">
                <a:latin typeface="Consolas" panose="020B0609020204030204" pitchFamily="49" charset="0"/>
              </a:rPr>
              <a:t>= </a:t>
            </a:r>
            <a:r>
              <a:rPr lang="en-US" dirty="0">
                <a:solidFill>
                  <a:srgbClr val="00B050"/>
                </a:solidFill>
                <a:latin typeface="Consolas" panose="020B0609020204030204" pitchFamily="49" charset="0"/>
              </a:rPr>
              <a:t>1 / (4.01 - </a:t>
            </a:r>
            <a:r>
              <a:rPr lang="en-US" dirty="0" err="1">
                <a:solidFill>
                  <a:srgbClr val="00B050"/>
                </a:solidFill>
                <a:latin typeface="Consolas" panose="020B0609020204030204" pitchFamily="49" charset="0"/>
              </a:rPr>
              <a:t>gpa</a:t>
            </a:r>
            <a:r>
              <a:rPr lang="en-US" dirty="0">
                <a:solidFill>
                  <a:srgbClr val="00B050"/>
                </a:solidFill>
                <a:latin typeface="Consolas" panose="020B0609020204030204" pitchFamily="49" charset="0"/>
              </a:rPr>
              <a:t>)</a:t>
            </a:r>
          </a:p>
          <a:p>
            <a:r>
              <a:rPr lang="en-US" dirty="0">
                <a:latin typeface="Consolas" panose="020B0609020204030204" pitchFamily="49" charset="0"/>
              </a:rPr>
              <a:t>      </a:t>
            </a:r>
            <a:r>
              <a:rPr lang="en-US" dirty="0" err="1">
                <a:solidFill>
                  <a:srgbClr val="0070C0"/>
                </a:solidFill>
                <a:latin typeface="Consolas" panose="020B0609020204030204" pitchFamily="49" charset="0"/>
              </a:rPr>
              <a:t>study_part</a:t>
            </a:r>
            <a:r>
              <a:rPr lang="en-US" dirty="0">
                <a:solidFill>
                  <a:srgbClr val="0070C0"/>
                </a:solidFill>
                <a:latin typeface="Consolas" panose="020B0609020204030204" pitchFamily="49" charset="0"/>
              </a:rPr>
              <a:t> </a:t>
            </a:r>
            <a:r>
              <a:rPr lang="en-US" dirty="0">
                <a:latin typeface="Consolas" panose="020B0609020204030204" pitchFamily="49" charset="0"/>
              </a:rPr>
              <a:t>= </a:t>
            </a:r>
            <a:r>
              <a:rPr lang="en-US" dirty="0" err="1">
                <a:solidFill>
                  <a:srgbClr val="00B050"/>
                </a:solidFill>
                <a:latin typeface="Consolas" panose="020B0609020204030204" pitchFamily="49" charset="0"/>
              </a:rPr>
              <a:t>study_hrs</a:t>
            </a:r>
            <a:r>
              <a:rPr lang="en-US" dirty="0">
                <a:solidFill>
                  <a:srgbClr val="00B050"/>
                </a:solidFill>
                <a:latin typeface="Consolas" panose="020B0609020204030204" pitchFamily="49" charset="0"/>
              </a:rPr>
              <a:t> * 10     </a:t>
            </a:r>
          </a:p>
          <a:p>
            <a:r>
              <a:rPr lang="en-US" dirty="0">
                <a:latin typeface="Consolas" panose="020B0609020204030204" pitchFamily="49" charset="0"/>
              </a:rPr>
              <a:t>      </a:t>
            </a:r>
            <a:r>
              <a:rPr lang="en-US" dirty="0" err="1">
                <a:solidFill>
                  <a:srgbClr val="0070C0"/>
                </a:solidFill>
                <a:latin typeface="Consolas" panose="020B0609020204030204" pitchFamily="49" charset="0"/>
              </a:rPr>
              <a:t>nerd_score</a:t>
            </a:r>
            <a:r>
              <a:rPr lang="en-US" dirty="0">
                <a:solidFill>
                  <a:srgbClr val="0070C0"/>
                </a:solidFill>
                <a:latin typeface="Consolas" panose="020B0609020204030204" pitchFamily="49" charset="0"/>
              </a:rPr>
              <a:t> </a:t>
            </a:r>
            <a:r>
              <a:rPr lang="en-US" dirty="0">
                <a:latin typeface="Consolas" panose="020B0609020204030204" pitchFamily="49" charset="0"/>
              </a:rPr>
              <a:t>= </a:t>
            </a:r>
            <a:r>
              <a:rPr lang="en-US" dirty="0" err="1">
                <a:solidFill>
                  <a:srgbClr val="00B050"/>
                </a:solidFill>
                <a:latin typeface="Consolas" panose="020B0609020204030204" pitchFamily="49" charset="0"/>
              </a:rPr>
              <a:t>gpa_part</a:t>
            </a:r>
            <a:r>
              <a:rPr lang="en-US" dirty="0">
                <a:solidFill>
                  <a:srgbClr val="00B050"/>
                </a:solidFill>
                <a:latin typeface="Consolas" panose="020B0609020204030204" pitchFamily="49" charset="0"/>
              </a:rPr>
              <a:t> + </a:t>
            </a:r>
            <a:r>
              <a:rPr lang="en-US" dirty="0" err="1">
                <a:solidFill>
                  <a:srgbClr val="00B050"/>
                </a:solidFill>
                <a:latin typeface="Consolas" panose="020B0609020204030204" pitchFamily="49" charset="0"/>
              </a:rPr>
              <a:t>study_part</a:t>
            </a:r>
            <a:endParaRPr lang="en-US" dirty="0">
              <a:latin typeface="Consolas" panose="020B0609020204030204" pitchFamily="49" charset="0"/>
            </a:endParaRPr>
          </a:p>
        </p:txBody>
      </p:sp>
      <p:sp>
        <p:nvSpPr>
          <p:cNvPr id="68" name="Title 1">
            <a:extLst>
              <a:ext uri="{FF2B5EF4-FFF2-40B4-BE49-F238E27FC236}">
                <a16:creationId xmlns:a16="http://schemas.microsoft.com/office/drawing/2014/main" id="{504C7B53-42D3-4941-BBD8-0063CFACAD46}"/>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Let and Where Constructs: Local Bindings</a:t>
            </a:r>
          </a:p>
        </p:txBody>
      </p:sp>
      <p:sp>
        <p:nvSpPr>
          <p:cNvPr id="16" name="TextBox 15">
            <a:extLst>
              <a:ext uri="{FF2B5EF4-FFF2-40B4-BE49-F238E27FC236}">
                <a16:creationId xmlns:a16="http://schemas.microsoft.com/office/drawing/2014/main" id="{F9E2689F-FD65-4630-83BB-555621A79E94}"/>
              </a:ext>
            </a:extLst>
          </p:cNvPr>
          <p:cNvSpPr txBox="1"/>
          <p:nvPr/>
        </p:nvSpPr>
        <p:spPr>
          <a:xfrm>
            <a:off x="6155780" y="1886335"/>
            <a:ext cx="5854372" cy="430887"/>
          </a:xfrm>
          <a:prstGeom prst="rect">
            <a:avLst/>
          </a:prstGeom>
          <a:noFill/>
        </p:spPr>
        <p:txBody>
          <a:bodyPr wrap="square" rtlCol="0">
            <a:spAutoFit/>
          </a:bodyPr>
          <a:lstStyle/>
          <a:p>
            <a:pPr algn="ctr"/>
            <a:r>
              <a:rPr lang="en-US" sz="2200" dirty="0"/>
              <a:t>The </a:t>
            </a:r>
            <a:r>
              <a:rPr lang="en-US" sz="2200" dirty="0">
                <a:solidFill>
                  <a:srgbClr val="FF0000"/>
                </a:solidFill>
              </a:rPr>
              <a:t>"where" </a:t>
            </a:r>
            <a:r>
              <a:rPr lang="en-US" sz="2200" dirty="0"/>
              <a:t>clause is very similar. </a:t>
            </a:r>
          </a:p>
        </p:txBody>
      </p:sp>
      <p:sp>
        <p:nvSpPr>
          <p:cNvPr id="17" name="TextBox 16">
            <a:extLst>
              <a:ext uri="{FF2B5EF4-FFF2-40B4-BE49-F238E27FC236}">
                <a16:creationId xmlns:a16="http://schemas.microsoft.com/office/drawing/2014/main" id="{A6ECCCC7-DBF7-4BCD-B995-E6E408843E66}"/>
              </a:ext>
            </a:extLst>
          </p:cNvPr>
          <p:cNvSpPr txBox="1"/>
          <p:nvPr/>
        </p:nvSpPr>
        <p:spPr>
          <a:xfrm>
            <a:off x="6526393" y="2379283"/>
            <a:ext cx="5113146" cy="769441"/>
          </a:xfrm>
          <a:prstGeom prst="rect">
            <a:avLst/>
          </a:prstGeom>
          <a:noFill/>
        </p:spPr>
        <p:txBody>
          <a:bodyPr wrap="square" rtlCol="0">
            <a:spAutoFit/>
          </a:bodyPr>
          <a:lstStyle/>
          <a:p>
            <a:pPr algn="ctr"/>
            <a:r>
              <a:rPr lang="en-US" sz="2200" dirty="0"/>
              <a:t>With </a:t>
            </a:r>
            <a:r>
              <a:rPr lang="en-US" sz="2200" dirty="0">
                <a:solidFill>
                  <a:srgbClr val="FF0000"/>
                </a:solidFill>
              </a:rPr>
              <a:t>where</a:t>
            </a:r>
            <a:r>
              <a:rPr lang="en-US" sz="2200" dirty="0"/>
              <a:t>, we put the where clause at the end of the function!</a:t>
            </a:r>
          </a:p>
        </p:txBody>
      </p:sp>
      <p:sp>
        <p:nvSpPr>
          <p:cNvPr id="23" name="Speech Bubble: Rectangle with Corners Rounded 22">
            <a:extLst>
              <a:ext uri="{FF2B5EF4-FFF2-40B4-BE49-F238E27FC236}">
                <a16:creationId xmlns:a16="http://schemas.microsoft.com/office/drawing/2014/main" id="{E5FB0BA1-F97B-4418-AE91-7244AF42695F}"/>
              </a:ext>
            </a:extLst>
          </p:cNvPr>
          <p:cNvSpPr/>
          <p:nvPr/>
        </p:nvSpPr>
        <p:spPr>
          <a:xfrm>
            <a:off x="778174" y="625215"/>
            <a:ext cx="3753085" cy="781576"/>
          </a:xfrm>
          <a:prstGeom prst="wedgeRoundRectCallout">
            <a:avLst>
              <a:gd name="adj1" fmla="val -27774"/>
              <a:gd name="adj2" fmla="val 1993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example, our function may refer to the </a:t>
            </a:r>
            <a:r>
              <a:rPr lang="en-US" sz="2000" dirty="0" err="1">
                <a:solidFill>
                  <a:srgbClr val="C2FFF0"/>
                </a:solidFill>
                <a:latin typeface="Corbel" panose="020B0503020204020204" pitchFamily="34" charset="0"/>
              </a:rPr>
              <a:t>nerd_score</a:t>
            </a:r>
            <a:r>
              <a:rPr lang="en-US" sz="2000" dirty="0">
                <a:solidFill>
                  <a:srgbClr val="C2FFF0"/>
                </a:solidFill>
                <a:latin typeface="Corbel" panose="020B0503020204020204" pitchFamily="34" charset="0"/>
              </a:rPr>
              <a:t> </a:t>
            </a:r>
            <a:r>
              <a:rPr lang="en-US" sz="2000" dirty="0">
                <a:latin typeface="Corbel" panose="020B0503020204020204" pitchFamily="34" charset="0"/>
              </a:rPr>
              <a:t>binding.</a:t>
            </a:r>
          </a:p>
        </p:txBody>
      </p:sp>
      <p:sp>
        <p:nvSpPr>
          <p:cNvPr id="29" name="Speech Bubble: Rectangle with Corners Rounded 28">
            <a:extLst>
              <a:ext uri="{FF2B5EF4-FFF2-40B4-BE49-F238E27FC236}">
                <a16:creationId xmlns:a16="http://schemas.microsoft.com/office/drawing/2014/main" id="{64E37B86-2413-408A-BB7E-0798DFD843C1}"/>
              </a:ext>
            </a:extLst>
          </p:cNvPr>
          <p:cNvSpPr/>
          <p:nvPr/>
        </p:nvSpPr>
        <p:spPr>
          <a:xfrm>
            <a:off x="4900329" y="3587480"/>
            <a:ext cx="3252127" cy="1277119"/>
          </a:xfrm>
          <a:prstGeom prst="wedgeRoundRectCallout">
            <a:avLst>
              <a:gd name="adj1" fmla="val -67943"/>
              <a:gd name="adj2" fmla="val -1001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write our function normally and refer to any bindings we like.</a:t>
            </a:r>
          </a:p>
        </p:txBody>
      </p:sp>
      <p:sp>
        <p:nvSpPr>
          <p:cNvPr id="24" name="Speech Bubble: Rectangle with Corners Rounded 23">
            <a:extLst>
              <a:ext uri="{FF2B5EF4-FFF2-40B4-BE49-F238E27FC236}">
                <a16:creationId xmlns:a16="http://schemas.microsoft.com/office/drawing/2014/main" id="{CD0CC71B-34FC-4462-9A2F-4E504D9C394D}"/>
              </a:ext>
            </a:extLst>
          </p:cNvPr>
          <p:cNvSpPr/>
          <p:nvPr/>
        </p:nvSpPr>
        <p:spPr>
          <a:xfrm>
            <a:off x="59743" y="5134557"/>
            <a:ext cx="2180990" cy="1277119"/>
          </a:xfrm>
          <a:prstGeom prst="wedgeRoundRectCallout">
            <a:avLst>
              <a:gd name="adj1" fmla="val -14942"/>
              <a:gd name="adj2" fmla="val -1717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use the </a:t>
            </a:r>
            <a:r>
              <a:rPr lang="en-US" sz="2000" dirty="0">
                <a:solidFill>
                  <a:srgbClr val="FFC1C1"/>
                </a:solidFill>
                <a:latin typeface="Corbel" panose="020B0503020204020204" pitchFamily="34" charset="0"/>
              </a:rPr>
              <a:t>"where" </a:t>
            </a:r>
            <a:r>
              <a:rPr lang="en-US" sz="2000" dirty="0">
                <a:latin typeface="Corbel" panose="020B0503020204020204" pitchFamily="34" charset="0"/>
              </a:rPr>
              <a:t>keyword…</a:t>
            </a:r>
          </a:p>
        </p:txBody>
      </p:sp>
      <p:sp>
        <p:nvSpPr>
          <p:cNvPr id="26" name="Speech Bubble: Rectangle with Corners Rounded 25">
            <a:extLst>
              <a:ext uri="{FF2B5EF4-FFF2-40B4-BE49-F238E27FC236}">
                <a16:creationId xmlns:a16="http://schemas.microsoft.com/office/drawing/2014/main" id="{F6FB9E3A-6858-46F4-8B7B-FDC755E1A637}"/>
              </a:ext>
            </a:extLst>
          </p:cNvPr>
          <p:cNvSpPr/>
          <p:nvPr/>
        </p:nvSpPr>
        <p:spPr>
          <a:xfrm>
            <a:off x="3944900" y="5275404"/>
            <a:ext cx="2180990" cy="1277119"/>
          </a:xfrm>
          <a:prstGeom prst="wedgeRoundRectCallout">
            <a:avLst>
              <a:gd name="adj1" fmla="val -90492"/>
              <a:gd name="adj2" fmla="val -1153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we specify our bindings.</a:t>
            </a:r>
          </a:p>
        </p:txBody>
      </p:sp>
      <p:cxnSp>
        <p:nvCxnSpPr>
          <p:cNvPr id="27" name="Straight Arrow Connector 26">
            <a:extLst>
              <a:ext uri="{FF2B5EF4-FFF2-40B4-BE49-F238E27FC236}">
                <a16:creationId xmlns:a16="http://schemas.microsoft.com/office/drawing/2014/main" id="{FA452A7B-A2F1-4BDC-BC88-6E89D4112E4D}"/>
              </a:ext>
            </a:extLst>
          </p:cNvPr>
          <p:cNvCxnSpPr>
            <a:cxnSpLocks/>
          </p:cNvCxnSpPr>
          <p:nvPr/>
        </p:nvCxnSpPr>
        <p:spPr>
          <a:xfrm>
            <a:off x="1597232" y="2790659"/>
            <a:ext cx="0" cy="13789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Speech Bubble: Rectangle with Corners Rounded 29">
            <a:extLst>
              <a:ext uri="{FF2B5EF4-FFF2-40B4-BE49-F238E27FC236}">
                <a16:creationId xmlns:a16="http://schemas.microsoft.com/office/drawing/2014/main" id="{F6DC1CB9-94B9-4746-A4E3-C0C101999A35}"/>
              </a:ext>
            </a:extLst>
          </p:cNvPr>
          <p:cNvSpPr/>
          <p:nvPr/>
        </p:nvSpPr>
        <p:spPr>
          <a:xfrm>
            <a:off x="3308885" y="2409441"/>
            <a:ext cx="4309761" cy="1277119"/>
          </a:xfrm>
          <a:prstGeom prst="wedgeRoundRectCallout">
            <a:avLst>
              <a:gd name="adj1" fmla="val -74068"/>
              <a:gd name="adj2" fmla="val 908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Even though our bindings are defined at the bottom of the function, Haskell makes them available above!</a:t>
            </a:r>
          </a:p>
        </p:txBody>
      </p:sp>
      <p:sp>
        <p:nvSpPr>
          <p:cNvPr id="22" name="TextBox 21">
            <a:extLst>
              <a:ext uri="{FF2B5EF4-FFF2-40B4-BE49-F238E27FC236}">
                <a16:creationId xmlns:a16="http://schemas.microsoft.com/office/drawing/2014/main" id="{478E80F0-514A-49AA-BB78-661450689E2B}"/>
              </a:ext>
            </a:extLst>
          </p:cNvPr>
          <p:cNvSpPr txBox="1"/>
          <p:nvPr/>
        </p:nvSpPr>
        <p:spPr>
          <a:xfrm>
            <a:off x="6334563" y="5758163"/>
            <a:ext cx="5496806" cy="769441"/>
          </a:xfrm>
          <a:prstGeom prst="rect">
            <a:avLst/>
          </a:prstGeom>
          <a:noFill/>
        </p:spPr>
        <p:txBody>
          <a:bodyPr wrap="square" rtlCol="0">
            <a:spAutoFit/>
          </a:bodyPr>
          <a:lstStyle/>
          <a:p>
            <a:pPr algn="ctr"/>
            <a:r>
              <a:rPr lang="en-US" sz="2200" dirty="0"/>
              <a:t>* e.g., for </a:t>
            </a:r>
            <a:r>
              <a:rPr lang="en-US" sz="2200" dirty="0">
                <a:solidFill>
                  <a:srgbClr val="FF0000"/>
                </a:solidFill>
              </a:rPr>
              <a:t>guards</a:t>
            </a:r>
            <a:r>
              <a:rPr lang="en-US" sz="2200" dirty="0"/>
              <a:t> or </a:t>
            </a:r>
            <a:r>
              <a:rPr lang="en-US" sz="2200" dirty="0">
                <a:solidFill>
                  <a:srgbClr val="FF0000"/>
                </a:solidFill>
              </a:rPr>
              <a:t>case</a:t>
            </a:r>
            <a:r>
              <a:rPr lang="en-US" sz="2200" dirty="0"/>
              <a:t> expressions, which we haven't learned yet </a:t>
            </a:r>
            <a:r>
              <a:rPr lang="en-US" sz="2200" dirty="0">
                <a:sym typeface="Wingdings" panose="05000000000000000000" pitchFamily="2" charset="2"/>
              </a:rPr>
              <a:t></a:t>
            </a:r>
            <a:endParaRPr lang="en-US" sz="2200" dirty="0"/>
          </a:p>
        </p:txBody>
      </p:sp>
      <p:sp>
        <p:nvSpPr>
          <p:cNvPr id="2" name="Arrow: Left 1">
            <a:extLst>
              <a:ext uri="{FF2B5EF4-FFF2-40B4-BE49-F238E27FC236}">
                <a16:creationId xmlns:a16="http://schemas.microsoft.com/office/drawing/2014/main" id="{0FB97EB9-52DA-475E-95A5-16075EE329CC}"/>
              </a:ext>
            </a:extLst>
          </p:cNvPr>
          <p:cNvSpPr/>
          <p:nvPr/>
        </p:nvSpPr>
        <p:spPr>
          <a:xfrm>
            <a:off x="4549867" y="2181836"/>
            <a:ext cx="2553260" cy="1494165"/>
          </a:xfrm>
          <a:prstGeom prst="leftArrow">
            <a:avLst/>
          </a:prstGeom>
          <a:solidFill>
            <a:srgbClr val="009A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Single expression!</a:t>
            </a:r>
          </a:p>
        </p:txBody>
      </p:sp>
      <p:sp>
        <p:nvSpPr>
          <p:cNvPr id="4" name="Rectangle 3">
            <a:extLst>
              <a:ext uri="{FF2B5EF4-FFF2-40B4-BE49-F238E27FC236}">
                <a16:creationId xmlns:a16="http://schemas.microsoft.com/office/drawing/2014/main" id="{B3D96DEC-4C02-47A4-938E-448D79A51D49}"/>
              </a:ext>
            </a:extLst>
          </p:cNvPr>
          <p:cNvSpPr/>
          <p:nvPr/>
        </p:nvSpPr>
        <p:spPr>
          <a:xfrm>
            <a:off x="652464" y="2522280"/>
            <a:ext cx="3860776" cy="824163"/>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25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down)">
                                      <p:cBhvr>
                                        <p:cTn id="65" dur="500"/>
                                        <p:tgtEl>
                                          <p:spTgt spid="26"/>
                                        </p:tgtEl>
                                      </p:cBhvr>
                                    </p:animEffect>
                                  </p:childTnLst>
                                </p:cTn>
                              </p:par>
                              <p:par>
                                <p:cTn id="66" presetID="1" presetClass="exit" presetSubtype="0" fill="hold" grpId="1" nodeType="withEffect">
                                  <p:stCondLst>
                                    <p:cond delay="0"/>
                                  </p:stCondLst>
                                  <p:childTnLst>
                                    <p:set>
                                      <p:cBhvr>
                                        <p:cTn id="67" dur="1" fill="hold">
                                          <p:stCondLst>
                                            <p:cond delay="0"/>
                                          </p:stCondLst>
                                        </p:cTn>
                                        <p:tgtEl>
                                          <p:spTgt spid="2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0">
                                            <p:txEl>
                                              <p:pRg st="6" end="6"/>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0">
                                            <p:txEl>
                                              <p:pRg st="7" end="7"/>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0">
                                            <p:txEl>
                                              <p:pRg st="8" end="8"/>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26"/>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wipe(down)">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down)">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path" presetSubtype="0" accel="50000" decel="50000" fill="hold" grpId="2" nodeType="clickEffect">
                                  <p:stCondLst>
                                    <p:cond delay="0"/>
                                  </p:stCondLst>
                                  <p:childTnLst>
                                    <p:animMotion origin="layout" path="M 3.125E-6 -4.44444E-6 L -0.05534 -0.24213 " pathEditMode="relative" rAng="0" ptsTypes="AA">
                                      <p:cBhvr>
                                        <p:cTn id="97" dur="2000" fill="hold"/>
                                        <p:tgtEl>
                                          <p:spTgt spid="30"/>
                                        </p:tgtEl>
                                        <p:attrNameLst>
                                          <p:attrName>ppt_x</p:attrName>
                                          <p:attrName>ppt_y</p:attrName>
                                        </p:attrNameLst>
                                      </p:cBhvr>
                                      <p:rCtr x="-2773" y="-12106"/>
                                    </p:animMotion>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up)">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30"/>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27"/>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grpId="0" nodeType="clickEffect">
                                  <p:stCondLst>
                                    <p:cond delay="0"/>
                                  </p:stCondLst>
                                  <p:childTnLst>
                                    <p:set>
                                      <p:cBhvr>
                                        <p:cTn id="120" dur="1" fill="hold">
                                          <p:stCondLst>
                                            <p:cond delay="0"/>
                                          </p:stCondLst>
                                        </p:cTn>
                                        <p:tgtEl>
                                          <p:spTgt spid="2"/>
                                        </p:tgtEl>
                                        <p:attrNameLst>
                                          <p:attrName>style.visibility</p:attrName>
                                        </p:attrNameLst>
                                      </p:cBhvr>
                                      <p:to>
                                        <p:strVal val="visible"/>
                                      </p:to>
                                    </p:set>
                                    <p:animEffect transition="in" filter="wipe(right)">
                                      <p:cBhvr>
                                        <p:cTn id="121" dur="500"/>
                                        <p:tgtEl>
                                          <p:spTgt spid="2"/>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wipe(left)">
                                      <p:cBhvr>
                                        <p:cTn id="124" dur="500"/>
                                        <p:tgtEl>
                                          <p:spTgt spid="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500"/>
                                        <p:tgtEl>
                                          <p:spTgt spid="2"/>
                                        </p:tgtEl>
                                      </p:cBhvr>
                                    </p:animEffect>
                                    <p:set>
                                      <p:cBhvr>
                                        <p:cTn id="129" dur="1" fill="hold">
                                          <p:stCondLst>
                                            <p:cond delay="499"/>
                                          </p:stCondLst>
                                        </p:cTn>
                                        <p:tgtEl>
                                          <p:spTgt spid="2"/>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4"/>
                                        </p:tgtEl>
                                      </p:cBhvr>
                                    </p:animEffect>
                                    <p:set>
                                      <p:cBhvr>
                                        <p:cTn id="132" dur="1" fill="hold">
                                          <p:stCondLst>
                                            <p:cond delay="499"/>
                                          </p:stCondLst>
                                        </p:cTn>
                                        <p:tgtEl>
                                          <p:spTgt spid="4"/>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2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5" grpId="0" animBg="1"/>
      <p:bldP spid="31" grpId="0" animBg="1"/>
      <p:bldP spid="40" grpId="0" uiExpand="1" build="p"/>
      <p:bldP spid="16" grpId="0"/>
      <p:bldP spid="17" grpId="0"/>
      <p:bldP spid="23" grpId="0" animBg="1"/>
      <p:bldP spid="23" grpId="1" animBg="1"/>
      <p:bldP spid="29" grpId="0" animBg="1"/>
      <p:bldP spid="29" grpId="1" animBg="1"/>
      <p:bldP spid="24" grpId="0" animBg="1"/>
      <p:bldP spid="24" grpId="1" animBg="1"/>
      <p:bldP spid="26" grpId="0" animBg="1"/>
      <p:bldP spid="26" grpId="1" animBg="1"/>
      <p:bldP spid="30" grpId="0" animBg="1"/>
      <p:bldP spid="30" grpId="1" animBg="1"/>
      <p:bldP spid="30" grpId="2" animBg="1"/>
      <p:bldP spid="22" grpId="0"/>
      <p:bldP spid="2" grpId="0" animBg="1"/>
      <p:bldP spid="2" grpId="1" animBg="1"/>
      <p:bldP spid="4" grpId="0" animBg="1"/>
      <p:bldP spid="4"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530696-70B8-4E54-B177-CE3E3C25ED30}"/>
              </a:ext>
            </a:extLst>
          </p:cNvPr>
          <p:cNvGrpSpPr/>
          <p:nvPr/>
        </p:nvGrpSpPr>
        <p:grpSpPr>
          <a:xfrm>
            <a:off x="257600" y="1617485"/>
            <a:ext cx="6415370" cy="2871658"/>
            <a:chOff x="117699" y="926254"/>
            <a:chExt cx="6415370" cy="2871658"/>
          </a:xfrm>
        </p:grpSpPr>
        <p:sp>
          <p:nvSpPr>
            <p:cNvPr id="38" name="Rectangle 37">
              <a:extLst>
                <a:ext uri="{FF2B5EF4-FFF2-40B4-BE49-F238E27FC236}">
                  <a16:creationId xmlns:a16="http://schemas.microsoft.com/office/drawing/2014/main" id="{6E5E8FDF-FDDB-4140-9833-99B960A582CB}"/>
                </a:ext>
              </a:extLst>
            </p:cNvPr>
            <p:cNvSpPr/>
            <p:nvPr/>
          </p:nvSpPr>
          <p:spPr>
            <a:xfrm>
              <a:off x="175817" y="1228103"/>
              <a:ext cx="6357252" cy="256980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7FDCF57D-D87A-4FC2-B5F1-9FACDC4D76D6}"/>
                </a:ext>
              </a:extLst>
            </p:cNvPr>
            <p:cNvSpPr txBox="1"/>
            <p:nvPr/>
          </p:nvSpPr>
          <p:spPr>
            <a:xfrm>
              <a:off x="117699" y="926254"/>
              <a:ext cx="1289135" cy="369332"/>
            </a:xfrm>
            <a:prstGeom prst="rect">
              <a:avLst/>
            </a:prstGeom>
            <a:noFill/>
          </p:spPr>
          <p:txBody>
            <a:bodyPr wrap="none" rtlCol="0">
              <a:spAutoFit/>
            </a:bodyPr>
            <a:lstStyle/>
            <a:p>
              <a:r>
                <a:rPr lang="en-US" dirty="0" err="1"/>
                <a:t>nestfunc.hs</a:t>
              </a:r>
              <a:endParaRPr lang="en-US" dirty="0"/>
            </a:p>
          </p:txBody>
        </p:sp>
      </p:grpSp>
      <p:sp>
        <p:nvSpPr>
          <p:cNvPr id="40" name="TextBox 39">
            <a:extLst>
              <a:ext uri="{FF2B5EF4-FFF2-40B4-BE49-F238E27FC236}">
                <a16:creationId xmlns:a16="http://schemas.microsoft.com/office/drawing/2014/main" id="{1397B61E-5A95-4B8B-B26A-E84B78FF4B6D}"/>
              </a:ext>
            </a:extLst>
          </p:cNvPr>
          <p:cNvSpPr txBox="1"/>
          <p:nvPr/>
        </p:nvSpPr>
        <p:spPr>
          <a:xfrm>
            <a:off x="320272" y="1899152"/>
            <a:ext cx="6357253" cy="2554545"/>
          </a:xfrm>
          <a:prstGeom prst="rect">
            <a:avLst/>
          </a:prstGeom>
          <a:noFill/>
        </p:spPr>
        <p:txBody>
          <a:bodyPr wrap="square">
            <a:spAutoFit/>
          </a:bodyPr>
          <a:lstStyle/>
          <a:p>
            <a:r>
              <a:rPr lang="en-US" sz="2000" dirty="0">
                <a:latin typeface="Consolas" panose="020B0609020204030204" pitchFamily="49" charset="0"/>
              </a:rPr>
              <a:t>-- Function to describe someone's behavior</a:t>
            </a:r>
          </a:p>
          <a:p>
            <a:r>
              <a:rPr lang="en-US" sz="2000" dirty="0" err="1">
                <a:latin typeface="Consolas" panose="020B0609020204030204" pitchFamily="49" charset="0"/>
              </a:rPr>
              <a:t>whats_the_behavior_of</a:t>
            </a:r>
            <a:r>
              <a:rPr lang="en-US" sz="2000" dirty="0">
                <a:latin typeface="Consolas" panose="020B0609020204030204" pitchFamily="49" charset="0"/>
              </a:rPr>
              <a:t> name = </a:t>
            </a:r>
          </a:p>
          <a:p>
            <a:r>
              <a:rPr lang="en-US" sz="2000" dirty="0">
                <a:latin typeface="Consolas" panose="020B0609020204030204" pitchFamily="49" charset="0"/>
              </a:rPr>
              <a:t> if name == "Carey"</a:t>
            </a:r>
          </a:p>
          <a:p>
            <a:r>
              <a:rPr lang="en-US" sz="2000" dirty="0">
                <a:latin typeface="Consolas" panose="020B0609020204030204" pitchFamily="49" charset="0"/>
              </a:rPr>
              <a:t>    then </a:t>
            </a:r>
            <a:r>
              <a:rPr lang="en-US" sz="2000" dirty="0" err="1">
                <a:latin typeface="Consolas" panose="020B0609020204030204" pitchFamily="49" charset="0"/>
              </a:rPr>
              <a:t>behaves_like</a:t>
            </a:r>
            <a:r>
              <a:rPr lang="en-US" sz="2000" dirty="0">
                <a:latin typeface="Consolas" panose="020B0609020204030204" pitchFamily="49" charset="0"/>
              </a:rPr>
              <a:t> name "twelve year-old"</a:t>
            </a:r>
          </a:p>
          <a:p>
            <a:r>
              <a:rPr lang="en-US" sz="2000" dirty="0">
                <a:latin typeface="Consolas" panose="020B0609020204030204" pitchFamily="49" charset="0"/>
              </a:rPr>
              <a:t>    else </a:t>
            </a:r>
            <a:r>
              <a:rPr lang="en-US" sz="2000" dirty="0" err="1">
                <a:latin typeface="Consolas" panose="020B0609020204030204" pitchFamily="49" charset="0"/>
              </a:rPr>
              <a:t>behaves_like</a:t>
            </a:r>
            <a:r>
              <a:rPr lang="en-US" sz="2000" dirty="0">
                <a:latin typeface="Consolas" panose="020B0609020204030204" pitchFamily="49" charset="0"/>
              </a:rPr>
              <a:t> name "grown-up"</a:t>
            </a:r>
          </a:p>
          <a:p>
            <a:r>
              <a:rPr lang="en-US" sz="2000" dirty="0">
                <a:latin typeface="Consolas" panose="020B0609020204030204" pitchFamily="49" charset="0"/>
              </a:rPr>
              <a:t> where</a:t>
            </a:r>
          </a:p>
          <a:p>
            <a:r>
              <a:rPr lang="en-US" sz="2000" dirty="0">
                <a:latin typeface="Consolas" panose="020B0609020204030204" pitchFamily="49" charset="0"/>
              </a:rPr>
              <a:t>   </a:t>
            </a:r>
            <a:r>
              <a:rPr lang="en-US" sz="2000" dirty="0" err="1">
                <a:latin typeface="Consolas" panose="020B0609020204030204" pitchFamily="49" charset="0"/>
              </a:rPr>
              <a:t>behaves_like</a:t>
            </a:r>
            <a:r>
              <a:rPr lang="en-US" sz="2000" dirty="0">
                <a:latin typeface="Consolas" panose="020B0609020204030204" pitchFamily="49" charset="0"/>
              </a:rPr>
              <a:t> n what = </a:t>
            </a:r>
          </a:p>
          <a:p>
            <a:r>
              <a:rPr lang="en-US" sz="2000" dirty="0">
                <a:latin typeface="Consolas" panose="020B0609020204030204" pitchFamily="49" charset="0"/>
              </a:rPr>
              <a:t>      n ++ " behaves like a " ++ what ++ "!"</a:t>
            </a:r>
          </a:p>
        </p:txBody>
      </p:sp>
      <p:sp>
        <p:nvSpPr>
          <p:cNvPr id="68" name="Title 1">
            <a:extLst>
              <a:ext uri="{FF2B5EF4-FFF2-40B4-BE49-F238E27FC236}">
                <a16:creationId xmlns:a16="http://schemas.microsoft.com/office/drawing/2014/main" id="{504C7B53-42D3-4941-BBD8-0063CFACAD46}"/>
              </a:ext>
            </a:extLst>
          </p:cNvPr>
          <p:cNvSpPr txBox="1">
            <a:spLocks/>
          </p:cNvSpPr>
          <p:nvPr/>
        </p:nvSpPr>
        <p:spPr>
          <a:xfrm>
            <a:off x="181848" y="-76200"/>
            <a:ext cx="11828304"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Let and Where Constructs: Nested Functions</a:t>
            </a:r>
          </a:p>
        </p:txBody>
      </p:sp>
      <p:sp>
        <p:nvSpPr>
          <p:cNvPr id="16" name="TextBox 15">
            <a:extLst>
              <a:ext uri="{FF2B5EF4-FFF2-40B4-BE49-F238E27FC236}">
                <a16:creationId xmlns:a16="http://schemas.microsoft.com/office/drawing/2014/main" id="{F9E2689F-FD65-4630-83BB-555621A79E94}"/>
              </a:ext>
            </a:extLst>
          </p:cNvPr>
          <p:cNvSpPr txBox="1"/>
          <p:nvPr/>
        </p:nvSpPr>
        <p:spPr>
          <a:xfrm>
            <a:off x="6931432" y="1886335"/>
            <a:ext cx="4960565" cy="1107996"/>
          </a:xfrm>
          <a:prstGeom prst="rect">
            <a:avLst/>
          </a:prstGeom>
          <a:noFill/>
        </p:spPr>
        <p:txBody>
          <a:bodyPr wrap="square" rtlCol="0">
            <a:spAutoFit/>
          </a:bodyPr>
          <a:lstStyle/>
          <a:p>
            <a:pPr algn="ctr"/>
            <a:r>
              <a:rPr lang="en-US" sz="2200" dirty="0"/>
              <a:t>In addition to using </a:t>
            </a:r>
            <a:r>
              <a:rPr lang="en-US" sz="2200" dirty="0">
                <a:solidFill>
                  <a:srgbClr val="FF0000"/>
                </a:solidFill>
              </a:rPr>
              <a:t>let</a:t>
            </a:r>
            <a:r>
              <a:rPr lang="en-US" sz="2200" dirty="0"/>
              <a:t> and </a:t>
            </a:r>
            <a:r>
              <a:rPr lang="en-US" sz="2200" dirty="0">
                <a:solidFill>
                  <a:srgbClr val="FF0000"/>
                </a:solidFill>
              </a:rPr>
              <a:t>where</a:t>
            </a:r>
            <a:r>
              <a:rPr lang="en-US" sz="2200" dirty="0"/>
              <a:t> to define local data bindings, we can also use them to define </a:t>
            </a:r>
            <a:r>
              <a:rPr lang="en-US" sz="2200" dirty="0">
                <a:solidFill>
                  <a:srgbClr val="FF0000"/>
                </a:solidFill>
              </a:rPr>
              <a:t>nested functions</a:t>
            </a:r>
            <a:r>
              <a:rPr lang="en-US" sz="2200" dirty="0"/>
              <a:t>!</a:t>
            </a:r>
          </a:p>
        </p:txBody>
      </p:sp>
      <p:sp>
        <p:nvSpPr>
          <p:cNvPr id="17" name="TextBox 16">
            <a:extLst>
              <a:ext uri="{FF2B5EF4-FFF2-40B4-BE49-F238E27FC236}">
                <a16:creationId xmlns:a16="http://schemas.microsoft.com/office/drawing/2014/main" id="{A6ECCCC7-DBF7-4BCD-B995-E6E408843E66}"/>
              </a:ext>
            </a:extLst>
          </p:cNvPr>
          <p:cNvSpPr txBox="1"/>
          <p:nvPr/>
        </p:nvSpPr>
        <p:spPr>
          <a:xfrm>
            <a:off x="6855141" y="3286214"/>
            <a:ext cx="5113146" cy="430887"/>
          </a:xfrm>
          <a:prstGeom prst="rect">
            <a:avLst/>
          </a:prstGeom>
          <a:noFill/>
        </p:spPr>
        <p:txBody>
          <a:bodyPr wrap="square" rtlCol="0">
            <a:spAutoFit/>
          </a:bodyPr>
          <a:lstStyle/>
          <a:p>
            <a:pPr algn="ctr"/>
            <a:r>
              <a:rPr lang="en-US" sz="2200" dirty="0"/>
              <a:t>Let's see how!</a:t>
            </a:r>
          </a:p>
        </p:txBody>
      </p:sp>
      <p:sp>
        <p:nvSpPr>
          <p:cNvPr id="24" name="Speech Bubble: Rectangle with Corners Rounded 23">
            <a:extLst>
              <a:ext uri="{FF2B5EF4-FFF2-40B4-BE49-F238E27FC236}">
                <a16:creationId xmlns:a16="http://schemas.microsoft.com/office/drawing/2014/main" id="{CD0CC71B-34FC-4462-9A2F-4E504D9C394D}"/>
              </a:ext>
            </a:extLst>
          </p:cNvPr>
          <p:cNvSpPr/>
          <p:nvPr/>
        </p:nvSpPr>
        <p:spPr>
          <a:xfrm>
            <a:off x="59135" y="5055849"/>
            <a:ext cx="4709129" cy="1277119"/>
          </a:xfrm>
          <a:prstGeom prst="wedgeRoundRectCallout">
            <a:avLst>
              <a:gd name="adj1" fmla="val -33247"/>
              <a:gd name="adj2" fmla="val -1265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Here we define a </a:t>
            </a:r>
            <a:r>
              <a:rPr lang="en-US" sz="2400" dirty="0">
                <a:solidFill>
                  <a:srgbClr val="FFC1C1"/>
                </a:solidFill>
                <a:latin typeface="Corbel" panose="020B0503020204020204" pitchFamily="34" charset="0"/>
              </a:rPr>
              <a:t>nested function </a:t>
            </a:r>
            <a:r>
              <a:rPr lang="en-US" sz="2400" dirty="0">
                <a:latin typeface="Corbel" panose="020B0503020204020204" pitchFamily="34" charset="0"/>
              </a:rPr>
              <a:t>within our </a:t>
            </a:r>
            <a:r>
              <a:rPr lang="en-US" sz="2400" dirty="0">
                <a:solidFill>
                  <a:srgbClr val="FFC1C1"/>
                </a:solidFill>
                <a:latin typeface="Corbel" panose="020B0503020204020204" pitchFamily="34" charset="0"/>
              </a:rPr>
              <a:t>where clause</a:t>
            </a:r>
            <a:r>
              <a:rPr lang="en-US" sz="2400" dirty="0">
                <a:latin typeface="Corbel" panose="020B0503020204020204" pitchFamily="34" charset="0"/>
              </a:rPr>
              <a:t>.</a:t>
            </a:r>
          </a:p>
        </p:txBody>
      </p:sp>
      <p:cxnSp>
        <p:nvCxnSpPr>
          <p:cNvPr id="27" name="Straight Arrow Connector 26">
            <a:extLst>
              <a:ext uri="{FF2B5EF4-FFF2-40B4-BE49-F238E27FC236}">
                <a16:creationId xmlns:a16="http://schemas.microsoft.com/office/drawing/2014/main" id="{FA452A7B-A2F1-4BDC-BC88-6E89D4112E4D}"/>
              </a:ext>
            </a:extLst>
          </p:cNvPr>
          <p:cNvCxnSpPr>
            <a:cxnSpLocks/>
          </p:cNvCxnSpPr>
          <p:nvPr/>
        </p:nvCxnSpPr>
        <p:spPr>
          <a:xfrm flipH="1">
            <a:off x="1722475" y="3427542"/>
            <a:ext cx="323691" cy="4108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with Corners Rounded 17">
            <a:extLst>
              <a:ext uri="{FF2B5EF4-FFF2-40B4-BE49-F238E27FC236}">
                <a16:creationId xmlns:a16="http://schemas.microsoft.com/office/drawing/2014/main" id="{C6D98E27-727D-4298-8E0D-4FB9F48E048A}"/>
              </a:ext>
            </a:extLst>
          </p:cNvPr>
          <p:cNvSpPr/>
          <p:nvPr/>
        </p:nvSpPr>
        <p:spPr>
          <a:xfrm>
            <a:off x="3386613" y="653130"/>
            <a:ext cx="5938141" cy="1277119"/>
          </a:xfrm>
          <a:prstGeom prst="wedgeRoundRectCallout">
            <a:avLst>
              <a:gd name="adj1" fmla="val -61244"/>
              <a:gd name="adj2" fmla="val 1290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Once defined, our enclosing function can use it as it would any other function!</a:t>
            </a:r>
          </a:p>
        </p:txBody>
      </p:sp>
      <p:sp>
        <p:nvSpPr>
          <p:cNvPr id="22" name="TextBox 21">
            <a:extLst>
              <a:ext uri="{FF2B5EF4-FFF2-40B4-BE49-F238E27FC236}">
                <a16:creationId xmlns:a16="http://schemas.microsoft.com/office/drawing/2014/main" id="{3B7C5931-B81E-424D-9520-D38F4A80EA4F}"/>
              </a:ext>
            </a:extLst>
          </p:cNvPr>
          <p:cNvSpPr txBox="1"/>
          <p:nvPr/>
        </p:nvSpPr>
        <p:spPr>
          <a:xfrm>
            <a:off x="739691" y="3731412"/>
            <a:ext cx="2612951" cy="400110"/>
          </a:xfrm>
          <a:prstGeom prst="rect">
            <a:avLst/>
          </a:prstGeom>
          <a:noFill/>
        </p:spPr>
        <p:txBody>
          <a:bodyPr wrap="square">
            <a:spAutoFit/>
          </a:bodyPr>
          <a:lstStyle/>
          <a:p>
            <a:r>
              <a:rPr lang="en-US" sz="2000" dirty="0" err="1">
                <a:solidFill>
                  <a:srgbClr val="FF0000"/>
                </a:solidFill>
                <a:latin typeface="Consolas" panose="020B0609020204030204" pitchFamily="49" charset="0"/>
              </a:rPr>
              <a:t>behaves_like</a:t>
            </a:r>
            <a:endParaRPr lang="en-US" sz="2000" dirty="0">
              <a:solidFill>
                <a:srgbClr val="FF0000"/>
              </a:solidFill>
            </a:endParaRPr>
          </a:p>
        </p:txBody>
      </p:sp>
      <p:sp>
        <p:nvSpPr>
          <p:cNvPr id="25" name="TextBox 24">
            <a:extLst>
              <a:ext uri="{FF2B5EF4-FFF2-40B4-BE49-F238E27FC236}">
                <a16:creationId xmlns:a16="http://schemas.microsoft.com/office/drawing/2014/main" id="{C43182BC-3E77-4620-B99C-A376976E732D}"/>
              </a:ext>
            </a:extLst>
          </p:cNvPr>
          <p:cNvSpPr txBox="1"/>
          <p:nvPr/>
        </p:nvSpPr>
        <p:spPr>
          <a:xfrm>
            <a:off x="1577557" y="2813129"/>
            <a:ext cx="2612951" cy="400110"/>
          </a:xfrm>
          <a:prstGeom prst="rect">
            <a:avLst/>
          </a:prstGeom>
          <a:noFill/>
        </p:spPr>
        <p:txBody>
          <a:bodyPr wrap="square">
            <a:spAutoFit/>
          </a:bodyPr>
          <a:lstStyle/>
          <a:p>
            <a:r>
              <a:rPr lang="en-US" sz="2000" dirty="0" err="1">
                <a:solidFill>
                  <a:srgbClr val="FF0000"/>
                </a:solidFill>
                <a:latin typeface="Consolas" panose="020B0609020204030204" pitchFamily="49" charset="0"/>
              </a:rPr>
              <a:t>behaves_like</a:t>
            </a:r>
            <a:endParaRPr lang="en-US" sz="2000" dirty="0">
              <a:solidFill>
                <a:srgbClr val="FF0000"/>
              </a:solidFill>
            </a:endParaRPr>
          </a:p>
        </p:txBody>
      </p:sp>
      <p:sp>
        <p:nvSpPr>
          <p:cNvPr id="32" name="TextBox 31">
            <a:extLst>
              <a:ext uri="{FF2B5EF4-FFF2-40B4-BE49-F238E27FC236}">
                <a16:creationId xmlns:a16="http://schemas.microsoft.com/office/drawing/2014/main" id="{1F98EBD7-0B57-42B5-BC9F-5A8028097967}"/>
              </a:ext>
            </a:extLst>
          </p:cNvPr>
          <p:cNvSpPr txBox="1"/>
          <p:nvPr/>
        </p:nvSpPr>
        <p:spPr>
          <a:xfrm>
            <a:off x="1578487" y="3116999"/>
            <a:ext cx="2612951" cy="400110"/>
          </a:xfrm>
          <a:prstGeom prst="rect">
            <a:avLst/>
          </a:prstGeom>
          <a:noFill/>
        </p:spPr>
        <p:txBody>
          <a:bodyPr wrap="square">
            <a:spAutoFit/>
          </a:bodyPr>
          <a:lstStyle/>
          <a:p>
            <a:r>
              <a:rPr lang="en-US" sz="2000" dirty="0" err="1">
                <a:solidFill>
                  <a:srgbClr val="FF0000"/>
                </a:solidFill>
                <a:latin typeface="Consolas" panose="020B0609020204030204" pitchFamily="49" charset="0"/>
              </a:rPr>
              <a:t>behaves_like</a:t>
            </a:r>
            <a:endParaRPr lang="en-US" sz="2000" dirty="0">
              <a:solidFill>
                <a:srgbClr val="FF0000"/>
              </a:solidFill>
            </a:endParaRPr>
          </a:p>
        </p:txBody>
      </p:sp>
      <p:sp>
        <p:nvSpPr>
          <p:cNvPr id="8" name="Rectangle 7">
            <a:extLst>
              <a:ext uri="{FF2B5EF4-FFF2-40B4-BE49-F238E27FC236}">
                <a16:creationId xmlns:a16="http://schemas.microsoft.com/office/drawing/2014/main" id="{668627AD-2208-44CF-B91A-33CCC5A229B1}"/>
              </a:ext>
            </a:extLst>
          </p:cNvPr>
          <p:cNvSpPr/>
          <p:nvPr/>
        </p:nvSpPr>
        <p:spPr>
          <a:xfrm>
            <a:off x="2564196" y="3731412"/>
            <a:ext cx="323691" cy="332475"/>
          </a:xfrm>
          <a:prstGeom prst="rect">
            <a:avLst/>
          </a:prstGeom>
          <a:solidFill>
            <a:srgbClr val="F3EBF9">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C1C444C-3F12-42C2-A8E9-DA29E4048FFF}"/>
              </a:ext>
            </a:extLst>
          </p:cNvPr>
          <p:cNvSpPr/>
          <p:nvPr/>
        </p:nvSpPr>
        <p:spPr>
          <a:xfrm>
            <a:off x="1130987" y="4087957"/>
            <a:ext cx="323691" cy="332475"/>
          </a:xfrm>
          <a:prstGeom prst="rect">
            <a:avLst/>
          </a:prstGeom>
          <a:solidFill>
            <a:srgbClr val="F3EBF9">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Speech Bubble: Rectangle with Corners Rounded 32">
            <a:extLst>
              <a:ext uri="{FF2B5EF4-FFF2-40B4-BE49-F238E27FC236}">
                <a16:creationId xmlns:a16="http://schemas.microsoft.com/office/drawing/2014/main" id="{25AB2D3D-03C0-4C83-99E3-639ACD1A6E91}"/>
              </a:ext>
            </a:extLst>
          </p:cNvPr>
          <p:cNvSpPr/>
          <p:nvPr/>
        </p:nvSpPr>
        <p:spPr>
          <a:xfrm>
            <a:off x="529467" y="5337306"/>
            <a:ext cx="4709129" cy="1277119"/>
          </a:xfrm>
          <a:prstGeom prst="wedgeRoundRectCallout">
            <a:avLst>
              <a:gd name="adj1" fmla="val -33247"/>
              <a:gd name="adj2" fmla="val -1265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Our nested function actually has visibility into all of the enclosing function's bindings!</a:t>
            </a:r>
          </a:p>
        </p:txBody>
      </p:sp>
      <p:sp>
        <p:nvSpPr>
          <p:cNvPr id="42" name="TextBox 41">
            <a:extLst>
              <a:ext uri="{FF2B5EF4-FFF2-40B4-BE49-F238E27FC236}">
                <a16:creationId xmlns:a16="http://schemas.microsoft.com/office/drawing/2014/main" id="{8ED72568-EE41-414E-BC63-4BC5098C8184}"/>
              </a:ext>
            </a:extLst>
          </p:cNvPr>
          <p:cNvSpPr txBox="1"/>
          <p:nvPr/>
        </p:nvSpPr>
        <p:spPr>
          <a:xfrm>
            <a:off x="811423" y="4045388"/>
            <a:ext cx="1043713" cy="400110"/>
          </a:xfrm>
          <a:prstGeom prst="rect">
            <a:avLst/>
          </a:prstGeom>
          <a:noFill/>
        </p:spPr>
        <p:txBody>
          <a:bodyPr wrap="square">
            <a:spAutoFit/>
          </a:bodyPr>
          <a:lstStyle/>
          <a:p>
            <a:r>
              <a:rPr lang="en-US" sz="2000" dirty="0">
                <a:solidFill>
                  <a:srgbClr val="7030A0"/>
                </a:solidFill>
                <a:latin typeface="Consolas" panose="020B0609020204030204" pitchFamily="49" charset="0"/>
              </a:rPr>
              <a:t>name</a:t>
            </a:r>
            <a:endParaRPr lang="en-US" sz="2000" dirty="0">
              <a:solidFill>
                <a:srgbClr val="7030A0"/>
              </a:solidFill>
            </a:endParaRPr>
          </a:p>
        </p:txBody>
      </p:sp>
      <p:sp>
        <p:nvSpPr>
          <p:cNvPr id="43" name="TextBox 42">
            <a:extLst>
              <a:ext uri="{FF2B5EF4-FFF2-40B4-BE49-F238E27FC236}">
                <a16:creationId xmlns:a16="http://schemas.microsoft.com/office/drawing/2014/main" id="{C5AA321B-B21E-42DD-958F-12273AFF5571}"/>
              </a:ext>
            </a:extLst>
          </p:cNvPr>
          <p:cNvSpPr txBox="1"/>
          <p:nvPr/>
        </p:nvSpPr>
        <p:spPr>
          <a:xfrm>
            <a:off x="3392531" y="2205788"/>
            <a:ext cx="1043713" cy="400110"/>
          </a:xfrm>
          <a:prstGeom prst="rect">
            <a:avLst/>
          </a:prstGeom>
          <a:noFill/>
        </p:spPr>
        <p:txBody>
          <a:bodyPr wrap="square">
            <a:spAutoFit/>
          </a:bodyPr>
          <a:lstStyle/>
          <a:p>
            <a:r>
              <a:rPr lang="en-US" sz="2000" dirty="0">
                <a:solidFill>
                  <a:srgbClr val="7030A0"/>
                </a:solidFill>
                <a:latin typeface="Consolas" panose="020B0609020204030204" pitchFamily="49" charset="0"/>
              </a:rPr>
              <a:t>name</a:t>
            </a:r>
            <a:endParaRPr lang="en-US" sz="2000" dirty="0">
              <a:solidFill>
                <a:srgbClr val="7030A0"/>
              </a:solidFill>
            </a:endParaRPr>
          </a:p>
        </p:txBody>
      </p:sp>
      <p:sp>
        <p:nvSpPr>
          <p:cNvPr id="45" name="Speech Bubble: Rectangle with Corners Rounded 44">
            <a:extLst>
              <a:ext uri="{FF2B5EF4-FFF2-40B4-BE49-F238E27FC236}">
                <a16:creationId xmlns:a16="http://schemas.microsoft.com/office/drawing/2014/main" id="{36A61016-A28F-4F9F-8626-0A37683A42AB}"/>
              </a:ext>
            </a:extLst>
          </p:cNvPr>
          <p:cNvSpPr/>
          <p:nvPr/>
        </p:nvSpPr>
        <p:spPr>
          <a:xfrm>
            <a:off x="4001118" y="81564"/>
            <a:ext cx="4709129" cy="1277119"/>
          </a:xfrm>
          <a:prstGeom prst="wedgeRoundRectCallout">
            <a:avLst>
              <a:gd name="adj1" fmla="val -55901"/>
              <a:gd name="adj2" fmla="val 1270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For instance, the </a:t>
            </a:r>
            <a:r>
              <a:rPr lang="en-US" sz="2400" dirty="0">
                <a:solidFill>
                  <a:srgbClr val="D7AFFF"/>
                </a:solidFill>
                <a:latin typeface="Corbel" panose="020B0503020204020204" pitchFamily="34" charset="0"/>
              </a:rPr>
              <a:t>name</a:t>
            </a:r>
            <a:r>
              <a:rPr lang="en-US" sz="2400" dirty="0">
                <a:latin typeface="Corbel" panose="020B0503020204020204" pitchFamily="34" charset="0"/>
              </a:rPr>
              <a:t> variable is visible to all nested functions.</a:t>
            </a:r>
          </a:p>
        </p:txBody>
      </p:sp>
      <p:sp>
        <p:nvSpPr>
          <p:cNvPr id="47" name="Rectangle 46">
            <a:extLst>
              <a:ext uri="{FF2B5EF4-FFF2-40B4-BE49-F238E27FC236}">
                <a16:creationId xmlns:a16="http://schemas.microsoft.com/office/drawing/2014/main" id="{A4468F91-A8C7-4B3A-A08A-5A70A06BB78D}"/>
              </a:ext>
            </a:extLst>
          </p:cNvPr>
          <p:cNvSpPr/>
          <p:nvPr/>
        </p:nvSpPr>
        <p:spPr>
          <a:xfrm>
            <a:off x="3411604" y="2846946"/>
            <a:ext cx="778904" cy="652747"/>
          </a:xfrm>
          <a:prstGeom prst="rect">
            <a:avLst/>
          </a:prstGeom>
          <a:solidFill>
            <a:srgbClr val="F3EBF9">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peech Bubble: Rectangle with Corners Rounded 45">
            <a:extLst>
              <a:ext uri="{FF2B5EF4-FFF2-40B4-BE49-F238E27FC236}">
                <a16:creationId xmlns:a16="http://schemas.microsoft.com/office/drawing/2014/main" id="{C56F38BB-5033-4E9D-9A6D-6E032BB96443}"/>
              </a:ext>
            </a:extLst>
          </p:cNvPr>
          <p:cNvSpPr/>
          <p:nvPr/>
        </p:nvSpPr>
        <p:spPr>
          <a:xfrm>
            <a:off x="2442274" y="5252096"/>
            <a:ext cx="3777551" cy="831230"/>
          </a:xfrm>
          <a:prstGeom prst="wedgeRoundRectCallout">
            <a:avLst>
              <a:gd name="adj1" fmla="val -42072"/>
              <a:gd name="adj2" fmla="val -1941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So we can do this…</a:t>
            </a:r>
          </a:p>
        </p:txBody>
      </p:sp>
      <p:cxnSp>
        <p:nvCxnSpPr>
          <p:cNvPr id="48" name="Straight Arrow Connector 47">
            <a:extLst>
              <a:ext uri="{FF2B5EF4-FFF2-40B4-BE49-F238E27FC236}">
                <a16:creationId xmlns:a16="http://schemas.microsoft.com/office/drawing/2014/main" id="{35BCCA90-E8E9-4EF9-974E-9401FC8E4F64}"/>
              </a:ext>
            </a:extLst>
          </p:cNvPr>
          <p:cNvCxnSpPr>
            <a:cxnSpLocks/>
          </p:cNvCxnSpPr>
          <p:nvPr/>
        </p:nvCxnSpPr>
        <p:spPr>
          <a:xfrm flipV="1">
            <a:off x="1257720" y="2519960"/>
            <a:ext cx="2421921" cy="16317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81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down)">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27"/>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18"/>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down)">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down)">
                                      <p:cBhvr>
                                        <p:cTn id="89" dur="500"/>
                                        <p:tgtEl>
                                          <p:spTgt spid="4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4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3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wipe(down)">
                                      <p:cBhvr>
                                        <p:cTn id="103" dur="500"/>
                                        <p:tgtEl>
                                          <p:spTgt spid="4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fade">
                                      <p:cBhvr>
                                        <p:cTn id="108" dur="500"/>
                                        <p:tgtEl>
                                          <p:spTgt spid="8"/>
                                        </p:tgtEl>
                                      </p:cBhvr>
                                    </p:animEffec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grpId="2" nodeType="clickEffect">
                                  <p:stCondLst>
                                    <p:cond delay="0"/>
                                  </p:stCondLst>
                                  <p:childTnLst>
                                    <p:animMotion origin="layout" path="M 1.66667E-6 1.11111E-6 L -0.10833 0.05139 " pathEditMode="relative" rAng="0" ptsTypes="AA">
                                      <p:cBhvr>
                                        <p:cTn id="112" dur="2000" fill="hold"/>
                                        <p:tgtEl>
                                          <p:spTgt spid="46"/>
                                        </p:tgtEl>
                                        <p:attrNameLst>
                                          <p:attrName>ppt_x</p:attrName>
                                          <p:attrName>ppt_y</p:attrName>
                                        </p:attrNameLst>
                                      </p:cBhvr>
                                      <p:rCtr x="-5417" y="2569"/>
                                    </p:animMotion>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fade">
                                      <p:cBhvr>
                                        <p:cTn id="122" dur="500"/>
                                        <p:tgtEl>
                                          <p:spTgt spid="4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wipe(down)">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4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42" presetClass="path" presetSubtype="0" accel="50000" decel="50000" fill="hold" grpId="3" nodeType="clickEffect">
                                  <p:stCondLst>
                                    <p:cond delay="0"/>
                                  </p:stCondLst>
                                  <p:childTnLst>
                                    <p:animMotion origin="layout" path="M -0.10833 0.05139 L 0.08854 -0.08912 " pathEditMode="relative" rAng="0" ptsTypes="AA">
                                      <p:cBhvr>
                                        <p:cTn id="135" dur="2000" fill="hold"/>
                                        <p:tgtEl>
                                          <p:spTgt spid="46"/>
                                        </p:tgtEl>
                                        <p:attrNameLst>
                                          <p:attrName>ppt_x</p:attrName>
                                          <p:attrName>ppt_y</p:attrName>
                                        </p:attrNameLst>
                                      </p:cBhvr>
                                      <p:rCtr x="9844" y="-7037"/>
                                    </p:animMotion>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fade">
                                      <p:cBhvr>
                                        <p:cTn id="140" dur="500"/>
                                        <p:tgtEl>
                                          <p:spTgt spid="47"/>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uiExpand="1" build="p"/>
      <p:bldP spid="16" grpId="0"/>
      <p:bldP spid="17" grpId="0"/>
      <p:bldP spid="24" grpId="0" animBg="1"/>
      <p:bldP spid="24" grpId="1" animBg="1"/>
      <p:bldP spid="18" grpId="0" animBg="1"/>
      <p:bldP spid="18" grpId="1" animBg="1"/>
      <p:bldP spid="22" grpId="0"/>
      <p:bldP spid="25" grpId="0"/>
      <p:bldP spid="32" grpId="0"/>
      <p:bldP spid="8" grpId="0" animBg="1"/>
      <p:bldP spid="41" grpId="0" animBg="1"/>
      <p:bldP spid="33" grpId="0" animBg="1"/>
      <p:bldP spid="33" grpId="1" animBg="1"/>
      <p:bldP spid="42" grpId="0"/>
      <p:bldP spid="43" grpId="0"/>
      <p:bldP spid="45" grpId="0" animBg="1"/>
      <p:bldP spid="45" grpId="1" animBg="1"/>
      <p:bldP spid="47" grpId="0" animBg="1"/>
      <p:bldP spid="46" grpId="0" animBg="1"/>
      <p:bldP spid="46" grpId="1" animBg="1"/>
      <p:bldP spid="46" grpId="2" animBg="1"/>
      <p:bldP spid="46" grpId="3"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83BAEC29-D2D7-49C7-B13D-69928D1A1230}"/>
              </a:ext>
            </a:extLst>
          </p:cNvPr>
          <p:cNvSpPr/>
          <p:nvPr/>
        </p:nvSpPr>
        <p:spPr>
          <a:xfrm>
            <a:off x="1391524" y="3659460"/>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Functions are just like any other data and can be </a:t>
            </a:r>
            <a:r>
              <a:rPr lang="en-US" sz="2400" dirty="0">
                <a:solidFill>
                  <a:srgbClr val="FFC1C1"/>
                </a:solidFill>
              </a:rPr>
              <a:t>stored in variables</a:t>
            </a:r>
            <a:r>
              <a:rPr lang="en-US" sz="2400" dirty="0"/>
              <a:t> and </a:t>
            </a:r>
            <a:r>
              <a:rPr lang="en-US" sz="2400" dirty="0">
                <a:solidFill>
                  <a:srgbClr val="FFC1C1"/>
                </a:solidFill>
              </a:rPr>
              <a:t>passed as arguments</a:t>
            </a:r>
            <a:r>
              <a:rPr lang="en-US" sz="2400" dirty="0"/>
              <a:t>. </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2010371" y="-220603"/>
            <a:ext cx="7924800" cy="1143000"/>
          </a:xfrm>
        </p:spPr>
        <p:txBody>
          <a:bodyPr/>
          <a:lstStyle/>
          <a:p>
            <a:r>
              <a:rPr lang="en-US" dirty="0"/>
              <a:t>What is Functional Programming?</a:t>
            </a:r>
          </a:p>
        </p:txBody>
      </p:sp>
      <p:sp>
        <p:nvSpPr>
          <p:cNvPr id="3" name="Rectangle 2">
            <a:extLst>
              <a:ext uri="{FF2B5EF4-FFF2-40B4-BE49-F238E27FC236}">
                <a16:creationId xmlns:a16="http://schemas.microsoft.com/office/drawing/2014/main" id="{3290CDFB-58D8-44E4-9A9E-7D15C85B57BC}"/>
              </a:ext>
            </a:extLst>
          </p:cNvPr>
          <p:cNvSpPr/>
          <p:nvPr/>
        </p:nvSpPr>
        <p:spPr>
          <a:xfrm>
            <a:off x="1391524" y="1021374"/>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function must take an </a:t>
            </a:r>
            <a:r>
              <a:rPr lang="en-US" sz="2400" dirty="0">
                <a:solidFill>
                  <a:srgbClr val="FFD1D1"/>
                </a:solidFill>
              </a:rPr>
              <a:t>argument</a:t>
            </a:r>
            <a:r>
              <a:rPr lang="en-US" sz="2400" dirty="0"/>
              <a:t>.</a:t>
            </a:r>
          </a:p>
          <a:p>
            <a:pPr algn="ctr"/>
            <a:endParaRPr lang="en-US" sz="2400" dirty="0"/>
          </a:p>
          <a:p>
            <a:pPr algn="ctr"/>
            <a:r>
              <a:rPr lang="en-US" sz="2400" dirty="0"/>
              <a:t>f(</a:t>
            </a:r>
            <a:r>
              <a:rPr lang="en-US" sz="2400" dirty="0">
                <a:solidFill>
                  <a:srgbClr val="FFD1D1"/>
                </a:solidFill>
              </a:rPr>
              <a:t>x</a:t>
            </a:r>
            <a:r>
              <a:rPr lang="en-US" sz="2400" dirty="0"/>
              <a:t>)</a:t>
            </a:r>
          </a:p>
        </p:txBody>
      </p:sp>
      <p:sp>
        <p:nvSpPr>
          <p:cNvPr id="44" name="Rectangle 43">
            <a:extLst>
              <a:ext uri="{FF2B5EF4-FFF2-40B4-BE49-F238E27FC236}">
                <a16:creationId xmlns:a16="http://schemas.microsoft.com/office/drawing/2014/main" id="{B4064655-807D-48B7-B612-0BE33B410776}"/>
              </a:ext>
            </a:extLst>
          </p:cNvPr>
          <p:cNvSpPr/>
          <p:nvPr/>
        </p:nvSpPr>
        <p:spPr>
          <a:xfrm>
            <a:off x="4605177" y="1021374"/>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function must </a:t>
            </a:r>
            <a:r>
              <a:rPr lang="en-US" sz="2400" dirty="0">
                <a:solidFill>
                  <a:srgbClr val="FFD1D1"/>
                </a:solidFill>
              </a:rPr>
              <a:t>return a value</a:t>
            </a:r>
            <a:r>
              <a:rPr lang="en-US" sz="2400" dirty="0"/>
              <a:t>.</a:t>
            </a:r>
          </a:p>
          <a:p>
            <a:pPr algn="ctr"/>
            <a:endParaRPr lang="en-US" sz="2400" dirty="0"/>
          </a:p>
          <a:p>
            <a:pPr algn="ctr"/>
            <a:r>
              <a:rPr lang="en-US" sz="2400" dirty="0">
                <a:solidFill>
                  <a:srgbClr val="FFD1D1"/>
                </a:solidFill>
              </a:rPr>
              <a:t>y</a:t>
            </a:r>
            <a:r>
              <a:rPr lang="en-US" sz="2400" dirty="0"/>
              <a:t>=f(x)</a:t>
            </a:r>
          </a:p>
        </p:txBody>
      </p:sp>
      <p:sp>
        <p:nvSpPr>
          <p:cNvPr id="45" name="Rectangle 44">
            <a:extLst>
              <a:ext uri="{FF2B5EF4-FFF2-40B4-BE49-F238E27FC236}">
                <a16:creationId xmlns:a16="http://schemas.microsoft.com/office/drawing/2014/main" id="{558E792F-F20D-4F01-800E-DA10D0536BE5}"/>
              </a:ext>
            </a:extLst>
          </p:cNvPr>
          <p:cNvSpPr/>
          <p:nvPr/>
        </p:nvSpPr>
        <p:spPr>
          <a:xfrm>
            <a:off x="7818829" y="1021374"/>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Calling a function f(x) with the </a:t>
            </a:r>
            <a:r>
              <a:rPr lang="en-US" sz="2400" dirty="0">
                <a:solidFill>
                  <a:srgbClr val="FFD1D1"/>
                </a:solidFill>
              </a:rPr>
              <a:t>same input </a:t>
            </a:r>
            <a:r>
              <a:rPr lang="en-US" sz="2400" dirty="0"/>
              <a:t>x always returns the </a:t>
            </a:r>
            <a:r>
              <a:rPr lang="en-US" sz="2400" dirty="0">
                <a:solidFill>
                  <a:srgbClr val="FFD1D1"/>
                </a:solidFill>
              </a:rPr>
              <a:t>same output </a:t>
            </a:r>
            <a:r>
              <a:rPr lang="en-US" sz="2400" dirty="0"/>
              <a:t>y.</a:t>
            </a:r>
          </a:p>
        </p:txBody>
      </p:sp>
      <p:sp>
        <p:nvSpPr>
          <p:cNvPr id="46" name="Rectangle 45">
            <a:extLst>
              <a:ext uri="{FF2B5EF4-FFF2-40B4-BE49-F238E27FC236}">
                <a16:creationId xmlns:a16="http://schemas.microsoft.com/office/drawing/2014/main" id="{88167578-F077-4177-9FB3-A5DC807EAA7B}"/>
              </a:ext>
            </a:extLst>
          </p:cNvPr>
          <p:cNvSpPr/>
          <p:nvPr/>
        </p:nvSpPr>
        <p:spPr>
          <a:xfrm>
            <a:off x="7818829" y="3659460"/>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 variables are "</a:t>
            </a:r>
            <a:r>
              <a:rPr lang="en-US" sz="2400" dirty="0">
                <a:solidFill>
                  <a:srgbClr val="FFD1D1"/>
                </a:solidFill>
              </a:rPr>
              <a:t>immutable</a:t>
            </a:r>
            <a:r>
              <a:rPr lang="en-US" sz="2400" dirty="0"/>
              <a:t>" and can never be modified!</a:t>
            </a:r>
          </a:p>
          <a:p>
            <a:pPr algn="ctr"/>
            <a:endParaRPr lang="en-US" sz="2400" dirty="0"/>
          </a:p>
          <a:p>
            <a:pPr algn="ctr"/>
            <a:r>
              <a:rPr lang="en-US" sz="2400" dirty="0"/>
              <a:t>f(x) { </a:t>
            </a:r>
            <a:r>
              <a:rPr lang="en-US" sz="2400" dirty="0">
                <a:solidFill>
                  <a:srgbClr val="FFD1D1"/>
                </a:solidFill>
              </a:rPr>
              <a:t>x = x + 1</a:t>
            </a:r>
            <a:r>
              <a:rPr lang="en-US" sz="2400" dirty="0"/>
              <a:t>; </a:t>
            </a:r>
            <a:br>
              <a:rPr lang="en-US" sz="2400" dirty="0"/>
            </a:br>
            <a:r>
              <a:rPr lang="en-US" sz="2400" dirty="0"/>
              <a:t>             return x; }</a:t>
            </a:r>
          </a:p>
        </p:txBody>
      </p:sp>
      <p:sp>
        <p:nvSpPr>
          <p:cNvPr id="53" name="Rectangle 52">
            <a:extLst>
              <a:ext uri="{FF2B5EF4-FFF2-40B4-BE49-F238E27FC236}">
                <a16:creationId xmlns:a16="http://schemas.microsoft.com/office/drawing/2014/main" id="{9BCA6EAB-5CAC-4A02-BC88-08A8C2D31BEB}"/>
              </a:ext>
            </a:extLst>
          </p:cNvPr>
          <p:cNvSpPr/>
          <p:nvPr/>
        </p:nvSpPr>
        <p:spPr>
          <a:xfrm>
            <a:off x="4605177" y="3659460"/>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Functions are "pure" and have no </a:t>
            </a:r>
            <a:r>
              <a:rPr lang="en-US" sz="2400" dirty="0">
                <a:solidFill>
                  <a:srgbClr val="FFD1D1"/>
                </a:solidFill>
              </a:rPr>
              <a:t>side effects</a:t>
            </a:r>
            <a:endParaRPr lang="en-US" sz="2400" dirty="0"/>
          </a:p>
          <a:p>
            <a:pPr algn="ctr"/>
            <a:endParaRPr lang="en-US" sz="2400" dirty="0"/>
          </a:p>
          <a:p>
            <a:pPr algn="ctr"/>
            <a:r>
              <a:rPr lang="en-US" sz="2400" dirty="0"/>
              <a:t>f(x) { y = </a:t>
            </a:r>
            <a:r>
              <a:rPr lang="en-US" sz="2400" dirty="0">
                <a:solidFill>
                  <a:srgbClr val="FFD1D1"/>
                </a:solidFill>
              </a:rPr>
              <a:t>q++ </a:t>
            </a:r>
            <a:r>
              <a:rPr lang="en-US" sz="2400" dirty="0"/>
              <a:t>* x; </a:t>
            </a:r>
            <a:br>
              <a:rPr lang="en-US" sz="2400" dirty="0"/>
            </a:br>
            <a:r>
              <a:rPr lang="en-US" sz="2400" dirty="0"/>
              <a:t>       return y; }</a:t>
            </a:r>
          </a:p>
        </p:txBody>
      </p:sp>
      <p:cxnSp>
        <p:nvCxnSpPr>
          <p:cNvPr id="66" name="Straight Connector 65">
            <a:extLst>
              <a:ext uri="{FF2B5EF4-FFF2-40B4-BE49-F238E27FC236}">
                <a16:creationId xmlns:a16="http://schemas.microsoft.com/office/drawing/2014/main" id="{8EE4D0CC-F6CC-46CE-BE95-E4D145B583C4}"/>
              </a:ext>
            </a:extLst>
          </p:cNvPr>
          <p:cNvCxnSpPr>
            <a:cxnSpLocks/>
          </p:cNvCxnSpPr>
          <p:nvPr/>
        </p:nvCxnSpPr>
        <p:spPr>
          <a:xfrm>
            <a:off x="6049410" y="5288857"/>
            <a:ext cx="514742" cy="16303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7E34CD-5F07-4B64-A71F-77A1C7134FFE}"/>
              </a:ext>
            </a:extLst>
          </p:cNvPr>
          <p:cNvCxnSpPr>
            <a:cxnSpLocks/>
          </p:cNvCxnSpPr>
          <p:nvPr/>
        </p:nvCxnSpPr>
        <p:spPr>
          <a:xfrm>
            <a:off x="9025234" y="5292868"/>
            <a:ext cx="980661" cy="1590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D1EBB9D-AB56-43B3-AD7B-65DB843F79FB}"/>
              </a:ext>
            </a:extLst>
          </p:cNvPr>
          <p:cNvSpPr/>
          <p:nvPr/>
        </p:nvSpPr>
        <p:spPr>
          <a:xfrm>
            <a:off x="4602528" y="3664146"/>
            <a:ext cx="2835965" cy="2292626"/>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with Corners Rounded 11">
            <a:extLst>
              <a:ext uri="{FF2B5EF4-FFF2-40B4-BE49-F238E27FC236}">
                <a16:creationId xmlns:a16="http://schemas.microsoft.com/office/drawing/2014/main" id="{F274B916-9E59-42CF-9086-C3D9AAFC736C}"/>
              </a:ext>
            </a:extLst>
          </p:cNvPr>
          <p:cNvSpPr/>
          <p:nvPr/>
        </p:nvSpPr>
        <p:spPr>
          <a:xfrm>
            <a:off x="286020" y="5836626"/>
            <a:ext cx="4432192" cy="967948"/>
          </a:xfrm>
          <a:prstGeom prst="wedgeRoundRectCallout">
            <a:avLst>
              <a:gd name="adj1" fmla="val 81983"/>
              <a:gd name="adj2" fmla="val -84596"/>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 </a:t>
            </a:r>
            <a:r>
              <a:rPr lang="en-US" sz="2000" dirty="0">
                <a:solidFill>
                  <a:schemeClr val="accent2">
                    <a:lumMod val="40000"/>
                    <a:lumOff val="60000"/>
                  </a:schemeClr>
                </a:solidFill>
                <a:latin typeface="Corbel" panose="020B0503020204020204" pitchFamily="34" charset="0"/>
              </a:rPr>
              <a:t>side effect </a:t>
            </a:r>
            <a:r>
              <a:rPr lang="en-US" sz="2000" dirty="0">
                <a:latin typeface="Corbel" panose="020B0503020204020204" pitchFamily="34" charset="0"/>
              </a:rPr>
              <a:t>is a change to state outside a function which causes it to behave differently each time it runs.</a:t>
            </a:r>
          </a:p>
        </p:txBody>
      </p:sp>
    </p:spTree>
    <p:extLst>
      <p:ext uri="{BB962C8B-B14F-4D97-AF65-F5344CB8AC3E}">
        <p14:creationId xmlns:p14="http://schemas.microsoft.com/office/powerpoint/2010/main" val="111092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left)">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 grpId="0" animBg="1"/>
      <p:bldP spid="44" grpId="0" animBg="1"/>
      <p:bldP spid="45" grpId="0" animBg="1"/>
      <p:bldP spid="46" grpId="0" animBg="1"/>
      <p:bldP spid="53" grpId="0" animBg="1"/>
      <p:bldP spid="8" grpId="0" animBg="1"/>
      <p:bldP spid="12" grpId="0" animBg="1"/>
      <p:bldP spid="12" grpId="1"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9B9FE6C9-1CEF-4EF1-BECC-1135479EDFA5}"/>
              </a:ext>
            </a:extLst>
          </p:cNvPr>
          <p:cNvSpPr txBox="1"/>
          <p:nvPr/>
        </p:nvSpPr>
        <p:spPr>
          <a:xfrm>
            <a:off x="6137494" y="2661404"/>
            <a:ext cx="5854372" cy="430887"/>
          </a:xfrm>
          <a:prstGeom prst="rect">
            <a:avLst/>
          </a:prstGeom>
          <a:noFill/>
        </p:spPr>
        <p:txBody>
          <a:bodyPr wrap="square" rtlCol="0">
            <a:spAutoFit/>
          </a:bodyPr>
          <a:lstStyle/>
          <a:p>
            <a:pPr algn="ctr"/>
            <a:r>
              <a:rPr lang="en-US" sz="2200" dirty="0"/>
              <a:t>Why? Haskell is a </a:t>
            </a:r>
            <a:r>
              <a:rPr lang="en-US" sz="2200" dirty="0">
                <a:solidFill>
                  <a:srgbClr val="FF0000"/>
                </a:solidFill>
              </a:rPr>
              <a:t>"lazy" </a:t>
            </a:r>
            <a:r>
              <a:rPr lang="en-US" sz="2200" dirty="0"/>
              <a:t>language.</a:t>
            </a:r>
          </a:p>
        </p:txBody>
      </p:sp>
      <p:sp>
        <p:nvSpPr>
          <p:cNvPr id="3" name="TextBox 2">
            <a:extLst>
              <a:ext uri="{FF2B5EF4-FFF2-40B4-BE49-F238E27FC236}">
                <a16:creationId xmlns:a16="http://schemas.microsoft.com/office/drawing/2014/main" id="{F390B565-8DAF-4F39-90EF-C2F5A49DFA90}"/>
              </a:ext>
            </a:extLst>
          </p:cNvPr>
          <p:cNvSpPr txBox="1"/>
          <p:nvPr/>
        </p:nvSpPr>
        <p:spPr>
          <a:xfrm>
            <a:off x="3604772" y="662213"/>
            <a:ext cx="4907113" cy="461665"/>
          </a:xfrm>
          <a:prstGeom prst="rect">
            <a:avLst/>
          </a:prstGeom>
          <a:noFill/>
        </p:spPr>
        <p:txBody>
          <a:bodyPr wrap="none" rtlCol="0">
            <a:spAutoFit/>
          </a:bodyPr>
          <a:lstStyle/>
          <a:p>
            <a:pPr algn="ctr"/>
            <a:r>
              <a:rPr lang="en-US" sz="2400" dirty="0"/>
              <a:t>Let's talk about bindings in functions!</a:t>
            </a:r>
          </a:p>
        </p:txBody>
      </p:sp>
      <p:grpSp>
        <p:nvGrpSpPr>
          <p:cNvPr id="37" name="Group 36">
            <a:extLst>
              <a:ext uri="{FF2B5EF4-FFF2-40B4-BE49-F238E27FC236}">
                <a16:creationId xmlns:a16="http://schemas.microsoft.com/office/drawing/2014/main" id="{86530696-70B8-4E54-B177-CE3E3C25ED30}"/>
              </a:ext>
            </a:extLst>
          </p:cNvPr>
          <p:cNvGrpSpPr/>
          <p:nvPr/>
        </p:nvGrpSpPr>
        <p:grpSpPr>
          <a:xfrm>
            <a:off x="230440" y="1612958"/>
            <a:ext cx="5838399" cy="2871517"/>
            <a:chOff x="117699" y="926254"/>
            <a:chExt cx="5838399" cy="2871517"/>
          </a:xfrm>
        </p:grpSpPr>
        <p:sp>
          <p:nvSpPr>
            <p:cNvPr id="38" name="Rectangle 37">
              <a:extLst>
                <a:ext uri="{FF2B5EF4-FFF2-40B4-BE49-F238E27FC236}">
                  <a16:creationId xmlns:a16="http://schemas.microsoft.com/office/drawing/2014/main" id="{6E5E8FDF-FDDB-4140-9833-99B960A582CB}"/>
                </a:ext>
              </a:extLst>
            </p:cNvPr>
            <p:cNvSpPr/>
            <p:nvPr/>
          </p:nvSpPr>
          <p:spPr>
            <a:xfrm>
              <a:off x="207531" y="1228103"/>
              <a:ext cx="5748567" cy="2569668"/>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7FDCF57D-D87A-4FC2-B5F1-9FACDC4D76D6}"/>
                </a:ext>
              </a:extLst>
            </p:cNvPr>
            <p:cNvSpPr txBox="1"/>
            <p:nvPr/>
          </p:nvSpPr>
          <p:spPr>
            <a:xfrm>
              <a:off x="117699" y="926254"/>
              <a:ext cx="710451" cy="369332"/>
            </a:xfrm>
            <a:prstGeom prst="rect">
              <a:avLst/>
            </a:prstGeom>
            <a:noFill/>
          </p:spPr>
          <p:txBody>
            <a:bodyPr wrap="none" rtlCol="0">
              <a:spAutoFit/>
            </a:bodyPr>
            <a:lstStyle/>
            <a:p>
              <a:r>
                <a:rPr lang="en-US" dirty="0" err="1"/>
                <a:t>let.hs</a:t>
              </a:r>
              <a:endParaRPr lang="en-US" dirty="0"/>
            </a:p>
          </p:txBody>
        </p:sp>
      </p:grpSp>
      <p:sp>
        <p:nvSpPr>
          <p:cNvPr id="68" name="Title 1">
            <a:extLst>
              <a:ext uri="{FF2B5EF4-FFF2-40B4-BE49-F238E27FC236}">
                <a16:creationId xmlns:a16="http://schemas.microsoft.com/office/drawing/2014/main" id="{504C7B53-42D3-4941-BBD8-0063CFACAD46}"/>
              </a:ext>
            </a:extLst>
          </p:cNvPr>
          <p:cNvSpPr txBox="1">
            <a:spLocks/>
          </p:cNvSpPr>
          <p:nvPr/>
        </p:nvSpPr>
        <p:spPr>
          <a:xfrm>
            <a:off x="887240" y="-80727"/>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Let and Where Constructs: Lazy Execution</a:t>
            </a:r>
          </a:p>
        </p:txBody>
      </p:sp>
      <p:sp>
        <p:nvSpPr>
          <p:cNvPr id="16" name="TextBox 15">
            <a:extLst>
              <a:ext uri="{FF2B5EF4-FFF2-40B4-BE49-F238E27FC236}">
                <a16:creationId xmlns:a16="http://schemas.microsoft.com/office/drawing/2014/main" id="{F9E2689F-FD65-4630-83BB-555621A79E94}"/>
              </a:ext>
            </a:extLst>
          </p:cNvPr>
          <p:cNvSpPr txBox="1"/>
          <p:nvPr/>
        </p:nvSpPr>
        <p:spPr>
          <a:xfrm>
            <a:off x="6123162" y="1726103"/>
            <a:ext cx="5854372" cy="769441"/>
          </a:xfrm>
          <a:prstGeom prst="rect">
            <a:avLst/>
          </a:prstGeom>
          <a:noFill/>
        </p:spPr>
        <p:txBody>
          <a:bodyPr wrap="square" rtlCol="0">
            <a:spAutoFit/>
          </a:bodyPr>
          <a:lstStyle/>
          <a:p>
            <a:pPr algn="ctr"/>
            <a:r>
              <a:rPr lang="en-US" sz="2200" dirty="0"/>
              <a:t>Guess what?  Haskell won't evaluate the binding clauses unless they're used!</a:t>
            </a:r>
          </a:p>
        </p:txBody>
      </p:sp>
      <p:sp>
        <p:nvSpPr>
          <p:cNvPr id="17" name="TextBox 16">
            <a:extLst>
              <a:ext uri="{FF2B5EF4-FFF2-40B4-BE49-F238E27FC236}">
                <a16:creationId xmlns:a16="http://schemas.microsoft.com/office/drawing/2014/main" id="{A6ECCCC7-DBF7-4BCD-B995-E6E408843E66}"/>
              </a:ext>
            </a:extLst>
          </p:cNvPr>
          <p:cNvSpPr txBox="1"/>
          <p:nvPr/>
        </p:nvSpPr>
        <p:spPr>
          <a:xfrm>
            <a:off x="6594293" y="4683017"/>
            <a:ext cx="5113146" cy="1107996"/>
          </a:xfrm>
          <a:prstGeom prst="rect">
            <a:avLst/>
          </a:prstGeom>
          <a:noFill/>
        </p:spPr>
        <p:txBody>
          <a:bodyPr wrap="square" rtlCol="0">
            <a:spAutoFit/>
          </a:bodyPr>
          <a:lstStyle/>
          <a:p>
            <a:pPr algn="ctr"/>
            <a:r>
              <a:rPr lang="en-US" sz="2200" dirty="0"/>
              <a:t>The expression associated with a given binding is *only* computed if it's used in your function!</a:t>
            </a:r>
          </a:p>
        </p:txBody>
      </p:sp>
      <p:pic>
        <p:nvPicPr>
          <p:cNvPr id="4" name="Picture 3">
            <a:extLst>
              <a:ext uri="{FF2B5EF4-FFF2-40B4-BE49-F238E27FC236}">
                <a16:creationId xmlns:a16="http://schemas.microsoft.com/office/drawing/2014/main" id="{FC3B749D-D75A-4ED0-8571-EAFA0F2FCA5D}"/>
              </a:ext>
            </a:extLst>
          </p:cNvPr>
          <p:cNvPicPr>
            <a:picLocks noChangeAspect="1"/>
          </p:cNvPicPr>
          <p:nvPr/>
        </p:nvPicPr>
        <p:blipFill>
          <a:blip r:embed="rId3"/>
          <a:stretch>
            <a:fillRect/>
          </a:stretch>
        </p:blipFill>
        <p:spPr>
          <a:xfrm>
            <a:off x="7986313" y="3194810"/>
            <a:ext cx="2222549" cy="1163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87CEABAE-9768-4C6F-BD58-953DE616FC54}"/>
              </a:ext>
            </a:extLst>
          </p:cNvPr>
          <p:cNvSpPr txBox="1"/>
          <p:nvPr/>
        </p:nvSpPr>
        <p:spPr>
          <a:xfrm>
            <a:off x="320273" y="1899152"/>
            <a:ext cx="5486817" cy="2585323"/>
          </a:xfrm>
          <a:prstGeom prst="rect">
            <a:avLst/>
          </a:prstGeom>
          <a:noFill/>
        </p:spPr>
        <p:txBody>
          <a:bodyPr wrap="square">
            <a:spAutoFit/>
          </a:bodyPr>
          <a:lstStyle/>
          <a:p>
            <a:r>
              <a:rPr lang="en-US" dirty="0">
                <a:latin typeface="Consolas" panose="020B0609020204030204" pitchFamily="49" charset="0"/>
              </a:rPr>
              <a:t>-- A potentially really slow function</a:t>
            </a:r>
          </a:p>
          <a:p>
            <a:r>
              <a:rPr lang="en-US" dirty="0" err="1">
                <a:latin typeface="Consolas" panose="020B0609020204030204" pitchFamily="49" charset="0"/>
              </a:rPr>
              <a:t>potentially_slow_func</a:t>
            </a:r>
            <a:r>
              <a:rPr lang="en-US" dirty="0">
                <a:latin typeface="Consolas" panose="020B0609020204030204" pitchFamily="49" charset="0"/>
              </a:rPr>
              <a:t> </a:t>
            </a:r>
            <a:r>
              <a:rPr lang="en-US" dirty="0" err="1">
                <a:latin typeface="Consolas" panose="020B0609020204030204" pitchFamily="49" charset="0"/>
              </a:rPr>
              <a:t>arg</a:t>
            </a:r>
            <a:r>
              <a:rPr lang="en-US" dirty="0">
                <a:latin typeface="Consolas" panose="020B0609020204030204" pitchFamily="49" charset="0"/>
              </a:rPr>
              <a:t> = </a:t>
            </a:r>
          </a:p>
          <a:p>
            <a:r>
              <a:rPr lang="en-US" dirty="0">
                <a:latin typeface="Consolas" panose="020B0609020204030204" pitchFamily="49" charset="0"/>
              </a:rPr>
              <a:t>  </a:t>
            </a:r>
            <a:r>
              <a:rPr lang="en-US" dirty="0">
                <a:solidFill>
                  <a:srgbClr val="FF0000"/>
                </a:solidFill>
                <a:latin typeface="Consolas" panose="020B0609020204030204" pitchFamily="49" charset="0"/>
              </a:rPr>
              <a:t>let</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70C0"/>
                </a:solidFill>
                <a:latin typeface="Consolas" panose="020B0609020204030204" pitchFamily="49" charset="0"/>
              </a:rPr>
              <a:t>val1 </a:t>
            </a:r>
            <a:r>
              <a:rPr lang="en-US" dirty="0">
                <a:latin typeface="Consolas" panose="020B0609020204030204" pitchFamily="49" charset="0"/>
              </a:rPr>
              <a:t>= </a:t>
            </a:r>
            <a:r>
              <a:rPr lang="en-US" dirty="0" err="1">
                <a:solidFill>
                  <a:srgbClr val="00B050"/>
                </a:solidFill>
                <a:latin typeface="Consolas" panose="020B0609020204030204" pitchFamily="49" charset="0"/>
              </a:rPr>
              <a:t>really_slow_function</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arg</a:t>
            </a:r>
            <a:endParaRPr lang="en-US" dirty="0">
              <a:solidFill>
                <a:srgbClr val="00B050"/>
              </a:solidFill>
              <a:latin typeface="Consolas" panose="020B0609020204030204" pitchFamily="49" charset="0"/>
            </a:endParaRPr>
          </a:p>
          <a:p>
            <a:r>
              <a:rPr lang="en-US" dirty="0">
                <a:latin typeface="Consolas" panose="020B0609020204030204" pitchFamily="49" charset="0"/>
              </a:rPr>
              <a:t>      </a:t>
            </a:r>
            <a:r>
              <a:rPr lang="en-US" dirty="0">
                <a:solidFill>
                  <a:srgbClr val="0070C0"/>
                </a:solidFill>
                <a:latin typeface="Consolas" panose="020B0609020204030204" pitchFamily="49" charset="0"/>
              </a:rPr>
              <a:t>val2 </a:t>
            </a:r>
            <a:r>
              <a:rPr lang="en-US" dirty="0">
                <a:latin typeface="Consolas" panose="020B0609020204030204" pitchFamily="49" charset="0"/>
              </a:rPr>
              <a:t>= </a:t>
            </a:r>
            <a:r>
              <a:rPr lang="en-US" dirty="0" err="1">
                <a:solidFill>
                  <a:srgbClr val="00B050"/>
                </a:solidFill>
                <a:latin typeface="Consolas" panose="020B0609020204030204" pitchFamily="49" charset="0"/>
              </a:rPr>
              <a:t>very_fast_function</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arg</a:t>
            </a:r>
            <a:r>
              <a:rPr lang="en-US" dirty="0">
                <a:solidFill>
                  <a:srgbClr val="00B050"/>
                </a:solidFill>
                <a:latin typeface="Consolas" panose="020B0609020204030204" pitchFamily="49" charset="0"/>
              </a:rPr>
              <a:t>     </a:t>
            </a:r>
          </a:p>
          <a:p>
            <a:r>
              <a:rPr lang="en-US" dirty="0">
                <a:latin typeface="Consolas" panose="020B0609020204030204" pitchFamily="49" charset="0"/>
              </a:rPr>
              <a:t>      </a:t>
            </a:r>
            <a:r>
              <a:rPr lang="en-US" dirty="0">
                <a:solidFill>
                  <a:srgbClr val="0070C0"/>
                </a:solidFill>
                <a:latin typeface="Consolas" panose="020B0609020204030204" pitchFamily="49" charset="0"/>
              </a:rPr>
              <a:t>val3 </a:t>
            </a:r>
            <a:r>
              <a:rPr lang="en-US" dirty="0">
                <a:latin typeface="Consolas" panose="020B0609020204030204" pitchFamily="49" charset="0"/>
              </a:rPr>
              <a:t>= </a:t>
            </a:r>
            <a:r>
              <a:rPr lang="en-US" dirty="0" err="1">
                <a:solidFill>
                  <a:srgbClr val="00B050"/>
                </a:solidFill>
                <a:latin typeface="Consolas" panose="020B0609020204030204" pitchFamily="49" charset="0"/>
              </a:rPr>
              <a:t>pretty_fast_function</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arg</a:t>
            </a:r>
            <a:endParaRPr lang="en-US" dirty="0">
              <a:solidFill>
                <a:srgbClr val="00B050"/>
              </a:solidFill>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in</a:t>
            </a:r>
            <a:r>
              <a:rPr lang="en-US" dirty="0">
                <a:latin typeface="Consolas" panose="020B0609020204030204" pitchFamily="49" charset="0"/>
              </a:rPr>
              <a:t>  </a:t>
            </a:r>
          </a:p>
          <a:p>
            <a:r>
              <a:rPr lang="en-US" dirty="0">
                <a:latin typeface="Consolas" panose="020B0609020204030204" pitchFamily="49" charset="0"/>
              </a:rPr>
              <a:t>      if </a:t>
            </a:r>
            <a:r>
              <a:rPr lang="en-US" dirty="0">
                <a:solidFill>
                  <a:srgbClr val="0070C0"/>
                </a:solidFill>
                <a:latin typeface="Consolas" panose="020B0609020204030204" pitchFamily="49" charset="0"/>
              </a:rPr>
              <a:t>val3 </a:t>
            </a:r>
            <a:r>
              <a:rPr lang="en-US" dirty="0">
                <a:latin typeface="Consolas" panose="020B0609020204030204" pitchFamily="49" charset="0"/>
              </a:rPr>
              <a:t>&gt; 100 then </a:t>
            </a:r>
            <a:r>
              <a:rPr lang="en-US" dirty="0">
                <a:solidFill>
                  <a:srgbClr val="0070C0"/>
                </a:solidFill>
                <a:latin typeface="Consolas" panose="020B0609020204030204" pitchFamily="49" charset="0"/>
              </a:rPr>
              <a:t>val1</a:t>
            </a:r>
          </a:p>
          <a:p>
            <a:r>
              <a:rPr lang="en-US" dirty="0">
                <a:latin typeface="Consolas" panose="020B0609020204030204" pitchFamily="49" charset="0"/>
              </a:rPr>
              <a:t>                    else </a:t>
            </a:r>
            <a:r>
              <a:rPr lang="en-US" dirty="0">
                <a:solidFill>
                  <a:srgbClr val="0070C0"/>
                </a:solidFill>
                <a:latin typeface="Consolas" panose="020B0609020204030204" pitchFamily="49" charset="0"/>
              </a:rPr>
              <a:t>val2</a:t>
            </a:r>
          </a:p>
        </p:txBody>
      </p:sp>
      <p:sp>
        <p:nvSpPr>
          <p:cNvPr id="23" name="Speech Bubble: Rectangle with Corners Rounded 22">
            <a:extLst>
              <a:ext uri="{FF2B5EF4-FFF2-40B4-BE49-F238E27FC236}">
                <a16:creationId xmlns:a16="http://schemas.microsoft.com/office/drawing/2014/main" id="{E5FB0BA1-F97B-4418-AE91-7244AF42695F}"/>
              </a:ext>
            </a:extLst>
          </p:cNvPr>
          <p:cNvSpPr/>
          <p:nvPr/>
        </p:nvSpPr>
        <p:spPr>
          <a:xfrm>
            <a:off x="2330750" y="973427"/>
            <a:ext cx="3738090" cy="1091831"/>
          </a:xfrm>
          <a:prstGeom prst="wedgeRoundRectCallout">
            <a:avLst>
              <a:gd name="adj1" fmla="val -63355"/>
              <a:gd name="adj2" fmla="val 1214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let clause binds three names to three different expressions </a:t>
            </a:r>
            <a:br>
              <a:rPr lang="en-US" sz="2000" dirty="0">
                <a:latin typeface="Corbel" panose="020B0503020204020204" pitchFamily="34" charset="0"/>
              </a:rPr>
            </a:br>
            <a:r>
              <a:rPr lang="en-US" sz="2000" dirty="0">
                <a:latin typeface="Corbel" panose="020B0503020204020204" pitchFamily="34" charset="0"/>
              </a:rPr>
              <a:t>(in this case, function calls).</a:t>
            </a:r>
          </a:p>
        </p:txBody>
      </p:sp>
      <p:sp>
        <p:nvSpPr>
          <p:cNvPr id="21" name="Speech Bubble: Rectangle with Corners Rounded 20">
            <a:extLst>
              <a:ext uri="{FF2B5EF4-FFF2-40B4-BE49-F238E27FC236}">
                <a16:creationId xmlns:a16="http://schemas.microsoft.com/office/drawing/2014/main" id="{8CBF717B-88E9-403E-ADAA-47B84C25FA0D}"/>
              </a:ext>
            </a:extLst>
          </p:cNvPr>
          <p:cNvSpPr/>
          <p:nvPr/>
        </p:nvSpPr>
        <p:spPr>
          <a:xfrm>
            <a:off x="1457370" y="4763432"/>
            <a:ext cx="4748779" cy="1252595"/>
          </a:xfrm>
          <a:prstGeom prst="wedgeRoundRectCallout">
            <a:avLst>
              <a:gd name="adj1" fmla="val -44454"/>
              <a:gd name="adj2" fmla="val -940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your function body actually runs, Haskell evaluates only those expressions that are actually referenced!</a:t>
            </a:r>
          </a:p>
        </p:txBody>
      </p:sp>
      <p:sp>
        <p:nvSpPr>
          <p:cNvPr id="22" name="Speech Bubble: Rectangle with Corners Rounded 21">
            <a:extLst>
              <a:ext uri="{FF2B5EF4-FFF2-40B4-BE49-F238E27FC236}">
                <a16:creationId xmlns:a16="http://schemas.microsoft.com/office/drawing/2014/main" id="{D6A2DED9-DCED-4B85-881F-96ECB3F4AE9D}"/>
              </a:ext>
            </a:extLst>
          </p:cNvPr>
          <p:cNvSpPr/>
          <p:nvPr/>
        </p:nvSpPr>
        <p:spPr>
          <a:xfrm>
            <a:off x="5693121" y="2224082"/>
            <a:ext cx="3564048" cy="1634583"/>
          </a:xfrm>
          <a:prstGeom prst="wedgeRoundRectCallout">
            <a:avLst>
              <a:gd name="adj1" fmla="val -73436"/>
              <a:gd name="adj2" fmla="val 83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it doesn't actually call these functions…</a:t>
            </a:r>
          </a:p>
          <a:p>
            <a:pPr algn="ctr"/>
            <a:endParaRPr lang="en-US" sz="1100" dirty="0">
              <a:latin typeface="Corbel" panose="020B0503020204020204" pitchFamily="34" charset="0"/>
            </a:endParaRPr>
          </a:p>
          <a:p>
            <a:pPr algn="ctr"/>
            <a:r>
              <a:rPr lang="en-US" sz="2000" dirty="0">
                <a:latin typeface="Corbel" panose="020B0503020204020204" pitchFamily="34" charset="0"/>
              </a:rPr>
              <a:t>It just associates each name with an expression!</a:t>
            </a:r>
          </a:p>
        </p:txBody>
      </p:sp>
      <p:sp>
        <p:nvSpPr>
          <p:cNvPr id="25" name="Speech Bubble: Rectangle with Corners Rounded 24">
            <a:extLst>
              <a:ext uri="{FF2B5EF4-FFF2-40B4-BE49-F238E27FC236}">
                <a16:creationId xmlns:a16="http://schemas.microsoft.com/office/drawing/2014/main" id="{861D1DE1-67FF-4C65-B228-171794BCD34A}"/>
              </a:ext>
            </a:extLst>
          </p:cNvPr>
          <p:cNvSpPr/>
          <p:nvPr/>
        </p:nvSpPr>
        <p:spPr>
          <a:xfrm>
            <a:off x="1616516" y="4714203"/>
            <a:ext cx="2894329" cy="1317479"/>
          </a:xfrm>
          <a:prstGeom prst="wedgeRoundRectCallout">
            <a:avLst>
              <a:gd name="adj1" fmla="val -44454"/>
              <a:gd name="adj2" fmla="val -940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when we get here, Haskell will call </a:t>
            </a:r>
            <a:r>
              <a:rPr lang="en-US" sz="2000" dirty="0" err="1">
                <a:solidFill>
                  <a:schemeClr val="accent6">
                    <a:lumMod val="40000"/>
                    <a:lumOff val="60000"/>
                  </a:schemeClr>
                </a:solidFill>
                <a:latin typeface="Corbel" panose="020B0503020204020204" pitchFamily="34" charset="0"/>
              </a:rPr>
              <a:t>pretty_fast_function</a:t>
            </a:r>
            <a:r>
              <a:rPr lang="en-US" sz="2000" dirty="0">
                <a:latin typeface="Corbel" panose="020B0503020204020204" pitchFamily="34" charset="0"/>
              </a:rPr>
              <a:t>.</a:t>
            </a:r>
          </a:p>
        </p:txBody>
      </p:sp>
      <p:sp>
        <p:nvSpPr>
          <p:cNvPr id="28" name="Speech Bubble: Rectangle with Corners Rounded 27">
            <a:extLst>
              <a:ext uri="{FF2B5EF4-FFF2-40B4-BE49-F238E27FC236}">
                <a16:creationId xmlns:a16="http://schemas.microsoft.com/office/drawing/2014/main" id="{3C10C052-FADB-4183-917A-AB0CB51205FF}"/>
              </a:ext>
            </a:extLst>
          </p:cNvPr>
          <p:cNvSpPr/>
          <p:nvPr/>
        </p:nvSpPr>
        <p:spPr>
          <a:xfrm>
            <a:off x="2678802" y="2266528"/>
            <a:ext cx="2894329" cy="1317479"/>
          </a:xfrm>
          <a:prstGeom prst="wedgeRoundRectCallout">
            <a:avLst>
              <a:gd name="adj1" fmla="val -82616"/>
              <a:gd name="adj2" fmla="val 736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assume the function returns 20…</a:t>
            </a:r>
          </a:p>
        </p:txBody>
      </p:sp>
      <p:sp>
        <p:nvSpPr>
          <p:cNvPr id="32" name="Speech Bubble: Rectangle with Corners Rounded 31">
            <a:extLst>
              <a:ext uri="{FF2B5EF4-FFF2-40B4-BE49-F238E27FC236}">
                <a16:creationId xmlns:a16="http://schemas.microsoft.com/office/drawing/2014/main" id="{B4188AB1-8306-462E-8E7C-7ED33710161A}"/>
              </a:ext>
            </a:extLst>
          </p:cNvPr>
          <p:cNvSpPr/>
          <p:nvPr/>
        </p:nvSpPr>
        <p:spPr>
          <a:xfrm>
            <a:off x="4690330" y="3965214"/>
            <a:ext cx="2894329" cy="1317479"/>
          </a:xfrm>
          <a:prstGeom prst="wedgeRoundRectCallout">
            <a:avLst>
              <a:gd name="adj1" fmla="val -70886"/>
              <a:gd name="adj2" fmla="val -270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we'll run our else clause, and call </a:t>
            </a:r>
            <a:r>
              <a:rPr lang="en-US" sz="2000" dirty="0" err="1">
                <a:solidFill>
                  <a:schemeClr val="accent6">
                    <a:lumMod val="40000"/>
                    <a:lumOff val="60000"/>
                  </a:schemeClr>
                </a:solidFill>
                <a:latin typeface="Corbel" panose="020B0503020204020204" pitchFamily="34" charset="0"/>
              </a:rPr>
              <a:t>very_fast_function</a:t>
            </a:r>
            <a:r>
              <a:rPr lang="en-US" sz="2000" dirty="0">
                <a:latin typeface="Corbel" panose="020B0503020204020204" pitchFamily="34" charset="0"/>
              </a:rPr>
              <a:t>!</a:t>
            </a:r>
          </a:p>
        </p:txBody>
      </p:sp>
      <p:sp>
        <p:nvSpPr>
          <p:cNvPr id="35" name="Speech Bubble: Rectangle with Corners Rounded 34">
            <a:extLst>
              <a:ext uri="{FF2B5EF4-FFF2-40B4-BE49-F238E27FC236}">
                <a16:creationId xmlns:a16="http://schemas.microsoft.com/office/drawing/2014/main" id="{8945D51B-7990-4087-9CF9-DCC71D9B3725}"/>
              </a:ext>
            </a:extLst>
          </p:cNvPr>
          <p:cNvSpPr/>
          <p:nvPr/>
        </p:nvSpPr>
        <p:spPr>
          <a:xfrm>
            <a:off x="710443" y="168452"/>
            <a:ext cx="2894329" cy="1317479"/>
          </a:xfrm>
          <a:prstGeom prst="wedgeRoundRectCallout">
            <a:avLst>
              <a:gd name="adj1" fmla="val -2539"/>
              <a:gd name="adj2" fmla="val 1515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we'll *never* actually call </a:t>
            </a:r>
            <a:r>
              <a:rPr lang="en-US" sz="2000" dirty="0" err="1">
                <a:solidFill>
                  <a:schemeClr val="accent6">
                    <a:lumMod val="40000"/>
                    <a:lumOff val="60000"/>
                  </a:schemeClr>
                </a:solidFill>
                <a:latin typeface="Corbel" panose="020B0503020204020204" pitchFamily="34" charset="0"/>
              </a:rPr>
              <a:t>really_slow_function</a:t>
            </a:r>
            <a:r>
              <a:rPr lang="en-US" sz="2000" dirty="0">
                <a:latin typeface="Corbel" panose="020B0503020204020204" pitchFamily="34" charset="0"/>
              </a:rPr>
              <a:t>!</a:t>
            </a:r>
          </a:p>
        </p:txBody>
      </p:sp>
      <p:grpSp>
        <p:nvGrpSpPr>
          <p:cNvPr id="19" name="Group 18">
            <a:extLst>
              <a:ext uri="{FF2B5EF4-FFF2-40B4-BE49-F238E27FC236}">
                <a16:creationId xmlns:a16="http://schemas.microsoft.com/office/drawing/2014/main" id="{076C09BA-35DF-433C-B8C4-DF189B14A6CD}"/>
              </a:ext>
            </a:extLst>
          </p:cNvPr>
          <p:cNvGrpSpPr/>
          <p:nvPr/>
        </p:nvGrpSpPr>
        <p:grpSpPr>
          <a:xfrm>
            <a:off x="484561" y="4741573"/>
            <a:ext cx="5465897" cy="1143000"/>
            <a:chOff x="2110540" y="-5100"/>
            <a:chExt cx="5808332" cy="1143000"/>
          </a:xfrm>
        </p:grpSpPr>
        <p:sp>
          <p:nvSpPr>
            <p:cNvPr id="24" name="Rectangle 11">
              <a:extLst>
                <a:ext uri="{FF2B5EF4-FFF2-40B4-BE49-F238E27FC236}">
                  <a16:creationId xmlns:a16="http://schemas.microsoft.com/office/drawing/2014/main" id="{F1CB1B36-E150-40B6-8292-F452F9255C53}"/>
                </a:ext>
              </a:extLst>
            </p:cNvPr>
            <p:cNvSpPr>
              <a:spLocks noChangeArrowheads="1"/>
            </p:cNvSpPr>
            <p:nvPr/>
          </p:nvSpPr>
          <p:spPr bwMode="auto">
            <a:xfrm>
              <a:off x="2942939" y="-5100"/>
              <a:ext cx="49759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2000" dirty="0">
                  <a:latin typeface="Corbel" panose="020B0503020204020204" pitchFamily="34" charset="0"/>
                </a:rPr>
                <a:t>Does laziness pose a challenge for getting input? If not, why not? If so, why?</a:t>
              </a:r>
            </a:p>
          </p:txBody>
        </p:sp>
        <p:pic>
          <p:nvPicPr>
            <p:cNvPr id="26" name="Picture 25" descr="Shape&#10;&#10;Description automatically generated with low confidence">
              <a:extLst>
                <a:ext uri="{FF2B5EF4-FFF2-40B4-BE49-F238E27FC236}">
                  <a16:creationId xmlns:a16="http://schemas.microsoft.com/office/drawing/2014/main" id="{A39B4F8C-8A31-4D5E-8071-7BA767018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0540" y="101282"/>
              <a:ext cx="789431" cy="789431"/>
            </a:xfrm>
            <a:prstGeom prst="rect">
              <a:avLst/>
            </a:prstGeom>
            <a:ln>
              <a:noFill/>
            </a:ln>
            <a:effectLst>
              <a:outerShdw blurRad="292100" dist="139700" dir="2700000" algn="tl" rotWithShape="0">
                <a:srgbClr val="333333">
                  <a:alpha val="65000"/>
                </a:srgbClr>
              </a:outerShdw>
            </a:effectLst>
          </p:spPr>
        </p:pic>
      </p:grpSp>
      <p:sp>
        <p:nvSpPr>
          <p:cNvPr id="27" name="Rectangle 26">
            <a:extLst>
              <a:ext uri="{FF2B5EF4-FFF2-40B4-BE49-F238E27FC236}">
                <a16:creationId xmlns:a16="http://schemas.microsoft.com/office/drawing/2014/main" id="{66916C39-A581-405D-8528-037F8EB43577}"/>
              </a:ext>
            </a:extLst>
          </p:cNvPr>
          <p:cNvSpPr/>
          <p:nvPr/>
        </p:nvSpPr>
        <p:spPr>
          <a:xfrm>
            <a:off x="896346" y="5908697"/>
            <a:ext cx="468257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9" name="Rectangle 28">
            <a:extLst>
              <a:ext uri="{FF2B5EF4-FFF2-40B4-BE49-F238E27FC236}">
                <a16:creationId xmlns:a16="http://schemas.microsoft.com/office/drawing/2014/main" id="{25D98C0D-FD0C-426C-BC73-66A0BC99B135}"/>
              </a:ext>
            </a:extLst>
          </p:cNvPr>
          <p:cNvSpPr/>
          <p:nvPr/>
        </p:nvSpPr>
        <p:spPr>
          <a:xfrm>
            <a:off x="895360" y="5914194"/>
            <a:ext cx="468431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7C895137-E35F-42A1-8A32-602F34CB2702}"/>
              </a:ext>
            </a:extLst>
          </p:cNvPr>
          <p:cNvSpPr txBox="1"/>
          <p:nvPr/>
        </p:nvSpPr>
        <p:spPr>
          <a:xfrm>
            <a:off x="6687190" y="4478590"/>
            <a:ext cx="5267526" cy="2308324"/>
          </a:xfrm>
          <a:prstGeom prst="rect">
            <a:avLst/>
          </a:prstGeom>
          <a:solidFill>
            <a:srgbClr val="F3EBF9"/>
          </a:solidFill>
          <a:ln>
            <a:solidFill>
              <a:schemeClr val="tx1"/>
            </a:solidFill>
          </a:ln>
        </p:spPr>
        <p:txBody>
          <a:bodyPr wrap="square">
            <a:spAutoFit/>
          </a:bodyPr>
          <a:lstStyle/>
          <a:p>
            <a:r>
              <a:rPr lang="en-US" sz="1800" dirty="0">
                <a:latin typeface="Consolas" panose="020B0609020204030204" pitchFamily="49" charset="0"/>
              </a:rPr>
              <a:t>-- Whic</a:t>
            </a:r>
            <a:r>
              <a:rPr lang="en-US" dirty="0">
                <a:latin typeface="Consolas" panose="020B0609020204030204" pitchFamily="49" charset="0"/>
              </a:rPr>
              <a:t>h </a:t>
            </a:r>
            <a:r>
              <a:rPr lang="en-US" dirty="0" err="1">
                <a:latin typeface="Consolas" panose="020B0609020204030204" pitchFamily="49" charset="0"/>
              </a:rPr>
              <a:t>getLine</a:t>
            </a:r>
            <a:r>
              <a:rPr lang="en-US" dirty="0">
                <a:latin typeface="Consolas" panose="020B0609020204030204" pitchFamily="49" charset="0"/>
              </a:rPr>
              <a:t> will run first?!?!</a:t>
            </a:r>
            <a:endParaRPr lang="en-US" sz="1800" dirty="0">
              <a:latin typeface="Consolas" panose="020B0609020204030204" pitchFamily="49" charset="0"/>
            </a:endParaRPr>
          </a:p>
          <a:p>
            <a:r>
              <a:rPr lang="en-US" sz="1800" dirty="0" err="1">
                <a:latin typeface="Consolas" panose="020B0609020204030204" pitchFamily="49" charset="0"/>
              </a:rPr>
              <a:t>laziness_example</a:t>
            </a:r>
            <a:r>
              <a:rPr lang="en-US" sz="1800" dirty="0">
                <a:latin typeface="Consolas" panose="020B0609020204030204" pitchFamily="49" charset="0"/>
              </a:rPr>
              <a:t> </a:t>
            </a:r>
            <a:r>
              <a:rPr lang="en-US" sz="1800" dirty="0" err="1">
                <a:latin typeface="Consolas" panose="020B0609020204030204" pitchFamily="49" charset="0"/>
              </a:rPr>
              <a:t>arg</a:t>
            </a:r>
            <a:r>
              <a:rPr lang="en-US" sz="1800" dirty="0">
                <a:latin typeface="Consolas" panose="020B0609020204030204" pitchFamily="49" charset="0"/>
              </a:rPr>
              <a:t> = </a:t>
            </a:r>
          </a:p>
          <a:p>
            <a:r>
              <a:rPr lang="en-US" sz="1800" dirty="0">
                <a:latin typeface="Consolas" panose="020B0609020204030204" pitchFamily="49" charset="0"/>
              </a:rPr>
              <a:t>  </a:t>
            </a:r>
            <a:r>
              <a:rPr lang="en-US" sz="1800" dirty="0">
                <a:solidFill>
                  <a:srgbClr val="FF0000"/>
                </a:solidFill>
                <a:latin typeface="Consolas" panose="020B0609020204030204" pitchFamily="49" charset="0"/>
              </a:rPr>
              <a:t>let</a:t>
            </a:r>
            <a:r>
              <a:rPr lang="en-US" sz="1800" dirty="0">
                <a:latin typeface="Consolas" panose="020B0609020204030204" pitchFamily="49" charset="0"/>
              </a:rPr>
              <a:t> </a:t>
            </a:r>
          </a:p>
          <a:p>
            <a:r>
              <a:rPr lang="en-US" sz="1800" dirty="0">
                <a:latin typeface="Consolas" panose="020B0609020204030204" pitchFamily="49" charset="0"/>
              </a:rPr>
              <a:t>      </a:t>
            </a:r>
            <a:r>
              <a:rPr lang="en-US" sz="1800" dirty="0">
                <a:solidFill>
                  <a:srgbClr val="0070C0"/>
                </a:solidFill>
                <a:latin typeface="Consolas" panose="020B0609020204030204" pitchFamily="49" charset="0"/>
              </a:rPr>
              <a:t>val1 </a:t>
            </a:r>
            <a:r>
              <a:rPr lang="en-US" sz="1800" dirty="0">
                <a:latin typeface="Consolas" panose="020B0609020204030204" pitchFamily="49" charset="0"/>
              </a:rPr>
              <a:t>= </a:t>
            </a:r>
            <a:r>
              <a:rPr lang="en-US" sz="1800" dirty="0" err="1">
                <a:solidFill>
                  <a:srgbClr val="00B050"/>
                </a:solidFill>
                <a:latin typeface="Consolas" panose="020B0609020204030204" pitchFamily="49" charset="0"/>
              </a:rPr>
              <a:t>getLine</a:t>
            </a:r>
            <a:endParaRPr lang="en-US" sz="1800" dirty="0">
              <a:solidFill>
                <a:srgbClr val="00B050"/>
              </a:solidFill>
              <a:latin typeface="Consolas" panose="020B0609020204030204" pitchFamily="49" charset="0"/>
            </a:endParaRPr>
          </a:p>
          <a:p>
            <a:r>
              <a:rPr lang="en-US" sz="1800" dirty="0">
                <a:latin typeface="Consolas" panose="020B0609020204030204" pitchFamily="49" charset="0"/>
              </a:rPr>
              <a:t>      </a:t>
            </a:r>
            <a:r>
              <a:rPr lang="en-US" sz="1800" dirty="0">
                <a:solidFill>
                  <a:srgbClr val="0070C0"/>
                </a:solidFill>
                <a:latin typeface="Consolas" panose="020B0609020204030204" pitchFamily="49" charset="0"/>
              </a:rPr>
              <a:t>val2 </a:t>
            </a:r>
            <a:r>
              <a:rPr lang="en-US" sz="1800" dirty="0">
                <a:latin typeface="Consolas" panose="020B0609020204030204" pitchFamily="49" charset="0"/>
              </a:rPr>
              <a:t>= </a:t>
            </a:r>
            <a:r>
              <a:rPr lang="en-US" sz="1800" dirty="0" err="1">
                <a:solidFill>
                  <a:srgbClr val="00B050"/>
                </a:solidFill>
                <a:latin typeface="Consolas" panose="020B0609020204030204" pitchFamily="49" charset="0"/>
              </a:rPr>
              <a:t>getLine</a:t>
            </a:r>
            <a:endParaRPr lang="en-US" sz="1800" dirty="0">
              <a:solidFill>
                <a:srgbClr val="00B050"/>
              </a:solidFill>
              <a:latin typeface="Consolas" panose="020B0609020204030204" pitchFamily="49" charset="0"/>
            </a:endParaRPr>
          </a:p>
          <a:p>
            <a:r>
              <a:rPr lang="en-US" sz="1800" dirty="0">
                <a:latin typeface="Consolas" panose="020B0609020204030204" pitchFamily="49" charset="0"/>
              </a:rPr>
              <a:t>  </a:t>
            </a:r>
            <a:r>
              <a:rPr lang="en-US" sz="1800" dirty="0">
                <a:solidFill>
                  <a:srgbClr val="FF0000"/>
                </a:solidFill>
                <a:latin typeface="Consolas" panose="020B0609020204030204" pitchFamily="49" charset="0"/>
              </a:rPr>
              <a:t>in</a:t>
            </a:r>
            <a:r>
              <a:rPr lang="en-US" sz="1800" dirty="0">
                <a:latin typeface="Consolas" panose="020B0609020204030204" pitchFamily="49" charset="0"/>
              </a:rPr>
              <a:t>  </a:t>
            </a:r>
          </a:p>
          <a:p>
            <a:r>
              <a:rPr lang="en-US" sz="1800" dirty="0">
                <a:latin typeface="Consolas" panose="020B0609020204030204" pitchFamily="49" charset="0"/>
              </a:rPr>
              <a:t>      if </a:t>
            </a:r>
            <a:r>
              <a:rPr lang="en-US" sz="1800" dirty="0" err="1">
                <a:solidFill>
                  <a:srgbClr val="0070C0"/>
                </a:solidFill>
                <a:latin typeface="Consolas" panose="020B0609020204030204" pitchFamily="49" charset="0"/>
              </a:rPr>
              <a:t>arg</a:t>
            </a:r>
            <a:r>
              <a:rPr lang="en-US" sz="1800" dirty="0">
                <a:solidFill>
                  <a:srgbClr val="0070C0"/>
                </a:solidFill>
                <a:latin typeface="Consolas" panose="020B0609020204030204" pitchFamily="49" charset="0"/>
              </a:rPr>
              <a:t> </a:t>
            </a:r>
            <a:r>
              <a:rPr lang="en-US" sz="1800" dirty="0">
                <a:latin typeface="Consolas" panose="020B0609020204030204" pitchFamily="49" charset="0"/>
              </a:rPr>
              <a:t>&gt; 100 then </a:t>
            </a:r>
            <a:r>
              <a:rPr lang="en-US" sz="1800" dirty="0">
                <a:solidFill>
                  <a:srgbClr val="0070C0"/>
                </a:solidFill>
                <a:latin typeface="Consolas" panose="020B0609020204030204" pitchFamily="49" charset="0"/>
              </a:rPr>
              <a:t>val1 + val2</a:t>
            </a:r>
          </a:p>
          <a:p>
            <a:r>
              <a:rPr lang="en-US" sz="1800" dirty="0">
                <a:latin typeface="Consolas" panose="020B0609020204030204" pitchFamily="49" charset="0"/>
              </a:rPr>
              <a:t>                   else </a:t>
            </a:r>
            <a:r>
              <a:rPr lang="en-US" sz="1800" dirty="0">
                <a:solidFill>
                  <a:srgbClr val="0070C0"/>
                </a:solidFill>
                <a:latin typeface="Consolas" panose="020B0609020204030204" pitchFamily="49" charset="0"/>
              </a:rPr>
              <a:t>val2 * val1</a:t>
            </a:r>
          </a:p>
        </p:txBody>
      </p:sp>
    </p:spTree>
    <p:extLst>
      <p:ext uri="{BB962C8B-B14F-4D97-AF65-F5344CB8AC3E}">
        <p14:creationId xmlns:p14="http://schemas.microsoft.com/office/powerpoint/2010/main" val="36572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down)">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2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2" nodeType="clickEffect">
                                  <p:stCondLst>
                                    <p:cond delay="0"/>
                                  </p:stCondLst>
                                  <p:childTnLst>
                                    <p:animMotion origin="layout" path="M -1.875E-6 -3.33333E-6 L 0.08815 -0.07708 " pathEditMode="relative" rAng="0" ptsTypes="AA">
                                      <p:cBhvr>
                                        <p:cTn id="88" dur="2000" fill="hold"/>
                                        <p:tgtEl>
                                          <p:spTgt spid="25"/>
                                        </p:tgtEl>
                                        <p:attrNameLst>
                                          <p:attrName>ppt_x</p:attrName>
                                          <p:attrName>ppt_y</p:attrName>
                                        </p:attrNameLst>
                                      </p:cBhvr>
                                      <p:rCtr x="4401" y="-3866"/>
                                    </p:animMotion>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down)">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wipe(down)">
                                      <p:cBhvr>
                                        <p:cTn id="106" dur="500"/>
                                        <p:tgtEl>
                                          <p:spTgt spid="32"/>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grpId="2" nodeType="clickEffect">
                                  <p:stCondLst>
                                    <p:cond delay="0"/>
                                  </p:stCondLst>
                                  <p:childTnLst>
                                    <p:animMotion origin="layout" path="M 4.58333E-6 4.44444E-6 L 0.06914 -0.15672 " pathEditMode="relative" rAng="0" ptsTypes="AA">
                                      <p:cBhvr>
                                        <p:cTn id="110" dur="2000" fill="hold"/>
                                        <p:tgtEl>
                                          <p:spTgt spid="32"/>
                                        </p:tgtEl>
                                        <p:attrNameLst>
                                          <p:attrName>ppt_x</p:attrName>
                                          <p:attrName>ppt_y</p:attrName>
                                        </p:attrNameLst>
                                      </p:cBhvr>
                                      <p:rCtr x="3451" y="-7847"/>
                                    </p:animMotion>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2"/>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wipe(down)">
                                      <p:cBhvr>
                                        <p:cTn id="119" dur="500"/>
                                        <p:tgtEl>
                                          <p:spTgt spid="35"/>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35"/>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19"/>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27"/>
                                        </p:tgtEl>
                                        <p:attrNameLst>
                                          <p:attrName>style.visibility</p:attrName>
                                        </p:attrNameLst>
                                      </p:cBhvr>
                                      <p:to>
                                        <p:strVal val="visible"/>
                                      </p:to>
                                    </p:set>
                                  </p:childTnLst>
                                </p:cTn>
                              </p:par>
                              <p:par>
                                <p:cTn id="132" presetID="22" presetClass="entr" presetSubtype="8"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wipe(left)">
                                      <p:cBhvr>
                                        <p:cTn id="134" dur="45000"/>
                                        <p:tgtEl>
                                          <p:spTgt spid="29"/>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1" nodeType="clickEffect">
                                  <p:stCondLst>
                                    <p:cond delay="0"/>
                                  </p:stCondLst>
                                  <p:childTnLst>
                                    <p:animEffect transition="out" filter="fade">
                                      <p:cBhvr>
                                        <p:cTn id="138" dur="500"/>
                                        <p:tgtEl>
                                          <p:spTgt spid="27"/>
                                        </p:tgtEl>
                                      </p:cBhvr>
                                    </p:animEffect>
                                    <p:set>
                                      <p:cBhvr>
                                        <p:cTn id="139" dur="1" fill="hold">
                                          <p:stCondLst>
                                            <p:cond delay="499"/>
                                          </p:stCondLst>
                                        </p:cTn>
                                        <p:tgtEl>
                                          <p:spTgt spid="27"/>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29"/>
                                        </p:tgtEl>
                                      </p:cBhvr>
                                    </p:animEffect>
                                    <p:set>
                                      <p:cBhvr>
                                        <p:cTn id="142" dur="1" fill="hold">
                                          <p:stCondLst>
                                            <p:cond delay="499"/>
                                          </p:stCondLst>
                                        </p:cTn>
                                        <p:tgtEl>
                                          <p:spTgt spid="29"/>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0"/>
                                        </p:tgtEl>
                                        <p:attrNameLst>
                                          <p:attrName>style.visibility</p:attrName>
                                        </p:attrNameLst>
                                      </p:cBhvr>
                                      <p:to>
                                        <p:strVal val="visible"/>
                                      </p:to>
                                    </p:set>
                                    <p:anim calcmode="lin" valueType="num">
                                      <p:cBhvr additive="base">
                                        <p:cTn id="147" dur="500" fill="hold"/>
                                        <p:tgtEl>
                                          <p:spTgt spid="30"/>
                                        </p:tgtEl>
                                        <p:attrNameLst>
                                          <p:attrName>ppt_x</p:attrName>
                                        </p:attrNameLst>
                                      </p:cBhvr>
                                      <p:tavLst>
                                        <p:tav tm="0">
                                          <p:val>
                                            <p:strVal val="#ppt_x"/>
                                          </p:val>
                                        </p:tav>
                                        <p:tav tm="100000">
                                          <p:val>
                                            <p:strVal val="#ppt_x"/>
                                          </p:val>
                                        </p:tav>
                                      </p:tavLst>
                                    </p:anim>
                                    <p:anim calcmode="lin" valueType="num">
                                      <p:cBhvr additive="base">
                                        <p:cTn id="14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6" grpId="0"/>
      <p:bldP spid="17" grpId="0"/>
      <p:bldP spid="20" grpId="0" uiExpand="1" build="p"/>
      <p:bldP spid="23" grpId="0" animBg="1"/>
      <p:bldP spid="23" grpId="1" animBg="1"/>
      <p:bldP spid="21" grpId="0" animBg="1"/>
      <p:bldP spid="21" grpId="1" animBg="1"/>
      <p:bldP spid="22" grpId="0" animBg="1"/>
      <p:bldP spid="22" grpId="1" animBg="1"/>
      <p:bldP spid="25" grpId="0" animBg="1"/>
      <p:bldP spid="25" grpId="1" animBg="1"/>
      <p:bldP spid="25" grpId="2" animBg="1"/>
      <p:bldP spid="28" grpId="0" animBg="1"/>
      <p:bldP spid="28" grpId="1" animBg="1"/>
      <p:bldP spid="32" grpId="0" animBg="1"/>
      <p:bldP spid="32" grpId="1" animBg="1"/>
      <p:bldP spid="32" grpId="2" animBg="1"/>
      <p:bldP spid="35" grpId="0" animBg="1"/>
      <p:bldP spid="35" grpId="1" animBg="1"/>
      <p:bldP spid="27" grpId="0" animBg="1"/>
      <p:bldP spid="27" grpId="1" animBg="1"/>
      <p:bldP spid="29" grpId="0" animBg="1"/>
      <p:bldP spid="29" grpId="1" animBg="1"/>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9B9FE6C9-1CEF-4EF1-BECC-1135479EDFA5}"/>
              </a:ext>
            </a:extLst>
          </p:cNvPr>
          <p:cNvSpPr txBox="1"/>
          <p:nvPr/>
        </p:nvSpPr>
        <p:spPr>
          <a:xfrm>
            <a:off x="6418385" y="2769341"/>
            <a:ext cx="5292590" cy="830997"/>
          </a:xfrm>
          <a:prstGeom prst="rect">
            <a:avLst/>
          </a:prstGeom>
          <a:noFill/>
        </p:spPr>
        <p:txBody>
          <a:bodyPr wrap="square" rtlCol="0">
            <a:spAutoFit/>
          </a:bodyPr>
          <a:lstStyle/>
          <a:p>
            <a:pPr algn="ctr"/>
            <a:r>
              <a:rPr lang="en-US" sz="2400" dirty="0"/>
              <a:t>At most they did a single computation or had an if statement.</a:t>
            </a:r>
          </a:p>
        </p:txBody>
      </p:sp>
      <p:sp>
        <p:nvSpPr>
          <p:cNvPr id="3" name="TextBox 2">
            <a:extLst>
              <a:ext uri="{FF2B5EF4-FFF2-40B4-BE49-F238E27FC236}">
                <a16:creationId xmlns:a16="http://schemas.microsoft.com/office/drawing/2014/main" id="{F390B565-8DAF-4F39-90EF-C2F5A49DFA90}"/>
              </a:ext>
            </a:extLst>
          </p:cNvPr>
          <p:cNvSpPr txBox="1"/>
          <p:nvPr/>
        </p:nvSpPr>
        <p:spPr>
          <a:xfrm>
            <a:off x="3388370" y="662213"/>
            <a:ext cx="5339924" cy="461665"/>
          </a:xfrm>
          <a:prstGeom prst="rect">
            <a:avLst/>
          </a:prstGeom>
          <a:noFill/>
        </p:spPr>
        <p:txBody>
          <a:bodyPr wrap="none" rtlCol="0">
            <a:spAutoFit/>
          </a:bodyPr>
          <a:lstStyle/>
          <a:p>
            <a:pPr algn="ctr"/>
            <a:r>
              <a:rPr lang="en-US" sz="2400" dirty="0"/>
              <a:t>Let's talk about </a:t>
            </a:r>
            <a:r>
              <a:rPr lang="en-US" sz="2400" dirty="0">
                <a:solidFill>
                  <a:srgbClr val="FF0000"/>
                </a:solidFill>
              </a:rPr>
              <a:t>control flow </a:t>
            </a:r>
            <a:r>
              <a:rPr lang="en-US" sz="2400" dirty="0"/>
              <a:t>in functions!</a:t>
            </a:r>
          </a:p>
        </p:txBody>
      </p:sp>
      <p:sp>
        <p:nvSpPr>
          <p:cNvPr id="68" name="Title 1">
            <a:extLst>
              <a:ext uri="{FF2B5EF4-FFF2-40B4-BE49-F238E27FC236}">
                <a16:creationId xmlns:a16="http://schemas.microsoft.com/office/drawing/2014/main" id="{504C7B53-42D3-4941-BBD8-0063CFACAD46}"/>
              </a:ext>
            </a:extLst>
          </p:cNvPr>
          <p:cNvSpPr txBox="1">
            <a:spLocks/>
          </p:cNvSpPr>
          <p:nvPr/>
        </p:nvSpPr>
        <p:spPr>
          <a:xfrm>
            <a:off x="887240" y="-80727"/>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Part 2e: Control Flow in Functions</a:t>
            </a:r>
          </a:p>
        </p:txBody>
      </p:sp>
      <p:sp>
        <p:nvSpPr>
          <p:cNvPr id="16" name="TextBox 15">
            <a:extLst>
              <a:ext uri="{FF2B5EF4-FFF2-40B4-BE49-F238E27FC236}">
                <a16:creationId xmlns:a16="http://schemas.microsoft.com/office/drawing/2014/main" id="{F9E2689F-FD65-4630-83BB-555621A79E94}"/>
              </a:ext>
            </a:extLst>
          </p:cNvPr>
          <p:cNvSpPr txBox="1"/>
          <p:nvPr/>
        </p:nvSpPr>
        <p:spPr>
          <a:xfrm>
            <a:off x="6697207" y="1726103"/>
            <a:ext cx="4734946" cy="830997"/>
          </a:xfrm>
          <a:prstGeom prst="rect">
            <a:avLst/>
          </a:prstGeom>
          <a:noFill/>
        </p:spPr>
        <p:txBody>
          <a:bodyPr wrap="square" rtlCol="0">
            <a:spAutoFit/>
          </a:bodyPr>
          <a:lstStyle/>
          <a:p>
            <a:pPr algn="ctr"/>
            <a:r>
              <a:rPr lang="en-US" sz="2400" dirty="0"/>
              <a:t>So far, all of our Haskell functions were very simple!</a:t>
            </a:r>
          </a:p>
        </p:txBody>
      </p:sp>
      <p:sp>
        <p:nvSpPr>
          <p:cNvPr id="17" name="TextBox 16">
            <a:extLst>
              <a:ext uri="{FF2B5EF4-FFF2-40B4-BE49-F238E27FC236}">
                <a16:creationId xmlns:a16="http://schemas.microsoft.com/office/drawing/2014/main" id="{A6ECCCC7-DBF7-4BCD-B995-E6E408843E66}"/>
              </a:ext>
            </a:extLst>
          </p:cNvPr>
          <p:cNvSpPr txBox="1"/>
          <p:nvPr/>
        </p:nvSpPr>
        <p:spPr>
          <a:xfrm>
            <a:off x="6508107" y="3812579"/>
            <a:ext cx="5113146" cy="830997"/>
          </a:xfrm>
          <a:prstGeom prst="rect">
            <a:avLst/>
          </a:prstGeom>
          <a:noFill/>
        </p:spPr>
        <p:txBody>
          <a:bodyPr wrap="square" rtlCol="0">
            <a:spAutoFit/>
          </a:bodyPr>
          <a:lstStyle/>
          <a:p>
            <a:pPr algn="ctr"/>
            <a:r>
              <a:rPr lang="en-US" sz="2400" dirty="0"/>
              <a:t>Let's see the spectrum of Haskell control flow capabilities!</a:t>
            </a:r>
          </a:p>
        </p:txBody>
      </p:sp>
      <p:pic>
        <p:nvPicPr>
          <p:cNvPr id="2" name="Picture 1">
            <a:extLst>
              <a:ext uri="{FF2B5EF4-FFF2-40B4-BE49-F238E27FC236}">
                <a16:creationId xmlns:a16="http://schemas.microsoft.com/office/drawing/2014/main" id="{7CA6E549-5416-43E8-A1CB-05986435108C}"/>
              </a:ext>
            </a:extLst>
          </p:cNvPr>
          <p:cNvPicPr>
            <a:picLocks noChangeAspect="1"/>
          </p:cNvPicPr>
          <p:nvPr/>
        </p:nvPicPr>
        <p:blipFill>
          <a:blip r:embed="rId3"/>
          <a:stretch>
            <a:fillRect/>
          </a:stretch>
        </p:blipFill>
        <p:spPr>
          <a:xfrm>
            <a:off x="703194" y="1608992"/>
            <a:ext cx="5001407" cy="33310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970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6"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29C8EB-D33B-46EE-9EE0-2836B1ED26F9}"/>
              </a:ext>
            </a:extLst>
          </p:cNvPr>
          <p:cNvSpPr/>
          <p:nvPr/>
        </p:nvSpPr>
        <p:spPr>
          <a:xfrm>
            <a:off x="4042997" y="1403364"/>
            <a:ext cx="4106007" cy="75916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a:extLst>
              <a:ext uri="{FF2B5EF4-FFF2-40B4-BE49-F238E27FC236}">
                <a16:creationId xmlns:a16="http://schemas.microsoft.com/office/drawing/2014/main" id="{504C7B53-42D3-4941-BBD8-0063CFACAD46}"/>
              </a:ext>
            </a:extLst>
          </p:cNvPr>
          <p:cNvSpPr txBox="1">
            <a:spLocks/>
          </p:cNvSpPr>
          <p:nvPr/>
        </p:nvSpPr>
        <p:spPr>
          <a:xfrm>
            <a:off x="887240" y="-80727"/>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If-Then-Else Expressions</a:t>
            </a:r>
          </a:p>
        </p:txBody>
      </p:sp>
      <p:sp>
        <p:nvSpPr>
          <p:cNvPr id="13" name="Rectangle 12">
            <a:extLst>
              <a:ext uri="{FF2B5EF4-FFF2-40B4-BE49-F238E27FC236}">
                <a16:creationId xmlns:a16="http://schemas.microsoft.com/office/drawing/2014/main" id="{1216434D-EB57-43E6-9C96-5193C88C54AC}"/>
              </a:ext>
            </a:extLst>
          </p:cNvPr>
          <p:cNvSpPr/>
          <p:nvPr/>
        </p:nvSpPr>
        <p:spPr>
          <a:xfrm>
            <a:off x="3937990" y="2737233"/>
            <a:ext cx="4354772" cy="955738"/>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2C77020-D51D-4CA0-B3D1-7DD74033263D}"/>
              </a:ext>
            </a:extLst>
          </p:cNvPr>
          <p:cNvSpPr txBox="1"/>
          <p:nvPr/>
        </p:nvSpPr>
        <p:spPr>
          <a:xfrm>
            <a:off x="3920175" y="2721577"/>
            <a:ext cx="4436422" cy="923330"/>
          </a:xfrm>
          <a:prstGeom prst="rect">
            <a:avLst/>
          </a:prstGeom>
          <a:noFill/>
        </p:spPr>
        <p:txBody>
          <a:bodyPr wrap="square">
            <a:spAutoFit/>
          </a:bodyPr>
          <a:lstStyle/>
          <a:p>
            <a:r>
              <a:rPr lang="en-US" dirty="0" err="1">
                <a:latin typeface="Consolas" panose="020B0609020204030204" pitchFamily="49" charset="0"/>
              </a:rPr>
              <a:t>favorite_language</a:t>
            </a:r>
            <a:r>
              <a:rPr lang="en-US" dirty="0">
                <a:latin typeface="Consolas" panose="020B0609020204030204" pitchFamily="49" charset="0"/>
              </a:rPr>
              <a:t> name = </a:t>
            </a:r>
          </a:p>
          <a:p>
            <a:r>
              <a:rPr lang="en-US" dirty="0">
                <a:latin typeface="Consolas" panose="020B0609020204030204" pitchFamily="49" charset="0"/>
              </a:rPr>
              <a:t>  if </a:t>
            </a:r>
            <a:r>
              <a:rPr lang="en-US" dirty="0">
                <a:solidFill>
                  <a:srgbClr val="3A729A"/>
                </a:solidFill>
                <a:latin typeface="Consolas" panose="020B0609020204030204" pitchFamily="49" charset="0"/>
              </a:rPr>
              <a:t>name == "Paul" </a:t>
            </a:r>
            <a:r>
              <a:rPr lang="en-US" dirty="0">
                <a:latin typeface="Consolas" panose="020B0609020204030204" pitchFamily="49" charset="0"/>
              </a:rPr>
              <a:t>then </a:t>
            </a:r>
            <a:r>
              <a:rPr lang="en-US" dirty="0">
                <a:solidFill>
                  <a:srgbClr val="C00000"/>
                </a:solidFill>
                <a:latin typeface="Consolas" panose="020B0609020204030204" pitchFamily="49" charset="0"/>
              </a:rPr>
              <a:t>"OCAML"</a:t>
            </a:r>
          </a:p>
          <a:p>
            <a:r>
              <a:rPr lang="en-US" dirty="0">
                <a:latin typeface="Consolas" panose="020B0609020204030204" pitchFamily="49" charset="0"/>
              </a:rPr>
              <a:t>                    else </a:t>
            </a:r>
            <a:r>
              <a:rPr lang="en-US" dirty="0">
                <a:solidFill>
                  <a:srgbClr val="C00000"/>
                </a:solidFill>
                <a:latin typeface="Consolas" panose="020B0609020204030204" pitchFamily="49" charset="0"/>
              </a:rPr>
              <a:t>"Python"</a:t>
            </a:r>
          </a:p>
        </p:txBody>
      </p:sp>
      <p:sp>
        <p:nvSpPr>
          <p:cNvPr id="19" name="TextBox 18">
            <a:extLst>
              <a:ext uri="{FF2B5EF4-FFF2-40B4-BE49-F238E27FC236}">
                <a16:creationId xmlns:a16="http://schemas.microsoft.com/office/drawing/2014/main" id="{F44DA822-8430-4561-A276-805D5AF44109}"/>
              </a:ext>
            </a:extLst>
          </p:cNvPr>
          <p:cNvSpPr txBox="1"/>
          <p:nvPr/>
        </p:nvSpPr>
        <p:spPr>
          <a:xfrm>
            <a:off x="2921081" y="865226"/>
            <a:ext cx="6315168" cy="1292662"/>
          </a:xfrm>
          <a:prstGeom prst="rect">
            <a:avLst/>
          </a:prstGeom>
          <a:noFill/>
        </p:spPr>
        <p:txBody>
          <a:bodyPr wrap="square" rtlCol="0">
            <a:spAutoFit/>
          </a:bodyPr>
          <a:lstStyle/>
          <a:p>
            <a:pPr algn="ctr"/>
            <a:r>
              <a:rPr lang="en-US" sz="2200" dirty="0"/>
              <a:t>The general syntax of the </a:t>
            </a:r>
            <a:r>
              <a:rPr lang="en-US" sz="2200" dirty="0">
                <a:solidFill>
                  <a:srgbClr val="FF0000"/>
                </a:solidFill>
              </a:rPr>
              <a:t>if-then-else expression </a:t>
            </a:r>
            <a:r>
              <a:rPr lang="en-US" sz="2200" dirty="0"/>
              <a:t>is:</a:t>
            </a:r>
          </a:p>
          <a:p>
            <a:pPr algn="ctr"/>
            <a:endParaRPr lang="en-US" sz="1200" dirty="0"/>
          </a:p>
          <a:p>
            <a:r>
              <a:rPr lang="en-US" sz="2200" dirty="0"/>
              <a:t>                    if </a:t>
            </a:r>
            <a:r>
              <a:rPr lang="en-US" sz="2200" dirty="0">
                <a:solidFill>
                  <a:srgbClr val="0070C0"/>
                </a:solidFill>
              </a:rPr>
              <a:t>&lt;expression&gt; </a:t>
            </a:r>
            <a:r>
              <a:rPr lang="en-US" sz="2200" dirty="0"/>
              <a:t>then </a:t>
            </a:r>
            <a:r>
              <a:rPr lang="en-US" sz="2200" dirty="0">
                <a:solidFill>
                  <a:srgbClr val="C00000"/>
                </a:solidFill>
              </a:rPr>
              <a:t>&lt;expression&gt;</a:t>
            </a:r>
          </a:p>
          <a:p>
            <a:r>
              <a:rPr lang="en-US" sz="2200" dirty="0"/>
              <a:t>                                                     else </a:t>
            </a:r>
            <a:r>
              <a:rPr lang="en-US" sz="2200" dirty="0">
                <a:solidFill>
                  <a:srgbClr val="C00000"/>
                </a:solidFill>
              </a:rPr>
              <a:t>&lt;expression&gt;</a:t>
            </a:r>
          </a:p>
        </p:txBody>
      </p:sp>
      <p:sp>
        <p:nvSpPr>
          <p:cNvPr id="18" name="Rectangle 17">
            <a:extLst>
              <a:ext uri="{FF2B5EF4-FFF2-40B4-BE49-F238E27FC236}">
                <a16:creationId xmlns:a16="http://schemas.microsoft.com/office/drawing/2014/main" id="{B8119068-787C-455A-8AFB-361E42907A21}"/>
              </a:ext>
            </a:extLst>
          </p:cNvPr>
          <p:cNvSpPr/>
          <p:nvPr/>
        </p:nvSpPr>
        <p:spPr>
          <a:xfrm>
            <a:off x="4119563" y="5900660"/>
            <a:ext cx="4041538"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7" name="Rectangle 26">
            <a:extLst>
              <a:ext uri="{FF2B5EF4-FFF2-40B4-BE49-F238E27FC236}">
                <a16:creationId xmlns:a16="http://schemas.microsoft.com/office/drawing/2014/main" id="{5FEBBEC3-14D6-4B04-897C-D6C77EC82C79}"/>
              </a:ext>
            </a:extLst>
          </p:cNvPr>
          <p:cNvSpPr/>
          <p:nvPr/>
        </p:nvSpPr>
        <p:spPr>
          <a:xfrm>
            <a:off x="4118716" y="5900660"/>
            <a:ext cx="4043045"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8" name="Group 27">
            <a:extLst>
              <a:ext uri="{FF2B5EF4-FFF2-40B4-BE49-F238E27FC236}">
                <a16:creationId xmlns:a16="http://schemas.microsoft.com/office/drawing/2014/main" id="{AE902A8A-4BE6-40C6-BE62-0E76117945B1}"/>
              </a:ext>
            </a:extLst>
          </p:cNvPr>
          <p:cNvGrpSpPr/>
          <p:nvPr/>
        </p:nvGrpSpPr>
        <p:grpSpPr>
          <a:xfrm>
            <a:off x="2877083" y="4861837"/>
            <a:ext cx="6609276" cy="830997"/>
            <a:chOff x="5069949" y="1764869"/>
            <a:chExt cx="6609276" cy="830997"/>
          </a:xfrm>
        </p:grpSpPr>
        <p:sp>
          <p:nvSpPr>
            <p:cNvPr id="29" name="TextBox 28">
              <a:extLst>
                <a:ext uri="{FF2B5EF4-FFF2-40B4-BE49-F238E27FC236}">
                  <a16:creationId xmlns:a16="http://schemas.microsoft.com/office/drawing/2014/main" id="{127F970E-8413-4C7D-BCE2-17D2EA97721B}"/>
                </a:ext>
              </a:extLst>
            </p:cNvPr>
            <p:cNvSpPr txBox="1"/>
            <p:nvPr/>
          </p:nvSpPr>
          <p:spPr>
            <a:xfrm>
              <a:off x="5667903" y="1764869"/>
              <a:ext cx="6011322" cy="830997"/>
            </a:xfrm>
            <a:prstGeom prst="rect">
              <a:avLst/>
            </a:prstGeom>
            <a:noFill/>
          </p:spPr>
          <p:txBody>
            <a:bodyPr wrap="square" rtlCol="0">
              <a:spAutoFit/>
            </a:bodyPr>
            <a:lstStyle/>
            <a:p>
              <a:pPr algn="ctr"/>
              <a:r>
                <a:rPr lang="en-US" sz="2400" dirty="0">
                  <a:latin typeface="Corbel" panose="020B0503020204020204" pitchFamily="34" charset="0"/>
                </a:rPr>
                <a:t>Unlike other languages, every Haskell if expression </a:t>
              </a:r>
              <a:r>
                <a:rPr lang="en-US" sz="2400" dirty="0">
                  <a:solidFill>
                    <a:srgbClr val="FF0000"/>
                  </a:solidFill>
                  <a:latin typeface="Corbel" panose="020B0503020204020204" pitchFamily="34" charset="0"/>
                </a:rPr>
                <a:t>*must* </a:t>
              </a:r>
              <a:r>
                <a:rPr lang="en-US" sz="2400" dirty="0">
                  <a:latin typeface="Corbel" panose="020B0503020204020204" pitchFamily="34" charset="0"/>
                </a:rPr>
                <a:t>have an else clause! Why?</a:t>
              </a:r>
            </a:p>
          </p:txBody>
        </p:sp>
        <p:pic>
          <p:nvPicPr>
            <p:cNvPr id="30" name="Picture 29" descr="Shape&#10;&#10;Description automatically generated with low confidence">
              <a:extLst>
                <a:ext uri="{FF2B5EF4-FFF2-40B4-BE49-F238E27FC236}">
                  <a16:creationId xmlns:a16="http://schemas.microsoft.com/office/drawing/2014/main" id="{24D8E754-7EBB-4B18-A926-283A70FF4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949" y="1769542"/>
              <a:ext cx="603149" cy="603149"/>
            </a:xfrm>
            <a:prstGeom prst="rect">
              <a:avLst/>
            </a:prstGeom>
            <a:ln>
              <a:noFill/>
            </a:ln>
            <a:effectLst>
              <a:outerShdw blurRad="292100" dist="139700" dir="2700000" algn="tl" rotWithShape="0">
                <a:srgbClr val="333333">
                  <a:alpha val="65000"/>
                </a:srgbClr>
              </a:outerShdw>
            </a:effectLst>
          </p:spPr>
        </p:pic>
      </p:grpSp>
      <p:sp>
        <p:nvSpPr>
          <p:cNvPr id="31" name="TextBox 30">
            <a:extLst>
              <a:ext uri="{FF2B5EF4-FFF2-40B4-BE49-F238E27FC236}">
                <a16:creationId xmlns:a16="http://schemas.microsoft.com/office/drawing/2014/main" id="{BF94E62B-B694-400B-9C9C-574112079484}"/>
              </a:ext>
            </a:extLst>
          </p:cNvPr>
          <p:cNvSpPr txBox="1"/>
          <p:nvPr/>
        </p:nvSpPr>
        <p:spPr>
          <a:xfrm>
            <a:off x="2360689" y="5970347"/>
            <a:ext cx="7470622" cy="769441"/>
          </a:xfrm>
          <a:prstGeom prst="rect">
            <a:avLst/>
          </a:prstGeom>
          <a:noFill/>
        </p:spPr>
        <p:txBody>
          <a:bodyPr wrap="square" rtlCol="0">
            <a:spAutoFit/>
          </a:bodyPr>
          <a:lstStyle/>
          <a:p>
            <a:pPr algn="ctr"/>
            <a:r>
              <a:rPr lang="en-US" sz="2200" dirty="0"/>
              <a:t>Answer: Every Haskell expression MUST yield a value – but if we omitted the else clause, we might not return a value!</a:t>
            </a:r>
          </a:p>
        </p:txBody>
      </p:sp>
      <p:sp>
        <p:nvSpPr>
          <p:cNvPr id="32" name="Rectangle 31">
            <a:extLst>
              <a:ext uri="{FF2B5EF4-FFF2-40B4-BE49-F238E27FC236}">
                <a16:creationId xmlns:a16="http://schemas.microsoft.com/office/drawing/2014/main" id="{0D0543AE-ED69-432B-99A1-7E4EAEA18D06}"/>
              </a:ext>
            </a:extLst>
          </p:cNvPr>
          <p:cNvSpPr/>
          <p:nvPr/>
        </p:nvSpPr>
        <p:spPr>
          <a:xfrm>
            <a:off x="3937990" y="3776056"/>
            <a:ext cx="4354772" cy="955738"/>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A28585FE-8B70-40FD-8CC2-087799A78D20}"/>
              </a:ext>
            </a:extLst>
          </p:cNvPr>
          <p:cNvSpPr txBox="1"/>
          <p:nvPr/>
        </p:nvSpPr>
        <p:spPr>
          <a:xfrm>
            <a:off x="3984011" y="3760400"/>
            <a:ext cx="4308750" cy="923330"/>
          </a:xfrm>
          <a:prstGeom prst="rect">
            <a:avLst/>
          </a:prstGeom>
          <a:noFill/>
        </p:spPr>
        <p:txBody>
          <a:bodyPr wrap="square">
            <a:spAutoFit/>
          </a:bodyPr>
          <a:lstStyle/>
          <a:p>
            <a:r>
              <a:rPr lang="en-US" dirty="0" err="1">
                <a:latin typeface="Consolas" panose="020B0609020204030204" pitchFamily="49" charset="0"/>
              </a:rPr>
              <a:t>apply_func</a:t>
            </a:r>
            <a:r>
              <a:rPr lang="en-US" dirty="0">
                <a:latin typeface="Consolas" panose="020B0609020204030204" pitchFamily="49" charset="0"/>
              </a:rPr>
              <a:t> x = </a:t>
            </a:r>
          </a:p>
          <a:p>
            <a:r>
              <a:rPr lang="en-US" dirty="0">
                <a:latin typeface="Consolas" panose="020B0609020204030204" pitchFamily="49" charset="0"/>
              </a:rPr>
              <a:t>  if </a:t>
            </a:r>
            <a:r>
              <a:rPr lang="en-US" dirty="0">
                <a:solidFill>
                  <a:srgbClr val="0070C0"/>
                </a:solidFill>
                <a:latin typeface="Consolas" panose="020B0609020204030204" pitchFamily="49" charset="0"/>
              </a:rPr>
              <a:t>x</a:t>
            </a:r>
            <a:r>
              <a:rPr lang="en-US" dirty="0">
                <a:solidFill>
                  <a:srgbClr val="3A729A"/>
                </a:solidFill>
                <a:latin typeface="Consolas" panose="020B0609020204030204" pitchFamily="49" charset="0"/>
              </a:rPr>
              <a:t> &lt; 0 </a:t>
            </a:r>
            <a:r>
              <a:rPr lang="en-US" dirty="0">
                <a:latin typeface="Consolas" panose="020B0609020204030204" pitchFamily="49" charset="0"/>
              </a:rPr>
              <a:t>then </a:t>
            </a:r>
            <a:r>
              <a:rPr lang="en-US" dirty="0">
                <a:solidFill>
                  <a:srgbClr val="C00000"/>
                </a:solidFill>
                <a:latin typeface="Consolas" panose="020B0609020204030204" pitchFamily="49" charset="0"/>
              </a:rPr>
              <a:t>x^2</a:t>
            </a:r>
          </a:p>
          <a:p>
            <a:r>
              <a:rPr lang="en-US" dirty="0">
                <a:latin typeface="Consolas" panose="020B0609020204030204" pitchFamily="49" charset="0"/>
              </a:rPr>
              <a:t>           else </a:t>
            </a:r>
            <a:r>
              <a:rPr lang="en-US" dirty="0">
                <a:solidFill>
                  <a:srgbClr val="C00000"/>
                </a:solidFill>
                <a:latin typeface="Consolas" panose="020B0609020204030204" pitchFamily="49" charset="0"/>
              </a:rPr>
              <a:t>sqrt x</a:t>
            </a:r>
          </a:p>
        </p:txBody>
      </p:sp>
      <p:sp>
        <p:nvSpPr>
          <p:cNvPr id="34" name="TextBox 33">
            <a:extLst>
              <a:ext uri="{FF2B5EF4-FFF2-40B4-BE49-F238E27FC236}">
                <a16:creationId xmlns:a16="http://schemas.microsoft.com/office/drawing/2014/main" id="{06F03894-E2B4-4173-A68A-7A8D5C2467A2}"/>
              </a:ext>
            </a:extLst>
          </p:cNvPr>
          <p:cNvSpPr txBox="1"/>
          <p:nvPr/>
        </p:nvSpPr>
        <p:spPr>
          <a:xfrm>
            <a:off x="3003936" y="2205951"/>
            <a:ext cx="6210118" cy="430887"/>
          </a:xfrm>
          <a:prstGeom prst="rect">
            <a:avLst/>
          </a:prstGeom>
          <a:noFill/>
        </p:spPr>
        <p:txBody>
          <a:bodyPr wrap="square">
            <a:spAutoFit/>
          </a:bodyPr>
          <a:lstStyle/>
          <a:p>
            <a:pPr algn="ctr"/>
            <a:r>
              <a:rPr lang="en-US" sz="2200" dirty="0"/>
              <a:t>Here are a few examples:</a:t>
            </a:r>
          </a:p>
        </p:txBody>
      </p:sp>
    </p:spTree>
    <p:extLst>
      <p:ext uri="{BB962C8B-B14F-4D97-AF65-F5344CB8AC3E}">
        <p14:creationId xmlns:p14="http://schemas.microsoft.com/office/powerpoint/2010/main" val="374804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22" presetClass="entr" presetSubtype="8"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300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7"/>
                                        </p:tgtEl>
                                      </p:cBhvr>
                                    </p:animEffect>
                                    <p:set>
                                      <p:cBhvr>
                                        <p:cTn id="63" dur="1" fill="hold">
                                          <p:stCondLst>
                                            <p:cond delay="499"/>
                                          </p:stCondLst>
                                        </p:cTn>
                                        <p:tgtEl>
                                          <p:spTgt spid="27"/>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31"/>
                                        </p:tgtEl>
                                      </p:cBhvr>
                                    </p:animEffect>
                                    <p:set>
                                      <p:cBhvr>
                                        <p:cTn id="72" dur="1" fill="hold">
                                          <p:stCondLst>
                                            <p:cond delay="499"/>
                                          </p:stCondLst>
                                        </p:cTn>
                                        <p:tgtEl>
                                          <p:spTgt spid="31"/>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uiExpand="1" build="p"/>
      <p:bldP spid="19" grpId="0"/>
      <p:bldP spid="18" grpId="0" animBg="1"/>
      <p:bldP spid="18" grpId="1" animBg="1"/>
      <p:bldP spid="27" grpId="0" animBg="1"/>
      <p:bldP spid="27" grpId="1" animBg="1"/>
      <p:bldP spid="31" grpId="0"/>
      <p:bldP spid="31" grpId="1"/>
      <p:bldP spid="32" grpId="0" animBg="1"/>
      <p:bldP spid="33" grpId="0" uiExpand="1" build="p"/>
      <p:bldP spid="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90B565-8DAF-4F39-90EF-C2F5A49DFA90}"/>
              </a:ext>
            </a:extLst>
          </p:cNvPr>
          <p:cNvSpPr txBox="1"/>
          <p:nvPr/>
        </p:nvSpPr>
        <p:spPr>
          <a:xfrm>
            <a:off x="743478" y="662213"/>
            <a:ext cx="10629769" cy="461665"/>
          </a:xfrm>
          <a:prstGeom prst="rect">
            <a:avLst/>
          </a:prstGeom>
          <a:noFill/>
        </p:spPr>
        <p:txBody>
          <a:bodyPr wrap="none" rtlCol="0">
            <a:spAutoFit/>
          </a:bodyPr>
          <a:lstStyle/>
          <a:p>
            <a:pPr algn="ctr"/>
            <a:r>
              <a:rPr lang="en-US" sz="2400" dirty="0"/>
              <a:t>Let's learn about </a:t>
            </a:r>
            <a:r>
              <a:rPr lang="en-US" sz="2400" dirty="0">
                <a:solidFill>
                  <a:srgbClr val="FF0000"/>
                </a:solidFill>
              </a:rPr>
              <a:t>function</a:t>
            </a:r>
            <a:r>
              <a:rPr lang="en-US" sz="2400" dirty="0"/>
              <a:t> </a:t>
            </a:r>
            <a:r>
              <a:rPr lang="en-US" sz="2400" dirty="0">
                <a:solidFill>
                  <a:srgbClr val="FF0000"/>
                </a:solidFill>
              </a:rPr>
              <a:t>guards</a:t>
            </a:r>
            <a:r>
              <a:rPr lang="en-US" sz="2400" dirty="0"/>
              <a:t>! They're a unique functional language construct.</a:t>
            </a:r>
          </a:p>
        </p:txBody>
      </p:sp>
      <p:sp>
        <p:nvSpPr>
          <p:cNvPr id="68" name="Title 1">
            <a:extLst>
              <a:ext uri="{FF2B5EF4-FFF2-40B4-BE49-F238E27FC236}">
                <a16:creationId xmlns:a16="http://schemas.microsoft.com/office/drawing/2014/main" id="{504C7B53-42D3-4941-BBD8-0063CFACAD46}"/>
              </a:ext>
            </a:extLst>
          </p:cNvPr>
          <p:cNvSpPr txBox="1">
            <a:spLocks/>
          </p:cNvSpPr>
          <p:nvPr/>
        </p:nvSpPr>
        <p:spPr>
          <a:xfrm>
            <a:off x="887240" y="-80727"/>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Guards – An Alternative to If</a:t>
            </a:r>
          </a:p>
        </p:txBody>
      </p:sp>
      <p:sp>
        <p:nvSpPr>
          <p:cNvPr id="13" name="Rectangle 12">
            <a:extLst>
              <a:ext uri="{FF2B5EF4-FFF2-40B4-BE49-F238E27FC236}">
                <a16:creationId xmlns:a16="http://schemas.microsoft.com/office/drawing/2014/main" id="{1216434D-EB57-43E6-9C96-5193C88C54AC}"/>
              </a:ext>
            </a:extLst>
          </p:cNvPr>
          <p:cNvSpPr/>
          <p:nvPr/>
        </p:nvSpPr>
        <p:spPr>
          <a:xfrm>
            <a:off x="288558" y="1914808"/>
            <a:ext cx="5780282" cy="194234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2C77020-D51D-4CA0-B3D1-7DD74033263D}"/>
              </a:ext>
            </a:extLst>
          </p:cNvPr>
          <p:cNvSpPr txBox="1"/>
          <p:nvPr/>
        </p:nvSpPr>
        <p:spPr>
          <a:xfrm>
            <a:off x="271917" y="1899152"/>
            <a:ext cx="5486817" cy="1477328"/>
          </a:xfrm>
          <a:prstGeom prst="rect">
            <a:avLst/>
          </a:prstGeom>
          <a:noFill/>
        </p:spPr>
        <p:txBody>
          <a:bodyPr wrap="square">
            <a:spAutoFit/>
          </a:bodyPr>
          <a:lstStyle/>
          <a:p>
            <a:r>
              <a:rPr lang="en-US" dirty="0" err="1">
                <a:latin typeface="Consolas" panose="020B0609020204030204" pitchFamily="49" charset="0"/>
              </a:rPr>
              <a:t>major_guesser</a:t>
            </a:r>
            <a:r>
              <a:rPr lang="en-US" dirty="0">
                <a:latin typeface="Consolas" panose="020B0609020204030204" pitchFamily="49" charset="0"/>
              </a:rPr>
              <a:t> salary    </a:t>
            </a:r>
          </a:p>
          <a:p>
            <a:r>
              <a:rPr lang="en-US" dirty="0">
                <a:latin typeface="Consolas" panose="020B0609020204030204" pitchFamily="49" charset="0"/>
              </a:rPr>
              <a:t>  | salary &gt; 150000 = "CS"  </a:t>
            </a:r>
          </a:p>
          <a:p>
            <a:r>
              <a:rPr lang="en-US" dirty="0">
                <a:latin typeface="Consolas" panose="020B0609020204030204" pitchFamily="49" charset="0"/>
              </a:rPr>
              <a:t>  | salary &gt; 120000 = "EE"  </a:t>
            </a:r>
          </a:p>
          <a:p>
            <a:r>
              <a:rPr lang="en-US" dirty="0">
                <a:latin typeface="Consolas" panose="020B0609020204030204" pitchFamily="49" charset="0"/>
              </a:rPr>
              <a:t>  | salary &lt; 30000 = "Any major at USC"  </a:t>
            </a:r>
          </a:p>
          <a:p>
            <a:r>
              <a:rPr lang="en-US" dirty="0">
                <a:latin typeface="Consolas" panose="020B0609020204030204" pitchFamily="49" charset="0"/>
              </a:rPr>
              <a:t>  | otherwise = "Probably Poly-sci"</a:t>
            </a:r>
            <a:endParaRPr lang="en-US" dirty="0">
              <a:solidFill>
                <a:srgbClr val="C00000"/>
              </a:solidFill>
              <a:latin typeface="Consolas" panose="020B0609020204030204" pitchFamily="49" charset="0"/>
            </a:endParaRPr>
          </a:p>
        </p:txBody>
      </p:sp>
      <p:sp>
        <p:nvSpPr>
          <p:cNvPr id="19" name="TextBox 18">
            <a:extLst>
              <a:ext uri="{FF2B5EF4-FFF2-40B4-BE49-F238E27FC236}">
                <a16:creationId xmlns:a16="http://schemas.microsoft.com/office/drawing/2014/main" id="{F44DA822-8430-4561-A276-805D5AF44109}"/>
              </a:ext>
            </a:extLst>
          </p:cNvPr>
          <p:cNvSpPr txBox="1"/>
          <p:nvPr/>
        </p:nvSpPr>
        <p:spPr>
          <a:xfrm>
            <a:off x="6406849" y="1285019"/>
            <a:ext cx="5167678" cy="769441"/>
          </a:xfrm>
          <a:prstGeom prst="rect">
            <a:avLst/>
          </a:prstGeom>
          <a:noFill/>
        </p:spPr>
        <p:txBody>
          <a:bodyPr wrap="square" rtlCol="0">
            <a:spAutoFit/>
          </a:bodyPr>
          <a:lstStyle/>
          <a:p>
            <a:pPr algn="ctr"/>
            <a:r>
              <a:rPr lang="en-US" sz="2200" dirty="0"/>
              <a:t>A guard is like an if-then expression with a more compact syntax:</a:t>
            </a:r>
          </a:p>
        </p:txBody>
      </p:sp>
      <p:sp>
        <p:nvSpPr>
          <p:cNvPr id="17" name="TextBox 16">
            <a:extLst>
              <a:ext uri="{FF2B5EF4-FFF2-40B4-BE49-F238E27FC236}">
                <a16:creationId xmlns:a16="http://schemas.microsoft.com/office/drawing/2014/main" id="{BECE5153-8236-416E-8D32-0C5514B87615}"/>
              </a:ext>
            </a:extLst>
          </p:cNvPr>
          <p:cNvSpPr txBox="1"/>
          <p:nvPr/>
        </p:nvSpPr>
        <p:spPr>
          <a:xfrm>
            <a:off x="6319212" y="3472595"/>
            <a:ext cx="5342953" cy="769441"/>
          </a:xfrm>
          <a:prstGeom prst="rect">
            <a:avLst/>
          </a:prstGeom>
          <a:noFill/>
        </p:spPr>
        <p:txBody>
          <a:bodyPr wrap="square" rtlCol="0">
            <a:spAutoFit/>
          </a:bodyPr>
          <a:lstStyle/>
          <a:p>
            <a:pPr algn="ctr"/>
            <a:r>
              <a:rPr lang="en-US" sz="2200" dirty="0"/>
              <a:t>In Haskell, we can define a function as a series of one or more guards.</a:t>
            </a:r>
          </a:p>
        </p:txBody>
      </p:sp>
      <p:grpSp>
        <p:nvGrpSpPr>
          <p:cNvPr id="2" name="Group 1">
            <a:extLst>
              <a:ext uri="{FF2B5EF4-FFF2-40B4-BE49-F238E27FC236}">
                <a16:creationId xmlns:a16="http://schemas.microsoft.com/office/drawing/2014/main" id="{6A7025D0-BC45-4715-A5E9-4A7D94CF4E41}"/>
              </a:ext>
            </a:extLst>
          </p:cNvPr>
          <p:cNvGrpSpPr/>
          <p:nvPr/>
        </p:nvGrpSpPr>
        <p:grpSpPr>
          <a:xfrm>
            <a:off x="6537639" y="4284941"/>
            <a:ext cx="4906098" cy="1550221"/>
            <a:chOff x="6997344" y="3862858"/>
            <a:chExt cx="4906098" cy="1550221"/>
          </a:xfrm>
        </p:grpSpPr>
        <p:sp>
          <p:nvSpPr>
            <p:cNvPr id="5" name="Rectangle 4">
              <a:extLst>
                <a:ext uri="{FF2B5EF4-FFF2-40B4-BE49-F238E27FC236}">
                  <a16:creationId xmlns:a16="http://schemas.microsoft.com/office/drawing/2014/main" id="{0529C8EB-D33B-46EE-9EE0-2836B1ED26F9}"/>
                </a:ext>
              </a:extLst>
            </p:cNvPr>
            <p:cNvSpPr/>
            <p:nvPr/>
          </p:nvSpPr>
          <p:spPr>
            <a:xfrm>
              <a:off x="6997344" y="3924424"/>
              <a:ext cx="4906098" cy="148865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A982D84-38AF-48BD-9624-D727D13ECC37}"/>
                </a:ext>
              </a:extLst>
            </p:cNvPr>
            <p:cNvSpPr txBox="1"/>
            <p:nvPr/>
          </p:nvSpPr>
          <p:spPr>
            <a:xfrm>
              <a:off x="6997344" y="3862858"/>
              <a:ext cx="4829935" cy="1477328"/>
            </a:xfrm>
            <a:prstGeom prst="rect">
              <a:avLst/>
            </a:prstGeom>
            <a:noFill/>
          </p:spPr>
          <p:txBody>
            <a:bodyPr wrap="square">
              <a:spAutoFit/>
            </a:bodyPr>
            <a:lstStyle/>
            <a:p>
              <a:r>
                <a:rPr lang="en-US" dirty="0">
                  <a:latin typeface="Consolas" panose="020B0609020204030204" pitchFamily="49" charset="0"/>
                </a:rPr>
                <a:t>somefunc param1 param2 </a:t>
              </a:r>
            </a:p>
            <a:p>
              <a:r>
                <a:rPr lang="en-US" dirty="0">
                  <a:latin typeface="Consolas" panose="020B0609020204030204" pitchFamily="49" charset="0"/>
                </a:rPr>
                <a:t>  | </a:t>
              </a:r>
              <a:r>
                <a:rPr lang="en-US" dirty="0">
                  <a:solidFill>
                    <a:srgbClr val="FF0000"/>
                  </a:solidFill>
                  <a:latin typeface="Consolas" panose="020B0609020204030204" pitchFamily="49" charset="0"/>
                </a:rPr>
                <a:t>&lt;if-x-is-true&gt;</a:t>
              </a:r>
              <a:r>
                <a:rPr lang="en-US" dirty="0">
                  <a:latin typeface="Consolas" panose="020B0609020204030204" pitchFamily="49" charset="0"/>
                </a:rPr>
                <a:t> = </a:t>
              </a:r>
              <a:r>
                <a:rPr lang="en-US" dirty="0">
                  <a:solidFill>
                    <a:srgbClr val="0070C0"/>
                  </a:solidFill>
                  <a:latin typeface="Consolas" panose="020B0609020204030204" pitchFamily="49" charset="0"/>
                </a:rPr>
                <a:t>&lt;run-this&gt;</a:t>
              </a:r>
            </a:p>
            <a:p>
              <a:r>
                <a:rPr lang="en-US" dirty="0">
                  <a:latin typeface="Consolas" panose="020B0609020204030204" pitchFamily="49" charset="0"/>
                </a:rPr>
                <a:t>  | </a:t>
              </a:r>
              <a:r>
                <a:rPr lang="en-US" dirty="0">
                  <a:solidFill>
                    <a:srgbClr val="FF0000"/>
                  </a:solidFill>
                  <a:latin typeface="Consolas" panose="020B0609020204030204" pitchFamily="49" charset="0"/>
                </a:rPr>
                <a:t>&lt;else-if-y-is-true&gt;</a:t>
              </a:r>
              <a:r>
                <a:rPr lang="en-US" dirty="0">
                  <a:latin typeface="Consolas" panose="020B0609020204030204" pitchFamily="49" charset="0"/>
                </a:rPr>
                <a:t> = </a:t>
              </a:r>
              <a:r>
                <a:rPr lang="en-US" dirty="0">
                  <a:solidFill>
                    <a:srgbClr val="0070C0"/>
                  </a:solidFill>
                  <a:latin typeface="Consolas" panose="020B0609020204030204" pitchFamily="49" charset="0"/>
                </a:rPr>
                <a:t>&lt;run-that&gt;</a:t>
              </a:r>
            </a:p>
            <a:p>
              <a:r>
                <a:rPr lang="en-US" dirty="0">
                  <a:latin typeface="Consolas" panose="020B0609020204030204" pitchFamily="49" charset="0"/>
                </a:rPr>
                <a:t>  | </a:t>
              </a:r>
              <a:r>
                <a:rPr lang="en-US" dirty="0">
                  <a:solidFill>
                    <a:srgbClr val="FF0000"/>
                  </a:solidFill>
                  <a:latin typeface="Consolas" panose="020B0609020204030204" pitchFamily="49" charset="0"/>
                </a:rPr>
                <a:t>&lt;else-if-z-is-true&gt;</a:t>
              </a:r>
              <a:r>
                <a:rPr lang="en-US" dirty="0">
                  <a:latin typeface="Consolas" panose="020B0609020204030204" pitchFamily="49" charset="0"/>
                </a:rPr>
                <a:t> = </a:t>
              </a:r>
              <a:r>
                <a:rPr lang="en-US" dirty="0">
                  <a:solidFill>
                    <a:srgbClr val="0070C0"/>
                  </a:solidFill>
                  <a:latin typeface="Consolas" panose="020B0609020204030204" pitchFamily="49" charset="0"/>
                </a:rPr>
                <a:t>&lt;run-other&gt;</a:t>
              </a:r>
            </a:p>
            <a:p>
              <a:r>
                <a:rPr lang="en-US" dirty="0">
                  <a:latin typeface="Consolas" panose="020B0609020204030204" pitchFamily="49" charset="0"/>
                </a:rPr>
                <a:t>  | </a:t>
              </a:r>
              <a:r>
                <a:rPr lang="en-US" dirty="0">
                  <a:solidFill>
                    <a:srgbClr val="00B050"/>
                  </a:solidFill>
                  <a:latin typeface="Consolas" panose="020B0609020204030204" pitchFamily="49" charset="0"/>
                </a:rPr>
                <a:t>otherwise</a:t>
              </a:r>
              <a:r>
                <a:rPr lang="en-US" dirty="0">
                  <a:latin typeface="Consolas" panose="020B0609020204030204" pitchFamily="49" charset="0"/>
                </a:rPr>
                <a:t> = </a:t>
              </a:r>
              <a:r>
                <a:rPr lang="en-US" dirty="0">
                  <a:solidFill>
                    <a:srgbClr val="0070C0"/>
                  </a:solidFill>
                  <a:latin typeface="Consolas" panose="020B0609020204030204" pitchFamily="49" charset="0"/>
                </a:rPr>
                <a:t>&lt;run-this-otherwise&gt;</a:t>
              </a:r>
            </a:p>
          </p:txBody>
        </p:sp>
      </p:grpSp>
      <p:sp>
        <p:nvSpPr>
          <p:cNvPr id="28" name="Speech Bubble: Rectangle with Corners Rounded 27">
            <a:extLst>
              <a:ext uri="{FF2B5EF4-FFF2-40B4-BE49-F238E27FC236}">
                <a16:creationId xmlns:a16="http://schemas.microsoft.com/office/drawing/2014/main" id="{750A3EAA-6E3C-44FC-A552-D59C2DC798E0}"/>
              </a:ext>
            </a:extLst>
          </p:cNvPr>
          <p:cNvSpPr/>
          <p:nvPr/>
        </p:nvSpPr>
        <p:spPr>
          <a:xfrm>
            <a:off x="3540157" y="4094647"/>
            <a:ext cx="2683698" cy="1036698"/>
          </a:xfrm>
          <a:prstGeom prst="wedgeRoundRectCallout">
            <a:avLst>
              <a:gd name="adj1" fmla="val 76135"/>
              <a:gd name="adj2" fmla="val 139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Each guard begins with a </a:t>
            </a:r>
            <a:r>
              <a:rPr lang="en-US" sz="2000" dirty="0">
                <a:solidFill>
                  <a:srgbClr val="FFC1C1"/>
                </a:solidFill>
                <a:latin typeface="Corbel" panose="020B0503020204020204" pitchFamily="34" charset="0"/>
              </a:rPr>
              <a:t>pipe</a:t>
            </a:r>
            <a:r>
              <a:rPr lang="en-US" sz="2000" dirty="0">
                <a:latin typeface="Corbel" panose="020B0503020204020204" pitchFamily="34" charset="0"/>
              </a:rPr>
              <a:t> character.</a:t>
            </a:r>
          </a:p>
        </p:txBody>
      </p:sp>
      <p:sp>
        <p:nvSpPr>
          <p:cNvPr id="29" name="Speech Bubble: Rectangle with Corners Rounded 28">
            <a:extLst>
              <a:ext uri="{FF2B5EF4-FFF2-40B4-BE49-F238E27FC236}">
                <a16:creationId xmlns:a16="http://schemas.microsoft.com/office/drawing/2014/main" id="{3C163761-1D2F-4693-B565-251289E94475}"/>
              </a:ext>
            </a:extLst>
          </p:cNvPr>
          <p:cNvSpPr/>
          <p:nvPr/>
        </p:nvSpPr>
        <p:spPr>
          <a:xfrm>
            <a:off x="5367433" y="5774080"/>
            <a:ext cx="3123270" cy="1036698"/>
          </a:xfrm>
          <a:prstGeom prst="wedgeRoundRectCallout">
            <a:avLst>
              <a:gd name="adj1" fmla="val 37719"/>
              <a:gd name="adj2" fmla="val -1388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have a </a:t>
            </a:r>
            <a:r>
              <a:rPr lang="en-US" sz="2000" dirty="0">
                <a:solidFill>
                  <a:srgbClr val="FFC1C1"/>
                </a:solidFill>
                <a:latin typeface="Corbel" panose="020B0503020204020204" pitchFamily="34" charset="0"/>
              </a:rPr>
              <a:t>Boolean expression </a:t>
            </a:r>
            <a:r>
              <a:rPr lang="en-US" sz="2000" dirty="0">
                <a:latin typeface="Corbel" panose="020B0503020204020204" pitchFamily="34" charset="0"/>
              </a:rPr>
              <a:t>we want to evaluate to see if it's </a:t>
            </a:r>
            <a:r>
              <a:rPr lang="en-US" sz="2000" dirty="0">
                <a:solidFill>
                  <a:srgbClr val="FFC1C1"/>
                </a:solidFill>
                <a:latin typeface="Corbel" panose="020B0503020204020204" pitchFamily="34" charset="0"/>
              </a:rPr>
              <a:t>True</a:t>
            </a:r>
            <a:r>
              <a:rPr lang="en-US" sz="2000" dirty="0">
                <a:latin typeface="Corbel" panose="020B0503020204020204" pitchFamily="34" charset="0"/>
              </a:rPr>
              <a:t>.</a:t>
            </a:r>
          </a:p>
        </p:txBody>
      </p:sp>
      <p:sp>
        <p:nvSpPr>
          <p:cNvPr id="30" name="Speech Bubble: Rectangle with Corners Rounded 29">
            <a:extLst>
              <a:ext uri="{FF2B5EF4-FFF2-40B4-BE49-F238E27FC236}">
                <a16:creationId xmlns:a16="http://schemas.microsoft.com/office/drawing/2014/main" id="{F6BAB4A5-38FD-47C2-8FF5-9A3782A5DEEA}"/>
              </a:ext>
            </a:extLst>
          </p:cNvPr>
          <p:cNvSpPr/>
          <p:nvPr/>
        </p:nvSpPr>
        <p:spPr>
          <a:xfrm>
            <a:off x="8806813" y="5786773"/>
            <a:ext cx="3123270" cy="1036698"/>
          </a:xfrm>
          <a:prstGeom prst="wedgeRoundRectCallout">
            <a:avLst>
              <a:gd name="adj1" fmla="val -17566"/>
              <a:gd name="adj2" fmla="val -1401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expression to the left is true, we then run this "payload" expression.</a:t>
            </a:r>
          </a:p>
        </p:txBody>
      </p:sp>
      <p:sp>
        <p:nvSpPr>
          <p:cNvPr id="31" name="Speech Bubble: Rectangle with Corners Rounded 30">
            <a:extLst>
              <a:ext uri="{FF2B5EF4-FFF2-40B4-BE49-F238E27FC236}">
                <a16:creationId xmlns:a16="http://schemas.microsoft.com/office/drawing/2014/main" id="{6F8660E6-EE3B-463E-BF91-0C38D7CBDA59}"/>
              </a:ext>
            </a:extLst>
          </p:cNvPr>
          <p:cNvSpPr/>
          <p:nvPr/>
        </p:nvSpPr>
        <p:spPr>
          <a:xfrm>
            <a:off x="1850995" y="3889543"/>
            <a:ext cx="4036677" cy="1351104"/>
          </a:xfrm>
          <a:prstGeom prst="wedgeRoundRectCallout">
            <a:avLst>
              <a:gd name="adj1" fmla="val 76135"/>
              <a:gd name="adj2" fmla="val 139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Haskell evaluates all of the guards </a:t>
            </a:r>
            <a:r>
              <a:rPr lang="en-US" sz="2000" dirty="0">
                <a:solidFill>
                  <a:srgbClr val="FFC1C1"/>
                </a:solidFill>
                <a:latin typeface="Corbel" panose="020B0503020204020204" pitchFamily="34" charset="0"/>
              </a:rPr>
              <a:t>from top to bottom</a:t>
            </a:r>
            <a:r>
              <a:rPr lang="en-US" sz="2000" dirty="0">
                <a:latin typeface="Corbel" panose="020B0503020204020204" pitchFamily="34" charset="0"/>
              </a:rPr>
              <a:t>, and runs the payload of the first Boolean expression that is true.</a:t>
            </a:r>
          </a:p>
        </p:txBody>
      </p:sp>
      <p:sp>
        <p:nvSpPr>
          <p:cNvPr id="32" name="Speech Bubble: Rectangle with Corners Rounded 31">
            <a:extLst>
              <a:ext uri="{FF2B5EF4-FFF2-40B4-BE49-F238E27FC236}">
                <a16:creationId xmlns:a16="http://schemas.microsoft.com/office/drawing/2014/main" id="{F360141B-71A2-4D1A-BDA0-926104B62F01}"/>
              </a:ext>
            </a:extLst>
          </p:cNvPr>
          <p:cNvSpPr/>
          <p:nvPr/>
        </p:nvSpPr>
        <p:spPr>
          <a:xfrm>
            <a:off x="3536399" y="5746976"/>
            <a:ext cx="3123270" cy="1036698"/>
          </a:xfrm>
          <a:prstGeom prst="wedgeRoundRectCallout">
            <a:avLst>
              <a:gd name="adj1" fmla="val 58611"/>
              <a:gd name="adj2" fmla="val -664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 have an </a:t>
            </a:r>
            <a:r>
              <a:rPr lang="en-US" sz="2000" dirty="0">
                <a:solidFill>
                  <a:srgbClr val="FFC1C1"/>
                </a:solidFill>
                <a:latin typeface="Corbel" panose="020B0503020204020204" pitchFamily="34" charset="0"/>
              </a:rPr>
              <a:t>otherwise</a:t>
            </a:r>
            <a:r>
              <a:rPr lang="en-US" sz="2000" dirty="0">
                <a:latin typeface="Corbel" panose="020B0503020204020204" pitchFamily="34" charset="0"/>
              </a:rPr>
              <a:t> guard to handle the default case.</a:t>
            </a:r>
          </a:p>
        </p:txBody>
      </p:sp>
      <p:grpSp>
        <p:nvGrpSpPr>
          <p:cNvPr id="6" name="Group 5">
            <a:extLst>
              <a:ext uri="{FF2B5EF4-FFF2-40B4-BE49-F238E27FC236}">
                <a16:creationId xmlns:a16="http://schemas.microsoft.com/office/drawing/2014/main" id="{884FD930-5F61-4CCE-AF01-6F4277AC09D8}"/>
              </a:ext>
            </a:extLst>
          </p:cNvPr>
          <p:cNvGrpSpPr/>
          <p:nvPr/>
        </p:nvGrpSpPr>
        <p:grpSpPr>
          <a:xfrm>
            <a:off x="6537639" y="2138616"/>
            <a:ext cx="4906098" cy="1217405"/>
            <a:chOff x="6559215" y="1282342"/>
            <a:chExt cx="4906098" cy="1488655"/>
          </a:xfrm>
        </p:grpSpPr>
        <p:sp>
          <p:nvSpPr>
            <p:cNvPr id="34" name="Rectangle 33">
              <a:extLst>
                <a:ext uri="{FF2B5EF4-FFF2-40B4-BE49-F238E27FC236}">
                  <a16:creationId xmlns:a16="http://schemas.microsoft.com/office/drawing/2014/main" id="{93A59527-0083-4409-96F5-B42D01C1B7F4}"/>
                </a:ext>
              </a:extLst>
            </p:cNvPr>
            <p:cNvSpPr/>
            <p:nvPr/>
          </p:nvSpPr>
          <p:spPr>
            <a:xfrm>
              <a:off x="6559215" y="1282342"/>
              <a:ext cx="4906098" cy="148865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AACDCD2-3FE6-4AFE-B6A2-D6CC5FA24AA6}"/>
                </a:ext>
              </a:extLst>
            </p:cNvPr>
            <p:cNvSpPr txBox="1"/>
            <p:nvPr/>
          </p:nvSpPr>
          <p:spPr>
            <a:xfrm>
              <a:off x="6572191" y="2247719"/>
              <a:ext cx="4829935" cy="451623"/>
            </a:xfrm>
            <a:prstGeom prst="rect">
              <a:avLst/>
            </a:prstGeom>
            <a:noFill/>
          </p:spPr>
          <p:txBody>
            <a:bodyPr wrap="square">
              <a:spAutoFit/>
            </a:bodyPr>
            <a:lstStyle/>
            <a:p>
              <a:pPr algn="ctr"/>
              <a:r>
                <a:rPr lang="en-US" dirty="0">
                  <a:latin typeface="Consolas" panose="020B0609020204030204" pitchFamily="49" charset="0"/>
                </a:rPr>
                <a:t>| </a:t>
              </a:r>
              <a:r>
                <a:rPr lang="en-US" dirty="0">
                  <a:solidFill>
                    <a:srgbClr val="FF0000"/>
                  </a:solidFill>
                  <a:latin typeface="Consolas" panose="020B0609020204030204" pitchFamily="49" charset="0"/>
                </a:rPr>
                <a:t>&lt;condition&gt; </a:t>
              </a:r>
              <a:r>
                <a:rPr lang="en-US" dirty="0">
                  <a:latin typeface="Consolas" panose="020B0609020204030204" pitchFamily="49" charset="0"/>
                </a:rPr>
                <a:t>= </a:t>
              </a:r>
              <a:r>
                <a:rPr lang="en-US" dirty="0">
                  <a:solidFill>
                    <a:srgbClr val="0070C0"/>
                  </a:solidFill>
                  <a:latin typeface="Consolas" panose="020B0609020204030204" pitchFamily="49" charset="0"/>
                </a:rPr>
                <a:t>&lt;do-this&gt;</a:t>
              </a:r>
            </a:p>
          </p:txBody>
        </p:sp>
        <p:sp>
          <p:nvSpPr>
            <p:cNvPr id="37" name="TextBox 36">
              <a:extLst>
                <a:ext uri="{FF2B5EF4-FFF2-40B4-BE49-F238E27FC236}">
                  <a16:creationId xmlns:a16="http://schemas.microsoft.com/office/drawing/2014/main" id="{EB06757A-16D2-4562-8EFA-07BB66F130ED}"/>
                </a:ext>
              </a:extLst>
            </p:cNvPr>
            <p:cNvSpPr txBox="1"/>
            <p:nvPr/>
          </p:nvSpPr>
          <p:spPr>
            <a:xfrm>
              <a:off x="6592312" y="1345529"/>
              <a:ext cx="4829935" cy="451623"/>
            </a:xfrm>
            <a:prstGeom prst="rect">
              <a:avLst/>
            </a:prstGeom>
            <a:noFill/>
          </p:spPr>
          <p:txBody>
            <a:bodyPr wrap="square">
              <a:spAutoFit/>
            </a:bodyPr>
            <a:lstStyle/>
            <a:p>
              <a:pPr algn="ctr"/>
              <a:r>
                <a:rPr lang="en-US" dirty="0">
                  <a:latin typeface="Consolas" panose="020B0609020204030204" pitchFamily="49" charset="0"/>
                </a:rPr>
                <a:t>if </a:t>
              </a:r>
              <a:r>
                <a:rPr lang="en-US" dirty="0">
                  <a:solidFill>
                    <a:srgbClr val="FF0000"/>
                  </a:solidFill>
                  <a:latin typeface="Consolas" panose="020B0609020204030204" pitchFamily="49" charset="0"/>
                </a:rPr>
                <a:t>&lt;condition&gt; </a:t>
              </a:r>
              <a:r>
                <a:rPr lang="en-US" dirty="0">
                  <a:latin typeface="Consolas" panose="020B0609020204030204" pitchFamily="49" charset="0"/>
                </a:rPr>
                <a:t>then </a:t>
              </a:r>
              <a:r>
                <a:rPr lang="en-US" dirty="0">
                  <a:solidFill>
                    <a:srgbClr val="0070C0"/>
                  </a:solidFill>
                  <a:latin typeface="Consolas" panose="020B0609020204030204" pitchFamily="49" charset="0"/>
                </a:rPr>
                <a:t>&lt;do-this&gt;</a:t>
              </a:r>
            </a:p>
          </p:txBody>
        </p:sp>
        <p:sp>
          <p:nvSpPr>
            <p:cNvPr id="4" name="Arrow: Down 3">
              <a:extLst>
                <a:ext uri="{FF2B5EF4-FFF2-40B4-BE49-F238E27FC236}">
                  <a16:creationId xmlns:a16="http://schemas.microsoft.com/office/drawing/2014/main" id="{BE5BE293-61D8-4C93-BC71-2B4AFDE374E7}"/>
                </a:ext>
              </a:extLst>
            </p:cNvPr>
            <p:cNvSpPr/>
            <p:nvPr/>
          </p:nvSpPr>
          <p:spPr>
            <a:xfrm>
              <a:off x="8411396" y="1825505"/>
              <a:ext cx="1136342" cy="456073"/>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Speech Bubble: Rectangle with Corners Rounded 25">
            <a:extLst>
              <a:ext uri="{FF2B5EF4-FFF2-40B4-BE49-F238E27FC236}">
                <a16:creationId xmlns:a16="http://schemas.microsoft.com/office/drawing/2014/main" id="{698E8F7A-FB89-4A58-826D-78474A9DFEE3}"/>
              </a:ext>
            </a:extLst>
          </p:cNvPr>
          <p:cNvSpPr/>
          <p:nvPr/>
        </p:nvSpPr>
        <p:spPr>
          <a:xfrm>
            <a:off x="5974725" y="2559622"/>
            <a:ext cx="3471769" cy="1317479"/>
          </a:xfrm>
          <a:prstGeom prst="wedgeRoundRectCallout">
            <a:avLst>
              <a:gd name="adj1" fmla="val 53249"/>
              <a:gd name="adj2" fmla="val 948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that when we define a function with guards, we don't use an equal sign here!</a:t>
            </a:r>
          </a:p>
        </p:txBody>
      </p:sp>
      <p:sp>
        <p:nvSpPr>
          <p:cNvPr id="38" name="Speech Bubble: Rectangle with Corners Rounded 37">
            <a:extLst>
              <a:ext uri="{FF2B5EF4-FFF2-40B4-BE49-F238E27FC236}">
                <a16:creationId xmlns:a16="http://schemas.microsoft.com/office/drawing/2014/main" id="{26C3D6BF-C944-4542-B051-D696F6A69495}"/>
              </a:ext>
            </a:extLst>
          </p:cNvPr>
          <p:cNvSpPr/>
          <p:nvPr/>
        </p:nvSpPr>
        <p:spPr>
          <a:xfrm>
            <a:off x="1379868" y="169176"/>
            <a:ext cx="3471769" cy="1317479"/>
          </a:xfrm>
          <a:prstGeom prst="wedgeRoundRectCallout">
            <a:avLst>
              <a:gd name="adj1" fmla="val -39574"/>
              <a:gd name="adj2" fmla="val 1079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These can be complex Boolean expressions, not just simple comparisons.</a:t>
            </a:r>
          </a:p>
        </p:txBody>
      </p:sp>
      <p:sp>
        <p:nvSpPr>
          <p:cNvPr id="39" name="Speech Bubble: Rectangle with Corners Rounded 38">
            <a:extLst>
              <a:ext uri="{FF2B5EF4-FFF2-40B4-BE49-F238E27FC236}">
                <a16:creationId xmlns:a16="http://schemas.microsoft.com/office/drawing/2014/main" id="{4C5E912D-D211-41E7-9A8D-D6302582382A}"/>
              </a:ext>
            </a:extLst>
          </p:cNvPr>
          <p:cNvSpPr/>
          <p:nvPr/>
        </p:nvSpPr>
        <p:spPr>
          <a:xfrm>
            <a:off x="4410463" y="1372792"/>
            <a:ext cx="3471769" cy="1317479"/>
          </a:xfrm>
          <a:prstGeom prst="wedgeRoundRectCallout">
            <a:avLst>
              <a:gd name="adj1" fmla="val -71921"/>
              <a:gd name="adj2" fmla="val 241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these can be any valid Haskell expression, not just a string or number.</a:t>
            </a:r>
          </a:p>
        </p:txBody>
      </p:sp>
      <p:grpSp>
        <p:nvGrpSpPr>
          <p:cNvPr id="25" name="Group 24">
            <a:extLst>
              <a:ext uri="{FF2B5EF4-FFF2-40B4-BE49-F238E27FC236}">
                <a16:creationId xmlns:a16="http://schemas.microsoft.com/office/drawing/2014/main" id="{C7555BBA-5FC6-4D41-B130-6F8719ADDFC1}"/>
              </a:ext>
            </a:extLst>
          </p:cNvPr>
          <p:cNvGrpSpPr/>
          <p:nvPr/>
        </p:nvGrpSpPr>
        <p:grpSpPr>
          <a:xfrm>
            <a:off x="217268" y="3945116"/>
            <a:ext cx="6101945" cy="1015663"/>
            <a:chOff x="6110724" y="1764869"/>
            <a:chExt cx="6101945" cy="1015663"/>
          </a:xfrm>
        </p:grpSpPr>
        <p:sp>
          <p:nvSpPr>
            <p:cNvPr id="27" name="TextBox 26">
              <a:extLst>
                <a:ext uri="{FF2B5EF4-FFF2-40B4-BE49-F238E27FC236}">
                  <a16:creationId xmlns:a16="http://schemas.microsoft.com/office/drawing/2014/main" id="{70C667FB-10F4-4B16-A884-F83C6B249F3E}"/>
                </a:ext>
              </a:extLst>
            </p:cNvPr>
            <p:cNvSpPr txBox="1"/>
            <p:nvPr/>
          </p:nvSpPr>
          <p:spPr>
            <a:xfrm>
              <a:off x="6780697" y="1764869"/>
              <a:ext cx="5431972" cy="1015663"/>
            </a:xfrm>
            <a:prstGeom prst="rect">
              <a:avLst/>
            </a:prstGeom>
            <a:noFill/>
          </p:spPr>
          <p:txBody>
            <a:bodyPr wrap="square" rtlCol="0">
              <a:spAutoFit/>
            </a:bodyPr>
            <a:lstStyle/>
            <a:p>
              <a:pPr algn="ctr"/>
              <a:r>
                <a:rPr lang="en-US" sz="2000" dirty="0"/>
                <a:t>In mathematical notation we place the </a:t>
              </a:r>
              <a:r>
                <a:rPr lang="en-US" sz="2000" dirty="0">
                  <a:solidFill>
                    <a:schemeClr val="accent5">
                      <a:lumMod val="75000"/>
                    </a:schemeClr>
                  </a:solidFill>
                </a:rPr>
                <a:t>condition</a:t>
              </a:r>
              <a:r>
                <a:rPr lang="en-US" sz="2000" dirty="0"/>
                <a:t> after the </a:t>
              </a:r>
              <a:r>
                <a:rPr lang="en-US" sz="2000" dirty="0">
                  <a:solidFill>
                    <a:srgbClr val="009A46"/>
                  </a:solidFill>
                </a:rPr>
                <a:t>expression</a:t>
              </a:r>
              <a:r>
                <a:rPr lang="en-US" sz="2000" dirty="0"/>
                <a:t>. Haskell does the opposite. What are the pros/cons of each approach?</a:t>
              </a:r>
            </a:p>
          </p:txBody>
        </p:sp>
        <p:pic>
          <p:nvPicPr>
            <p:cNvPr id="33" name="Picture 32" descr="Shape&#10;&#10;Description automatically generated with low confidence">
              <a:extLst>
                <a:ext uri="{FF2B5EF4-FFF2-40B4-BE49-F238E27FC236}">
                  <a16:creationId xmlns:a16="http://schemas.microsoft.com/office/drawing/2014/main" id="{6F08E181-8A34-46A4-8274-C74E7008C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24" y="1857109"/>
              <a:ext cx="779374" cy="779374"/>
            </a:xfrm>
            <a:prstGeom prst="rect">
              <a:avLst/>
            </a:prstGeom>
            <a:ln>
              <a:noFill/>
            </a:ln>
            <a:effectLst>
              <a:outerShdw blurRad="292100" dist="139700" dir="2700000" algn="tl" rotWithShape="0">
                <a:srgbClr val="333333">
                  <a:alpha val="65000"/>
                </a:srgbClr>
              </a:outerShdw>
            </a:effectLst>
          </p:spPr>
        </p:pic>
      </p:grpSp>
      <p:sp>
        <p:nvSpPr>
          <p:cNvPr id="35" name="Rectangle 34">
            <a:extLst>
              <a:ext uri="{FF2B5EF4-FFF2-40B4-BE49-F238E27FC236}">
                <a16:creationId xmlns:a16="http://schemas.microsoft.com/office/drawing/2014/main" id="{AC953696-4351-495F-821F-F7C91B42C9C9}"/>
              </a:ext>
            </a:extLst>
          </p:cNvPr>
          <p:cNvSpPr/>
          <p:nvPr/>
        </p:nvSpPr>
        <p:spPr>
          <a:xfrm>
            <a:off x="1093065" y="6361248"/>
            <a:ext cx="4041538"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0" name="Rectangle 39">
            <a:extLst>
              <a:ext uri="{FF2B5EF4-FFF2-40B4-BE49-F238E27FC236}">
                <a16:creationId xmlns:a16="http://schemas.microsoft.com/office/drawing/2014/main" id="{D708C338-F70C-4FB0-988F-5622EFE25351}"/>
              </a:ext>
            </a:extLst>
          </p:cNvPr>
          <p:cNvSpPr/>
          <p:nvPr/>
        </p:nvSpPr>
        <p:spPr>
          <a:xfrm>
            <a:off x="1092218" y="6366011"/>
            <a:ext cx="4043045"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E434D81E-558B-4966-9ACF-85AC661B3DC0}"/>
              </a:ext>
            </a:extLst>
          </p:cNvPr>
          <p:cNvPicPr>
            <a:picLocks noChangeAspect="1"/>
          </p:cNvPicPr>
          <p:nvPr/>
        </p:nvPicPr>
        <p:blipFill>
          <a:blip r:embed="rId4"/>
          <a:stretch>
            <a:fillRect/>
          </a:stretch>
        </p:blipFill>
        <p:spPr>
          <a:xfrm>
            <a:off x="1186869" y="5403827"/>
            <a:ext cx="3771900" cy="874557"/>
          </a:xfrm>
          <a:prstGeom prst="rect">
            <a:avLst/>
          </a:prstGeom>
        </p:spPr>
      </p:pic>
      <p:sp>
        <p:nvSpPr>
          <p:cNvPr id="9" name="Arrow: Down 8">
            <a:extLst>
              <a:ext uri="{FF2B5EF4-FFF2-40B4-BE49-F238E27FC236}">
                <a16:creationId xmlns:a16="http://schemas.microsoft.com/office/drawing/2014/main" id="{71AE2C6A-9298-4AD8-B399-A66A112F8A15}"/>
              </a:ext>
            </a:extLst>
          </p:cNvPr>
          <p:cNvSpPr/>
          <p:nvPr/>
        </p:nvSpPr>
        <p:spPr>
          <a:xfrm>
            <a:off x="3113741" y="4997182"/>
            <a:ext cx="2560868" cy="4442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Condition</a:t>
            </a:r>
          </a:p>
        </p:txBody>
      </p:sp>
      <p:sp>
        <p:nvSpPr>
          <p:cNvPr id="10" name="Arrow: Down 9">
            <a:extLst>
              <a:ext uri="{FF2B5EF4-FFF2-40B4-BE49-F238E27FC236}">
                <a16:creationId xmlns:a16="http://schemas.microsoft.com/office/drawing/2014/main" id="{784327F3-18FB-4780-A55C-E74D4462FFE8}"/>
              </a:ext>
            </a:extLst>
          </p:cNvPr>
          <p:cNvSpPr/>
          <p:nvPr/>
        </p:nvSpPr>
        <p:spPr>
          <a:xfrm>
            <a:off x="1155549" y="4997182"/>
            <a:ext cx="2560868" cy="444274"/>
          </a:xfrm>
          <a:prstGeom prst="downArrow">
            <a:avLst/>
          </a:prstGeom>
          <a:solidFill>
            <a:srgbClr val="009A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Expression</a:t>
            </a:r>
          </a:p>
        </p:txBody>
      </p:sp>
    </p:spTree>
    <p:extLst>
      <p:ext uri="{BB962C8B-B14F-4D97-AF65-F5344CB8AC3E}">
        <p14:creationId xmlns:p14="http://schemas.microsoft.com/office/powerpoint/2010/main" val="304748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down)">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down)">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2" nodeType="clickEffect">
                                  <p:stCondLst>
                                    <p:cond delay="0"/>
                                  </p:stCondLst>
                                  <p:childTnLst>
                                    <p:animMotion origin="layout" path="M 2.29167E-6 7.40741E-7 L 2.29167E-6 0.11667 " pathEditMode="relative" rAng="0" ptsTypes="AA">
                                      <p:cBhvr>
                                        <p:cTn id="87" dur="2000" fill="hold"/>
                                        <p:tgtEl>
                                          <p:spTgt spid="31"/>
                                        </p:tgtEl>
                                        <p:attrNameLst>
                                          <p:attrName>ppt_x</p:attrName>
                                          <p:attrName>ppt_y</p:attrName>
                                        </p:attrNameLst>
                                      </p:cBhvr>
                                      <p:rCtr x="0" y="5833"/>
                                    </p:animMotion>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31"/>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wipe(down)">
                                      <p:cBhvr>
                                        <p:cTn id="96" dur="500"/>
                                        <p:tgtEl>
                                          <p:spTgt spid="32"/>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wipe(down)">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38"/>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ipe(down)">
                                      <p:cBhvr>
                                        <p:cTn id="114" dur="500"/>
                                        <p:tgtEl>
                                          <p:spTgt spid="39"/>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grpId="0" nodeType="clickEffect">
                                  <p:stCondLst>
                                    <p:cond delay="0"/>
                                  </p:stCondLst>
                                  <p:childTnLst>
                                    <p:set>
                                      <p:cBhvr>
                                        <p:cTn id="130" dur="1" fill="hold">
                                          <p:stCondLst>
                                            <p:cond delay="0"/>
                                          </p:stCondLst>
                                        </p:cTn>
                                        <p:tgtEl>
                                          <p:spTgt spid="9"/>
                                        </p:tgtEl>
                                        <p:attrNameLst>
                                          <p:attrName>style.visibility</p:attrName>
                                        </p:attrNameLst>
                                      </p:cBhvr>
                                      <p:to>
                                        <p:strVal val="visible"/>
                                      </p:to>
                                    </p:set>
                                    <p:animEffect transition="in" filter="wipe(up)">
                                      <p:cBhvr>
                                        <p:cTn id="131" dur="500"/>
                                        <p:tgtEl>
                                          <p:spTgt spid="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grpId="0" nodeType="clickEffect">
                                  <p:stCondLst>
                                    <p:cond delay="0"/>
                                  </p:stCondLst>
                                  <p:childTnLst>
                                    <p:set>
                                      <p:cBhvr>
                                        <p:cTn id="135" dur="1" fill="hold">
                                          <p:stCondLst>
                                            <p:cond delay="0"/>
                                          </p:stCondLst>
                                        </p:cTn>
                                        <p:tgtEl>
                                          <p:spTgt spid="10"/>
                                        </p:tgtEl>
                                        <p:attrNameLst>
                                          <p:attrName>style.visibility</p:attrName>
                                        </p:attrNameLst>
                                      </p:cBhvr>
                                      <p:to>
                                        <p:strVal val="visible"/>
                                      </p:to>
                                    </p:set>
                                    <p:animEffect transition="in" filter="wipe(up)">
                                      <p:cBhvr>
                                        <p:cTn id="136" dur="500"/>
                                        <p:tgtEl>
                                          <p:spTgt spid="10"/>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5"/>
                                        </p:tgtEl>
                                        <p:attrNameLst>
                                          <p:attrName>style.visibility</p:attrName>
                                        </p:attrNameLst>
                                      </p:cBhvr>
                                      <p:to>
                                        <p:strVal val="visible"/>
                                      </p:to>
                                    </p:set>
                                  </p:childTnLst>
                                </p:cTn>
                              </p:par>
                              <p:par>
                                <p:cTn id="141" presetID="22" presetClass="entr" presetSubtype="8" fill="hold" grpId="0" nodeType="withEffect">
                                  <p:stCondLst>
                                    <p:cond delay="0"/>
                                  </p:stCondLst>
                                  <p:childTnLst>
                                    <p:set>
                                      <p:cBhvr>
                                        <p:cTn id="142" dur="1" fill="hold">
                                          <p:stCondLst>
                                            <p:cond delay="0"/>
                                          </p:stCondLst>
                                        </p:cTn>
                                        <p:tgtEl>
                                          <p:spTgt spid="40"/>
                                        </p:tgtEl>
                                        <p:attrNameLst>
                                          <p:attrName>style.visibility</p:attrName>
                                        </p:attrNameLst>
                                      </p:cBhvr>
                                      <p:to>
                                        <p:strVal val="visible"/>
                                      </p:to>
                                    </p:set>
                                    <p:animEffect transition="in" filter="wipe(left)">
                                      <p:cBhvr>
                                        <p:cTn id="143" dur="59000"/>
                                        <p:tgtEl>
                                          <p:spTgt spid="40"/>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35"/>
                                        </p:tgtEl>
                                      </p:cBhvr>
                                    </p:animEffect>
                                    <p:set>
                                      <p:cBhvr>
                                        <p:cTn id="148" dur="1" fill="hold">
                                          <p:stCondLst>
                                            <p:cond delay="499"/>
                                          </p:stCondLst>
                                        </p:cTn>
                                        <p:tgtEl>
                                          <p:spTgt spid="35"/>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40"/>
                                        </p:tgtEl>
                                      </p:cBhvr>
                                    </p:animEffect>
                                    <p:set>
                                      <p:cBhvr>
                                        <p:cTn id="151"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animBg="1"/>
      <p:bldP spid="15" grpId="0" uiExpand="1" build="p"/>
      <p:bldP spid="19" grpId="0"/>
      <p:bldP spid="17" grpId="0"/>
      <p:bldP spid="28" grpId="0" animBg="1"/>
      <p:bldP spid="28" grpId="1" animBg="1"/>
      <p:bldP spid="29" grpId="0" animBg="1"/>
      <p:bldP spid="29" grpId="1" animBg="1"/>
      <p:bldP spid="30" grpId="0" animBg="1"/>
      <p:bldP spid="30" grpId="1" animBg="1"/>
      <p:bldP spid="31" grpId="0" animBg="1"/>
      <p:bldP spid="31" grpId="1" animBg="1"/>
      <p:bldP spid="31" grpId="2" animBg="1"/>
      <p:bldP spid="32" grpId="0" animBg="1"/>
      <p:bldP spid="32" grpId="1" animBg="1"/>
      <p:bldP spid="26" grpId="0" animBg="1"/>
      <p:bldP spid="26" grpId="1" animBg="1"/>
      <p:bldP spid="38" grpId="0" animBg="1"/>
      <p:bldP spid="38" grpId="1" animBg="1"/>
      <p:bldP spid="39" grpId="0" animBg="1"/>
      <p:bldP spid="39" grpId="1" animBg="1"/>
      <p:bldP spid="35" grpId="0" animBg="1"/>
      <p:bldP spid="35" grpId="1" animBg="1"/>
      <p:bldP spid="40" grpId="0" animBg="1"/>
      <p:bldP spid="40" grpId="1" animBg="1"/>
      <p:bldP spid="9"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72932B-F13D-40CE-A406-00F693E44037}"/>
              </a:ext>
            </a:extLst>
          </p:cNvPr>
          <p:cNvSpPr txBox="1">
            <a:spLocks/>
          </p:cNvSpPr>
          <p:nvPr/>
        </p:nvSpPr>
        <p:spPr>
          <a:xfrm>
            <a:off x="887240" y="-80727"/>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Let's See Some Functions! </a:t>
            </a:r>
            <a:endParaRPr lang="en-US" kern="0" dirty="0">
              <a:solidFill>
                <a:srgbClr val="FF0000"/>
              </a:solidFill>
              <a:latin typeface="Corbel" panose="020B0503020204020204" pitchFamily="34" charset="0"/>
            </a:endParaRPr>
          </a:p>
        </p:txBody>
      </p:sp>
      <p:sp>
        <p:nvSpPr>
          <p:cNvPr id="8" name="Rectangle 7">
            <a:extLst>
              <a:ext uri="{FF2B5EF4-FFF2-40B4-BE49-F238E27FC236}">
                <a16:creationId xmlns:a16="http://schemas.microsoft.com/office/drawing/2014/main" id="{39D126AA-2FC5-4A49-9632-17FDA64E0082}"/>
              </a:ext>
            </a:extLst>
          </p:cNvPr>
          <p:cNvSpPr/>
          <p:nvPr/>
        </p:nvSpPr>
        <p:spPr>
          <a:xfrm>
            <a:off x="3477510" y="839666"/>
            <a:ext cx="5298677" cy="5753575"/>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49" name="Rectangle 48">
            <a:extLst>
              <a:ext uri="{FF2B5EF4-FFF2-40B4-BE49-F238E27FC236}">
                <a16:creationId xmlns:a16="http://schemas.microsoft.com/office/drawing/2014/main" id="{47F40F43-3D0B-4C19-AEE0-EB525C50E514}"/>
              </a:ext>
            </a:extLst>
          </p:cNvPr>
          <p:cNvSpPr/>
          <p:nvPr/>
        </p:nvSpPr>
        <p:spPr>
          <a:xfrm>
            <a:off x="3839188" y="2876316"/>
            <a:ext cx="896664"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E015826-0503-4C42-8DD1-B120EB763BEB}"/>
              </a:ext>
            </a:extLst>
          </p:cNvPr>
          <p:cNvSpPr/>
          <p:nvPr/>
        </p:nvSpPr>
        <p:spPr>
          <a:xfrm>
            <a:off x="4987618" y="2878684"/>
            <a:ext cx="226220"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5F7D56D-3454-45EC-B278-BDC8372B9D79}"/>
              </a:ext>
            </a:extLst>
          </p:cNvPr>
          <p:cNvSpPr/>
          <p:nvPr/>
        </p:nvSpPr>
        <p:spPr>
          <a:xfrm>
            <a:off x="5371461" y="3136831"/>
            <a:ext cx="1807458"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C85CB79-459E-46B4-89F3-3B96C5A5D9B6}"/>
              </a:ext>
            </a:extLst>
          </p:cNvPr>
          <p:cNvSpPr/>
          <p:nvPr/>
        </p:nvSpPr>
        <p:spPr>
          <a:xfrm>
            <a:off x="3509891" y="2583902"/>
            <a:ext cx="896664"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BB126D-6A00-45F3-9FE7-4C967D040C74}"/>
              </a:ext>
            </a:extLst>
          </p:cNvPr>
          <p:cNvSpPr txBox="1"/>
          <p:nvPr/>
        </p:nvSpPr>
        <p:spPr>
          <a:xfrm>
            <a:off x="3477511" y="895196"/>
            <a:ext cx="5337064" cy="1200329"/>
          </a:xfrm>
          <a:prstGeom prst="rect">
            <a:avLst/>
          </a:prstGeom>
          <a:noFill/>
        </p:spPr>
        <p:txBody>
          <a:bodyPr wrap="square" rtlCol="0">
            <a:spAutoFit/>
          </a:bodyPr>
          <a:lstStyle/>
          <a:p>
            <a:r>
              <a:rPr lang="en-US" dirty="0">
                <a:latin typeface="Consolas" panose="020B0609020204030204" pitchFamily="49" charset="0"/>
              </a:rPr>
              <a:t>-- Factorial using recursion and if/then</a:t>
            </a:r>
          </a:p>
          <a:p>
            <a:r>
              <a:rPr lang="en-US" dirty="0">
                <a:latin typeface="Consolas" panose="020B0609020204030204" pitchFamily="49" charset="0"/>
              </a:rPr>
              <a:t>fact n = </a:t>
            </a:r>
          </a:p>
          <a:p>
            <a:r>
              <a:rPr lang="en-US" dirty="0">
                <a:latin typeface="Consolas" panose="020B0609020204030204" pitchFamily="49" charset="0"/>
              </a:rPr>
              <a:t>  if n &lt;= 0 then 1 </a:t>
            </a:r>
          </a:p>
          <a:p>
            <a:r>
              <a:rPr lang="en-US" dirty="0">
                <a:latin typeface="Consolas" panose="020B0609020204030204" pitchFamily="49" charset="0"/>
              </a:rPr>
              <a:t>            else n * fact (n-1)</a:t>
            </a:r>
          </a:p>
        </p:txBody>
      </p:sp>
      <p:sp>
        <p:nvSpPr>
          <p:cNvPr id="62" name="Rectangle 61">
            <a:extLst>
              <a:ext uri="{FF2B5EF4-FFF2-40B4-BE49-F238E27FC236}">
                <a16:creationId xmlns:a16="http://schemas.microsoft.com/office/drawing/2014/main" id="{D1434838-3965-4AD2-BDB9-C9978BDDC310}"/>
              </a:ext>
            </a:extLst>
          </p:cNvPr>
          <p:cNvSpPr/>
          <p:nvPr/>
        </p:nvSpPr>
        <p:spPr>
          <a:xfrm>
            <a:off x="3927862" y="5436667"/>
            <a:ext cx="2142422"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090720D-8B5B-49E6-8C34-B55FC18C4279}"/>
              </a:ext>
            </a:extLst>
          </p:cNvPr>
          <p:cNvSpPr/>
          <p:nvPr/>
        </p:nvSpPr>
        <p:spPr>
          <a:xfrm>
            <a:off x="3858499" y="4360377"/>
            <a:ext cx="1271811"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3301795-79C2-4EB6-8DE1-B529A34AA7BB}"/>
              </a:ext>
            </a:extLst>
          </p:cNvPr>
          <p:cNvSpPr/>
          <p:nvPr/>
        </p:nvSpPr>
        <p:spPr>
          <a:xfrm>
            <a:off x="3923466" y="5739015"/>
            <a:ext cx="2010366"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20564DB-6FF8-4F32-9E5C-9CC2417A16C6}"/>
              </a:ext>
            </a:extLst>
          </p:cNvPr>
          <p:cNvSpPr/>
          <p:nvPr/>
        </p:nvSpPr>
        <p:spPr>
          <a:xfrm>
            <a:off x="5404480" y="4360377"/>
            <a:ext cx="2319562"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AA41F18-DBCD-4D6B-A586-E6730D05B4CC}"/>
              </a:ext>
            </a:extLst>
          </p:cNvPr>
          <p:cNvSpPr/>
          <p:nvPr/>
        </p:nvSpPr>
        <p:spPr>
          <a:xfrm>
            <a:off x="6173737" y="4652791"/>
            <a:ext cx="715100"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51A8DD6-1F03-49EF-96BF-0DE60AFD40EA}"/>
              </a:ext>
            </a:extLst>
          </p:cNvPr>
          <p:cNvSpPr/>
          <p:nvPr/>
        </p:nvSpPr>
        <p:spPr>
          <a:xfrm>
            <a:off x="5399327" y="4923225"/>
            <a:ext cx="3059808"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D0CCF80-2105-4982-A5B1-0FE483842A29}"/>
              </a:ext>
            </a:extLst>
          </p:cNvPr>
          <p:cNvSpPr/>
          <p:nvPr/>
        </p:nvSpPr>
        <p:spPr>
          <a:xfrm>
            <a:off x="6668275" y="4924312"/>
            <a:ext cx="1790860"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729B1D4-D165-413A-8F23-4DF38E0C60A5}"/>
              </a:ext>
            </a:extLst>
          </p:cNvPr>
          <p:cNvSpPr/>
          <p:nvPr/>
        </p:nvSpPr>
        <p:spPr>
          <a:xfrm>
            <a:off x="3858499" y="4653700"/>
            <a:ext cx="2010366"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34A4413-A42B-47C9-AB42-3639F6BEF1E6}"/>
              </a:ext>
            </a:extLst>
          </p:cNvPr>
          <p:cNvSpPr txBox="1"/>
          <p:nvPr/>
        </p:nvSpPr>
        <p:spPr>
          <a:xfrm>
            <a:off x="3439122" y="2268496"/>
            <a:ext cx="4857732" cy="1200329"/>
          </a:xfrm>
          <a:prstGeom prst="rect">
            <a:avLst/>
          </a:prstGeom>
          <a:noFill/>
        </p:spPr>
        <p:txBody>
          <a:bodyPr wrap="square" rtlCol="0">
            <a:spAutoFit/>
          </a:bodyPr>
          <a:lstStyle/>
          <a:p>
            <a:r>
              <a:rPr lang="en-US" dirty="0">
                <a:latin typeface="Consolas" panose="020B0609020204030204" pitchFamily="49" charset="0"/>
              </a:rPr>
              <a:t>-- Factorial using guards</a:t>
            </a:r>
          </a:p>
          <a:p>
            <a:r>
              <a:rPr lang="en-US" dirty="0">
                <a:latin typeface="Consolas" panose="020B0609020204030204" pitchFamily="49" charset="0"/>
              </a:rPr>
              <a:t>fact n </a:t>
            </a:r>
          </a:p>
          <a:p>
            <a:r>
              <a:rPr lang="en-US" dirty="0">
                <a:latin typeface="Consolas" panose="020B0609020204030204" pitchFamily="49" charset="0"/>
              </a:rPr>
              <a:t> | n &lt;= 0 = 1</a:t>
            </a:r>
          </a:p>
          <a:p>
            <a:r>
              <a:rPr lang="en-US" dirty="0">
                <a:latin typeface="Consolas" panose="020B0609020204030204" pitchFamily="49" charset="0"/>
              </a:rPr>
              <a:t> | otherwise = n * fact (n-1) </a:t>
            </a:r>
          </a:p>
        </p:txBody>
      </p:sp>
      <p:sp>
        <p:nvSpPr>
          <p:cNvPr id="20" name="TextBox 19">
            <a:extLst>
              <a:ext uri="{FF2B5EF4-FFF2-40B4-BE49-F238E27FC236}">
                <a16:creationId xmlns:a16="http://schemas.microsoft.com/office/drawing/2014/main" id="{D9AA0D68-DB7A-42D6-9DE0-CF54F6CE5631}"/>
              </a:ext>
            </a:extLst>
          </p:cNvPr>
          <p:cNvSpPr txBox="1"/>
          <p:nvPr/>
        </p:nvSpPr>
        <p:spPr>
          <a:xfrm>
            <a:off x="3477511" y="3761239"/>
            <a:ext cx="5240062" cy="2308324"/>
          </a:xfrm>
          <a:prstGeom prst="rect">
            <a:avLst/>
          </a:prstGeom>
          <a:noFill/>
        </p:spPr>
        <p:txBody>
          <a:bodyPr wrap="square" rtlCol="0">
            <a:spAutoFit/>
          </a:bodyPr>
          <a:lstStyle/>
          <a:p>
            <a:r>
              <a:rPr lang="en-US" dirty="0">
                <a:latin typeface="Consolas" panose="020B0609020204030204" pitchFamily="49" charset="0"/>
              </a:rPr>
              <a:t>-- Find sm0l-est value in a list</a:t>
            </a:r>
          </a:p>
          <a:p>
            <a:r>
              <a:rPr lang="en-US" dirty="0">
                <a:latin typeface="Consolas" panose="020B0609020204030204" pitchFamily="49" charset="0"/>
              </a:rPr>
              <a:t>sm0lest </a:t>
            </a:r>
            <a:r>
              <a:rPr lang="en-US" dirty="0" err="1">
                <a:latin typeface="Consolas" panose="020B0609020204030204" pitchFamily="49" charset="0"/>
              </a:rPr>
              <a:t>lst</a:t>
            </a:r>
            <a:r>
              <a:rPr lang="en-US" dirty="0">
                <a:latin typeface="Consolas" panose="020B0609020204030204" pitchFamily="49" charset="0"/>
              </a:rPr>
              <a:t> </a:t>
            </a: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error "empty list"</a:t>
            </a:r>
          </a:p>
          <a:p>
            <a:r>
              <a:rPr lang="en-US" dirty="0">
                <a:latin typeface="Consolas" panose="020B0609020204030204" pitchFamily="49" charset="0"/>
              </a:rPr>
              <a:t> | length </a:t>
            </a:r>
            <a:r>
              <a:rPr lang="en-US" dirty="0" err="1">
                <a:latin typeface="Consolas" panose="020B0609020204030204" pitchFamily="49" charset="0"/>
              </a:rPr>
              <a:t>lst</a:t>
            </a:r>
            <a:r>
              <a:rPr lang="en-US" dirty="0">
                <a:latin typeface="Consolas" panose="020B0609020204030204" pitchFamily="49" charset="0"/>
              </a:rPr>
              <a:t> == 1 = first</a:t>
            </a:r>
          </a:p>
          <a:p>
            <a:r>
              <a:rPr lang="en-US" dirty="0">
                <a:latin typeface="Consolas" panose="020B0609020204030204" pitchFamily="49" charset="0"/>
              </a:rPr>
              <a:t> | otherwise = min first (sm0lest rest)</a:t>
            </a:r>
          </a:p>
          <a:p>
            <a:r>
              <a:rPr lang="en-US" dirty="0">
                <a:latin typeface="Consolas" panose="020B0609020204030204" pitchFamily="49" charset="0"/>
              </a:rPr>
              <a:t> where</a:t>
            </a:r>
          </a:p>
          <a:p>
            <a:r>
              <a:rPr lang="en-US" dirty="0">
                <a:latin typeface="Consolas" panose="020B0609020204030204" pitchFamily="49" charset="0"/>
              </a:rPr>
              <a:t>   first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sp>
        <p:nvSpPr>
          <p:cNvPr id="34" name="Speech Bubble: Rectangle with Corners Rounded 33">
            <a:extLst>
              <a:ext uri="{FF2B5EF4-FFF2-40B4-BE49-F238E27FC236}">
                <a16:creationId xmlns:a16="http://schemas.microsoft.com/office/drawing/2014/main" id="{89879F2F-F635-4DBE-B506-922EAC75CBD6}"/>
              </a:ext>
            </a:extLst>
          </p:cNvPr>
          <p:cNvSpPr/>
          <p:nvPr/>
        </p:nvSpPr>
        <p:spPr>
          <a:xfrm>
            <a:off x="549824" y="1188941"/>
            <a:ext cx="2960068" cy="701861"/>
          </a:xfrm>
          <a:prstGeom prst="wedgeRoundRectCallout">
            <a:avLst>
              <a:gd name="adj1" fmla="val 78892"/>
              <a:gd name="adj2" fmla="val 1585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we have no equal sign here for our function!</a:t>
            </a:r>
          </a:p>
        </p:txBody>
      </p:sp>
      <p:sp>
        <p:nvSpPr>
          <p:cNvPr id="35" name="Speech Bubble: Rectangle with Corners Rounded 34">
            <a:extLst>
              <a:ext uri="{FF2B5EF4-FFF2-40B4-BE49-F238E27FC236}">
                <a16:creationId xmlns:a16="http://schemas.microsoft.com/office/drawing/2014/main" id="{B7778F37-0683-4D21-8460-9C867E954C9F}"/>
              </a:ext>
            </a:extLst>
          </p:cNvPr>
          <p:cNvSpPr/>
          <p:nvPr/>
        </p:nvSpPr>
        <p:spPr>
          <a:xfrm>
            <a:off x="1297959" y="2285219"/>
            <a:ext cx="2013151" cy="701861"/>
          </a:xfrm>
          <a:prstGeom prst="wedgeRoundRectCallout">
            <a:avLst>
              <a:gd name="adj1" fmla="val 83240"/>
              <a:gd name="adj2" fmla="val 415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n is zero…</a:t>
            </a:r>
          </a:p>
        </p:txBody>
      </p:sp>
      <p:sp>
        <p:nvSpPr>
          <p:cNvPr id="36" name="Speech Bubble: Rectangle with Corners Rounded 35">
            <a:extLst>
              <a:ext uri="{FF2B5EF4-FFF2-40B4-BE49-F238E27FC236}">
                <a16:creationId xmlns:a16="http://schemas.microsoft.com/office/drawing/2014/main" id="{90F758B2-0195-4D60-9FC1-26B175ED7EB1}"/>
              </a:ext>
            </a:extLst>
          </p:cNvPr>
          <p:cNvSpPr/>
          <p:nvPr/>
        </p:nvSpPr>
        <p:spPr>
          <a:xfrm>
            <a:off x="5898502" y="2285219"/>
            <a:ext cx="3773889" cy="701861"/>
          </a:xfrm>
          <a:prstGeom prst="wedgeRoundRectCallout">
            <a:avLst>
              <a:gd name="adj1" fmla="val -68669"/>
              <a:gd name="adj2" fmla="val 430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our payload expression returns a value of 1.</a:t>
            </a:r>
          </a:p>
        </p:txBody>
      </p:sp>
      <p:sp>
        <p:nvSpPr>
          <p:cNvPr id="39" name="Speech Bubble: Rectangle with Corners Rounded 38">
            <a:extLst>
              <a:ext uri="{FF2B5EF4-FFF2-40B4-BE49-F238E27FC236}">
                <a16:creationId xmlns:a16="http://schemas.microsoft.com/office/drawing/2014/main" id="{C88DB0B7-81BB-45F7-BD6F-3BD72DCEFBC4}"/>
              </a:ext>
            </a:extLst>
          </p:cNvPr>
          <p:cNvSpPr/>
          <p:nvPr/>
        </p:nvSpPr>
        <p:spPr>
          <a:xfrm>
            <a:off x="7625852" y="3184452"/>
            <a:ext cx="3773889" cy="701861"/>
          </a:xfrm>
          <a:prstGeom prst="wedgeRoundRectCallout">
            <a:avLst>
              <a:gd name="adj1" fmla="val -62755"/>
              <a:gd name="adj2" fmla="val -385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 our payload expression returns n * fact(n-1).</a:t>
            </a:r>
          </a:p>
        </p:txBody>
      </p:sp>
      <p:sp>
        <p:nvSpPr>
          <p:cNvPr id="42" name="Speech Bubble: Rectangle with Corners Rounded 41">
            <a:extLst>
              <a:ext uri="{FF2B5EF4-FFF2-40B4-BE49-F238E27FC236}">
                <a16:creationId xmlns:a16="http://schemas.microsoft.com/office/drawing/2014/main" id="{BB6BDBBC-6C41-4567-BAEC-D1E7D70CAA21}"/>
              </a:ext>
            </a:extLst>
          </p:cNvPr>
          <p:cNvSpPr/>
          <p:nvPr/>
        </p:nvSpPr>
        <p:spPr>
          <a:xfrm>
            <a:off x="165313" y="3329127"/>
            <a:ext cx="2865264" cy="1075050"/>
          </a:xfrm>
          <a:prstGeom prst="wedgeRoundRectCallout">
            <a:avLst>
              <a:gd name="adj1" fmla="val 80119"/>
              <a:gd name="adj2" fmla="val 500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our list is empty, it technically has no minimum value!</a:t>
            </a:r>
          </a:p>
        </p:txBody>
      </p:sp>
      <p:sp>
        <p:nvSpPr>
          <p:cNvPr id="43" name="Speech Bubble: Rectangle with Corners Rounded 42">
            <a:extLst>
              <a:ext uri="{FF2B5EF4-FFF2-40B4-BE49-F238E27FC236}">
                <a16:creationId xmlns:a16="http://schemas.microsoft.com/office/drawing/2014/main" id="{5212A95D-7406-4066-A8CA-7C738C5EF0A0}"/>
              </a:ext>
            </a:extLst>
          </p:cNvPr>
          <p:cNvSpPr/>
          <p:nvPr/>
        </p:nvSpPr>
        <p:spPr>
          <a:xfrm>
            <a:off x="8241664" y="3961622"/>
            <a:ext cx="3692601" cy="1007443"/>
          </a:xfrm>
          <a:prstGeom prst="wedgeRoundRectCallout">
            <a:avLst>
              <a:gd name="adj1" fmla="val -67004"/>
              <a:gd name="adj2" fmla="val 64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we return an error and crash the program </a:t>
            </a:r>
            <a:r>
              <a:rPr lang="en-US" sz="2000" dirty="0">
                <a:latin typeface="Corbel" panose="020B0503020204020204" pitchFamily="34" charset="0"/>
                <a:sym typeface="Wingdings" panose="05000000000000000000" pitchFamily="2" charset="2"/>
              </a:rPr>
              <a:t></a:t>
            </a:r>
            <a:r>
              <a:rPr lang="en-US" sz="2000" dirty="0">
                <a:latin typeface="Corbel" panose="020B0503020204020204" pitchFamily="34" charset="0"/>
              </a:rPr>
              <a:t>. This is how you do so in Haskell!</a:t>
            </a:r>
          </a:p>
        </p:txBody>
      </p:sp>
      <p:sp>
        <p:nvSpPr>
          <p:cNvPr id="46" name="Speech Bubble: Rectangle with Corners Rounded 45">
            <a:extLst>
              <a:ext uri="{FF2B5EF4-FFF2-40B4-BE49-F238E27FC236}">
                <a16:creationId xmlns:a16="http://schemas.microsoft.com/office/drawing/2014/main" id="{564380D5-59CE-4C73-998A-61F8F5A2594E}"/>
              </a:ext>
            </a:extLst>
          </p:cNvPr>
          <p:cNvSpPr/>
          <p:nvPr/>
        </p:nvSpPr>
        <p:spPr>
          <a:xfrm>
            <a:off x="353505" y="4596358"/>
            <a:ext cx="2442961" cy="1072701"/>
          </a:xfrm>
          <a:prstGeom prst="wedgeRoundRectCallout">
            <a:avLst>
              <a:gd name="adj1" fmla="val 96235"/>
              <a:gd name="adj2" fmla="val -408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our list only has one item, then it is the smallest!</a:t>
            </a:r>
          </a:p>
        </p:txBody>
      </p:sp>
      <p:sp>
        <p:nvSpPr>
          <p:cNvPr id="47" name="Speech Bubble: Rectangle with Corners Rounded 46">
            <a:extLst>
              <a:ext uri="{FF2B5EF4-FFF2-40B4-BE49-F238E27FC236}">
                <a16:creationId xmlns:a16="http://schemas.microsoft.com/office/drawing/2014/main" id="{B495FE5B-2EFF-41DE-811F-795968EFFD3B}"/>
              </a:ext>
            </a:extLst>
          </p:cNvPr>
          <p:cNvSpPr/>
          <p:nvPr/>
        </p:nvSpPr>
        <p:spPr>
          <a:xfrm>
            <a:off x="8648535" y="3940222"/>
            <a:ext cx="2666594" cy="840309"/>
          </a:xfrm>
          <a:prstGeom prst="wedgeRoundRectCallout">
            <a:avLst>
              <a:gd name="adj1" fmla="val -116717"/>
              <a:gd name="adj2" fmla="val 493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that case, just return the value itself!</a:t>
            </a:r>
          </a:p>
        </p:txBody>
      </p:sp>
      <p:sp>
        <p:nvSpPr>
          <p:cNvPr id="63" name="Speech Bubble: Rectangle with Corners Rounded 62">
            <a:extLst>
              <a:ext uri="{FF2B5EF4-FFF2-40B4-BE49-F238E27FC236}">
                <a16:creationId xmlns:a16="http://schemas.microsoft.com/office/drawing/2014/main" id="{965E3F16-8119-4915-9038-808BC7557480}"/>
              </a:ext>
            </a:extLst>
          </p:cNvPr>
          <p:cNvSpPr/>
          <p:nvPr/>
        </p:nvSpPr>
        <p:spPr>
          <a:xfrm>
            <a:off x="8460927" y="5037139"/>
            <a:ext cx="2747805" cy="1263840"/>
          </a:xfrm>
          <a:prstGeom prst="wedgeRoundRectCallout">
            <a:avLst>
              <a:gd name="adj1" fmla="val -138144"/>
              <a:gd name="adj2" fmla="val -93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create a binding to represent the first item of the list.</a:t>
            </a:r>
          </a:p>
        </p:txBody>
      </p:sp>
      <p:sp>
        <p:nvSpPr>
          <p:cNvPr id="66" name="Speech Bubble: Rectangle with Corners Rounded 65">
            <a:extLst>
              <a:ext uri="{FF2B5EF4-FFF2-40B4-BE49-F238E27FC236}">
                <a16:creationId xmlns:a16="http://schemas.microsoft.com/office/drawing/2014/main" id="{BABFD94F-AA10-401F-9C5C-50F935C747CD}"/>
              </a:ext>
            </a:extLst>
          </p:cNvPr>
          <p:cNvSpPr/>
          <p:nvPr/>
        </p:nvSpPr>
        <p:spPr>
          <a:xfrm>
            <a:off x="6504988" y="5793948"/>
            <a:ext cx="3164384" cy="896541"/>
          </a:xfrm>
          <a:prstGeom prst="wedgeRoundRectCallout">
            <a:avLst>
              <a:gd name="adj1" fmla="val -69576"/>
              <a:gd name="adj2" fmla="val -365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Remember: When you define a binding, it doesn't actually run the code! </a:t>
            </a:r>
          </a:p>
        </p:txBody>
      </p:sp>
      <p:sp>
        <p:nvSpPr>
          <p:cNvPr id="67" name="Speech Bubble: Rectangle with Corners Rounded 66">
            <a:extLst>
              <a:ext uri="{FF2B5EF4-FFF2-40B4-BE49-F238E27FC236}">
                <a16:creationId xmlns:a16="http://schemas.microsoft.com/office/drawing/2014/main" id="{799620E2-0B7C-4161-B832-8CF1359C791B}"/>
              </a:ext>
            </a:extLst>
          </p:cNvPr>
          <p:cNvSpPr/>
          <p:nvPr/>
        </p:nvSpPr>
        <p:spPr>
          <a:xfrm>
            <a:off x="8962292" y="4325817"/>
            <a:ext cx="3164384" cy="999210"/>
          </a:xfrm>
          <a:prstGeom prst="wedgeRoundRectCallout">
            <a:avLst>
              <a:gd name="adj1" fmla="val -69019"/>
              <a:gd name="adj2" fmla="val 196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bound expression is only evaluated if/when it is used as your program runs!</a:t>
            </a:r>
          </a:p>
        </p:txBody>
      </p:sp>
      <p:sp>
        <p:nvSpPr>
          <p:cNvPr id="61" name="Speech Bubble: Rectangle with Corners Rounded 60">
            <a:extLst>
              <a:ext uri="{FF2B5EF4-FFF2-40B4-BE49-F238E27FC236}">
                <a16:creationId xmlns:a16="http://schemas.microsoft.com/office/drawing/2014/main" id="{88E75212-D4FF-44CA-81EE-F345F1B1467D}"/>
              </a:ext>
            </a:extLst>
          </p:cNvPr>
          <p:cNvSpPr/>
          <p:nvPr/>
        </p:nvSpPr>
        <p:spPr>
          <a:xfrm>
            <a:off x="8373658" y="2583903"/>
            <a:ext cx="3359676" cy="1656529"/>
          </a:xfrm>
          <a:prstGeom prst="wedgeRoundRectCallout">
            <a:avLst>
              <a:gd name="adj1" fmla="val -68103"/>
              <a:gd name="adj2" fmla="val 936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 we return the smaller of:</a:t>
            </a:r>
          </a:p>
          <a:p>
            <a:pPr algn="ctr"/>
            <a:r>
              <a:rPr lang="en-US" sz="2000" dirty="0">
                <a:latin typeface="Corbel" panose="020B0503020204020204" pitchFamily="34" charset="0"/>
              </a:rPr>
              <a:t>(a) the first item in the list, (b) the smallest item from the rest of the list.</a:t>
            </a:r>
          </a:p>
        </p:txBody>
      </p:sp>
      <p:sp>
        <p:nvSpPr>
          <p:cNvPr id="65" name="Speech Bubble: Rectangle with Corners Rounded 64">
            <a:extLst>
              <a:ext uri="{FF2B5EF4-FFF2-40B4-BE49-F238E27FC236}">
                <a16:creationId xmlns:a16="http://schemas.microsoft.com/office/drawing/2014/main" id="{77F52C5E-4B35-421C-8DDF-9DF436A18245}"/>
              </a:ext>
            </a:extLst>
          </p:cNvPr>
          <p:cNvSpPr/>
          <p:nvPr/>
        </p:nvSpPr>
        <p:spPr>
          <a:xfrm>
            <a:off x="8511901" y="4437804"/>
            <a:ext cx="2919215" cy="1263840"/>
          </a:xfrm>
          <a:prstGeom prst="wedgeRoundRectCallout">
            <a:avLst>
              <a:gd name="adj1" fmla="val -140671"/>
              <a:gd name="adj2" fmla="val 6103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also create a binding for the last n-1 items of the list.</a:t>
            </a:r>
          </a:p>
        </p:txBody>
      </p:sp>
    </p:spTree>
    <p:extLst>
      <p:ext uri="{BB962C8B-B14F-4D97-AF65-F5344CB8AC3E}">
        <p14:creationId xmlns:p14="http://schemas.microsoft.com/office/powerpoint/2010/main" val="238549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down)">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down)">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50"/>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down)">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62"/>
                                        </p:tgtEl>
                                        <p:attrNameLst>
                                          <p:attrName>style.visibility</p:attrName>
                                        </p:attrNameLst>
                                      </p:cBhvr>
                                      <p:to>
                                        <p:strVal val="visible"/>
                                      </p:to>
                                    </p:set>
                                    <p:animEffect transition="in" filter="wipe(left)">
                                      <p:cBhvr>
                                        <p:cTn id="81" dur="500"/>
                                        <p:tgtEl>
                                          <p:spTgt spid="6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down)">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63"/>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6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ipe(left)">
                                      <p:cBhvr>
                                        <p:cTn id="97" dur="500"/>
                                        <p:tgtEl>
                                          <p:spTgt spid="6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5"/>
                                        </p:tgtEl>
                                        <p:attrNameLst>
                                          <p:attrName>style.visibility</p:attrName>
                                        </p:attrNameLst>
                                      </p:cBhvr>
                                      <p:to>
                                        <p:strVal val="hidden"/>
                                      </p:to>
                                    </p:set>
                                  </p:childTnLst>
                                </p:cTn>
                              </p:par>
                              <p:par>
                                <p:cTn id="107" presetID="22" presetClass="entr" presetSubtype="4" fill="hold" grpId="0" nodeType="withEffect">
                                  <p:stCondLst>
                                    <p:cond delay="0"/>
                                  </p:stCondLst>
                                  <p:childTnLst>
                                    <p:set>
                                      <p:cBhvr>
                                        <p:cTn id="108" dur="1" fill="hold">
                                          <p:stCondLst>
                                            <p:cond delay="0"/>
                                          </p:stCondLst>
                                        </p:cTn>
                                        <p:tgtEl>
                                          <p:spTgt spid="66"/>
                                        </p:tgtEl>
                                        <p:attrNameLst>
                                          <p:attrName>style.visibility</p:attrName>
                                        </p:attrNameLst>
                                      </p:cBhvr>
                                      <p:to>
                                        <p:strVal val="visible"/>
                                      </p:to>
                                    </p:set>
                                    <p:animEffect transition="in" filter="wipe(down)">
                                      <p:cBhvr>
                                        <p:cTn id="109" dur="500"/>
                                        <p:tgtEl>
                                          <p:spTgt spid="6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68"/>
                                        </p:tgtEl>
                                        <p:attrNameLst>
                                          <p:attrName>style.visibility</p:attrName>
                                        </p:attrNameLst>
                                      </p:cBhvr>
                                      <p:to>
                                        <p:strVal val="visible"/>
                                      </p:to>
                                    </p:set>
                                    <p:animEffect transition="in" filter="wipe(left)">
                                      <p:cBhvr>
                                        <p:cTn id="114" dur="500"/>
                                        <p:tgtEl>
                                          <p:spTgt spid="6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wipe(down)">
                                      <p:cBhvr>
                                        <p:cTn id="119" dur="500"/>
                                        <p:tgtEl>
                                          <p:spTgt spid="67"/>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67"/>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68"/>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66"/>
                                        </p:tgtEl>
                                        <p:attrNameLst>
                                          <p:attrName>style.visibility</p:attrName>
                                        </p:attrNameLst>
                                      </p:cBhvr>
                                      <p:to>
                                        <p:strVal val="hidden"/>
                                      </p:to>
                                    </p:set>
                                  </p:childTnLst>
                                </p:cTn>
                              </p:par>
                              <p:par>
                                <p:cTn id="128" presetID="1" presetClass="exit" presetSubtype="0" fill="hold" grpId="1" nodeType="withEffect">
                                  <p:stCondLst>
                                    <p:cond delay="0"/>
                                  </p:stCondLst>
                                  <p:childTnLst>
                                    <p:set>
                                      <p:cBhvr>
                                        <p:cTn id="129" dur="1" fill="hold">
                                          <p:stCondLst>
                                            <p:cond delay="0"/>
                                          </p:stCondLst>
                                        </p:cTn>
                                        <p:tgtEl>
                                          <p:spTgt spid="64"/>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52"/>
                                        </p:tgtEl>
                                        <p:attrNameLst>
                                          <p:attrName>style.visibility</p:attrName>
                                        </p:attrNameLst>
                                      </p:cBhvr>
                                      <p:to>
                                        <p:strVal val="visible"/>
                                      </p:to>
                                    </p:set>
                                    <p:animEffect transition="in" filter="wipe(left)">
                                      <p:cBhvr>
                                        <p:cTn id="134" dur="500"/>
                                        <p:tgtEl>
                                          <p:spTgt spid="5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42"/>
                                        </p:tgtEl>
                                        <p:attrNameLst>
                                          <p:attrName>style.visibility</p:attrName>
                                        </p:attrNameLst>
                                      </p:cBhvr>
                                      <p:to>
                                        <p:strVal val="visible"/>
                                      </p:to>
                                    </p:set>
                                    <p:animEffect transition="in" filter="wipe(down)">
                                      <p:cBhvr>
                                        <p:cTn id="139" dur="500"/>
                                        <p:tgtEl>
                                          <p:spTgt spid="42"/>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53"/>
                                        </p:tgtEl>
                                        <p:attrNameLst>
                                          <p:attrName>style.visibility</p:attrName>
                                        </p:attrNameLst>
                                      </p:cBhvr>
                                      <p:to>
                                        <p:strVal val="visible"/>
                                      </p:to>
                                    </p:set>
                                    <p:animEffect transition="in" filter="wipe(left)">
                                      <p:cBhvr>
                                        <p:cTn id="144" dur="500"/>
                                        <p:tgtEl>
                                          <p:spTgt spid="53"/>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43"/>
                                        </p:tgtEl>
                                        <p:attrNameLst>
                                          <p:attrName>style.visibility</p:attrName>
                                        </p:attrNameLst>
                                      </p:cBhvr>
                                      <p:to>
                                        <p:strVal val="visible"/>
                                      </p:to>
                                    </p:set>
                                    <p:animEffect transition="in" filter="wipe(down)">
                                      <p:cBhvr>
                                        <p:cTn id="149" dur="500"/>
                                        <p:tgtEl>
                                          <p:spTgt spid="43"/>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1" nodeType="clickEffect">
                                  <p:stCondLst>
                                    <p:cond delay="0"/>
                                  </p:stCondLst>
                                  <p:childTnLst>
                                    <p:set>
                                      <p:cBhvr>
                                        <p:cTn id="153" dur="1" fill="hold">
                                          <p:stCondLst>
                                            <p:cond delay="0"/>
                                          </p:stCondLst>
                                        </p:cTn>
                                        <p:tgtEl>
                                          <p:spTgt spid="43"/>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42"/>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52"/>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53"/>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wipe(left)">
                                      <p:cBhvr>
                                        <p:cTn id="164" dur="500"/>
                                        <p:tgtEl>
                                          <p:spTgt spid="54"/>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46"/>
                                        </p:tgtEl>
                                        <p:attrNameLst>
                                          <p:attrName>style.visibility</p:attrName>
                                        </p:attrNameLst>
                                      </p:cBhvr>
                                      <p:to>
                                        <p:strVal val="visible"/>
                                      </p:to>
                                    </p:set>
                                    <p:animEffect transition="in" filter="wipe(down)">
                                      <p:cBhvr>
                                        <p:cTn id="169" dur="500"/>
                                        <p:tgtEl>
                                          <p:spTgt spid="4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55"/>
                                        </p:tgtEl>
                                        <p:attrNameLst>
                                          <p:attrName>style.visibility</p:attrName>
                                        </p:attrNameLst>
                                      </p:cBhvr>
                                      <p:to>
                                        <p:strVal val="visible"/>
                                      </p:to>
                                    </p:set>
                                    <p:animEffect transition="in" filter="wipe(left)">
                                      <p:cBhvr>
                                        <p:cTn id="174" dur="500"/>
                                        <p:tgtEl>
                                          <p:spTgt spid="55"/>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47"/>
                                        </p:tgtEl>
                                        <p:attrNameLst>
                                          <p:attrName>style.visibility</p:attrName>
                                        </p:attrNameLst>
                                      </p:cBhvr>
                                      <p:to>
                                        <p:strVal val="visible"/>
                                      </p:to>
                                    </p:set>
                                    <p:animEffect transition="in" filter="wipe(down)">
                                      <p:cBhvr>
                                        <p:cTn id="179" dur="500"/>
                                        <p:tgtEl>
                                          <p:spTgt spid="47"/>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grpId="1" nodeType="clickEffect">
                                  <p:stCondLst>
                                    <p:cond delay="0"/>
                                  </p:stCondLst>
                                  <p:childTnLst>
                                    <p:set>
                                      <p:cBhvr>
                                        <p:cTn id="183" dur="1" fill="hold">
                                          <p:stCondLst>
                                            <p:cond delay="0"/>
                                          </p:stCondLst>
                                        </p:cTn>
                                        <p:tgtEl>
                                          <p:spTgt spid="47"/>
                                        </p:tgtEl>
                                        <p:attrNameLst>
                                          <p:attrName>style.visibility</p:attrName>
                                        </p:attrNameLst>
                                      </p:cBhvr>
                                      <p:to>
                                        <p:strVal val="hidden"/>
                                      </p:to>
                                    </p:set>
                                  </p:childTnLst>
                                </p:cTn>
                              </p:par>
                              <p:par>
                                <p:cTn id="184" presetID="1" presetClass="exit" presetSubtype="0" fill="hold" grpId="1" nodeType="withEffect">
                                  <p:stCondLst>
                                    <p:cond delay="0"/>
                                  </p:stCondLst>
                                  <p:childTnLst>
                                    <p:set>
                                      <p:cBhvr>
                                        <p:cTn id="185" dur="1" fill="hold">
                                          <p:stCondLst>
                                            <p:cond delay="0"/>
                                          </p:stCondLst>
                                        </p:cTn>
                                        <p:tgtEl>
                                          <p:spTgt spid="46"/>
                                        </p:tgtEl>
                                        <p:attrNameLst>
                                          <p:attrName>style.visibility</p:attrName>
                                        </p:attrNameLst>
                                      </p:cBhvr>
                                      <p:to>
                                        <p:strVal val="hidden"/>
                                      </p:to>
                                    </p:set>
                                  </p:childTnLst>
                                </p:cTn>
                              </p:par>
                              <p:par>
                                <p:cTn id="186" presetID="1" presetClass="exit" presetSubtype="0" fill="hold" grpId="1" nodeType="withEffect">
                                  <p:stCondLst>
                                    <p:cond delay="0"/>
                                  </p:stCondLst>
                                  <p:childTnLst>
                                    <p:set>
                                      <p:cBhvr>
                                        <p:cTn id="187" dur="1" fill="hold">
                                          <p:stCondLst>
                                            <p:cond delay="0"/>
                                          </p:stCondLst>
                                        </p:cTn>
                                        <p:tgtEl>
                                          <p:spTgt spid="55"/>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54"/>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60"/>
                                        </p:tgtEl>
                                        <p:attrNameLst>
                                          <p:attrName>style.visibility</p:attrName>
                                        </p:attrNameLst>
                                      </p:cBhvr>
                                      <p:to>
                                        <p:strVal val="visible"/>
                                      </p:to>
                                    </p:set>
                                    <p:animEffect transition="in" filter="wipe(left)">
                                      <p:cBhvr>
                                        <p:cTn id="194" dur="500"/>
                                        <p:tgtEl>
                                          <p:spTgt spid="60"/>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4" fill="hold" grpId="0" nodeType="clickEffect">
                                  <p:stCondLst>
                                    <p:cond delay="0"/>
                                  </p:stCondLst>
                                  <p:childTnLst>
                                    <p:set>
                                      <p:cBhvr>
                                        <p:cTn id="198" dur="1" fill="hold">
                                          <p:stCondLst>
                                            <p:cond delay="0"/>
                                          </p:stCondLst>
                                        </p:cTn>
                                        <p:tgtEl>
                                          <p:spTgt spid="61"/>
                                        </p:tgtEl>
                                        <p:attrNameLst>
                                          <p:attrName>style.visibility</p:attrName>
                                        </p:attrNameLst>
                                      </p:cBhvr>
                                      <p:to>
                                        <p:strVal val="visible"/>
                                      </p:to>
                                    </p:set>
                                    <p:animEffect transition="in" filter="wipe(down)">
                                      <p:cBhvr>
                                        <p:cTn id="199" dur="500"/>
                                        <p:tgtEl>
                                          <p:spTgt spid="61"/>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61"/>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1" grpId="0" animBg="1"/>
      <p:bldP spid="51" grpId="1" animBg="1"/>
      <p:bldP spid="48" grpId="0" animBg="1"/>
      <p:bldP spid="48" grpId="1" animBg="1"/>
      <p:bldP spid="10" grpId="0" uiExpand="1"/>
      <p:bldP spid="62" grpId="0" animBg="1"/>
      <p:bldP spid="62" grpId="1" animBg="1"/>
      <p:bldP spid="52" grpId="0" animBg="1"/>
      <p:bldP spid="52" grpId="1" animBg="1"/>
      <p:bldP spid="64" grpId="0" animBg="1"/>
      <p:bldP spid="64" grpId="1" animBg="1"/>
      <p:bldP spid="53" grpId="0" animBg="1"/>
      <p:bldP spid="53" grpId="1" animBg="1"/>
      <p:bldP spid="55" grpId="0" animBg="1"/>
      <p:bldP spid="55" grpId="1" animBg="1"/>
      <p:bldP spid="60" grpId="0" animBg="1"/>
      <p:bldP spid="60" grpId="1" animBg="1"/>
      <p:bldP spid="68" grpId="0" animBg="1"/>
      <p:bldP spid="68" grpId="1" animBg="1"/>
      <p:bldP spid="54" grpId="0" animBg="1"/>
      <p:bldP spid="54" grpId="1" animBg="1"/>
      <p:bldP spid="18" grpId="0"/>
      <p:bldP spid="20" grpId="0"/>
      <p:bldP spid="34" grpId="0" animBg="1"/>
      <p:bldP spid="34" grpId="1" animBg="1"/>
      <p:bldP spid="35" grpId="0" animBg="1"/>
      <p:bldP spid="35" grpId="1" animBg="1"/>
      <p:bldP spid="36" grpId="0" animBg="1"/>
      <p:bldP spid="36" grpId="1" animBg="1"/>
      <p:bldP spid="39" grpId="0" animBg="1"/>
      <p:bldP spid="39" grpId="1" animBg="1"/>
      <p:bldP spid="42" grpId="0" animBg="1"/>
      <p:bldP spid="42" grpId="1" animBg="1"/>
      <p:bldP spid="43" grpId="0" animBg="1"/>
      <p:bldP spid="43" grpId="1" animBg="1"/>
      <p:bldP spid="46" grpId="0" animBg="1"/>
      <p:bldP spid="46" grpId="1" animBg="1"/>
      <p:bldP spid="47" grpId="0" animBg="1"/>
      <p:bldP spid="47" grpId="1" animBg="1"/>
      <p:bldP spid="63" grpId="0" animBg="1"/>
      <p:bldP spid="63" grpId="1" animBg="1"/>
      <p:bldP spid="66" grpId="0" animBg="1"/>
      <p:bldP spid="66" grpId="1" animBg="1"/>
      <p:bldP spid="67" grpId="0" animBg="1"/>
      <p:bldP spid="67" grpId="1" animBg="1"/>
      <p:bldP spid="61" grpId="0" animBg="1"/>
      <p:bldP spid="61" grpId="1" animBg="1"/>
      <p:bldP spid="65" grpId="0" animBg="1"/>
      <p:bldP spid="65"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72932B-F13D-40CE-A406-00F693E44037}"/>
              </a:ext>
            </a:extLst>
          </p:cNvPr>
          <p:cNvSpPr txBox="1">
            <a:spLocks/>
          </p:cNvSpPr>
          <p:nvPr/>
        </p:nvSpPr>
        <p:spPr>
          <a:xfrm>
            <a:off x="887240" y="-80727"/>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Let's Trace Through sm</a:t>
            </a:r>
            <a:r>
              <a:rPr lang="en-US" kern="0" dirty="0">
                <a:solidFill>
                  <a:schemeClr val="tx1"/>
                </a:solidFill>
                <a:latin typeface="Consolas" panose="020B0609020204030204" pitchFamily="49" charset="0"/>
              </a:rPr>
              <a:t>0</a:t>
            </a:r>
            <a:r>
              <a:rPr lang="en-US" kern="0" dirty="0">
                <a:solidFill>
                  <a:schemeClr val="tx1"/>
                </a:solidFill>
                <a:latin typeface="Corbel" panose="020B0503020204020204" pitchFamily="34" charset="0"/>
              </a:rPr>
              <a:t>lest</a:t>
            </a:r>
          </a:p>
        </p:txBody>
      </p:sp>
      <p:sp>
        <p:nvSpPr>
          <p:cNvPr id="8" name="Rectangle 7">
            <a:extLst>
              <a:ext uri="{FF2B5EF4-FFF2-40B4-BE49-F238E27FC236}">
                <a16:creationId xmlns:a16="http://schemas.microsoft.com/office/drawing/2014/main" id="{39D126AA-2FC5-4A49-9632-17FDA64E0082}"/>
              </a:ext>
            </a:extLst>
          </p:cNvPr>
          <p:cNvSpPr/>
          <p:nvPr/>
        </p:nvSpPr>
        <p:spPr>
          <a:xfrm>
            <a:off x="152419" y="4711266"/>
            <a:ext cx="5298677" cy="198260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A0D68-DB7A-42D6-9DE0-CF54F6CE5631}"/>
              </a:ext>
            </a:extLst>
          </p:cNvPr>
          <p:cNvSpPr txBox="1"/>
          <p:nvPr/>
        </p:nvSpPr>
        <p:spPr>
          <a:xfrm>
            <a:off x="150878" y="4662544"/>
            <a:ext cx="5423024" cy="2031325"/>
          </a:xfrm>
          <a:prstGeom prst="rect">
            <a:avLst/>
          </a:prstGeom>
          <a:noFill/>
        </p:spPr>
        <p:txBody>
          <a:bodyPr wrap="square" rtlCol="0">
            <a:spAutoFit/>
          </a:bodyPr>
          <a:lstStyle/>
          <a:p>
            <a:r>
              <a:rPr lang="en-US" dirty="0">
                <a:latin typeface="Consolas" panose="020B0609020204030204" pitchFamily="49" charset="0"/>
              </a:rPr>
              <a:t>sm0lest </a:t>
            </a:r>
            <a:r>
              <a:rPr lang="en-US" dirty="0" err="1">
                <a:latin typeface="Consolas" panose="020B0609020204030204" pitchFamily="49" charset="0"/>
              </a:rPr>
              <a:t>lst</a:t>
            </a:r>
            <a:r>
              <a:rPr lang="en-US" dirty="0">
                <a:latin typeface="Consolas" panose="020B0609020204030204" pitchFamily="49" charset="0"/>
              </a:rPr>
              <a:t> </a:t>
            </a: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error "empty list"</a:t>
            </a:r>
          </a:p>
          <a:p>
            <a:r>
              <a:rPr lang="en-US" dirty="0">
                <a:latin typeface="Consolas" panose="020B0609020204030204" pitchFamily="49" charset="0"/>
              </a:rPr>
              <a:t> | length </a:t>
            </a:r>
            <a:r>
              <a:rPr lang="en-US" dirty="0" err="1">
                <a:latin typeface="Consolas" panose="020B0609020204030204" pitchFamily="49" charset="0"/>
              </a:rPr>
              <a:t>lst</a:t>
            </a:r>
            <a:r>
              <a:rPr lang="en-US" dirty="0">
                <a:latin typeface="Consolas" panose="020B0609020204030204" pitchFamily="49" charset="0"/>
              </a:rPr>
              <a:t> == 1 = first</a:t>
            </a:r>
          </a:p>
          <a:p>
            <a:r>
              <a:rPr lang="en-US" dirty="0">
                <a:latin typeface="Consolas" panose="020B0609020204030204" pitchFamily="49" charset="0"/>
              </a:rPr>
              <a:t> | otherwise = min first (sm0lest rest) where</a:t>
            </a:r>
          </a:p>
          <a:p>
            <a:r>
              <a:rPr lang="en-US" dirty="0">
                <a:latin typeface="Consolas" panose="020B0609020204030204" pitchFamily="49" charset="0"/>
              </a:rPr>
              <a:t>   first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grpSp>
        <p:nvGrpSpPr>
          <p:cNvPr id="32" name="Group 31">
            <a:extLst>
              <a:ext uri="{FF2B5EF4-FFF2-40B4-BE49-F238E27FC236}">
                <a16:creationId xmlns:a16="http://schemas.microsoft.com/office/drawing/2014/main" id="{78AF4B0F-1C5B-48AC-9BB9-8C237DFD5EFB}"/>
              </a:ext>
            </a:extLst>
          </p:cNvPr>
          <p:cNvGrpSpPr/>
          <p:nvPr/>
        </p:nvGrpSpPr>
        <p:grpSpPr>
          <a:xfrm>
            <a:off x="5776650" y="2446070"/>
            <a:ext cx="6238537" cy="4247799"/>
            <a:chOff x="6095118" y="1978967"/>
            <a:chExt cx="5733038" cy="3715153"/>
          </a:xfrm>
        </p:grpSpPr>
        <p:grpSp>
          <p:nvGrpSpPr>
            <p:cNvPr id="33" name="Group 32">
              <a:extLst>
                <a:ext uri="{FF2B5EF4-FFF2-40B4-BE49-F238E27FC236}">
                  <a16:creationId xmlns:a16="http://schemas.microsoft.com/office/drawing/2014/main" id="{ADA9C7E5-4658-44B0-86FF-AF6A863A1222}"/>
                </a:ext>
              </a:extLst>
            </p:cNvPr>
            <p:cNvGrpSpPr/>
            <p:nvPr/>
          </p:nvGrpSpPr>
          <p:grpSpPr>
            <a:xfrm>
              <a:off x="6095118" y="1978967"/>
              <a:ext cx="5733038" cy="3715153"/>
              <a:chOff x="3072962" y="1263460"/>
              <a:chExt cx="5994838" cy="4294379"/>
            </a:xfrm>
          </p:grpSpPr>
          <p:pic>
            <p:nvPicPr>
              <p:cNvPr id="38" name="Picture 37">
                <a:extLst>
                  <a:ext uri="{FF2B5EF4-FFF2-40B4-BE49-F238E27FC236}">
                    <a16:creationId xmlns:a16="http://schemas.microsoft.com/office/drawing/2014/main" id="{B64DC578-1D55-4771-816C-8AE7C0E9BC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40" name="Rectangle 39">
                <a:extLst>
                  <a:ext uri="{FF2B5EF4-FFF2-40B4-BE49-F238E27FC236}">
                    <a16:creationId xmlns:a16="http://schemas.microsoft.com/office/drawing/2014/main" id="{F3744B24-4461-47D4-90AA-87793763EA80}"/>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37" name="Rectangle 36">
              <a:extLst>
                <a:ext uri="{FF2B5EF4-FFF2-40B4-BE49-F238E27FC236}">
                  <a16:creationId xmlns:a16="http://schemas.microsoft.com/office/drawing/2014/main" id="{3B049286-C5B3-4095-B7B6-86E4988F6193}"/>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0FFEFEB4-815A-4A4B-949F-622FE1A6B40C}"/>
              </a:ext>
            </a:extLst>
          </p:cNvPr>
          <p:cNvSpPr txBox="1"/>
          <p:nvPr/>
        </p:nvSpPr>
        <p:spPr>
          <a:xfrm>
            <a:off x="5801045" y="2670782"/>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44" name="TextBox 43">
            <a:extLst>
              <a:ext uri="{FF2B5EF4-FFF2-40B4-BE49-F238E27FC236}">
                <a16:creationId xmlns:a16="http://schemas.microsoft.com/office/drawing/2014/main" id="{37D8E52B-8691-41D9-A09F-12C6991ED69F}"/>
              </a:ext>
            </a:extLst>
          </p:cNvPr>
          <p:cNvSpPr txBox="1"/>
          <p:nvPr/>
        </p:nvSpPr>
        <p:spPr>
          <a:xfrm>
            <a:off x="6894641" y="2678081"/>
            <a:ext cx="1830950"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sm0lest</a:t>
            </a:r>
          </a:p>
        </p:txBody>
      </p:sp>
      <p:sp>
        <p:nvSpPr>
          <p:cNvPr id="45" name="TextBox 44">
            <a:extLst>
              <a:ext uri="{FF2B5EF4-FFF2-40B4-BE49-F238E27FC236}">
                <a16:creationId xmlns:a16="http://schemas.microsoft.com/office/drawing/2014/main" id="{06A7C2BA-1DCB-4110-981F-03D8E84484CE}"/>
              </a:ext>
            </a:extLst>
          </p:cNvPr>
          <p:cNvSpPr txBox="1"/>
          <p:nvPr/>
        </p:nvSpPr>
        <p:spPr>
          <a:xfrm>
            <a:off x="5770125" y="3179893"/>
            <a:ext cx="1324402" cy="369332"/>
          </a:xfrm>
          <a:prstGeom prst="rect">
            <a:avLst/>
          </a:prstGeom>
          <a:noFill/>
        </p:spPr>
        <p:txBody>
          <a:bodyPr wrap="none" rtlCol="0">
            <a:spAutoFit/>
          </a:bodyPr>
          <a:lstStyle/>
          <a:p>
            <a:r>
              <a:rPr lang="en-US">
                <a:solidFill>
                  <a:schemeClr val="bg1"/>
                </a:solidFill>
                <a:latin typeface="Consolas" panose="020B0609020204030204" pitchFamily="49" charset="0"/>
              </a:rPr>
              <a:t>Sm0lest&gt; </a:t>
            </a:r>
            <a:endParaRPr lang="en-US" dirty="0">
              <a:solidFill>
                <a:schemeClr val="bg1"/>
              </a:solidFill>
              <a:latin typeface="Consolas" panose="020B0609020204030204" pitchFamily="49" charset="0"/>
            </a:endParaRPr>
          </a:p>
        </p:txBody>
      </p:sp>
      <p:sp>
        <p:nvSpPr>
          <p:cNvPr id="56" name="TextBox 55">
            <a:extLst>
              <a:ext uri="{FF2B5EF4-FFF2-40B4-BE49-F238E27FC236}">
                <a16:creationId xmlns:a16="http://schemas.microsoft.com/office/drawing/2014/main" id="{3FC28323-B5C8-454A-918C-4F7EF31BA00F}"/>
              </a:ext>
            </a:extLst>
          </p:cNvPr>
          <p:cNvSpPr txBox="1"/>
          <p:nvPr/>
        </p:nvSpPr>
        <p:spPr>
          <a:xfrm>
            <a:off x="6838182" y="3182561"/>
            <a:ext cx="2210862" cy="369332"/>
          </a:xfrm>
          <a:prstGeom prst="rect">
            <a:avLst/>
          </a:prstGeom>
          <a:noFill/>
        </p:spPr>
        <p:txBody>
          <a:bodyPr wrap="none" rtlCol="0">
            <a:spAutoFit/>
          </a:bodyPr>
          <a:lstStyle/>
          <a:p>
            <a:r>
              <a:rPr lang="en-US" dirty="0">
                <a:solidFill>
                  <a:srgbClr val="C2FFF0"/>
                </a:solidFill>
                <a:latin typeface="Consolas" panose="020B0609020204030204" pitchFamily="49" charset="0"/>
              </a:rPr>
              <a:t>sm0lest [5,10,2]</a:t>
            </a:r>
          </a:p>
        </p:txBody>
      </p:sp>
      <p:sp>
        <p:nvSpPr>
          <p:cNvPr id="120" name="Rectangle 119">
            <a:extLst>
              <a:ext uri="{FF2B5EF4-FFF2-40B4-BE49-F238E27FC236}">
                <a16:creationId xmlns:a16="http://schemas.microsoft.com/office/drawing/2014/main" id="{FDF0BB97-F6FD-4AFD-A247-BB04B2D7C4C8}"/>
              </a:ext>
            </a:extLst>
          </p:cNvPr>
          <p:cNvSpPr/>
          <p:nvPr/>
        </p:nvSpPr>
        <p:spPr>
          <a:xfrm>
            <a:off x="3376531" y="5527092"/>
            <a:ext cx="1831623"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D6F4C84-68F8-4BF0-817B-900297D4197C}"/>
              </a:ext>
            </a:extLst>
          </p:cNvPr>
          <p:cNvSpPr txBox="1"/>
          <p:nvPr/>
        </p:nvSpPr>
        <p:spPr>
          <a:xfrm>
            <a:off x="5774542" y="2915493"/>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2" name="TextBox 1">
            <a:extLst>
              <a:ext uri="{FF2B5EF4-FFF2-40B4-BE49-F238E27FC236}">
                <a16:creationId xmlns:a16="http://schemas.microsoft.com/office/drawing/2014/main" id="{61A3BEA2-5DC8-4BD7-960B-0A7F61255D13}"/>
              </a:ext>
            </a:extLst>
          </p:cNvPr>
          <p:cNvSpPr txBox="1"/>
          <p:nvPr/>
        </p:nvSpPr>
        <p:spPr>
          <a:xfrm>
            <a:off x="71274" y="4403823"/>
            <a:ext cx="1210588" cy="369332"/>
          </a:xfrm>
          <a:prstGeom prst="rect">
            <a:avLst/>
          </a:prstGeom>
          <a:noFill/>
        </p:spPr>
        <p:txBody>
          <a:bodyPr wrap="none" rtlCol="0">
            <a:spAutoFit/>
          </a:bodyPr>
          <a:lstStyle/>
          <a:p>
            <a:r>
              <a:rPr lang="en-US" dirty="0"/>
              <a:t>sm</a:t>
            </a:r>
            <a:r>
              <a:rPr lang="en-US" dirty="0">
                <a:latin typeface="Consolas" panose="020B0609020204030204" pitchFamily="49" charset="0"/>
              </a:rPr>
              <a:t>0</a:t>
            </a:r>
            <a:r>
              <a:rPr lang="en-US" dirty="0"/>
              <a:t>lest.hs</a:t>
            </a:r>
          </a:p>
        </p:txBody>
      </p:sp>
      <p:cxnSp>
        <p:nvCxnSpPr>
          <p:cNvPr id="11" name="Straight Arrow Connector 10">
            <a:extLst>
              <a:ext uri="{FF2B5EF4-FFF2-40B4-BE49-F238E27FC236}">
                <a16:creationId xmlns:a16="http://schemas.microsoft.com/office/drawing/2014/main" id="{56D0A2AB-2C16-4AED-9E6E-8422E7A740B2}"/>
              </a:ext>
            </a:extLst>
          </p:cNvPr>
          <p:cNvCxnSpPr/>
          <p:nvPr/>
        </p:nvCxnSpPr>
        <p:spPr>
          <a:xfrm>
            <a:off x="4375" y="4860757"/>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FD0B03E-C1F3-4592-8C7A-39D1F00CC7F9}"/>
              </a:ext>
            </a:extLst>
          </p:cNvPr>
          <p:cNvCxnSpPr/>
          <p:nvPr/>
        </p:nvCxnSpPr>
        <p:spPr>
          <a:xfrm>
            <a:off x="321568" y="5109408"/>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05B6CDD-38BC-423A-B1BB-1FE6E8605F01}"/>
              </a:ext>
            </a:extLst>
          </p:cNvPr>
          <p:cNvCxnSpPr/>
          <p:nvPr/>
        </p:nvCxnSpPr>
        <p:spPr>
          <a:xfrm>
            <a:off x="321568" y="5384311"/>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3CE1A5D-6C7C-49B8-BECB-203192E338FC}"/>
              </a:ext>
            </a:extLst>
          </p:cNvPr>
          <p:cNvCxnSpPr/>
          <p:nvPr/>
        </p:nvCxnSpPr>
        <p:spPr>
          <a:xfrm>
            <a:off x="339005" y="5665079"/>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BC6BE26-3EA6-4C53-8488-9A9491CDC241}"/>
              </a:ext>
            </a:extLst>
          </p:cNvPr>
          <p:cNvCxnSpPr>
            <a:cxnSpLocks/>
          </p:cNvCxnSpPr>
          <p:nvPr/>
        </p:nvCxnSpPr>
        <p:spPr>
          <a:xfrm>
            <a:off x="1916302" y="5468900"/>
            <a:ext cx="211402" cy="1349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4C4A75B7-B957-4C0F-9C2A-B01616F6DC4B}"/>
              </a:ext>
            </a:extLst>
          </p:cNvPr>
          <p:cNvGrpSpPr/>
          <p:nvPr/>
        </p:nvGrpSpPr>
        <p:grpSpPr>
          <a:xfrm>
            <a:off x="4149981" y="4438085"/>
            <a:ext cx="1590907" cy="448918"/>
            <a:chOff x="3735281" y="4465588"/>
            <a:chExt cx="1590907" cy="448918"/>
          </a:xfrm>
        </p:grpSpPr>
        <p:grpSp>
          <p:nvGrpSpPr>
            <p:cNvPr id="80" name="Group 79">
              <a:extLst>
                <a:ext uri="{FF2B5EF4-FFF2-40B4-BE49-F238E27FC236}">
                  <a16:creationId xmlns:a16="http://schemas.microsoft.com/office/drawing/2014/main" id="{6A51C68D-0BD3-463E-B42A-B4A18998F4FC}"/>
                </a:ext>
              </a:extLst>
            </p:cNvPr>
            <p:cNvGrpSpPr/>
            <p:nvPr/>
          </p:nvGrpSpPr>
          <p:grpSpPr>
            <a:xfrm>
              <a:off x="4102475" y="4545174"/>
              <a:ext cx="1223713" cy="369332"/>
              <a:chOff x="5770125" y="877607"/>
              <a:chExt cx="1223713" cy="369332"/>
            </a:xfrm>
          </p:grpSpPr>
          <p:sp>
            <p:nvSpPr>
              <p:cNvPr id="81" name="Rectangle 80">
                <a:extLst>
                  <a:ext uri="{FF2B5EF4-FFF2-40B4-BE49-F238E27FC236}">
                    <a16:creationId xmlns:a16="http://schemas.microsoft.com/office/drawing/2014/main" id="{F17DC47A-3554-4BC8-BAB0-D361EDB1116C}"/>
                  </a:ext>
                </a:extLst>
              </p:cNvPr>
              <p:cNvSpPr/>
              <p:nvPr/>
            </p:nvSpPr>
            <p:spPr>
              <a:xfrm>
                <a:off x="5770125" y="877607"/>
                <a:ext cx="121058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2A26F3C4-D455-4023-B598-E813C718A50D}"/>
                  </a:ext>
                </a:extLst>
              </p:cNvPr>
              <p:cNvSpPr txBox="1"/>
              <p:nvPr/>
            </p:nvSpPr>
            <p:spPr>
              <a:xfrm>
                <a:off x="5783250" y="877607"/>
                <a:ext cx="1210588" cy="369332"/>
              </a:xfrm>
              <a:prstGeom prst="rect">
                <a:avLst/>
              </a:prstGeom>
              <a:noFill/>
            </p:spPr>
            <p:txBody>
              <a:bodyPr wrap="square">
                <a:spAutoFit/>
              </a:bodyPr>
              <a:lstStyle/>
              <a:p>
                <a:r>
                  <a:rPr lang="en-US" dirty="0">
                    <a:solidFill>
                      <a:schemeClr val="bg1"/>
                    </a:solidFill>
                    <a:latin typeface="Consolas" panose="020B0609020204030204" pitchFamily="49" charset="0"/>
                  </a:rPr>
                  <a:t>[5,10,2]</a:t>
                </a:r>
                <a:endParaRPr lang="en-US" dirty="0">
                  <a:solidFill>
                    <a:schemeClr val="bg1"/>
                  </a:solidFill>
                </a:endParaRPr>
              </a:p>
            </p:txBody>
          </p:sp>
        </p:grpSp>
        <p:sp>
          <p:nvSpPr>
            <p:cNvPr id="12" name="TextBox 11">
              <a:extLst>
                <a:ext uri="{FF2B5EF4-FFF2-40B4-BE49-F238E27FC236}">
                  <a16:creationId xmlns:a16="http://schemas.microsoft.com/office/drawing/2014/main" id="{53E23F06-B290-4464-A4F0-94D736ACD943}"/>
                </a:ext>
              </a:extLst>
            </p:cNvPr>
            <p:cNvSpPr txBox="1"/>
            <p:nvPr/>
          </p:nvSpPr>
          <p:spPr>
            <a:xfrm>
              <a:off x="3735281" y="4465588"/>
              <a:ext cx="410690" cy="369332"/>
            </a:xfrm>
            <a:prstGeom prst="rect">
              <a:avLst/>
            </a:prstGeom>
            <a:noFill/>
          </p:spPr>
          <p:txBody>
            <a:bodyPr wrap="none" rtlCol="0">
              <a:spAutoFit/>
            </a:bodyPr>
            <a:lstStyle/>
            <a:p>
              <a:r>
                <a:rPr lang="en-US" dirty="0" err="1"/>
                <a:t>lst</a:t>
              </a:r>
              <a:endParaRPr lang="en-US" dirty="0"/>
            </a:p>
          </p:txBody>
        </p:sp>
      </p:grpSp>
      <p:sp>
        <p:nvSpPr>
          <p:cNvPr id="16" name="Rectangle 15">
            <a:extLst>
              <a:ext uri="{FF2B5EF4-FFF2-40B4-BE49-F238E27FC236}">
                <a16:creationId xmlns:a16="http://schemas.microsoft.com/office/drawing/2014/main" id="{8DD4A82D-8D39-4FDC-ACA3-171DDD52DD68}"/>
              </a:ext>
            </a:extLst>
          </p:cNvPr>
          <p:cNvSpPr/>
          <p:nvPr/>
        </p:nvSpPr>
        <p:spPr>
          <a:xfrm>
            <a:off x="2515694" y="5530373"/>
            <a:ext cx="842895"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268B0025-E911-4FDA-B31E-2166BB549C23}"/>
              </a:ext>
            </a:extLst>
          </p:cNvPr>
          <p:cNvGrpSpPr/>
          <p:nvPr/>
        </p:nvGrpSpPr>
        <p:grpSpPr>
          <a:xfrm>
            <a:off x="1184512" y="2799475"/>
            <a:ext cx="1734215" cy="2183517"/>
            <a:chOff x="5833664" y="100628"/>
            <a:chExt cx="1734215" cy="2183517"/>
          </a:xfrm>
        </p:grpSpPr>
        <p:grpSp>
          <p:nvGrpSpPr>
            <p:cNvPr id="224" name="Group 223">
              <a:extLst>
                <a:ext uri="{FF2B5EF4-FFF2-40B4-BE49-F238E27FC236}">
                  <a16:creationId xmlns:a16="http://schemas.microsoft.com/office/drawing/2014/main" id="{C5FC0938-E17D-49AE-AAD0-70425ACC354A}"/>
                </a:ext>
              </a:extLst>
            </p:cNvPr>
            <p:cNvGrpSpPr/>
            <p:nvPr/>
          </p:nvGrpSpPr>
          <p:grpSpPr>
            <a:xfrm>
              <a:off x="5833664" y="100628"/>
              <a:ext cx="1734215" cy="2183517"/>
              <a:chOff x="1183593" y="2945708"/>
              <a:chExt cx="1734215" cy="2183517"/>
            </a:xfrm>
          </p:grpSpPr>
          <p:sp>
            <p:nvSpPr>
              <p:cNvPr id="226" name="Speech Bubble: Rectangle with Corners Rounded 225">
                <a:extLst>
                  <a:ext uri="{FF2B5EF4-FFF2-40B4-BE49-F238E27FC236}">
                    <a16:creationId xmlns:a16="http://schemas.microsoft.com/office/drawing/2014/main" id="{ACE32E93-59B7-4104-999E-920253D258BA}"/>
                  </a:ext>
                </a:extLst>
              </p:cNvPr>
              <p:cNvSpPr/>
              <p:nvPr/>
            </p:nvSpPr>
            <p:spPr>
              <a:xfrm>
                <a:off x="1183593" y="2945708"/>
                <a:ext cx="1734215" cy="2183517"/>
              </a:xfrm>
              <a:prstGeom prst="wedgeRoundRectCallout">
                <a:avLst>
                  <a:gd name="adj1" fmla="val 56627"/>
                  <a:gd name="adj2" fmla="val 762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a:t>
                </a:r>
              </a:p>
              <a:p>
                <a:pPr algn="ctr"/>
                <a:endParaRPr lang="en-US" sz="2000" dirty="0">
                  <a:latin typeface="Corbel" panose="020B0503020204020204" pitchFamily="34" charset="0"/>
                </a:endParaRPr>
              </a:p>
              <a:p>
                <a:pPr algn="ctr"/>
                <a:r>
                  <a:rPr lang="en-US" sz="2000" dirty="0">
                    <a:latin typeface="Corbel" panose="020B0503020204020204" pitchFamily="34" charset="0"/>
                  </a:rPr>
                  <a:t>head </a:t>
                </a:r>
                <a:r>
                  <a:rPr lang="en-US" sz="2000" dirty="0" err="1">
                    <a:latin typeface="Corbel" panose="020B0503020204020204" pitchFamily="34" charset="0"/>
                  </a:rPr>
                  <a:t>lst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head [5,10,2]</a:t>
                </a:r>
              </a:p>
              <a:p>
                <a:pPr algn="ctr"/>
                <a:endParaRPr lang="en-US" sz="2000" dirty="0">
                  <a:latin typeface="Corbel" panose="020B0503020204020204" pitchFamily="34" charset="0"/>
                </a:endParaRPr>
              </a:p>
              <a:p>
                <a:pPr algn="ctr"/>
                <a:r>
                  <a:rPr lang="en-US" sz="2000" dirty="0">
                    <a:latin typeface="Corbel" panose="020B0503020204020204" pitchFamily="34" charset="0"/>
                  </a:rPr>
                  <a:t>5</a:t>
                </a:r>
              </a:p>
            </p:txBody>
          </p:sp>
          <p:sp>
            <p:nvSpPr>
              <p:cNvPr id="227" name="Arrow: Down 226">
                <a:extLst>
                  <a:ext uri="{FF2B5EF4-FFF2-40B4-BE49-F238E27FC236}">
                    <a16:creationId xmlns:a16="http://schemas.microsoft.com/office/drawing/2014/main" id="{7BE266FD-8A1C-4DE2-AC34-E95C0AC48CAC}"/>
                  </a:ext>
                </a:extLst>
              </p:cNvPr>
              <p:cNvSpPr/>
              <p:nvPr/>
            </p:nvSpPr>
            <p:spPr>
              <a:xfrm>
                <a:off x="1770268" y="393021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Arrow: Down 227">
                <a:extLst>
                  <a:ext uri="{FF2B5EF4-FFF2-40B4-BE49-F238E27FC236}">
                    <a16:creationId xmlns:a16="http://schemas.microsoft.com/office/drawing/2014/main" id="{6A31E39D-A5B2-4CD5-A783-B7AD24C2B377}"/>
                  </a:ext>
                </a:extLst>
              </p:cNvPr>
              <p:cNvSpPr/>
              <p:nvPr/>
            </p:nvSpPr>
            <p:spPr>
              <a:xfrm>
                <a:off x="1770268" y="456049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5" name="Arrow: Down 224">
              <a:extLst>
                <a:ext uri="{FF2B5EF4-FFF2-40B4-BE49-F238E27FC236}">
                  <a16:creationId xmlns:a16="http://schemas.microsoft.com/office/drawing/2014/main" id="{71B733D1-73C0-4E8E-B44D-ECD8166F7DE5}"/>
                </a:ext>
              </a:extLst>
            </p:cNvPr>
            <p:cNvSpPr/>
            <p:nvPr/>
          </p:nvSpPr>
          <p:spPr>
            <a:xfrm>
              <a:off x="6410195" y="480141"/>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9" name="TextBox 88">
            <a:extLst>
              <a:ext uri="{FF2B5EF4-FFF2-40B4-BE49-F238E27FC236}">
                <a16:creationId xmlns:a16="http://schemas.microsoft.com/office/drawing/2014/main" id="{2409FECD-E42B-4806-9B5B-4296CCF242FE}"/>
              </a:ext>
            </a:extLst>
          </p:cNvPr>
          <p:cNvSpPr txBox="1"/>
          <p:nvPr/>
        </p:nvSpPr>
        <p:spPr>
          <a:xfrm>
            <a:off x="1878358" y="4607362"/>
            <a:ext cx="344684" cy="400110"/>
          </a:xfrm>
          <a:prstGeom prst="rect">
            <a:avLst/>
          </a:prstGeom>
          <a:noFill/>
        </p:spPr>
        <p:txBody>
          <a:bodyPr wrap="square">
            <a:spAutoFit/>
          </a:bodyPr>
          <a:lstStyle/>
          <a:p>
            <a:pPr algn="ctr"/>
            <a:r>
              <a:rPr lang="en-US" sz="2000">
                <a:solidFill>
                  <a:srgbClr val="FF0000"/>
                </a:solidFill>
                <a:latin typeface="+mj-lt"/>
              </a:rPr>
              <a:t>5</a:t>
            </a:r>
            <a:endParaRPr lang="en-US" sz="2000" dirty="0">
              <a:solidFill>
                <a:srgbClr val="FF0000"/>
              </a:solidFill>
              <a:latin typeface="+mj-lt"/>
            </a:endParaRPr>
          </a:p>
        </p:txBody>
      </p:sp>
      <p:sp>
        <p:nvSpPr>
          <p:cNvPr id="215" name="TextBox 214">
            <a:extLst>
              <a:ext uri="{FF2B5EF4-FFF2-40B4-BE49-F238E27FC236}">
                <a16:creationId xmlns:a16="http://schemas.microsoft.com/office/drawing/2014/main" id="{AE6631A7-C16C-4227-9510-AF09D9714A4D}"/>
              </a:ext>
            </a:extLst>
          </p:cNvPr>
          <p:cNvSpPr txBox="1"/>
          <p:nvPr/>
        </p:nvSpPr>
        <p:spPr>
          <a:xfrm>
            <a:off x="3816579" y="5460605"/>
            <a:ext cx="344684" cy="400110"/>
          </a:xfrm>
          <a:prstGeom prst="rect">
            <a:avLst/>
          </a:prstGeom>
          <a:noFill/>
        </p:spPr>
        <p:txBody>
          <a:bodyPr wrap="square">
            <a:spAutoFit/>
          </a:bodyPr>
          <a:lstStyle/>
          <a:p>
            <a:pPr algn="ctr"/>
            <a:r>
              <a:rPr lang="en-US" sz="2000" dirty="0">
                <a:solidFill>
                  <a:srgbClr val="FF0000"/>
                </a:solidFill>
                <a:latin typeface="+mj-lt"/>
              </a:rPr>
              <a:t>2</a:t>
            </a:r>
          </a:p>
        </p:txBody>
      </p:sp>
      <p:cxnSp>
        <p:nvCxnSpPr>
          <p:cNvPr id="95" name="Straight Arrow Connector 94">
            <a:extLst>
              <a:ext uri="{FF2B5EF4-FFF2-40B4-BE49-F238E27FC236}">
                <a16:creationId xmlns:a16="http://schemas.microsoft.com/office/drawing/2014/main" id="{6B3E176E-62E6-43D0-97B5-1FF2BD3DEA6C}"/>
              </a:ext>
            </a:extLst>
          </p:cNvPr>
          <p:cNvCxnSpPr>
            <a:cxnSpLocks/>
          </p:cNvCxnSpPr>
          <p:nvPr/>
        </p:nvCxnSpPr>
        <p:spPr>
          <a:xfrm>
            <a:off x="3494962" y="5468900"/>
            <a:ext cx="211402" cy="1349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32A041F4-C5DE-4428-BA5C-9C7A22F7EAFF}"/>
              </a:ext>
            </a:extLst>
          </p:cNvPr>
          <p:cNvSpPr/>
          <p:nvPr/>
        </p:nvSpPr>
        <p:spPr>
          <a:xfrm>
            <a:off x="4431996" y="5536690"/>
            <a:ext cx="579738"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Arrow Connector 98">
            <a:extLst>
              <a:ext uri="{FF2B5EF4-FFF2-40B4-BE49-F238E27FC236}">
                <a16:creationId xmlns:a16="http://schemas.microsoft.com/office/drawing/2014/main" id="{EF72B76E-0705-4D63-8E7F-0A718F961266}"/>
              </a:ext>
            </a:extLst>
          </p:cNvPr>
          <p:cNvCxnSpPr/>
          <p:nvPr/>
        </p:nvCxnSpPr>
        <p:spPr>
          <a:xfrm>
            <a:off x="6680074" y="3374681"/>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95E10BF-3EB1-4372-8A89-AC8106A6D77B}"/>
              </a:ext>
            </a:extLst>
          </p:cNvPr>
          <p:cNvGrpSpPr/>
          <p:nvPr/>
        </p:nvGrpSpPr>
        <p:grpSpPr>
          <a:xfrm>
            <a:off x="6462373" y="3433528"/>
            <a:ext cx="2760380" cy="2305227"/>
            <a:chOff x="6488623" y="3433528"/>
            <a:chExt cx="2760380" cy="2305227"/>
          </a:xfrm>
        </p:grpSpPr>
        <p:grpSp>
          <p:nvGrpSpPr>
            <p:cNvPr id="103" name="Group 102">
              <a:extLst>
                <a:ext uri="{FF2B5EF4-FFF2-40B4-BE49-F238E27FC236}">
                  <a16:creationId xmlns:a16="http://schemas.microsoft.com/office/drawing/2014/main" id="{52FE0D34-B420-45D0-A5DC-CAFDF6AF24FE}"/>
                </a:ext>
              </a:extLst>
            </p:cNvPr>
            <p:cNvGrpSpPr/>
            <p:nvPr/>
          </p:nvGrpSpPr>
          <p:grpSpPr>
            <a:xfrm>
              <a:off x="6488623" y="3433528"/>
              <a:ext cx="2760380" cy="2305227"/>
              <a:chOff x="1183593" y="2736497"/>
              <a:chExt cx="2760380" cy="2305227"/>
            </a:xfrm>
          </p:grpSpPr>
          <p:sp>
            <p:nvSpPr>
              <p:cNvPr id="104" name="Speech Bubble: Rectangle with Corners Rounded 103">
                <a:extLst>
                  <a:ext uri="{FF2B5EF4-FFF2-40B4-BE49-F238E27FC236}">
                    <a16:creationId xmlns:a16="http://schemas.microsoft.com/office/drawing/2014/main" id="{19E11772-20EB-481D-9243-B06A4767F964}"/>
                  </a:ext>
                </a:extLst>
              </p:cNvPr>
              <p:cNvSpPr/>
              <p:nvPr/>
            </p:nvSpPr>
            <p:spPr>
              <a:xfrm>
                <a:off x="1183593" y="2736497"/>
                <a:ext cx="2760380" cy="2305227"/>
              </a:xfrm>
              <a:prstGeom prst="wedgeRoundRectCallout">
                <a:avLst>
                  <a:gd name="adj1" fmla="val -110428"/>
                  <a:gd name="adj2" fmla="val 428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rest</a:t>
                </a:r>
              </a:p>
              <a:p>
                <a:pPr algn="ctr"/>
                <a:endParaRPr lang="en-US" sz="2000" dirty="0">
                  <a:latin typeface="Corbel" panose="020B0503020204020204" pitchFamily="34" charset="0"/>
                </a:endParaRPr>
              </a:p>
              <a:p>
                <a:pPr algn="ctr"/>
                <a:r>
                  <a:rPr lang="en-US" sz="2000" dirty="0">
                    <a:latin typeface="Corbel" panose="020B0503020204020204" pitchFamily="34" charset="0"/>
                  </a:rPr>
                  <a:t>tail </a:t>
                </a:r>
                <a:r>
                  <a:rPr lang="en-US" sz="2000" dirty="0" err="1">
                    <a:latin typeface="Corbel" panose="020B0503020204020204" pitchFamily="34" charset="0"/>
                  </a:rPr>
                  <a:t>lst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tail [5,10,2]</a:t>
                </a:r>
              </a:p>
              <a:p>
                <a:pPr algn="ctr"/>
                <a:endParaRPr lang="en-US" sz="2000" dirty="0">
                  <a:latin typeface="Corbel" panose="020B0503020204020204" pitchFamily="34" charset="0"/>
                </a:endParaRPr>
              </a:p>
              <a:p>
                <a:pPr algn="ctr"/>
                <a:r>
                  <a:rPr lang="en-US" sz="2000" dirty="0">
                    <a:latin typeface="Corbel" panose="020B0503020204020204" pitchFamily="34" charset="0"/>
                  </a:rPr>
                  <a:t>[10,2]</a:t>
                </a:r>
              </a:p>
            </p:txBody>
          </p:sp>
          <p:sp>
            <p:nvSpPr>
              <p:cNvPr id="105" name="Arrow: Down 104">
                <a:extLst>
                  <a:ext uri="{FF2B5EF4-FFF2-40B4-BE49-F238E27FC236}">
                    <a16:creationId xmlns:a16="http://schemas.microsoft.com/office/drawing/2014/main" id="{3B93F916-3214-4E1B-81C2-4944FFE6280F}"/>
                  </a:ext>
                </a:extLst>
              </p:cNvPr>
              <p:cNvSpPr/>
              <p:nvPr/>
            </p:nvSpPr>
            <p:spPr>
              <a:xfrm>
                <a:off x="2238398" y="379021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Arrow: Down 105">
                <a:extLst>
                  <a:ext uri="{FF2B5EF4-FFF2-40B4-BE49-F238E27FC236}">
                    <a16:creationId xmlns:a16="http://schemas.microsoft.com/office/drawing/2014/main" id="{21169192-C2F4-4D55-A1DF-C91A2EF7C153}"/>
                  </a:ext>
                </a:extLst>
              </p:cNvPr>
              <p:cNvSpPr/>
              <p:nvPr/>
            </p:nvSpPr>
            <p:spPr>
              <a:xfrm>
                <a:off x="2238398" y="442049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Arrow: Down 228">
              <a:extLst>
                <a:ext uri="{FF2B5EF4-FFF2-40B4-BE49-F238E27FC236}">
                  <a16:creationId xmlns:a16="http://schemas.microsoft.com/office/drawing/2014/main" id="{263D3FA1-3EA6-4D35-9D03-61CD04B7FD12}"/>
                </a:ext>
              </a:extLst>
            </p:cNvPr>
            <p:cNvSpPr/>
            <p:nvPr/>
          </p:nvSpPr>
          <p:spPr>
            <a:xfrm>
              <a:off x="7543428" y="389635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EB232CB5-26CC-4FE6-A440-3972F18A9FCC}"/>
              </a:ext>
            </a:extLst>
          </p:cNvPr>
          <p:cNvSpPr txBox="1"/>
          <p:nvPr/>
        </p:nvSpPr>
        <p:spPr>
          <a:xfrm>
            <a:off x="6851437" y="5300996"/>
            <a:ext cx="1981532" cy="400110"/>
          </a:xfrm>
          <a:prstGeom prst="rect">
            <a:avLst/>
          </a:prstGeom>
          <a:noFill/>
        </p:spPr>
        <p:txBody>
          <a:bodyPr wrap="square">
            <a:spAutoFit/>
          </a:bodyPr>
          <a:lstStyle/>
          <a:p>
            <a:pPr algn="ctr"/>
            <a:r>
              <a:rPr lang="en-US" sz="2000" dirty="0">
                <a:solidFill>
                  <a:srgbClr val="FF0000"/>
                </a:solidFill>
                <a:latin typeface="+mj-lt"/>
              </a:rPr>
              <a:t>[10,2]</a:t>
            </a:r>
          </a:p>
        </p:txBody>
      </p:sp>
      <p:sp>
        <p:nvSpPr>
          <p:cNvPr id="28" name="Rectangle 27">
            <a:extLst>
              <a:ext uri="{FF2B5EF4-FFF2-40B4-BE49-F238E27FC236}">
                <a16:creationId xmlns:a16="http://schemas.microsoft.com/office/drawing/2014/main" id="{5B41D7E8-EB04-4B2E-A914-EF941310A797}"/>
              </a:ext>
            </a:extLst>
          </p:cNvPr>
          <p:cNvSpPr/>
          <p:nvPr/>
        </p:nvSpPr>
        <p:spPr>
          <a:xfrm>
            <a:off x="0" y="4487248"/>
            <a:ext cx="5740888" cy="224212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ADB3BA17-C8B4-4547-A588-FAFD368AB711}"/>
              </a:ext>
            </a:extLst>
          </p:cNvPr>
          <p:cNvSpPr txBox="1"/>
          <p:nvPr/>
        </p:nvSpPr>
        <p:spPr>
          <a:xfrm>
            <a:off x="5770125" y="3446750"/>
            <a:ext cx="311304" cy="369332"/>
          </a:xfrm>
          <a:prstGeom prst="rect">
            <a:avLst/>
          </a:prstGeom>
          <a:noFill/>
        </p:spPr>
        <p:txBody>
          <a:bodyPr wrap="none" rtlCol="0">
            <a:spAutoFit/>
          </a:bodyPr>
          <a:lstStyle/>
          <a:p>
            <a:r>
              <a:rPr lang="en-US" dirty="0">
                <a:solidFill>
                  <a:srgbClr val="FFD1D1"/>
                </a:solidFill>
                <a:latin typeface="Consolas" panose="020B0609020204030204" pitchFamily="49" charset="0"/>
              </a:rPr>
              <a:t>2</a:t>
            </a:r>
          </a:p>
        </p:txBody>
      </p:sp>
      <p:sp>
        <p:nvSpPr>
          <p:cNvPr id="91" name="Speech Bubble: Rectangle with Corners Rounded 90">
            <a:extLst>
              <a:ext uri="{FF2B5EF4-FFF2-40B4-BE49-F238E27FC236}">
                <a16:creationId xmlns:a16="http://schemas.microsoft.com/office/drawing/2014/main" id="{152879A3-9A93-44AD-985F-B36AF3D2C22C}"/>
              </a:ext>
            </a:extLst>
          </p:cNvPr>
          <p:cNvSpPr/>
          <p:nvPr/>
        </p:nvSpPr>
        <p:spPr>
          <a:xfrm>
            <a:off x="32315" y="3374681"/>
            <a:ext cx="2518299" cy="1003071"/>
          </a:xfrm>
          <a:prstGeom prst="wedgeRoundRectCallout">
            <a:avLst>
              <a:gd name="adj1" fmla="val 1542"/>
              <a:gd name="adj2" fmla="val 1408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length [5,10,2] </a:t>
            </a:r>
            <a:r>
              <a:rPr lang="en-US" sz="2000" dirty="0">
                <a:latin typeface="Corbel" panose="020B0503020204020204" pitchFamily="34" charset="0"/>
                <a:sym typeface="Wingdings" panose="05000000000000000000" pitchFamily="2" charset="2"/>
              </a:rPr>
              <a:t> 3</a:t>
            </a:r>
            <a:endParaRPr lang="en-US" sz="2000" dirty="0">
              <a:latin typeface="Corbel" panose="020B0503020204020204" pitchFamily="34" charset="0"/>
            </a:endParaRPr>
          </a:p>
        </p:txBody>
      </p:sp>
      <p:sp>
        <p:nvSpPr>
          <p:cNvPr id="92" name="Speech Bubble: Rectangle with Corners Rounded 91">
            <a:extLst>
              <a:ext uri="{FF2B5EF4-FFF2-40B4-BE49-F238E27FC236}">
                <a16:creationId xmlns:a16="http://schemas.microsoft.com/office/drawing/2014/main" id="{CDDBB545-541E-4AD2-B1B0-AF2AB2DBCFF2}"/>
              </a:ext>
            </a:extLst>
          </p:cNvPr>
          <p:cNvSpPr/>
          <p:nvPr/>
        </p:nvSpPr>
        <p:spPr>
          <a:xfrm>
            <a:off x="196642" y="3708195"/>
            <a:ext cx="2119713" cy="699387"/>
          </a:xfrm>
          <a:prstGeom prst="wedgeRoundRectCallout">
            <a:avLst>
              <a:gd name="adj1" fmla="val 1542"/>
              <a:gd name="adj2" fmla="val 1408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[5,10,2] </a:t>
            </a:r>
            <a:r>
              <a:rPr lang="en-US" sz="2000" dirty="0">
                <a:latin typeface="Corbel" panose="020B0503020204020204" pitchFamily="34" charset="0"/>
                <a:sym typeface="Wingdings" panose="05000000000000000000" pitchFamily="2" charset="2"/>
              </a:rPr>
              <a:t>== []??</a:t>
            </a:r>
            <a:endParaRPr lang="en-US" sz="2000" dirty="0">
              <a:latin typeface="Corbel" panose="020B0503020204020204" pitchFamily="34" charset="0"/>
            </a:endParaRPr>
          </a:p>
        </p:txBody>
      </p:sp>
      <p:grpSp>
        <p:nvGrpSpPr>
          <p:cNvPr id="23" name="Group 22">
            <a:extLst>
              <a:ext uri="{FF2B5EF4-FFF2-40B4-BE49-F238E27FC236}">
                <a16:creationId xmlns:a16="http://schemas.microsoft.com/office/drawing/2014/main" id="{555E2768-0A13-4C7D-B072-F1939FF3DFAE}"/>
              </a:ext>
            </a:extLst>
          </p:cNvPr>
          <p:cNvGrpSpPr/>
          <p:nvPr/>
        </p:nvGrpSpPr>
        <p:grpSpPr>
          <a:xfrm>
            <a:off x="144980" y="2662893"/>
            <a:ext cx="5299225" cy="2031325"/>
            <a:chOff x="144980" y="2662893"/>
            <a:chExt cx="5299225" cy="2031325"/>
          </a:xfrm>
        </p:grpSpPr>
        <p:sp>
          <p:nvSpPr>
            <p:cNvPr id="134" name="Rectangle 133">
              <a:extLst>
                <a:ext uri="{FF2B5EF4-FFF2-40B4-BE49-F238E27FC236}">
                  <a16:creationId xmlns:a16="http://schemas.microsoft.com/office/drawing/2014/main" id="{1959461B-DB85-494E-B569-1A505A716296}"/>
                </a:ext>
              </a:extLst>
            </p:cNvPr>
            <p:cNvSpPr/>
            <p:nvPr/>
          </p:nvSpPr>
          <p:spPr>
            <a:xfrm>
              <a:off x="145528" y="2686648"/>
              <a:ext cx="5298677" cy="1958848"/>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60ADCBB-E869-4799-BA46-A9FD7B28CED6}"/>
                </a:ext>
              </a:extLst>
            </p:cNvPr>
            <p:cNvSpPr txBox="1"/>
            <p:nvPr/>
          </p:nvSpPr>
          <p:spPr>
            <a:xfrm>
              <a:off x="144980" y="2662893"/>
              <a:ext cx="5240062" cy="2031325"/>
            </a:xfrm>
            <a:prstGeom prst="rect">
              <a:avLst/>
            </a:prstGeom>
            <a:noFill/>
          </p:spPr>
          <p:txBody>
            <a:bodyPr wrap="square" rtlCol="0">
              <a:spAutoFit/>
            </a:bodyPr>
            <a:lstStyle/>
            <a:p>
              <a:r>
                <a:rPr lang="en-US" dirty="0">
                  <a:latin typeface="Consolas" panose="020B0609020204030204" pitchFamily="49" charset="0"/>
                </a:rPr>
                <a:t>sm0lest </a:t>
              </a:r>
              <a:r>
                <a:rPr lang="en-US" dirty="0" err="1">
                  <a:latin typeface="Consolas" panose="020B0609020204030204" pitchFamily="49" charset="0"/>
                </a:rPr>
                <a:t>lst</a:t>
              </a:r>
              <a:r>
                <a:rPr lang="en-US" dirty="0">
                  <a:latin typeface="Consolas" panose="020B0609020204030204" pitchFamily="49" charset="0"/>
                </a:rPr>
                <a:t> </a:t>
              </a: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error "empty list"</a:t>
              </a:r>
            </a:p>
            <a:p>
              <a:r>
                <a:rPr lang="en-US" dirty="0">
                  <a:latin typeface="Consolas" panose="020B0609020204030204" pitchFamily="49" charset="0"/>
                </a:rPr>
                <a:t> | length </a:t>
              </a:r>
              <a:r>
                <a:rPr lang="en-US" dirty="0" err="1">
                  <a:latin typeface="Consolas" panose="020B0609020204030204" pitchFamily="49" charset="0"/>
                </a:rPr>
                <a:t>lst</a:t>
              </a:r>
              <a:r>
                <a:rPr lang="en-US" dirty="0">
                  <a:latin typeface="Consolas" panose="020B0609020204030204" pitchFamily="49" charset="0"/>
                </a:rPr>
                <a:t> == 1 = first</a:t>
              </a:r>
            </a:p>
            <a:p>
              <a:r>
                <a:rPr lang="en-US" dirty="0">
                  <a:latin typeface="Consolas" panose="020B0609020204030204" pitchFamily="49" charset="0"/>
                </a:rPr>
                <a:t> | otherwise = min first (sm0lest rest) where</a:t>
              </a:r>
            </a:p>
            <a:p>
              <a:r>
                <a:rPr lang="en-US" dirty="0">
                  <a:latin typeface="Consolas" panose="020B0609020204030204" pitchFamily="49" charset="0"/>
                </a:rPr>
                <a:t>   first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grpSp>
      <p:cxnSp>
        <p:nvCxnSpPr>
          <p:cNvPr id="117" name="Straight Arrow Connector 116">
            <a:extLst>
              <a:ext uri="{FF2B5EF4-FFF2-40B4-BE49-F238E27FC236}">
                <a16:creationId xmlns:a16="http://schemas.microsoft.com/office/drawing/2014/main" id="{1824A3DC-1069-4FAB-AA32-C653B505789C}"/>
              </a:ext>
            </a:extLst>
          </p:cNvPr>
          <p:cNvCxnSpPr/>
          <p:nvPr/>
        </p:nvCxnSpPr>
        <p:spPr>
          <a:xfrm>
            <a:off x="349482" y="338415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E23AD24-520C-4352-B8B6-A49D0DB260A6}"/>
              </a:ext>
            </a:extLst>
          </p:cNvPr>
          <p:cNvCxnSpPr/>
          <p:nvPr/>
        </p:nvCxnSpPr>
        <p:spPr>
          <a:xfrm>
            <a:off x="340002" y="3659057"/>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81D12ABB-644F-4814-A3E1-CAB4B30195BF}"/>
              </a:ext>
            </a:extLst>
          </p:cNvPr>
          <p:cNvSpPr/>
          <p:nvPr/>
        </p:nvSpPr>
        <p:spPr>
          <a:xfrm>
            <a:off x="2524216" y="3512646"/>
            <a:ext cx="842895"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F19CCB2F-CE32-46C4-9C92-CDC2541CF38B}"/>
              </a:ext>
            </a:extLst>
          </p:cNvPr>
          <p:cNvSpPr/>
          <p:nvPr/>
        </p:nvSpPr>
        <p:spPr>
          <a:xfrm>
            <a:off x="4366670" y="3526677"/>
            <a:ext cx="645064"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E0074CA-08A3-4432-B3DC-6400E232550B}"/>
              </a:ext>
            </a:extLst>
          </p:cNvPr>
          <p:cNvSpPr/>
          <p:nvPr/>
        </p:nvSpPr>
        <p:spPr>
          <a:xfrm>
            <a:off x="3388444" y="3515870"/>
            <a:ext cx="1831623"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Arrow Connector 124">
            <a:extLst>
              <a:ext uri="{FF2B5EF4-FFF2-40B4-BE49-F238E27FC236}">
                <a16:creationId xmlns:a16="http://schemas.microsoft.com/office/drawing/2014/main" id="{CC1B0493-892C-4657-8954-64478C04D627}"/>
              </a:ext>
            </a:extLst>
          </p:cNvPr>
          <p:cNvCxnSpPr>
            <a:cxnSpLocks/>
          </p:cNvCxnSpPr>
          <p:nvPr/>
        </p:nvCxnSpPr>
        <p:spPr>
          <a:xfrm>
            <a:off x="3494962" y="3459212"/>
            <a:ext cx="211402" cy="1349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BA01499E-8CAB-4D02-BFF2-94E2FDBB4E45}"/>
              </a:ext>
            </a:extLst>
          </p:cNvPr>
          <p:cNvCxnSpPr>
            <a:cxnSpLocks/>
          </p:cNvCxnSpPr>
          <p:nvPr/>
        </p:nvCxnSpPr>
        <p:spPr>
          <a:xfrm>
            <a:off x="1916302" y="3459212"/>
            <a:ext cx="211402" cy="1349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6" name="Group 235">
            <a:extLst>
              <a:ext uri="{FF2B5EF4-FFF2-40B4-BE49-F238E27FC236}">
                <a16:creationId xmlns:a16="http://schemas.microsoft.com/office/drawing/2014/main" id="{9D7BDDBF-E120-477F-95A9-5C12AB880E7C}"/>
              </a:ext>
            </a:extLst>
          </p:cNvPr>
          <p:cNvGrpSpPr/>
          <p:nvPr/>
        </p:nvGrpSpPr>
        <p:grpSpPr>
          <a:xfrm>
            <a:off x="6463102" y="1419575"/>
            <a:ext cx="2760380" cy="2305227"/>
            <a:chOff x="6462373" y="3429153"/>
            <a:chExt cx="2760380" cy="2305227"/>
          </a:xfrm>
        </p:grpSpPr>
        <p:grpSp>
          <p:nvGrpSpPr>
            <p:cNvPr id="237" name="Group 236">
              <a:extLst>
                <a:ext uri="{FF2B5EF4-FFF2-40B4-BE49-F238E27FC236}">
                  <a16:creationId xmlns:a16="http://schemas.microsoft.com/office/drawing/2014/main" id="{27A1615D-580B-4E52-8434-6A3E7B2F1456}"/>
                </a:ext>
              </a:extLst>
            </p:cNvPr>
            <p:cNvGrpSpPr/>
            <p:nvPr/>
          </p:nvGrpSpPr>
          <p:grpSpPr>
            <a:xfrm>
              <a:off x="6462373" y="3429153"/>
              <a:ext cx="2760380" cy="2305227"/>
              <a:chOff x="1157343" y="2732122"/>
              <a:chExt cx="2760380" cy="2305227"/>
            </a:xfrm>
          </p:grpSpPr>
          <p:sp>
            <p:nvSpPr>
              <p:cNvPr id="239" name="Speech Bubble: Rectangle with Corners Rounded 238">
                <a:extLst>
                  <a:ext uri="{FF2B5EF4-FFF2-40B4-BE49-F238E27FC236}">
                    <a16:creationId xmlns:a16="http://schemas.microsoft.com/office/drawing/2014/main" id="{5FA90534-0DCA-43CF-8C5D-997ED214C442}"/>
                  </a:ext>
                </a:extLst>
              </p:cNvPr>
              <p:cNvSpPr/>
              <p:nvPr/>
            </p:nvSpPr>
            <p:spPr>
              <a:xfrm>
                <a:off x="1157343" y="2732122"/>
                <a:ext cx="2760380" cy="2305227"/>
              </a:xfrm>
              <a:prstGeom prst="wedgeRoundRectCallout">
                <a:avLst>
                  <a:gd name="adj1" fmla="val -112805"/>
                  <a:gd name="adj2" fmla="val 437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rest</a:t>
                </a:r>
              </a:p>
              <a:p>
                <a:pPr algn="ctr"/>
                <a:endParaRPr lang="en-US" sz="2000" dirty="0">
                  <a:latin typeface="Corbel" panose="020B0503020204020204" pitchFamily="34" charset="0"/>
                </a:endParaRPr>
              </a:p>
              <a:p>
                <a:pPr algn="ctr"/>
                <a:r>
                  <a:rPr lang="en-US" sz="2000" dirty="0">
                    <a:latin typeface="Corbel" panose="020B0503020204020204" pitchFamily="34" charset="0"/>
                  </a:rPr>
                  <a:t>tail </a:t>
                </a:r>
                <a:r>
                  <a:rPr lang="en-US" sz="2000" dirty="0" err="1">
                    <a:latin typeface="Corbel" panose="020B0503020204020204" pitchFamily="34" charset="0"/>
                  </a:rPr>
                  <a:t>lst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tail [10,2]</a:t>
                </a:r>
              </a:p>
              <a:p>
                <a:pPr algn="ctr"/>
                <a:endParaRPr lang="en-US" sz="2000" dirty="0">
                  <a:latin typeface="Corbel" panose="020B0503020204020204" pitchFamily="34" charset="0"/>
                </a:endParaRPr>
              </a:p>
              <a:p>
                <a:pPr algn="ctr"/>
                <a:r>
                  <a:rPr lang="en-US" sz="2000" dirty="0">
                    <a:latin typeface="Corbel" panose="020B0503020204020204" pitchFamily="34" charset="0"/>
                  </a:rPr>
                  <a:t>[2]</a:t>
                </a:r>
              </a:p>
            </p:txBody>
          </p:sp>
          <p:sp>
            <p:nvSpPr>
              <p:cNvPr id="240" name="Arrow: Down 239">
                <a:extLst>
                  <a:ext uri="{FF2B5EF4-FFF2-40B4-BE49-F238E27FC236}">
                    <a16:creationId xmlns:a16="http://schemas.microsoft.com/office/drawing/2014/main" id="{768B1176-B3A6-4253-9D70-CE6B527EA455}"/>
                  </a:ext>
                </a:extLst>
              </p:cNvPr>
              <p:cNvSpPr/>
              <p:nvPr/>
            </p:nvSpPr>
            <p:spPr>
              <a:xfrm>
                <a:off x="2238398" y="379021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Arrow: Down 240">
                <a:extLst>
                  <a:ext uri="{FF2B5EF4-FFF2-40B4-BE49-F238E27FC236}">
                    <a16:creationId xmlns:a16="http://schemas.microsoft.com/office/drawing/2014/main" id="{71E17551-5ED9-4CF7-B1D3-ECC95E3BF677}"/>
                  </a:ext>
                </a:extLst>
              </p:cNvPr>
              <p:cNvSpPr/>
              <p:nvPr/>
            </p:nvSpPr>
            <p:spPr>
              <a:xfrm>
                <a:off x="2238398" y="442049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Arrow: Down 237">
              <a:extLst>
                <a:ext uri="{FF2B5EF4-FFF2-40B4-BE49-F238E27FC236}">
                  <a16:creationId xmlns:a16="http://schemas.microsoft.com/office/drawing/2014/main" id="{8CB5F856-91BB-4B52-8BE2-85A4121B28CD}"/>
                </a:ext>
              </a:extLst>
            </p:cNvPr>
            <p:cNvSpPr/>
            <p:nvPr/>
          </p:nvSpPr>
          <p:spPr>
            <a:xfrm>
              <a:off x="7543428" y="389635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TextBox 130">
            <a:extLst>
              <a:ext uri="{FF2B5EF4-FFF2-40B4-BE49-F238E27FC236}">
                <a16:creationId xmlns:a16="http://schemas.microsoft.com/office/drawing/2014/main" id="{3C2EB04A-D84E-467C-B496-F0FC8F1590C0}"/>
              </a:ext>
            </a:extLst>
          </p:cNvPr>
          <p:cNvSpPr txBox="1"/>
          <p:nvPr/>
        </p:nvSpPr>
        <p:spPr>
          <a:xfrm>
            <a:off x="6851437" y="3291308"/>
            <a:ext cx="1981532" cy="400110"/>
          </a:xfrm>
          <a:prstGeom prst="rect">
            <a:avLst/>
          </a:prstGeom>
          <a:noFill/>
        </p:spPr>
        <p:txBody>
          <a:bodyPr wrap="square">
            <a:spAutoFit/>
          </a:bodyPr>
          <a:lstStyle/>
          <a:p>
            <a:pPr algn="ctr"/>
            <a:r>
              <a:rPr lang="en-US" sz="2000" dirty="0">
                <a:solidFill>
                  <a:srgbClr val="FF0000"/>
                </a:solidFill>
                <a:latin typeface="+mj-lt"/>
              </a:rPr>
              <a:t>[2]</a:t>
            </a:r>
          </a:p>
        </p:txBody>
      </p:sp>
      <p:sp>
        <p:nvSpPr>
          <p:cNvPr id="214" name="TextBox 213">
            <a:extLst>
              <a:ext uri="{FF2B5EF4-FFF2-40B4-BE49-F238E27FC236}">
                <a16:creationId xmlns:a16="http://schemas.microsoft.com/office/drawing/2014/main" id="{6ECAEA3F-715E-4EE2-88C5-AF11BE7109ED}"/>
              </a:ext>
            </a:extLst>
          </p:cNvPr>
          <p:cNvSpPr txBox="1"/>
          <p:nvPr/>
        </p:nvSpPr>
        <p:spPr>
          <a:xfrm>
            <a:off x="3901247" y="3458106"/>
            <a:ext cx="344684" cy="400110"/>
          </a:xfrm>
          <a:prstGeom prst="rect">
            <a:avLst/>
          </a:prstGeom>
          <a:noFill/>
        </p:spPr>
        <p:txBody>
          <a:bodyPr wrap="square">
            <a:spAutoFit/>
          </a:bodyPr>
          <a:lstStyle/>
          <a:p>
            <a:pPr algn="ctr"/>
            <a:r>
              <a:rPr lang="en-US" sz="2000" dirty="0">
                <a:solidFill>
                  <a:srgbClr val="FF0000"/>
                </a:solidFill>
                <a:latin typeface="+mj-lt"/>
              </a:rPr>
              <a:t>2</a:t>
            </a:r>
          </a:p>
        </p:txBody>
      </p:sp>
      <p:cxnSp>
        <p:nvCxnSpPr>
          <p:cNvPr id="110" name="Straight Arrow Connector 109">
            <a:extLst>
              <a:ext uri="{FF2B5EF4-FFF2-40B4-BE49-F238E27FC236}">
                <a16:creationId xmlns:a16="http://schemas.microsoft.com/office/drawing/2014/main" id="{5A42FBCE-B3B9-4A04-902C-75B4D32055BA}"/>
              </a:ext>
            </a:extLst>
          </p:cNvPr>
          <p:cNvCxnSpPr/>
          <p:nvPr/>
        </p:nvCxnSpPr>
        <p:spPr>
          <a:xfrm>
            <a:off x="5309" y="286497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5718BAA9-74E0-434B-BF09-8927EEB2FCFF}"/>
              </a:ext>
            </a:extLst>
          </p:cNvPr>
          <p:cNvGrpSpPr/>
          <p:nvPr/>
        </p:nvGrpSpPr>
        <p:grpSpPr>
          <a:xfrm>
            <a:off x="4131536" y="2402069"/>
            <a:ext cx="1739657" cy="448918"/>
            <a:chOff x="3735281" y="4465588"/>
            <a:chExt cx="1739657" cy="448918"/>
          </a:xfrm>
        </p:grpSpPr>
        <p:grpSp>
          <p:nvGrpSpPr>
            <p:cNvPr id="112" name="Group 111">
              <a:extLst>
                <a:ext uri="{FF2B5EF4-FFF2-40B4-BE49-F238E27FC236}">
                  <a16:creationId xmlns:a16="http://schemas.microsoft.com/office/drawing/2014/main" id="{4F9A69BB-1610-4ED5-9663-1B200B7ECC13}"/>
                </a:ext>
              </a:extLst>
            </p:cNvPr>
            <p:cNvGrpSpPr/>
            <p:nvPr/>
          </p:nvGrpSpPr>
          <p:grpSpPr>
            <a:xfrm>
              <a:off x="4102475" y="4545174"/>
              <a:ext cx="1372463" cy="369332"/>
              <a:chOff x="5770125" y="877607"/>
              <a:chExt cx="1372463" cy="369332"/>
            </a:xfrm>
          </p:grpSpPr>
          <p:sp>
            <p:nvSpPr>
              <p:cNvPr id="114" name="Rectangle 113">
                <a:extLst>
                  <a:ext uri="{FF2B5EF4-FFF2-40B4-BE49-F238E27FC236}">
                    <a16:creationId xmlns:a16="http://schemas.microsoft.com/office/drawing/2014/main" id="{A074A0B8-AF23-4D1F-AB77-17A57623B0EC}"/>
                  </a:ext>
                </a:extLst>
              </p:cNvPr>
              <p:cNvSpPr/>
              <p:nvPr/>
            </p:nvSpPr>
            <p:spPr>
              <a:xfrm>
                <a:off x="5770125" y="877607"/>
                <a:ext cx="121058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D7EC725B-F53E-4461-9ADD-6861E8C94D6F}"/>
                  </a:ext>
                </a:extLst>
              </p:cNvPr>
              <p:cNvSpPr txBox="1"/>
              <p:nvPr/>
            </p:nvSpPr>
            <p:spPr>
              <a:xfrm>
                <a:off x="5932000" y="877607"/>
                <a:ext cx="1210588" cy="369332"/>
              </a:xfrm>
              <a:prstGeom prst="rect">
                <a:avLst/>
              </a:prstGeom>
              <a:noFill/>
            </p:spPr>
            <p:txBody>
              <a:bodyPr wrap="square">
                <a:spAutoFit/>
              </a:bodyPr>
              <a:lstStyle/>
              <a:p>
                <a:r>
                  <a:rPr lang="en-US">
                    <a:solidFill>
                      <a:schemeClr val="bg1"/>
                    </a:solidFill>
                    <a:latin typeface="Consolas" panose="020B0609020204030204" pitchFamily="49" charset="0"/>
                  </a:rPr>
                  <a:t>[10,2</a:t>
                </a:r>
                <a:r>
                  <a:rPr lang="en-US" dirty="0">
                    <a:solidFill>
                      <a:schemeClr val="bg1"/>
                    </a:solidFill>
                    <a:latin typeface="Consolas" panose="020B0609020204030204" pitchFamily="49" charset="0"/>
                  </a:rPr>
                  <a:t>]</a:t>
                </a:r>
                <a:endParaRPr lang="en-US" dirty="0">
                  <a:solidFill>
                    <a:schemeClr val="bg1"/>
                  </a:solidFill>
                </a:endParaRPr>
              </a:p>
            </p:txBody>
          </p:sp>
        </p:grpSp>
        <p:sp>
          <p:nvSpPr>
            <p:cNvPr id="113" name="TextBox 112">
              <a:extLst>
                <a:ext uri="{FF2B5EF4-FFF2-40B4-BE49-F238E27FC236}">
                  <a16:creationId xmlns:a16="http://schemas.microsoft.com/office/drawing/2014/main" id="{C63DE795-C1D3-401E-8F0F-A165A87E0B47}"/>
                </a:ext>
              </a:extLst>
            </p:cNvPr>
            <p:cNvSpPr txBox="1"/>
            <p:nvPr/>
          </p:nvSpPr>
          <p:spPr>
            <a:xfrm>
              <a:off x="3735281" y="4465588"/>
              <a:ext cx="410690" cy="369332"/>
            </a:xfrm>
            <a:prstGeom prst="rect">
              <a:avLst/>
            </a:prstGeom>
            <a:noFill/>
          </p:spPr>
          <p:txBody>
            <a:bodyPr wrap="none" rtlCol="0">
              <a:spAutoFit/>
            </a:bodyPr>
            <a:lstStyle/>
            <a:p>
              <a:r>
                <a:rPr lang="en-US" dirty="0" err="1"/>
                <a:t>lst</a:t>
              </a:r>
              <a:endParaRPr lang="en-US" dirty="0"/>
            </a:p>
          </p:txBody>
        </p:sp>
      </p:grpSp>
      <p:cxnSp>
        <p:nvCxnSpPr>
          <p:cNvPr id="116" name="Straight Arrow Connector 115">
            <a:extLst>
              <a:ext uri="{FF2B5EF4-FFF2-40B4-BE49-F238E27FC236}">
                <a16:creationId xmlns:a16="http://schemas.microsoft.com/office/drawing/2014/main" id="{A1E5D4E2-B1DD-48E2-A86B-1FA560150AF9}"/>
              </a:ext>
            </a:extLst>
          </p:cNvPr>
          <p:cNvCxnSpPr/>
          <p:nvPr/>
        </p:nvCxnSpPr>
        <p:spPr>
          <a:xfrm>
            <a:off x="341461" y="3135501"/>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9D557A6D-BBFB-4CFF-9D77-1E0686D6653A}"/>
              </a:ext>
            </a:extLst>
          </p:cNvPr>
          <p:cNvGrpSpPr/>
          <p:nvPr/>
        </p:nvGrpSpPr>
        <p:grpSpPr>
          <a:xfrm>
            <a:off x="1168061" y="944648"/>
            <a:ext cx="1734215" cy="2183517"/>
            <a:chOff x="5833664" y="100628"/>
            <a:chExt cx="1734215" cy="2183517"/>
          </a:xfrm>
        </p:grpSpPr>
        <p:grpSp>
          <p:nvGrpSpPr>
            <p:cNvPr id="218" name="Group 217">
              <a:extLst>
                <a:ext uri="{FF2B5EF4-FFF2-40B4-BE49-F238E27FC236}">
                  <a16:creationId xmlns:a16="http://schemas.microsoft.com/office/drawing/2014/main" id="{E69358DA-59E9-485A-80DA-6A7AC17EE6EC}"/>
                </a:ext>
              </a:extLst>
            </p:cNvPr>
            <p:cNvGrpSpPr/>
            <p:nvPr/>
          </p:nvGrpSpPr>
          <p:grpSpPr>
            <a:xfrm>
              <a:off x="5833664" y="100628"/>
              <a:ext cx="1734215" cy="2183517"/>
              <a:chOff x="1183593" y="2945708"/>
              <a:chExt cx="1734215" cy="2183517"/>
            </a:xfrm>
          </p:grpSpPr>
          <p:sp>
            <p:nvSpPr>
              <p:cNvPr id="220" name="Speech Bubble: Rectangle with Corners Rounded 219">
                <a:extLst>
                  <a:ext uri="{FF2B5EF4-FFF2-40B4-BE49-F238E27FC236}">
                    <a16:creationId xmlns:a16="http://schemas.microsoft.com/office/drawing/2014/main" id="{434A85DB-A8AB-4D8F-B0D1-4AD49EF08FF7}"/>
                  </a:ext>
                </a:extLst>
              </p:cNvPr>
              <p:cNvSpPr/>
              <p:nvPr/>
            </p:nvSpPr>
            <p:spPr>
              <a:xfrm>
                <a:off x="1183593" y="2945708"/>
                <a:ext cx="1734215" cy="2183517"/>
              </a:xfrm>
              <a:prstGeom prst="wedgeRoundRectCallout">
                <a:avLst>
                  <a:gd name="adj1" fmla="val 55366"/>
                  <a:gd name="adj2" fmla="val 712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a:t>
                </a:r>
              </a:p>
              <a:p>
                <a:pPr algn="ctr"/>
                <a:endParaRPr lang="en-US" sz="2000" dirty="0">
                  <a:latin typeface="Corbel" panose="020B0503020204020204" pitchFamily="34" charset="0"/>
                </a:endParaRPr>
              </a:p>
              <a:p>
                <a:pPr algn="ctr"/>
                <a:r>
                  <a:rPr lang="en-US" sz="2000" dirty="0">
                    <a:latin typeface="Corbel" panose="020B0503020204020204" pitchFamily="34" charset="0"/>
                  </a:rPr>
                  <a:t>head </a:t>
                </a:r>
                <a:r>
                  <a:rPr lang="en-US" sz="2000" dirty="0" err="1">
                    <a:latin typeface="Corbel" panose="020B0503020204020204" pitchFamily="34" charset="0"/>
                  </a:rPr>
                  <a:t>lst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head [10,2]</a:t>
                </a:r>
              </a:p>
              <a:p>
                <a:pPr algn="ctr"/>
                <a:endParaRPr lang="en-US" sz="2000" dirty="0">
                  <a:latin typeface="Corbel" panose="020B0503020204020204" pitchFamily="34" charset="0"/>
                </a:endParaRPr>
              </a:p>
              <a:p>
                <a:pPr algn="ctr"/>
                <a:r>
                  <a:rPr lang="en-US" sz="2000" dirty="0">
                    <a:latin typeface="Corbel" panose="020B0503020204020204" pitchFamily="34" charset="0"/>
                  </a:rPr>
                  <a:t>10</a:t>
                </a:r>
              </a:p>
            </p:txBody>
          </p:sp>
          <p:sp>
            <p:nvSpPr>
              <p:cNvPr id="221" name="Arrow: Down 220">
                <a:extLst>
                  <a:ext uri="{FF2B5EF4-FFF2-40B4-BE49-F238E27FC236}">
                    <a16:creationId xmlns:a16="http://schemas.microsoft.com/office/drawing/2014/main" id="{9D848E07-FBE2-4CB9-AB33-8100AD5A88D5}"/>
                  </a:ext>
                </a:extLst>
              </p:cNvPr>
              <p:cNvSpPr/>
              <p:nvPr/>
            </p:nvSpPr>
            <p:spPr>
              <a:xfrm>
                <a:off x="1770268" y="393021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Arrow: Down 221">
                <a:extLst>
                  <a:ext uri="{FF2B5EF4-FFF2-40B4-BE49-F238E27FC236}">
                    <a16:creationId xmlns:a16="http://schemas.microsoft.com/office/drawing/2014/main" id="{C22AF71B-2743-4EDA-8602-9FD4C7069E96}"/>
                  </a:ext>
                </a:extLst>
              </p:cNvPr>
              <p:cNvSpPr/>
              <p:nvPr/>
            </p:nvSpPr>
            <p:spPr>
              <a:xfrm>
                <a:off x="1770268" y="456049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Arrow: Down 218">
              <a:extLst>
                <a:ext uri="{FF2B5EF4-FFF2-40B4-BE49-F238E27FC236}">
                  <a16:creationId xmlns:a16="http://schemas.microsoft.com/office/drawing/2014/main" id="{5B1F9D0B-F2E7-4042-8C73-D0414C1D8C32}"/>
                </a:ext>
              </a:extLst>
            </p:cNvPr>
            <p:cNvSpPr/>
            <p:nvPr/>
          </p:nvSpPr>
          <p:spPr>
            <a:xfrm>
              <a:off x="6410195" y="480141"/>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4" name="TextBox 123">
            <a:extLst>
              <a:ext uri="{FF2B5EF4-FFF2-40B4-BE49-F238E27FC236}">
                <a16:creationId xmlns:a16="http://schemas.microsoft.com/office/drawing/2014/main" id="{91F1E29E-F911-4F52-B6AD-0336E92A8EF3}"/>
              </a:ext>
            </a:extLst>
          </p:cNvPr>
          <p:cNvSpPr txBox="1"/>
          <p:nvPr/>
        </p:nvSpPr>
        <p:spPr>
          <a:xfrm>
            <a:off x="1812503" y="2755885"/>
            <a:ext cx="449434" cy="400110"/>
          </a:xfrm>
          <a:prstGeom prst="rect">
            <a:avLst/>
          </a:prstGeom>
          <a:noFill/>
        </p:spPr>
        <p:txBody>
          <a:bodyPr wrap="square">
            <a:spAutoFit/>
          </a:bodyPr>
          <a:lstStyle/>
          <a:p>
            <a:pPr algn="ctr"/>
            <a:r>
              <a:rPr lang="en-US" sz="2000" dirty="0">
                <a:solidFill>
                  <a:srgbClr val="FF0000"/>
                </a:solidFill>
                <a:latin typeface="+mj-lt"/>
              </a:rPr>
              <a:t>10</a:t>
            </a:r>
          </a:p>
        </p:txBody>
      </p:sp>
      <p:sp>
        <p:nvSpPr>
          <p:cNvPr id="242" name="Rectangle 241">
            <a:extLst>
              <a:ext uri="{FF2B5EF4-FFF2-40B4-BE49-F238E27FC236}">
                <a16:creationId xmlns:a16="http://schemas.microsoft.com/office/drawing/2014/main" id="{14E405FF-5267-43E9-A07D-76FE7ABDCABB}"/>
              </a:ext>
            </a:extLst>
          </p:cNvPr>
          <p:cNvSpPr/>
          <p:nvPr/>
        </p:nvSpPr>
        <p:spPr>
          <a:xfrm>
            <a:off x="24395" y="2443322"/>
            <a:ext cx="5740888" cy="224212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a:extLst>
              <a:ext uri="{FF2B5EF4-FFF2-40B4-BE49-F238E27FC236}">
                <a16:creationId xmlns:a16="http://schemas.microsoft.com/office/drawing/2014/main" id="{E3CDD9BA-BEEF-4FE2-9F15-FE93AB7E4BC9}"/>
              </a:ext>
            </a:extLst>
          </p:cNvPr>
          <p:cNvGrpSpPr/>
          <p:nvPr/>
        </p:nvGrpSpPr>
        <p:grpSpPr>
          <a:xfrm>
            <a:off x="144251" y="627733"/>
            <a:ext cx="5299225" cy="2031325"/>
            <a:chOff x="144980" y="2662893"/>
            <a:chExt cx="5299225" cy="2031325"/>
          </a:xfrm>
        </p:grpSpPr>
        <p:sp>
          <p:nvSpPr>
            <p:cNvPr id="181" name="Rectangle 180">
              <a:extLst>
                <a:ext uri="{FF2B5EF4-FFF2-40B4-BE49-F238E27FC236}">
                  <a16:creationId xmlns:a16="http://schemas.microsoft.com/office/drawing/2014/main" id="{E8F4369F-1A5F-4A9C-8739-842FE7EFF03A}"/>
                </a:ext>
              </a:extLst>
            </p:cNvPr>
            <p:cNvSpPr/>
            <p:nvPr/>
          </p:nvSpPr>
          <p:spPr>
            <a:xfrm>
              <a:off x="145528" y="2686648"/>
              <a:ext cx="5298677" cy="1958848"/>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82" name="TextBox 181">
              <a:extLst>
                <a:ext uri="{FF2B5EF4-FFF2-40B4-BE49-F238E27FC236}">
                  <a16:creationId xmlns:a16="http://schemas.microsoft.com/office/drawing/2014/main" id="{EE8DF39A-55E4-499E-A3F8-2091A3D134A5}"/>
                </a:ext>
              </a:extLst>
            </p:cNvPr>
            <p:cNvSpPr txBox="1"/>
            <p:nvPr/>
          </p:nvSpPr>
          <p:spPr>
            <a:xfrm>
              <a:off x="144980" y="2662893"/>
              <a:ext cx="5240062" cy="2031325"/>
            </a:xfrm>
            <a:prstGeom prst="rect">
              <a:avLst/>
            </a:prstGeom>
            <a:noFill/>
          </p:spPr>
          <p:txBody>
            <a:bodyPr wrap="square" rtlCol="0">
              <a:spAutoFit/>
            </a:bodyPr>
            <a:lstStyle/>
            <a:p>
              <a:r>
                <a:rPr lang="en-US" dirty="0">
                  <a:latin typeface="Consolas" panose="020B0609020204030204" pitchFamily="49" charset="0"/>
                </a:rPr>
                <a:t>sm0lest </a:t>
              </a:r>
              <a:r>
                <a:rPr lang="en-US" dirty="0" err="1">
                  <a:latin typeface="Consolas" panose="020B0609020204030204" pitchFamily="49" charset="0"/>
                </a:rPr>
                <a:t>lst</a:t>
              </a:r>
              <a:r>
                <a:rPr lang="en-US" dirty="0">
                  <a:latin typeface="Consolas" panose="020B0609020204030204" pitchFamily="49" charset="0"/>
                </a:rPr>
                <a:t> </a:t>
              </a: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error "empty list"</a:t>
              </a:r>
            </a:p>
            <a:p>
              <a:r>
                <a:rPr lang="en-US" dirty="0">
                  <a:latin typeface="Consolas" panose="020B0609020204030204" pitchFamily="49" charset="0"/>
                </a:rPr>
                <a:t> | length </a:t>
              </a:r>
              <a:r>
                <a:rPr lang="en-US" dirty="0" err="1">
                  <a:latin typeface="Consolas" panose="020B0609020204030204" pitchFamily="49" charset="0"/>
                </a:rPr>
                <a:t>lst</a:t>
              </a:r>
              <a:r>
                <a:rPr lang="en-US" dirty="0">
                  <a:latin typeface="Consolas" panose="020B0609020204030204" pitchFamily="49" charset="0"/>
                </a:rPr>
                <a:t> == 1 = first</a:t>
              </a:r>
            </a:p>
            <a:p>
              <a:r>
                <a:rPr lang="en-US" dirty="0">
                  <a:latin typeface="Consolas" panose="020B0609020204030204" pitchFamily="49" charset="0"/>
                </a:rPr>
                <a:t> | otherwise = min first (sm0lest rest) where</a:t>
              </a:r>
            </a:p>
            <a:p>
              <a:r>
                <a:rPr lang="en-US" dirty="0">
                  <a:latin typeface="Consolas" panose="020B0609020204030204" pitchFamily="49" charset="0"/>
                </a:rPr>
                <a:t>   first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grpSp>
      <p:cxnSp>
        <p:nvCxnSpPr>
          <p:cNvPr id="183" name="Straight Arrow Connector 182">
            <a:extLst>
              <a:ext uri="{FF2B5EF4-FFF2-40B4-BE49-F238E27FC236}">
                <a16:creationId xmlns:a16="http://schemas.microsoft.com/office/drawing/2014/main" id="{C4E1C6D1-339F-4617-A1E0-266EA7A1DFD6}"/>
              </a:ext>
            </a:extLst>
          </p:cNvPr>
          <p:cNvCxnSpPr/>
          <p:nvPr/>
        </p:nvCxnSpPr>
        <p:spPr>
          <a:xfrm>
            <a:off x="4580" y="82981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4980F69E-FDA9-4E73-94D4-4FE7509EB366}"/>
              </a:ext>
            </a:extLst>
          </p:cNvPr>
          <p:cNvCxnSpPr/>
          <p:nvPr/>
        </p:nvCxnSpPr>
        <p:spPr>
          <a:xfrm>
            <a:off x="340732" y="1100341"/>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C888461-C25A-4DB5-B8BB-5C9D7F5207D4}"/>
              </a:ext>
            </a:extLst>
          </p:cNvPr>
          <p:cNvCxnSpPr/>
          <p:nvPr/>
        </p:nvCxnSpPr>
        <p:spPr>
          <a:xfrm>
            <a:off x="348753" y="134899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5" name="Speech Bubble: Rectangle with Corners Rounded 204">
            <a:extLst>
              <a:ext uri="{FF2B5EF4-FFF2-40B4-BE49-F238E27FC236}">
                <a16:creationId xmlns:a16="http://schemas.microsoft.com/office/drawing/2014/main" id="{AFA87906-F123-431C-8F12-2B3D780819D5}"/>
              </a:ext>
            </a:extLst>
          </p:cNvPr>
          <p:cNvSpPr/>
          <p:nvPr/>
        </p:nvSpPr>
        <p:spPr>
          <a:xfrm>
            <a:off x="348753" y="417523"/>
            <a:ext cx="1773917" cy="590964"/>
          </a:xfrm>
          <a:prstGeom prst="wedgeRoundRectCallout">
            <a:avLst>
              <a:gd name="adj1" fmla="val -7492"/>
              <a:gd name="adj2" fmla="val 898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length [2] </a:t>
            </a:r>
            <a:r>
              <a:rPr lang="en-US" sz="2000">
                <a:latin typeface="Corbel" panose="020B0503020204020204" pitchFamily="34" charset="0"/>
                <a:sym typeface="Wingdings" panose="05000000000000000000" pitchFamily="2" charset="2"/>
              </a:rPr>
              <a:t> 1</a:t>
            </a:r>
            <a:endParaRPr lang="en-US" sz="2000" dirty="0">
              <a:latin typeface="Corbel" panose="020B0503020204020204" pitchFamily="34" charset="0"/>
            </a:endParaRPr>
          </a:p>
        </p:txBody>
      </p:sp>
      <p:sp>
        <p:nvSpPr>
          <p:cNvPr id="212" name="Rectangle 211">
            <a:extLst>
              <a:ext uri="{FF2B5EF4-FFF2-40B4-BE49-F238E27FC236}">
                <a16:creationId xmlns:a16="http://schemas.microsoft.com/office/drawing/2014/main" id="{35D41F83-B039-4ACF-BE54-430EF4F6B59E}"/>
              </a:ext>
            </a:extLst>
          </p:cNvPr>
          <p:cNvSpPr/>
          <p:nvPr/>
        </p:nvSpPr>
        <p:spPr>
          <a:xfrm>
            <a:off x="2837965" y="1243843"/>
            <a:ext cx="842895" cy="250137"/>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Arrow Connector 205">
            <a:extLst>
              <a:ext uri="{FF2B5EF4-FFF2-40B4-BE49-F238E27FC236}">
                <a16:creationId xmlns:a16="http://schemas.microsoft.com/office/drawing/2014/main" id="{A4153AC7-5791-4D81-B05A-7AD08CE841C0}"/>
              </a:ext>
            </a:extLst>
          </p:cNvPr>
          <p:cNvCxnSpPr>
            <a:cxnSpLocks/>
          </p:cNvCxnSpPr>
          <p:nvPr/>
        </p:nvCxnSpPr>
        <p:spPr>
          <a:xfrm>
            <a:off x="2708199" y="1155032"/>
            <a:ext cx="180774" cy="1582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5220620F-059D-4B88-8567-C75BE761D64B}"/>
              </a:ext>
            </a:extLst>
          </p:cNvPr>
          <p:cNvSpPr txBox="1"/>
          <p:nvPr/>
        </p:nvSpPr>
        <p:spPr>
          <a:xfrm>
            <a:off x="2894503" y="1130966"/>
            <a:ext cx="344684" cy="400110"/>
          </a:xfrm>
          <a:prstGeom prst="rect">
            <a:avLst/>
          </a:prstGeom>
          <a:noFill/>
        </p:spPr>
        <p:txBody>
          <a:bodyPr wrap="square">
            <a:spAutoFit/>
          </a:bodyPr>
          <a:lstStyle/>
          <a:p>
            <a:pPr algn="ctr"/>
            <a:r>
              <a:rPr lang="en-US" sz="2000" dirty="0">
                <a:solidFill>
                  <a:srgbClr val="FF0000"/>
                </a:solidFill>
                <a:latin typeface="+mj-lt"/>
              </a:rPr>
              <a:t>2</a:t>
            </a:r>
          </a:p>
        </p:txBody>
      </p:sp>
      <p:grpSp>
        <p:nvGrpSpPr>
          <p:cNvPr id="184" name="Group 183">
            <a:extLst>
              <a:ext uri="{FF2B5EF4-FFF2-40B4-BE49-F238E27FC236}">
                <a16:creationId xmlns:a16="http://schemas.microsoft.com/office/drawing/2014/main" id="{A47589AF-699A-4F88-B374-0C45A2C7F167}"/>
              </a:ext>
            </a:extLst>
          </p:cNvPr>
          <p:cNvGrpSpPr/>
          <p:nvPr/>
        </p:nvGrpSpPr>
        <p:grpSpPr>
          <a:xfrm>
            <a:off x="4131649" y="366576"/>
            <a:ext cx="1862157" cy="448918"/>
            <a:chOff x="3735281" y="4465588"/>
            <a:chExt cx="1862157" cy="448918"/>
          </a:xfrm>
        </p:grpSpPr>
        <p:grpSp>
          <p:nvGrpSpPr>
            <p:cNvPr id="185" name="Group 184">
              <a:extLst>
                <a:ext uri="{FF2B5EF4-FFF2-40B4-BE49-F238E27FC236}">
                  <a16:creationId xmlns:a16="http://schemas.microsoft.com/office/drawing/2014/main" id="{8EB93AC5-A856-4E0D-9ECB-41E44C02B3DE}"/>
                </a:ext>
              </a:extLst>
            </p:cNvPr>
            <p:cNvGrpSpPr/>
            <p:nvPr/>
          </p:nvGrpSpPr>
          <p:grpSpPr>
            <a:xfrm>
              <a:off x="4102475" y="4545174"/>
              <a:ext cx="1494963" cy="369332"/>
              <a:chOff x="5770125" y="877607"/>
              <a:chExt cx="1494963" cy="369332"/>
            </a:xfrm>
          </p:grpSpPr>
          <p:sp>
            <p:nvSpPr>
              <p:cNvPr id="187" name="Rectangle 186">
                <a:extLst>
                  <a:ext uri="{FF2B5EF4-FFF2-40B4-BE49-F238E27FC236}">
                    <a16:creationId xmlns:a16="http://schemas.microsoft.com/office/drawing/2014/main" id="{97173D65-24FD-46F9-90BB-432D29430AB8}"/>
                  </a:ext>
                </a:extLst>
              </p:cNvPr>
              <p:cNvSpPr/>
              <p:nvPr/>
            </p:nvSpPr>
            <p:spPr>
              <a:xfrm>
                <a:off x="5770125" y="877607"/>
                <a:ext cx="121058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ED5036FA-B719-44C6-A7CD-D5530C937CAB}"/>
                  </a:ext>
                </a:extLst>
              </p:cNvPr>
              <p:cNvSpPr txBox="1"/>
              <p:nvPr/>
            </p:nvSpPr>
            <p:spPr>
              <a:xfrm>
                <a:off x="6054500" y="877607"/>
                <a:ext cx="1210588" cy="369332"/>
              </a:xfrm>
              <a:prstGeom prst="rect">
                <a:avLst/>
              </a:prstGeom>
              <a:noFill/>
            </p:spPr>
            <p:txBody>
              <a:bodyPr wrap="square">
                <a:spAutoFit/>
              </a:bodyPr>
              <a:lstStyle/>
              <a:p>
                <a:r>
                  <a:rPr lang="en-US">
                    <a:solidFill>
                      <a:schemeClr val="bg1"/>
                    </a:solidFill>
                    <a:latin typeface="Consolas" panose="020B0609020204030204" pitchFamily="49" charset="0"/>
                  </a:rPr>
                  <a:t>[2</a:t>
                </a:r>
                <a:r>
                  <a:rPr lang="en-US" dirty="0">
                    <a:solidFill>
                      <a:schemeClr val="bg1"/>
                    </a:solidFill>
                    <a:latin typeface="Consolas" panose="020B0609020204030204" pitchFamily="49" charset="0"/>
                  </a:rPr>
                  <a:t>]</a:t>
                </a:r>
                <a:endParaRPr lang="en-US" dirty="0">
                  <a:solidFill>
                    <a:schemeClr val="bg1"/>
                  </a:solidFill>
                </a:endParaRPr>
              </a:p>
            </p:txBody>
          </p:sp>
        </p:grpSp>
        <p:sp>
          <p:nvSpPr>
            <p:cNvPr id="186" name="TextBox 185">
              <a:extLst>
                <a:ext uri="{FF2B5EF4-FFF2-40B4-BE49-F238E27FC236}">
                  <a16:creationId xmlns:a16="http://schemas.microsoft.com/office/drawing/2014/main" id="{A2C19254-7FCD-45BD-8341-CDE8712DAF70}"/>
                </a:ext>
              </a:extLst>
            </p:cNvPr>
            <p:cNvSpPr txBox="1"/>
            <p:nvPr/>
          </p:nvSpPr>
          <p:spPr>
            <a:xfrm>
              <a:off x="3735281" y="4465588"/>
              <a:ext cx="410690" cy="369332"/>
            </a:xfrm>
            <a:prstGeom prst="rect">
              <a:avLst/>
            </a:prstGeom>
            <a:noFill/>
          </p:spPr>
          <p:txBody>
            <a:bodyPr wrap="none" rtlCol="0">
              <a:spAutoFit/>
            </a:bodyPr>
            <a:lstStyle/>
            <a:p>
              <a:r>
                <a:rPr lang="en-US" dirty="0" err="1"/>
                <a:t>lst</a:t>
              </a:r>
              <a:endParaRPr lang="en-US" dirty="0"/>
            </a:p>
          </p:txBody>
        </p:sp>
      </p:grpSp>
      <p:grpSp>
        <p:nvGrpSpPr>
          <p:cNvPr id="26" name="Group 25">
            <a:extLst>
              <a:ext uri="{FF2B5EF4-FFF2-40B4-BE49-F238E27FC236}">
                <a16:creationId xmlns:a16="http://schemas.microsoft.com/office/drawing/2014/main" id="{61DD8C86-58F3-4470-BFD4-E8C40C106681}"/>
              </a:ext>
            </a:extLst>
          </p:cNvPr>
          <p:cNvGrpSpPr/>
          <p:nvPr/>
        </p:nvGrpSpPr>
        <p:grpSpPr>
          <a:xfrm>
            <a:off x="5833664" y="100628"/>
            <a:ext cx="1734215" cy="2183517"/>
            <a:chOff x="5833664" y="100628"/>
            <a:chExt cx="1734215" cy="2183517"/>
          </a:xfrm>
        </p:grpSpPr>
        <p:grpSp>
          <p:nvGrpSpPr>
            <p:cNvPr id="207" name="Group 206">
              <a:extLst>
                <a:ext uri="{FF2B5EF4-FFF2-40B4-BE49-F238E27FC236}">
                  <a16:creationId xmlns:a16="http://schemas.microsoft.com/office/drawing/2014/main" id="{5FE1CEFA-C36C-4010-93D7-FC80BDF0367E}"/>
                </a:ext>
              </a:extLst>
            </p:cNvPr>
            <p:cNvGrpSpPr/>
            <p:nvPr/>
          </p:nvGrpSpPr>
          <p:grpSpPr>
            <a:xfrm>
              <a:off x="5833664" y="100628"/>
              <a:ext cx="1734215" cy="2183517"/>
              <a:chOff x="1183593" y="2945708"/>
              <a:chExt cx="1734215" cy="2183517"/>
            </a:xfrm>
          </p:grpSpPr>
          <p:sp>
            <p:nvSpPr>
              <p:cNvPr id="208" name="Speech Bubble: Rectangle with Corners Rounded 207">
                <a:extLst>
                  <a:ext uri="{FF2B5EF4-FFF2-40B4-BE49-F238E27FC236}">
                    <a16:creationId xmlns:a16="http://schemas.microsoft.com/office/drawing/2014/main" id="{E89D7F15-74B0-421E-B8E9-90C4A6A4D6D3}"/>
                  </a:ext>
                </a:extLst>
              </p:cNvPr>
              <p:cNvSpPr/>
              <p:nvPr/>
            </p:nvSpPr>
            <p:spPr>
              <a:xfrm>
                <a:off x="1183593" y="2945708"/>
                <a:ext cx="1734215" cy="2183517"/>
              </a:xfrm>
              <a:prstGeom prst="wedgeRoundRectCallout">
                <a:avLst>
                  <a:gd name="adj1" fmla="val -183041"/>
                  <a:gd name="adj2" fmla="val 91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a:t>
                </a:r>
              </a:p>
              <a:p>
                <a:pPr algn="ctr"/>
                <a:endParaRPr lang="en-US" sz="2000" dirty="0">
                  <a:latin typeface="Corbel" panose="020B0503020204020204" pitchFamily="34" charset="0"/>
                </a:endParaRPr>
              </a:p>
              <a:p>
                <a:pPr algn="ctr"/>
                <a:r>
                  <a:rPr lang="en-US" sz="2000" dirty="0">
                    <a:latin typeface="Corbel" panose="020B0503020204020204" pitchFamily="34" charset="0"/>
                  </a:rPr>
                  <a:t>head </a:t>
                </a:r>
                <a:r>
                  <a:rPr lang="en-US" sz="2000" dirty="0" err="1">
                    <a:latin typeface="Corbel" panose="020B0503020204020204" pitchFamily="34" charset="0"/>
                  </a:rPr>
                  <a:t>lst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head [2]</a:t>
                </a:r>
              </a:p>
              <a:p>
                <a:pPr algn="ctr"/>
                <a:endParaRPr lang="en-US" sz="2000" dirty="0">
                  <a:latin typeface="Corbel" panose="020B0503020204020204" pitchFamily="34" charset="0"/>
                </a:endParaRPr>
              </a:p>
              <a:p>
                <a:pPr algn="ctr"/>
                <a:r>
                  <a:rPr lang="en-US" sz="2000" dirty="0">
                    <a:latin typeface="Corbel" panose="020B0503020204020204" pitchFamily="34" charset="0"/>
                  </a:rPr>
                  <a:t>2</a:t>
                </a:r>
              </a:p>
            </p:txBody>
          </p:sp>
          <p:sp>
            <p:nvSpPr>
              <p:cNvPr id="209" name="Arrow: Down 208">
                <a:extLst>
                  <a:ext uri="{FF2B5EF4-FFF2-40B4-BE49-F238E27FC236}">
                    <a16:creationId xmlns:a16="http://schemas.microsoft.com/office/drawing/2014/main" id="{628EE0CB-6CC8-469F-9AD5-CB0B79FACEFA}"/>
                  </a:ext>
                </a:extLst>
              </p:cNvPr>
              <p:cNvSpPr/>
              <p:nvPr/>
            </p:nvSpPr>
            <p:spPr>
              <a:xfrm>
                <a:off x="1770268" y="393021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Arrow: Down 209">
                <a:extLst>
                  <a:ext uri="{FF2B5EF4-FFF2-40B4-BE49-F238E27FC236}">
                    <a16:creationId xmlns:a16="http://schemas.microsoft.com/office/drawing/2014/main" id="{FA895B4F-36DC-4A77-91CC-5DBCE99C9A28}"/>
                  </a:ext>
                </a:extLst>
              </p:cNvPr>
              <p:cNvSpPr/>
              <p:nvPr/>
            </p:nvSpPr>
            <p:spPr>
              <a:xfrm>
                <a:off x="1770268" y="456049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Arrow: Down 215">
              <a:extLst>
                <a:ext uri="{FF2B5EF4-FFF2-40B4-BE49-F238E27FC236}">
                  <a16:creationId xmlns:a16="http://schemas.microsoft.com/office/drawing/2014/main" id="{C09A5578-BFD9-4DD5-B935-11CF90B3C8AD}"/>
                </a:ext>
              </a:extLst>
            </p:cNvPr>
            <p:cNvSpPr/>
            <p:nvPr/>
          </p:nvSpPr>
          <p:spPr>
            <a:xfrm>
              <a:off x="6410195" y="480141"/>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1" name="TextBox 210">
            <a:extLst>
              <a:ext uri="{FF2B5EF4-FFF2-40B4-BE49-F238E27FC236}">
                <a16:creationId xmlns:a16="http://schemas.microsoft.com/office/drawing/2014/main" id="{8D89478A-5257-4442-9B19-2A947362F41F}"/>
              </a:ext>
            </a:extLst>
          </p:cNvPr>
          <p:cNvSpPr txBox="1"/>
          <p:nvPr/>
        </p:nvSpPr>
        <p:spPr>
          <a:xfrm>
            <a:off x="6531324" y="1908926"/>
            <a:ext cx="344684" cy="400110"/>
          </a:xfrm>
          <a:prstGeom prst="rect">
            <a:avLst/>
          </a:prstGeom>
          <a:noFill/>
        </p:spPr>
        <p:txBody>
          <a:bodyPr wrap="square">
            <a:spAutoFit/>
          </a:bodyPr>
          <a:lstStyle/>
          <a:p>
            <a:pPr algn="ctr"/>
            <a:r>
              <a:rPr lang="en-US" sz="2000" dirty="0">
                <a:solidFill>
                  <a:srgbClr val="FF0000"/>
                </a:solidFill>
                <a:latin typeface="+mj-lt"/>
              </a:rPr>
              <a:t>2</a:t>
            </a:r>
          </a:p>
        </p:txBody>
      </p:sp>
    </p:spTree>
    <p:extLst>
      <p:ext uri="{BB962C8B-B14F-4D97-AF65-F5344CB8AC3E}">
        <p14:creationId xmlns:p14="http://schemas.microsoft.com/office/powerpoint/2010/main" val="90845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9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wipe(down)">
                                      <p:cBhvr>
                                        <p:cTn id="60" dur="500"/>
                                        <p:tgtEl>
                                          <p:spTgt spid="9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9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8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91"/>
                                        </p:tgtEl>
                                        <p:attrNameLst>
                                          <p:attrName>style.visibility</p:attrName>
                                        </p:attrNameLst>
                                      </p:cBhvr>
                                      <p:to>
                                        <p:strVal val="visible"/>
                                      </p:to>
                                    </p:set>
                                    <p:animEffect transition="in" filter="wipe(down)">
                                      <p:cBhvr>
                                        <p:cTn id="77" dur="500"/>
                                        <p:tgtEl>
                                          <p:spTgt spid="91"/>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9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84"/>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8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85"/>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86"/>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23"/>
                                        </p:tgtEl>
                                        <p:attrNameLst>
                                          <p:attrName>style.visibility</p:attrName>
                                        </p:attrNameLst>
                                      </p:cBhvr>
                                      <p:to>
                                        <p:strVal val="visible"/>
                                      </p:to>
                                    </p:set>
                                    <p:animEffect transition="in" filter="wipe(down)">
                                      <p:cBhvr>
                                        <p:cTn id="102" dur="500"/>
                                        <p:tgtEl>
                                          <p:spTgt spid="223"/>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0" presetClass="path" presetSubtype="0" accel="50000" decel="50000" fill="hold" grpId="1" nodeType="clickEffect">
                                  <p:stCondLst>
                                    <p:cond delay="0"/>
                                  </p:stCondLst>
                                  <p:childTnLst>
                                    <p:animMotion origin="layout" path="M 1.04167E-6 4.07407E-6 L 0.075 0.1206 " pathEditMode="relative" rAng="0" ptsTypes="AA">
                                      <p:cBhvr>
                                        <p:cTn id="110" dur="2000" fill="hold"/>
                                        <p:tgtEl>
                                          <p:spTgt spid="89"/>
                                        </p:tgtEl>
                                        <p:attrNameLst>
                                          <p:attrName>ppt_x</p:attrName>
                                          <p:attrName>ppt_y</p:attrName>
                                        </p:attrNameLst>
                                      </p:cBhvr>
                                      <p:rCtr x="3750" y="6019"/>
                                    </p:animMotion>
                                  </p:childTnLst>
                                </p:cTn>
                              </p:par>
                              <p:par>
                                <p:cTn id="111" presetID="10" presetClass="entr" presetSubtype="0" fill="hold" grpId="0" nodeType="with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fade">
                                      <p:cBhvr>
                                        <p:cTn id="113" dur="500"/>
                                        <p:tgtEl>
                                          <p:spTgt spid="16"/>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nodeType="clickEffect">
                                  <p:stCondLst>
                                    <p:cond delay="0"/>
                                  </p:stCondLst>
                                  <p:childTnLst>
                                    <p:set>
                                      <p:cBhvr>
                                        <p:cTn id="117" dur="1" fill="hold">
                                          <p:stCondLst>
                                            <p:cond delay="0"/>
                                          </p:stCondLst>
                                        </p:cTn>
                                        <p:tgtEl>
                                          <p:spTgt spid="22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wipe(down)">
                                      <p:cBhvr>
                                        <p:cTn id="122" dur="500"/>
                                        <p:tgtEl>
                                          <p:spTgt spid="27"/>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9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0" presetClass="path" presetSubtype="0" accel="50000" decel="50000" fill="hold" grpId="1" nodeType="clickEffect">
                                  <p:stCondLst>
                                    <p:cond delay="0"/>
                                  </p:stCondLst>
                                  <p:childTnLst>
                                    <p:animMotion origin="layout" path="M 8.33333E-7 -3.33333E-6 L -0.25599 0.02269 " pathEditMode="relative" rAng="0" ptsTypes="AA">
                                      <p:cBhvr>
                                        <p:cTn id="130" dur="2000" fill="hold"/>
                                        <p:tgtEl>
                                          <p:spTgt spid="97"/>
                                        </p:tgtEl>
                                        <p:attrNameLst>
                                          <p:attrName>ppt_x</p:attrName>
                                          <p:attrName>ppt_y</p:attrName>
                                        </p:attrNameLst>
                                      </p:cBhvr>
                                      <p:rCtr x="-12799" y="1134"/>
                                    </p:animMotion>
                                  </p:childTnLst>
                                </p:cTn>
                              </p:par>
                              <p:par>
                                <p:cTn id="131" presetID="10" presetClass="entr" presetSubtype="0" fill="hold" grpId="0" nodeType="withEffect">
                                  <p:stCondLst>
                                    <p:cond delay="0"/>
                                  </p:stCondLst>
                                  <p:childTnLst>
                                    <p:set>
                                      <p:cBhvr>
                                        <p:cTn id="132" dur="1" fill="hold">
                                          <p:stCondLst>
                                            <p:cond delay="0"/>
                                          </p:stCondLst>
                                        </p:cTn>
                                        <p:tgtEl>
                                          <p:spTgt spid="107"/>
                                        </p:tgtEl>
                                        <p:attrNameLst>
                                          <p:attrName>style.visibility</p:attrName>
                                        </p:attrNameLst>
                                      </p:cBhvr>
                                      <p:to>
                                        <p:strVal val="visible"/>
                                      </p:to>
                                    </p:set>
                                    <p:animEffect transition="in" filter="fade">
                                      <p:cBhvr>
                                        <p:cTn id="133" dur="500"/>
                                        <p:tgtEl>
                                          <p:spTgt spid="107"/>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nodeType="clickEffect">
                                  <p:stCondLst>
                                    <p:cond delay="0"/>
                                  </p:stCondLst>
                                  <p:childTnLst>
                                    <p:set>
                                      <p:cBhvr>
                                        <p:cTn id="137" dur="1" fill="hold">
                                          <p:stCondLst>
                                            <p:cond delay="0"/>
                                          </p:stCondLst>
                                        </p:cTn>
                                        <p:tgtEl>
                                          <p:spTgt spid="27"/>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nodeType="clickEffect">
                                  <p:stCondLst>
                                    <p:cond delay="0"/>
                                  </p:stCondLst>
                                  <p:childTnLst>
                                    <p:set>
                                      <p:cBhvr>
                                        <p:cTn id="141" dur="1" fill="hold">
                                          <p:stCondLst>
                                            <p:cond delay="0"/>
                                          </p:stCondLst>
                                        </p:cTn>
                                        <p:tgtEl>
                                          <p:spTgt spid="86"/>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95"/>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7" presetClass="emph" presetSubtype="2" fill="hold" nodeType="clickEffect">
                                  <p:stCondLst>
                                    <p:cond delay="0"/>
                                  </p:stCondLst>
                                  <p:childTnLst>
                                    <p:animClr clrSpc="rgb" dir="cw">
                                      <p:cBhvr>
                                        <p:cTn id="149" dur="2000" fill="hold"/>
                                        <p:tgtEl>
                                          <p:spTgt spid="95"/>
                                        </p:tgtEl>
                                        <p:attrNameLst>
                                          <p:attrName>stroke.color</p:attrName>
                                        </p:attrNameLst>
                                      </p:cBhvr>
                                      <p:to>
                                        <a:srgbClr val="929A92"/>
                                      </p:to>
                                    </p:animClr>
                                    <p:set>
                                      <p:cBhvr>
                                        <p:cTn id="150" dur="2000" fill="hold"/>
                                        <p:tgtEl>
                                          <p:spTgt spid="95"/>
                                        </p:tgtEl>
                                        <p:attrNameLst>
                                          <p:attrName>stroke.on</p:attrName>
                                        </p:attrNameLst>
                                      </p:cBhvr>
                                      <p:to>
                                        <p:strVal val="true"/>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23"/>
                                        </p:tgtEl>
                                        <p:attrNameLst>
                                          <p:attrName>style.visibility</p:attrName>
                                        </p:attrNameLst>
                                      </p:cBhvr>
                                      <p:to>
                                        <p:strVal val="visible"/>
                                      </p:to>
                                    </p:set>
                                    <p:animEffect transition="in" filter="wipe(down)">
                                      <p:cBhvr>
                                        <p:cTn id="155" dur="500"/>
                                        <p:tgtEl>
                                          <p:spTgt spid="23"/>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110"/>
                                        </p:tgtEl>
                                        <p:attrNameLst>
                                          <p:attrName>style.visibility</p:attrName>
                                        </p:attrNameLst>
                                      </p:cBhvr>
                                      <p:to>
                                        <p:strVal val="visible"/>
                                      </p:to>
                                    </p:set>
                                  </p:childTnLst>
                                </p:cTn>
                              </p:par>
                              <p:par>
                                <p:cTn id="160" presetID="10" presetClass="entr" presetSubtype="0" fill="hold" grpId="0" nodeType="withEffect">
                                  <p:stCondLst>
                                    <p:cond delay="0"/>
                                  </p:stCondLst>
                                  <p:childTnLst>
                                    <p:set>
                                      <p:cBhvr>
                                        <p:cTn id="161" dur="1" fill="hold">
                                          <p:stCondLst>
                                            <p:cond delay="0"/>
                                          </p:stCondLst>
                                        </p:cTn>
                                        <p:tgtEl>
                                          <p:spTgt spid="28"/>
                                        </p:tgtEl>
                                        <p:attrNameLst>
                                          <p:attrName>style.visibility</p:attrName>
                                        </p:attrNameLst>
                                      </p:cBhvr>
                                      <p:to>
                                        <p:strVal val="visible"/>
                                      </p:to>
                                    </p:set>
                                    <p:animEffect transition="in" filter="fade">
                                      <p:cBhvr>
                                        <p:cTn id="162" dur="500"/>
                                        <p:tgtEl>
                                          <p:spTgt spid="28"/>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1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childTnLst>
                                    <p:set>
                                      <p:cBhvr>
                                        <p:cTn id="170" dur="1" fill="hold">
                                          <p:stCondLst>
                                            <p:cond delay="0"/>
                                          </p:stCondLst>
                                        </p:cTn>
                                        <p:tgtEl>
                                          <p:spTgt spid="110"/>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16"/>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116"/>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11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nodeType="clickEffect">
                                  <p:stCondLst>
                                    <p:cond delay="0"/>
                                  </p:stCondLst>
                                  <p:childTnLst>
                                    <p:set>
                                      <p:cBhvr>
                                        <p:cTn id="186" dur="1" fill="hold">
                                          <p:stCondLst>
                                            <p:cond delay="0"/>
                                          </p:stCondLst>
                                        </p:cTn>
                                        <p:tgtEl>
                                          <p:spTgt spid="117"/>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1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nodeType="clickEffect">
                                  <p:stCondLst>
                                    <p:cond delay="0"/>
                                  </p:stCondLst>
                                  <p:childTnLst>
                                    <p:set>
                                      <p:cBhvr>
                                        <p:cTn id="194" dur="1" fill="hold">
                                          <p:stCondLst>
                                            <p:cond delay="0"/>
                                          </p:stCondLst>
                                        </p:cTn>
                                        <p:tgtEl>
                                          <p:spTgt spid="118"/>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133"/>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nodeType="clickEffect">
                                  <p:stCondLst>
                                    <p:cond delay="0"/>
                                  </p:stCondLst>
                                  <p:childTnLst>
                                    <p:set>
                                      <p:cBhvr>
                                        <p:cTn id="202" dur="1" fill="hold">
                                          <p:stCondLst>
                                            <p:cond delay="0"/>
                                          </p:stCondLst>
                                        </p:cTn>
                                        <p:tgtEl>
                                          <p:spTgt spid="217"/>
                                        </p:tgtEl>
                                        <p:attrNameLst>
                                          <p:attrName>style.visibility</p:attrName>
                                        </p:attrNameLst>
                                      </p:cBhvr>
                                      <p:to>
                                        <p:strVal val="visible"/>
                                      </p:to>
                                    </p:set>
                                    <p:animEffect transition="in" filter="wipe(down)">
                                      <p:cBhvr>
                                        <p:cTn id="203" dur="500"/>
                                        <p:tgtEl>
                                          <p:spTgt spid="217"/>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12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0" presetClass="path" presetSubtype="0" accel="50000" decel="50000" fill="hold" grpId="1" nodeType="clickEffect">
                                  <p:stCondLst>
                                    <p:cond delay="0"/>
                                  </p:stCondLst>
                                  <p:childTnLst>
                                    <p:animMotion origin="layout" path="M 2.70833E-6 1.48148E-6 L 0.07526 0.10347 " pathEditMode="relative" rAng="0" ptsTypes="AA">
                                      <p:cBhvr>
                                        <p:cTn id="211" dur="2000" fill="hold"/>
                                        <p:tgtEl>
                                          <p:spTgt spid="124"/>
                                        </p:tgtEl>
                                        <p:attrNameLst>
                                          <p:attrName>ppt_x</p:attrName>
                                          <p:attrName>ppt_y</p:attrName>
                                        </p:attrNameLst>
                                      </p:cBhvr>
                                      <p:rCtr x="3763" y="5162"/>
                                    </p:animMotion>
                                  </p:childTnLst>
                                </p:cTn>
                              </p:par>
                              <p:par>
                                <p:cTn id="212" presetID="10" presetClass="entr" presetSubtype="0" fill="hold" grpId="0" nodeType="withEffect">
                                  <p:stCondLst>
                                    <p:cond delay="0"/>
                                  </p:stCondLst>
                                  <p:childTnLst>
                                    <p:set>
                                      <p:cBhvr>
                                        <p:cTn id="213" dur="1" fill="hold">
                                          <p:stCondLst>
                                            <p:cond delay="0"/>
                                          </p:stCondLst>
                                        </p:cTn>
                                        <p:tgtEl>
                                          <p:spTgt spid="119"/>
                                        </p:tgtEl>
                                        <p:attrNameLst>
                                          <p:attrName>style.visibility</p:attrName>
                                        </p:attrNameLst>
                                      </p:cBhvr>
                                      <p:to>
                                        <p:strVal val="visible"/>
                                      </p:to>
                                    </p:set>
                                    <p:animEffect transition="in" filter="fade">
                                      <p:cBhvr>
                                        <p:cTn id="214" dur="500"/>
                                        <p:tgtEl>
                                          <p:spTgt spid="119"/>
                                        </p:tgtEl>
                                      </p:cBhvr>
                                    </p:animEffec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nodeType="clickEffect">
                                  <p:stCondLst>
                                    <p:cond delay="0"/>
                                  </p:stCondLst>
                                  <p:childTnLst>
                                    <p:set>
                                      <p:cBhvr>
                                        <p:cTn id="218" dur="1" fill="hold">
                                          <p:stCondLst>
                                            <p:cond delay="0"/>
                                          </p:stCondLst>
                                        </p:cTn>
                                        <p:tgtEl>
                                          <p:spTgt spid="217"/>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22" presetClass="entr" presetSubtype="4" fill="hold" nodeType="clickEffect">
                                  <p:stCondLst>
                                    <p:cond delay="0"/>
                                  </p:stCondLst>
                                  <p:childTnLst>
                                    <p:set>
                                      <p:cBhvr>
                                        <p:cTn id="222" dur="1" fill="hold">
                                          <p:stCondLst>
                                            <p:cond delay="0"/>
                                          </p:stCondLst>
                                        </p:cTn>
                                        <p:tgtEl>
                                          <p:spTgt spid="236"/>
                                        </p:tgtEl>
                                        <p:attrNameLst>
                                          <p:attrName>style.visibility</p:attrName>
                                        </p:attrNameLst>
                                      </p:cBhvr>
                                      <p:to>
                                        <p:strVal val="visible"/>
                                      </p:to>
                                    </p:set>
                                    <p:animEffect transition="in" filter="wipe(down)">
                                      <p:cBhvr>
                                        <p:cTn id="223" dur="500"/>
                                        <p:tgtEl>
                                          <p:spTgt spid="236"/>
                                        </p:tgtEl>
                                      </p:cBhvr>
                                    </p:animEffec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131"/>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0" presetClass="path" presetSubtype="0" accel="50000" decel="50000" fill="hold" grpId="1" nodeType="clickEffect">
                                  <p:stCondLst>
                                    <p:cond delay="0"/>
                                  </p:stCondLst>
                                  <p:childTnLst>
                                    <p:animMotion origin="layout" path="M 8.33333E-7 2.22222E-6 L -0.26003 0.025 " pathEditMode="relative" rAng="0" ptsTypes="AA">
                                      <p:cBhvr>
                                        <p:cTn id="231" dur="2000" fill="hold"/>
                                        <p:tgtEl>
                                          <p:spTgt spid="131"/>
                                        </p:tgtEl>
                                        <p:attrNameLst>
                                          <p:attrName>ppt_x</p:attrName>
                                          <p:attrName>ppt_y</p:attrName>
                                        </p:attrNameLst>
                                      </p:cBhvr>
                                      <p:rCtr x="-13008" y="1250"/>
                                    </p:animMotion>
                                  </p:childTnLst>
                                </p:cTn>
                              </p:par>
                              <p:par>
                                <p:cTn id="232" presetID="10" presetClass="entr" presetSubtype="0" fill="hold" grpId="0" nodeType="withEffect">
                                  <p:stCondLst>
                                    <p:cond delay="0"/>
                                  </p:stCondLst>
                                  <p:childTnLst>
                                    <p:set>
                                      <p:cBhvr>
                                        <p:cTn id="233" dur="1" fill="hold">
                                          <p:stCondLst>
                                            <p:cond delay="0"/>
                                          </p:stCondLst>
                                        </p:cTn>
                                        <p:tgtEl>
                                          <p:spTgt spid="130"/>
                                        </p:tgtEl>
                                        <p:attrNameLst>
                                          <p:attrName>style.visibility</p:attrName>
                                        </p:attrNameLst>
                                      </p:cBhvr>
                                      <p:to>
                                        <p:strVal val="visible"/>
                                      </p:to>
                                    </p:set>
                                    <p:animEffect transition="in" filter="fade">
                                      <p:cBhvr>
                                        <p:cTn id="234" dur="500"/>
                                        <p:tgtEl>
                                          <p:spTgt spid="130"/>
                                        </p:tgtEl>
                                      </p:cBhvr>
                                    </p:animEffect>
                                  </p:childTnLst>
                                </p:cTn>
                              </p:par>
                            </p:childTnLst>
                          </p:cTn>
                        </p:par>
                      </p:childTnLst>
                    </p:cTn>
                  </p:par>
                  <p:par>
                    <p:cTn id="235" fill="hold">
                      <p:stCondLst>
                        <p:cond delay="indefinite"/>
                      </p:stCondLst>
                      <p:childTnLst>
                        <p:par>
                          <p:cTn id="236" fill="hold">
                            <p:stCondLst>
                              <p:cond delay="0"/>
                            </p:stCondLst>
                            <p:childTnLst>
                              <p:par>
                                <p:cTn id="237" presetID="1" presetClass="exit" presetSubtype="0" fill="hold" nodeType="clickEffect">
                                  <p:stCondLst>
                                    <p:cond delay="0"/>
                                  </p:stCondLst>
                                  <p:childTnLst>
                                    <p:set>
                                      <p:cBhvr>
                                        <p:cTn id="238" dur="1" fill="hold">
                                          <p:stCondLst>
                                            <p:cond delay="0"/>
                                          </p:stCondLst>
                                        </p:cTn>
                                        <p:tgtEl>
                                          <p:spTgt spid="236"/>
                                        </p:tgtEl>
                                        <p:attrNameLst>
                                          <p:attrName>style.visibility</p:attrName>
                                        </p:attrNameLst>
                                      </p:cBhvr>
                                      <p:to>
                                        <p:strVal val="hidden"/>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nodeType="clickEffect">
                                  <p:stCondLst>
                                    <p:cond delay="0"/>
                                  </p:stCondLst>
                                  <p:childTnLst>
                                    <p:set>
                                      <p:cBhvr>
                                        <p:cTn id="242" dur="1" fill="hold">
                                          <p:stCondLst>
                                            <p:cond delay="0"/>
                                          </p:stCondLst>
                                        </p:cTn>
                                        <p:tgtEl>
                                          <p:spTgt spid="133"/>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125"/>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7" presetClass="emph" presetSubtype="2" fill="hold" nodeType="clickEffect">
                                  <p:stCondLst>
                                    <p:cond delay="0"/>
                                  </p:stCondLst>
                                  <p:childTnLst>
                                    <p:animClr clrSpc="rgb" dir="cw">
                                      <p:cBhvr>
                                        <p:cTn id="250" dur="2000" fill="hold"/>
                                        <p:tgtEl>
                                          <p:spTgt spid="125"/>
                                        </p:tgtEl>
                                        <p:attrNameLst>
                                          <p:attrName>stroke.color</p:attrName>
                                        </p:attrNameLst>
                                      </p:cBhvr>
                                      <p:to>
                                        <a:srgbClr val="929A92"/>
                                      </p:to>
                                    </p:animClr>
                                    <p:set>
                                      <p:cBhvr>
                                        <p:cTn id="251" dur="2000" fill="hold"/>
                                        <p:tgtEl>
                                          <p:spTgt spid="125"/>
                                        </p:tgtEl>
                                        <p:attrNameLst>
                                          <p:attrName>stroke.on</p:attrName>
                                        </p:attrNameLst>
                                      </p:cBhvr>
                                      <p:to>
                                        <p:strVal val="true"/>
                                      </p:to>
                                    </p:set>
                                  </p:childTnLst>
                                </p:cTn>
                              </p:par>
                            </p:childTnLst>
                          </p:cTn>
                        </p:par>
                      </p:childTnLst>
                    </p:cTn>
                  </p:par>
                  <p:par>
                    <p:cTn id="252" fill="hold">
                      <p:stCondLst>
                        <p:cond delay="indefinite"/>
                      </p:stCondLst>
                      <p:childTnLst>
                        <p:par>
                          <p:cTn id="253" fill="hold">
                            <p:stCondLst>
                              <p:cond delay="0"/>
                            </p:stCondLst>
                            <p:childTnLst>
                              <p:par>
                                <p:cTn id="254" presetID="10" presetClass="exit" presetSubtype="0" fill="hold" grpId="0" nodeType="clickEffect">
                                  <p:stCondLst>
                                    <p:cond delay="0"/>
                                  </p:stCondLst>
                                  <p:childTnLst>
                                    <p:animEffect transition="out" filter="fade">
                                      <p:cBhvr>
                                        <p:cTn id="255" dur="500"/>
                                        <p:tgtEl>
                                          <p:spTgt spid="2"/>
                                        </p:tgtEl>
                                      </p:cBhvr>
                                    </p:animEffect>
                                    <p:set>
                                      <p:cBhvr>
                                        <p:cTn id="256" dur="1" fill="hold">
                                          <p:stCondLst>
                                            <p:cond delay="499"/>
                                          </p:stCondLst>
                                        </p:cTn>
                                        <p:tgtEl>
                                          <p:spTgt spid="2"/>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22" presetClass="entr" presetSubtype="4" fill="hold" nodeType="clickEffect">
                                  <p:stCondLst>
                                    <p:cond delay="0"/>
                                  </p:stCondLst>
                                  <p:childTnLst>
                                    <p:set>
                                      <p:cBhvr>
                                        <p:cTn id="260" dur="1" fill="hold">
                                          <p:stCondLst>
                                            <p:cond delay="0"/>
                                          </p:stCondLst>
                                        </p:cTn>
                                        <p:tgtEl>
                                          <p:spTgt spid="180"/>
                                        </p:tgtEl>
                                        <p:attrNameLst>
                                          <p:attrName>style.visibility</p:attrName>
                                        </p:attrNameLst>
                                      </p:cBhvr>
                                      <p:to>
                                        <p:strVal val="visible"/>
                                      </p:to>
                                    </p:set>
                                    <p:animEffect transition="in" filter="wipe(down)">
                                      <p:cBhvr>
                                        <p:cTn id="261" dur="500"/>
                                        <p:tgtEl>
                                          <p:spTgt spid="180"/>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nodeType="clickEffect">
                                  <p:stCondLst>
                                    <p:cond delay="0"/>
                                  </p:stCondLst>
                                  <p:childTnLst>
                                    <p:set>
                                      <p:cBhvr>
                                        <p:cTn id="265" dur="1" fill="hold">
                                          <p:stCondLst>
                                            <p:cond delay="0"/>
                                          </p:stCondLst>
                                        </p:cTn>
                                        <p:tgtEl>
                                          <p:spTgt spid="183"/>
                                        </p:tgtEl>
                                        <p:attrNameLst>
                                          <p:attrName>style.visibility</p:attrName>
                                        </p:attrNameLst>
                                      </p:cBhvr>
                                      <p:to>
                                        <p:strVal val="visible"/>
                                      </p:to>
                                    </p:set>
                                  </p:childTnLst>
                                </p:cTn>
                              </p:par>
                              <p:par>
                                <p:cTn id="266" presetID="10" presetClass="entr" presetSubtype="0" fill="hold" grpId="0" nodeType="withEffect">
                                  <p:stCondLst>
                                    <p:cond delay="0"/>
                                  </p:stCondLst>
                                  <p:childTnLst>
                                    <p:set>
                                      <p:cBhvr>
                                        <p:cTn id="267" dur="1" fill="hold">
                                          <p:stCondLst>
                                            <p:cond delay="0"/>
                                          </p:stCondLst>
                                        </p:cTn>
                                        <p:tgtEl>
                                          <p:spTgt spid="242"/>
                                        </p:tgtEl>
                                        <p:attrNameLst>
                                          <p:attrName>style.visibility</p:attrName>
                                        </p:attrNameLst>
                                      </p:cBhvr>
                                      <p:to>
                                        <p:strVal val="visible"/>
                                      </p:to>
                                    </p:set>
                                    <p:animEffect transition="in" filter="fade">
                                      <p:cBhvr>
                                        <p:cTn id="268" dur="500"/>
                                        <p:tgtEl>
                                          <p:spTgt spid="242"/>
                                        </p:tgtEl>
                                      </p:cBhvr>
                                    </p:animEffect>
                                  </p:childTnLst>
                                </p:cTn>
                              </p:par>
                            </p:childTnLst>
                          </p:cTn>
                        </p:par>
                      </p:childTnLst>
                    </p:cTn>
                  </p:par>
                  <p:par>
                    <p:cTn id="269" fill="hold">
                      <p:stCondLst>
                        <p:cond delay="indefinite"/>
                      </p:stCondLst>
                      <p:childTnLst>
                        <p:par>
                          <p:cTn id="270" fill="hold">
                            <p:stCondLst>
                              <p:cond delay="0"/>
                            </p:stCondLst>
                            <p:childTnLst>
                              <p:par>
                                <p:cTn id="271" presetID="1" presetClass="entr" presetSubtype="0" fill="hold" nodeType="clickEffect">
                                  <p:stCondLst>
                                    <p:cond delay="0"/>
                                  </p:stCondLst>
                                  <p:childTnLst>
                                    <p:set>
                                      <p:cBhvr>
                                        <p:cTn id="272" dur="1" fill="hold">
                                          <p:stCondLst>
                                            <p:cond delay="0"/>
                                          </p:stCondLst>
                                        </p:cTn>
                                        <p:tgtEl>
                                          <p:spTgt spid="184"/>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nodeType="clickEffect">
                                  <p:stCondLst>
                                    <p:cond delay="0"/>
                                  </p:stCondLst>
                                  <p:childTnLst>
                                    <p:set>
                                      <p:cBhvr>
                                        <p:cTn id="276" dur="1" fill="hold">
                                          <p:stCondLst>
                                            <p:cond delay="0"/>
                                          </p:stCondLst>
                                        </p:cTn>
                                        <p:tgtEl>
                                          <p:spTgt spid="183"/>
                                        </p:tgtEl>
                                        <p:attrNameLst>
                                          <p:attrName>style.visibility</p:attrName>
                                        </p:attrNameLst>
                                      </p:cBhvr>
                                      <p:to>
                                        <p:strVal val="hidden"/>
                                      </p:to>
                                    </p:set>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nodeType="clickEffect">
                                  <p:stCondLst>
                                    <p:cond delay="0"/>
                                  </p:stCondLst>
                                  <p:childTnLst>
                                    <p:set>
                                      <p:cBhvr>
                                        <p:cTn id="280" dur="1" fill="hold">
                                          <p:stCondLst>
                                            <p:cond delay="0"/>
                                          </p:stCondLst>
                                        </p:cTn>
                                        <p:tgtEl>
                                          <p:spTgt spid="189"/>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xit" presetSubtype="0" fill="hold" nodeType="clickEffect">
                                  <p:stCondLst>
                                    <p:cond delay="0"/>
                                  </p:stCondLst>
                                  <p:childTnLst>
                                    <p:set>
                                      <p:cBhvr>
                                        <p:cTn id="284" dur="1" fill="hold">
                                          <p:stCondLst>
                                            <p:cond delay="0"/>
                                          </p:stCondLst>
                                        </p:cTn>
                                        <p:tgtEl>
                                          <p:spTgt spid="189"/>
                                        </p:tgtEl>
                                        <p:attrNameLst>
                                          <p:attrName>style.visibility</p:attrName>
                                        </p:attrNameLst>
                                      </p:cBhvr>
                                      <p:to>
                                        <p:strVal val="hidden"/>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nodeType="clickEffect">
                                  <p:stCondLst>
                                    <p:cond delay="0"/>
                                  </p:stCondLst>
                                  <p:childTnLst>
                                    <p:set>
                                      <p:cBhvr>
                                        <p:cTn id="288" dur="1" fill="hold">
                                          <p:stCondLst>
                                            <p:cond delay="0"/>
                                          </p:stCondLst>
                                        </p:cTn>
                                        <p:tgtEl>
                                          <p:spTgt spid="190"/>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22" presetClass="entr" presetSubtype="4" fill="hold" grpId="0" nodeType="clickEffect">
                                  <p:stCondLst>
                                    <p:cond delay="0"/>
                                  </p:stCondLst>
                                  <p:childTnLst>
                                    <p:set>
                                      <p:cBhvr>
                                        <p:cTn id="292" dur="1" fill="hold">
                                          <p:stCondLst>
                                            <p:cond delay="0"/>
                                          </p:stCondLst>
                                        </p:cTn>
                                        <p:tgtEl>
                                          <p:spTgt spid="205"/>
                                        </p:tgtEl>
                                        <p:attrNameLst>
                                          <p:attrName>style.visibility</p:attrName>
                                        </p:attrNameLst>
                                      </p:cBhvr>
                                      <p:to>
                                        <p:strVal val="visible"/>
                                      </p:to>
                                    </p:set>
                                    <p:animEffect transition="in" filter="wipe(down)">
                                      <p:cBhvr>
                                        <p:cTn id="293" dur="500"/>
                                        <p:tgtEl>
                                          <p:spTgt spid="205"/>
                                        </p:tgtEl>
                                      </p:cBhvr>
                                    </p:animEffect>
                                  </p:childTnLst>
                                </p:cTn>
                              </p:par>
                            </p:childTnLst>
                          </p:cTn>
                        </p:par>
                      </p:childTnLst>
                    </p:cTn>
                  </p:par>
                  <p:par>
                    <p:cTn id="294" fill="hold">
                      <p:stCondLst>
                        <p:cond delay="indefinite"/>
                      </p:stCondLst>
                      <p:childTnLst>
                        <p:par>
                          <p:cTn id="295" fill="hold">
                            <p:stCondLst>
                              <p:cond delay="0"/>
                            </p:stCondLst>
                            <p:childTnLst>
                              <p:par>
                                <p:cTn id="296" presetID="1" presetClass="exit" presetSubtype="0" fill="hold" grpId="1" nodeType="clickEffect">
                                  <p:stCondLst>
                                    <p:cond delay="0"/>
                                  </p:stCondLst>
                                  <p:childTnLst>
                                    <p:set>
                                      <p:cBhvr>
                                        <p:cTn id="297" dur="1" fill="hold">
                                          <p:stCondLst>
                                            <p:cond delay="0"/>
                                          </p:stCondLst>
                                        </p:cTn>
                                        <p:tgtEl>
                                          <p:spTgt spid="205"/>
                                        </p:tgtEl>
                                        <p:attrNameLst>
                                          <p:attrName>style.visibility</p:attrName>
                                        </p:attrNameLst>
                                      </p:cBhvr>
                                      <p:to>
                                        <p:strVal val="hidden"/>
                                      </p:to>
                                    </p:set>
                                  </p:childTnLst>
                                </p:cTn>
                              </p:par>
                            </p:childTnLst>
                          </p:cTn>
                        </p:par>
                      </p:childTnLst>
                    </p:cTn>
                  </p:par>
                  <p:par>
                    <p:cTn id="298" fill="hold">
                      <p:stCondLst>
                        <p:cond delay="indefinite"/>
                      </p:stCondLst>
                      <p:childTnLst>
                        <p:par>
                          <p:cTn id="299" fill="hold">
                            <p:stCondLst>
                              <p:cond delay="0"/>
                            </p:stCondLst>
                            <p:childTnLst>
                              <p:par>
                                <p:cTn id="300" presetID="1" presetClass="exit" presetSubtype="0" fill="hold" nodeType="clickEffect">
                                  <p:stCondLst>
                                    <p:cond delay="0"/>
                                  </p:stCondLst>
                                  <p:childTnLst>
                                    <p:set>
                                      <p:cBhvr>
                                        <p:cTn id="301" dur="1" fill="hold">
                                          <p:stCondLst>
                                            <p:cond delay="0"/>
                                          </p:stCondLst>
                                        </p:cTn>
                                        <p:tgtEl>
                                          <p:spTgt spid="190"/>
                                        </p:tgtEl>
                                        <p:attrNameLst>
                                          <p:attrName>style.visibility</p:attrName>
                                        </p:attrNameLst>
                                      </p:cBhvr>
                                      <p:to>
                                        <p:strVal val="hidden"/>
                                      </p:to>
                                    </p:set>
                                  </p:childTnLst>
                                </p:cTn>
                              </p:par>
                            </p:childTnLst>
                          </p:cTn>
                        </p:par>
                      </p:childTnLst>
                    </p:cTn>
                  </p:par>
                  <p:par>
                    <p:cTn id="302" fill="hold">
                      <p:stCondLst>
                        <p:cond delay="indefinite"/>
                      </p:stCondLst>
                      <p:childTnLst>
                        <p:par>
                          <p:cTn id="303" fill="hold">
                            <p:stCondLst>
                              <p:cond delay="0"/>
                            </p:stCondLst>
                            <p:childTnLst>
                              <p:par>
                                <p:cTn id="304" presetID="1" presetClass="entr" presetSubtype="0" fill="hold" nodeType="clickEffect">
                                  <p:stCondLst>
                                    <p:cond delay="0"/>
                                  </p:stCondLst>
                                  <p:childTnLst>
                                    <p:set>
                                      <p:cBhvr>
                                        <p:cTn id="305" dur="1" fill="hold">
                                          <p:stCondLst>
                                            <p:cond delay="0"/>
                                          </p:stCondLst>
                                        </p:cTn>
                                        <p:tgtEl>
                                          <p:spTgt spid="206"/>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22" presetClass="entr" presetSubtype="4" fill="hold" nodeType="clickEffect">
                                  <p:stCondLst>
                                    <p:cond delay="0"/>
                                  </p:stCondLst>
                                  <p:childTnLst>
                                    <p:set>
                                      <p:cBhvr>
                                        <p:cTn id="309" dur="1" fill="hold">
                                          <p:stCondLst>
                                            <p:cond delay="0"/>
                                          </p:stCondLst>
                                        </p:cTn>
                                        <p:tgtEl>
                                          <p:spTgt spid="26"/>
                                        </p:tgtEl>
                                        <p:attrNameLst>
                                          <p:attrName>style.visibility</p:attrName>
                                        </p:attrNameLst>
                                      </p:cBhvr>
                                      <p:to>
                                        <p:strVal val="visible"/>
                                      </p:to>
                                    </p:set>
                                    <p:animEffect transition="in" filter="wipe(down)">
                                      <p:cBhvr>
                                        <p:cTn id="310" dur="500"/>
                                        <p:tgtEl>
                                          <p:spTgt spid="26"/>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grpId="0" nodeType="clickEffect">
                                  <p:stCondLst>
                                    <p:cond delay="0"/>
                                  </p:stCondLst>
                                  <p:childTnLst>
                                    <p:set>
                                      <p:cBhvr>
                                        <p:cTn id="314" dur="1" fill="hold">
                                          <p:stCondLst>
                                            <p:cond delay="0"/>
                                          </p:stCondLst>
                                        </p:cTn>
                                        <p:tgtEl>
                                          <p:spTgt spid="211"/>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0" presetClass="path" presetSubtype="0" accel="50000" decel="50000" fill="hold" grpId="1" nodeType="clickEffect">
                                  <p:stCondLst>
                                    <p:cond delay="0"/>
                                  </p:stCondLst>
                                  <p:childTnLst>
                                    <p:animMotion origin="layout" path="M 4.16667E-7 2.59259E-6 L -0.29896 -0.11343 " pathEditMode="relative" rAng="0" ptsTypes="AA">
                                      <p:cBhvr>
                                        <p:cTn id="318" dur="2000" fill="hold"/>
                                        <p:tgtEl>
                                          <p:spTgt spid="211"/>
                                        </p:tgtEl>
                                        <p:attrNameLst>
                                          <p:attrName>ppt_x</p:attrName>
                                          <p:attrName>ppt_y</p:attrName>
                                        </p:attrNameLst>
                                      </p:cBhvr>
                                      <p:rCtr x="-14883" y="-5671"/>
                                    </p:animMotion>
                                  </p:childTnLst>
                                </p:cTn>
                              </p:par>
                              <p:par>
                                <p:cTn id="319" presetID="10" presetClass="entr" presetSubtype="0" fill="hold" grpId="0" nodeType="withEffect">
                                  <p:stCondLst>
                                    <p:cond delay="0"/>
                                  </p:stCondLst>
                                  <p:childTnLst>
                                    <p:set>
                                      <p:cBhvr>
                                        <p:cTn id="320" dur="1" fill="hold">
                                          <p:stCondLst>
                                            <p:cond delay="0"/>
                                          </p:stCondLst>
                                        </p:cTn>
                                        <p:tgtEl>
                                          <p:spTgt spid="212"/>
                                        </p:tgtEl>
                                        <p:attrNameLst>
                                          <p:attrName>style.visibility</p:attrName>
                                        </p:attrNameLst>
                                      </p:cBhvr>
                                      <p:to>
                                        <p:strVal val="visible"/>
                                      </p:to>
                                    </p:set>
                                    <p:animEffect transition="in" filter="fade">
                                      <p:cBhvr>
                                        <p:cTn id="321" dur="500"/>
                                        <p:tgtEl>
                                          <p:spTgt spid="212"/>
                                        </p:tgtEl>
                                      </p:cBhvr>
                                    </p:animEffect>
                                  </p:childTnLst>
                                </p:cTn>
                              </p:par>
                            </p:childTnLst>
                          </p:cTn>
                        </p:par>
                      </p:childTnLst>
                    </p:cTn>
                  </p:par>
                  <p:par>
                    <p:cTn id="322" fill="hold">
                      <p:stCondLst>
                        <p:cond delay="indefinite"/>
                      </p:stCondLst>
                      <p:childTnLst>
                        <p:par>
                          <p:cTn id="323" fill="hold">
                            <p:stCondLst>
                              <p:cond delay="0"/>
                            </p:stCondLst>
                            <p:childTnLst>
                              <p:par>
                                <p:cTn id="324" presetID="1" presetClass="exit" presetSubtype="0" fill="hold" nodeType="clickEffect">
                                  <p:stCondLst>
                                    <p:cond delay="0"/>
                                  </p:stCondLst>
                                  <p:childTnLst>
                                    <p:set>
                                      <p:cBhvr>
                                        <p:cTn id="325" dur="1" fill="hold">
                                          <p:stCondLst>
                                            <p:cond delay="0"/>
                                          </p:stCondLst>
                                        </p:cTn>
                                        <p:tgtEl>
                                          <p:spTgt spid="26"/>
                                        </p:tgtEl>
                                        <p:attrNameLst>
                                          <p:attrName>style.visibility</p:attrName>
                                        </p:attrNameLst>
                                      </p:cBhvr>
                                      <p:to>
                                        <p:strVal val="hidden"/>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grpId="0" nodeType="clickEffect">
                                  <p:stCondLst>
                                    <p:cond delay="0"/>
                                  </p:stCondLst>
                                  <p:childTnLst>
                                    <p:set>
                                      <p:cBhvr>
                                        <p:cTn id="329" dur="1" fill="hold">
                                          <p:stCondLst>
                                            <p:cond delay="0"/>
                                          </p:stCondLst>
                                        </p:cTn>
                                        <p:tgtEl>
                                          <p:spTgt spid="213"/>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0" presetClass="path" presetSubtype="0" accel="50000" decel="50000" fill="hold" grpId="1" nodeType="clickEffect">
                                  <p:stCondLst>
                                    <p:cond delay="0"/>
                                  </p:stCondLst>
                                  <p:childTnLst>
                                    <p:animMotion origin="layout" path="M -0.00065 3.7037E-7 L 0.08164 0.34074 " pathEditMode="relative" rAng="0" ptsTypes="AA">
                                      <p:cBhvr>
                                        <p:cTn id="333" dur="2000" fill="hold"/>
                                        <p:tgtEl>
                                          <p:spTgt spid="213"/>
                                        </p:tgtEl>
                                        <p:attrNameLst>
                                          <p:attrName>ppt_x</p:attrName>
                                          <p:attrName>ppt_y</p:attrName>
                                        </p:attrNameLst>
                                      </p:cBhvr>
                                      <p:rCtr x="4115" y="17037"/>
                                    </p:animMotion>
                                  </p:childTnLst>
                                </p:cTn>
                              </p:par>
                              <p:par>
                                <p:cTn id="334" presetID="10" presetClass="entr" presetSubtype="0" fill="hold" grpId="0" nodeType="withEffect">
                                  <p:stCondLst>
                                    <p:cond delay="0"/>
                                  </p:stCondLst>
                                  <p:childTnLst>
                                    <p:set>
                                      <p:cBhvr>
                                        <p:cTn id="335" dur="1" fill="hold">
                                          <p:stCondLst>
                                            <p:cond delay="0"/>
                                          </p:stCondLst>
                                        </p:cTn>
                                        <p:tgtEl>
                                          <p:spTgt spid="109"/>
                                        </p:tgtEl>
                                        <p:attrNameLst>
                                          <p:attrName>style.visibility</p:attrName>
                                        </p:attrNameLst>
                                      </p:cBhvr>
                                      <p:to>
                                        <p:strVal val="visible"/>
                                      </p:to>
                                    </p:set>
                                    <p:animEffect transition="in" filter="fade">
                                      <p:cBhvr>
                                        <p:cTn id="336" dur="500"/>
                                        <p:tgtEl>
                                          <p:spTgt spid="109"/>
                                        </p:tgtEl>
                                      </p:cBhvr>
                                    </p:animEffect>
                                  </p:childTnLst>
                                </p:cTn>
                              </p:par>
                              <p:par>
                                <p:cTn id="337" presetID="10" presetClass="exit" presetSubtype="0" fill="hold" grpId="2" nodeType="withEffect">
                                  <p:stCondLst>
                                    <p:cond delay="0"/>
                                  </p:stCondLst>
                                  <p:childTnLst>
                                    <p:animEffect transition="out" filter="fade">
                                      <p:cBhvr>
                                        <p:cTn id="338" dur="2000"/>
                                        <p:tgtEl>
                                          <p:spTgt spid="131"/>
                                        </p:tgtEl>
                                      </p:cBhvr>
                                    </p:animEffect>
                                    <p:set>
                                      <p:cBhvr>
                                        <p:cTn id="339" dur="1" fill="hold">
                                          <p:stCondLst>
                                            <p:cond delay="1999"/>
                                          </p:stCondLst>
                                        </p:cTn>
                                        <p:tgtEl>
                                          <p:spTgt spid="131"/>
                                        </p:tgtEl>
                                        <p:attrNameLst>
                                          <p:attrName>style.visibility</p:attrName>
                                        </p:attrNameLst>
                                      </p:cBhvr>
                                      <p:to>
                                        <p:strVal val="hidden"/>
                                      </p:to>
                                    </p:set>
                                  </p:childTnLst>
                                </p:cTn>
                              </p:par>
                              <p:par>
                                <p:cTn id="340" presetID="10" presetClass="exit" presetSubtype="0" fill="hold" grpId="1" nodeType="withEffect">
                                  <p:stCondLst>
                                    <p:cond delay="0"/>
                                  </p:stCondLst>
                                  <p:childTnLst>
                                    <p:animEffect transition="out" filter="fade">
                                      <p:cBhvr>
                                        <p:cTn id="341" dur="500"/>
                                        <p:tgtEl>
                                          <p:spTgt spid="212"/>
                                        </p:tgtEl>
                                      </p:cBhvr>
                                    </p:animEffect>
                                    <p:set>
                                      <p:cBhvr>
                                        <p:cTn id="342" dur="1" fill="hold">
                                          <p:stCondLst>
                                            <p:cond delay="499"/>
                                          </p:stCondLst>
                                        </p:cTn>
                                        <p:tgtEl>
                                          <p:spTgt spid="212"/>
                                        </p:tgtEl>
                                        <p:attrNameLst>
                                          <p:attrName>style.visibility</p:attrName>
                                        </p:attrNameLst>
                                      </p:cBhvr>
                                      <p:to>
                                        <p:strVal val="hidden"/>
                                      </p:to>
                                    </p:set>
                                  </p:childTnLst>
                                </p:cTn>
                              </p:par>
                              <p:par>
                                <p:cTn id="343" presetID="1" presetClass="exit" presetSubtype="0" fill="hold" grpId="2" nodeType="withEffect">
                                  <p:stCondLst>
                                    <p:cond delay="0"/>
                                  </p:stCondLst>
                                  <p:childTnLst>
                                    <p:set>
                                      <p:cBhvr>
                                        <p:cTn id="344" dur="1" fill="hold">
                                          <p:stCondLst>
                                            <p:cond delay="0"/>
                                          </p:stCondLst>
                                        </p:cTn>
                                        <p:tgtEl>
                                          <p:spTgt spid="211"/>
                                        </p:tgtEl>
                                        <p:attrNameLst>
                                          <p:attrName>style.visibility</p:attrName>
                                        </p:attrNameLst>
                                      </p:cBhvr>
                                      <p:to>
                                        <p:strVal val="hidden"/>
                                      </p:to>
                                    </p:set>
                                  </p:childTnLst>
                                </p:cTn>
                              </p:par>
                              <p:par>
                                <p:cTn id="345" presetID="10" presetClass="exit" presetSubtype="0" fill="hold" grpId="1" nodeType="withEffect">
                                  <p:stCondLst>
                                    <p:cond delay="0"/>
                                  </p:stCondLst>
                                  <p:childTnLst>
                                    <p:animEffect transition="out" filter="fade">
                                      <p:cBhvr>
                                        <p:cTn id="346" dur="500"/>
                                        <p:tgtEl>
                                          <p:spTgt spid="242"/>
                                        </p:tgtEl>
                                      </p:cBhvr>
                                    </p:animEffect>
                                    <p:set>
                                      <p:cBhvr>
                                        <p:cTn id="347" dur="1" fill="hold">
                                          <p:stCondLst>
                                            <p:cond delay="499"/>
                                          </p:stCondLst>
                                        </p:cTn>
                                        <p:tgtEl>
                                          <p:spTgt spid="242"/>
                                        </p:tgtEl>
                                        <p:attrNameLst>
                                          <p:attrName>style.visibility</p:attrName>
                                        </p:attrNameLst>
                                      </p:cBhvr>
                                      <p:to>
                                        <p:strVal val="hidden"/>
                                      </p:to>
                                    </p:set>
                                  </p:childTnLst>
                                </p:cTn>
                              </p:par>
                            </p:childTnLst>
                          </p:cTn>
                        </p:par>
                      </p:childTnLst>
                    </p:cTn>
                  </p:par>
                  <p:par>
                    <p:cTn id="348" fill="hold">
                      <p:stCondLst>
                        <p:cond delay="indefinite"/>
                      </p:stCondLst>
                      <p:childTnLst>
                        <p:par>
                          <p:cTn id="349" fill="hold">
                            <p:stCondLst>
                              <p:cond delay="0"/>
                            </p:stCondLst>
                            <p:childTnLst>
                              <p:par>
                                <p:cTn id="350" presetID="1" presetClass="exit" presetSubtype="0" fill="hold" nodeType="clickEffect">
                                  <p:stCondLst>
                                    <p:cond delay="0"/>
                                  </p:stCondLst>
                                  <p:childTnLst>
                                    <p:set>
                                      <p:cBhvr>
                                        <p:cTn id="351" dur="1" fill="hold">
                                          <p:stCondLst>
                                            <p:cond delay="0"/>
                                          </p:stCondLst>
                                        </p:cTn>
                                        <p:tgtEl>
                                          <p:spTgt spid="206"/>
                                        </p:tgtEl>
                                        <p:attrNameLst>
                                          <p:attrName>style.visibility</p:attrName>
                                        </p:attrNameLst>
                                      </p:cBhvr>
                                      <p:to>
                                        <p:strVal val="hidden"/>
                                      </p:to>
                                    </p:set>
                                  </p:childTnLst>
                                </p:cTn>
                              </p:par>
                              <p:par>
                                <p:cTn id="352" presetID="10" presetClass="exit" presetSubtype="0" fill="hold" nodeType="withEffect">
                                  <p:stCondLst>
                                    <p:cond delay="0"/>
                                  </p:stCondLst>
                                  <p:childTnLst>
                                    <p:animEffect transition="out" filter="fade">
                                      <p:cBhvr>
                                        <p:cTn id="353" dur="500"/>
                                        <p:tgtEl>
                                          <p:spTgt spid="180"/>
                                        </p:tgtEl>
                                      </p:cBhvr>
                                    </p:animEffect>
                                    <p:set>
                                      <p:cBhvr>
                                        <p:cTn id="354" dur="1" fill="hold">
                                          <p:stCondLst>
                                            <p:cond delay="499"/>
                                          </p:stCondLst>
                                        </p:cTn>
                                        <p:tgtEl>
                                          <p:spTgt spid="180"/>
                                        </p:tgtEl>
                                        <p:attrNameLst>
                                          <p:attrName>style.visibility</p:attrName>
                                        </p:attrNameLst>
                                      </p:cBhvr>
                                      <p:to>
                                        <p:strVal val="hidden"/>
                                      </p:to>
                                    </p:set>
                                  </p:childTnLst>
                                </p:cTn>
                              </p:par>
                              <p:par>
                                <p:cTn id="355" presetID="10" presetClass="exit" presetSubtype="0" fill="hold" nodeType="withEffect">
                                  <p:stCondLst>
                                    <p:cond delay="0"/>
                                  </p:stCondLst>
                                  <p:childTnLst>
                                    <p:animEffect transition="out" filter="fade">
                                      <p:cBhvr>
                                        <p:cTn id="356" dur="500"/>
                                        <p:tgtEl>
                                          <p:spTgt spid="184"/>
                                        </p:tgtEl>
                                      </p:cBhvr>
                                    </p:animEffect>
                                    <p:set>
                                      <p:cBhvr>
                                        <p:cTn id="357" dur="1" fill="hold">
                                          <p:stCondLst>
                                            <p:cond delay="499"/>
                                          </p:stCondLst>
                                        </p:cTn>
                                        <p:tgtEl>
                                          <p:spTgt spid="184"/>
                                        </p:tgtEl>
                                        <p:attrNameLst>
                                          <p:attrName>style.visibility</p:attrName>
                                        </p:attrNameLst>
                                      </p:cBhvr>
                                      <p:to>
                                        <p:strVal val="hidden"/>
                                      </p:to>
                                    </p:set>
                                  </p:childTnLst>
                                </p:cTn>
                              </p:par>
                            </p:childTnLst>
                          </p:cTn>
                        </p:par>
                      </p:childTnLst>
                    </p:cTn>
                  </p:par>
                  <p:par>
                    <p:cTn id="358" fill="hold">
                      <p:stCondLst>
                        <p:cond delay="indefinite"/>
                      </p:stCondLst>
                      <p:childTnLst>
                        <p:par>
                          <p:cTn id="359" fill="hold">
                            <p:stCondLst>
                              <p:cond delay="0"/>
                            </p:stCondLst>
                            <p:childTnLst>
                              <p:par>
                                <p:cTn id="360" presetID="1" presetClass="exit" presetSubtype="0" fill="hold" nodeType="clickEffect">
                                  <p:stCondLst>
                                    <p:cond delay="0"/>
                                  </p:stCondLst>
                                  <p:childTnLst>
                                    <p:set>
                                      <p:cBhvr>
                                        <p:cTn id="361" dur="1" fill="hold">
                                          <p:stCondLst>
                                            <p:cond delay="0"/>
                                          </p:stCondLst>
                                        </p:cTn>
                                        <p:tgtEl>
                                          <p:spTgt spid="125"/>
                                        </p:tgtEl>
                                        <p:attrNameLst>
                                          <p:attrName>style.visibility</p:attrName>
                                        </p:attrNameLst>
                                      </p:cBhvr>
                                      <p:to>
                                        <p:strVal val="hidden"/>
                                      </p:to>
                                    </p:set>
                                  </p:childTnLst>
                                </p:cTn>
                              </p:par>
                            </p:childTnLst>
                          </p:cTn>
                        </p:par>
                      </p:childTnLst>
                    </p:cTn>
                  </p:par>
                  <p:par>
                    <p:cTn id="362" fill="hold">
                      <p:stCondLst>
                        <p:cond delay="indefinite"/>
                      </p:stCondLst>
                      <p:childTnLst>
                        <p:par>
                          <p:cTn id="363" fill="hold">
                            <p:stCondLst>
                              <p:cond delay="0"/>
                            </p:stCondLst>
                            <p:childTnLst>
                              <p:par>
                                <p:cTn id="364" presetID="1" presetClass="entr" presetSubtype="0" fill="hold" nodeType="clickEffect">
                                  <p:stCondLst>
                                    <p:cond delay="0"/>
                                  </p:stCondLst>
                                  <p:childTnLst>
                                    <p:set>
                                      <p:cBhvr>
                                        <p:cTn id="365" dur="1" fill="hold">
                                          <p:stCondLst>
                                            <p:cond delay="0"/>
                                          </p:stCondLst>
                                        </p:cTn>
                                        <p:tgtEl>
                                          <p:spTgt spid="133"/>
                                        </p:tgtEl>
                                        <p:attrNameLst>
                                          <p:attrName>style.visibility</p:attrName>
                                        </p:attrNameLst>
                                      </p:cBhvr>
                                      <p:to>
                                        <p:strVal val="visible"/>
                                      </p:to>
                                    </p:set>
                                  </p:childTnLst>
                                </p:cTn>
                              </p:par>
                            </p:childTnLst>
                          </p:cTn>
                        </p:par>
                      </p:childTnLst>
                    </p:cTn>
                  </p:par>
                  <p:par>
                    <p:cTn id="366" fill="hold">
                      <p:stCondLst>
                        <p:cond delay="indefinite"/>
                      </p:stCondLst>
                      <p:childTnLst>
                        <p:par>
                          <p:cTn id="367" fill="hold">
                            <p:stCondLst>
                              <p:cond delay="0"/>
                            </p:stCondLst>
                            <p:childTnLst>
                              <p:par>
                                <p:cTn id="368" presetID="1" presetClass="entr" presetSubtype="0" fill="hold" grpId="0" nodeType="clickEffect">
                                  <p:stCondLst>
                                    <p:cond delay="0"/>
                                  </p:stCondLst>
                                  <p:childTnLst>
                                    <p:set>
                                      <p:cBhvr>
                                        <p:cTn id="369" dur="1" fill="hold">
                                          <p:stCondLst>
                                            <p:cond delay="0"/>
                                          </p:stCondLst>
                                        </p:cTn>
                                        <p:tgtEl>
                                          <p:spTgt spid="214"/>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presetID="0" presetClass="path" presetSubtype="0" accel="50000" decel="50000" fill="hold" grpId="1" nodeType="clickEffect">
                                  <p:stCondLst>
                                    <p:cond delay="0"/>
                                  </p:stCondLst>
                                  <p:childTnLst>
                                    <p:animMotion origin="layout" path="M -0.00065 -3.33333E-6 L -0.00755 0.29213 " pathEditMode="relative" rAng="0" ptsTypes="AA">
                                      <p:cBhvr>
                                        <p:cTn id="373" dur="2000" fill="hold"/>
                                        <p:tgtEl>
                                          <p:spTgt spid="214"/>
                                        </p:tgtEl>
                                        <p:attrNameLst>
                                          <p:attrName>ppt_x</p:attrName>
                                          <p:attrName>ppt_y</p:attrName>
                                        </p:attrNameLst>
                                      </p:cBhvr>
                                      <p:rCtr x="-352" y="14606"/>
                                    </p:animMotion>
                                  </p:childTnLst>
                                </p:cTn>
                              </p:par>
                              <p:par>
                                <p:cTn id="374" presetID="10" presetClass="exit" presetSubtype="0" fill="hold" grpId="1" nodeType="withEffect">
                                  <p:stCondLst>
                                    <p:cond delay="0"/>
                                  </p:stCondLst>
                                  <p:childTnLst>
                                    <p:animEffect transition="out" filter="fade">
                                      <p:cBhvr>
                                        <p:cTn id="375" dur="500"/>
                                        <p:tgtEl>
                                          <p:spTgt spid="28"/>
                                        </p:tgtEl>
                                      </p:cBhvr>
                                    </p:animEffect>
                                    <p:set>
                                      <p:cBhvr>
                                        <p:cTn id="376" dur="1" fill="hold">
                                          <p:stCondLst>
                                            <p:cond delay="499"/>
                                          </p:stCondLst>
                                        </p:cTn>
                                        <p:tgtEl>
                                          <p:spTgt spid="28"/>
                                        </p:tgtEl>
                                        <p:attrNameLst>
                                          <p:attrName>style.visibility</p:attrName>
                                        </p:attrNameLst>
                                      </p:cBhvr>
                                      <p:to>
                                        <p:strVal val="hidden"/>
                                      </p:to>
                                    </p:set>
                                  </p:childTnLst>
                                </p:cTn>
                              </p:par>
                              <p:par>
                                <p:cTn id="377" presetID="10" presetClass="entr" presetSubtype="0" fill="hold" grpId="0" nodeType="withEffect">
                                  <p:stCondLst>
                                    <p:cond delay="0"/>
                                  </p:stCondLst>
                                  <p:childTnLst>
                                    <p:set>
                                      <p:cBhvr>
                                        <p:cTn id="378" dur="1" fill="hold">
                                          <p:stCondLst>
                                            <p:cond delay="0"/>
                                          </p:stCondLst>
                                        </p:cTn>
                                        <p:tgtEl>
                                          <p:spTgt spid="120"/>
                                        </p:tgtEl>
                                        <p:attrNameLst>
                                          <p:attrName>style.visibility</p:attrName>
                                        </p:attrNameLst>
                                      </p:cBhvr>
                                      <p:to>
                                        <p:strVal val="visible"/>
                                      </p:to>
                                    </p:set>
                                    <p:animEffect transition="in" filter="fade">
                                      <p:cBhvr>
                                        <p:cTn id="379" dur="500"/>
                                        <p:tgtEl>
                                          <p:spTgt spid="120"/>
                                        </p:tgtEl>
                                      </p:cBhvr>
                                    </p:animEffect>
                                  </p:childTnLst>
                                </p:cTn>
                              </p:par>
                              <p:par>
                                <p:cTn id="380" presetID="10" presetClass="exit" presetSubtype="0" fill="hold" grpId="2" nodeType="withEffect">
                                  <p:stCondLst>
                                    <p:cond delay="0"/>
                                  </p:stCondLst>
                                  <p:childTnLst>
                                    <p:animEffect transition="out" filter="fade">
                                      <p:cBhvr>
                                        <p:cTn id="381" dur="2000"/>
                                        <p:tgtEl>
                                          <p:spTgt spid="97"/>
                                        </p:tgtEl>
                                      </p:cBhvr>
                                    </p:animEffect>
                                    <p:set>
                                      <p:cBhvr>
                                        <p:cTn id="382" dur="1" fill="hold">
                                          <p:stCondLst>
                                            <p:cond delay="1999"/>
                                          </p:stCondLst>
                                        </p:cTn>
                                        <p:tgtEl>
                                          <p:spTgt spid="97"/>
                                        </p:tgtEl>
                                        <p:attrNameLst>
                                          <p:attrName>style.visibility</p:attrName>
                                        </p:attrNameLst>
                                      </p:cBhvr>
                                      <p:to>
                                        <p:strVal val="hidden"/>
                                      </p:to>
                                    </p:set>
                                  </p:childTnLst>
                                </p:cTn>
                              </p:par>
                              <p:par>
                                <p:cTn id="383" presetID="10" presetClass="exit" presetSubtype="0" fill="hold" grpId="1" nodeType="withEffect">
                                  <p:stCondLst>
                                    <p:cond delay="0"/>
                                  </p:stCondLst>
                                  <p:childTnLst>
                                    <p:animEffect transition="out" filter="fade">
                                      <p:cBhvr>
                                        <p:cTn id="384" dur="500"/>
                                        <p:tgtEl>
                                          <p:spTgt spid="119"/>
                                        </p:tgtEl>
                                      </p:cBhvr>
                                    </p:animEffect>
                                    <p:set>
                                      <p:cBhvr>
                                        <p:cTn id="385" dur="1" fill="hold">
                                          <p:stCondLst>
                                            <p:cond delay="499"/>
                                          </p:stCondLst>
                                        </p:cTn>
                                        <p:tgtEl>
                                          <p:spTgt spid="119"/>
                                        </p:tgtEl>
                                        <p:attrNameLst>
                                          <p:attrName>style.visibility</p:attrName>
                                        </p:attrNameLst>
                                      </p:cBhvr>
                                      <p:to>
                                        <p:strVal val="hidden"/>
                                      </p:to>
                                    </p:set>
                                  </p:childTnLst>
                                </p:cTn>
                              </p:par>
                              <p:par>
                                <p:cTn id="386" presetID="10" presetClass="exit" presetSubtype="0" fill="hold" grpId="1" nodeType="withEffect">
                                  <p:stCondLst>
                                    <p:cond delay="0"/>
                                  </p:stCondLst>
                                  <p:childTnLst>
                                    <p:animEffect transition="out" filter="fade">
                                      <p:cBhvr>
                                        <p:cTn id="387" dur="500"/>
                                        <p:tgtEl>
                                          <p:spTgt spid="130"/>
                                        </p:tgtEl>
                                      </p:cBhvr>
                                    </p:animEffect>
                                    <p:set>
                                      <p:cBhvr>
                                        <p:cTn id="388" dur="1" fill="hold">
                                          <p:stCondLst>
                                            <p:cond delay="499"/>
                                          </p:stCondLst>
                                        </p:cTn>
                                        <p:tgtEl>
                                          <p:spTgt spid="130"/>
                                        </p:tgtEl>
                                        <p:attrNameLst>
                                          <p:attrName>style.visibility</p:attrName>
                                        </p:attrNameLst>
                                      </p:cBhvr>
                                      <p:to>
                                        <p:strVal val="hidden"/>
                                      </p:to>
                                    </p:set>
                                  </p:childTnLst>
                                </p:cTn>
                              </p:par>
                              <p:par>
                                <p:cTn id="389" presetID="10" presetClass="exit" presetSubtype="0" fill="hold" grpId="2" nodeType="withEffect">
                                  <p:stCondLst>
                                    <p:cond delay="0"/>
                                  </p:stCondLst>
                                  <p:childTnLst>
                                    <p:animEffect transition="out" filter="fade">
                                      <p:cBhvr>
                                        <p:cTn id="390" dur="500"/>
                                        <p:tgtEl>
                                          <p:spTgt spid="213"/>
                                        </p:tgtEl>
                                      </p:cBhvr>
                                    </p:animEffect>
                                    <p:set>
                                      <p:cBhvr>
                                        <p:cTn id="391" dur="1" fill="hold">
                                          <p:stCondLst>
                                            <p:cond delay="499"/>
                                          </p:stCondLst>
                                        </p:cTn>
                                        <p:tgtEl>
                                          <p:spTgt spid="213"/>
                                        </p:tgtEl>
                                        <p:attrNameLst>
                                          <p:attrName>style.visibility</p:attrName>
                                        </p:attrNameLst>
                                      </p:cBhvr>
                                      <p:to>
                                        <p:strVal val="hidden"/>
                                      </p:to>
                                    </p:set>
                                  </p:childTnLst>
                                </p:cTn>
                              </p:par>
                              <p:par>
                                <p:cTn id="392" presetID="10" presetClass="exit" presetSubtype="0" fill="hold" grpId="2" nodeType="withEffect">
                                  <p:stCondLst>
                                    <p:cond delay="0"/>
                                  </p:stCondLst>
                                  <p:childTnLst>
                                    <p:animEffect transition="out" filter="fade">
                                      <p:cBhvr>
                                        <p:cTn id="393" dur="500"/>
                                        <p:tgtEl>
                                          <p:spTgt spid="124"/>
                                        </p:tgtEl>
                                      </p:cBhvr>
                                    </p:animEffect>
                                    <p:set>
                                      <p:cBhvr>
                                        <p:cTn id="394" dur="1" fill="hold">
                                          <p:stCondLst>
                                            <p:cond delay="499"/>
                                          </p:stCondLst>
                                        </p:cTn>
                                        <p:tgtEl>
                                          <p:spTgt spid="124"/>
                                        </p:tgtEl>
                                        <p:attrNameLst>
                                          <p:attrName>style.visibility</p:attrName>
                                        </p:attrNameLst>
                                      </p:cBhvr>
                                      <p:to>
                                        <p:strVal val="hidden"/>
                                      </p:to>
                                    </p:set>
                                  </p:childTnLst>
                                </p:cTn>
                              </p:par>
                              <p:par>
                                <p:cTn id="395" presetID="10" presetClass="exit" presetSubtype="0" fill="hold" grpId="1" nodeType="withEffect">
                                  <p:stCondLst>
                                    <p:cond delay="0"/>
                                  </p:stCondLst>
                                  <p:childTnLst>
                                    <p:animEffect transition="out" filter="fade">
                                      <p:cBhvr>
                                        <p:cTn id="396" dur="500"/>
                                        <p:tgtEl>
                                          <p:spTgt spid="109"/>
                                        </p:tgtEl>
                                      </p:cBhvr>
                                    </p:animEffect>
                                    <p:set>
                                      <p:cBhvr>
                                        <p:cTn id="397" dur="1" fill="hold">
                                          <p:stCondLst>
                                            <p:cond delay="499"/>
                                          </p:stCondLst>
                                        </p:cTn>
                                        <p:tgtEl>
                                          <p:spTgt spid="109"/>
                                        </p:tgtEl>
                                        <p:attrNameLst>
                                          <p:attrName>style.visibility</p:attrName>
                                        </p:attrNameLst>
                                      </p:cBhvr>
                                      <p:to>
                                        <p:strVal val="hidden"/>
                                      </p:to>
                                    </p:set>
                                  </p:childTnLst>
                                </p:cTn>
                              </p:par>
                            </p:childTnLst>
                          </p:cTn>
                        </p:par>
                      </p:childTnLst>
                    </p:cTn>
                  </p:par>
                  <p:par>
                    <p:cTn id="398" fill="hold">
                      <p:stCondLst>
                        <p:cond delay="indefinite"/>
                      </p:stCondLst>
                      <p:childTnLst>
                        <p:par>
                          <p:cTn id="399" fill="hold">
                            <p:stCondLst>
                              <p:cond delay="0"/>
                            </p:stCondLst>
                            <p:childTnLst>
                              <p:par>
                                <p:cTn id="400" presetID="1" presetClass="exit" presetSubtype="0" fill="hold" nodeType="clickEffect">
                                  <p:stCondLst>
                                    <p:cond delay="0"/>
                                  </p:stCondLst>
                                  <p:childTnLst>
                                    <p:set>
                                      <p:cBhvr>
                                        <p:cTn id="401" dur="1" fill="hold">
                                          <p:stCondLst>
                                            <p:cond delay="0"/>
                                          </p:stCondLst>
                                        </p:cTn>
                                        <p:tgtEl>
                                          <p:spTgt spid="133"/>
                                        </p:tgtEl>
                                        <p:attrNameLst>
                                          <p:attrName>style.visibility</p:attrName>
                                        </p:attrNameLst>
                                      </p:cBhvr>
                                      <p:to>
                                        <p:strVal val="hidden"/>
                                      </p:to>
                                    </p:set>
                                  </p:childTnLst>
                                </p:cTn>
                              </p:par>
                              <p:par>
                                <p:cTn id="402" presetID="10" presetClass="exit" presetSubtype="0" fill="hold" nodeType="withEffect">
                                  <p:stCondLst>
                                    <p:cond delay="0"/>
                                  </p:stCondLst>
                                  <p:childTnLst>
                                    <p:animEffect transition="out" filter="fade">
                                      <p:cBhvr>
                                        <p:cTn id="403" dur="500"/>
                                        <p:tgtEl>
                                          <p:spTgt spid="23"/>
                                        </p:tgtEl>
                                      </p:cBhvr>
                                    </p:animEffect>
                                    <p:set>
                                      <p:cBhvr>
                                        <p:cTn id="404" dur="1" fill="hold">
                                          <p:stCondLst>
                                            <p:cond delay="499"/>
                                          </p:stCondLst>
                                        </p:cTn>
                                        <p:tgtEl>
                                          <p:spTgt spid="23"/>
                                        </p:tgtEl>
                                        <p:attrNameLst>
                                          <p:attrName>style.visibility</p:attrName>
                                        </p:attrNameLst>
                                      </p:cBhvr>
                                      <p:to>
                                        <p:strVal val="hidden"/>
                                      </p:to>
                                    </p:set>
                                  </p:childTnLst>
                                </p:cTn>
                              </p:par>
                              <p:par>
                                <p:cTn id="405" presetID="10" presetClass="exit" presetSubtype="0" fill="hold" nodeType="withEffect">
                                  <p:stCondLst>
                                    <p:cond delay="0"/>
                                  </p:stCondLst>
                                  <p:childTnLst>
                                    <p:animEffect transition="out" filter="fade">
                                      <p:cBhvr>
                                        <p:cTn id="406" dur="500"/>
                                        <p:tgtEl>
                                          <p:spTgt spid="111"/>
                                        </p:tgtEl>
                                      </p:cBhvr>
                                    </p:animEffect>
                                    <p:set>
                                      <p:cBhvr>
                                        <p:cTn id="407" dur="1" fill="hold">
                                          <p:stCondLst>
                                            <p:cond delay="499"/>
                                          </p:stCondLst>
                                        </p:cTn>
                                        <p:tgtEl>
                                          <p:spTgt spid="111"/>
                                        </p:tgtEl>
                                        <p:attrNameLst>
                                          <p:attrName>style.visibility</p:attrName>
                                        </p:attrNameLst>
                                      </p:cBhvr>
                                      <p:to>
                                        <p:strVal val="hidden"/>
                                      </p:to>
                                    </p:set>
                                  </p:childTnLst>
                                </p:cTn>
                              </p:par>
                            </p:childTnLst>
                          </p:cTn>
                        </p:par>
                      </p:childTnLst>
                    </p:cTn>
                  </p:par>
                  <p:par>
                    <p:cTn id="408" fill="hold">
                      <p:stCondLst>
                        <p:cond delay="indefinite"/>
                      </p:stCondLst>
                      <p:childTnLst>
                        <p:par>
                          <p:cTn id="409" fill="hold">
                            <p:stCondLst>
                              <p:cond delay="0"/>
                            </p:stCondLst>
                            <p:childTnLst>
                              <p:par>
                                <p:cTn id="410" presetID="1" presetClass="exit" presetSubtype="0" fill="hold" nodeType="clickEffect">
                                  <p:stCondLst>
                                    <p:cond delay="0"/>
                                  </p:stCondLst>
                                  <p:childTnLst>
                                    <p:set>
                                      <p:cBhvr>
                                        <p:cTn id="411" dur="1" fill="hold">
                                          <p:stCondLst>
                                            <p:cond delay="0"/>
                                          </p:stCondLst>
                                        </p:cTn>
                                        <p:tgtEl>
                                          <p:spTgt spid="95"/>
                                        </p:tgtEl>
                                        <p:attrNameLst>
                                          <p:attrName>style.visibility</p:attrName>
                                        </p:attrNameLst>
                                      </p:cBhvr>
                                      <p:to>
                                        <p:strVal val="hidden"/>
                                      </p:to>
                                    </p:set>
                                  </p:childTnLst>
                                </p:cTn>
                              </p:par>
                            </p:childTnLst>
                          </p:cTn>
                        </p:par>
                      </p:childTnLst>
                    </p:cTn>
                  </p:par>
                  <p:par>
                    <p:cTn id="412" fill="hold">
                      <p:stCondLst>
                        <p:cond delay="indefinite"/>
                      </p:stCondLst>
                      <p:childTnLst>
                        <p:par>
                          <p:cTn id="413" fill="hold">
                            <p:stCondLst>
                              <p:cond delay="0"/>
                            </p:stCondLst>
                            <p:childTnLst>
                              <p:par>
                                <p:cTn id="414" presetID="1" presetClass="entr" presetSubtype="0" fill="hold" nodeType="clickEffect">
                                  <p:stCondLst>
                                    <p:cond delay="0"/>
                                  </p:stCondLst>
                                  <p:childTnLst>
                                    <p:set>
                                      <p:cBhvr>
                                        <p:cTn id="415" dur="1" fill="hold">
                                          <p:stCondLst>
                                            <p:cond delay="0"/>
                                          </p:stCondLst>
                                        </p:cTn>
                                        <p:tgtEl>
                                          <p:spTgt spid="86"/>
                                        </p:tgtEl>
                                        <p:attrNameLst>
                                          <p:attrName>style.visibility</p:attrName>
                                        </p:attrNameLst>
                                      </p:cBhvr>
                                      <p:to>
                                        <p:strVal val="visible"/>
                                      </p:to>
                                    </p:set>
                                  </p:childTnLst>
                                </p:cTn>
                              </p:par>
                            </p:childTnLst>
                          </p:cTn>
                        </p:par>
                      </p:childTnLst>
                    </p:cTn>
                  </p:par>
                  <p:par>
                    <p:cTn id="416" fill="hold">
                      <p:stCondLst>
                        <p:cond delay="indefinite"/>
                      </p:stCondLst>
                      <p:childTnLst>
                        <p:par>
                          <p:cTn id="417" fill="hold">
                            <p:stCondLst>
                              <p:cond delay="0"/>
                            </p:stCondLst>
                            <p:childTnLst>
                              <p:par>
                                <p:cTn id="418" presetID="1" presetClass="entr" presetSubtype="0" fill="hold" grpId="0" nodeType="clickEffect">
                                  <p:stCondLst>
                                    <p:cond delay="0"/>
                                  </p:stCondLst>
                                  <p:childTnLst>
                                    <p:set>
                                      <p:cBhvr>
                                        <p:cTn id="419" dur="1" fill="hold">
                                          <p:stCondLst>
                                            <p:cond delay="0"/>
                                          </p:stCondLst>
                                        </p:cTn>
                                        <p:tgtEl>
                                          <p:spTgt spid="215"/>
                                        </p:tgtEl>
                                        <p:attrNameLst>
                                          <p:attrName>style.visibility</p:attrName>
                                        </p:attrNameLst>
                                      </p:cBhvr>
                                      <p:to>
                                        <p:strVal val="visible"/>
                                      </p:to>
                                    </p:set>
                                  </p:childTnLst>
                                </p:cTn>
                              </p:par>
                            </p:childTnLst>
                          </p:cTn>
                        </p:par>
                      </p:childTnLst>
                    </p:cTn>
                  </p:par>
                  <p:par>
                    <p:cTn id="420" fill="hold">
                      <p:stCondLst>
                        <p:cond delay="indefinite"/>
                      </p:stCondLst>
                      <p:childTnLst>
                        <p:par>
                          <p:cTn id="421" fill="hold">
                            <p:stCondLst>
                              <p:cond delay="0"/>
                            </p:stCondLst>
                            <p:childTnLst>
                              <p:par>
                                <p:cTn id="422" presetID="0" presetClass="path" presetSubtype="0" accel="50000" decel="50000" fill="hold" grpId="1" nodeType="clickEffect">
                                  <p:stCondLst>
                                    <p:cond delay="0"/>
                                  </p:stCondLst>
                                  <p:childTnLst>
                                    <p:animMotion origin="layout" path="M -0.00065 -2.96296E-6 L 0.15912 -0.30139 " pathEditMode="relative" rAng="0" ptsTypes="AA">
                                      <p:cBhvr>
                                        <p:cTn id="423" dur="2000" fill="hold"/>
                                        <p:tgtEl>
                                          <p:spTgt spid="215"/>
                                        </p:tgtEl>
                                        <p:attrNameLst>
                                          <p:attrName>ppt_x</p:attrName>
                                          <p:attrName>ppt_y</p:attrName>
                                        </p:attrNameLst>
                                      </p:cBhvr>
                                      <p:rCtr x="7982" y="-15069"/>
                                    </p:animMotion>
                                  </p:childTnLst>
                                </p:cTn>
                              </p:par>
                              <p:par>
                                <p:cTn id="424" presetID="10" presetClass="exit" presetSubtype="0" fill="hold" grpId="2" nodeType="withEffect">
                                  <p:stCondLst>
                                    <p:cond delay="0"/>
                                  </p:stCondLst>
                                  <p:childTnLst>
                                    <p:animEffect transition="out" filter="fade">
                                      <p:cBhvr>
                                        <p:cTn id="425" dur="500"/>
                                        <p:tgtEl>
                                          <p:spTgt spid="89"/>
                                        </p:tgtEl>
                                      </p:cBhvr>
                                    </p:animEffect>
                                    <p:set>
                                      <p:cBhvr>
                                        <p:cTn id="426" dur="1" fill="hold">
                                          <p:stCondLst>
                                            <p:cond delay="499"/>
                                          </p:stCondLst>
                                        </p:cTn>
                                        <p:tgtEl>
                                          <p:spTgt spid="89"/>
                                        </p:tgtEl>
                                        <p:attrNameLst>
                                          <p:attrName>style.visibility</p:attrName>
                                        </p:attrNameLst>
                                      </p:cBhvr>
                                      <p:to>
                                        <p:strVal val="hidden"/>
                                      </p:to>
                                    </p:set>
                                  </p:childTnLst>
                                </p:cTn>
                              </p:par>
                              <p:par>
                                <p:cTn id="427" presetID="10" presetClass="exit" presetSubtype="0" fill="hold" grpId="1" nodeType="withEffect">
                                  <p:stCondLst>
                                    <p:cond delay="0"/>
                                  </p:stCondLst>
                                  <p:childTnLst>
                                    <p:animEffect transition="out" filter="fade">
                                      <p:cBhvr>
                                        <p:cTn id="428" dur="500"/>
                                        <p:tgtEl>
                                          <p:spTgt spid="16"/>
                                        </p:tgtEl>
                                      </p:cBhvr>
                                    </p:animEffect>
                                    <p:set>
                                      <p:cBhvr>
                                        <p:cTn id="429" dur="1" fill="hold">
                                          <p:stCondLst>
                                            <p:cond delay="499"/>
                                          </p:stCondLst>
                                        </p:cTn>
                                        <p:tgtEl>
                                          <p:spTgt spid="16"/>
                                        </p:tgtEl>
                                        <p:attrNameLst>
                                          <p:attrName>style.visibility</p:attrName>
                                        </p:attrNameLst>
                                      </p:cBhvr>
                                      <p:to>
                                        <p:strVal val="hidden"/>
                                      </p:to>
                                    </p:set>
                                  </p:childTnLst>
                                </p:cTn>
                              </p:par>
                              <p:par>
                                <p:cTn id="430" presetID="10" presetClass="exit" presetSubtype="0" fill="hold" grpId="1" nodeType="withEffect">
                                  <p:stCondLst>
                                    <p:cond delay="0"/>
                                  </p:stCondLst>
                                  <p:childTnLst>
                                    <p:animEffect transition="out" filter="fade">
                                      <p:cBhvr>
                                        <p:cTn id="431" dur="500"/>
                                        <p:tgtEl>
                                          <p:spTgt spid="107"/>
                                        </p:tgtEl>
                                      </p:cBhvr>
                                    </p:animEffect>
                                    <p:set>
                                      <p:cBhvr>
                                        <p:cTn id="432" dur="1" fill="hold">
                                          <p:stCondLst>
                                            <p:cond delay="499"/>
                                          </p:stCondLst>
                                        </p:cTn>
                                        <p:tgtEl>
                                          <p:spTgt spid="107"/>
                                        </p:tgtEl>
                                        <p:attrNameLst>
                                          <p:attrName>style.visibility</p:attrName>
                                        </p:attrNameLst>
                                      </p:cBhvr>
                                      <p:to>
                                        <p:strVal val="hidden"/>
                                      </p:to>
                                    </p:set>
                                  </p:childTnLst>
                                </p:cTn>
                              </p:par>
                              <p:par>
                                <p:cTn id="433" presetID="10" presetClass="exit" presetSubtype="0" fill="hold" grpId="2" nodeType="withEffect">
                                  <p:stCondLst>
                                    <p:cond delay="0"/>
                                  </p:stCondLst>
                                  <p:childTnLst>
                                    <p:animEffect transition="out" filter="fade">
                                      <p:cBhvr>
                                        <p:cTn id="434" dur="500"/>
                                        <p:tgtEl>
                                          <p:spTgt spid="214"/>
                                        </p:tgtEl>
                                      </p:cBhvr>
                                    </p:animEffect>
                                    <p:set>
                                      <p:cBhvr>
                                        <p:cTn id="435" dur="1" fill="hold">
                                          <p:stCondLst>
                                            <p:cond delay="499"/>
                                          </p:stCondLst>
                                        </p:cTn>
                                        <p:tgtEl>
                                          <p:spTgt spid="214"/>
                                        </p:tgtEl>
                                        <p:attrNameLst>
                                          <p:attrName>style.visibility</p:attrName>
                                        </p:attrNameLst>
                                      </p:cBhvr>
                                      <p:to>
                                        <p:strVal val="hidden"/>
                                      </p:to>
                                    </p:set>
                                  </p:childTnLst>
                                </p:cTn>
                              </p:par>
                              <p:par>
                                <p:cTn id="436" presetID="10" presetClass="exit" presetSubtype="0" fill="hold" grpId="1" nodeType="withEffect">
                                  <p:stCondLst>
                                    <p:cond delay="0"/>
                                  </p:stCondLst>
                                  <p:childTnLst>
                                    <p:animEffect transition="out" filter="fade">
                                      <p:cBhvr>
                                        <p:cTn id="437" dur="500"/>
                                        <p:tgtEl>
                                          <p:spTgt spid="120"/>
                                        </p:tgtEl>
                                      </p:cBhvr>
                                    </p:animEffect>
                                    <p:set>
                                      <p:cBhvr>
                                        <p:cTn id="438" dur="1" fill="hold">
                                          <p:stCondLst>
                                            <p:cond delay="499"/>
                                          </p:stCondLst>
                                        </p:cTn>
                                        <p:tgtEl>
                                          <p:spTgt spid="120"/>
                                        </p:tgtEl>
                                        <p:attrNameLst>
                                          <p:attrName>style.visibility</p:attrName>
                                        </p:attrNameLst>
                                      </p:cBhvr>
                                      <p:to>
                                        <p:strVal val="hidden"/>
                                      </p:to>
                                    </p:set>
                                  </p:childTnLst>
                                </p:cTn>
                              </p:par>
                              <p:par>
                                <p:cTn id="439" presetID="10" presetClass="exit" presetSubtype="0" fill="hold" nodeType="withEffect">
                                  <p:stCondLst>
                                    <p:cond delay="0"/>
                                  </p:stCondLst>
                                  <p:childTnLst>
                                    <p:animEffect transition="out" filter="fade">
                                      <p:cBhvr>
                                        <p:cTn id="440" dur="500"/>
                                        <p:tgtEl>
                                          <p:spTgt spid="13"/>
                                        </p:tgtEl>
                                      </p:cBhvr>
                                    </p:animEffect>
                                    <p:set>
                                      <p:cBhvr>
                                        <p:cTn id="441" dur="1" fill="hold">
                                          <p:stCondLst>
                                            <p:cond delay="499"/>
                                          </p:stCondLst>
                                        </p:cTn>
                                        <p:tgtEl>
                                          <p:spTgt spid="13"/>
                                        </p:tgtEl>
                                        <p:attrNameLst>
                                          <p:attrName>style.visibility</p:attrName>
                                        </p:attrNameLst>
                                      </p:cBhvr>
                                      <p:to>
                                        <p:strVal val="hidden"/>
                                      </p:to>
                                    </p:set>
                                  </p:childTnLst>
                                </p:cTn>
                              </p:par>
                            </p:childTnLst>
                          </p:cTn>
                        </p:par>
                      </p:childTnLst>
                    </p:cTn>
                  </p:par>
                  <p:par>
                    <p:cTn id="442" fill="hold">
                      <p:stCondLst>
                        <p:cond delay="indefinite"/>
                      </p:stCondLst>
                      <p:childTnLst>
                        <p:par>
                          <p:cTn id="443" fill="hold">
                            <p:stCondLst>
                              <p:cond delay="0"/>
                            </p:stCondLst>
                            <p:childTnLst>
                              <p:par>
                                <p:cTn id="444" presetID="1" presetClass="exit" presetSubtype="0" fill="hold" nodeType="clickEffect">
                                  <p:stCondLst>
                                    <p:cond delay="0"/>
                                  </p:stCondLst>
                                  <p:childTnLst>
                                    <p:set>
                                      <p:cBhvr>
                                        <p:cTn id="445" dur="1" fill="hold">
                                          <p:stCondLst>
                                            <p:cond delay="0"/>
                                          </p:stCondLst>
                                        </p:cTn>
                                        <p:tgtEl>
                                          <p:spTgt spid="86"/>
                                        </p:tgtEl>
                                        <p:attrNameLst>
                                          <p:attrName>style.visibility</p:attrName>
                                        </p:attrNameLst>
                                      </p:cBhvr>
                                      <p:to>
                                        <p:strVal val="hidden"/>
                                      </p:to>
                                    </p:set>
                                  </p:childTnLst>
                                </p:cTn>
                              </p:par>
                            </p:childTnLst>
                          </p:cTn>
                        </p:par>
                      </p:childTnLst>
                    </p:cTn>
                  </p:par>
                  <p:par>
                    <p:cTn id="446" fill="hold">
                      <p:stCondLst>
                        <p:cond delay="indefinite"/>
                      </p:stCondLst>
                      <p:childTnLst>
                        <p:par>
                          <p:cTn id="447" fill="hold">
                            <p:stCondLst>
                              <p:cond delay="0"/>
                            </p:stCondLst>
                            <p:childTnLst>
                              <p:par>
                                <p:cTn id="448" presetID="22" presetClass="entr" presetSubtype="8" fill="hold" grpId="0" nodeType="clickEffect">
                                  <p:stCondLst>
                                    <p:cond delay="0"/>
                                  </p:stCondLst>
                                  <p:childTnLst>
                                    <p:set>
                                      <p:cBhvr>
                                        <p:cTn id="449" dur="1" fill="hold">
                                          <p:stCondLst>
                                            <p:cond delay="0"/>
                                          </p:stCondLst>
                                        </p:cTn>
                                        <p:tgtEl>
                                          <p:spTgt spid="57"/>
                                        </p:tgtEl>
                                        <p:attrNameLst>
                                          <p:attrName>style.visibility</p:attrName>
                                        </p:attrNameLst>
                                      </p:cBhvr>
                                      <p:to>
                                        <p:strVal val="visible"/>
                                      </p:to>
                                    </p:set>
                                    <p:animEffect transition="in" filter="wipe(left)">
                                      <p:cBhvr>
                                        <p:cTn id="450" dur="500"/>
                                        <p:tgtEl>
                                          <p:spTgt spid="57"/>
                                        </p:tgtEl>
                                      </p:cBhvr>
                                    </p:animEffect>
                                  </p:childTnLst>
                                </p:cTn>
                              </p:par>
                              <p:par>
                                <p:cTn id="451" presetID="1" presetClass="exit" presetSubtype="0" fill="hold" grpId="2" nodeType="withEffect">
                                  <p:stCondLst>
                                    <p:cond delay="0"/>
                                  </p:stCondLst>
                                  <p:childTnLst>
                                    <p:set>
                                      <p:cBhvr>
                                        <p:cTn id="452" dur="1" fill="hold">
                                          <p:stCondLst>
                                            <p:cond delay="0"/>
                                          </p:stCondLst>
                                        </p:cTn>
                                        <p:tgtEl>
                                          <p:spTgt spid="2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P spid="45" grpId="0"/>
      <p:bldP spid="56" grpId="0"/>
      <p:bldP spid="120" grpId="0" animBg="1"/>
      <p:bldP spid="120" grpId="1" animBg="1"/>
      <p:bldP spid="58" grpId="0"/>
      <p:bldP spid="2" grpId="0"/>
      <p:bldP spid="16" grpId="0" animBg="1"/>
      <p:bldP spid="16" grpId="1" animBg="1"/>
      <p:bldP spid="89" grpId="0"/>
      <p:bldP spid="89" grpId="1"/>
      <p:bldP spid="89" grpId="2"/>
      <p:bldP spid="215" grpId="0"/>
      <p:bldP spid="215" grpId="1"/>
      <p:bldP spid="215" grpId="2"/>
      <p:bldP spid="107" grpId="0" animBg="1"/>
      <p:bldP spid="107" grpId="1" animBg="1"/>
      <p:bldP spid="97" grpId="0"/>
      <p:bldP spid="97" grpId="1"/>
      <p:bldP spid="97" grpId="2"/>
      <p:bldP spid="28" grpId="0" animBg="1"/>
      <p:bldP spid="28" grpId="1" animBg="1"/>
      <p:bldP spid="57" grpId="0"/>
      <p:bldP spid="91" grpId="0" animBg="1"/>
      <p:bldP spid="91" grpId="1" animBg="1"/>
      <p:bldP spid="92" grpId="0" animBg="1"/>
      <p:bldP spid="92" grpId="1" animBg="1"/>
      <p:bldP spid="119" grpId="0" animBg="1"/>
      <p:bldP spid="119" grpId="1" animBg="1"/>
      <p:bldP spid="130" grpId="0" animBg="1"/>
      <p:bldP spid="130" grpId="1" animBg="1"/>
      <p:bldP spid="109" grpId="0" animBg="1"/>
      <p:bldP spid="109" grpId="1" animBg="1"/>
      <p:bldP spid="131" grpId="0"/>
      <p:bldP spid="131" grpId="1"/>
      <p:bldP spid="131" grpId="2"/>
      <p:bldP spid="214" grpId="0"/>
      <p:bldP spid="214" grpId="1"/>
      <p:bldP spid="214" grpId="2"/>
      <p:bldP spid="124" grpId="0"/>
      <p:bldP spid="124" grpId="1"/>
      <p:bldP spid="124" grpId="2"/>
      <p:bldP spid="242" grpId="0" animBg="1"/>
      <p:bldP spid="242" grpId="1" animBg="1"/>
      <p:bldP spid="205" grpId="0" animBg="1"/>
      <p:bldP spid="205" grpId="1" animBg="1"/>
      <p:bldP spid="212" grpId="0" animBg="1"/>
      <p:bldP spid="212" grpId="1" animBg="1"/>
      <p:bldP spid="213" grpId="0"/>
      <p:bldP spid="213" grpId="1"/>
      <p:bldP spid="213" grpId="2"/>
      <p:bldP spid="211" grpId="0"/>
      <p:bldP spid="211" grpId="1"/>
      <p:bldP spid="211" grpId="2"/>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72932B-F13D-40CE-A406-00F693E44037}"/>
              </a:ext>
            </a:extLst>
          </p:cNvPr>
          <p:cNvSpPr txBox="1">
            <a:spLocks/>
          </p:cNvSpPr>
          <p:nvPr/>
        </p:nvSpPr>
        <p:spPr>
          <a:xfrm>
            <a:off x="887240" y="-80727"/>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Let's See Some Functions!</a:t>
            </a:r>
          </a:p>
        </p:txBody>
      </p:sp>
      <p:sp>
        <p:nvSpPr>
          <p:cNvPr id="21" name="Rectangle 20">
            <a:extLst>
              <a:ext uri="{FF2B5EF4-FFF2-40B4-BE49-F238E27FC236}">
                <a16:creationId xmlns:a16="http://schemas.microsoft.com/office/drawing/2014/main" id="{E29348CF-3D48-4CE6-8565-42A9DE3FF7F7}"/>
              </a:ext>
            </a:extLst>
          </p:cNvPr>
          <p:cNvSpPr/>
          <p:nvPr/>
        </p:nvSpPr>
        <p:spPr>
          <a:xfrm>
            <a:off x="3446661" y="707781"/>
            <a:ext cx="5298677" cy="5753575"/>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56" name="Rectangle 55">
            <a:extLst>
              <a:ext uri="{FF2B5EF4-FFF2-40B4-BE49-F238E27FC236}">
                <a16:creationId xmlns:a16="http://schemas.microsoft.com/office/drawing/2014/main" id="{3E62FB21-52DE-4E0B-8C3C-1808E5459705}"/>
              </a:ext>
            </a:extLst>
          </p:cNvPr>
          <p:cNvSpPr/>
          <p:nvPr/>
        </p:nvSpPr>
        <p:spPr>
          <a:xfrm>
            <a:off x="6479422" y="1920156"/>
            <a:ext cx="258729"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071ED72-C34B-40F2-A374-C2B43E33E9CC}"/>
              </a:ext>
            </a:extLst>
          </p:cNvPr>
          <p:cNvSpPr/>
          <p:nvPr/>
        </p:nvSpPr>
        <p:spPr>
          <a:xfrm>
            <a:off x="3862895" y="1652346"/>
            <a:ext cx="1271811"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334DF8B-4A60-426D-BDE7-83198B7499A5}"/>
              </a:ext>
            </a:extLst>
          </p:cNvPr>
          <p:cNvSpPr/>
          <p:nvPr/>
        </p:nvSpPr>
        <p:spPr>
          <a:xfrm>
            <a:off x="5360262" y="1920156"/>
            <a:ext cx="1076049"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03CB6F-75C0-4383-949F-23D295D33219}"/>
              </a:ext>
            </a:extLst>
          </p:cNvPr>
          <p:cNvSpPr/>
          <p:nvPr/>
        </p:nvSpPr>
        <p:spPr>
          <a:xfrm>
            <a:off x="3752295" y="2465299"/>
            <a:ext cx="3238870"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E9E82B5-6443-42C3-AA66-2A8836B9E324}"/>
              </a:ext>
            </a:extLst>
          </p:cNvPr>
          <p:cNvSpPr/>
          <p:nvPr/>
        </p:nvSpPr>
        <p:spPr>
          <a:xfrm>
            <a:off x="3745352" y="2742010"/>
            <a:ext cx="1970019"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C7788F1-238D-496A-8C7B-9F872204E42C}"/>
              </a:ext>
            </a:extLst>
          </p:cNvPr>
          <p:cNvSpPr/>
          <p:nvPr/>
        </p:nvSpPr>
        <p:spPr>
          <a:xfrm>
            <a:off x="6780085" y="4390549"/>
            <a:ext cx="274268"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B10B62-38EB-4DED-863D-6D641DAB0BDF}"/>
              </a:ext>
            </a:extLst>
          </p:cNvPr>
          <p:cNvSpPr/>
          <p:nvPr/>
        </p:nvSpPr>
        <p:spPr>
          <a:xfrm>
            <a:off x="3847815" y="4110481"/>
            <a:ext cx="1271811"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B87B61B-A4E8-4D45-BFF1-7C42C5B1894C}"/>
              </a:ext>
            </a:extLst>
          </p:cNvPr>
          <p:cNvSpPr/>
          <p:nvPr/>
        </p:nvSpPr>
        <p:spPr>
          <a:xfrm>
            <a:off x="5408600" y="4394924"/>
            <a:ext cx="1264465"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8AA13BF-5414-4D70-99FA-CD255992B48C}"/>
              </a:ext>
            </a:extLst>
          </p:cNvPr>
          <p:cNvSpPr/>
          <p:nvPr/>
        </p:nvSpPr>
        <p:spPr>
          <a:xfrm>
            <a:off x="3775977" y="4934008"/>
            <a:ext cx="2066512"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E9B08D7-36D1-4384-988C-39F79B72C2C1}"/>
              </a:ext>
            </a:extLst>
          </p:cNvPr>
          <p:cNvSpPr/>
          <p:nvPr/>
        </p:nvSpPr>
        <p:spPr>
          <a:xfrm>
            <a:off x="3775977" y="5231854"/>
            <a:ext cx="2066512"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00A83C0-BDA2-42C4-AFB3-B36C7E384C5A}"/>
              </a:ext>
            </a:extLst>
          </p:cNvPr>
          <p:cNvSpPr/>
          <p:nvPr/>
        </p:nvSpPr>
        <p:spPr>
          <a:xfrm>
            <a:off x="7157005" y="4390549"/>
            <a:ext cx="951316"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05E6D12D-6EA2-4362-84B1-CF7B582FB75B}"/>
              </a:ext>
            </a:extLst>
          </p:cNvPr>
          <p:cNvSpPr/>
          <p:nvPr/>
        </p:nvSpPr>
        <p:spPr>
          <a:xfrm>
            <a:off x="5371816" y="4110481"/>
            <a:ext cx="343555"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3EF7EBC-2CE6-45D1-A147-4C3D4BAD8026}"/>
              </a:ext>
            </a:extLst>
          </p:cNvPr>
          <p:cNvSpPr/>
          <p:nvPr/>
        </p:nvSpPr>
        <p:spPr>
          <a:xfrm>
            <a:off x="6782540" y="1920156"/>
            <a:ext cx="1643940"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6200778-8D5D-49A3-BC20-C6E89EB4BC7A}"/>
              </a:ext>
            </a:extLst>
          </p:cNvPr>
          <p:cNvSpPr/>
          <p:nvPr/>
        </p:nvSpPr>
        <p:spPr>
          <a:xfrm>
            <a:off x="5378104" y="1652346"/>
            <a:ext cx="343555"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165AF41-9F66-4865-9C5B-35D21180256B}"/>
              </a:ext>
            </a:extLst>
          </p:cNvPr>
          <p:cNvSpPr txBox="1"/>
          <p:nvPr/>
        </p:nvSpPr>
        <p:spPr>
          <a:xfrm>
            <a:off x="3446662" y="763311"/>
            <a:ext cx="5298676" cy="2308324"/>
          </a:xfrm>
          <a:prstGeom prst="rect">
            <a:avLst/>
          </a:prstGeom>
          <a:noFill/>
        </p:spPr>
        <p:txBody>
          <a:bodyPr wrap="square" rtlCol="0">
            <a:spAutoFit/>
          </a:bodyPr>
          <a:lstStyle/>
          <a:p>
            <a:r>
              <a:rPr lang="en-US" dirty="0">
                <a:latin typeface="Consolas" panose="020B0609020204030204" pitchFamily="49" charset="0"/>
              </a:rPr>
              <a:t>-- Return a new list with squares of</a:t>
            </a:r>
          </a:p>
          <a:p>
            <a:r>
              <a:rPr lang="en-US" dirty="0">
                <a:latin typeface="Consolas" panose="020B0609020204030204" pitchFamily="49" charset="0"/>
              </a:rPr>
              <a:t>-- every item in the input list</a:t>
            </a:r>
          </a:p>
          <a:p>
            <a:r>
              <a:rPr lang="en-US" dirty="0" err="1">
                <a:latin typeface="Consolas" panose="020B0609020204030204" pitchFamily="49" charset="0"/>
              </a:rPr>
              <a:t>sqr_it</a:t>
            </a:r>
            <a:r>
              <a:rPr lang="en-US" dirty="0">
                <a:latin typeface="Consolas" panose="020B0609020204030204" pitchFamily="49" charset="0"/>
              </a:rPr>
              <a:t> </a:t>
            </a:r>
            <a:r>
              <a:rPr lang="en-US" dirty="0" err="1">
                <a:latin typeface="Consolas" panose="020B0609020204030204" pitchFamily="49" charset="0"/>
              </a:rPr>
              <a:t>lst</a:t>
            </a:r>
            <a:r>
              <a:rPr lang="en-US" dirty="0">
                <a:latin typeface="Consolas" panose="020B0609020204030204" pitchFamily="49" charset="0"/>
              </a:rPr>
              <a:t> </a:t>
            </a: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a:t>
            </a:r>
          </a:p>
          <a:p>
            <a:r>
              <a:rPr lang="en-US" dirty="0">
                <a:latin typeface="Consolas" panose="020B0609020204030204" pitchFamily="49" charset="0"/>
              </a:rPr>
              <a:t> | otherwise = </a:t>
            </a:r>
            <a:r>
              <a:rPr lang="en-US" dirty="0" err="1">
                <a:latin typeface="Consolas" panose="020B0609020204030204" pitchFamily="49" charset="0"/>
              </a:rPr>
              <a:t>first_sq</a:t>
            </a:r>
            <a:r>
              <a:rPr lang="en-US" dirty="0">
                <a:latin typeface="Consolas" panose="020B0609020204030204" pitchFamily="49" charset="0"/>
              </a:rPr>
              <a:t> : (</a:t>
            </a:r>
            <a:r>
              <a:rPr lang="en-US" dirty="0" err="1">
                <a:latin typeface="Consolas" panose="020B0609020204030204" pitchFamily="49" charset="0"/>
              </a:rPr>
              <a:t>sqr_it</a:t>
            </a:r>
            <a:r>
              <a:rPr lang="en-US" dirty="0">
                <a:latin typeface="Consolas" panose="020B0609020204030204" pitchFamily="49" charset="0"/>
              </a:rPr>
              <a:t> rest)</a:t>
            </a:r>
          </a:p>
          <a:p>
            <a:r>
              <a:rPr lang="en-US" dirty="0">
                <a:latin typeface="Consolas" panose="020B0609020204030204" pitchFamily="49" charset="0"/>
              </a:rPr>
              <a:t> where</a:t>
            </a:r>
          </a:p>
          <a:p>
            <a:r>
              <a:rPr lang="en-US" dirty="0">
                <a:latin typeface="Consolas" panose="020B0609020204030204" pitchFamily="49" charset="0"/>
              </a:rPr>
              <a:t>  </a:t>
            </a:r>
            <a:r>
              <a:rPr lang="en-US" dirty="0" err="1">
                <a:latin typeface="Consolas" panose="020B0609020204030204" pitchFamily="49" charset="0"/>
              </a:rPr>
              <a:t>first_sq</a:t>
            </a:r>
            <a:r>
              <a:rPr lang="en-US" dirty="0">
                <a:latin typeface="Consolas" panose="020B0609020204030204" pitchFamily="49" charset="0"/>
              </a:rPr>
              <a:t> = (head </a:t>
            </a:r>
            <a:r>
              <a:rPr lang="en-US" dirty="0" err="1">
                <a:latin typeface="Consolas" panose="020B0609020204030204" pitchFamily="49" charset="0"/>
              </a:rPr>
              <a:t>lst</a:t>
            </a:r>
            <a:r>
              <a:rPr lang="en-US" dirty="0">
                <a:latin typeface="Consolas" panose="020B0609020204030204" pitchFamily="49" charset="0"/>
              </a:rPr>
              <a:t>) ^ 2</a:t>
            </a: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sp>
        <p:nvSpPr>
          <p:cNvPr id="27" name="TextBox 26">
            <a:extLst>
              <a:ext uri="{FF2B5EF4-FFF2-40B4-BE49-F238E27FC236}">
                <a16:creationId xmlns:a16="http://schemas.microsoft.com/office/drawing/2014/main" id="{CD5B93D1-31AB-45DE-92DD-95470FDFD247}"/>
              </a:ext>
            </a:extLst>
          </p:cNvPr>
          <p:cNvSpPr txBox="1"/>
          <p:nvPr/>
        </p:nvSpPr>
        <p:spPr>
          <a:xfrm>
            <a:off x="3446661" y="3516301"/>
            <a:ext cx="5298676" cy="2031325"/>
          </a:xfrm>
          <a:prstGeom prst="rect">
            <a:avLst/>
          </a:prstGeom>
          <a:noFill/>
        </p:spPr>
        <p:txBody>
          <a:bodyPr wrap="square" rtlCol="0">
            <a:spAutoFit/>
          </a:bodyPr>
          <a:lstStyle/>
          <a:p>
            <a:r>
              <a:rPr lang="en-US" dirty="0">
                <a:latin typeface="Consolas" panose="020B0609020204030204" pitchFamily="49" charset="0"/>
              </a:rPr>
              <a:t>-- Reverse a list</a:t>
            </a:r>
          </a:p>
          <a:p>
            <a:r>
              <a:rPr lang="en-US" dirty="0">
                <a:latin typeface="Consolas" panose="020B0609020204030204" pitchFamily="49" charset="0"/>
              </a:rPr>
              <a:t>rev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a:t>
            </a:r>
          </a:p>
          <a:p>
            <a:r>
              <a:rPr lang="en-US" dirty="0">
                <a:latin typeface="Consolas" panose="020B0609020204030204" pitchFamily="49" charset="0"/>
              </a:rPr>
              <a:t> | otherwise = (rev rest) ++ [first]</a:t>
            </a:r>
          </a:p>
          <a:p>
            <a:r>
              <a:rPr lang="en-US" dirty="0">
                <a:latin typeface="Consolas" panose="020B0609020204030204" pitchFamily="49" charset="0"/>
              </a:rPr>
              <a:t> where</a:t>
            </a:r>
          </a:p>
          <a:p>
            <a:r>
              <a:rPr lang="en-US" dirty="0">
                <a:latin typeface="Consolas" panose="020B0609020204030204" pitchFamily="49" charset="0"/>
              </a:rPr>
              <a:t>  first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sp>
        <p:nvSpPr>
          <p:cNvPr id="41" name="Speech Bubble: Rectangle with Corners Rounded 40">
            <a:extLst>
              <a:ext uri="{FF2B5EF4-FFF2-40B4-BE49-F238E27FC236}">
                <a16:creationId xmlns:a16="http://schemas.microsoft.com/office/drawing/2014/main" id="{AC431E25-E6AA-4E22-9580-19C02BDF32E8}"/>
              </a:ext>
            </a:extLst>
          </p:cNvPr>
          <p:cNvSpPr/>
          <p:nvPr/>
        </p:nvSpPr>
        <p:spPr>
          <a:xfrm>
            <a:off x="196672" y="352454"/>
            <a:ext cx="2879441" cy="1143000"/>
          </a:xfrm>
          <a:prstGeom prst="wedgeRoundRectCallout">
            <a:avLst>
              <a:gd name="adj1" fmla="val 77999"/>
              <a:gd name="adj2" fmla="val 717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our list is empty, then technically there's nothing to square!</a:t>
            </a:r>
          </a:p>
        </p:txBody>
      </p:sp>
      <p:sp>
        <p:nvSpPr>
          <p:cNvPr id="44" name="Speech Bubble: Rectangle with Corners Rounded 43">
            <a:extLst>
              <a:ext uri="{FF2B5EF4-FFF2-40B4-BE49-F238E27FC236}">
                <a16:creationId xmlns:a16="http://schemas.microsoft.com/office/drawing/2014/main" id="{23862899-E6DE-4606-AFD3-98889035ECD4}"/>
              </a:ext>
            </a:extLst>
          </p:cNvPr>
          <p:cNvSpPr/>
          <p:nvPr/>
        </p:nvSpPr>
        <p:spPr>
          <a:xfrm>
            <a:off x="8108167" y="777328"/>
            <a:ext cx="2363044" cy="1003071"/>
          </a:xfrm>
          <a:prstGeom prst="wedgeRoundRectCallout">
            <a:avLst>
              <a:gd name="adj1" fmla="val -150839"/>
              <a:gd name="adj2" fmla="val 499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we just return an empty list.</a:t>
            </a:r>
          </a:p>
        </p:txBody>
      </p:sp>
      <p:sp>
        <p:nvSpPr>
          <p:cNvPr id="58" name="Speech Bubble: Rectangle with Corners Rounded 57">
            <a:extLst>
              <a:ext uri="{FF2B5EF4-FFF2-40B4-BE49-F238E27FC236}">
                <a16:creationId xmlns:a16="http://schemas.microsoft.com/office/drawing/2014/main" id="{1E98C813-22C6-4519-A5DF-5FF61DBA977C}"/>
              </a:ext>
            </a:extLst>
          </p:cNvPr>
          <p:cNvSpPr/>
          <p:nvPr/>
        </p:nvSpPr>
        <p:spPr>
          <a:xfrm>
            <a:off x="9050969" y="2346798"/>
            <a:ext cx="2248479" cy="1003071"/>
          </a:xfrm>
          <a:prstGeom prst="wedgeRoundRectCallout">
            <a:avLst>
              <a:gd name="adj1" fmla="val -157354"/>
              <a:gd name="adj2" fmla="val -703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 we use the </a:t>
            </a:r>
            <a:r>
              <a:rPr lang="en-US" sz="2000" dirty="0">
                <a:solidFill>
                  <a:srgbClr val="FFAFAF"/>
                </a:solidFill>
                <a:latin typeface="Corbel" panose="020B0503020204020204" pitchFamily="34" charset="0"/>
              </a:rPr>
              <a:t>cons</a:t>
            </a:r>
            <a:r>
              <a:rPr lang="en-US" sz="2000" dirty="0">
                <a:latin typeface="Corbel" panose="020B0503020204020204" pitchFamily="34" charset="0"/>
              </a:rPr>
              <a:t> operator to concatenate…</a:t>
            </a:r>
          </a:p>
        </p:txBody>
      </p:sp>
      <p:sp>
        <p:nvSpPr>
          <p:cNvPr id="70" name="Speech Bubble: Rectangle with Corners Rounded 69">
            <a:extLst>
              <a:ext uri="{FF2B5EF4-FFF2-40B4-BE49-F238E27FC236}">
                <a16:creationId xmlns:a16="http://schemas.microsoft.com/office/drawing/2014/main" id="{9DCF3017-4C8A-4646-96FD-B3B6089CC867}"/>
              </a:ext>
            </a:extLst>
          </p:cNvPr>
          <p:cNvSpPr/>
          <p:nvPr/>
        </p:nvSpPr>
        <p:spPr>
          <a:xfrm>
            <a:off x="2986834" y="168688"/>
            <a:ext cx="2518299" cy="1003071"/>
          </a:xfrm>
          <a:prstGeom prst="wedgeRoundRectCallout">
            <a:avLst>
              <a:gd name="adj1" fmla="val 70435"/>
              <a:gd name="adj2" fmla="val 1271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square of the first number…</a:t>
            </a:r>
          </a:p>
        </p:txBody>
      </p:sp>
      <p:sp>
        <p:nvSpPr>
          <p:cNvPr id="71" name="Speech Bubble: Rectangle with Corners Rounded 70">
            <a:extLst>
              <a:ext uri="{FF2B5EF4-FFF2-40B4-BE49-F238E27FC236}">
                <a16:creationId xmlns:a16="http://schemas.microsoft.com/office/drawing/2014/main" id="{0791A446-05A1-492E-8C65-F35923364E63}"/>
              </a:ext>
            </a:extLst>
          </p:cNvPr>
          <p:cNvSpPr/>
          <p:nvPr/>
        </p:nvSpPr>
        <p:spPr>
          <a:xfrm>
            <a:off x="9605534" y="777328"/>
            <a:ext cx="2516924" cy="1270881"/>
          </a:xfrm>
          <a:prstGeom prst="wedgeRoundRectCallout">
            <a:avLst>
              <a:gd name="adj1" fmla="val -132674"/>
              <a:gd name="adj2" fmla="val 405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with a list containing the squares of all the remaining numbers.</a:t>
            </a:r>
          </a:p>
        </p:txBody>
      </p:sp>
      <p:sp>
        <p:nvSpPr>
          <p:cNvPr id="83" name="Speech Bubble: Rectangle with Corners Rounded 82">
            <a:extLst>
              <a:ext uri="{FF2B5EF4-FFF2-40B4-BE49-F238E27FC236}">
                <a16:creationId xmlns:a16="http://schemas.microsoft.com/office/drawing/2014/main" id="{AF00B7D8-36DC-4E46-B24A-B1EC5FBFC252}"/>
              </a:ext>
            </a:extLst>
          </p:cNvPr>
          <p:cNvSpPr/>
          <p:nvPr/>
        </p:nvSpPr>
        <p:spPr>
          <a:xfrm>
            <a:off x="181592" y="2810589"/>
            <a:ext cx="2879441" cy="1143000"/>
          </a:xfrm>
          <a:prstGeom prst="wedgeRoundRectCallout">
            <a:avLst>
              <a:gd name="adj1" fmla="val 77999"/>
              <a:gd name="adj2" fmla="val 717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our list is empty, then there's nothing to reverse!</a:t>
            </a:r>
          </a:p>
        </p:txBody>
      </p:sp>
      <p:sp>
        <p:nvSpPr>
          <p:cNvPr id="84" name="Speech Bubble: Rectangle with Corners Rounded 83">
            <a:extLst>
              <a:ext uri="{FF2B5EF4-FFF2-40B4-BE49-F238E27FC236}">
                <a16:creationId xmlns:a16="http://schemas.microsoft.com/office/drawing/2014/main" id="{17A7C132-05E0-4D3E-A731-5F4CCAC6B288}"/>
              </a:ext>
            </a:extLst>
          </p:cNvPr>
          <p:cNvSpPr/>
          <p:nvPr/>
        </p:nvSpPr>
        <p:spPr>
          <a:xfrm>
            <a:off x="8093087" y="3235463"/>
            <a:ext cx="2363044" cy="1003071"/>
          </a:xfrm>
          <a:prstGeom prst="wedgeRoundRectCallout">
            <a:avLst>
              <a:gd name="adj1" fmla="val -150839"/>
              <a:gd name="adj2" fmla="val 499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we just return an empty list.</a:t>
            </a:r>
          </a:p>
        </p:txBody>
      </p:sp>
      <p:sp>
        <p:nvSpPr>
          <p:cNvPr id="85" name="Speech Bubble: Rectangle with Corners Rounded 84">
            <a:extLst>
              <a:ext uri="{FF2B5EF4-FFF2-40B4-BE49-F238E27FC236}">
                <a16:creationId xmlns:a16="http://schemas.microsoft.com/office/drawing/2014/main" id="{80AB9217-F07A-44FF-9764-7E5FB9AACF7A}"/>
              </a:ext>
            </a:extLst>
          </p:cNvPr>
          <p:cNvSpPr/>
          <p:nvPr/>
        </p:nvSpPr>
        <p:spPr>
          <a:xfrm>
            <a:off x="8818810" y="5137026"/>
            <a:ext cx="2939686" cy="1003071"/>
          </a:xfrm>
          <a:prstGeom prst="wedgeRoundRectCallout">
            <a:avLst>
              <a:gd name="adj1" fmla="val -111444"/>
              <a:gd name="adj2" fmla="val -1028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 we use the </a:t>
            </a:r>
            <a:r>
              <a:rPr lang="en-US" sz="2000" dirty="0">
                <a:solidFill>
                  <a:srgbClr val="FFAFAF"/>
                </a:solidFill>
                <a:latin typeface="Corbel" panose="020B0503020204020204" pitchFamily="34" charset="0"/>
              </a:rPr>
              <a:t>concatenation </a:t>
            </a:r>
            <a:r>
              <a:rPr lang="en-US" sz="2000" dirty="0">
                <a:latin typeface="Corbel" panose="020B0503020204020204" pitchFamily="34" charset="0"/>
              </a:rPr>
              <a:t>operator to append…</a:t>
            </a:r>
          </a:p>
        </p:txBody>
      </p:sp>
      <p:sp>
        <p:nvSpPr>
          <p:cNvPr id="86" name="Speech Bubble: Rectangle with Corners Rounded 85">
            <a:extLst>
              <a:ext uri="{FF2B5EF4-FFF2-40B4-BE49-F238E27FC236}">
                <a16:creationId xmlns:a16="http://schemas.microsoft.com/office/drawing/2014/main" id="{517E0EB9-655B-41FB-BF63-6C50915A2940}"/>
              </a:ext>
            </a:extLst>
          </p:cNvPr>
          <p:cNvSpPr/>
          <p:nvPr/>
        </p:nvSpPr>
        <p:spPr>
          <a:xfrm>
            <a:off x="1980501" y="3094904"/>
            <a:ext cx="2518299" cy="1003071"/>
          </a:xfrm>
          <a:prstGeom prst="wedgeRoundRectCallout">
            <a:avLst>
              <a:gd name="adj1" fmla="val 89104"/>
              <a:gd name="adj2" fmla="val 8283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last n-1 elements in reversed order…</a:t>
            </a:r>
          </a:p>
        </p:txBody>
      </p:sp>
      <p:sp>
        <p:nvSpPr>
          <p:cNvPr id="87" name="Speech Bubble: Rectangle with Corners Rounded 86">
            <a:extLst>
              <a:ext uri="{FF2B5EF4-FFF2-40B4-BE49-F238E27FC236}">
                <a16:creationId xmlns:a16="http://schemas.microsoft.com/office/drawing/2014/main" id="{B7D214CD-A168-46AC-8965-966DD1E8A3B7}"/>
              </a:ext>
            </a:extLst>
          </p:cNvPr>
          <p:cNvSpPr/>
          <p:nvPr/>
        </p:nvSpPr>
        <p:spPr>
          <a:xfrm>
            <a:off x="9109459" y="3448237"/>
            <a:ext cx="2516924" cy="1270881"/>
          </a:xfrm>
          <a:prstGeom prst="wedgeRoundRectCallout">
            <a:avLst>
              <a:gd name="adj1" fmla="val -88833"/>
              <a:gd name="adj2" fmla="val 360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with a list containing the first number from the input list.</a:t>
            </a:r>
          </a:p>
        </p:txBody>
      </p:sp>
      <p:sp>
        <p:nvSpPr>
          <p:cNvPr id="88" name="Speech Bubble: Rectangle with Corners Rounded 87">
            <a:extLst>
              <a:ext uri="{FF2B5EF4-FFF2-40B4-BE49-F238E27FC236}">
                <a16:creationId xmlns:a16="http://schemas.microsoft.com/office/drawing/2014/main" id="{7AB94102-ABF4-4E0F-84D5-06BA60280CB3}"/>
              </a:ext>
            </a:extLst>
          </p:cNvPr>
          <p:cNvSpPr/>
          <p:nvPr/>
        </p:nvSpPr>
        <p:spPr>
          <a:xfrm>
            <a:off x="8399921" y="2946701"/>
            <a:ext cx="3377122" cy="2947659"/>
          </a:xfrm>
          <a:prstGeom prst="wedgeRoundRectCallout">
            <a:avLst>
              <a:gd name="adj1" fmla="val -92232"/>
              <a:gd name="adj2" fmla="val -5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Note: The </a:t>
            </a:r>
            <a:r>
              <a:rPr lang="en-US" sz="2000" dirty="0">
                <a:solidFill>
                  <a:srgbClr val="FFAFAF"/>
                </a:solidFill>
                <a:latin typeface="Corbel" panose="020B0503020204020204" pitchFamily="34" charset="0"/>
              </a:rPr>
              <a:t>++</a:t>
            </a:r>
            <a:r>
              <a:rPr lang="en-US" sz="2000" dirty="0">
                <a:latin typeface="Corbel" panose="020B0503020204020204" pitchFamily="34" charset="0"/>
              </a:rPr>
              <a:t> operator only works on two </a:t>
            </a:r>
            <a:r>
              <a:rPr lang="en-US" sz="2000" dirty="0">
                <a:solidFill>
                  <a:srgbClr val="C2FFF0"/>
                </a:solidFill>
                <a:latin typeface="Corbel" panose="020B0503020204020204" pitchFamily="34" charset="0"/>
              </a:rPr>
              <a:t>lists</a:t>
            </a:r>
            <a:r>
              <a:rPr lang="en-US" sz="2000" dirty="0">
                <a:latin typeface="Corbel" panose="020B0503020204020204" pitchFamily="34" charset="0"/>
              </a:rPr>
              <a:t>, e.g.:</a:t>
            </a:r>
          </a:p>
          <a:p>
            <a:pPr algn="ctr"/>
            <a:r>
              <a:rPr lang="en-US" sz="2000" dirty="0">
                <a:solidFill>
                  <a:srgbClr val="C2FFF0"/>
                </a:solidFill>
                <a:latin typeface="Corbel" panose="020B0503020204020204" pitchFamily="34" charset="0"/>
              </a:rPr>
              <a:t>[</a:t>
            </a:r>
            <a:r>
              <a:rPr lang="en-US" sz="2000" dirty="0" err="1">
                <a:solidFill>
                  <a:srgbClr val="C2FFF0"/>
                </a:solidFill>
                <a:latin typeface="Corbel" panose="020B0503020204020204" pitchFamily="34" charset="0"/>
              </a:rPr>
              <a:t>a,b,c</a:t>
            </a:r>
            <a:r>
              <a:rPr lang="en-US" sz="2000" dirty="0">
                <a:solidFill>
                  <a:srgbClr val="C2FFF0"/>
                </a:solidFill>
                <a:latin typeface="Corbel" panose="020B0503020204020204" pitchFamily="34" charset="0"/>
              </a:rPr>
              <a:t>] </a:t>
            </a:r>
            <a:r>
              <a:rPr lang="en-US" sz="2000" dirty="0">
                <a:solidFill>
                  <a:srgbClr val="FFAFAF"/>
                </a:solidFill>
                <a:latin typeface="Corbel" panose="020B0503020204020204" pitchFamily="34" charset="0"/>
              </a:rPr>
              <a:t>++</a:t>
            </a:r>
            <a:r>
              <a:rPr lang="en-US" sz="2000" dirty="0">
                <a:latin typeface="Corbel" panose="020B0503020204020204" pitchFamily="34" charset="0"/>
              </a:rPr>
              <a:t> </a:t>
            </a:r>
            <a:r>
              <a:rPr lang="en-US" sz="2000" dirty="0">
                <a:solidFill>
                  <a:srgbClr val="C2FFF0"/>
                </a:solidFill>
                <a:latin typeface="Corbel" panose="020B0503020204020204" pitchFamily="34" charset="0"/>
              </a:rPr>
              <a:t>[</a:t>
            </a:r>
            <a:r>
              <a:rPr lang="en-US" sz="2000" dirty="0" err="1">
                <a:solidFill>
                  <a:srgbClr val="C2FFF0"/>
                </a:solidFill>
                <a:latin typeface="Corbel" panose="020B0503020204020204" pitchFamily="34" charset="0"/>
              </a:rPr>
              <a:t>d,e,f,g</a:t>
            </a:r>
            <a:r>
              <a:rPr lang="en-US" sz="2000" dirty="0">
                <a:solidFill>
                  <a:srgbClr val="C2FFF0"/>
                </a:solidFill>
                <a:latin typeface="Corbel" panose="020B0503020204020204" pitchFamily="34" charset="0"/>
              </a:rPr>
              <a:t>]</a:t>
            </a:r>
          </a:p>
          <a:p>
            <a:pPr algn="ctr"/>
            <a:endParaRPr lang="en-US" sz="2000" dirty="0">
              <a:latin typeface="Corbel" panose="020B0503020204020204" pitchFamily="34" charset="0"/>
            </a:endParaRPr>
          </a:p>
          <a:p>
            <a:pPr algn="ctr"/>
            <a:r>
              <a:rPr lang="en-US" sz="2000" dirty="0">
                <a:latin typeface="Corbel" panose="020B0503020204020204" pitchFamily="34" charset="0"/>
              </a:rPr>
              <a:t>If we didn't place </a:t>
            </a:r>
            <a:r>
              <a:rPr lang="en-US" sz="2000" dirty="0">
                <a:solidFill>
                  <a:srgbClr val="92D050"/>
                </a:solidFill>
                <a:latin typeface="Corbel" panose="020B0503020204020204" pitchFamily="34" charset="0"/>
              </a:rPr>
              <a:t>first</a:t>
            </a:r>
            <a:r>
              <a:rPr lang="en-US" sz="2000" dirty="0">
                <a:latin typeface="Corbel" panose="020B0503020204020204" pitchFamily="34" charset="0"/>
              </a:rPr>
              <a:t> in brackets here, we'd have:</a:t>
            </a:r>
          </a:p>
          <a:p>
            <a:pPr algn="ctr"/>
            <a:r>
              <a:rPr lang="en-US" sz="2000" dirty="0">
                <a:solidFill>
                  <a:srgbClr val="C2FFF0"/>
                </a:solidFill>
                <a:latin typeface="Corbel" panose="020B0503020204020204" pitchFamily="34" charset="0"/>
              </a:rPr>
              <a:t>[</a:t>
            </a:r>
            <a:r>
              <a:rPr lang="en-US" sz="2000" dirty="0" err="1">
                <a:solidFill>
                  <a:srgbClr val="C2FFF0"/>
                </a:solidFill>
                <a:latin typeface="Corbel" panose="020B0503020204020204" pitchFamily="34" charset="0"/>
              </a:rPr>
              <a:t>a,b,c</a:t>
            </a:r>
            <a:r>
              <a:rPr lang="en-US" sz="2000" dirty="0">
                <a:solidFill>
                  <a:srgbClr val="C2FFF0"/>
                </a:solidFill>
                <a:latin typeface="Corbel" panose="020B0503020204020204" pitchFamily="34" charset="0"/>
              </a:rPr>
              <a:t>] </a:t>
            </a:r>
            <a:r>
              <a:rPr lang="en-US" sz="2000" dirty="0">
                <a:latin typeface="Corbel" panose="020B0503020204020204" pitchFamily="34" charset="0"/>
              </a:rPr>
              <a:t>++ </a:t>
            </a:r>
            <a:r>
              <a:rPr lang="en-US" sz="2000" dirty="0">
                <a:solidFill>
                  <a:srgbClr val="92D050"/>
                </a:solidFill>
                <a:latin typeface="Corbel" panose="020B0503020204020204" pitchFamily="34" charset="0"/>
              </a:rPr>
              <a:t>d</a:t>
            </a:r>
          </a:p>
          <a:p>
            <a:pPr algn="ctr"/>
            <a:r>
              <a:rPr lang="en-US" sz="2000" dirty="0">
                <a:latin typeface="Corbel" panose="020B0503020204020204" pitchFamily="34" charset="0"/>
              </a:rPr>
              <a:t>which would be invalid!</a:t>
            </a:r>
          </a:p>
        </p:txBody>
      </p:sp>
      <p:sp>
        <p:nvSpPr>
          <p:cNvPr id="31" name="Speech Bubble: Rectangle with Corners Rounded 30">
            <a:extLst>
              <a:ext uri="{FF2B5EF4-FFF2-40B4-BE49-F238E27FC236}">
                <a16:creationId xmlns:a16="http://schemas.microsoft.com/office/drawing/2014/main" id="{4E9E52D1-A986-4233-8036-CFD81E3BADC3}"/>
              </a:ext>
            </a:extLst>
          </p:cNvPr>
          <p:cNvSpPr/>
          <p:nvPr/>
        </p:nvSpPr>
        <p:spPr>
          <a:xfrm>
            <a:off x="9090156" y="70600"/>
            <a:ext cx="2985907" cy="1951685"/>
          </a:xfrm>
          <a:prstGeom prst="wedgeRoundRectCallout">
            <a:avLst>
              <a:gd name="adj1" fmla="val -130670"/>
              <a:gd name="adj2" fmla="val 464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contrast, the </a:t>
            </a:r>
            <a:r>
              <a:rPr lang="en-US" sz="2000" dirty="0">
                <a:solidFill>
                  <a:srgbClr val="FFC1C1"/>
                </a:solidFill>
                <a:latin typeface="Corbel" panose="020B0503020204020204" pitchFamily="34" charset="0"/>
              </a:rPr>
              <a:t>cons</a:t>
            </a:r>
            <a:r>
              <a:rPr lang="en-US" sz="2000" dirty="0">
                <a:latin typeface="Corbel" panose="020B0503020204020204" pitchFamily="34" charset="0"/>
              </a:rPr>
              <a:t> operator always </a:t>
            </a:r>
            <a:r>
              <a:rPr lang="en-US" sz="2000" dirty="0">
                <a:solidFill>
                  <a:srgbClr val="FFC1C1"/>
                </a:solidFill>
                <a:latin typeface="Corbel" panose="020B0503020204020204" pitchFamily="34" charset="0"/>
              </a:rPr>
              <a:t>prepends </a:t>
            </a:r>
            <a:r>
              <a:rPr lang="en-US" sz="2000" dirty="0">
                <a:solidFill>
                  <a:schemeClr val="bg1"/>
                </a:solidFill>
                <a:latin typeface="Corbel" panose="020B0503020204020204" pitchFamily="34" charset="0"/>
              </a:rPr>
              <a:t>a</a:t>
            </a:r>
            <a:r>
              <a:rPr lang="en-US" sz="2000" dirty="0">
                <a:solidFill>
                  <a:srgbClr val="FFC1C1"/>
                </a:solidFill>
                <a:latin typeface="Corbel" panose="020B0503020204020204" pitchFamily="34" charset="0"/>
              </a:rPr>
              <a:t> </a:t>
            </a:r>
            <a:r>
              <a:rPr lang="en-US" sz="2000" dirty="0">
                <a:solidFill>
                  <a:srgbClr val="C2FFF0"/>
                </a:solidFill>
                <a:latin typeface="Corbel" panose="020B0503020204020204" pitchFamily="34" charset="0"/>
              </a:rPr>
              <a:t>single value </a:t>
            </a:r>
            <a:r>
              <a:rPr lang="en-US" sz="2000" dirty="0">
                <a:latin typeface="Corbel" panose="020B0503020204020204" pitchFamily="34" charset="0"/>
              </a:rPr>
              <a:t>onto the </a:t>
            </a:r>
            <a:r>
              <a:rPr lang="en-US" sz="2000" dirty="0">
                <a:solidFill>
                  <a:schemeClr val="bg1"/>
                </a:solidFill>
                <a:latin typeface="Corbel" panose="020B0503020204020204" pitchFamily="34" charset="0"/>
              </a:rPr>
              <a:t>front of a </a:t>
            </a:r>
            <a:r>
              <a:rPr lang="en-US" sz="2000" dirty="0">
                <a:solidFill>
                  <a:srgbClr val="92D050"/>
                </a:solidFill>
                <a:latin typeface="Corbel" panose="020B0503020204020204" pitchFamily="34" charset="0"/>
              </a:rPr>
              <a:t>list</a:t>
            </a:r>
            <a:r>
              <a:rPr lang="en-US" sz="2000" dirty="0">
                <a:latin typeface="Corbel" panose="020B0503020204020204" pitchFamily="34" charset="0"/>
              </a:rPr>
              <a:t>.</a:t>
            </a:r>
          </a:p>
          <a:p>
            <a:pPr algn="ctr"/>
            <a:endParaRPr lang="en-US" sz="2000" dirty="0">
              <a:latin typeface="Corbel" panose="020B0503020204020204" pitchFamily="34" charset="0"/>
            </a:endParaRPr>
          </a:p>
          <a:p>
            <a:pPr algn="ctr"/>
            <a:r>
              <a:rPr lang="en-US" sz="2000" dirty="0">
                <a:solidFill>
                  <a:srgbClr val="C2FFF0"/>
                </a:solidFill>
                <a:latin typeface="Corbel" panose="020B0503020204020204" pitchFamily="34" charset="0"/>
              </a:rPr>
              <a:t>a</a:t>
            </a:r>
            <a:r>
              <a:rPr lang="en-US" sz="2000" dirty="0">
                <a:latin typeface="Corbel" panose="020B0503020204020204" pitchFamily="34" charset="0"/>
              </a:rPr>
              <a:t> </a:t>
            </a:r>
            <a:r>
              <a:rPr lang="en-US" sz="2000" dirty="0">
                <a:solidFill>
                  <a:srgbClr val="FFC1C1"/>
                </a:solidFill>
                <a:latin typeface="Corbel" panose="020B0503020204020204" pitchFamily="34" charset="0"/>
              </a:rPr>
              <a:t>:</a:t>
            </a:r>
            <a:r>
              <a:rPr lang="en-US" sz="2000" dirty="0">
                <a:latin typeface="Corbel" panose="020B0503020204020204" pitchFamily="34" charset="0"/>
              </a:rPr>
              <a:t> </a:t>
            </a:r>
            <a:r>
              <a:rPr lang="en-US" sz="2000" dirty="0">
                <a:solidFill>
                  <a:srgbClr val="92D050"/>
                </a:solidFill>
                <a:latin typeface="Corbel" panose="020B0503020204020204" pitchFamily="34" charset="0"/>
              </a:rPr>
              <a:t>[</a:t>
            </a:r>
            <a:r>
              <a:rPr lang="en-US" sz="2000" dirty="0" err="1">
                <a:solidFill>
                  <a:srgbClr val="92D050"/>
                </a:solidFill>
                <a:latin typeface="Corbel" panose="020B0503020204020204" pitchFamily="34" charset="0"/>
              </a:rPr>
              <a:t>b,c,d</a:t>
            </a:r>
            <a:r>
              <a:rPr lang="en-US" sz="2000" dirty="0">
                <a:solidFill>
                  <a:srgbClr val="92D050"/>
                </a:solidFill>
                <a:latin typeface="Corbel" panose="020B0503020204020204" pitchFamily="34" charset="0"/>
              </a:rPr>
              <a:t>] </a:t>
            </a:r>
          </a:p>
        </p:txBody>
      </p:sp>
    </p:spTree>
    <p:extLst>
      <p:ext uri="{BB962C8B-B14F-4D97-AF65-F5344CB8AC3E}">
        <p14:creationId xmlns:p14="http://schemas.microsoft.com/office/powerpoint/2010/main" val="183764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down)">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left)">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left)">
                                      <p:cBhvr>
                                        <p:cTn id="51" dur="500"/>
                                        <p:tgtEl>
                                          <p:spTgt spid="5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wipe(down)">
                                      <p:cBhvr>
                                        <p:cTn id="56" dur="500"/>
                                        <p:tgtEl>
                                          <p:spTgt spid="7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left)">
                                      <p:cBhvr>
                                        <p:cTn id="61" dur="500"/>
                                        <p:tgtEl>
                                          <p:spTgt spid="7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down)">
                                      <p:cBhvr>
                                        <p:cTn id="66" dur="500"/>
                                        <p:tgtEl>
                                          <p:spTgt spid="7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wipe(left)">
                                      <p:cBhvr>
                                        <p:cTn id="71" dur="500"/>
                                        <p:tgtEl>
                                          <p:spTgt spid="6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wipe(left)">
                                      <p:cBhvr>
                                        <p:cTn id="76" dur="500"/>
                                        <p:tgtEl>
                                          <p:spTgt spid="74"/>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71"/>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70"/>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6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5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7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7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83"/>
                                        </p:tgtEl>
                                        <p:attrNameLst>
                                          <p:attrName>style.visibility</p:attrName>
                                        </p:attrNameLst>
                                      </p:cBhvr>
                                      <p:to>
                                        <p:strVal val="visible"/>
                                      </p:to>
                                    </p:set>
                                    <p:animEffect transition="in" filter="wipe(down)">
                                      <p:cBhvr>
                                        <p:cTn id="108" dur="500"/>
                                        <p:tgtEl>
                                          <p:spTgt spid="8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81"/>
                                        </p:tgtEl>
                                        <p:attrNameLst>
                                          <p:attrName>style.visibility</p:attrName>
                                        </p:attrNameLst>
                                      </p:cBhvr>
                                      <p:to>
                                        <p:strVal val="visible"/>
                                      </p:to>
                                    </p:set>
                                    <p:animEffect transition="in" filter="wipe(left)">
                                      <p:cBhvr>
                                        <p:cTn id="113" dur="500"/>
                                        <p:tgtEl>
                                          <p:spTgt spid="81"/>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4"/>
                                        </p:tgtEl>
                                        <p:attrNameLst>
                                          <p:attrName>style.visibility</p:attrName>
                                        </p:attrNameLst>
                                      </p:cBhvr>
                                      <p:to>
                                        <p:strVal val="visible"/>
                                      </p:to>
                                    </p:set>
                                    <p:animEffect transition="in" filter="wipe(down)">
                                      <p:cBhvr>
                                        <p:cTn id="118" dur="500"/>
                                        <p:tgtEl>
                                          <p:spTgt spid="84"/>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84"/>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83"/>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76"/>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81"/>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75"/>
                                        </p:tgtEl>
                                        <p:attrNameLst>
                                          <p:attrName>style.visibility</p:attrName>
                                        </p:attrNameLst>
                                      </p:cBhvr>
                                      <p:to>
                                        <p:strVal val="visible"/>
                                      </p:to>
                                    </p:set>
                                    <p:animEffect transition="in" filter="wipe(left)">
                                      <p:cBhvr>
                                        <p:cTn id="133" dur="500"/>
                                        <p:tgtEl>
                                          <p:spTgt spid="75"/>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85"/>
                                        </p:tgtEl>
                                        <p:attrNameLst>
                                          <p:attrName>style.visibility</p:attrName>
                                        </p:attrNameLst>
                                      </p:cBhvr>
                                      <p:to>
                                        <p:strVal val="visible"/>
                                      </p:to>
                                    </p:set>
                                    <p:animEffect transition="in" filter="wipe(down)">
                                      <p:cBhvr>
                                        <p:cTn id="138" dur="500"/>
                                        <p:tgtEl>
                                          <p:spTgt spid="85"/>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wipe(left)">
                                      <p:cBhvr>
                                        <p:cTn id="143" dur="500"/>
                                        <p:tgtEl>
                                          <p:spTgt spid="77"/>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86"/>
                                        </p:tgtEl>
                                        <p:attrNameLst>
                                          <p:attrName>style.visibility</p:attrName>
                                        </p:attrNameLst>
                                      </p:cBhvr>
                                      <p:to>
                                        <p:strVal val="visible"/>
                                      </p:to>
                                    </p:set>
                                    <p:animEffect transition="in" filter="wipe(down)">
                                      <p:cBhvr>
                                        <p:cTn id="148" dur="500"/>
                                        <p:tgtEl>
                                          <p:spTgt spid="86"/>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79"/>
                                        </p:tgtEl>
                                        <p:attrNameLst>
                                          <p:attrName>style.visibility</p:attrName>
                                        </p:attrNameLst>
                                      </p:cBhvr>
                                      <p:to>
                                        <p:strVal val="visible"/>
                                      </p:to>
                                    </p:set>
                                    <p:animEffect transition="in" filter="wipe(left)">
                                      <p:cBhvr>
                                        <p:cTn id="153" dur="500"/>
                                        <p:tgtEl>
                                          <p:spTgt spid="7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80"/>
                                        </p:tgtEl>
                                        <p:attrNameLst>
                                          <p:attrName>style.visibility</p:attrName>
                                        </p:attrNameLst>
                                      </p:cBhvr>
                                      <p:to>
                                        <p:strVal val="visible"/>
                                      </p:to>
                                    </p:set>
                                    <p:animEffect transition="in" filter="wipe(left)">
                                      <p:cBhvr>
                                        <p:cTn id="158" dur="5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87"/>
                                        </p:tgtEl>
                                        <p:attrNameLst>
                                          <p:attrName>style.visibility</p:attrName>
                                        </p:attrNameLst>
                                      </p:cBhvr>
                                      <p:to>
                                        <p:strVal val="visible"/>
                                      </p:to>
                                    </p:set>
                                    <p:animEffect transition="in" filter="wipe(down)">
                                      <p:cBhvr>
                                        <p:cTn id="163" dur="500"/>
                                        <p:tgtEl>
                                          <p:spTgt spid="87"/>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78"/>
                                        </p:tgtEl>
                                        <p:attrNameLst>
                                          <p:attrName>style.visibility</p:attrName>
                                        </p:attrNameLst>
                                      </p:cBhvr>
                                      <p:to>
                                        <p:strVal val="visible"/>
                                      </p:to>
                                    </p:set>
                                    <p:animEffect transition="in" filter="wipe(left)">
                                      <p:cBhvr>
                                        <p:cTn id="168" dur="500"/>
                                        <p:tgtEl>
                                          <p:spTgt spid="7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1" nodeType="clickEffect">
                                  <p:stCondLst>
                                    <p:cond delay="0"/>
                                  </p:stCondLst>
                                  <p:childTnLst>
                                    <p:set>
                                      <p:cBhvr>
                                        <p:cTn id="172" dur="1" fill="hold">
                                          <p:stCondLst>
                                            <p:cond delay="0"/>
                                          </p:stCondLst>
                                        </p:cTn>
                                        <p:tgtEl>
                                          <p:spTgt spid="87"/>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86"/>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77"/>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85"/>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75"/>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78"/>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79"/>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80"/>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22" presetClass="entr" presetSubtype="4" fill="hold" grpId="0" nodeType="clickEffect">
                                  <p:stCondLst>
                                    <p:cond delay="0"/>
                                  </p:stCondLst>
                                  <p:childTnLst>
                                    <p:set>
                                      <p:cBhvr>
                                        <p:cTn id="190" dur="1" fill="hold">
                                          <p:stCondLst>
                                            <p:cond delay="0"/>
                                          </p:stCondLst>
                                        </p:cTn>
                                        <p:tgtEl>
                                          <p:spTgt spid="88"/>
                                        </p:tgtEl>
                                        <p:attrNameLst>
                                          <p:attrName>style.visibility</p:attrName>
                                        </p:attrNameLst>
                                      </p:cBhvr>
                                      <p:to>
                                        <p:strVal val="visible"/>
                                      </p:to>
                                    </p:set>
                                    <p:animEffect transition="in" filter="wipe(down)">
                                      <p:cBhvr>
                                        <p:cTn id="191" dur="500"/>
                                        <p:tgtEl>
                                          <p:spTgt spid="88"/>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4" fill="hold" grpId="0" nodeType="clickEffect">
                                  <p:stCondLst>
                                    <p:cond delay="0"/>
                                  </p:stCondLst>
                                  <p:childTnLst>
                                    <p:set>
                                      <p:cBhvr>
                                        <p:cTn id="195" dur="1" fill="hold">
                                          <p:stCondLst>
                                            <p:cond delay="0"/>
                                          </p:stCondLst>
                                        </p:cTn>
                                        <p:tgtEl>
                                          <p:spTgt spid="31"/>
                                        </p:tgtEl>
                                        <p:attrNameLst>
                                          <p:attrName>style.visibility</p:attrName>
                                        </p:attrNameLst>
                                      </p:cBhvr>
                                      <p:to>
                                        <p:strVal val="visible"/>
                                      </p:to>
                                    </p:set>
                                    <p:animEffect transition="in" filter="wipe(down)">
                                      <p:cBhvr>
                                        <p:cTn id="196" dur="500"/>
                                        <p:tgtEl>
                                          <p:spTgt spid="31"/>
                                        </p:tgtEl>
                                      </p:cBhvr>
                                    </p:animEffect>
                                  </p:childTnLst>
                                </p:cTn>
                              </p:par>
                            </p:childTnLst>
                          </p:cTn>
                        </p:par>
                      </p:childTnLst>
                    </p:cTn>
                  </p:par>
                  <p:par>
                    <p:cTn id="197" fill="hold">
                      <p:stCondLst>
                        <p:cond delay="indefinite"/>
                      </p:stCondLst>
                      <p:childTnLst>
                        <p:par>
                          <p:cTn id="198" fill="hold">
                            <p:stCondLst>
                              <p:cond delay="0"/>
                            </p:stCondLst>
                            <p:childTnLst>
                              <p:par>
                                <p:cTn id="199" presetID="1" presetClass="exit" presetSubtype="0" fill="hold" grpId="1" nodeType="clickEffect">
                                  <p:stCondLst>
                                    <p:cond delay="0"/>
                                  </p:stCondLst>
                                  <p:childTnLst>
                                    <p:set>
                                      <p:cBhvr>
                                        <p:cTn id="200" dur="1" fill="hold">
                                          <p:stCondLst>
                                            <p:cond delay="0"/>
                                          </p:stCondLst>
                                        </p:cTn>
                                        <p:tgtEl>
                                          <p:spTgt spid="88"/>
                                        </p:tgtEl>
                                        <p:attrNameLst>
                                          <p:attrName>style.visibility</p:attrName>
                                        </p:attrNameLst>
                                      </p:cBhvr>
                                      <p:to>
                                        <p:strVal val="hidden"/>
                                      </p:to>
                                    </p:set>
                                  </p:childTnLst>
                                </p:cTn>
                              </p:par>
                              <p:par>
                                <p:cTn id="201" presetID="1" presetClass="exit" presetSubtype="0" fill="hold" grpId="1" nodeType="withEffect">
                                  <p:stCondLst>
                                    <p:cond delay="0"/>
                                  </p:stCondLst>
                                  <p:childTnLst>
                                    <p:set>
                                      <p:cBhvr>
                                        <p:cTn id="20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37" grpId="0" animBg="1"/>
      <p:bldP spid="37" grpId="1" animBg="1"/>
      <p:bldP spid="59" grpId="0" animBg="1"/>
      <p:bldP spid="59"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69" grpId="0" animBg="1"/>
      <p:bldP spid="69" grpId="1" animBg="1"/>
      <p:bldP spid="38" grpId="0" animBg="1"/>
      <p:bldP spid="38" grpId="1" animBg="1"/>
      <p:bldP spid="22" grpId="0"/>
      <p:bldP spid="27" grpId="0"/>
      <p:bldP spid="41" grpId="0" animBg="1"/>
      <p:bldP spid="41" grpId="1" animBg="1"/>
      <p:bldP spid="44" grpId="0" animBg="1"/>
      <p:bldP spid="44" grpId="1" animBg="1"/>
      <p:bldP spid="58" grpId="0" animBg="1"/>
      <p:bldP spid="58" grpId="1" animBg="1"/>
      <p:bldP spid="70" grpId="0" animBg="1"/>
      <p:bldP spid="70" grpId="1" animBg="1"/>
      <p:bldP spid="71" grpId="0" animBg="1"/>
      <p:bldP spid="71"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31" grpId="0" animBg="1"/>
      <p:bldP spid="31" grpId="1"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72932B-F13D-40CE-A406-00F693E44037}"/>
              </a:ext>
            </a:extLst>
          </p:cNvPr>
          <p:cNvSpPr txBox="1">
            <a:spLocks/>
          </p:cNvSpPr>
          <p:nvPr/>
        </p:nvSpPr>
        <p:spPr>
          <a:xfrm>
            <a:off x="887240" y="-80727"/>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Let's Trace Through rev</a:t>
            </a:r>
          </a:p>
        </p:txBody>
      </p:sp>
      <p:grpSp>
        <p:nvGrpSpPr>
          <p:cNvPr id="3" name="Group 2">
            <a:extLst>
              <a:ext uri="{FF2B5EF4-FFF2-40B4-BE49-F238E27FC236}">
                <a16:creationId xmlns:a16="http://schemas.microsoft.com/office/drawing/2014/main" id="{0F57DEA1-CE62-4748-B905-C8B74FAEC240}"/>
              </a:ext>
            </a:extLst>
          </p:cNvPr>
          <p:cNvGrpSpPr/>
          <p:nvPr/>
        </p:nvGrpSpPr>
        <p:grpSpPr>
          <a:xfrm>
            <a:off x="195962" y="4980475"/>
            <a:ext cx="5364509" cy="1754326"/>
            <a:chOff x="195962" y="4980475"/>
            <a:chExt cx="5364509" cy="1754326"/>
          </a:xfrm>
        </p:grpSpPr>
        <p:sp>
          <p:nvSpPr>
            <p:cNvPr id="8" name="Rectangle 7">
              <a:extLst>
                <a:ext uri="{FF2B5EF4-FFF2-40B4-BE49-F238E27FC236}">
                  <a16:creationId xmlns:a16="http://schemas.microsoft.com/office/drawing/2014/main" id="{39D126AA-2FC5-4A49-9632-17FDA64E0082}"/>
                </a:ext>
              </a:extLst>
            </p:cNvPr>
            <p:cNvSpPr/>
            <p:nvPr/>
          </p:nvSpPr>
          <p:spPr>
            <a:xfrm>
              <a:off x="261794" y="5014736"/>
              <a:ext cx="5298677" cy="167913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A0D68-DB7A-42D6-9DE0-CF54F6CE5631}"/>
                </a:ext>
              </a:extLst>
            </p:cNvPr>
            <p:cNvSpPr txBox="1"/>
            <p:nvPr/>
          </p:nvSpPr>
          <p:spPr>
            <a:xfrm>
              <a:off x="195962" y="4980475"/>
              <a:ext cx="5185435" cy="1754326"/>
            </a:xfrm>
            <a:prstGeom prst="rect">
              <a:avLst/>
            </a:prstGeom>
            <a:noFill/>
          </p:spPr>
          <p:txBody>
            <a:bodyPr wrap="square" rtlCol="0">
              <a:spAutoFit/>
            </a:bodyPr>
            <a:lstStyle/>
            <a:p>
              <a:r>
                <a:rPr lang="en-US" dirty="0">
                  <a:latin typeface="Consolas" panose="020B0609020204030204" pitchFamily="49" charset="0"/>
                </a:rPr>
                <a:t>rev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a:t>
              </a:r>
            </a:p>
            <a:p>
              <a:r>
                <a:rPr lang="en-US" dirty="0">
                  <a:latin typeface="Consolas" panose="020B0609020204030204" pitchFamily="49" charset="0"/>
                </a:rPr>
                <a:t> | otherwise = (rev rest) ++ [first]</a:t>
              </a:r>
            </a:p>
            <a:p>
              <a:r>
                <a:rPr lang="en-US" dirty="0">
                  <a:latin typeface="Consolas" panose="020B0609020204030204" pitchFamily="49" charset="0"/>
                </a:rPr>
                <a:t> where</a:t>
              </a:r>
            </a:p>
            <a:p>
              <a:r>
                <a:rPr lang="en-US" dirty="0">
                  <a:latin typeface="Consolas" panose="020B0609020204030204" pitchFamily="49" charset="0"/>
                </a:rPr>
                <a:t>  first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grpSp>
      <p:grpSp>
        <p:nvGrpSpPr>
          <p:cNvPr id="32" name="Group 31">
            <a:extLst>
              <a:ext uri="{FF2B5EF4-FFF2-40B4-BE49-F238E27FC236}">
                <a16:creationId xmlns:a16="http://schemas.microsoft.com/office/drawing/2014/main" id="{78AF4B0F-1C5B-48AC-9BB9-8C237DFD5EFB}"/>
              </a:ext>
            </a:extLst>
          </p:cNvPr>
          <p:cNvGrpSpPr/>
          <p:nvPr/>
        </p:nvGrpSpPr>
        <p:grpSpPr>
          <a:xfrm>
            <a:off x="5890400" y="2446070"/>
            <a:ext cx="6238537" cy="4247799"/>
            <a:chOff x="6095118" y="1978967"/>
            <a:chExt cx="5733038" cy="3715153"/>
          </a:xfrm>
        </p:grpSpPr>
        <p:grpSp>
          <p:nvGrpSpPr>
            <p:cNvPr id="33" name="Group 32">
              <a:extLst>
                <a:ext uri="{FF2B5EF4-FFF2-40B4-BE49-F238E27FC236}">
                  <a16:creationId xmlns:a16="http://schemas.microsoft.com/office/drawing/2014/main" id="{ADA9C7E5-4658-44B0-86FF-AF6A863A1222}"/>
                </a:ext>
              </a:extLst>
            </p:cNvPr>
            <p:cNvGrpSpPr/>
            <p:nvPr/>
          </p:nvGrpSpPr>
          <p:grpSpPr>
            <a:xfrm>
              <a:off x="6095118" y="1978967"/>
              <a:ext cx="5733038" cy="3715153"/>
              <a:chOff x="3072962" y="1263460"/>
              <a:chExt cx="5994838" cy="4294379"/>
            </a:xfrm>
          </p:grpSpPr>
          <p:pic>
            <p:nvPicPr>
              <p:cNvPr id="38" name="Picture 37">
                <a:extLst>
                  <a:ext uri="{FF2B5EF4-FFF2-40B4-BE49-F238E27FC236}">
                    <a16:creationId xmlns:a16="http://schemas.microsoft.com/office/drawing/2014/main" id="{B64DC578-1D55-4771-816C-8AE7C0E9BC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40" name="Rectangle 39">
                <a:extLst>
                  <a:ext uri="{FF2B5EF4-FFF2-40B4-BE49-F238E27FC236}">
                    <a16:creationId xmlns:a16="http://schemas.microsoft.com/office/drawing/2014/main" id="{F3744B24-4461-47D4-90AA-87793763EA80}"/>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37" name="Rectangle 36">
              <a:extLst>
                <a:ext uri="{FF2B5EF4-FFF2-40B4-BE49-F238E27FC236}">
                  <a16:creationId xmlns:a16="http://schemas.microsoft.com/office/drawing/2014/main" id="{3B049286-C5B3-4095-B7B6-86E4988F6193}"/>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0FFEFEB4-815A-4A4B-949F-622FE1A6B40C}"/>
              </a:ext>
            </a:extLst>
          </p:cNvPr>
          <p:cNvSpPr txBox="1"/>
          <p:nvPr/>
        </p:nvSpPr>
        <p:spPr>
          <a:xfrm>
            <a:off x="5914795" y="2670782"/>
            <a:ext cx="1324402" cy="369332"/>
          </a:xfrm>
          <a:prstGeom prst="rect">
            <a:avLst/>
          </a:prstGeom>
          <a:noFill/>
        </p:spPr>
        <p:txBody>
          <a:bodyPr wrap="none" rtlCol="0">
            <a:spAutoFit/>
          </a:bodyPr>
          <a:lstStyle/>
          <a:p>
            <a:r>
              <a:rPr lang="en-US" dirty="0">
                <a:solidFill>
                  <a:schemeClr val="bg1"/>
                </a:solidFill>
                <a:latin typeface="Consolas" panose="020B0609020204030204" pitchFamily="49" charset="0"/>
              </a:rPr>
              <a:t>Prelude&gt; </a:t>
            </a:r>
          </a:p>
        </p:txBody>
      </p:sp>
      <p:sp>
        <p:nvSpPr>
          <p:cNvPr id="44" name="TextBox 43">
            <a:extLst>
              <a:ext uri="{FF2B5EF4-FFF2-40B4-BE49-F238E27FC236}">
                <a16:creationId xmlns:a16="http://schemas.microsoft.com/office/drawing/2014/main" id="{37D8E52B-8691-41D9-A09F-12C6991ED69F}"/>
              </a:ext>
            </a:extLst>
          </p:cNvPr>
          <p:cNvSpPr txBox="1"/>
          <p:nvPr/>
        </p:nvSpPr>
        <p:spPr>
          <a:xfrm>
            <a:off x="7008391" y="2678081"/>
            <a:ext cx="1324402" cy="369332"/>
          </a:xfrm>
          <a:prstGeom prst="rect">
            <a:avLst/>
          </a:prstGeom>
          <a:noFill/>
        </p:spPr>
        <p:txBody>
          <a:bodyPr wrap="none" rtlCol="0">
            <a:spAutoFit/>
          </a:bodyPr>
          <a:lstStyle/>
          <a:p>
            <a:r>
              <a:rPr lang="en-US" dirty="0">
                <a:solidFill>
                  <a:srgbClr val="C2FFF0"/>
                </a:solidFill>
                <a:latin typeface="Consolas" panose="020B0609020204030204" pitchFamily="49" charset="0"/>
              </a:rPr>
              <a:t>:load rev</a:t>
            </a:r>
          </a:p>
        </p:txBody>
      </p:sp>
      <p:sp>
        <p:nvSpPr>
          <p:cNvPr id="45" name="TextBox 44">
            <a:extLst>
              <a:ext uri="{FF2B5EF4-FFF2-40B4-BE49-F238E27FC236}">
                <a16:creationId xmlns:a16="http://schemas.microsoft.com/office/drawing/2014/main" id="{06A7C2BA-1DCB-4110-981F-03D8E84484CE}"/>
              </a:ext>
            </a:extLst>
          </p:cNvPr>
          <p:cNvSpPr txBox="1"/>
          <p:nvPr/>
        </p:nvSpPr>
        <p:spPr>
          <a:xfrm>
            <a:off x="5883875" y="3179893"/>
            <a:ext cx="817853" cy="369332"/>
          </a:xfrm>
          <a:prstGeom prst="rect">
            <a:avLst/>
          </a:prstGeom>
          <a:noFill/>
        </p:spPr>
        <p:txBody>
          <a:bodyPr wrap="none" rtlCol="0">
            <a:spAutoFit/>
          </a:bodyPr>
          <a:lstStyle/>
          <a:p>
            <a:r>
              <a:rPr lang="en-US" dirty="0">
                <a:solidFill>
                  <a:schemeClr val="bg1"/>
                </a:solidFill>
                <a:latin typeface="Consolas" panose="020B0609020204030204" pitchFamily="49" charset="0"/>
              </a:rPr>
              <a:t>Rev&gt; </a:t>
            </a:r>
          </a:p>
        </p:txBody>
      </p:sp>
      <p:sp>
        <p:nvSpPr>
          <p:cNvPr id="56" name="TextBox 55">
            <a:extLst>
              <a:ext uri="{FF2B5EF4-FFF2-40B4-BE49-F238E27FC236}">
                <a16:creationId xmlns:a16="http://schemas.microsoft.com/office/drawing/2014/main" id="{3FC28323-B5C8-454A-918C-4F7EF31BA00F}"/>
              </a:ext>
            </a:extLst>
          </p:cNvPr>
          <p:cNvSpPr txBox="1"/>
          <p:nvPr/>
        </p:nvSpPr>
        <p:spPr>
          <a:xfrm>
            <a:off x="6501298" y="3182561"/>
            <a:ext cx="1577676" cy="369332"/>
          </a:xfrm>
          <a:prstGeom prst="rect">
            <a:avLst/>
          </a:prstGeom>
          <a:noFill/>
        </p:spPr>
        <p:txBody>
          <a:bodyPr wrap="none" rtlCol="0">
            <a:spAutoFit/>
          </a:bodyPr>
          <a:lstStyle/>
          <a:p>
            <a:r>
              <a:rPr lang="en-US" dirty="0">
                <a:solidFill>
                  <a:srgbClr val="C2FFF0"/>
                </a:solidFill>
                <a:latin typeface="Consolas" panose="020B0609020204030204" pitchFamily="49" charset="0"/>
              </a:rPr>
              <a:t>rev [1,5,9]</a:t>
            </a:r>
          </a:p>
        </p:txBody>
      </p:sp>
      <p:sp>
        <p:nvSpPr>
          <p:cNvPr id="120" name="Rectangle 119">
            <a:extLst>
              <a:ext uri="{FF2B5EF4-FFF2-40B4-BE49-F238E27FC236}">
                <a16:creationId xmlns:a16="http://schemas.microsoft.com/office/drawing/2014/main" id="{FDF0BB97-F6FD-4AFD-A247-BB04B2D7C4C8}"/>
              </a:ext>
            </a:extLst>
          </p:cNvPr>
          <p:cNvSpPr/>
          <p:nvPr/>
        </p:nvSpPr>
        <p:spPr>
          <a:xfrm>
            <a:off x="2772421" y="5605321"/>
            <a:ext cx="539546"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D6F4C84-68F8-4BF0-817B-900297D4197C}"/>
              </a:ext>
            </a:extLst>
          </p:cNvPr>
          <p:cNvSpPr txBox="1"/>
          <p:nvPr/>
        </p:nvSpPr>
        <p:spPr>
          <a:xfrm>
            <a:off x="5888292" y="2915493"/>
            <a:ext cx="3097323" cy="369332"/>
          </a:xfrm>
          <a:prstGeom prst="rect">
            <a:avLst/>
          </a:prstGeom>
          <a:noFill/>
        </p:spPr>
        <p:txBody>
          <a:bodyPr wrap="none" rtlCol="0">
            <a:spAutoFit/>
          </a:bodyPr>
          <a:lstStyle/>
          <a:p>
            <a:r>
              <a:rPr lang="en-US" dirty="0">
                <a:solidFill>
                  <a:schemeClr val="bg1"/>
                </a:solidFill>
                <a:latin typeface="Consolas" panose="020B0609020204030204" pitchFamily="49" charset="0"/>
              </a:rPr>
              <a:t>Ok, one module loaded. </a:t>
            </a:r>
          </a:p>
        </p:txBody>
      </p:sp>
      <p:sp>
        <p:nvSpPr>
          <p:cNvPr id="2" name="TextBox 1">
            <a:extLst>
              <a:ext uri="{FF2B5EF4-FFF2-40B4-BE49-F238E27FC236}">
                <a16:creationId xmlns:a16="http://schemas.microsoft.com/office/drawing/2014/main" id="{61A3BEA2-5DC8-4BD7-960B-0A7F61255D13}"/>
              </a:ext>
            </a:extLst>
          </p:cNvPr>
          <p:cNvSpPr txBox="1"/>
          <p:nvPr/>
        </p:nvSpPr>
        <p:spPr>
          <a:xfrm>
            <a:off x="195962" y="4676091"/>
            <a:ext cx="749308" cy="369332"/>
          </a:xfrm>
          <a:prstGeom prst="rect">
            <a:avLst/>
          </a:prstGeom>
          <a:noFill/>
        </p:spPr>
        <p:txBody>
          <a:bodyPr wrap="none" rtlCol="0">
            <a:spAutoFit/>
          </a:bodyPr>
          <a:lstStyle/>
          <a:p>
            <a:r>
              <a:rPr lang="en-US" dirty="0" err="1"/>
              <a:t>rev.hs</a:t>
            </a:r>
            <a:endParaRPr lang="en-US" dirty="0"/>
          </a:p>
        </p:txBody>
      </p:sp>
      <p:cxnSp>
        <p:nvCxnSpPr>
          <p:cNvPr id="83" name="Straight Arrow Connector 82">
            <a:extLst>
              <a:ext uri="{FF2B5EF4-FFF2-40B4-BE49-F238E27FC236}">
                <a16:creationId xmlns:a16="http://schemas.microsoft.com/office/drawing/2014/main" id="{8FD0B03E-C1F3-4592-8C7A-39D1F00CC7F9}"/>
              </a:ext>
            </a:extLst>
          </p:cNvPr>
          <p:cNvCxnSpPr/>
          <p:nvPr/>
        </p:nvCxnSpPr>
        <p:spPr>
          <a:xfrm>
            <a:off x="37186" y="517503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05B6CDD-38BC-423A-B1BB-1FE6E8605F01}"/>
              </a:ext>
            </a:extLst>
          </p:cNvPr>
          <p:cNvCxnSpPr/>
          <p:nvPr/>
        </p:nvCxnSpPr>
        <p:spPr>
          <a:xfrm>
            <a:off x="356500" y="542806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3CE1A5D-6C7C-49B8-BECB-203192E338FC}"/>
              </a:ext>
            </a:extLst>
          </p:cNvPr>
          <p:cNvCxnSpPr/>
          <p:nvPr/>
        </p:nvCxnSpPr>
        <p:spPr>
          <a:xfrm>
            <a:off x="356500" y="571758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BC6BE26-3EA6-4C53-8488-9A9491CDC241}"/>
              </a:ext>
            </a:extLst>
          </p:cNvPr>
          <p:cNvCxnSpPr>
            <a:cxnSpLocks/>
          </p:cNvCxnSpPr>
          <p:nvPr/>
        </p:nvCxnSpPr>
        <p:spPr>
          <a:xfrm>
            <a:off x="1973179" y="5514134"/>
            <a:ext cx="211402" cy="1349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4C4A75B7-B957-4C0F-9C2A-B01616F6DC4B}"/>
              </a:ext>
            </a:extLst>
          </p:cNvPr>
          <p:cNvGrpSpPr/>
          <p:nvPr/>
        </p:nvGrpSpPr>
        <p:grpSpPr>
          <a:xfrm>
            <a:off x="3564301" y="4691840"/>
            <a:ext cx="2119713" cy="448918"/>
            <a:chOff x="3735281" y="4465588"/>
            <a:chExt cx="1590907" cy="448918"/>
          </a:xfrm>
        </p:grpSpPr>
        <p:grpSp>
          <p:nvGrpSpPr>
            <p:cNvPr id="80" name="Group 79">
              <a:extLst>
                <a:ext uri="{FF2B5EF4-FFF2-40B4-BE49-F238E27FC236}">
                  <a16:creationId xmlns:a16="http://schemas.microsoft.com/office/drawing/2014/main" id="{6A51C68D-0BD3-463E-B42A-B4A18998F4FC}"/>
                </a:ext>
              </a:extLst>
            </p:cNvPr>
            <p:cNvGrpSpPr/>
            <p:nvPr/>
          </p:nvGrpSpPr>
          <p:grpSpPr>
            <a:xfrm>
              <a:off x="4102475" y="4545174"/>
              <a:ext cx="1223713" cy="369332"/>
              <a:chOff x="5770125" y="877607"/>
              <a:chExt cx="1223713" cy="369332"/>
            </a:xfrm>
          </p:grpSpPr>
          <p:sp>
            <p:nvSpPr>
              <p:cNvPr id="81" name="Rectangle 80">
                <a:extLst>
                  <a:ext uri="{FF2B5EF4-FFF2-40B4-BE49-F238E27FC236}">
                    <a16:creationId xmlns:a16="http://schemas.microsoft.com/office/drawing/2014/main" id="{F17DC47A-3554-4BC8-BAB0-D361EDB1116C}"/>
                  </a:ext>
                </a:extLst>
              </p:cNvPr>
              <p:cNvSpPr/>
              <p:nvPr/>
            </p:nvSpPr>
            <p:spPr>
              <a:xfrm>
                <a:off x="5770125" y="877607"/>
                <a:ext cx="121058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2A26F3C4-D455-4023-B598-E813C718A50D}"/>
                  </a:ext>
                </a:extLst>
              </p:cNvPr>
              <p:cNvSpPr txBox="1"/>
              <p:nvPr/>
            </p:nvSpPr>
            <p:spPr>
              <a:xfrm>
                <a:off x="5783250" y="877607"/>
                <a:ext cx="1210588" cy="369332"/>
              </a:xfrm>
              <a:prstGeom prst="rect">
                <a:avLst/>
              </a:prstGeom>
              <a:noFill/>
            </p:spPr>
            <p:txBody>
              <a:bodyPr wrap="square">
                <a:spAutoFit/>
              </a:bodyPr>
              <a:lstStyle/>
              <a:p>
                <a:pPr algn="ctr"/>
                <a:r>
                  <a:rPr lang="en-US" dirty="0">
                    <a:solidFill>
                      <a:schemeClr val="bg1"/>
                    </a:solidFill>
                    <a:latin typeface="Consolas" panose="020B0609020204030204" pitchFamily="49" charset="0"/>
                  </a:rPr>
                  <a:t>[1,5,9]</a:t>
                </a:r>
                <a:endParaRPr lang="en-US" dirty="0">
                  <a:solidFill>
                    <a:schemeClr val="bg1"/>
                  </a:solidFill>
                </a:endParaRPr>
              </a:p>
            </p:txBody>
          </p:sp>
        </p:grpSp>
        <p:sp>
          <p:nvSpPr>
            <p:cNvPr id="12" name="TextBox 11">
              <a:extLst>
                <a:ext uri="{FF2B5EF4-FFF2-40B4-BE49-F238E27FC236}">
                  <a16:creationId xmlns:a16="http://schemas.microsoft.com/office/drawing/2014/main" id="{53E23F06-B290-4464-A4F0-94D736ACD943}"/>
                </a:ext>
              </a:extLst>
            </p:cNvPr>
            <p:cNvSpPr txBox="1"/>
            <p:nvPr/>
          </p:nvSpPr>
          <p:spPr>
            <a:xfrm>
              <a:off x="3735281" y="4465588"/>
              <a:ext cx="410690" cy="369332"/>
            </a:xfrm>
            <a:prstGeom prst="rect">
              <a:avLst/>
            </a:prstGeom>
            <a:noFill/>
          </p:spPr>
          <p:txBody>
            <a:bodyPr wrap="none" rtlCol="0">
              <a:spAutoFit/>
            </a:bodyPr>
            <a:lstStyle/>
            <a:p>
              <a:r>
                <a:rPr lang="en-US" dirty="0" err="1"/>
                <a:t>lst</a:t>
              </a:r>
              <a:endParaRPr lang="en-US" dirty="0"/>
            </a:p>
          </p:txBody>
        </p:sp>
      </p:grpSp>
      <p:sp>
        <p:nvSpPr>
          <p:cNvPr id="121" name="Speech Bubble: Rectangle with Corners Rounded 120">
            <a:extLst>
              <a:ext uri="{FF2B5EF4-FFF2-40B4-BE49-F238E27FC236}">
                <a16:creationId xmlns:a16="http://schemas.microsoft.com/office/drawing/2014/main" id="{CB5522D4-3B5A-41C6-8162-A54CAB869E0D}"/>
              </a:ext>
            </a:extLst>
          </p:cNvPr>
          <p:cNvSpPr/>
          <p:nvPr/>
        </p:nvSpPr>
        <p:spPr>
          <a:xfrm>
            <a:off x="195962" y="3972708"/>
            <a:ext cx="2880927" cy="699387"/>
          </a:xfrm>
          <a:prstGeom prst="wedgeRoundRectCallout">
            <a:avLst>
              <a:gd name="adj1" fmla="val -11518"/>
              <a:gd name="adj2" fmla="val 1458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[1,5,9] </a:t>
            </a:r>
            <a:r>
              <a:rPr lang="en-US" sz="2000" dirty="0">
                <a:latin typeface="+mj-lt"/>
                <a:sym typeface="Wingdings" panose="05000000000000000000" pitchFamily="2" charset="2"/>
              </a:rPr>
              <a:t>==  []??</a:t>
            </a:r>
            <a:endParaRPr lang="en-US" sz="2000" dirty="0">
              <a:latin typeface="+mj-lt"/>
            </a:endParaRPr>
          </a:p>
        </p:txBody>
      </p:sp>
      <p:grpSp>
        <p:nvGrpSpPr>
          <p:cNvPr id="236" name="Group 235">
            <a:extLst>
              <a:ext uri="{FF2B5EF4-FFF2-40B4-BE49-F238E27FC236}">
                <a16:creationId xmlns:a16="http://schemas.microsoft.com/office/drawing/2014/main" id="{9D7BDDBF-E120-477F-95A9-5C12AB880E7C}"/>
              </a:ext>
            </a:extLst>
          </p:cNvPr>
          <p:cNvGrpSpPr/>
          <p:nvPr/>
        </p:nvGrpSpPr>
        <p:grpSpPr>
          <a:xfrm>
            <a:off x="1909473" y="2195313"/>
            <a:ext cx="2760380" cy="2305227"/>
            <a:chOff x="6462373" y="3429153"/>
            <a:chExt cx="2760380" cy="2305227"/>
          </a:xfrm>
        </p:grpSpPr>
        <p:grpSp>
          <p:nvGrpSpPr>
            <p:cNvPr id="237" name="Group 236">
              <a:extLst>
                <a:ext uri="{FF2B5EF4-FFF2-40B4-BE49-F238E27FC236}">
                  <a16:creationId xmlns:a16="http://schemas.microsoft.com/office/drawing/2014/main" id="{27A1615D-580B-4E52-8434-6A3E7B2F1456}"/>
                </a:ext>
              </a:extLst>
            </p:cNvPr>
            <p:cNvGrpSpPr/>
            <p:nvPr/>
          </p:nvGrpSpPr>
          <p:grpSpPr>
            <a:xfrm>
              <a:off x="6462373" y="3429153"/>
              <a:ext cx="2760380" cy="2305227"/>
              <a:chOff x="1157343" y="2732122"/>
              <a:chExt cx="2760380" cy="2305227"/>
            </a:xfrm>
          </p:grpSpPr>
          <p:sp>
            <p:nvSpPr>
              <p:cNvPr id="239" name="Speech Bubble: Rectangle with Corners Rounded 238">
                <a:extLst>
                  <a:ext uri="{FF2B5EF4-FFF2-40B4-BE49-F238E27FC236}">
                    <a16:creationId xmlns:a16="http://schemas.microsoft.com/office/drawing/2014/main" id="{5FA90534-0DCA-43CF-8C5D-997ED214C442}"/>
                  </a:ext>
                </a:extLst>
              </p:cNvPr>
              <p:cNvSpPr/>
              <p:nvPr/>
            </p:nvSpPr>
            <p:spPr>
              <a:xfrm>
                <a:off x="1157343" y="2732122"/>
                <a:ext cx="2760380" cy="2305227"/>
              </a:xfrm>
              <a:prstGeom prst="wedgeRoundRectCallout">
                <a:avLst>
                  <a:gd name="adj1" fmla="val -8038"/>
                  <a:gd name="adj2" fmla="val 986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rest</a:t>
                </a:r>
              </a:p>
              <a:p>
                <a:pPr algn="ctr"/>
                <a:endParaRPr lang="en-US" sz="2000" dirty="0">
                  <a:latin typeface="Corbel" panose="020B0503020204020204" pitchFamily="34" charset="0"/>
                </a:endParaRPr>
              </a:p>
              <a:p>
                <a:pPr algn="ctr"/>
                <a:r>
                  <a:rPr lang="en-US" sz="2000" dirty="0">
                    <a:latin typeface="Corbel" panose="020B0503020204020204" pitchFamily="34" charset="0"/>
                  </a:rPr>
                  <a:t>tail </a:t>
                </a:r>
                <a:r>
                  <a:rPr lang="en-US" sz="2000" dirty="0" err="1">
                    <a:latin typeface="Corbel" panose="020B0503020204020204" pitchFamily="34" charset="0"/>
                  </a:rPr>
                  <a:t>lst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tail [1,5,9]</a:t>
                </a:r>
              </a:p>
              <a:p>
                <a:pPr algn="ctr"/>
                <a:endParaRPr lang="en-US" sz="2000" dirty="0">
                  <a:latin typeface="Corbel" panose="020B0503020204020204" pitchFamily="34" charset="0"/>
                </a:endParaRPr>
              </a:p>
              <a:p>
                <a:pPr algn="ctr"/>
                <a:r>
                  <a:rPr lang="en-US" sz="2000" dirty="0">
                    <a:latin typeface="Corbel" panose="020B0503020204020204" pitchFamily="34" charset="0"/>
                  </a:rPr>
                  <a:t>[5,9]</a:t>
                </a:r>
              </a:p>
            </p:txBody>
          </p:sp>
          <p:sp>
            <p:nvSpPr>
              <p:cNvPr id="240" name="Arrow: Down 239">
                <a:extLst>
                  <a:ext uri="{FF2B5EF4-FFF2-40B4-BE49-F238E27FC236}">
                    <a16:creationId xmlns:a16="http://schemas.microsoft.com/office/drawing/2014/main" id="{768B1176-B3A6-4253-9D70-CE6B527EA455}"/>
                  </a:ext>
                </a:extLst>
              </p:cNvPr>
              <p:cNvSpPr/>
              <p:nvPr/>
            </p:nvSpPr>
            <p:spPr>
              <a:xfrm>
                <a:off x="2238398" y="379021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Arrow: Down 240">
                <a:extLst>
                  <a:ext uri="{FF2B5EF4-FFF2-40B4-BE49-F238E27FC236}">
                    <a16:creationId xmlns:a16="http://schemas.microsoft.com/office/drawing/2014/main" id="{71E17551-5ED9-4CF7-B1D3-ECC95E3BF677}"/>
                  </a:ext>
                </a:extLst>
              </p:cNvPr>
              <p:cNvSpPr/>
              <p:nvPr/>
            </p:nvSpPr>
            <p:spPr>
              <a:xfrm>
                <a:off x="2238398" y="442049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Arrow: Down 237">
              <a:extLst>
                <a:ext uri="{FF2B5EF4-FFF2-40B4-BE49-F238E27FC236}">
                  <a16:creationId xmlns:a16="http://schemas.microsoft.com/office/drawing/2014/main" id="{8CB5F856-91BB-4B52-8BE2-85A4121B28CD}"/>
                </a:ext>
              </a:extLst>
            </p:cNvPr>
            <p:cNvSpPr/>
            <p:nvPr/>
          </p:nvSpPr>
          <p:spPr>
            <a:xfrm>
              <a:off x="7543428" y="389635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5" name="TextBox 214">
            <a:extLst>
              <a:ext uri="{FF2B5EF4-FFF2-40B4-BE49-F238E27FC236}">
                <a16:creationId xmlns:a16="http://schemas.microsoft.com/office/drawing/2014/main" id="{AE6631A7-C16C-4227-9510-AF09D9714A4D}"/>
              </a:ext>
            </a:extLst>
          </p:cNvPr>
          <p:cNvSpPr txBox="1"/>
          <p:nvPr/>
        </p:nvSpPr>
        <p:spPr>
          <a:xfrm>
            <a:off x="2879263" y="4064648"/>
            <a:ext cx="817853" cy="400110"/>
          </a:xfrm>
          <a:prstGeom prst="rect">
            <a:avLst/>
          </a:prstGeom>
          <a:noFill/>
        </p:spPr>
        <p:txBody>
          <a:bodyPr wrap="square">
            <a:spAutoFit/>
          </a:bodyPr>
          <a:lstStyle/>
          <a:p>
            <a:pPr algn="ctr"/>
            <a:r>
              <a:rPr lang="en-US" sz="2000" dirty="0">
                <a:solidFill>
                  <a:srgbClr val="FF0000"/>
                </a:solidFill>
                <a:latin typeface="+mj-lt"/>
              </a:rPr>
              <a:t>[5,9]</a:t>
            </a:r>
          </a:p>
        </p:txBody>
      </p:sp>
      <p:sp>
        <p:nvSpPr>
          <p:cNvPr id="127" name="Rectangle 126">
            <a:extLst>
              <a:ext uri="{FF2B5EF4-FFF2-40B4-BE49-F238E27FC236}">
                <a16:creationId xmlns:a16="http://schemas.microsoft.com/office/drawing/2014/main" id="{2CE15FB8-F126-4E43-BB40-AE1CC9A1F8D6}"/>
              </a:ext>
            </a:extLst>
          </p:cNvPr>
          <p:cNvSpPr/>
          <p:nvPr/>
        </p:nvSpPr>
        <p:spPr>
          <a:xfrm>
            <a:off x="176813" y="4714004"/>
            <a:ext cx="5545843" cy="205091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a:extLst>
              <a:ext uri="{FF2B5EF4-FFF2-40B4-BE49-F238E27FC236}">
                <a16:creationId xmlns:a16="http://schemas.microsoft.com/office/drawing/2014/main" id="{CECA8821-6DEC-4B6A-B073-E1450BBFED40}"/>
              </a:ext>
            </a:extLst>
          </p:cNvPr>
          <p:cNvGrpSpPr/>
          <p:nvPr/>
        </p:nvGrpSpPr>
        <p:grpSpPr>
          <a:xfrm>
            <a:off x="249508" y="3576668"/>
            <a:ext cx="5364509" cy="1754326"/>
            <a:chOff x="195962" y="4980475"/>
            <a:chExt cx="5364509" cy="1754326"/>
          </a:xfrm>
        </p:grpSpPr>
        <p:sp>
          <p:nvSpPr>
            <p:cNvPr id="123" name="Rectangle 122">
              <a:extLst>
                <a:ext uri="{FF2B5EF4-FFF2-40B4-BE49-F238E27FC236}">
                  <a16:creationId xmlns:a16="http://schemas.microsoft.com/office/drawing/2014/main" id="{0FEF0200-FFF7-4DC1-8838-D0DEAAE41FFD}"/>
                </a:ext>
              </a:extLst>
            </p:cNvPr>
            <p:cNvSpPr/>
            <p:nvPr/>
          </p:nvSpPr>
          <p:spPr>
            <a:xfrm>
              <a:off x="261794" y="5014736"/>
              <a:ext cx="5298677" cy="167913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6" name="TextBox 125">
              <a:extLst>
                <a:ext uri="{FF2B5EF4-FFF2-40B4-BE49-F238E27FC236}">
                  <a16:creationId xmlns:a16="http://schemas.microsoft.com/office/drawing/2014/main" id="{D7FEC4EA-E2AA-49C3-B8FF-EC2B0DB57D88}"/>
                </a:ext>
              </a:extLst>
            </p:cNvPr>
            <p:cNvSpPr txBox="1"/>
            <p:nvPr/>
          </p:nvSpPr>
          <p:spPr>
            <a:xfrm>
              <a:off x="195962" y="4980475"/>
              <a:ext cx="5185435" cy="1754326"/>
            </a:xfrm>
            <a:prstGeom prst="rect">
              <a:avLst/>
            </a:prstGeom>
            <a:noFill/>
          </p:spPr>
          <p:txBody>
            <a:bodyPr wrap="square" rtlCol="0">
              <a:spAutoFit/>
            </a:bodyPr>
            <a:lstStyle/>
            <a:p>
              <a:r>
                <a:rPr lang="en-US" dirty="0">
                  <a:latin typeface="Consolas" panose="020B0609020204030204" pitchFamily="49" charset="0"/>
                </a:rPr>
                <a:t>rev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a:t>
              </a:r>
            </a:p>
            <a:p>
              <a:r>
                <a:rPr lang="en-US" dirty="0">
                  <a:latin typeface="Consolas" panose="020B0609020204030204" pitchFamily="49" charset="0"/>
                </a:rPr>
                <a:t> | otherwise = (rev rest) ++ [first]</a:t>
              </a:r>
            </a:p>
            <a:p>
              <a:r>
                <a:rPr lang="en-US" dirty="0">
                  <a:latin typeface="Consolas" panose="020B0609020204030204" pitchFamily="49" charset="0"/>
                </a:rPr>
                <a:t> where</a:t>
              </a:r>
            </a:p>
            <a:p>
              <a:r>
                <a:rPr lang="en-US" dirty="0">
                  <a:latin typeface="Consolas" panose="020B0609020204030204" pitchFamily="49" charset="0"/>
                </a:rPr>
                <a:t>  first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grpSp>
      <p:sp>
        <p:nvSpPr>
          <p:cNvPr id="154" name="Rectangle 153">
            <a:extLst>
              <a:ext uri="{FF2B5EF4-FFF2-40B4-BE49-F238E27FC236}">
                <a16:creationId xmlns:a16="http://schemas.microsoft.com/office/drawing/2014/main" id="{C7699795-EDEA-4A13-AB8F-938D3DBAFA00}"/>
              </a:ext>
            </a:extLst>
          </p:cNvPr>
          <p:cNvSpPr/>
          <p:nvPr/>
        </p:nvSpPr>
        <p:spPr>
          <a:xfrm>
            <a:off x="2834331" y="4194984"/>
            <a:ext cx="539546"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Arrow Connector 145">
            <a:extLst>
              <a:ext uri="{FF2B5EF4-FFF2-40B4-BE49-F238E27FC236}">
                <a16:creationId xmlns:a16="http://schemas.microsoft.com/office/drawing/2014/main" id="{891D5AFF-ADE6-4C8F-8CE7-A040B4FE93C2}"/>
              </a:ext>
            </a:extLst>
          </p:cNvPr>
          <p:cNvCxnSpPr>
            <a:cxnSpLocks/>
          </p:cNvCxnSpPr>
          <p:nvPr/>
        </p:nvCxnSpPr>
        <p:spPr>
          <a:xfrm>
            <a:off x="2026776" y="4109694"/>
            <a:ext cx="211402" cy="1349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4F0FCC74-B25D-492E-9B8F-92087BF6E7C0}"/>
              </a:ext>
            </a:extLst>
          </p:cNvPr>
          <p:cNvGrpSpPr/>
          <p:nvPr/>
        </p:nvGrpSpPr>
        <p:grpSpPr>
          <a:xfrm>
            <a:off x="3616801" y="3317879"/>
            <a:ext cx="2102226" cy="448918"/>
            <a:chOff x="3735281" y="4465588"/>
            <a:chExt cx="1577782" cy="448918"/>
          </a:xfrm>
        </p:grpSpPr>
        <p:grpSp>
          <p:nvGrpSpPr>
            <p:cNvPr id="129" name="Group 128">
              <a:extLst>
                <a:ext uri="{FF2B5EF4-FFF2-40B4-BE49-F238E27FC236}">
                  <a16:creationId xmlns:a16="http://schemas.microsoft.com/office/drawing/2014/main" id="{66E559D9-0F4D-4B41-BC7C-096923521B97}"/>
                </a:ext>
              </a:extLst>
            </p:cNvPr>
            <p:cNvGrpSpPr/>
            <p:nvPr/>
          </p:nvGrpSpPr>
          <p:grpSpPr>
            <a:xfrm>
              <a:off x="4102475" y="4545174"/>
              <a:ext cx="1210588" cy="369332"/>
              <a:chOff x="5770125" y="877607"/>
              <a:chExt cx="1210588" cy="369332"/>
            </a:xfrm>
          </p:grpSpPr>
          <p:sp>
            <p:nvSpPr>
              <p:cNvPr id="135" name="Rectangle 134">
                <a:extLst>
                  <a:ext uri="{FF2B5EF4-FFF2-40B4-BE49-F238E27FC236}">
                    <a16:creationId xmlns:a16="http://schemas.microsoft.com/office/drawing/2014/main" id="{564C42BB-20F0-4907-8731-40455534924F}"/>
                  </a:ext>
                </a:extLst>
              </p:cNvPr>
              <p:cNvSpPr/>
              <p:nvPr/>
            </p:nvSpPr>
            <p:spPr>
              <a:xfrm>
                <a:off x="5770125" y="877607"/>
                <a:ext cx="121058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04F51E91-986F-4E76-8F2D-C86CEDF90B7E}"/>
                  </a:ext>
                </a:extLst>
              </p:cNvPr>
              <p:cNvSpPr txBox="1"/>
              <p:nvPr/>
            </p:nvSpPr>
            <p:spPr>
              <a:xfrm>
                <a:off x="6105046" y="877607"/>
                <a:ext cx="628834" cy="369332"/>
              </a:xfrm>
              <a:prstGeom prst="rect">
                <a:avLst/>
              </a:prstGeom>
              <a:noFill/>
            </p:spPr>
            <p:txBody>
              <a:bodyPr wrap="square">
                <a:spAutoFit/>
              </a:bodyPr>
              <a:lstStyle/>
              <a:p>
                <a:r>
                  <a:rPr lang="en-US" dirty="0">
                    <a:solidFill>
                      <a:schemeClr val="bg1"/>
                    </a:solidFill>
                    <a:latin typeface="Consolas" panose="020B0609020204030204" pitchFamily="49" charset="0"/>
                  </a:rPr>
                  <a:t>[5,9]</a:t>
                </a:r>
                <a:endParaRPr lang="en-US" dirty="0">
                  <a:solidFill>
                    <a:schemeClr val="bg1"/>
                  </a:solidFill>
                </a:endParaRPr>
              </a:p>
            </p:txBody>
          </p:sp>
        </p:grpSp>
        <p:sp>
          <p:nvSpPr>
            <p:cNvPr id="132" name="TextBox 131">
              <a:extLst>
                <a:ext uri="{FF2B5EF4-FFF2-40B4-BE49-F238E27FC236}">
                  <a16:creationId xmlns:a16="http://schemas.microsoft.com/office/drawing/2014/main" id="{7186D1E4-765E-446B-B550-6CA812055A30}"/>
                </a:ext>
              </a:extLst>
            </p:cNvPr>
            <p:cNvSpPr txBox="1"/>
            <p:nvPr/>
          </p:nvSpPr>
          <p:spPr>
            <a:xfrm>
              <a:off x="3735281" y="4465588"/>
              <a:ext cx="410690" cy="369332"/>
            </a:xfrm>
            <a:prstGeom prst="rect">
              <a:avLst/>
            </a:prstGeom>
            <a:noFill/>
          </p:spPr>
          <p:txBody>
            <a:bodyPr wrap="none" rtlCol="0">
              <a:spAutoFit/>
            </a:bodyPr>
            <a:lstStyle/>
            <a:p>
              <a:r>
                <a:rPr lang="en-US" dirty="0" err="1"/>
                <a:t>lst</a:t>
              </a:r>
              <a:endParaRPr lang="en-US" dirty="0"/>
            </a:p>
          </p:txBody>
        </p:sp>
      </p:grpSp>
      <p:cxnSp>
        <p:nvCxnSpPr>
          <p:cNvPr id="137" name="Straight Arrow Connector 136">
            <a:extLst>
              <a:ext uri="{FF2B5EF4-FFF2-40B4-BE49-F238E27FC236}">
                <a16:creationId xmlns:a16="http://schemas.microsoft.com/office/drawing/2014/main" id="{940D8E09-DFC7-44B5-8A5E-366E2B8C35FE}"/>
              </a:ext>
            </a:extLst>
          </p:cNvPr>
          <p:cNvCxnSpPr/>
          <p:nvPr/>
        </p:nvCxnSpPr>
        <p:spPr>
          <a:xfrm>
            <a:off x="104622" y="376971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B9BC695-D2A1-492F-88C6-5A6B028BC711}"/>
              </a:ext>
            </a:extLst>
          </p:cNvPr>
          <p:cNvGrpSpPr/>
          <p:nvPr/>
        </p:nvGrpSpPr>
        <p:grpSpPr>
          <a:xfrm>
            <a:off x="1941195" y="790873"/>
            <a:ext cx="2760380" cy="2305227"/>
            <a:chOff x="6462373" y="3429153"/>
            <a:chExt cx="2760380" cy="2305227"/>
          </a:xfrm>
        </p:grpSpPr>
        <p:grpSp>
          <p:nvGrpSpPr>
            <p:cNvPr id="148" name="Group 147">
              <a:extLst>
                <a:ext uri="{FF2B5EF4-FFF2-40B4-BE49-F238E27FC236}">
                  <a16:creationId xmlns:a16="http://schemas.microsoft.com/office/drawing/2014/main" id="{976826A5-41A1-49C6-80E7-E8C872C142B3}"/>
                </a:ext>
              </a:extLst>
            </p:cNvPr>
            <p:cNvGrpSpPr/>
            <p:nvPr/>
          </p:nvGrpSpPr>
          <p:grpSpPr>
            <a:xfrm>
              <a:off x="6462373" y="3429153"/>
              <a:ext cx="2760380" cy="2305227"/>
              <a:chOff x="1157343" y="2732122"/>
              <a:chExt cx="2760380" cy="2305227"/>
            </a:xfrm>
          </p:grpSpPr>
          <p:sp>
            <p:nvSpPr>
              <p:cNvPr id="150" name="Speech Bubble: Rectangle with Corners Rounded 149">
                <a:extLst>
                  <a:ext uri="{FF2B5EF4-FFF2-40B4-BE49-F238E27FC236}">
                    <a16:creationId xmlns:a16="http://schemas.microsoft.com/office/drawing/2014/main" id="{492D1A80-0F7B-4AA6-9408-DBF866D80AA5}"/>
                  </a:ext>
                </a:extLst>
              </p:cNvPr>
              <p:cNvSpPr/>
              <p:nvPr/>
            </p:nvSpPr>
            <p:spPr>
              <a:xfrm>
                <a:off x="1157343" y="2732122"/>
                <a:ext cx="2760380" cy="2305227"/>
              </a:xfrm>
              <a:prstGeom prst="wedgeRoundRectCallout">
                <a:avLst>
                  <a:gd name="adj1" fmla="val -8038"/>
                  <a:gd name="adj2" fmla="val 986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rest</a:t>
                </a:r>
              </a:p>
              <a:p>
                <a:pPr algn="ctr"/>
                <a:endParaRPr lang="en-US" sz="2000" dirty="0">
                  <a:latin typeface="Corbel" panose="020B0503020204020204" pitchFamily="34" charset="0"/>
                </a:endParaRPr>
              </a:p>
              <a:p>
                <a:pPr algn="ctr"/>
                <a:r>
                  <a:rPr lang="en-US" sz="2000" dirty="0">
                    <a:latin typeface="Corbel" panose="020B0503020204020204" pitchFamily="34" charset="0"/>
                  </a:rPr>
                  <a:t>tail </a:t>
                </a:r>
                <a:r>
                  <a:rPr lang="en-US" sz="2000" dirty="0" err="1">
                    <a:latin typeface="Corbel" panose="020B0503020204020204" pitchFamily="34" charset="0"/>
                  </a:rPr>
                  <a:t>lst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tail [5,9]</a:t>
                </a:r>
              </a:p>
              <a:p>
                <a:pPr algn="ctr"/>
                <a:endParaRPr lang="en-US" sz="2000" dirty="0">
                  <a:latin typeface="Corbel" panose="020B0503020204020204" pitchFamily="34" charset="0"/>
                </a:endParaRPr>
              </a:p>
              <a:p>
                <a:pPr algn="ctr"/>
                <a:r>
                  <a:rPr lang="en-US" sz="2000" dirty="0">
                    <a:latin typeface="Corbel" panose="020B0503020204020204" pitchFamily="34" charset="0"/>
                  </a:rPr>
                  <a:t>[9]</a:t>
                </a:r>
              </a:p>
            </p:txBody>
          </p:sp>
          <p:sp>
            <p:nvSpPr>
              <p:cNvPr id="151" name="Arrow: Down 150">
                <a:extLst>
                  <a:ext uri="{FF2B5EF4-FFF2-40B4-BE49-F238E27FC236}">
                    <a16:creationId xmlns:a16="http://schemas.microsoft.com/office/drawing/2014/main" id="{763007E2-16CF-4BBF-9547-FBE7AFA08445}"/>
                  </a:ext>
                </a:extLst>
              </p:cNvPr>
              <p:cNvSpPr/>
              <p:nvPr/>
            </p:nvSpPr>
            <p:spPr>
              <a:xfrm>
                <a:off x="2238398" y="379021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Arrow: Down 151">
                <a:extLst>
                  <a:ext uri="{FF2B5EF4-FFF2-40B4-BE49-F238E27FC236}">
                    <a16:creationId xmlns:a16="http://schemas.microsoft.com/office/drawing/2014/main" id="{3449447B-2F22-44EB-A009-74B3D9227786}"/>
                  </a:ext>
                </a:extLst>
              </p:cNvPr>
              <p:cNvSpPr/>
              <p:nvPr/>
            </p:nvSpPr>
            <p:spPr>
              <a:xfrm>
                <a:off x="2238398" y="442049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Arrow: Down 148">
              <a:extLst>
                <a:ext uri="{FF2B5EF4-FFF2-40B4-BE49-F238E27FC236}">
                  <a16:creationId xmlns:a16="http://schemas.microsoft.com/office/drawing/2014/main" id="{78C6F1CD-3CE4-473F-94FE-9A8DC4BDACCD}"/>
                </a:ext>
              </a:extLst>
            </p:cNvPr>
            <p:cNvSpPr/>
            <p:nvPr/>
          </p:nvSpPr>
          <p:spPr>
            <a:xfrm>
              <a:off x="7543428" y="389635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TextBox 152">
            <a:extLst>
              <a:ext uri="{FF2B5EF4-FFF2-40B4-BE49-F238E27FC236}">
                <a16:creationId xmlns:a16="http://schemas.microsoft.com/office/drawing/2014/main" id="{8BCA944C-9C2C-44DE-ADD8-5C0DBC0F71EA}"/>
              </a:ext>
            </a:extLst>
          </p:cNvPr>
          <p:cNvSpPr txBox="1"/>
          <p:nvPr/>
        </p:nvSpPr>
        <p:spPr>
          <a:xfrm>
            <a:off x="2912138" y="2657862"/>
            <a:ext cx="817853" cy="400110"/>
          </a:xfrm>
          <a:prstGeom prst="rect">
            <a:avLst/>
          </a:prstGeom>
          <a:noFill/>
        </p:spPr>
        <p:txBody>
          <a:bodyPr wrap="square">
            <a:spAutoFit/>
          </a:bodyPr>
          <a:lstStyle/>
          <a:p>
            <a:pPr algn="ctr"/>
            <a:r>
              <a:rPr lang="en-US" sz="2000" dirty="0">
                <a:solidFill>
                  <a:srgbClr val="FF0000"/>
                </a:solidFill>
                <a:latin typeface="+mj-lt"/>
              </a:rPr>
              <a:t>[9]</a:t>
            </a:r>
          </a:p>
        </p:txBody>
      </p:sp>
      <p:sp>
        <p:nvSpPr>
          <p:cNvPr id="175" name="Rectangle 174">
            <a:extLst>
              <a:ext uri="{FF2B5EF4-FFF2-40B4-BE49-F238E27FC236}">
                <a16:creationId xmlns:a16="http://schemas.microsoft.com/office/drawing/2014/main" id="{864C8CC6-CC9B-430C-A1C3-830409752AC6}"/>
              </a:ext>
            </a:extLst>
          </p:cNvPr>
          <p:cNvSpPr/>
          <p:nvPr/>
        </p:nvSpPr>
        <p:spPr>
          <a:xfrm>
            <a:off x="233293" y="3253408"/>
            <a:ext cx="5545843" cy="205091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Arrow Connector 137">
            <a:extLst>
              <a:ext uri="{FF2B5EF4-FFF2-40B4-BE49-F238E27FC236}">
                <a16:creationId xmlns:a16="http://schemas.microsoft.com/office/drawing/2014/main" id="{A7AACBB8-655A-4347-85D6-9172C309FC83}"/>
              </a:ext>
            </a:extLst>
          </p:cNvPr>
          <p:cNvCxnSpPr/>
          <p:nvPr/>
        </p:nvCxnSpPr>
        <p:spPr>
          <a:xfrm>
            <a:off x="423276" y="4048988"/>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9B9BB48-4756-4951-B2F4-EF435DEE15D5}"/>
              </a:ext>
            </a:extLst>
          </p:cNvPr>
          <p:cNvCxnSpPr/>
          <p:nvPr/>
        </p:nvCxnSpPr>
        <p:spPr>
          <a:xfrm>
            <a:off x="463000" y="4322401"/>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50513650-2FC7-4632-9A82-8055935525C2}"/>
              </a:ext>
            </a:extLst>
          </p:cNvPr>
          <p:cNvGrpSpPr/>
          <p:nvPr/>
        </p:nvGrpSpPr>
        <p:grpSpPr>
          <a:xfrm>
            <a:off x="302017" y="2206309"/>
            <a:ext cx="5364509" cy="1754326"/>
            <a:chOff x="195962" y="4980475"/>
            <a:chExt cx="5364509" cy="1754326"/>
          </a:xfrm>
        </p:grpSpPr>
        <p:sp>
          <p:nvSpPr>
            <p:cNvPr id="156" name="Rectangle 155">
              <a:extLst>
                <a:ext uri="{FF2B5EF4-FFF2-40B4-BE49-F238E27FC236}">
                  <a16:creationId xmlns:a16="http://schemas.microsoft.com/office/drawing/2014/main" id="{9D87B3C0-201E-4E58-93AF-9F8727A19239}"/>
                </a:ext>
              </a:extLst>
            </p:cNvPr>
            <p:cNvSpPr/>
            <p:nvPr/>
          </p:nvSpPr>
          <p:spPr>
            <a:xfrm>
              <a:off x="261794" y="5014736"/>
              <a:ext cx="5298677" cy="167913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57" name="TextBox 156">
              <a:extLst>
                <a:ext uri="{FF2B5EF4-FFF2-40B4-BE49-F238E27FC236}">
                  <a16:creationId xmlns:a16="http://schemas.microsoft.com/office/drawing/2014/main" id="{A916753F-4B3D-4E30-BB99-25A16E6C9351}"/>
                </a:ext>
              </a:extLst>
            </p:cNvPr>
            <p:cNvSpPr txBox="1"/>
            <p:nvPr/>
          </p:nvSpPr>
          <p:spPr>
            <a:xfrm>
              <a:off x="195962" y="4980475"/>
              <a:ext cx="5185435" cy="1754326"/>
            </a:xfrm>
            <a:prstGeom prst="rect">
              <a:avLst/>
            </a:prstGeom>
            <a:noFill/>
          </p:spPr>
          <p:txBody>
            <a:bodyPr wrap="square" rtlCol="0">
              <a:spAutoFit/>
            </a:bodyPr>
            <a:lstStyle/>
            <a:p>
              <a:r>
                <a:rPr lang="en-US" dirty="0">
                  <a:latin typeface="Consolas" panose="020B0609020204030204" pitchFamily="49" charset="0"/>
                </a:rPr>
                <a:t>rev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a:t>
              </a:r>
            </a:p>
            <a:p>
              <a:r>
                <a:rPr lang="en-US" dirty="0">
                  <a:latin typeface="Consolas" panose="020B0609020204030204" pitchFamily="49" charset="0"/>
                </a:rPr>
                <a:t> | otherwise = (rev rest) ++ [first]</a:t>
              </a:r>
            </a:p>
            <a:p>
              <a:r>
                <a:rPr lang="en-US" dirty="0">
                  <a:latin typeface="Consolas" panose="020B0609020204030204" pitchFamily="49" charset="0"/>
                </a:rPr>
                <a:t> where</a:t>
              </a:r>
            </a:p>
            <a:p>
              <a:r>
                <a:rPr lang="en-US" dirty="0">
                  <a:latin typeface="Consolas" panose="020B0609020204030204" pitchFamily="49" charset="0"/>
                </a:rPr>
                <a:t>  first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grpSp>
      <p:sp>
        <p:nvSpPr>
          <p:cNvPr id="173" name="Rectangle 172">
            <a:extLst>
              <a:ext uri="{FF2B5EF4-FFF2-40B4-BE49-F238E27FC236}">
                <a16:creationId xmlns:a16="http://schemas.microsoft.com/office/drawing/2014/main" id="{7D1A91F8-C7E0-4BB9-9EB8-8C5A6286101B}"/>
              </a:ext>
            </a:extLst>
          </p:cNvPr>
          <p:cNvSpPr/>
          <p:nvPr/>
        </p:nvSpPr>
        <p:spPr>
          <a:xfrm>
            <a:off x="2886840" y="2824625"/>
            <a:ext cx="539546"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B44FE951-7DCD-43DC-AA92-98448A718B33}"/>
              </a:ext>
            </a:extLst>
          </p:cNvPr>
          <p:cNvGrpSpPr/>
          <p:nvPr/>
        </p:nvGrpSpPr>
        <p:grpSpPr>
          <a:xfrm>
            <a:off x="3669310" y="1947520"/>
            <a:ext cx="2102226" cy="448918"/>
            <a:chOff x="3735281" y="4465588"/>
            <a:chExt cx="1577782" cy="448918"/>
          </a:xfrm>
        </p:grpSpPr>
        <p:grpSp>
          <p:nvGrpSpPr>
            <p:cNvPr id="159" name="Group 158">
              <a:extLst>
                <a:ext uri="{FF2B5EF4-FFF2-40B4-BE49-F238E27FC236}">
                  <a16:creationId xmlns:a16="http://schemas.microsoft.com/office/drawing/2014/main" id="{8ECA9610-650B-4329-A6B2-B02298FC4900}"/>
                </a:ext>
              </a:extLst>
            </p:cNvPr>
            <p:cNvGrpSpPr/>
            <p:nvPr/>
          </p:nvGrpSpPr>
          <p:grpSpPr>
            <a:xfrm>
              <a:off x="4102475" y="4545174"/>
              <a:ext cx="1210588" cy="369332"/>
              <a:chOff x="5770125" y="877607"/>
              <a:chExt cx="1210588" cy="369332"/>
            </a:xfrm>
          </p:grpSpPr>
          <p:sp>
            <p:nvSpPr>
              <p:cNvPr id="161" name="Rectangle 160">
                <a:extLst>
                  <a:ext uri="{FF2B5EF4-FFF2-40B4-BE49-F238E27FC236}">
                    <a16:creationId xmlns:a16="http://schemas.microsoft.com/office/drawing/2014/main" id="{21BB0147-1221-42C4-A084-AE4D90E36497}"/>
                  </a:ext>
                </a:extLst>
              </p:cNvPr>
              <p:cNvSpPr/>
              <p:nvPr/>
            </p:nvSpPr>
            <p:spPr>
              <a:xfrm>
                <a:off x="5770125" y="877607"/>
                <a:ext cx="121058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a:extLst>
                  <a:ext uri="{FF2B5EF4-FFF2-40B4-BE49-F238E27FC236}">
                    <a16:creationId xmlns:a16="http://schemas.microsoft.com/office/drawing/2014/main" id="{B6630152-616A-49CE-A09D-F9E4A6DA3CE4}"/>
                  </a:ext>
                </a:extLst>
              </p:cNvPr>
              <p:cNvSpPr txBox="1"/>
              <p:nvPr/>
            </p:nvSpPr>
            <p:spPr>
              <a:xfrm>
                <a:off x="6105046" y="877607"/>
                <a:ext cx="628834" cy="369332"/>
              </a:xfrm>
              <a:prstGeom prst="rect">
                <a:avLst/>
              </a:prstGeom>
              <a:noFill/>
            </p:spPr>
            <p:txBody>
              <a:bodyPr wrap="square">
                <a:spAutoFit/>
              </a:bodyPr>
              <a:lstStyle/>
              <a:p>
                <a:pPr algn="ctr"/>
                <a:r>
                  <a:rPr lang="en-US" dirty="0">
                    <a:solidFill>
                      <a:schemeClr val="bg1"/>
                    </a:solidFill>
                    <a:latin typeface="Consolas" panose="020B0609020204030204" pitchFamily="49" charset="0"/>
                  </a:rPr>
                  <a:t>[9]</a:t>
                </a:r>
                <a:endParaRPr lang="en-US" dirty="0">
                  <a:solidFill>
                    <a:schemeClr val="bg1"/>
                  </a:solidFill>
                </a:endParaRPr>
              </a:p>
            </p:txBody>
          </p:sp>
        </p:grpSp>
        <p:sp>
          <p:nvSpPr>
            <p:cNvPr id="160" name="TextBox 159">
              <a:extLst>
                <a:ext uri="{FF2B5EF4-FFF2-40B4-BE49-F238E27FC236}">
                  <a16:creationId xmlns:a16="http://schemas.microsoft.com/office/drawing/2014/main" id="{1397F429-D228-4C29-9DAE-88293C9616BE}"/>
                </a:ext>
              </a:extLst>
            </p:cNvPr>
            <p:cNvSpPr txBox="1"/>
            <p:nvPr/>
          </p:nvSpPr>
          <p:spPr>
            <a:xfrm>
              <a:off x="3735281" y="4465588"/>
              <a:ext cx="410690" cy="369332"/>
            </a:xfrm>
            <a:prstGeom prst="rect">
              <a:avLst/>
            </a:prstGeom>
            <a:noFill/>
          </p:spPr>
          <p:txBody>
            <a:bodyPr wrap="none" rtlCol="0">
              <a:spAutoFit/>
            </a:bodyPr>
            <a:lstStyle/>
            <a:p>
              <a:r>
                <a:rPr lang="en-US" dirty="0" err="1"/>
                <a:t>lst</a:t>
              </a:r>
              <a:endParaRPr lang="en-US" dirty="0"/>
            </a:p>
          </p:txBody>
        </p:sp>
      </p:grpSp>
      <p:cxnSp>
        <p:nvCxnSpPr>
          <p:cNvPr id="163" name="Straight Arrow Connector 162">
            <a:extLst>
              <a:ext uri="{FF2B5EF4-FFF2-40B4-BE49-F238E27FC236}">
                <a16:creationId xmlns:a16="http://schemas.microsoft.com/office/drawing/2014/main" id="{53E4E455-02D3-4866-BD63-85E23346142D}"/>
              </a:ext>
            </a:extLst>
          </p:cNvPr>
          <p:cNvCxnSpPr/>
          <p:nvPr/>
        </p:nvCxnSpPr>
        <p:spPr>
          <a:xfrm>
            <a:off x="157131" y="2399351"/>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4E5C13B-DFC9-4048-B00F-9CFF6214C721}"/>
              </a:ext>
            </a:extLst>
          </p:cNvPr>
          <p:cNvCxnSpPr/>
          <p:nvPr/>
        </p:nvCxnSpPr>
        <p:spPr>
          <a:xfrm>
            <a:off x="475785" y="2678629"/>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70D6952-B513-4F51-B94E-0CC099AAFFDE}"/>
              </a:ext>
            </a:extLst>
          </p:cNvPr>
          <p:cNvCxnSpPr/>
          <p:nvPr/>
        </p:nvCxnSpPr>
        <p:spPr>
          <a:xfrm>
            <a:off x="515509" y="295204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ED65F3C-E7F2-4F04-BED0-EE2479B783F2}"/>
              </a:ext>
            </a:extLst>
          </p:cNvPr>
          <p:cNvCxnSpPr>
            <a:cxnSpLocks/>
          </p:cNvCxnSpPr>
          <p:nvPr/>
        </p:nvCxnSpPr>
        <p:spPr>
          <a:xfrm>
            <a:off x="2073915" y="2765378"/>
            <a:ext cx="211402" cy="1349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A70B8F7-6A43-4D38-9476-9A5653B877BA}"/>
              </a:ext>
            </a:extLst>
          </p:cNvPr>
          <p:cNvGrpSpPr/>
          <p:nvPr/>
        </p:nvGrpSpPr>
        <p:grpSpPr>
          <a:xfrm>
            <a:off x="1877751" y="16392"/>
            <a:ext cx="2760380" cy="2305227"/>
            <a:chOff x="6462373" y="3429153"/>
            <a:chExt cx="2760380" cy="2305227"/>
          </a:xfrm>
        </p:grpSpPr>
        <p:grpSp>
          <p:nvGrpSpPr>
            <p:cNvPr id="168" name="Group 167">
              <a:extLst>
                <a:ext uri="{FF2B5EF4-FFF2-40B4-BE49-F238E27FC236}">
                  <a16:creationId xmlns:a16="http://schemas.microsoft.com/office/drawing/2014/main" id="{093B7020-1FBA-432C-9231-79044705FBDC}"/>
                </a:ext>
              </a:extLst>
            </p:cNvPr>
            <p:cNvGrpSpPr/>
            <p:nvPr/>
          </p:nvGrpSpPr>
          <p:grpSpPr>
            <a:xfrm>
              <a:off x="6462373" y="3429153"/>
              <a:ext cx="2760380" cy="2305227"/>
              <a:chOff x="1157343" y="2732122"/>
              <a:chExt cx="2760380" cy="2305227"/>
            </a:xfrm>
          </p:grpSpPr>
          <p:sp>
            <p:nvSpPr>
              <p:cNvPr id="170" name="Speech Bubble: Rectangle with Corners Rounded 169">
                <a:extLst>
                  <a:ext uri="{FF2B5EF4-FFF2-40B4-BE49-F238E27FC236}">
                    <a16:creationId xmlns:a16="http://schemas.microsoft.com/office/drawing/2014/main" id="{2DC233D4-2098-4A1F-ADF0-5CAC36D8BED4}"/>
                  </a:ext>
                </a:extLst>
              </p:cNvPr>
              <p:cNvSpPr/>
              <p:nvPr/>
            </p:nvSpPr>
            <p:spPr>
              <a:xfrm>
                <a:off x="1157343" y="2732122"/>
                <a:ext cx="2760380" cy="2305227"/>
              </a:xfrm>
              <a:prstGeom prst="wedgeRoundRectCallout">
                <a:avLst>
                  <a:gd name="adj1" fmla="val -3283"/>
                  <a:gd name="adj2" fmla="val 726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rest</a:t>
                </a:r>
              </a:p>
              <a:p>
                <a:pPr algn="ctr"/>
                <a:endParaRPr lang="en-US" sz="2000" dirty="0">
                  <a:latin typeface="Corbel" panose="020B0503020204020204" pitchFamily="34" charset="0"/>
                </a:endParaRPr>
              </a:p>
              <a:p>
                <a:pPr algn="ctr"/>
                <a:r>
                  <a:rPr lang="en-US" sz="2000" dirty="0">
                    <a:latin typeface="Corbel" panose="020B0503020204020204" pitchFamily="34" charset="0"/>
                  </a:rPr>
                  <a:t>tail </a:t>
                </a:r>
                <a:r>
                  <a:rPr lang="en-US" sz="2000" dirty="0" err="1">
                    <a:latin typeface="Corbel" panose="020B0503020204020204" pitchFamily="34" charset="0"/>
                  </a:rPr>
                  <a:t>lst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tail [9]</a:t>
                </a:r>
              </a:p>
              <a:p>
                <a:pPr algn="ctr"/>
                <a:endParaRPr lang="en-US" sz="2000" dirty="0">
                  <a:latin typeface="Corbel" panose="020B0503020204020204" pitchFamily="34" charset="0"/>
                </a:endParaRPr>
              </a:p>
              <a:p>
                <a:pPr algn="ctr"/>
                <a:r>
                  <a:rPr lang="en-US" sz="2000" dirty="0">
                    <a:latin typeface="Corbel" panose="020B0503020204020204" pitchFamily="34" charset="0"/>
                  </a:rPr>
                  <a:t>[]</a:t>
                </a:r>
              </a:p>
            </p:txBody>
          </p:sp>
          <p:sp>
            <p:nvSpPr>
              <p:cNvPr id="171" name="Arrow: Down 170">
                <a:extLst>
                  <a:ext uri="{FF2B5EF4-FFF2-40B4-BE49-F238E27FC236}">
                    <a16:creationId xmlns:a16="http://schemas.microsoft.com/office/drawing/2014/main" id="{1D3CBAC7-9385-4A86-81A5-FCE640137753}"/>
                  </a:ext>
                </a:extLst>
              </p:cNvPr>
              <p:cNvSpPr/>
              <p:nvPr/>
            </p:nvSpPr>
            <p:spPr>
              <a:xfrm>
                <a:off x="2238398" y="379021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Arrow: Down 171">
                <a:extLst>
                  <a:ext uri="{FF2B5EF4-FFF2-40B4-BE49-F238E27FC236}">
                    <a16:creationId xmlns:a16="http://schemas.microsoft.com/office/drawing/2014/main" id="{BB8825E6-7F6D-4DEB-8C21-D6BFCCA4939D}"/>
                  </a:ext>
                </a:extLst>
              </p:cNvPr>
              <p:cNvSpPr/>
              <p:nvPr/>
            </p:nvSpPr>
            <p:spPr>
              <a:xfrm>
                <a:off x="2238398" y="442049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Arrow: Down 168">
              <a:extLst>
                <a:ext uri="{FF2B5EF4-FFF2-40B4-BE49-F238E27FC236}">
                  <a16:creationId xmlns:a16="http://schemas.microsoft.com/office/drawing/2014/main" id="{666DA069-B120-4E58-B4A3-DD2542645B31}"/>
                </a:ext>
              </a:extLst>
            </p:cNvPr>
            <p:cNvSpPr/>
            <p:nvPr/>
          </p:nvSpPr>
          <p:spPr>
            <a:xfrm>
              <a:off x="7543428" y="389635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4" name="TextBox 173">
            <a:extLst>
              <a:ext uri="{FF2B5EF4-FFF2-40B4-BE49-F238E27FC236}">
                <a16:creationId xmlns:a16="http://schemas.microsoft.com/office/drawing/2014/main" id="{E71F9B49-466E-4821-BF39-309C33E3CCA9}"/>
              </a:ext>
            </a:extLst>
          </p:cNvPr>
          <p:cNvSpPr txBox="1"/>
          <p:nvPr/>
        </p:nvSpPr>
        <p:spPr>
          <a:xfrm>
            <a:off x="2851457" y="1887838"/>
            <a:ext cx="817853" cy="400110"/>
          </a:xfrm>
          <a:prstGeom prst="rect">
            <a:avLst/>
          </a:prstGeom>
          <a:noFill/>
        </p:spPr>
        <p:txBody>
          <a:bodyPr wrap="square">
            <a:spAutoFit/>
          </a:bodyPr>
          <a:lstStyle/>
          <a:p>
            <a:pPr algn="ctr"/>
            <a:r>
              <a:rPr lang="en-US" sz="2000" dirty="0">
                <a:solidFill>
                  <a:srgbClr val="FF0000"/>
                </a:solidFill>
                <a:latin typeface="+mj-lt"/>
              </a:rPr>
              <a:t>[]</a:t>
            </a:r>
          </a:p>
        </p:txBody>
      </p:sp>
      <p:sp>
        <p:nvSpPr>
          <p:cNvPr id="195" name="Rectangle 194">
            <a:extLst>
              <a:ext uri="{FF2B5EF4-FFF2-40B4-BE49-F238E27FC236}">
                <a16:creationId xmlns:a16="http://schemas.microsoft.com/office/drawing/2014/main" id="{46C04211-F29C-4EDC-A41B-5532054FE9BB}"/>
              </a:ext>
            </a:extLst>
          </p:cNvPr>
          <p:cNvSpPr/>
          <p:nvPr/>
        </p:nvSpPr>
        <p:spPr>
          <a:xfrm>
            <a:off x="285992" y="1891683"/>
            <a:ext cx="5545843" cy="205091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5FDC1D27-E1F3-4C23-8CC4-934AB6CEED07}"/>
              </a:ext>
            </a:extLst>
          </p:cNvPr>
          <p:cNvGrpSpPr/>
          <p:nvPr/>
        </p:nvGrpSpPr>
        <p:grpSpPr>
          <a:xfrm>
            <a:off x="354716" y="844584"/>
            <a:ext cx="5364509" cy="1754326"/>
            <a:chOff x="195962" y="4980475"/>
            <a:chExt cx="5364509" cy="1754326"/>
          </a:xfrm>
        </p:grpSpPr>
        <p:sp>
          <p:nvSpPr>
            <p:cNvPr id="197" name="Rectangle 196">
              <a:extLst>
                <a:ext uri="{FF2B5EF4-FFF2-40B4-BE49-F238E27FC236}">
                  <a16:creationId xmlns:a16="http://schemas.microsoft.com/office/drawing/2014/main" id="{89F83077-A7D5-4917-8343-FFC91C51E768}"/>
                </a:ext>
              </a:extLst>
            </p:cNvPr>
            <p:cNvSpPr/>
            <p:nvPr/>
          </p:nvSpPr>
          <p:spPr>
            <a:xfrm>
              <a:off x="261794" y="5014736"/>
              <a:ext cx="5298677" cy="167913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98" name="TextBox 197">
              <a:extLst>
                <a:ext uri="{FF2B5EF4-FFF2-40B4-BE49-F238E27FC236}">
                  <a16:creationId xmlns:a16="http://schemas.microsoft.com/office/drawing/2014/main" id="{DD0A462C-4A55-4594-B4D5-703F818BA8FB}"/>
                </a:ext>
              </a:extLst>
            </p:cNvPr>
            <p:cNvSpPr txBox="1"/>
            <p:nvPr/>
          </p:nvSpPr>
          <p:spPr>
            <a:xfrm>
              <a:off x="195962" y="4980475"/>
              <a:ext cx="5185435" cy="1754326"/>
            </a:xfrm>
            <a:prstGeom prst="rect">
              <a:avLst/>
            </a:prstGeom>
            <a:noFill/>
          </p:spPr>
          <p:txBody>
            <a:bodyPr wrap="square" rtlCol="0">
              <a:spAutoFit/>
            </a:bodyPr>
            <a:lstStyle/>
            <a:p>
              <a:r>
                <a:rPr lang="en-US" dirty="0">
                  <a:latin typeface="Consolas" panose="020B0609020204030204" pitchFamily="49" charset="0"/>
                </a:rPr>
                <a:t>rev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a:t>
              </a:r>
            </a:p>
            <a:p>
              <a:r>
                <a:rPr lang="en-US" dirty="0">
                  <a:latin typeface="Consolas" panose="020B0609020204030204" pitchFamily="49" charset="0"/>
                </a:rPr>
                <a:t> | otherwise = (rev rest) ++ [first]</a:t>
              </a:r>
            </a:p>
            <a:p>
              <a:r>
                <a:rPr lang="en-US" dirty="0">
                  <a:latin typeface="Consolas" panose="020B0609020204030204" pitchFamily="49" charset="0"/>
                </a:rPr>
                <a:t> where</a:t>
              </a:r>
            </a:p>
            <a:p>
              <a:r>
                <a:rPr lang="en-US" dirty="0">
                  <a:latin typeface="Consolas" panose="020B0609020204030204" pitchFamily="49" charset="0"/>
                </a:rPr>
                <a:t>  first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grpSp>
      <p:grpSp>
        <p:nvGrpSpPr>
          <p:cNvPr id="199" name="Group 198">
            <a:extLst>
              <a:ext uri="{FF2B5EF4-FFF2-40B4-BE49-F238E27FC236}">
                <a16:creationId xmlns:a16="http://schemas.microsoft.com/office/drawing/2014/main" id="{B4D893CD-AD9B-4CE4-B681-F903260F9166}"/>
              </a:ext>
            </a:extLst>
          </p:cNvPr>
          <p:cNvGrpSpPr/>
          <p:nvPr/>
        </p:nvGrpSpPr>
        <p:grpSpPr>
          <a:xfrm>
            <a:off x="3722009" y="585795"/>
            <a:ext cx="2102226" cy="448918"/>
            <a:chOff x="3735281" y="4465588"/>
            <a:chExt cx="1577782" cy="448918"/>
          </a:xfrm>
        </p:grpSpPr>
        <p:grpSp>
          <p:nvGrpSpPr>
            <p:cNvPr id="200" name="Group 199">
              <a:extLst>
                <a:ext uri="{FF2B5EF4-FFF2-40B4-BE49-F238E27FC236}">
                  <a16:creationId xmlns:a16="http://schemas.microsoft.com/office/drawing/2014/main" id="{8A5AABC2-DADE-491E-B465-420BEC5109AD}"/>
                </a:ext>
              </a:extLst>
            </p:cNvPr>
            <p:cNvGrpSpPr/>
            <p:nvPr/>
          </p:nvGrpSpPr>
          <p:grpSpPr>
            <a:xfrm>
              <a:off x="4102475" y="4545174"/>
              <a:ext cx="1210588" cy="369332"/>
              <a:chOff x="5770125" y="877607"/>
              <a:chExt cx="1210588" cy="369332"/>
            </a:xfrm>
          </p:grpSpPr>
          <p:sp>
            <p:nvSpPr>
              <p:cNvPr id="202" name="Rectangle 201">
                <a:extLst>
                  <a:ext uri="{FF2B5EF4-FFF2-40B4-BE49-F238E27FC236}">
                    <a16:creationId xmlns:a16="http://schemas.microsoft.com/office/drawing/2014/main" id="{0A7B11B5-280F-4484-8295-55BB3BC04E03}"/>
                  </a:ext>
                </a:extLst>
              </p:cNvPr>
              <p:cNvSpPr/>
              <p:nvPr/>
            </p:nvSpPr>
            <p:spPr>
              <a:xfrm>
                <a:off x="5770125" y="877607"/>
                <a:ext cx="121058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4C15271E-11FC-4361-9372-BEE959348088}"/>
                  </a:ext>
                </a:extLst>
              </p:cNvPr>
              <p:cNvSpPr txBox="1"/>
              <p:nvPr/>
            </p:nvSpPr>
            <p:spPr>
              <a:xfrm>
                <a:off x="6105046" y="877607"/>
                <a:ext cx="628834" cy="369332"/>
              </a:xfrm>
              <a:prstGeom prst="rect">
                <a:avLst/>
              </a:prstGeom>
              <a:noFill/>
            </p:spPr>
            <p:txBody>
              <a:bodyPr wrap="square">
                <a:spAutoFit/>
              </a:bodyPr>
              <a:lstStyle/>
              <a:p>
                <a:pPr algn="ctr"/>
                <a:r>
                  <a:rPr lang="en-US" dirty="0">
                    <a:solidFill>
                      <a:schemeClr val="bg1"/>
                    </a:solidFill>
                    <a:latin typeface="Consolas" panose="020B0609020204030204" pitchFamily="49" charset="0"/>
                  </a:rPr>
                  <a:t>[]</a:t>
                </a:r>
                <a:endParaRPr lang="en-US" dirty="0">
                  <a:solidFill>
                    <a:schemeClr val="bg1"/>
                  </a:solidFill>
                </a:endParaRPr>
              </a:p>
            </p:txBody>
          </p:sp>
        </p:grpSp>
        <p:sp>
          <p:nvSpPr>
            <p:cNvPr id="201" name="TextBox 200">
              <a:extLst>
                <a:ext uri="{FF2B5EF4-FFF2-40B4-BE49-F238E27FC236}">
                  <a16:creationId xmlns:a16="http://schemas.microsoft.com/office/drawing/2014/main" id="{506C9934-7FA5-4B0A-B16D-6F5AB2F4272D}"/>
                </a:ext>
              </a:extLst>
            </p:cNvPr>
            <p:cNvSpPr txBox="1"/>
            <p:nvPr/>
          </p:nvSpPr>
          <p:spPr>
            <a:xfrm>
              <a:off x="3735281" y="4465588"/>
              <a:ext cx="410690" cy="369332"/>
            </a:xfrm>
            <a:prstGeom prst="rect">
              <a:avLst/>
            </a:prstGeom>
            <a:noFill/>
          </p:spPr>
          <p:txBody>
            <a:bodyPr wrap="none" rtlCol="0">
              <a:spAutoFit/>
            </a:bodyPr>
            <a:lstStyle/>
            <a:p>
              <a:r>
                <a:rPr lang="en-US" dirty="0" err="1"/>
                <a:t>lst</a:t>
              </a:r>
              <a:endParaRPr lang="en-US" dirty="0"/>
            </a:p>
          </p:txBody>
        </p:sp>
      </p:grpSp>
      <p:cxnSp>
        <p:nvCxnSpPr>
          <p:cNvPr id="204" name="Straight Arrow Connector 203">
            <a:extLst>
              <a:ext uri="{FF2B5EF4-FFF2-40B4-BE49-F238E27FC236}">
                <a16:creationId xmlns:a16="http://schemas.microsoft.com/office/drawing/2014/main" id="{D0C19768-4072-442C-8283-24DE7E579B11}"/>
              </a:ext>
            </a:extLst>
          </p:cNvPr>
          <p:cNvCxnSpPr/>
          <p:nvPr/>
        </p:nvCxnSpPr>
        <p:spPr>
          <a:xfrm>
            <a:off x="209830" y="1037626"/>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594226A-0E06-4F79-A2B6-5960032417A2}"/>
              </a:ext>
            </a:extLst>
          </p:cNvPr>
          <p:cNvCxnSpPr/>
          <p:nvPr/>
        </p:nvCxnSpPr>
        <p:spPr>
          <a:xfrm>
            <a:off x="528484" y="1316904"/>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1" name="Speech Bubble: Rectangle with Corners Rounded 230">
            <a:extLst>
              <a:ext uri="{FF2B5EF4-FFF2-40B4-BE49-F238E27FC236}">
                <a16:creationId xmlns:a16="http://schemas.microsoft.com/office/drawing/2014/main" id="{6DEA736B-2B2A-4142-8872-005D8E0D4FEC}"/>
              </a:ext>
            </a:extLst>
          </p:cNvPr>
          <p:cNvSpPr/>
          <p:nvPr/>
        </p:nvSpPr>
        <p:spPr>
          <a:xfrm>
            <a:off x="887240" y="270029"/>
            <a:ext cx="1430995" cy="487161"/>
          </a:xfrm>
          <a:prstGeom prst="wedgeRoundRectCallout">
            <a:avLst>
              <a:gd name="adj1" fmla="val -11518"/>
              <a:gd name="adj2" fmla="val 1458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 </a:t>
            </a:r>
            <a:r>
              <a:rPr lang="en-US" sz="2000" dirty="0">
                <a:latin typeface="+mj-lt"/>
                <a:sym typeface="Wingdings" panose="05000000000000000000" pitchFamily="2" charset="2"/>
              </a:rPr>
              <a:t>==  []??</a:t>
            </a:r>
            <a:endParaRPr lang="en-US" sz="2000" dirty="0">
              <a:latin typeface="+mj-lt"/>
            </a:endParaRPr>
          </a:p>
        </p:txBody>
      </p:sp>
      <p:cxnSp>
        <p:nvCxnSpPr>
          <p:cNvPr id="232" name="Straight Arrow Connector 231">
            <a:extLst>
              <a:ext uri="{FF2B5EF4-FFF2-40B4-BE49-F238E27FC236}">
                <a16:creationId xmlns:a16="http://schemas.microsoft.com/office/drawing/2014/main" id="{ED40713E-7177-4513-B6AA-D4C41D5F28C7}"/>
              </a:ext>
            </a:extLst>
          </p:cNvPr>
          <p:cNvCxnSpPr>
            <a:cxnSpLocks/>
          </p:cNvCxnSpPr>
          <p:nvPr/>
        </p:nvCxnSpPr>
        <p:spPr>
          <a:xfrm>
            <a:off x="2192630" y="1001902"/>
            <a:ext cx="189932" cy="187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3" name="Rectangle 232">
            <a:extLst>
              <a:ext uri="{FF2B5EF4-FFF2-40B4-BE49-F238E27FC236}">
                <a16:creationId xmlns:a16="http://schemas.microsoft.com/office/drawing/2014/main" id="{33DE41A4-91BB-4386-93EE-7D72249DA2AF}"/>
              </a:ext>
            </a:extLst>
          </p:cNvPr>
          <p:cNvSpPr/>
          <p:nvPr/>
        </p:nvSpPr>
        <p:spPr>
          <a:xfrm>
            <a:off x="2281799" y="2825096"/>
            <a:ext cx="1258469"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TextBox 233">
            <a:extLst>
              <a:ext uri="{FF2B5EF4-FFF2-40B4-BE49-F238E27FC236}">
                <a16:creationId xmlns:a16="http://schemas.microsoft.com/office/drawing/2014/main" id="{6CA44750-3984-494A-843A-CF3C6698896A}"/>
              </a:ext>
            </a:extLst>
          </p:cNvPr>
          <p:cNvSpPr txBox="1"/>
          <p:nvPr/>
        </p:nvSpPr>
        <p:spPr>
          <a:xfrm>
            <a:off x="2042354" y="1112819"/>
            <a:ext cx="817853"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a:t>
            </a:r>
          </a:p>
        </p:txBody>
      </p:sp>
      <p:sp>
        <p:nvSpPr>
          <p:cNvPr id="244" name="Rectangle 243">
            <a:extLst>
              <a:ext uri="{FF2B5EF4-FFF2-40B4-BE49-F238E27FC236}">
                <a16:creationId xmlns:a16="http://schemas.microsoft.com/office/drawing/2014/main" id="{A724F7F5-DD53-4383-9EB9-6BFCC19D1570}"/>
              </a:ext>
            </a:extLst>
          </p:cNvPr>
          <p:cNvSpPr/>
          <p:nvPr/>
        </p:nvSpPr>
        <p:spPr>
          <a:xfrm>
            <a:off x="4135785" y="2811552"/>
            <a:ext cx="658912"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268B0025-E911-4FDA-B31E-2166BB549C23}"/>
              </a:ext>
            </a:extLst>
          </p:cNvPr>
          <p:cNvGrpSpPr/>
          <p:nvPr/>
        </p:nvGrpSpPr>
        <p:grpSpPr>
          <a:xfrm>
            <a:off x="2527448" y="34783"/>
            <a:ext cx="1734215" cy="2183517"/>
            <a:chOff x="5833664" y="100628"/>
            <a:chExt cx="1734215" cy="2183517"/>
          </a:xfrm>
        </p:grpSpPr>
        <p:grpSp>
          <p:nvGrpSpPr>
            <p:cNvPr id="224" name="Group 223">
              <a:extLst>
                <a:ext uri="{FF2B5EF4-FFF2-40B4-BE49-F238E27FC236}">
                  <a16:creationId xmlns:a16="http://schemas.microsoft.com/office/drawing/2014/main" id="{C5FC0938-E17D-49AE-AAD0-70425ACC354A}"/>
                </a:ext>
              </a:extLst>
            </p:cNvPr>
            <p:cNvGrpSpPr/>
            <p:nvPr/>
          </p:nvGrpSpPr>
          <p:grpSpPr>
            <a:xfrm>
              <a:off x="5833664" y="100628"/>
              <a:ext cx="1734215" cy="2183517"/>
              <a:chOff x="1183593" y="2945708"/>
              <a:chExt cx="1734215" cy="2183517"/>
            </a:xfrm>
          </p:grpSpPr>
          <p:sp>
            <p:nvSpPr>
              <p:cNvPr id="226" name="Speech Bubble: Rectangle with Corners Rounded 225">
                <a:extLst>
                  <a:ext uri="{FF2B5EF4-FFF2-40B4-BE49-F238E27FC236}">
                    <a16:creationId xmlns:a16="http://schemas.microsoft.com/office/drawing/2014/main" id="{ACE32E93-59B7-4104-999E-920253D258BA}"/>
                  </a:ext>
                </a:extLst>
              </p:cNvPr>
              <p:cNvSpPr/>
              <p:nvPr/>
            </p:nvSpPr>
            <p:spPr>
              <a:xfrm>
                <a:off x="1183593" y="2945708"/>
                <a:ext cx="1734215" cy="2183517"/>
              </a:xfrm>
              <a:prstGeom prst="wedgeRoundRectCallout">
                <a:avLst>
                  <a:gd name="adj1" fmla="val 61168"/>
                  <a:gd name="adj2" fmla="val 77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a:t>
                </a:r>
              </a:p>
              <a:p>
                <a:pPr algn="ctr"/>
                <a:endParaRPr lang="en-US" sz="2000" dirty="0">
                  <a:latin typeface="Corbel" panose="020B0503020204020204" pitchFamily="34" charset="0"/>
                </a:endParaRPr>
              </a:p>
              <a:p>
                <a:pPr algn="ctr"/>
                <a:r>
                  <a:rPr lang="en-US" sz="2000" dirty="0">
                    <a:latin typeface="Corbel" panose="020B0503020204020204" pitchFamily="34" charset="0"/>
                  </a:rPr>
                  <a:t>head </a:t>
                </a:r>
                <a:r>
                  <a:rPr lang="en-US" sz="2000" dirty="0" err="1">
                    <a:latin typeface="Corbel" panose="020B0503020204020204" pitchFamily="34" charset="0"/>
                  </a:rPr>
                  <a:t>lst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head [9]</a:t>
                </a:r>
              </a:p>
              <a:p>
                <a:pPr algn="ctr"/>
                <a:endParaRPr lang="en-US" sz="2000" dirty="0">
                  <a:latin typeface="Corbel" panose="020B0503020204020204" pitchFamily="34" charset="0"/>
                </a:endParaRPr>
              </a:p>
              <a:p>
                <a:pPr algn="ctr"/>
                <a:r>
                  <a:rPr lang="en-US" sz="2000" dirty="0">
                    <a:latin typeface="Corbel" panose="020B0503020204020204" pitchFamily="34" charset="0"/>
                  </a:rPr>
                  <a:t>9</a:t>
                </a:r>
              </a:p>
            </p:txBody>
          </p:sp>
          <p:sp>
            <p:nvSpPr>
              <p:cNvPr id="227" name="Arrow: Down 226">
                <a:extLst>
                  <a:ext uri="{FF2B5EF4-FFF2-40B4-BE49-F238E27FC236}">
                    <a16:creationId xmlns:a16="http://schemas.microsoft.com/office/drawing/2014/main" id="{7BE266FD-8A1C-4DE2-AC34-E95C0AC48CAC}"/>
                  </a:ext>
                </a:extLst>
              </p:cNvPr>
              <p:cNvSpPr/>
              <p:nvPr/>
            </p:nvSpPr>
            <p:spPr>
              <a:xfrm>
                <a:off x="1770268" y="393021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Arrow: Down 227">
                <a:extLst>
                  <a:ext uri="{FF2B5EF4-FFF2-40B4-BE49-F238E27FC236}">
                    <a16:creationId xmlns:a16="http://schemas.microsoft.com/office/drawing/2014/main" id="{6A31E39D-A5B2-4CD5-A783-B7AD24C2B377}"/>
                  </a:ext>
                </a:extLst>
              </p:cNvPr>
              <p:cNvSpPr/>
              <p:nvPr/>
            </p:nvSpPr>
            <p:spPr>
              <a:xfrm>
                <a:off x="1770268" y="456049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5" name="Arrow: Down 224">
              <a:extLst>
                <a:ext uri="{FF2B5EF4-FFF2-40B4-BE49-F238E27FC236}">
                  <a16:creationId xmlns:a16="http://schemas.microsoft.com/office/drawing/2014/main" id="{71B733D1-73C0-4E8E-B44D-ECD8166F7DE5}"/>
                </a:ext>
              </a:extLst>
            </p:cNvPr>
            <p:cNvSpPr/>
            <p:nvPr/>
          </p:nvSpPr>
          <p:spPr>
            <a:xfrm>
              <a:off x="6410195" y="480141"/>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3" name="TextBox 242">
            <a:extLst>
              <a:ext uri="{FF2B5EF4-FFF2-40B4-BE49-F238E27FC236}">
                <a16:creationId xmlns:a16="http://schemas.microsoft.com/office/drawing/2014/main" id="{437E5E16-E7BD-4460-873A-7DFE505B09A8}"/>
              </a:ext>
            </a:extLst>
          </p:cNvPr>
          <p:cNvSpPr txBox="1"/>
          <p:nvPr/>
        </p:nvSpPr>
        <p:spPr>
          <a:xfrm>
            <a:off x="2985049" y="1843781"/>
            <a:ext cx="817853" cy="400110"/>
          </a:xfrm>
          <a:prstGeom prst="rect">
            <a:avLst/>
          </a:prstGeom>
          <a:noFill/>
        </p:spPr>
        <p:txBody>
          <a:bodyPr wrap="square">
            <a:spAutoFit/>
          </a:bodyPr>
          <a:lstStyle/>
          <a:p>
            <a:pPr algn="ctr"/>
            <a:r>
              <a:rPr lang="en-US" sz="2000" dirty="0">
                <a:solidFill>
                  <a:srgbClr val="FF0000"/>
                </a:solidFill>
                <a:latin typeface="+mj-lt"/>
              </a:rPr>
              <a:t>9</a:t>
            </a:r>
          </a:p>
        </p:txBody>
      </p:sp>
      <p:sp>
        <p:nvSpPr>
          <p:cNvPr id="245" name="Rectangle 244">
            <a:extLst>
              <a:ext uri="{FF2B5EF4-FFF2-40B4-BE49-F238E27FC236}">
                <a16:creationId xmlns:a16="http://schemas.microsoft.com/office/drawing/2014/main" id="{C701C292-1A41-45CF-9B30-91D6A2A7A0B0}"/>
              </a:ext>
            </a:extLst>
          </p:cNvPr>
          <p:cNvSpPr/>
          <p:nvPr/>
        </p:nvSpPr>
        <p:spPr>
          <a:xfrm>
            <a:off x="2281163" y="2817270"/>
            <a:ext cx="2684598"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957EF513-AFBD-4798-A6FF-6D4F9715BE68}"/>
              </a:ext>
            </a:extLst>
          </p:cNvPr>
          <p:cNvSpPr/>
          <p:nvPr/>
        </p:nvSpPr>
        <p:spPr>
          <a:xfrm>
            <a:off x="2245860" y="4177159"/>
            <a:ext cx="1268499"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217CC5-41F8-4954-9341-F372350F7794}"/>
              </a:ext>
            </a:extLst>
          </p:cNvPr>
          <p:cNvSpPr txBox="1"/>
          <p:nvPr/>
        </p:nvSpPr>
        <p:spPr>
          <a:xfrm>
            <a:off x="3172490" y="2748774"/>
            <a:ext cx="701987" cy="400110"/>
          </a:xfrm>
          <a:prstGeom prst="rect">
            <a:avLst/>
          </a:prstGeom>
          <a:noFill/>
        </p:spPr>
        <p:txBody>
          <a:bodyPr wrap="square" rtlCol="0">
            <a:spAutoFit/>
          </a:bodyPr>
          <a:lstStyle/>
          <a:p>
            <a:pPr algn="ctr"/>
            <a:r>
              <a:rPr lang="en-US" sz="2000" dirty="0">
                <a:solidFill>
                  <a:srgbClr val="FF0000"/>
                </a:solidFill>
              </a:rPr>
              <a:t>[9]</a:t>
            </a:r>
          </a:p>
        </p:txBody>
      </p:sp>
      <p:sp>
        <p:nvSpPr>
          <p:cNvPr id="247" name="Rectangle 246">
            <a:extLst>
              <a:ext uri="{FF2B5EF4-FFF2-40B4-BE49-F238E27FC236}">
                <a16:creationId xmlns:a16="http://schemas.microsoft.com/office/drawing/2014/main" id="{0860E9D1-D705-49C8-BC4C-BFF449F420A9}"/>
              </a:ext>
            </a:extLst>
          </p:cNvPr>
          <p:cNvSpPr/>
          <p:nvPr/>
        </p:nvSpPr>
        <p:spPr>
          <a:xfrm>
            <a:off x="4082475" y="4162902"/>
            <a:ext cx="658912"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8" name="Group 247">
            <a:extLst>
              <a:ext uri="{FF2B5EF4-FFF2-40B4-BE49-F238E27FC236}">
                <a16:creationId xmlns:a16="http://schemas.microsoft.com/office/drawing/2014/main" id="{0378B1AF-E054-4DD3-B918-B5B91A2BC1CA}"/>
              </a:ext>
            </a:extLst>
          </p:cNvPr>
          <p:cNvGrpSpPr/>
          <p:nvPr/>
        </p:nvGrpSpPr>
        <p:grpSpPr>
          <a:xfrm>
            <a:off x="2474138" y="1386133"/>
            <a:ext cx="1734215" cy="2183517"/>
            <a:chOff x="5833664" y="100628"/>
            <a:chExt cx="1734215" cy="2183517"/>
          </a:xfrm>
        </p:grpSpPr>
        <p:grpSp>
          <p:nvGrpSpPr>
            <p:cNvPr id="249" name="Group 248">
              <a:extLst>
                <a:ext uri="{FF2B5EF4-FFF2-40B4-BE49-F238E27FC236}">
                  <a16:creationId xmlns:a16="http://schemas.microsoft.com/office/drawing/2014/main" id="{7501643F-ADD0-4848-9127-A0B9DF67FE65}"/>
                </a:ext>
              </a:extLst>
            </p:cNvPr>
            <p:cNvGrpSpPr/>
            <p:nvPr/>
          </p:nvGrpSpPr>
          <p:grpSpPr>
            <a:xfrm>
              <a:off x="5833664" y="100628"/>
              <a:ext cx="1734215" cy="2183517"/>
              <a:chOff x="1183593" y="2945708"/>
              <a:chExt cx="1734215" cy="2183517"/>
            </a:xfrm>
          </p:grpSpPr>
          <p:sp>
            <p:nvSpPr>
              <p:cNvPr id="251" name="Speech Bubble: Rectangle with Corners Rounded 250">
                <a:extLst>
                  <a:ext uri="{FF2B5EF4-FFF2-40B4-BE49-F238E27FC236}">
                    <a16:creationId xmlns:a16="http://schemas.microsoft.com/office/drawing/2014/main" id="{33F993FA-1649-4CC9-ADF2-2945001BC76A}"/>
                  </a:ext>
                </a:extLst>
              </p:cNvPr>
              <p:cNvSpPr/>
              <p:nvPr/>
            </p:nvSpPr>
            <p:spPr>
              <a:xfrm>
                <a:off x="1183593" y="2945708"/>
                <a:ext cx="1734215" cy="2183517"/>
              </a:xfrm>
              <a:prstGeom prst="wedgeRoundRectCallout">
                <a:avLst>
                  <a:gd name="adj1" fmla="val 61168"/>
                  <a:gd name="adj2" fmla="val 77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a:t>
                </a:r>
              </a:p>
              <a:p>
                <a:pPr algn="ctr"/>
                <a:endParaRPr lang="en-US" sz="2000" dirty="0">
                  <a:latin typeface="Corbel" panose="020B0503020204020204" pitchFamily="34" charset="0"/>
                </a:endParaRPr>
              </a:p>
              <a:p>
                <a:pPr algn="ctr"/>
                <a:r>
                  <a:rPr lang="en-US" sz="2000" dirty="0">
                    <a:latin typeface="Corbel" panose="020B0503020204020204" pitchFamily="34" charset="0"/>
                  </a:rPr>
                  <a:t>head </a:t>
                </a:r>
                <a:r>
                  <a:rPr lang="en-US" sz="2000" dirty="0" err="1">
                    <a:latin typeface="Corbel" panose="020B0503020204020204" pitchFamily="34" charset="0"/>
                  </a:rPr>
                  <a:t>lst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head [5,9]</a:t>
                </a:r>
              </a:p>
              <a:p>
                <a:pPr algn="ctr"/>
                <a:endParaRPr lang="en-US" sz="2000" dirty="0">
                  <a:latin typeface="Corbel" panose="020B0503020204020204" pitchFamily="34" charset="0"/>
                </a:endParaRPr>
              </a:p>
              <a:p>
                <a:pPr algn="ctr"/>
                <a:r>
                  <a:rPr lang="en-US" sz="2000" dirty="0">
                    <a:latin typeface="Corbel" panose="020B0503020204020204" pitchFamily="34" charset="0"/>
                  </a:rPr>
                  <a:t>5</a:t>
                </a:r>
              </a:p>
            </p:txBody>
          </p:sp>
          <p:sp>
            <p:nvSpPr>
              <p:cNvPr id="252" name="Arrow: Down 251">
                <a:extLst>
                  <a:ext uri="{FF2B5EF4-FFF2-40B4-BE49-F238E27FC236}">
                    <a16:creationId xmlns:a16="http://schemas.microsoft.com/office/drawing/2014/main" id="{B3EC1048-305C-46BD-9309-7A9A45A9EF51}"/>
                  </a:ext>
                </a:extLst>
              </p:cNvPr>
              <p:cNvSpPr/>
              <p:nvPr/>
            </p:nvSpPr>
            <p:spPr>
              <a:xfrm>
                <a:off x="1770268" y="393021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Arrow: Down 252">
                <a:extLst>
                  <a:ext uri="{FF2B5EF4-FFF2-40B4-BE49-F238E27FC236}">
                    <a16:creationId xmlns:a16="http://schemas.microsoft.com/office/drawing/2014/main" id="{61398EF5-5FC5-4CA4-BA0D-4C758F9EC87F}"/>
                  </a:ext>
                </a:extLst>
              </p:cNvPr>
              <p:cNvSpPr/>
              <p:nvPr/>
            </p:nvSpPr>
            <p:spPr>
              <a:xfrm>
                <a:off x="1770268" y="456049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0" name="Arrow: Down 249">
              <a:extLst>
                <a:ext uri="{FF2B5EF4-FFF2-40B4-BE49-F238E27FC236}">
                  <a16:creationId xmlns:a16="http://schemas.microsoft.com/office/drawing/2014/main" id="{59FEAC1A-3B0C-4A1E-A2DE-B7A2A594C94E}"/>
                </a:ext>
              </a:extLst>
            </p:cNvPr>
            <p:cNvSpPr/>
            <p:nvPr/>
          </p:nvSpPr>
          <p:spPr>
            <a:xfrm>
              <a:off x="6410195" y="480141"/>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4" name="TextBox 253">
            <a:extLst>
              <a:ext uri="{FF2B5EF4-FFF2-40B4-BE49-F238E27FC236}">
                <a16:creationId xmlns:a16="http://schemas.microsoft.com/office/drawing/2014/main" id="{3EA1A20C-138C-4649-9475-D1A5611726E5}"/>
              </a:ext>
            </a:extLst>
          </p:cNvPr>
          <p:cNvSpPr txBox="1"/>
          <p:nvPr/>
        </p:nvSpPr>
        <p:spPr>
          <a:xfrm>
            <a:off x="2931739" y="3195131"/>
            <a:ext cx="817853" cy="400110"/>
          </a:xfrm>
          <a:prstGeom prst="rect">
            <a:avLst/>
          </a:prstGeom>
          <a:noFill/>
        </p:spPr>
        <p:txBody>
          <a:bodyPr wrap="square">
            <a:spAutoFit/>
          </a:bodyPr>
          <a:lstStyle/>
          <a:p>
            <a:pPr algn="ctr"/>
            <a:r>
              <a:rPr lang="en-US" sz="2000" dirty="0">
                <a:solidFill>
                  <a:srgbClr val="FF0000"/>
                </a:solidFill>
                <a:latin typeface="+mj-lt"/>
              </a:rPr>
              <a:t>5</a:t>
            </a:r>
          </a:p>
        </p:txBody>
      </p:sp>
      <p:sp>
        <p:nvSpPr>
          <p:cNvPr id="255" name="Rectangle 254">
            <a:extLst>
              <a:ext uri="{FF2B5EF4-FFF2-40B4-BE49-F238E27FC236}">
                <a16:creationId xmlns:a16="http://schemas.microsoft.com/office/drawing/2014/main" id="{295703FD-A310-481C-9805-51B83030309D}"/>
              </a:ext>
            </a:extLst>
          </p:cNvPr>
          <p:cNvSpPr/>
          <p:nvPr/>
        </p:nvSpPr>
        <p:spPr>
          <a:xfrm>
            <a:off x="2248564" y="4177159"/>
            <a:ext cx="2684598"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3702A66A-AF82-4F56-9F6C-FB6C7C342643}"/>
              </a:ext>
            </a:extLst>
          </p:cNvPr>
          <p:cNvSpPr/>
          <p:nvPr/>
        </p:nvSpPr>
        <p:spPr>
          <a:xfrm>
            <a:off x="2181184" y="5576061"/>
            <a:ext cx="1245202"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19E5D8B5-BFA3-4AC6-A1B1-91BB40F1DB35}"/>
              </a:ext>
            </a:extLst>
          </p:cNvPr>
          <p:cNvSpPr txBox="1"/>
          <p:nvPr/>
        </p:nvSpPr>
        <p:spPr>
          <a:xfrm>
            <a:off x="3139891" y="4108663"/>
            <a:ext cx="701987" cy="400110"/>
          </a:xfrm>
          <a:prstGeom prst="rect">
            <a:avLst/>
          </a:prstGeom>
          <a:noFill/>
        </p:spPr>
        <p:txBody>
          <a:bodyPr wrap="square" rtlCol="0">
            <a:spAutoFit/>
          </a:bodyPr>
          <a:lstStyle/>
          <a:p>
            <a:pPr algn="ctr"/>
            <a:r>
              <a:rPr lang="en-US" sz="2000" dirty="0">
                <a:solidFill>
                  <a:srgbClr val="FF0000"/>
                </a:solidFill>
              </a:rPr>
              <a:t>[9,5]</a:t>
            </a:r>
          </a:p>
        </p:txBody>
      </p:sp>
      <p:sp>
        <p:nvSpPr>
          <p:cNvPr id="258" name="Rectangle 257">
            <a:extLst>
              <a:ext uri="{FF2B5EF4-FFF2-40B4-BE49-F238E27FC236}">
                <a16:creationId xmlns:a16="http://schemas.microsoft.com/office/drawing/2014/main" id="{5658F00D-44D5-44EC-974C-AB607A27EFF9}"/>
              </a:ext>
            </a:extLst>
          </p:cNvPr>
          <p:cNvSpPr/>
          <p:nvPr/>
        </p:nvSpPr>
        <p:spPr>
          <a:xfrm>
            <a:off x="4037105" y="5575207"/>
            <a:ext cx="658912"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roup 258">
            <a:extLst>
              <a:ext uri="{FF2B5EF4-FFF2-40B4-BE49-F238E27FC236}">
                <a16:creationId xmlns:a16="http://schemas.microsoft.com/office/drawing/2014/main" id="{B387B528-88BE-47D4-B2C2-9CB189C9BBB8}"/>
              </a:ext>
            </a:extLst>
          </p:cNvPr>
          <p:cNvGrpSpPr/>
          <p:nvPr/>
        </p:nvGrpSpPr>
        <p:grpSpPr>
          <a:xfrm>
            <a:off x="2428768" y="2798438"/>
            <a:ext cx="1734215" cy="2183517"/>
            <a:chOff x="5833664" y="100628"/>
            <a:chExt cx="1734215" cy="2183517"/>
          </a:xfrm>
        </p:grpSpPr>
        <p:grpSp>
          <p:nvGrpSpPr>
            <p:cNvPr id="260" name="Group 259">
              <a:extLst>
                <a:ext uri="{FF2B5EF4-FFF2-40B4-BE49-F238E27FC236}">
                  <a16:creationId xmlns:a16="http://schemas.microsoft.com/office/drawing/2014/main" id="{18388CA4-CA76-43BB-B292-075DA6B780CE}"/>
                </a:ext>
              </a:extLst>
            </p:cNvPr>
            <p:cNvGrpSpPr/>
            <p:nvPr/>
          </p:nvGrpSpPr>
          <p:grpSpPr>
            <a:xfrm>
              <a:off x="5833664" y="100628"/>
              <a:ext cx="1734215" cy="2183517"/>
              <a:chOff x="1183593" y="2945708"/>
              <a:chExt cx="1734215" cy="2183517"/>
            </a:xfrm>
          </p:grpSpPr>
          <p:sp>
            <p:nvSpPr>
              <p:cNvPr id="262" name="Speech Bubble: Rectangle with Corners Rounded 261">
                <a:extLst>
                  <a:ext uri="{FF2B5EF4-FFF2-40B4-BE49-F238E27FC236}">
                    <a16:creationId xmlns:a16="http://schemas.microsoft.com/office/drawing/2014/main" id="{40AD137D-9BB5-4315-8B0F-FCE56066EBD6}"/>
                  </a:ext>
                </a:extLst>
              </p:cNvPr>
              <p:cNvSpPr/>
              <p:nvPr/>
            </p:nvSpPr>
            <p:spPr>
              <a:xfrm>
                <a:off x="1183593" y="2945708"/>
                <a:ext cx="1734215" cy="2183517"/>
              </a:xfrm>
              <a:prstGeom prst="wedgeRoundRectCallout">
                <a:avLst>
                  <a:gd name="adj1" fmla="val 61168"/>
                  <a:gd name="adj2" fmla="val 77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a:t>
                </a:r>
              </a:p>
              <a:p>
                <a:pPr algn="ctr"/>
                <a:endParaRPr lang="en-US" sz="2000" dirty="0">
                  <a:latin typeface="Corbel" panose="020B0503020204020204" pitchFamily="34" charset="0"/>
                </a:endParaRPr>
              </a:p>
              <a:p>
                <a:pPr algn="ctr"/>
                <a:r>
                  <a:rPr lang="en-US" sz="2000" dirty="0">
                    <a:latin typeface="Corbel" panose="020B0503020204020204" pitchFamily="34" charset="0"/>
                  </a:rPr>
                  <a:t>head </a:t>
                </a:r>
                <a:r>
                  <a:rPr lang="en-US" sz="2000" dirty="0" err="1">
                    <a:latin typeface="Corbel" panose="020B0503020204020204" pitchFamily="34" charset="0"/>
                  </a:rPr>
                  <a:t>lst</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head [1,5,9]</a:t>
                </a:r>
              </a:p>
              <a:p>
                <a:pPr algn="ctr"/>
                <a:endParaRPr lang="en-US" sz="2000" dirty="0">
                  <a:latin typeface="Corbel" panose="020B0503020204020204" pitchFamily="34" charset="0"/>
                </a:endParaRPr>
              </a:p>
              <a:p>
                <a:pPr algn="ctr"/>
                <a:r>
                  <a:rPr lang="en-US" sz="2000" dirty="0">
                    <a:latin typeface="Corbel" panose="020B0503020204020204" pitchFamily="34" charset="0"/>
                  </a:rPr>
                  <a:t>1</a:t>
                </a:r>
              </a:p>
            </p:txBody>
          </p:sp>
          <p:sp>
            <p:nvSpPr>
              <p:cNvPr id="263" name="Arrow: Down 262">
                <a:extLst>
                  <a:ext uri="{FF2B5EF4-FFF2-40B4-BE49-F238E27FC236}">
                    <a16:creationId xmlns:a16="http://schemas.microsoft.com/office/drawing/2014/main" id="{6A708607-DF48-4BF0-BAB6-00336FA5C2F8}"/>
                  </a:ext>
                </a:extLst>
              </p:cNvPr>
              <p:cNvSpPr/>
              <p:nvPr/>
            </p:nvSpPr>
            <p:spPr>
              <a:xfrm>
                <a:off x="1770268" y="393021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Arrow: Down 263">
                <a:extLst>
                  <a:ext uri="{FF2B5EF4-FFF2-40B4-BE49-F238E27FC236}">
                    <a16:creationId xmlns:a16="http://schemas.microsoft.com/office/drawing/2014/main" id="{1083D92D-F6DA-43EF-AC06-444EDA2CC0F1}"/>
                  </a:ext>
                </a:extLst>
              </p:cNvPr>
              <p:cNvSpPr/>
              <p:nvPr/>
            </p:nvSpPr>
            <p:spPr>
              <a:xfrm>
                <a:off x="1770268" y="4560497"/>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1" name="Arrow: Down 260">
              <a:extLst>
                <a:ext uri="{FF2B5EF4-FFF2-40B4-BE49-F238E27FC236}">
                  <a16:creationId xmlns:a16="http://schemas.microsoft.com/office/drawing/2014/main" id="{B3E533F4-7660-45EC-B730-2B5A6ED1C0DB}"/>
                </a:ext>
              </a:extLst>
            </p:cNvPr>
            <p:cNvSpPr/>
            <p:nvPr/>
          </p:nvSpPr>
          <p:spPr>
            <a:xfrm>
              <a:off x="6410195" y="480141"/>
              <a:ext cx="597631" cy="2291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5" name="TextBox 264">
            <a:extLst>
              <a:ext uri="{FF2B5EF4-FFF2-40B4-BE49-F238E27FC236}">
                <a16:creationId xmlns:a16="http://schemas.microsoft.com/office/drawing/2014/main" id="{2A2FD371-6258-4B31-957D-86211D15C076}"/>
              </a:ext>
            </a:extLst>
          </p:cNvPr>
          <p:cNvSpPr txBox="1"/>
          <p:nvPr/>
        </p:nvSpPr>
        <p:spPr>
          <a:xfrm>
            <a:off x="2886369" y="4607436"/>
            <a:ext cx="817853" cy="400110"/>
          </a:xfrm>
          <a:prstGeom prst="rect">
            <a:avLst/>
          </a:prstGeom>
          <a:noFill/>
        </p:spPr>
        <p:txBody>
          <a:bodyPr wrap="square">
            <a:spAutoFit/>
          </a:bodyPr>
          <a:lstStyle/>
          <a:p>
            <a:pPr algn="ctr"/>
            <a:r>
              <a:rPr lang="en-US" sz="2000" dirty="0">
                <a:solidFill>
                  <a:srgbClr val="FF0000"/>
                </a:solidFill>
                <a:latin typeface="+mj-lt"/>
              </a:rPr>
              <a:t>1</a:t>
            </a:r>
          </a:p>
        </p:txBody>
      </p:sp>
      <p:sp>
        <p:nvSpPr>
          <p:cNvPr id="266" name="Rectangle 265">
            <a:extLst>
              <a:ext uri="{FF2B5EF4-FFF2-40B4-BE49-F238E27FC236}">
                <a16:creationId xmlns:a16="http://schemas.microsoft.com/office/drawing/2014/main" id="{3FA2F283-7D55-4A96-8D1E-0029DE256379}"/>
              </a:ext>
            </a:extLst>
          </p:cNvPr>
          <p:cNvSpPr/>
          <p:nvPr/>
        </p:nvSpPr>
        <p:spPr>
          <a:xfrm>
            <a:off x="2181184" y="5567062"/>
            <a:ext cx="2684598" cy="295666"/>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F7256CCA-76E7-4483-92F3-AAB10D0663DB}"/>
              </a:ext>
            </a:extLst>
          </p:cNvPr>
          <p:cNvSpPr txBox="1"/>
          <p:nvPr/>
        </p:nvSpPr>
        <p:spPr>
          <a:xfrm>
            <a:off x="2866384" y="5498566"/>
            <a:ext cx="1114242" cy="400110"/>
          </a:xfrm>
          <a:prstGeom prst="rect">
            <a:avLst/>
          </a:prstGeom>
          <a:noFill/>
        </p:spPr>
        <p:txBody>
          <a:bodyPr wrap="square" rtlCol="0">
            <a:spAutoFit/>
          </a:bodyPr>
          <a:lstStyle/>
          <a:p>
            <a:pPr algn="ctr"/>
            <a:r>
              <a:rPr lang="en-US" sz="2000" dirty="0">
                <a:solidFill>
                  <a:srgbClr val="FF0000"/>
                </a:solidFill>
              </a:rPr>
              <a:t>[9,5,1]</a:t>
            </a:r>
          </a:p>
        </p:txBody>
      </p:sp>
    </p:spTree>
    <p:extLst>
      <p:ext uri="{BB962C8B-B14F-4D97-AF65-F5344CB8AC3E}">
        <p14:creationId xmlns:p14="http://schemas.microsoft.com/office/powerpoint/2010/main" val="98641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8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1"/>
                                        </p:tgtEl>
                                        <p:attrNameLst>
                                          <p:attrName>style.visibility</p:attrName>
                                        </p:attrNameLst>
                                      </p:cBhvr>
                                      <p:to>
                                        <p:strVal val="visible"/>
                                      </p:to>
                                    </p:set>
                                    <p:animEffect transition="in" filter="wipe(down)">
                                      <p:cBhvr>
                                        <p:cTn id="48" dur="500"/>
                                        <p:tgtEl>
                                          <p:spTgt spid="1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8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8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236"/>
                                        </p:tgtEl>
                                        <p:attrNameLst>
                                          <p:attrName>style.visibility</p:attrName>
                                        </p:attrNameLst>
                                      </p:cBhvr>
                                      <p:to>
                                        <p:strVal val="visible"/>
                                      </p:to>
                                    </p:set>
                                    <p:animEffect transition="in" filter="wipe(down)">
                                      <p:cBhvr>
                                        <p:cTn id="73" dur="500"/>
                                        <p:tgtEl>
                                          <p:spTgt spid="23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1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grpId="1" nodeType="clickEffect">
                                  <p:stCondLst>
                                    <p:cond delay="0"/>
                                  </p:stCondLst>
                                  <p:childTnLst>
                                    <p:animMotion origin="layout" path="M -0.00065 7.40741E-7 L -0.01797 0.20949 " pathEditMode="relative" rAng="0" ptsTypes="AA">
                                      <p:cBhvr>
                                        <p:cTn id="81" dur="2000" fill="hold"/>
                                        <p:tgtEl>
                                          <p:spTgt spid="215"/>
                                        </p:tgtEl>
                                        <p:attrNameLst>
                                          <p:attrName>ppt_x</p:attrName>
                                          <p:attrName>ppt_y</p:attrName>
                                        </p:attrNameLst>
                                      </p:cBhvr>
                                      <p:rCtr x="-872" y="10463"/>
                                    </p:animMotion>
                                  </p:childTnLst>
                                </p:cTn>
                              </p:par>
                              <p:par>
                                <p:cTn id="82" presetID="10" presetClass="entr" presetSubtype="0" fill="hold" grpId="0" nodeType="withEffect">
                                  <p:stCondLst>
                                    <p:cond delay="0"/>
                                  </p:stCondLst>
                                  <p:childTnLst>
                                    <p:set>
                                      <p:cBhvr>
                                        <p:cTn id="83" dur="1" fill="hold">
                                          <p:stCondLst>
                                            <p:cond delay="0"/>
                                          </p:stCondLst>
                                        </p:cTn>
                                        <p:tgtEl>
                                          <p:spTgt spid="120"/>
                                        </p:tgtEl>
                                        <p:attrNameLst>
                                          <p:attrName>style.visibility</p:attrName>
                                        </p:attrNameLst>
                                      </p:cBhvr>
                                      <p:to>
                                        <p:strVal val="visible"/>
                                      </p:to>
                                    </p:set>
                                    <p:animEffect transition="in" filter="fade">
                                      <p:cBhvr>
                                        <p:cTn id="84" dur="500"/>
                                        <p:tgtEl>
                                          <p:spTgt spid="120"/>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3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7" presetClass="emph" presetSubtype="2" fill="hold" nodeType="clickEffect">
                                  <p:stCondLst>
                                    <p:cond delay="0"/>
                                  </p:stCondLst>
                                  <p:childTnLst>
                                    <p:animClr clrSpc="rgb" dir="cw">
                                      <p:cBhvr>
                                        <p:cTn id="92" dur="2000" fill="hold"/>
                                        <p:tgtEl>
                                          <p:spTgt spid="86"/>
                                        </p:tgtEl>
                                        <p:attrNameLst>
                                          <p:attrName>stroke.color</p:attrName>
                                        </p:attrNameLst>
                                      </p:cBhvr>
                                      <p:to>
                                        <a:srgbClr val="7F7F7F"/>
                                      </p:to>
                                    </p:animClr>
                                    <p:set>
                                      <p:cBhvr>
                                        <p:cTn id="93" dur="2000" fill="hold"/>
                                        <p:tgtEl>
                                          <p:spTgt spid="86"/>
                                        </p:tgtEl>
                                        <p:attrNameLst>
                                          <p:attrName>stroke.on</p:attrName>
                                        </p:attrNameLst>
                                      </p:cBhvr>
                                      <p:to>
                                        <p:strVal val="tru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122"/>
                                        </p:tgtEl>
                                        <p:attrNameLst>
                                          <p:attrName>style.visibility</p:attrName>
                                        </p:attrNameLst>
                                      </p:cBhvr>
                                      <p:to>
                                        <p:strVal val="visible"/>
                                      </p:to>
                                    </p:set>
                                    <p:animEffect transition="in" filter="wipe(down)">
                                      <p:cBhvr>
                                        <p:cTn id="98" dur="500"/>
                                        <p:tgtEl>
                                          <p:spTgt spid="12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137"/>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12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nodeType="clickEffect">
                                  <p:stCondLst>
                                    <p:cond delay="0"/>
                                  </p:stCondLst>
                                  <p:childTnLst>
                                    <p:set>
                                      <p:cBhvr>
                                        <p:cTn id="115" dur="1" fill="hold">
                                          <p:stCondLst>
                                            <p:cond delay="0"/>
                                          </p:stCondLst>
                                        </p:cTn>
                                        <p:tgtEl>
                                          <p:spTgt spid="137"/>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13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0"/>
                                          </p:stCondLst>
                                        </p:cTn>
                                        <p:tgtEl>
                                          <p:spTgt spid="13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145"/>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145"/>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146"/>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147"/>
                                        </p:tgtEl>
                                        <p:attrNameLst>
                                          <p:attrName>style.visibility</p:attrName>
                                        </p:attrNameLst>
                                      </p:cBhvr>
                                      <p:to>
                                        <p:strVal val="visible"/>
                                      </p:to>
                                    </p:set>
                                    <p:animEffect transition="in" filter="wipe(down)">
                                      <p:cBhvr>
                                        <p:cTn id="140" dur="500"/>
                                        <p:tgtEl>
                                          <p:spTgt spid="147"/>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5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0" presetClass="path" presetSubtype="0" accel="50000" decel="50000" fill="hold" grpId="1" nodeType="clickEffect">
                                  <p:stCondLst>
                                    <p:cond delay="0"/>
                                  </p:stCondLst>
                                  <p:childTnLst>
                                    <p:animMotion origin="layout" path="M -0.00066 3.33333E-6 L -0.01797 0.20949 " pathEditMode="relative" rAng="0" ptsTypes="AA">
                                      <p:cBhvr>
                                        <p:cTn id="148" dur="2000" fill="hold"/>
                                        <p:tgtEl>
                                          <p:spTgt spid="153"/>
                                        </p:tgtEl>
                                        <p:attrNameLst>
                                          <p:attrName>ppt_x</p:attrName>
                                          <p:attrName>ppt_y</p:attrName>
                                        </p:attrNameLst>
                                      </p:cBhvr>
                                      <p:rCtr x="-872" y="10463"/>
                                    </p:animMotion>
                                  </p:childTnLst>
                                </p:cTn>
                              </p:par>
                              <p:par>
                                <p:cTn id="149" presetID="10" presetClass="entr" presetSubtype="0" fill="hold" grpId="0" nodeType="withEffect">
                                  <p:stCondLst>
                                    <p:cond delay="0"/>
                                  </p:stCondLst>
                                  <p:childTnLst>
                                    <p:set>
                                      <p:cBhvr>
                                        <p:cTn id="150" dur="1" fill="hold">
                                          <p:stCondLst>
                                            <p:cond delay="0"/>
                                          </p:stCondLst>
                                        </p:cTn>
                                        <p:tgtEl>
                                          <p:spTgt spid="154"/>
                                        </p:tgtEl>
                                        <p:attrNameLst>
                                          <p:attrName>style.visibility</p:attrName>
                                        </p:attrNameLst>
                                      </p:cBhvr>
                                      <p:to>
                                        <p:strVal val="visible"/>
                                      </p:to>
                                    </p:set>
                                    <p:animEffect transition="in" filter="fade">
                                      <p:cBhvr>
                                        <p:cTn id="151" dur="500"/>
                                        <p:tgtEl>
                                          <p:spTgt spid="154"/>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nodeType="clickEffect">
                                  <p:stCondLst>
                                    <p:cond delay="0"/>
                                  </p:stCondLst>
                                  <p:childTnLst>
                                    <p:set>
                                      <p:cBhvr>
                                        <p:cTn id="155" dur="1" fill="hold">
                                          <p:stCondLst>
                                            <p:cond delay="0"/>
                                          </p:stCondLst>
                                        </p:cTn>
                                        <p:tgtEl>
                                          <p:spTgt spid="147"/>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7" presetClass="emph" presetSubtype="2" fill="hold" nodeType="clickEffect">
                                  <p:stCondLst>
                                    <p:cond delay="0"/>
                                  </p:stCondLst>
                                  <p:childTnLst>
                                    <p:animClr clrSpc="rgb" dir="cw">
                                      <p:cBhvr>
                                        <p:cTn id="159" dur="2000" fill="hold"/>
                                        <p:tgtEl>
                                          <p:spTgt spid="146"/>
                                        </p:tgtEl>
                                        <p:attrNameLst>
                                          <p:attrName>stroke.color</p:attrName>
                                        </p:attrNameLst>
                                      </p:cBhvr>
                                      <p:to>
                                        <a:srgbClr val="757070"/>
                                      </p:to>
                                    </p:animClr>
                                    <p:set>
                                      <p:cBhvr>
                                        <p:cTn id="160" dur="2000" fill="hold"/>
                                        <p:tgtEl>
                                          <p:spTgt spid="146"/>
                                        </p:tgtEl>
                                        <p:attrNameLst>
                                          <p:attrName>stroke.on</p:attrName>
                                        </p:attrNameLst>
                                      </p:cBhvr>
                                      <p:to>
                                        <p:strVal val="true"/>
                                      </p:to>
                                    </p:se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155"/>
                                        </p:tgtEl>
                                        <p:attrNameLst>
                                          <p:attrName>style.visibility</p:attrName>
                                        </p:attrNameLst>
                                      </p:cBhvr>
                                      <p:to>
                                        <p:strVal val="visible"/>
                                      </p:to>
                                    </p:set>
                                    <p:animEffect transition="in" filter="wipe(down)">
                                      <p:cBhvr>
                                        <p:cTn id="165" dur="500"/>
                                        <p:tgtEl>
                                          <p:spTgt spid="155"/>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175"/>
                                        </p:tgtEl>
                                        <p:attrNameLst>
                                          <p:attrName>style.visibility</p:attrName>
                                        </p:attrNameLst>
                                      </p:cBhvr>
                                      <p:to>
                                        <p:strVal val="visible"/>
                                      </p:to>
                                    </p:set>
                                    <p:animEffect transition="in" filter="fade">
                                      <p:cBhvr>
                                        <p:cTn id="170" dur="500"/>
                                        <p:tgtEl>
                                          <p:spTgt spid="175"/>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63"/>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58"/>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nodeType="clickEffect">
                                  <p:stCondLst>
                                    <p:cond delay="0"/>
                                  </p:stCondLst>
                                  <p:childTnLst>
                                    <p:set>
                                      <p:cBhvr>
                                        <p:cTn id="182" dur="1" fill="hold">
                                          <p:stCondLst>
                                            <p:cond delay="0"/>
                                          </p:stCondLst>
                                        </p:cTn>
                                        <p:tgtEl>
                                          <p:spTgt spid="163"/>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164"/>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164"/>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165"/>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nodeType="clickEffect">
                                  <p:stCondLst>
                                    <p:cond delay="0"/>
                                  </p:stCondLst>
                                  <p:childTnLst>
                                    <p:set>
                                      <p:cBhvr>
                                        <p:cTn id="198" dur="1" fill="hold">
                                          <p:stCondLst>
                                            <p:cond delay="0"/>
                                          </p:stCondLst>
                                        </p:cTn>
                                        <p:tgtEl>
                                          <p:spTgt spid="165"/>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166"/>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167"/>
                                        </p:tgtEl>
                                        <p:attrNameLst>
                                          <p:attrName>style.visibility</p:attrName>
                                        </p:attrNameLst>
                                      </p:cBhvr>
                                      <p:to>
                                        <p:strVal val="visible"/>
                                      </p:to>
                                    </p:set>
                                    <p:animEffect transition="in" filter="wipe(down)">
                                      <p:cBhvr>
                                        <p:cTn id="207" dur="500"/>
                                        <p:tgtEl>
                                          <p:spTgt spid="167"/>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174"/>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0" presetClass="path" presetSubtype="0" accel="50000" decel="50000" fill="hold" grpId="1" nodeType="clickEffect">
                                  <p:stCondLst>
                                    <p:cond delay="0"/>
                                  </p:stCondLst>
                                  <p:childTnLst>
                                    <p:animMotion origin="layout" path="M -0.00065 1.85185E-6 L -0.00899 0.12361 " pathEditMode="relative" rAng="0" ptsTypes="AA">
                                      <p:cBhvr>
                                        <p:cTn id="215" dur="2000" fill="hold"/>
                                        <p:tgtEl>
                                          <p:spTgt spid="174"/>
                                        </p:tgtEl>
                                        <p:attrNameLst>
                                          <p:attrName>ppt_x</p:attrName>
                                          <p:attrName>ppt_y</p:attrName>
                                        </p:attrNameLst>
                                      </p:cBhvr>
                                      <p:rCtr x="-417" y="6181"/>
                                    </p:animMotion>
                                  </p:childTnLst>
                                </p:cTn>
                              </p:par>
                              <p:par>
                                <p:cTn id="216" presetID="10" presetClass="entr" presetSubtype="0" fill="hold" grpId="0" nodeType="withEffect">
                                  <p:stCondLst>
                                    <p:cond delay="0"/>
                                  </p:stCondLst>
                                  <p:childTnLst>
                                    <p:set>
                                      <p:cBhvr>
                                        <p:cTn id="217" dur="1" fill="hold">
                                          <p:stCondLst>
                                            <p:cond delay="0"/>
                                          </p:stCondLst>
                                        </p:cTn>
                                        <p:tgtEl>
                                          <p:spTgt spid="173"/>
                                        </p:tgtEl>
                                        <p:attrNameLst>
                                          <p:attrName>style.visibility</p:attrName>
                                        </p:attrNameLst>
                                      </p:cBhvr>
                                      <p:to>
                                        <p:strVal val="visible"/>
                                      </p:to>
                                    </p:set>
                                    <p:animEffect transition="in" filter="fade">
                                      <p:cBhvr>
                                        <p:cTn id="218" dur="500"/>
                                        <p:tgtEl>
                                          <p:spTgt spid="173"/>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nodeType="clickEffect">
                                  <p:stCondLst>
                                    <p:cond delay="0"/>
                                  </p:stCondLst>
                                  <p:childTnLst>
                                    <p:set>
                                      <p:cBhvr>
                                        <p:cTn id="222" dur="1" fill="hold">
                                          <p:stCondLst>
                                            <p:cond delay="0"/>
                                          </p:stCondLst>
                                        </p:cTn>
                                        <p:tgtEl>
                                          <p:spTgt spid="167"/>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7" presetClass="emph" presetSubtype="2" fill="hold" nodeType="clickEffect">
                                  <p:stCondLst>
                                    <p:cond delay="0"/>
                                  </p:stCondLst>
                                  <p:childTnLst>
                                    <p:animClr clrSpc="rgb" dir="cw">
                                      <p:cBhvr>
                                        <p:cTn id="226" dur="2000" fill="hold"/>
                                        <p:tgtEl>
                                          <p:spTgt spid="166"/>
                                        </p:tgtEl>
                                        <p:attrNameLst>
                                          <p:attrName>stroke.color</p:attrName>
                                        </p:attrNameLst>
                                      </p:cBhvr>
                                      <p:to>
                                        <a:srgbClr val="757070"/>
                                      </p:to>
                                    </p:animClr>
                                    <p:set>
                                      <p:cBhvr>
                                        <p:cTn id="227" dur="2000" fill="hold"/>
                                        <p:tgtEl>
                                          <p:spTgt spid="166"/>
                                        </p:tgtEl>
                                        <p:attrNameLst>
                                          <p:attrName>stroke.on</p:attrName>
                                        </p:attrNameLst>
                                      </p:cBhvr>
                                      <p:to>
                                        <p:strVal val="true"/>
                                      </p:to>
                                    </p:set>
                                  </p:childTnLst>
                                </p:cTn>
                              </p:par>
                            </p:childTnLst>
                          </p:cTn>
                        </p:par>
                      </p:childTnLst>
                    </p:cTn>
                  </p:par>
                  <p:par>
                    <p:cTn id="228" fill="hold">
                      <p:stCondLst>
                        <p:cond delay="indefinite"/>
                      </p:stCondLst>
                      <p:childTnLst>
                        <p:par>
                          <p:cTn id="229" fill="hold">
                            <p:stCondLst>
                              <p:cond delay="0"/>
                            </p:stCondLst>
                            <p:childTnLst>
                              <p:par>
                                <p:cTn id="230" presetID="22" presetClass="entr" presetSubtype="4" fill="hold" nodeType="clickEffect">
                                  <p:stCondLst>
                                    <p:cond delay="0"/>
                                  </p:stCondLst>
                                  <p:childTnLst>
                                    <p:set>
                                      <p:cBhvr>
                                        <p:cTn id="231" dur="1" fill="hold">
                                          <p:stCondLst>
                                            <p:cond delay="0"/>
                                          </p:stCondLst>
                                        </p:cTn>
                                        <p:tgtEl>
                                          <p:spTgt spid="196"/>
                                        </p:tgtEl>
                                        <p:attrNameLst>
                                          <p:attrName>style.visibility</p:attrName>
                                        </p:attrNameLst>
                                      </p:cBhvr>
                                      <p:to>
                                        <p:strVal val="visible"/>
                                      </p:to>
                                    </p:set>
                                    <p:animEffect transition="in" filter="wipe(down)">
                                      <p:cBhvr>
                                        <p:cTn id="232" dur="500"/>
                                        <p:tgtEl>
                                          <p:spTgt spid="196"/>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195"/>
                                        </p:tgtEl>
                                        <p:attrNameLst>
                                          <p:attrName>style.visibility</p:attrName>
                                        </p:attrNameLst>
                                      </p:cBhvr>
                                      <p:to>
                                        <p:strVal val="visible"/>
                                      </p:to>
                                    </p:set>
                                    <p:animEffect transition="in" filter="fade">
                                      <p:cBhvr>
                                        <p:cTn id="237" dur="500"/>
                                        <p:tgtEl>
                                          <p:spTgt spid="195"/>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nodeType="clickEffect">
                                  <p:stCondLst>
                                    <p:cond delay="0"/>
                                  </p:stCondLst>
                                  <p:childTnLst>
                                    <p:set>
                                      <p:cBhvr>
                                        <p:cTn id="241" dur="1" fill="hold">
                                          <p:stCondLst>
                                            <p:cond delay="0"/>
                                          </p:stCondLst>
                                        </p:cTn>
                                        <p:tgtEl>
                                          <p:spTgt spid="204"/>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nodeType="clickEffect">
                                  <p:stCondLst>
                                    <p:cond delay="0"/>
                                  </p:stCondLst>
                                  <p:childTnLst>
                                    <p:set>
                                      <p:cBhvr>
                                        <p:cTn id="245" dur="1" fill="hold">
                                          <p:stCondLst>
                                            <p:cond delay="0"/>
                                          </p:stCondLst>
                                        </p:cTn>
                                        <p:tgtEl>
                                          <p:spTgt spid="199"/>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nodeType="clickEffect">
                                  <p:stCondLst>
                                    <p:cond delay="0"/>
                                  </p:stCondLst>
                                  <p:childTnLst>
                                    <p:set>
                                      <p:cBhvr>
                                        <p:cTn id="249" dur="1" fill="hold">
                                          <p:stCondLst>
                                            <p:cond delay="0"/>
                                          </p:stCondLst>
                                        </p:cTn>
                                        <p:tgtEl>
                                          <p:spTgt spid="204"/>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nodeType="clickEffect">
                                  <p:stCondLst>
                                    <p:cond delay="0"/>
                                  </p:stCondLst>
                                  <p:childTnLst>
                                    <p:set>
                                      <p:cBhvr>
                                        <p:cTn id="253" dur="1" fill="hold">
                                          <p:stCondLst>
                                            <p:cond delay="0"/>
                                          </p:stCondLst>
                                        </p:cTn>
                                        <p:tgtEl>
                                          <p:spTgt spid="230"/>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22" presetClass="entr" presetSubtype="4" fill="hold" grpId="0" nodeType="clickEffect">
                                  <p:stCondLst>
                                    <p:cond delay="0"/>
                                  </p:stCondLst>
                                  <p:childTnLst>
                                    <p:set>
                                      <p:cBhvr>
                                        <p:cTn id="257" dur="1" fill="hold">
                                          <p:stCondLst>
                                            <p:cond delay="0"/>
                                          </p:stCondLst>
                                        </p:cTn>
                                        <p:tgtEl>
                                          <p:spTgt spid="231"/>
                                        </p:tgtEl>
                                        <p:attrNameLst>
                                          <p:attrName>style.visibility</p:attrName>
                                        </p:attrNameLst>
                                      </p:cBhvr>
                                      <p:to>
                                        <p:strVal val="visible"/>
                                      </p:to>
                                    </p:set>
                                    <p:animEffect transition="in" filter="wipe(down)">
                                      <p:cBhvr>
                                        <p:cTn id="258" dur="500"/>
                                        <p:tgtEl>
                                          <p:spTgt spid="231"/>
                                        </p:tgtEl>
                                      </p:cBhvr>
                                    </p:animEffect>
                                  </p:childTnLst>
                                </p:cTn>
                              </p:par>
                            </p:childTnLst>
                          </p:cTn>
                        </p:par>
                      </p:childTnLst>
                    </p:cTn>
                  </p:par>
                  <p:par>
                    <p:cTn id="259" fill="hold">
                      <p:stCondLst>
                        <p:cond delay="indefinite"/>
                      </p:stCondLst>
                      <p:childTnLst>
                        <p:par>
                          <p:cTn id="260" fill="hold">
                            <p:stCondLst>
                              <p:cond delay="0"/>
                            </p:stCondLst>
                            <p:childTnLst>
                              <p:par>
                                <p:cTn id="261" presetID="1" presetClass="exit" presetSubtype="0" fill="hold" grpId="1" nodeType="clickEffect">
                                  <p:stCondLst>
                                    <p:cond delay="0"/>
                                  </p:stCondLst>
                                  <p:childTnLst>
                                    <p:set>
                                      <p:cBhvr>
                                        <p:cTn id="262" dur="1" fill="hold">
                                          <p:stCondLst>
                                            <p:cond delay="0"/>
                                          </p:stCondLst>
                                        </p:cTn>
                                        <p:tgtEl>
                                          <p:spTgt spid="231"/>
                                        </p:tgtEl>
                                        <p:attrNameLst>
                                          <p:attrName>style.visibility</p:attrName>
                                        </p:attrNameLst>
                                      </p:cBhvr>
                                      <p:to>
                                        <p:strVal val="hidden"/>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nodeType="clickEffect">
                                  <p:stCondLst>
                                    <p:cond delay="0"/>
                                  </p:stCondLst>
                                  <p:childTnLst>
                                    <p:set>
                                      <p:cBhvr>
                                        <p:cTn id="266" dur="1" fill="hold">
                                          <p:stCondLst>
                                            <p:cond delay="0"/>
                                          </p:stCondLst>
                                        </p:cTn>
                                        <p:tgtEl>
                                          <p:spTgt spid="230"/>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nodeType="clickEffect">
                                  <p:stCondLst>
                                    <p:cond delay="0"/>
                                  </p:stCondLst>
                                  <p:childTnLst>
                                    <p:set>
                                      <p:cBhvr>
                                        <p:cTn id="270" dur="1" fill="hold">
                                          <p:stCondLst>
                                            <p:cond delay="0"/>
                                          </p:stCondLst>
                                        </p:cTn>
                                        <p:tgtEl>
                                          <p:spTgt spid="232"/>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0" presetClass="exit" presetSubtype="0" fill="hold" grpId="1" nodeType="clickEffect">
                                  <p:stCondLst>
                                    <p:cond delay="0"/>
                                  </p:stCondLst>
                                  <p:childTnLst>
                                    <p:animEffect transition="out" filter="fade">
                                      <p:cBhvr>
                                        <p:cTn id="274" dur="500"/>
                                        <p:tgtEl>
                                          <p:spTgt spid="195"/>
                                        </p:tgtEl>
                                      </p:cBhvr>
                                    </p:animEffect>
                                    <p:set>
                                      <p:cBhvr>
                                        <p:cTn id="275" dur="1" fill="hold">
                                          <p:stCondLst>
                                            <p:cond delay="499"/>
                                          </p:stCondLst>
                                        </p:cTn>
                                        <p:tgtEl>
                                          <p:spTgt spid="195"/>
                                        </p:tgtEl>
                                        <p:attrNameLst>
                                          <p:attrName>style.visibility</p:attrName>
                                        </p:attrNameLst>
                                      </p:cBhvr>
                                      <p:to>
                                        <p:strVal val="hidden"/>
                                      </p:to>
                                    </p:se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grpId="0" nodeType="clickEffect">
                                  <p:stCondLst>
                                    <p:cond delay="0"/>
                                  </p:stCondLst>
                                  <p:childTnLst>
                                    <p:set>
                                      <p:cBhvr>
                                        <p:cTn id="279" dur="1" fill="hold">
                                          <p:stCondLst>
                                            <p:cond delay="0"/>
                                          </p:stCondLst>
                                        </p:cTn>
                                        <p:tgtEl>
                                          <p:spTgt spid="234"/>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0" presetClass="path" presetSubtype="0" accel="50000" decel="50000" fill="hold" grpId="1" nodeType="clickEffect">
                                  <p:stCondLst>
                                    <p:cond delay="0"/>
                                  </p:stCondLst>
                                  <p:childTnLst>
                                    <p:animMotion origin="layout" path="M -0.00065 -3.7037E-7 L 0.03698 0.24144 " pathEditMode="relative" rAng="0" ptsTypes="AA">
                                      <p:cBhvr>
                                        <p:cTn id="283" dur="2000" fill="hold"/>
                                        <p:tgtEl>
                                          <p:spTgt spid="234"/>
                                        </p:tgtEl>
                                        <p:attrNameLst>
                                          <p:attrName>ppt_x</p:attrName>
                                          <p:attrName>ppt_y</p:attrName>
                                        </p:attrNameLst>
                                      </p:cBhvr>
                                      <p:rCtr x="1875" y="12060"/>
                                    </p:animMotion>
                                  </p:childTnLst>
                                </p:cTn>
                              </p:par>
                              <p:par>
                                <p:cTn id="284" presetID="10" presetClass="entr" presetSubtype="0" fill="hold" grpId="0" nodeType="withEffect">
                                  <p:stCondLst>
                                    <p:cond delay="0"/>
                                  </p:stCondLst>
                                  <p:childTnLst>
                                    <p:set>
                                      <p:cBhvr>
                                        <p:cTn id="285" dur="1" fill="hold">
                                          <p:stCondLst>
                                            <p:cond delay="0"/>
                                          </p:stCondLst>
                                        </p:cTn>
                                        <p:tgtEl>
                                          <p:spTgt spid="233"/>
                                        </p:tgtEl>
                                        <p:attrNameLst>
                                          <p:attrName>style.visibility</p:attrName>
                                        </p:attrNameLst>
                                      </p:cBhvr>
                                      <p:to>
                                        <p:strVal val="visible"/>
                                      </p:to>
                                    </p:set>
                                    <p:animEffect transition="in" filter="fade">
                                      <p:cBhvr>
                                        <p:cTn id="286" dur="500"/>
                                        <p:tgtEl>
                                          <p:spTgt spid="233"/>
                                        </p:tgtEl>
                                      </p:cBhvr>
                                    </p:animEffect>
                                  </p:childTnLst>
                                </p:cTn>
                              </p:par>
                              <p:par>
                                <p:cTn id="287" presetID="1" presetClass="exit" presetSubtype="0" fill="hold" nodeType="withEffect">
                                  <p:stCondLst>
                                    <p:cond delay="0"/>
                                  </p:stCondLst>
                                  <p:childTnLst>
                                    <p:set>
                                      <p:cBhvr>
                                        <p:cTn id="288" dur="1" fill="hold">
                                          <p:stCondLst>
                                            <p:cond delay="0"/>
                                          </p:stCondLst>
                                        </p:cTn>
                                        <p:tgtEl>
                                          <p:spTgt spid="232"/>
                                        </p:tgtEl>
                                        <p:attrNameLst>
                                          <p:attrName>style.visibility</p:attrName>
                                        </p:attrNameLst>
                                      </p:cBhvr>
                                      <p:to>
                                        <p:strVal val="hidden"/>
                                      </p:to>
                                    </p:set>
                                  </p:childTnLst>
                                </p:cTn>
                              </p:par>
                              <p:par>
                                <p:cTn id="289" presetID="10" presetClass="exit" presetSubtype="0" fill="hold" nodeType="withEffect">
                                  <p:stCondLst>
                                    <p:cond delay="0"/>
                                  </p:stCondLst>
                                  <p:childTnLst>
                                    <p:animEffect transition="out" filter="fade">
                                      <p:cBhvr>
                                        <p:cTn id="290" dur="500"/>
                                        <p:tgtEl>
                                          <p:spTgt spid="196"/>
                                        </p:tgtEl>
                                      </p:cBhvr>
                                    </p:animEffect>
                                    <p:set>
                                      <p:cBhvr>
                                        <p:cTn id="291" dur="1" fill="hold">
                                          <p:stCondLst>
                                            <p:cond delay="499"/>
                                          </p:stCondLst>
                                        </p:cTn>
                                        <p:tgtEl>
                                          <p:spTgt spid="196"/>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99"/>
                                        </p:tgtEl>
                                      </p:cBhvr>
                                    </p:animEffect>
                                    <p:set>
                                      <p:cBhvr>
                                        <p:cTn id="294" dur="1" fill="hold">
                                          <p:stCondLst>
                                            <p:cond delay="499"/>
                                          </p:stCondLst>
                                        </p:cTn>
                                        <p:tgtEl>
                                          <p:spTgt spid="199"/>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232"/>
                                        </p:tgtEl>
                                      </p:cBhvr>
                                    </p:animEffect>
                                    <p:set>
                                      <p:cBhvr>
                                        <p:cTn id="297" dur="1" fill="hold">
                                          <p:stCondLst>
                                            <p:cond delay="499"/>
                                          </p:stCondLst>
                                        </p:cTn>
                                        <p:tgtEl>
                                          <p:spTgt spid="232"/>
                                        </p:tgtEl>
                                        <p:attrNameLst>
                                          <p:attrName>style.visibility</p:attrName>
                                        </p:attrNameLst>
                                      </p:cBhvr>
                                      <p:to>
                                        <p:strVal val="hidden"/>
                                      </p:to>
                                    </p:set>
                                  </p:childTnLst>
                                </p:cTn>
                              </p:par>
                            </p:childTnLst>
                          </p:cTn>
                        </p:par>
                      </p:childTnLst>
                    </p:cTn>
                  </p:par>
                  <p:par>
                    <p:cTn id="298" fill="hold">
                      <p:stCondLst>
                        <p:cond delay="indefinite"/>
                      </p:stCondLst>
                      <p:childTnLst>
                        <p:par>
                          <p:cTn id="299" fill="hold">
                            <p:stCondLst>
                              <p:cond delay="0"/>
                            </p:stCondLst>
                            <p:childTnLst>
                              <p:par>
                                <p:cTn id="300" presetID="7" presetClass="emph" presetSubtype="2" fill="hold" nodeType="clickEffect">
                                  <p:stCondLst>
                                    <p:cond delay="0"/>
                                  </p:stCondLst>
                                  <p:childTnLst>
                                    <p:animClr clrSpc="rgb" dir="cw">
                                      <p:cBhvr>
                                        <p:cTn id="301" dur="2000" fill="hold"/>
                                        <p:tgtEl>
                                          <p:spTgt spid="166"/>
                                        </p:tgtEl>
                                        <p:attrNameLst>
                                          <p:attrName>stroke.color</p:attrName>
                                        </p:attrNameLst>
                                      </p:cBhvr>
                                      <p:to>
                                        <a:srgbClr val="FF0000"/>
                                      </p:to>
                                    </p:animClr>
                                    <p:set>
                                      <p:cBhvr>
                                        <p:cTn id="302" dur="2000" fill="hold"/>
                                        <p:tgtEl>
                                          <p:spTgt spid="166"/>
                                        </p:tgtEl>
                                        <p:attrNameLst>
                                          <p:attrName>stroke.on</p:attrName>
                                        </p:attrNameLst>
                                      </p:cBhvr>
                                      <p:to>
                                        <p:strVal val="true"/>
                                      </p:to>
                                    </p:set>
                                  </p:childTnLst>
                                </p:cTn>
                              </p:par>
                            </p:childTnLst>
                          </p:cTn>
                        </p:par>
                      </p:childTnLst>
                    </p:cTn>
                  </p:par>
                  <p:par>
                    <p:cTn id="303" fill="hold">
                      <p:stCondLst>
                        <p:cond delay="indefinite"/>
                      </p:stCondLst>
                      <p:childTnLst>
                        <p:par>
                          <p:cTn id="304" fill="hold">
                            <p:stCondLst>
                              <p:cond delay="0"/>
                            </p:stCondLst>
                            <p:childTnLst>
                              <p:par>
                                <p:cTn id="305" presetID="22" presetClass="entr" presetSubtype="4" fill="hold" nodeType="clickEffect">
                                  <p:stCondLst>
                                    <p:cond delay="0"/>
                                  </p:stCondLst>
                                  <p:childTnLst>
                                    <p:set>
                                      <p:cBhvr>
                                        <p:cTn id="306" dur="1" fill="hold">
                                          <p:stCondLst>
                                            <p:cond delay="0"/>
                                          </p:stCondLst>
                                        </p:cTn>
                                        <p:tgtEl>
                                          <p:spTgt spid="223"/>
                                        </p:tgtEl>
                                        <p:attrNameLst>
                                          <p:attrName>style.visibility</p:attrName>
                                        </p:attrNameLst>
                                      </p:cBhvr>
                                      <p:to>
                                        <p:strVal val="visible"/>
                                      </p:to>
                                    </p:set>
                                    <p:animEffect transition="in" filter="wipe(down)">
                                      <p:cBhvr>
                                        <p:cTn id="307" dur="500"/>
                                        <p:tgtEl>
                                          <p:spTgt spid="223"/>
                                        </p:tgtEl>
                                      </p:cBhvr>
                                    </p:animEffect>
                                  </p:childTnLst>
                                </p:cTn>
                              </p:par>
                            </p:childTnLst>
                          </p:cTn>
                        </p:par>
                      </p:childTnLst>
                    </p:cTn>
                  </p:par>
                  <p:par>
                    <p:cTn id="308" fill="hold">
                      <p:stCondLst>
                        <p:cond delay="indefinite"/>
                      </p:stCondLst>
                      <p:childTnLst>
                        <p:par>
                          <p:cTn id="309" fill="hold">
                            <p:stCondLst>
                              <p:cond delay="0"/>
                            </p:stCondLst>
                            <p:childTnLst>
                              <p:par>
                                <p:cTn id="310" presetID="1" presetClass="entr" presetSubtype="0" fill="hold" grpId="0" nodeType="clickEffect">
                                  <p:stCondLst>
                                    <p:cond delay="0"/>
                                  </p:stCondLst>
                                  <p:childTnLst>
                                    <p:set>
                                      <p:cBhvr>
                                        <p:cTn id="311" dur="1" fill="hold">
                                          <p:stCondLst>
                                            <p:cond delay="0"/>
                                          </p:stCondLst>
                                        </p:cTn>
                                        <p:tgtEl>
                                          <p:spTgt spid="243"/>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0" presetClass="path" presetSubtype="0" accel="50000" decel="50000" fill="hold" grpId="1" nodeType="clickEffect">
                                  <p:stCondLst>
                                    <p:cond delay="0"/>
                                  </p:stCondLst>
                                  <p:childTnLst>
                                    <p:animMotion origin="layout" path="M -0.00066 3.33333E-6 L 0.08763 0.1243 " pathEditMode="relative" rAng="0" ptsTypes="AA">
                                      <p:cBhvr>
                                        <p:cTn id="315" dur="2000" fill="hold"/>
                                        <p:tgtEl>
                                          <p:spTgt spid="243"/>
                                        </p:tgtEl>
                                        <p:attrNameLst>
                                          <p:attrName>ppt_x</p:attrName>
                                          <p:attrName>ppt_y</p:attrName>
                                        </p:attrNameLst>
                                      </p:cBhvr>
                                      <p:rCtr x="4414" y="6204"/>
                                    </p:animMotion>
                                  </p:childTnLst>
                                </p:cTn>
                              </p:par>
                              <p:par>
                                <p:cTn id="316" presetID="10" presetClass="entr" presetSubtype="0" fill="hold" grpId="0" nodeType="withEffect">
                                  <p:stCondLst>
                                    <p:cond delay="0"/>
                                  </p:stCondLst>
                                  <p:childTnLst>
                                    <p:set>
                                      <p:cBhvr>
                                        <p:cTn id="317" dur="1" fill="hold">
                                          <p:stCondLst>
                                            <p:cond delay="0"/>
                                          </p:stCondLst>
                                        </p:cTn>
                                        <p:tgtEl>
                                          <p:spTgt spid="244"/>
                                        </p:tgtEl>
                                        <p:attrNameLst>
                                          <p:attrName>style.visibility</p:attrName>
                                        </p:attrNameLst>
                                      </p:cBhvr>
                                      <p:to>
                                        <p:strVal val="visible"/>
                                      </p:to>
                                    </p:set>
                                    <p:animEffect transition="in" filter="fade">
                                      <p:cBhvr>
                                        <p:cTn id="318" dur="500"/>
                                        <p:tgtEl>
                                          <p:spTgt spid="244"/>
                                        </p:tgtEl>
                                      </p:cBhvr>
                                    </p:animEffect>
                                  </p:childTnLst>
                                </p:cTn>
                              </p:par>
                            </p:childTnLst>
                          </p:cTn>
                        </p:par>
                      </p:childTnLst>
                    </p:cTn>
                  </p:par>
                  <p:par>
                    <p:cTn id="319" fill="hold">
                      <p:stCondLst>
                        <p:cond delay="indefinite"/>
                      </p:stCondLst>
                      <p:childTnLst>
                        <p:par>
                          <p:cTn id="320" fill="hold">
                            <p:stCondLst>
                              <p:cond delay="0"/>
                            </p:stCondLst>
                            <p:childTnLst>
                              <p:par>
                                <p:cTn id="321" presetID="10" presetClass="exit" presetSubtype="0" fill="hold" nodeType="clickEffect">
                                  <p:stCondLst>
                                    <p:cond delay="0"/>
                                  </p:stCondLst>
                                  <p:childTnLst>
                                    <p:animEffect transition="out" filter="fade">
                                      <p:cBhvr>
                                        <p:cTn id="322" dur="500"/>
                                        <p:tgtEl>
                                          <p:spTgt spid="223"/>
                                        </p:tgtEl>
                                      </p:cBhvr>
                                    </p:animEffect>
                                    <p:set>
                                      <p:cBhvr>
                                        <p:cTn id="323" dur="1" fill="hold">
                                          <p:stCondLst>
                                            <p:cond delay="499"/>
                                          </p:stCondLst>
                                        </p:cTn>
                                        <p:tgtEl>
                                          <p:spTgt spid="223"/>
                                        </p:tgtEl>
                                        <p:attrNameLst>
                                          <p:attrName>style.visibility</p:attrName>
                                        </p:attrNameLst>
                                      </p:cBhvr>
                                      <p:to>
                                        <p:strVal val="hidden"/>
                                      </p:to>
                                    </p:set>
                                  </p:childTnLst>
                                </p:cTn>
                              </p:par>
                            </p:childTnLst>
                          </p:cTn>
                        </p:par>
                      </p:childTnLst>
                    </p:cTn>
                  </p:par>
                  <p:par>
                    <p:cTn id="324" fill="hold">
                      <p:stCondLst>
                        <p:cond delay="indefinite"/>
                      </p:stCondLst>
                      <p:childTnLst>
                        <p:par>
                          <p:cTn id="325" fill="hold">
                            <p:stCondLst>
                              <p:cond delay="0"/>
                            </p:stCondLst>
                            <p:childTnLst>
                              <p:par>
                                <p:cTn id="326" presetID="10" presetClass="entr" presetSubtype="0" fill="hold" grpId="0" nodeType="clickEffect">
                                  <p:stCondLst>
                                    <p:cond delay="0"/>
                                  </p:stCondLst>
                                  <p:childTnLst>
                                    <p:set>
                                      <p:cBhvr>
                                        <p:cTn id="327" dur="1" fill="hold">
                                          <p:stCondLst>
                                            <p:cond delay="0"/>
                                          </p:stCondLst>
                                        </p:cTn>
                                        <p:tgtEl>
                                          <p:spTgt spid="5"/>
                                        </p:tgtEl>
                                        <p:attrNameLst>
                                          <p:attrName>style.visibility</p:attrName>
                                        </p:attrNameLst>
                                      </p:cBhvr>
                                      <p:to>
                                        <p:strVal val="visible"/>
                                      </p:to>
                                    </p:set>
                                    <p:animEffect transition="in" filter="fade">
                                      <p:cBhvr>
                                        <p:cTn id="328" dur="500"/>
                                        <p:tgtEl>
                                          <p:spTgt spid="5"/>
                                        </p:tgtEl>
                                      </p:cBhvr>
                                    </p:animEffect>
                                  </p:childTnLst>
                                </p:cTn>
                              </p:par>
                              <p:par>
                                <p:cTn id="329" presetID="10" presetClass="entr" presetSubtype="0" fill="hold" grpId="0" nodeType="withEffect">
                                  <p:stCondLst>
                                    <p:cond delay="0"/>
                                  </p:stCondLst>
                                  <p:childTnLst>
                                    <p:set>
                                      <p:cBhvr>
                                        <p:cTn id="330" dur="1" fill="hold">
                                          <p:stCondLst>
                                            <p:cond delay="0"/>
                                          </p:stCondLst>
                                        </p:cTn>
                                        <p:tgtEl>
                                          <p:spTgt spid="245"/>
                                        </p:tgtEl>
                                        <p:attrNameLst>
                                          <p:attrName>style.visibility</p:attrName>
                                        </p:attrNameLst>
                                      </p:cBhvr>
                                      <p:to>
                                        <p:strVal val="visible"/>
                                      </p:to>
                                    </p:set>
                                    <p:animEffect transition="in" filter="fade">
                                      <p:cBhvr>
                                        <p:cTn id="331" dur="500"/>
                                        <p:tgtEl>
                                          <p:spTgt spid="245"/>
                                        </p:tgtEl>
                                      </p:cBhvr>
                                    </p:animEffect>
                                  </p:childTnLst>
                                </p:cTn>
                              </p:par>
                            </p:childTnLst>
                          </p:cTn>
                        </p:par>
                      </p:childTnLst>
                    </p:cTn>
                  </p:par>
                  <p:par>
                    <p:cTn id="332" fill="hold">
                      <p:stCondLst>
                        <p:cond delay="indefinite"/>
                      </p:stCondLst>
                      <p:childTnLst>
                        <p:par>
                          <p:cTn id="333" fill="hold">
                            <p:stCondLst>
                              <p:cond delay="0"/>
                            </p:stCondLst>
                            <p:childTnLst>
                              <p:par>
                                <p:cTn id="334" presetID="10" presetClass="exit" presetSubtype="0" fill="hold" grpId="1" nodeType="clickEffect">
                                  <p:stCondLst>
                                    <p:cond delay="0"/>
                                  </p:stCondLst>
                                  <p:childTnLst>
                                    <p:animEffect transition="out" filter="fade">
                                      <p:cBhvr>
                                        <p:cTn id="335" dur="500"/>
                                        <p:tgtEl>
                                          <p:spTgt spid="175"/>
                                        </p:tgtEl>
                                      </p:cBhvr>
                                    </p:animEffect>
                                    <p:set>
                                      <p:cBhvr>
                                        <p:cTn id="336" dur="1" fill="hold">
                                          <p:stCondLst>
                                            <p:cond delay="499"/>
                                          </p:stCondLst>
                                        </p:cTn>
                                        <p:tgtEl>
                                          <p:spTgt spid="175"/>
                                        </p:tgtEl>
                                        <p:attrNameLst>
                                          <p:attrName>style.visibility</p:attrName>
                                        </p:attrNameLst>
                                      </p:cBhvr>
                                      <p:to>
                                        <p:strVal val="hidden"/>
                                      </p:to>
                                    </p:set>
                                  </p:childTnLst>
                                </p:cTn>
                              </p:par>
                            </p:childTnLst>
                          </p:cTn>
                        </p:par>
                      </p:childTnLst>
                    </p:cTn>
                  </p:par>
                  <p:par>
                    <p:cTn id="337" fill="hold">
                      <p:stCondLst>
                        <p:cond delay="indefinite"/>
                      </p:stCondLst>
                      <p:childTnLst>
                        <p:par>
                          <p:cTn id="338" fill="hold">
                            <p:stCondLst>
                              <p:cond delay="0"/>
                            </p:stCondLst>
                            <p:childTnLst>
                              <p:par>
                                <p:cTn id="339" presetID="42" presetClass="path" presetSubtype="0" accel="50000" decel="50000" fill="hold" grpId="1" nodeType="clickEffect">
                                  <p:stCondLst>
                                    <p:cond delay="0"/>
                                  </p:stCondLst>
                                  <p:childTnLst>
                                    <p:animMotion origin="layout" path="M -2.29167E-6 -2.59259E-6 L -0.05521 0.19676 " pathEditMode="relative" rAng="0" ptsTypes="AA">
                                      <p:cBhvr>
                                        <p:cTn id="340" dur="2000" fill="hold"/>
                                        <p:tgtEl>
                                          <p:spTgt spid="5"/>
                                        </p:tgtEl>
                                        <p:attrNameLst>
                                          <p:attrName>ppt_x</p:attrName>
                                          <p:attrName>ppt_y</p:attrName>
                                        </p:attrNameLst>
                                      </p:cBhvr>
                                      <p:rCtr x="-2760" y="9838"/>
                                    </p:animMotion>
                                  </p:childTnLst>
                                </p:cTn>
                              </p:par>
                              <p:par>
                                <p:cTn id="341" presetID="10" presetClass="entr" presetSubtype="0" fill="hold" grpId="0" nodeType="withEffect">
                                  <p:stCondLst>
                                    <p:cond delay="0"/>
                                  </p:stCondLst>
                                  <p:childTnLst>
                                    <p:set>
                                      <p:cBhvr>
                                        <p:cTn id="342" dur="1" fill="hold">
                                          <p:stCondLst>
                                            <p:cond delay="0"/>
                                          </p:stCondLst>
                                        </p:cTn>
                                        <p:tgtEl>
                                          <p:spTgt spid="246"/>
                                        </p:tgtEl>
                                        <p:attrNameLst>
                                          <p:attrName>style.visibility</p:attrName>
                                        </p:attrNameLst>
                                      </p:cBhvr>
                                      <p:to>
                                        <p:strVal val="visible"/>
                                      </p:to>
                                    </p:set>
                                    <p:animEffect transition="in" filter="fade">
                                      <p:cBhvr>
                                        <p:cTn id="343" dur="500"/>
                                        <p:tgtEl>
                                          <p:spTgt spid="246"/>
                                        </p:tgtEl>
                                      </p:cBhvr>
                                    </p:animEffect>
                                  </p:childTnLst>
                                </p:cTn>
                              </p:par>
                              <p:par>
                                <p:cTn id="344" presetID="10" presetClass="exit" presetSubtype="0" fill="hold" nodeType="withEffect">
                                  <p:stCondLst>
                                    <p:cond delay="0"/>
                                  </p:stCondLst>
                                  <p:childTnLst>
                                    <p:animEffect transition="out" filter="fade">
                                      <p:cBhvr>
                                        <p:cTn id="345" dur="500"/>
                                        <p:tgtEl>
                                          <p:spTgt spid="155"/>
                                        </p:tgtEl>
                                      </p:cBhvr>
                                    </p:animEffect>
                                    <p:set>
                                      <p:cBhvr>
                                        <p:cTn id="346" dur="1" fill="hold">
                                          <p:stCondLst>
                                            <p:cond delay="499"/>
                                          </p:stCondLst>
                                        </p:cTn>
                                        <p:tgtEl>
                                          <p:spTgt spid="155"/>
                                        </p:tgtEl>
                                        <p:attrNameLst>
                                          <p:attrName>style.visibility</p:attrName>
                                        </p:attrNameLst>
                                      </p:cBhvr>
                                      <p:to>
                                        <p:strVal val="hidden"/>
                                      </p:to>
                                    </p:set>
                                  </p:childTnLst>
                                </p:cTn>
                              </p:par>
                              <p:par>
                                <p:cTn id="347" presetID="10" presetClass="exit" presetSubtype="0" fill="hold" nodeType="withEffect">
                                  <p:stCondLst>
                                    <p:cond delay="0"/>
                                  </p:stCondLst>
                                  <p:childTnLst>
                                    <p:animEffect transition="out" filter="fade">
                                      <p:cBhvr>
                                        <p:cTn id="348" dur="500"/>
                                        <p:tgtEl>
                                          <p:spTgt spid="158"/>
                                        </p:tgtEl>
                                      </p:cBhvr>
                                    </p:animEffect>
                                    <p:set>
                                      <p:cBhvr>
                                        <p:cTn id="349" dur="1" fill="hold">
                                          <p:stCondLst>
                                            <p:cond delay="499"/>
                                          </p:stCondLst>
                                        </p:cTn>
                                        <p:tgtEl>
                                          <p:spTgt spid="158"/>
                                        </p:tgtEl>
                                        <p:attrNameLst>
                                          <p:attrName>style.visibility</p:attrName>
                                        </p:attrNameLst>
                                      </p:cBhvr>
                                      <p:to>
                                        <p:strVal val="hidden"/>
                                      </p:to>
                                    </p:set>
                                  </p:childTnLst>
                                </p:cTn>
                              </p:par>
                              <p:par>
                                <p:cTn id="350" presetID="10" presetClass="exit" presetSubtype="0" fill="hold" nodeType="withEffect">
                                  <p:stCondLst>
                                    <p:cond delay="0"/>
                                  </p:stCondLst>
                                  <p:childTnLst>
                                    <p:animEffect transition="out" filter="fade">
                                      <p:cBhvr>
                                        <p:cTn id="351" dur="500"/>
                                        <p:tgtEl>
                                          <p:spTgt spid="166"/>
                                        </p:tgtEl>
                                      </p:cBhvr>
                                    </p:animEffect>
                                    <p:set>
                                      <p:cBhvr>
                                        <p:cTn id="352" dur="1" fill="hold">
                                          <p:stCondLst>
                                            <p:cond delay="499"/>
                                          </p:stCondLst>
                                        </p:cTn>
                                        <p:tgtEl>
                                          <p:spTgt spid="166"/>
                                        </p:tgtEl>
                                        <p:attrNameLst>
                                          <p:attrName>style.visibility</p:attrName>
                                        </p:attrNameLst>
                                      </p:cBhvr>
                                      <p:to>
                                        <p:strVal val="hidden"/>
                                      </p:to>
                                    </p:set>
                                  </p:childTnLst>
                                </p:cTn>
                              </p:par>
                              <p:par>
                                <p:cTn id="353" presetID="10" presetClass="exit" presetSubtype="0" fill="hold" grpId="1" nodeType="withEffect">
                                  <p:stCondLst>
                                    <p:cond delay="0"/>
                                  </p:stCondLst>
                                  <p:childTnLst>
                                    <p:animEffect transition="out" filter="fade">
                                      <p:cBhvr>
                                        <p:cTn id="354" dur="500"/>
                                        <p:tgtEl>
                                          <p:spTgt spid="173"/>
                                        </p:tgtEl>
                                      </p:cBhvr>
                                    </p:animEffect>
                                    <p:set>
                                      <p:cBhvr>
                                        <p:cTn id="355" dur="1" fill="hold">
                                          <p:stCondLst>
                                            <p:cond delay="499"/>
                                          </p:stCondLst>
                                        </p:cTn>
                                        <p:tgtEl>
                                          <p:spTgt spid="173"/>
                                        </p:tgtEl>
                                        <p:attrNameLst>
                                          <p:attrName>style.visibility</p:attrName>
                                        </p:attrNameLst>
                                      </p:cBhvr>
                                      <p:to>
                                        <p:strVal val="hidden"/>
                                      </p:to>
                                    </p:set>
                                  </p:childTnLst>
                                </p:cTn>
                              </p:par>
                              <p:par>
                                <p:cTn id="356" presetID="10" presetClass="exit" presetSubtype="0" fill="hold" grpId="1" nodeType="withEffect">
                                  <p:stCondLst>
                                    <p:cond delay="0"/>
                                  </p:stCondLst>
                                  <p:childTnLst>
                                    <p:animEffect transition="out" filter="fade">
                                      <p:cBhvr>
                                        <p:cTn id="357" dur="500"/>
                                        <p:tgtEl>
                                          <p:spTgt spid="244"/>
                                        </p:tgtEl>
                                      </p:cBhvr>
                                    </p:animEffect>
                                    <p:set>
                                      <p:cBhvr>
                                        <p:cTn id="358" dur="1" fill="hold">
                                          <p:stCondLst>
                                            <p:cond delay="499"/>
                                          </p:stCondLst>
                                        </p:cTn>
                                        <p:tgtEl>
                                          <p:spTgt spid="244"/>
                                        </p:tgtEl>
                                        <p:attrNameLst>
                                          <p:attrName>style.visibility</p:attrName>
                                        </p:attrNameLst>
                                      </p:cBhvr>
                                      <p:to>
                                        <p:strVal val="hidden"/>
                                      </p:to>
                                    </p:set>
                                  </p:childTnLst>
                                </p:cTn>
                              </p:par>
                              <p:par>
                                <p:cTn id="359" presetID="10" presetClass="exit" presetSubtype="0" fill="hold" grpId="1" nodeType="withEffect">
                                  <p:stCondLst>
                                    <p:cond delay="0"/>
                                  </p:stCondLst>
                                  <p:childTnLst>
                                    <p:animEffect transition="out" filter="fade">
                                      <p:cBhvr>
                                        <p:cTn id="360" dur="500"/>
                                        <p:tgtEl>
                                          <p:spTgt spid="245"/>
                                        </p:tgtEl>
                                      </p:cBhvr>
                                    </p:animEffect>
                                    <p:set>
                                      <p:cBhvr>
                                        <p:cTn id="361" dur="1" fill="hold">
                                          <p:stCondLst>
                                            <p:cond delay="499"/>
                                          </p:stCondLst>
                                        </p:cTn>
                                        <p:tgtEl>
                                          <p:spTgt spid="245"/>
                                        </p:tgtEl>
                                        <p:attrNameLst>
                                          <p:attrName>style.visibility</p:attrName>
                                        </p:attrNameLst>
                                      </p:cBhvr>
                                      <p:to>
                                        <p:strVal val="hidden"/>
                                      </p:to>
                                    </p:set>
                                  </p:childTnLst>
                                </p:cTn>
                              </p:par>
                              <p:par>
                                <p:cTn id="362" presetID="10" presetClass="exit" presetSubtype="0" fill="hold" grpId="2" nodeType="withEffect">
                                  <p:stCondLst>
                                    <p:cond delay="0"/>
                                  </p:stCondLst>
                                  <p:childTnLst>
                                    <p:animEffect transition="out" filter="fade">
                                      <p:cBhvr>
                                        <p:cTn id="363" dur="500"/>
                                        <p:tgtEl>
                                          <p:spTgt spid="234"/>
                                        </p:tgtEl>
                                      </p:cBhvr>
                                    </p:animEffect>
                                    <p:set>
                                      <p:cBhvr>
                                        <p:cTn id="364" dur="1" fill="hold">
                                          <p:stCondLst>
                                            <p:cond delay="499"/>
                                          </p:stCondLst>
                                        </p:cTn>
                                        <p:tgtEl>
                                          <p:spTgt spid="234"/>
                                        </p:tgtEl>
                                        <p:attrNameLst>
                                          <p:attrName>style.visibility</p:attrName>
                                        </p:attrNameLst>
                                      </p:cBhvr>
                                      <p:to>
                                        <p:strVal val="hidden"/>
                                      </p:to>
                                    </p:set>
                                  </p:childTnLst>
                                </p:cTn>
                              </p:par>
                              <p:par>
                                <p:cTn id="365" presetID="10" presetClass="exit" presetSubtype="0" fill="hold" grpId="2" nodeType="withEffect">
                                  <p:stCondLst>
                                    <p:cond delay="0"/>
                                  </p:stCondLst>
                                  <p:childTnLst>
                                    <p:animEffect transition="out" filter="fade">
                                      <p:cBhvr>
                                        <p:cTn id="366" dur="500"/>
                                        <p:tgtEl>
                                          <p:spTgt spid="243"/>
                                        </p:tgtEl>
                                      </p:cBhvr>
                                    </p:animEffect>
                                    <p:set>
                                      <p:cBhvr>
                                        <p:cTn id="367" dur="1" fill="hold">
                                          <p:stCondLst>
                                            <p:cond delay="499"/>
                                          </p:stCondLst>
                                        </p:cTn>
                                        <p:tgtEl>
                                          <p:spTgt spid="243"/>
                                        </p:tgtEl>
                                        <p:attrNameLst>
                                          <p:attrName>style.visibility</p:attrName>
                                        </p:attrNameLst>
                                      </p:cBhvr>
                                      <p:to>
                                        <p:strVal val="hidden"/>
                                      </p:to>
                                    </p:set>
                                  </p:childTnLst>
                                </p:cTn>
                              </p:par>
                              <p:par>
                                <p:cTn id="368" presetID="10" presetClass="exit" presetSubtype="0" fill="hold" grpId="1" nodeType="withEffect">
                                  <p:stCondLst>
                                    <p:cond delay="0"/>
                                  </p:stCondLst>
                                  <p:childTnLst>
                                    <p:animEffect transition="out" filter="fade">
                                      <p:cBhvr>
                                        <p:cTn id="369" dur="500"/>
                                        <p:tgtEl>
                                          <p:spTgt spid="233"/>
                                        </p:tgtEl>
                                      </p:cBhvr>
                                    </p:animEffect>
                                    <p:set>
                                      <p:cBhvr>
                                        <p:cTn id="370" dur="1" fill="hold">
                                          <p:stCondLst>
                                            <p:cond delay="499"/>
                                          </p:stCondLst>
                                        </p:cTn>
                                        <p:tgtEl>
                                          <p:spTgt spid="233"/>
                                        </p:tgtEl>
                                        <p:attrNameLst>
                                          <p:attrName>style.visibility</p:attrName>
                                        </p:attrNameLst>
                                      </p:cBhvr>
                                      <p:to>
                                        <p:strVal val="hidden"/>
                                      </p:to>
                                    </p:set>
                                  </p:childTnLst>
                                </p:cTn>
                              </p:par>
                              <p:par>
                                <p:cTn id="371" presetID="10" presetClass="exit" presetSubtype="0" fill="hold" grpId="2" nodeType="withEffect">
                                  <p:stCondLst>
                                    <p:cond delay="0"/>
                                  </p:stCondLst>
                                  <p:childTnLst>
                                    <p:animEffect transition="out" filter="fade">
                                      <p:cBhvr>
                                        <p:cTn id="372" dur="500"/>
                                        <p:tgtEl>
                                          <p:spTgt spid="174"/>
                                        </p:tgtEl>
                                      </p:cBhvr>
                                    </p:animEffect>
                                    <p:set>
                                      <p:cBhvr>
                                        <p:cTn id="373" dur="1" fill="hold">
                                          <p:stCondLst>
                                            <p:cond delay="499"/>
                                          </p:stCondLst>
                                        </p:cTn>
                                        <p:tgtEl>
                                          <p:spTgt spid="174"/>
                                        </p:tgtEl>
                                        <p:attrNameLst>
                                          <p:attrName>style.visibility</p:attrName>
                                        </p:attrNameLst>
                                      </p:cBhvr>
                                      <p:to>
                                        <p:strVal val="hidden"/>
                                      </p:to>
                                    </p:set>
                                  </p:childTnLst>
                                </p:cTn>
                              </p:par>
                            </p:childTnLst>
                          </p:cTn>
                        </p:par>
                      </p:childTnLst>
                    </p:cTn>
                  </p:par>
                  <p:par>
                    <p:cTn id="374" fill="hold">
                      <p:stCondLst>
                        <p:cond delay="indefinite"/>
                      </p:stCondLst>
                      <p:childTnLst>
                        <p:par>
                          <p:cTn id="375" fill="hold">
                            <p:stCondLst>
                              <p:cond delay="0"/>
                            </p:stCondLst>
                            <p:childTnLst>
                              <p:par>
                                <p:cTn id="376" presetID="7" presetClass="emph" presetSubtype="2" fill="hold" nodeType="clickEffect">
                                  <p:stCondLst>
                                    <p:cond delay="0"/>
                                  </p:stCondLst>
                                  <p:childTnLst>
                                    <p:animClr clrSpc="rgb" dir="cw">
                                      <p:cBhvr>
                                        <p:cTn id="377" dur="2000" fill="hold"/>
                                        <p:tgtEl>
                                          <p:spTgt spid="146"/>
                                        </p:tgtEl>
                                        <p:attrNameLst>
                                          <p:attrName>stroke.color</p:attrName>
                                        </p:attrNameLst>
                                      </p:cBhvr>
                                      <p:to>
                                        <a:srgbClr val="FF0000"/>
                                      </p:to>
                                    </p:animClr>
                                    <p:set>
                                      <p:cBhvr>
                                        <p:cTn id="378" dur="2000" fill="hold"/>
                                        <p:tgtEl>
                                          <p:spTgt spid="146"/>
                                        </p:tgtEl>
                                        <p:attrNameLst>
                                          <p:attrName>stroke.on</p:attrName>
                                        </p:attrNameLst>
                                      </p:cBhvr>
                                      <p:to>
                                        <p:strVal val="true"/>
                                      </p:to>
                                    </p:set>
                                  </p:childTnLst>
                                </p:cTn>
                              </p:par>
                            </p:childTnLst>
                          </p:cTn>
                        </p:par>
                      </p:childTnLst>
                    </p:cTn>
                  </p:par>
                  <p:par>
                    <p:cTn id="379" fill="hold">
                      <p:stCondLst>
                        <p:cond delay="indefinite"/>
                      </p:stCondLst>
                      <p:childTnLst>
                        <p:par>
                          <p:cTn id="380" fill="hold">
                            <p:stCondLst>
                              <p:cond delay="0"/>
                            </p:stCondLst>
                            <p:childTnLst>
                              <p:par>
                                <p:cTn id="381" presetID="22" presetClass="entr" presetSubtype="4" fill="hold" nodeType="clickEffect">
                                  <p:stCondLst>
                                    <p:cond delay="0"/>
                                  </p:stCondLst>
                                  <p:childTnLst>
                                    <p:set>
                                      <p:cBhvr>
                                        <p:cTn id="382" dur="1" fill="hold">
                                          <p:stCondLst>
                                            <p:cond delay="0"/>
                                          </p:stCondLst>
                                        </p:cTn>
                                        <p:tgtEl>
                                          <p:spTgt spid="248"/>
                                        </p:tgtEl>
                                        <p:attrNameLst>
                                          <p:attrName>style.visibility</p:attrName>
                                        </p:attrNameLst>
                                      </p:cBhvr>
                                      <p:to>
                                        <p:strVal val="visible"/>
                                      </p:to>
                                    </p:set>
                                    <p:animEffect transition="in" filter="wipe(down)">
                                      <p:cBhvr>
                                        <p:cTn id="383" dur="500"/>
                                        <p:tgtEl>
                                          <p:spTgt spid="248"/>
                                        </p:tgtEl>
                                      </p:cBhvr>
                                    </p:animEffect>
                                  </p:childTnLst>
                                </p:cTn>
                              </p:par>
                            </p:childTnLst>
                          </p:cTn>
                        </p:par>
                      </p:childTnLst>
                    </p:cTn>
                  </p:par>
                  <p:par>
                    <p:cTn id="384" fill="hold">
                      <p:stCondLst>
                        <p:cond delay="indefinite"/>
                      </p:stCondLst>
                      <p:childTnLst>
                        <p:par>
                          <p:cTn id="385" fill="hold">
                            <p:stCondLst>
                              <p:cond delay="0"/>
                            </p:stCondLst>
                            <p:childTnLst>
                              <p:par>
                                <p:cTn id="386" presetID="1" presetClass="entr" presetSubtype="0" fill="hold" grpId="0" nodeType="clickEffect">
                                  <p:stCondLst>
                                    <p:cond delay="0"/>
                                  </p:stCondLst>
                                  <p:childTnLst>
                                    <p:set>
                                      <p:cBhvr>
                                        <p:cTn id="387" dur="1" fill="hold">
                                          <p:stCondLst>
                                            <p:cond delay="0"/>
                                          </p:stCondLst>
                                        </p:cTn>
                                        <p:tgtEl>
                                          <p:spTgt spid="254"/>
                                        </p:tgtEl>
                                        <p:attrNameLst>
                                          <p:attrName>style.visibility</p:attrName>
                                        </p:attrNameLst>
                                      </p:cBhvr>
                                      <p:to>
                                        <p:strVal val="visible"/>
                                      </p:to>
                                    </p:set>
                                  </p:childTnLst>
                                </p:cTn>
                              </p:par>
                            </p:childTnLst>
                          </p:cTn>
                        </p:par>
                      </p:childTnLst>
                    </p:cTn>
                  </p:par>
                  <p:par>
                    <p:cTn id="388" fill="hold">
                      <p:stCondLst>
                        <p:cond delay="indefinite"/>
                      </p:stCondLst>
                      <p:childTnLst>
                        <p:par>
                          <p:cTn id="389" fill="hold">
                            <p:stCondLst>
                              <p:cond delay="0"/>
                            </p:stCondLst>
                            <p:childTnLst>
                              <p:par>
                                <p:cTn id="390" presetID="0" presetClass="path" presetSubtype="0" accel="50000" decel="50000" fill="hold" grpId="1" nodeType="clickEffect">
                                  <p:stCondLst>
                                    <p:cond delay="0"/>
                                  </p:stCondLst>
                                  <p:childTnLst>
                                    <p:animMotion origin="layout" path="M -0.00065 1.11111E-6 L 0.08763 0.1243 " pathEditMode="relative" rAng="0" ptsTypes="AA">
                                      <p:cBhvr>
                                        <p:cTn id="391" dur="2000" fill="hold"/>
                                        <p:tgtEl>
                                          <p:spTgt spid="254"/>
                                        </p:tgtEl>
                                        <p:attrNameLst>
                                          <p:attrName>ppt_x</p:attrName>
                                          <p:attrName>ppt_y</p:attrName>
                                        </p:attrNameLst>
                                      </p:cBhvr>
                                      <p:rCtr x="4414" y="6204"/>
                                    </p:animMotion>
                                  </p:childTnLst>
                                </p:cTn>
                              </p:par>
                              <p:par>
                                <p:cTn id="392" presetID="10" presetClass="entr" presetSubtype="0" fill="hold" grpId="0" nodeType="withEffect">
                                  <p:stCondLst>
                                    <p:cond delay="0"/>
                                  </p:stCondLst>
                                  <p:childTnLst>
                                    <p:set>
                                      <p:cBhvr>
                                        <p:cTn id="393" dur="1" fill="hold">
                                          <p:stCondLst>
                                            <p:cond delay="0"/>
                                          </p:stCondLst>
                                        </p:cTn>
                                        <p:tgtEl>
                                          <p:spTgt spid="247"/>
                                        </p:tgtEl>
                                        <p:attrNameLst>
                                          <p:attrName>style.visibility</p:attrName>
                                        </p:attrNameLst>
                                      </p:cBhvr>
                                      <p:to>
                                        <p:strVal val="visible"/>
                                      </p:to>
                                    </p:set>
                                    <p:animEffect transition="in" filter="fade">
                                      <p:cBhvr>
                                        <p:cTn id="394" dur="500"/>
                                        <p:tgtEl>
                                          <p:spTgt spid="247"/>
                                        </p:tgtEl>
                                      </p:cBhvr>
                                    </p:animEffect>
                                  </p:childTnLst>
                                </p:cTn>
                              </p:par>
                            </p:childTnLst>
                          </p:cTn>
                        </p:par>
                      </p:childTnLst>
                    </p:cTn>
                  </p:par>
                  <p:par>
                    <p:cTn id="395" fill="hold">
                      <p:stCondLst>
                        <p:cond delay="indefinite"/>
                      </p:stCondLst>
                      <p:childTnLst>
                        <p:par>
                          <p:cTn id="396" fill="hold">
                            <p:stCondLst>
                              <p:cond delay="0"/>
                            </p:stCondLst>
                            <p:childTnLst>
                              <p:par>
                                <p:cTn id="397" presetID="10" presetClass="exit" presetSubtype="0" fill="hold" nodeType="clickEffect">
                                  <p:stCondLst>
                                    <p:cond delay="0"/>
                                  </p:stCondLst>
                                  <p:childTnLst>
                                    <p:animEffect transition="out" filter="fade">
                                      <p:cBhvr>
                                        <p:cTn id="398" dur="500"/>
                                        <p:tgtEl>
                                          <p:spTgt spid="248"/>
                                        </p:tgtEl>
                                      </p:cBhvr>
                                    </p:animEffect>
                                    <p:set>
                                      <p:cBhvr>
                                        <p:cTn id="399" dur="1" fill="hold">
                                          <p:stCondLst>
                                            <p:cond delay="499"/>
                                          </p:stCondLst>
                                        </p:cTn>
                                        <p:tgtEl>
                                          <p:spTgt spid="248"/>
                                        </p:tgtEl>
                                        <p:attrNameLst>
                                          <p:attrName>style.visibility</p:attrName>
                                        </p:attrNameLst>
                                      </p:cBhvr>
                                      <p:to>
                                        <p:strVal val="hidden"/>
                                      </p:to>
                                    </p:se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grpId="0" nodeType="clickEffect">
                                  <p:stCondLst>
                                    <p:cond delay="0"/>
                                  </p:stCondLst>
                                  <p:childTnLst>
                                    <p:set>
                                      <p:cBhvr>
                                        <p:cTn id="403" dur="1" fill="hold">
                                          <p:stCondLst>
                                            <p:cond delay="0"/>
                                          </p:stCondLst>
                                        </p:cTn>
                                        <p:tgtEl>
                                          <p:spTgt spid="256"/>
                                        </p:tgtEl>
                                        <p:attrNameLst>
                                          <p:attrName>style.visibility</p:attrName>
                                        </p:attrNameLst>
                                      </p:cBhvr>
                                      <p:to>
                                        <p:strVal val="visible"/>
                                      </p:to>
                                    </p:set>
                                    <p:animEffect transition="in" filter="fade">
                                      <p:cBhvr>
                                        <p:cTn id="404" dur="500"/>
                                        <p:tgtEl>
                                          <p:spTgt spid="256"/>
                                        </p:tgtEl>
                                      </p:cBhvr>
                                    </p:animEffect>
                                  </p:childTnLst>
                                </p:cTn>
                              </p:par>
                              <p:par>
                                <p:cTn id="405" presetID="10" presetClass="entr" presetSubtype="0" fill="hold" grpId="0" nodeType="withEffect">
                                  <p:stCondLst>
                                    <p:cond delay="0"/>
                                  </p:stCondLst>
                                  <p:childTnLst>
                                    <p:set>
                                      <p:cBhvr>
                                        <p:cTn id="406" dur="1" fill="hold">
                                          <p:stCondLst>
                                            <p:cond delay="0"/>
                                          </p:stCondLst>
                                        </p:cTn>
                                        <p:tgtEl>
                                          <p:spTgt spid="255"/>
                                        </p:tgtEl>
                                        <p:attrNameLst>
                                          <p:attrName>style.visibility</p:attrName>
                                        </p:attrNameLst>
                                      </p:cBhvr>
                                      <p:to>
                                        <p:strVal val="visible"/>
                                      </p:to>
                                    </p:set>
                                    <p:animEffect transition="in" filter="fade">
                                      <p:cBhvr>
                                        <p:cTn id="407" dur="500"/>
                                        <p:tgtEl>
                                          <p:spTgt spid="255"/>
                                        </p:tgtEl>
                                      </p:cBhvr>
                                    </p:animEffect>
                                  </p:childTnLst>
                                </p:cTn>
                              </p:par>
                            </p:childTnLst>
                          </p:cTn>
                        </p:par>
                      </p:childTnLst>
                    </p:cTn>
                  </p:par>
                  <p:par>
                    <p:cTn id="408" fill="hold">
                      <p:stCondLst>
                        <p:cond delay="indefinite"/>
                      </p:stCondLst>
                      <p:childTnLst>
                        <p:par>
                          <p:cTn id="409" fill="hold">
                            <p:stCondLst>
                              <p:cond delay="0"/>
                            </p:stCondLst>
                            <p:childTnLst>
                              <p:par>
                                <p:cTn id="410" presetID="10" presetClass="exit" presetSubtype="0" fill="hold" grpId="1" nodeType="clickEffect">
                                  <p:stCondLst>
                                    <p:cond delay="0"/>
                                  </p:stCondLst>
                                  <p:childTnLst>
                                    <p:animEffect transition="out" filter="fade">
                                      <p:cBhvr>
                                        <p:cTn id="411" dur="500"/>
                                        <p:tgtEl>
                                          <p:spTgt spid="127"/>
                                        </p:tgtEl>
                                      </p:cBhvr>
                                    </p:animEffect>
                                    <p:set>
                                      <p:cBhvr>
                                        <p:cTn id="412" dur="1" fill="hold">
                                          <p:stCondLst>
                                            <p:cond delay="499"/>
                                          </p:stCondLst>
                                        </p:cTn>
                                        <p:tgtEl>
                                          <p:spTgt spid="127"/>
                                        </p:tgtEl>
                                        <p:attrNameLst>
                                          <p:attrName>style.visibility</p:attrName>
                                        </p:attrNameLst>
                                      </p:cBhvr>
                                      <p:to>
                                        <p:strVal val="hidden"/>
                                      </p:to>
                                    </p:set>
                                  </p:childTnLst>
                                </p:cTn>
                              </p:par>
                            </p:childTnLst>
                          </p:cTn>
                        </p:par>
                      </p:childTnLst>
                    </p:cTn>
                  </p:par>
                  <p:par>
                    <p:cTn id="413" fill="hold">
                      <p:stCondLst>
                        <p:cond delay="indefinite"/>
                      </p:stCondLst>
                      <p:childTnLst>
                        <p:par>
                          <p:cTn id="414" fill="hold">
                            <p:stCondLst>
                              <p:cond delay="0"/>
                            </p:stCondLst>
                            <p:childTnLst>
                              <p:par>
                                <p:cTn id="415" presetID="42" presetClass="path" presetSubtype="0" accel="50000" decel="50000" fill="hold" grpId="1" nodeType="clickEffect">
                                  <p:stCondLst>
                                    <p:cond delay="0"/>
                                  </p:stCondLst>
                                  <p:childTnLst>
                                    <p:animMotion origin="layout" path="M 1.875E-6 -7.40741E-7 L -0.05521 0.20185 " pathEditMode="relative" rAng="0" ptsTypes="AA">
                                      <p:cBhvr>
                                        <p:cTn id="416" dur="2000" fill="hold"/>
                                        <p:tgtEl>
                                          <p:spTgt spid="256"/>
                                        </p:tgtEl>
                                        <p:attrNameLst>
                                          <p:attrName>ppt_x</p:attrName>
                                          <p:attrName>ppt_y</p:attrName>
                                        </p:attrNameLst>
                                      </p:cBhvr>
                                      <p:rCtr x="-2760" y="10093"/>
                                    </p:animMotion>
                                  </p:childTnLst>
                                </p:cTn>
                              </p:par>
                              <p:par>
                                <p:cTn id="417" presetID="10" presetClass="exit" presetSubtype="0" fill="hold" grpId="1" nodeType="withEffect">
                                  <p:stCondLst>
                                    <p:cond delay="0"/>
                                  </p:stCondLst>
                                  <p:childTnLst>
                                    <p:animEffect transition="out" filter="fade">
                                      <p:cBhvr>
                                        <p:cTn id="418" dur="500"/>
                                        <p:tgtEl>
                                          <p:spTgt spid="255"/>
                                        </p:tgtEl>
                                      </p:cBhvr>
                                    </p:animEffect>
                                    <p:set>
                                      <p:cBhvr>
                                        <p:cTn id="419" dur="1" fill="hold">
                                          <p:stCondLst>
                                            <p:cond delay="499"/>
                                          </p:stCondLst>
                                        </p:cTn>
                                        <p:tgtEl>
                                          <p:spTgt spid="255"/>
                                        </p:tgtEl>
                                        <p:attrNameLst>
                                          <p:attrName>style.visibility</p:attrName>
                                        </p:attrNameLst>
                                      </p:cBhvr>
                                      <p:to>
                                        <p:strVal val="hidden"/>
                                      </p:to>
                                    </p:set>
                                  </p:childTnLst>
                                </p:cTn>
                              </p:par>
                              <p:par>
                                <p:cTn id="420" presetID="10" presetClass="exit" presetSubtype="0" fill="hold" grpId="2" nodeType="withEffect">
                                  <p:stCondLst>
                                    <p:cond delay="0"/>
                                  </p:stCondLst>
                                  <p:childTnLst>
                                    <p:animEffect transition="out" filter="fade">
                                      <p:cBhvr>
                                        <p:cTn id="421" dur="500"/>
                                        <p:tgtEl>
                                          <p:spTgt spid="254"/>
                                        </p:tgtEl>
                                      </p:cBhvr>
                                    </p:animEffect>
                                    <p:set>
                                      <p:cBhvr>
                                        <p:cTn id="422" dur="1" fill="hold">
                                          <p:stCondLst>
                                            <p:cond delay="499"/>
                                          </p:stCondLst>
                                        </p:cTn>
                                        <p:tgtEl>
                                          <p:spTgt spid="254"/>
                                        </p:tgtEl>
                                        <p:attrNameLst>
                                          <p:attrName>style.visibility</p:attrName>
                                        </p:attrNameLst>
                                      </p:cBhvr>
                                      <p:to>
                                        <p:strVal val="hidden"/>
                                      </p:to>
                                    </p:set>
                                  </p:childTnLst>
                                </p:cTn>
                              </p:par>
                              <p:par>
                                <p:cTn id="423" presetID="10" presetClass="exit" presetSubtype="0" fill="hold" grpId="2" nodeType="withEffect">
                                  <p:stCondLst>
                                    <p:cond delay="0"/>
                                  </p:stCondLst>
                                  <p:childTnLst>
                                    <p:animEffect transition="out" filter="fade">
                                      <p:cBhvr>
                                        <p:cTn id="424" dur="500"/>
                                        <p:tgtEl>
                                          <p:spTgt spid="5"/>
                                        </p:tgtEl>
                                      </p:cBhvr>
                                    </p:animEffect>
                                    <p:set>
                                      <p:cBhvr>
                                        <p:cTn id="425" dur="1" fill="hold">
                                          <p:stCondLst>
                                            <p:cond delay="499"/>
                                          </p:stCondLst>
                                        </p:cTn>
                                        <p:tgtEl>
                                          <p:spTgt spid="5"/>
                                        </p:tgtEl>
                                        <p:attrNameLst>
                                          <p:attrName>style.visibility</p:attrName>
                                        </p:attrNameLst>
                                      </p:cBhvr>
                                      <p:to>
                                        <p:strVal val="hidden"/>
                                      </p:to>
                                    </p:set>
                                  </p:childTnLst>
                                </p:cTn>
                              </p:par>
                              <p:par>
                                <p:cTn id="426" presetID="10" presetClass="entr" presetSubtype="0" fill="hold" grpId="0" nodeType="withEffect">
                                  <p:stCondLst>
                                    <p:cond delay="0"/>
                                  </p:stCondLst>
                                  <p:childTnLst>
                                    <p:set>
                                      <p:cBhvr>
                                        <p:cTn id="427" dur="1" fill="hold">
                                          <p:stCondLst>
                                            <p:cond delay="0"/>
                                          </p:stCondLst>
                                        </p:cTn>
                                        <p:tgtEl>
                                          <p:spTgt spid="257"/>
                                        </p:tgtEl>
                                        <p:attrNameLst>
                                          <p:attrName>style.visibility</p:attrName>
                                        </p:attrNameLst>
                                      </p:cBhvr>
                                      <p:to>
                                        <p:strVal val="visible"/>
                                      </p:to>
                                    </p:set>
                                    <p:animEffect transition="in" filter="fade">
                                      <p:cBhvr>
                                        <p:cTn id="428" dur="500"/>
                                        <p:tgtEl>
                                          <p:spTgt spid="257"/>
                                        </p:tgtEl>
                                      </p:cBhvr>
                                    </p:animEffect>
                                  </p:childTnLst>
                                </p:cTn>
                              </p:par>
                              <p:par>
                                <p:cTn id="429" presetID="10" presetClass="exit" presetSubtype="0" fill="hold" grpId="1" nodeType="withEffect">
                                  <p:stCondLst>
                                    <p:cond delay="0"/>
                                  </p:stCondLst>
                                  <p:childTnLst>
                                    <p:animEffect transition="out" filter="fade">
                                      <p:cBhvr>
                                        <p:cTn id="430" dur="500"/>
                                        <p:tgtEl>
                                          <p:spTgt spid="246"/>
                                        </p:tgtEl>
                                      </p:cBhvr>
                                    </p:animEffect>
                                    <p:set>
                                      <p:cBhvr>
                                        <p:cTn id="431" dur="1" fill="hold">
                                          <p:stCondLst>
                                            <p:cond delay="499"/>
                                          </p:stCondLst>
                                        </p:cTn>
                                        <p:tgtEl>
                                          <p:spTgt spid="246"/>
                                        </p:tgtEl>
                                        <p:attrNameLst>
                                          <p:attrName>style.visibility</p:attrName>
                                        </p:attrNameLst>
                                      </p:cBhvr>
                                      <p:to>
                                        <p:strVal val="hidden"/>
                                      </p:to>
                                    </p:set>
                                  </p:childTnLst>
                                </p:cTn>
                              </p:par>
                              <p:par>
                                <p:cTn id="432" presetID="10" presetClass="exit" presetSubtype="0" fill="hold" grpId="1" nodeType="withEffect">
                                  <p:stCondLst>
                                    <p:cond delay="0"/>
                                  </p:stCondLst>
                                  <p:childTnLst>
                                    <p:animEffect transition="out" filter="fade">
                                      <p:cBhvr>
                                        <p:cTn id="433" dur="500"/>
                                        <p:tgtEl>
                                          <p:spTgt spid="247"/>
                                        </p:tgtEl>
                                      </p:cBhvr>
                                    </p:animEffect>
                                    <p:set>
                                      <p:cBhvr>
                                        <p:cTn id="434" dur="1" fill="hold">
                                          <p:stCondLst>
                                            <p:cond delay="499"/>
                                          </p:stCondLst>
                                        </p:cTn>
                                        <p:tgtEl>
                                          <p:spTgt spid="247"/>
                                        </p:tgtEl>
                                        <p:attrNameLst>
                                          <p:attrName>style.visibility</p:attrName>
                                        </p:attrNameLst>
                                      </p:cBhvr>
                                      <p:to>
                                        <p:strVal val="hidden"/>
                                      </p:to>
                                    </p:set>
                                  </p:childTnLst>
                                </p:cTn>
                              </p:par>
                              <p:par>
                                <p:cTn id="435" presetID="10" presetClass="exit" presetSubtype="0" fill="hold" grpId="1" nodeType="withEffect">
                                  <p:stCondLst>
                                    <p:cond delay="0"/>
                                  </p:stCondLst>
                                  <p:childTnLst>
                                    <p:animEffect transition="out" filter="fade">
                                      <p:cBhvr>
                                        <p:cTn id="436" dur="500"/>
                                        <p:tgtEl>
                                          <p:spTgt spid="154"/>
                                        </p:tgtEl>
                                      </p:cBhvr>
                                    </p:animEffect>
                                    <p:set>
                                      <p:cBhvr>
                                        <p:cTn id="437" dur="1" fill="hold">
                                          <p:stCondLst>
                                            <p:cond delay="499"/>
                                          </p:stCondLst>
                                        </p:cTn>
                                        <p:tgtEl>
                                          <p:spTgt spid="154"/>
                                        </p:tgtEl>
                                        <p:attrNameLst>
                                          <p:attrName>style.visibility</p:attrName>
                                        </p:attrNameLst>
                                      </p:cBhvr>
                                      <p:to>
                                        <p:strVal val="hidden"/>
                                      </p:to>
                                    </p:set>
                                  </p:childTnLst>
                                </p:cTn>
                              </p:par>
                              <p:par>
                                <p:cTn id="438" presetID="10" presetClass="exit" presetSubtype="0" fill="hold" grpId="2" nodeType="withEffect">
                                  <p:stCondLst>
                                    <p:cond delay="0"/>
                                  </p:stCondLst>
                                  <p:childTnLst>
                                    <p:animEffect transition="out" filter="fade">
                                      <p:cBhvr>
                                        <p:cTn id="439" dur="500"/>
                                        <p:tgtEl>
                                          <p:spTgt spid="153"/>
                                        </p:tgtEl>
                                      </p:cBhvr>
                                    </p:animEffect>
                                    <p:set>
                                      <p:cBhvr>
                                        <p:cTn id="440" dur="1" fill="hold">
                                          <p:stCondLst>
                                            <p:cond delay="499"/>
                                          </p:stCondLst>
                                        </p:cTn>
                                        <p:tgtEl>
                                          <p:spTgt spid="153"/>
                                        </p:tgtEl>
                                        <p:attrNameLst>
                                          <p:attrName>style.visibility</p:attrName>
                                        </p:attrNameLst>
                                      </p:cBhvr>
                                      <p:to>
                                        <p:strVal val="hidden"/>
                                      </p:to>
                                    </p:set>
                                  </p:childTnLst>
                                </p:cTn>
                              </p:par>
                              <p:par>
                                <p:cTn id="441" presetID="10" presetClass="exit" presetSubtype="0" fill="hold" nodeType="withEffect">
                                  <p:stCondLst>
                                    <p:cond delay="0"/>
                                  </p:stCondLst>
                                  <p:childTnLst>
                                    <p:animEffect transition="out" filter="fade">
                                      <p:cBhvr>
                                        <p:cTn id="442" dur="500"/>
                                        <p:tgtEl>
                                          <p:spTgt spid="122"/>
                                        </p:tgtEl>
                                      </p:cBhvr>
                                    </p:animEffect>
                                    <p:set>
                                      <p:cBhvr>
                                        <p:cTn id="443" dur="1" fill="hold">
                                          <p:stCondLst>
                                            <p:cond delay="499"/>
                                          </p:stCondLst>
                                        </p:cTn>
                                        <p:tgtEl>
                                          <p:spTgt spid="122"/>
                                        </p:tgtEl>
                                        <p:attrNameLst>
                                          <p:attrName>style.visibility</p:attrName>
                                        </p:attrNameLst>
                                      </p:cBhvr>
                                      <p:to>
                                        <p:strVal val="hidden"/>
                                      </p:to>
                                    </p:set>
                                  </p:childTnLst>
                                </p:cTn>
                              </p:par>
                              <p:par>
                                <p:cTn id="444" presetID="10" presetClass="exit" presetSubtype="0" fill="hold" nodeType="withEffect">
                                  <p:stCondLst>
                                    <p:cond delay="0"/>
                                  </p:stCondLst>
                                  <p:childTnLst>
                                    <p:animEffect transition="out" filter="fade">
                                      <p:cBhvr>
                                        <p:cTn id="445" dur="500"/>
                                        <p:tgtEl>
                                          <p:spTgt spid="128"/>
                                        </p:tgtEl>
                                      </p:cBhvr>
                                    </p:animEffect>
                                    <p:set>
                                      <p:cBhvr>
                                        <p:cTn id="446" dur="1" fill="hold">
                                          <p:stCondLst>
                                            <p:cond delay="499"/>
                                          </p:stCondLst>
                                        </p:cTn>
                                        <p:tgtEl>
                                          <p:spTgt spid="128"/>
                                        </p:tgtEl>
                                        <p:attrNameLst>
                                          <p:attrName>style.visibility</p:attrName>
                                        </p:attrNameLst>
                                      </p:cBhvr>
                                      <p:to>
                                        <p:strVal val="hidden"/>
                                      </p:to>
                                    </p:set>
                                  </p:childTnLst>
                                </p:cTn>
                              </p:par>
                              <p:par>
                                <p:cTn id="447" presetID="10" presetClass="exit" presetSubtype="0" fill="hold" nodeType="withEffect">
                                  <p:stCondLst>
                                    <p:cond delay="0"/>
                                  </p:stCondLst>
                                  <p:childTnLst>
                                    <p:animEffect transition="out" filter="fade">
                                      <p:cBhvr>
                                        <p:cTn id="448" dur="500"/>
                                        <p:tgtEl>
                                          <p:spTgt spid="146"/>
                                        </p:tgtEl>
                                      </p:cBhvr>
                                    </p:animEffect>
                                    <p:set>
                                      <p:cBhvr>
                                        <p:cTn id="449" dur="1" fill="hold">
                                          <p:stCondLst>
                                            <p:cond delay="499"/>
                                          </p:stCondLst>
                                        </p:cTn>
                                        <p:tgtEl>
                                          <p:spTgt spid="146"/>
                                        </p:tgtEl>
                                        <p:attrNameLst>
                                          <p:attrName>style.visibility</p:attrName>
                                        </p:attrNameLst>
                                      </p:cBhvr>
                                      <p:to>
                                        <p:strVal val="hidden"/>
                                      </p:to>
                                    </p:se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6"/>
                                        </p:tgtEl>
                                        <p:attrNameLst>
                                          <p:attrName>stroke.color</p:attrName>
                                        </p:attrNameLst>
                                      </p:cBhvr>
                                      <p:to>
                                        <a:srgbClr val="FF0000"/>
                                      </p:to>
                                    </p:animClr>
                                    <p:set>
                                      <p:cBhvr>
                                        <p:cTn id="454" dur="2000" fill="hold"/>
                                        <p:tgtEl>
                                          <p:spTgt spid="86"/>
                                        </p:tgtEl>
                                        <p:attrNameLst>
                                          <p:attrName>stroke.on</p:attrName>
                                        </p:attrNameLst>
                                      </p:cBhvr>
                                      <p:to>
                                        <p:strVal val="true"/>
                                      </p:to>
                                    </p:set>
                                  </p:childTnLst>
                                </p:cTn>
                              </p:par>
                            </p:childTnLst>
                          </p:cTn>
                        </p:par>
                      </p:childTnLst>
                    </p:cTn>
                  </p:par>
                  <p:par>
                    <p:cTn id="455" fill="hold">
                      <p:stCondLst>
                        <p:cond delay="indefinite"/>
                      </p:stCondLst>
                      <p:childTnLst>
                        <p:par>
                          <p:cTn id="456" fill="hold">
                            <p:stCondLst>
                              <p:cond delay="0"/>
                            </p:stCondLst>
                            <p:childTnLst>
                              <p:par>
                                <p:cTn id="457" presetID="22" presetClass="entr" presetSubtype="4" fill="hold" nodeType="clickEffect">
                                  <p:stCondLst>
                                    <p:cond delay="0"/>
                                  </p:stCondLst>
                                  <p:childTnLst>
                                    <p:set>
                                      <p:cBhvr>
                                        <p:cTn id="458" dur="1" fill="hold">
                                          <p:stCondLst>
                                            <p:cond delay="0"/>
                                          </p:stCondLst>
                                        </p:cTn>
                                        <p:tgtEl>
                                          <p:spTgt spid="259"/>
                                        </p:tgtEl>
                                        <p:attrNameLst>
                                          <p:attrName>style.visibility</p:attrName>
                                        </p:attrNameLst>
                                      </p:cBhvr>
                                      <p:to>
                                        <p:strVal val="visible"/>
                                      </p:to>
                                    </p:set>
                                    <p:animEffect transition="in" filter="wipe(down)">
                                      <p:cBhvr>
                                        <p:cTn id="459" dur="500"/>
                                        <p:tgtEl>
                                          <p:spTgt spid="259"/>
                                        </p:tgtEl>
                                      </p:cBhvr>
                                    </p:animEffect>
                                  </p:childTnLst>
                                </p:cTn>
                              </p:par>
                            </p:childTnLst>
                          </p:cTn>
                        </p:par>
                      </p:childTnLst>
                    </p:cTn>
                  </p:par>
                  <p:par>
                    <p:cTn id="460" fill="hold">
                      <p:stCondLst>
                        <p:cond delay="indefinite"/>
                      </p:stCondLst>
                      <p:childTnLst>
                        <p:par>
                          <p:cTn id="461" fill="hold">
                            <p:stCondLst>
                              <p:cond delay="0"/>
                            </p:stCondLst>
                            <p:childTnLst>
                              <p:par>
                                <p:cTn id="462" presetID="1" presetClass="entr" presetSubtype="0" fill="hold" grpId="0" nodeType="clickEffect">
                                  <p:stCondLst>
                                    <p:cond delay="0"/>
                                  </p:stCondLst>
                                  <p:childTnLst>
                                    <p:set>
                                      <p:cBhvr>
                                        <p:cTn id="463" dur="1" fill="hold">
                                          <p:stCondLst>
                                            <p:cond delay="0"/>
                                          </p:stCondLst>
                                        </p:cTn>
                                        <p:tgtEl>
                                          <p:spTgt spid="265"/>
                                        </p:tgtEl>
                                        <p:attrNameLst>
                                          <p:attrName>style.visibility</p:attrName>
                                        </p:attrNameLst>
                                      </p:cBhvr>
                                      <p:to>
                                        <p:strVal val="visible"/>
                                      </p:to>
                                    </p:set>
                                  </p:childTnLst>
                                </p:cTn>
                              </p:par>
                            </p:childTnLst>
                          </p:cTn>
                        </p:par>
                      </p:childTnLst>
                    </p:cTn>
                  </p:par>
                  <p:par>
                    <p:cTn id="464" fill="hold">
                      <p:stCondLst>
                        <p:cond delay="indefinite"/>
                      </p:stCondLst>
                      <p:childTnLst>
                        <p:par>
                          <p:cTn id="465" fill="hold">
                            <p:stCondLst>
                              <p:cond delay="0"/>
                            </p:stCondLst>
                            <p:childTnLst>
                              <p:par>
                                <p:cTn id="466" presetID="0" presetClass="path" presetSubtype="0" accel="50000" decel="50000" fill="hold" grpId="1" nodeType="clickEffect">
                                  <p:stCondLst>
                                    <p:cond delay="0"/>
                                  </p:stCondLst>
                                  <p:childTnLst>
                                    <p:animMotion origin="layout" path="M -0.00065 4.07407E-6 L 0.08867 0.13287 " pathEditMode="relative" rAng="0" ptsTypes="AA">
                                      <p:cBhvr>
                                        <p:cTn id="467" dur="2000" fill="hold"/>
                                        <p:tgtEl>
                                          <p:spTgt spid="265"/>
                                        </p:tgtEl>
                                        <p:attrNameLst>
                                          <p:attrName>ppt_x</p:attrName>
                                          <p:attrName>ppt_y</p:attrName>
                                        </p:attrNameLst>
                                      </p:cBhvr>
                                      <p:rCtr x="4466" y="6644"/>
                                    </p:animMotion>
                                  </p:childTnLst>
                                </p:cTn>
                              </p:par>
                              <p:par>
                                <p:cTn id="468" presetID="10" presetClass="entr" presetSubtype="0" fill="hold" grpId="0" nodeType="withEffect">
                                  <p:stCondLst>
                                    <p:cond delay="0"/>
                                  </p:stCondLst>
                                  <p:childTnLst>
                                    <p:set>
                                      <p:cBhvr>
                                        <p:cTn id="469" dur="1" fill="hold">
                                          <p:stCondLst>
                                            <p:cond delay="0"/>
                                          </p:stCondLst>
                                        </p:cTn>
                                        <p:tgtEl>
                                          <p:spTgt spid="258"/>
                                        </p:tgtEl>
                                        <p:attrNameLst>
                                          <p:attrName>style.visibility</p:attrName>
                                        </p:attrNameLst>
                                      </p:cBhvr>
                                      <p:to>
                                        <p:strVal val="visible"/>
                                      </p:to>
                                    </p:set>
                                    <p:animEffect transition="in" filter="fade">
                                      <p:cBhvr>
                                        <p:cTn id="470" dur="500"/>
                                        <p:tgtEl>
                                          <p:spTgt spid="258"/>
                                        </p:tgtEl>
                                      </p:cBhvr>
                                    </p:animEffect>
                                  </p:childTnLst>
                                </p:cTn>
                              </p:par>
                            </p:childTnLst>
                          </p:cTn>
                        </p:par>
                      </p:childTnLst>
                    </p:cTn>
                  </p:par>
                  <p:par>
                    <p:cTn id="471" fill="hold">
                      <p:stCondLst>
                        <p:cond delay="indefinite"/>
                      </p:stCondLst>
                      <p:childTnLst>
                        <p:par>
                          <p:cTn id="472" fill="hold">
                            <p:stCondLst>
                              <p:cond delay="0"/>
                            </p:stCondLst>
                            <p:childTnLst>
                              <p:par>
                                <p:cTn id="473" presetID="10" presetClass="exit" presetSubtype="0" fill="hold" nodeType="clickEffect">
                                  <p:stCondLst>
                                    <p:cond delay="0"/>
                                  </p:stCondLst>
                                  <p:childTnLst>
                                    <p:animEffect transition="out" filter="fade">
                                      <p:cBhvr>
                                        <p:cTn id="474" dur="500"/>
                                        <p:tgtEl>
                                          <p:spTgt spid="259"/>
                                        </p:tgtEl>
                                      </p:cBhvr>
                                    </p:animEffect>
                                    <p:set>
                                      <p:cBhvr>
                                        <p:cTn id="475" dur="1" fill="hold">
                                          <p:stCondLst>
                                            <p:cond delay="499"/>
                                          </p:stCondLst>
                                        </p:cTn>
                                        <p:tgtEl>
                                          <p:spTgt spid="259"/>
                                        </p:tgtEl>
                                        <p:attrNameLst>
                                          <p:attrName>style.visibility</p:attrName>
                                        </p:attrNameLst>
                                      </p:cBhvr>
                                      <p:to>
                                        <p:strVal val="hidden"/>
                                      </p:to>
                                    </p:set>
                                  </p:childTnLst>
                                </p:cTn>
                              </p:par>
                            </p:childTnLst>
                          </p:cTn>
                        </p:par>
                      </p:childTnLst>
                    </p:cTn>
                  </p:par>
                  <p:par>
                    <p:cTn id="476" fill="hold">
                      <p:stCondLst>
                        <p:cond delay="indefinite"/>
                      </p:stCondLst>
                      <p:childTnLst>
                        <p:par>
                          <p:cTn id="477" fill="hold">
                            <p:stCondLst>
                              <p:cond delay="0"/>
                            </p:stCondLst>
                            <p:childTnLst>
                              <p:par>
                                <p:cTn id="478" presetID="10" presetClass="entr" presetSubtype="0" fill="hold" grpId="0" nodeType="clickEffect">
                                  <p:stCondLst>
                                    <p:cond delay="0"/>
                                  </p:stCondLst>
                                  <p:childTnLst>
                                    <p:set>
                                      <p:cBhvr>
                                        <p:cTn id="479" dur="1" fill="hold">
                                          <p:stCondLst>
                                            <p:cond delay="0"/>
                                          </p:stCondLst>
                                        </p:cTn>
                                        <p:tgtEl>
                                          <p:spTgt spid="267"/>
                                        </p:tgtEl>
                                        <p:attrNameLst>
                                          <p:attrName>style.visibility</p:attrName>
                                        </p:attrNameLst>
                                      </p:cBhvr>
                                      <p:to>
                                        <p:strVal val="visible"/>
                                      </p:to>
                                    </p:set>
                                    <p:animEffect transition="in" filter="fade">
                                      <p:cBhvr>
                                        <p:cTn id="480" dur="500"/>
                                        <p:tgtEl>
                                          <p:spTgt spid="267"/>
                                        </p:tgtEl>
                                      </p:cBhvr>
                                    </p:animEffect>
                                  </p:childTnLst>
                                </p:cTn>
                              </p:par>
                              <p:par>
                                <p:cTn id="481" presetID="10" presetClass="entr" presetSubtype="0" fill="hold" grpId="0" nodeType="withEffect">
                                  <p:stCondLst>
                                    <p:cond delay="0"/>
                                  </p:stCondLst>
                                  <p:childTnLst>
                                    <p:set>
                                      <p:cBhvr>
                                        <p:cTn id="482" dur="1" fill="hold">
                                          <p:stCondLst>
                                            <p:cond delay="0"/>
                                          </p:stCondLst>
                                        </p:cTn>
                                        <p:tgtEl>
                                          <p:spTgt spid="266"/>
                                        </p:tgtEl>
                                        <p:attrNameLst>
                                          <p:attrName>style.visibility</p:attrName>
                                        </p:attrNameLst>
                                      </p:cBhvr>
                                      <p:to>
                                        <p:strVal val="visible"/>
                                      </p:to>
                                    </p:set>
                                    <p:animEffect transition="in" filter="fade">
                                      <p:cBhvr>
                                        <p:cTn id="483" dur="500"/>
                                        <p:tgtEl>
                                          <p:spTgt spid="266"/>
                                        </p:tgtEl>
                                      </p:cBhvr>
                                    </p:animEffect>
                                  </p:childTnLst>
                                </p:cTn>
                              </p:par>
                            </p:childTnLst>
                          </p:cTn>
                        </p:par>
                      </p:childTnLst>
                    </p:cTn>
                  </p:par>
                  <p:par>
                    <p:cTn id="484" fill="hold">
                      <p:stCondLst>
                        <p:cond delay="indefinite"/>
                      </p:stCondLst>
                      <p:childTnLst>
                        <p:par>
                          <p:cTn id="485" fill="hold">
                            <p:stCondLst>
                              <p:cond delay="0"/>
                            </p:stCondLst>
                            <p:childTnLst>
                              <p:par>
                                <p:cTn id="486" presetID="42" presetClass="path" presetSubtype="0" accel="50000" decel="50000" fill="hold" grpId="1" nodeType="clickEffect">
                                  <p:stCondLst>
                                    <p:cond delay="0"/>
                                  </p:stCondLst>
                                  <p:childTnLst>
                                    <p:animMotion origin="layout" path="M 8.33333E-7 1.48148E-6 L 0.2349 -0.30347 " pathEditMode="relative" rAng="0" ptsTypes="AA">
                                      <p:cBhvr>
                                        <p:cTn id="487" dur="2000" fill="hold"/>
                                        <p:tgtEl>
                                          <p:spTgt spid="267"/>
                                        </p:tgtEl>
                                        <p:attrNameLst>
                                          <p:attrName>ppt_x</p:attrName>
                                          <p:attrName>ppt_y</p:attrName>
                                        </p:attrNameLst>
                                      </p:cBhvr>
                                      <p:rCtr x="11745" y="-15185"/>
                                    </p:animMotion>
                                  </p:childTnLst>
                                </p:cTn>
                              </p:par>
                              <p:par>
                                <p:cTn id="488" presetID="10" presetClass="exit" presetSubtype="0" fill="hold" grpId="1" nodeType="withEffect">
                                  <p:stCondLst>
                                    <p:cond delay="0"/>
                                  </p:stCondLst>
                                  <p:childTnLst>
                                    <p:animEffect transition="out" filter="fade">
                                      <p:cBhvr>
                                        <p:cTn id="489" dur="500"/>
                                        <p:tgtEl>
                                          <p:spTgt spid="266"/>
                                        </p:tgtEl>
                                      </p:cBhvr>
                                    </p:animEffect>
                                    <p:set>
                                      <p:cBhvr>
                                        <p:cTn id="490" dur="1" fill="hold">
                                          <p:stCondLst>
                                            <p:cond delay="499"/>
                                          </p:stCondLst>
                                        </p:cTn>
                                        <p:tgtEl>
                                          <p:spTgt spid="266"/>
                                        </p:tgtEl>
                                        <p:attrNameLst>
                                          <p:attrName>style.visibility</p:attrName>
                                        </p:attrNameLst>
                                      </p:cBhvr>
                                      <p:to>
                                        <p:strVal val="hidden"/>
                                      </p:to>
                                    </p:set>
                                  </p:childTnLst>
                                </p:cTn>
                              </p:par>
                              <p:par>
                                <p:cTn id="491" presetID="10" presetClass="exit" presetSubtype="0" fill="hold" nodeType="withEffect">
                                  <p:stCondLst>
                                    <p:cond delay="0"/>
                                  </p:stCondLst>
                                  <p:childTnLst>
                                    <p:animEffect transition="out" filter="fade">
                                      <p:cBhvr>
                                        <p:cTn id="492" dur="500"/>
                                        <p:tgtEl>
                                          <p:spTgt spid="86"/>
                                        </p:tgtEl>
                                      </p:cBhvr>
                                    </p:animEffect>
                                    <p:set>
                                      <p:cBhvr>
                                        <p:cTn id="493" dur="1" fill="hold">
                                          <p:stCondLst>
                                            <p:cond delay="499"/>
                                          </p:stCondLst>
                                        </p:cTn>
                                        <p:tgtEl>
                                          <p:spTgt spid="86"/>
                                        </p:tgtEl>
                                        <p:attrNameLst>
                                          <p:attrName>style.visibility</p:attrName>
                                        </p:attrNameLst>
                                      </p:cBhvr>
                                      <p:to>
                                        <p:strVal val="hidden"/>
                                      </p:to>
                                    </p:set>
                                  </p:childTnLst>
                                </p:cTn>
                              </p:par>
                              <p:par>
                                <p:cTn id="494" presetID="10" presetClass="exit" presetSubtype="0" fill="hold" grpId="1" nodeType="withEffect">
                                  <p:stCondLst>
                                    <p:cond delay="0"/>
                                  </p:stCondLst>
                                  <p:childTnLst>
                                    <p:animEffect transition="out" filter="fade">
                                      <p:cBhvr>
                                        <p:cTn id="495" dur="500"/>
                                        <p:tgtEl>
                                          <p:spTgt spid="120"/>
                                        </p:tgtEl>
                                      </p:cBhvr>
                                    </p:animEffect>
                                    <p:set>
                                      <p:cBhvr>
                                        <p:cTn id="496" dur="1" fill="hold">
                                          <p:stCondLst>
                                            <p:cond delay="499"/>
                                          </p:stCondLst>
                                        </p:cTn>
                                        <p:tgtEl>
                                          <p:spTgt spid="120"/>
                                        </p:tgtEl>
                                        <p:attrNameLst>
                                          <p:attrName>style.visibility</p:attrName>
                                        </p:attrNameLst>
                                      </p:cBhvr>
                                      <p:to>
                                        <p:strVal val="hidden"/>
                                      </p:to>
                                    </p:set>
                                  </p:childTnLst>
                                </p:cTn>
                              </p:par>
                              <p:par>
                                <p:cTn id="497" presetID="10" presetClass="exit" presetSubtype="0" fill="hold" grpId="1" nodeType="withEffect">
                                  <p:stCondLst>
                                    <p:cond delay="0"/>
                                  </p:stCondLst>
                                  <p:childTnLst>
                                    <p:animEffect transition="out" filter="fade">
                                      <p:cBhvr>
                                        <p:cTn id="498" dur="500"/>
                                        <p:tgtEl>
                                          <p:spTgt spid="257"/>
                                        </p:tgtEl>
                                      </p:cBhvr>
                                    </p:animEffect>
                                    <p:set>
                                      <p:cBhvr>
                                        <p:cTn id="499" dur="1" fill="hold">
                                          <p:stCondLst>
                                            <p:cond delay="499"/>
                                          </p:stCondLst>
                                        </p:cTn>
                                        <p:tgtEl>
                                          <p:spTgt spid="257"/>
                                        </p:tgtEl>
                                        <p:attrNameLst>
                                          <p:attrName>style.visibility</p:attrName>
                                        </p:attrNameLst>
                                      </p:cBhvr>
                                      <p:to>
                                        <p:strVal val="hidden"/>
                                      </p:to>
                                    </p:set>
                                  </p:childTnLst>
                                </p:cTn>
                              </p:par>
                              <p:par>
                                <p:cTn id="500" presetID="10" presetClass="exit" presetSubtype="0" fill="hold" grpId="1" nodeType="withEffect">
                                  <p:stCondLst>
                                    <p:cond delay="0"/>
                                  </p:stCondLst>
                                  <p:childTnLst>
                                    <p:animEffect transition="out" filter="fade">
                                      <p:cBhvr>
                                        <p:cTn id="501" dur="500"/>
                                        <p:tgtEl>
                                          <p:spTgt spid="258"/>
                                        </p:tgtEl>
                                      </p:cBhvr>
                                    </p:animEffect>
                                    <p:set>
                                      <p:cBhvr>
                                        <p:cTn id="502" dur="1" fill="hold">
                                          <p:stCondLst>
                                            <p:cond delay="499"/>
                                          </p:stCondLst>
                                        </p:cTn>
                                        <p:tgtEl>
                                          <p:spTgt spid="258"/>
                                        </p:tgtEl>
                                        <p:attrNameLst>
                                          <p:attrName>style.visibility</p:attrName>
                                        </p:attrNameLst>
                                      </p:cBhvr>
                                      <p:to>
                                        <p:strVal val="hidden"/>
                                      </p:to>
                                    </p:set>
                                  </p:childTnLst>
                                </p:cTn>
                              </p:par>
                              <p:par>
                                <p:cTn id="503" presetID="10" presetClass="exit" presetSubtype="0" fill="hold" grpId="2" nodeType="withEffect">
                                  <p:stCondLst>
                                    <p:cond delay="0"/>
                                  </p:stCondLst>
                                  <p:childTnLst>
                                    <p:animEffect transition="out" filter="fade">
                                      <p:cBhvr>
                                        <p:cTn id="504" dur="500"/>
                                        <p:tgtEl>
                                          <p:spTgt spid="266"/>
                                        </p:tgtEl>
                                      </p:cBhvr>
                                    </p:animEffect>
                                    <p:set>
                                      <p:cBhvr>
                                        <p:cTn id="505" dur="1" fill="hold">
                                          <p:stCondLst>
                                            <p:cond delay="499"/>
                                          </p:stCondLst>
                                        </p:cTn>
                                        <p:tgtEl>
                                          <p:spTgt spid="266"/>
                                        </p:tgtEl>
                                        <p:attrNameLst>
                                          <p:attrName>style.visibility</p:attrName>
                                        </p:attrNameLst>
                                      </p:cBhvr>
                                      <p:to>
                                        <p:strVal val="hidden"/>
                                      </p:to>
                                    </p:set>
                                  </p:childTnLst>
                                </p:cTn>
                              </p:par>
                              <p:par>
                                <p:cTn id="506" presetID="10" presetClass="exit" presetSubtype="0" fill="hold" grpId="2" nodeType="withEffect">
                                  <p:stCondLst>
                                    <p:cond delay="0"/>
                                  </p:stCondLst>
                                  <p:childTnLst>
                                    <p:animEffect transition="out" filter="fade">
                                      <p:cBhvr>
                                        <p:cTn id="507" dur="500"/>
                                        <p:tgtEl>
                                          <p:spTgt spid="265"/>
                                        </p:tgtEl>
                                      </p:cBhvr>
                                    </p:animEffect>
                                    <p:set>
                                      <p:cBhvr>
                                        <p:cTn id="508" dur="1" fill="hold">
                                          <p:stCondLst>
                                            <p:cond delay="499"/>
                                          </p:stCondLst>
                                        </p:cTn>
                                        <p:tgtEl>
                                          <p:spTgt spid="265"/>
                                        </p:tgtEl>
                                        <p:attrNameLst>
                                          <p:attrName>style.visibility</p:attrName>
                                        </p:attrNameLst>
                                      </p:cBhvr>
                                      <p:to>
                                        <p:strVal val="hidden"/>
                                      </p:to>
                                    </p:set>
                                  </p:childTnLst>
                                </p:cTn>
                              </p:par>
                              <p:par>
                                <p:cTn id="509" presetID="10" presetClass="exit" presetSubtype="0" fill="hold" grpId="2" nodeType="withEffect">
                                  <p:stCondLst>
                                    <p:cond delay="0"/>
                                  </p:stCondLst>
                                  <p:childTnLst>
                                    <p:animEffect transition="out" filter="fade">
                                      <p:cBhvr>
                                        <p:cTn id="510" dur="500"/>
                                        <p:tgtEl>
                                          <p:spTgt spid="256"/>
                                        </p:tgtEl>
                                      </p:cBhvr>
                                    </p:animEffect>
                                    <p:set>
                                      <p:cBhvr>
                                        <p:cTn id="511" dur="1" fill="hold">
                                          <p:stCondLst>
                                            <p:cond delay="499"/>
                                          </p:stCondLst>
                                        </p:cTn>
                                        <p:tgtEl>
                                          <p:spTgt spid="256"/>
                                        </p:tgtEl>
                                        <p:attrNameLst>
                                          <p:attrName>style.visibility</p:attrName>
                                        </p:attrNameLst>
                                      </p:cBhvr>
                                      <p:to>
                                        <p:strVal val="hidden"/>
                                      </p:to>
                                    </p:set>
                                  </p:childTnLst>
                                </p:cTn>
                              </p:par>
                              <p:par>
                                <p:cTn id="512" presetID="10" presetClass="exit" presetSubtype="0" fill="hold" grpId="2" nodeType="withEffect">
                                  <p:stCondLst>
                                    <p:cond delay="0"/>
                                  </p:stCondLst>
                                  <p:childTnLst>
                                    <p:animEffect transition="out" filter="fade">
                                      <p:cBhvr>
                                        <p:cTn id="513" dur="500"/>
                                        <p:tgtEl>
                                          <p:spTgt spid="215"/>
                                        </p:tgtEl>
                                      </p:cBhvr>
                                    </p:animEffect>
                                    <p:set>
                                      <p:cBhvr>
                                        <p:cTn id="514" dur="1" fill="hold">
                                          <p:stCondLst>
                                            <p:cond delay="499"/>
                                          </p:stCondLst>
                                        </p:cTn>
                                        <p:tgtEl>
                                          <p:spTgt spid="2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P spid="45" grpId="0"/>
      <p:bldP spid="56" grpId="0"/>
      <p:bldP spid="120" grpId="0" animBg="1"/>
      <p:bldP spid="120" grpId="1" animBg="1"/>
      <p:bldP spid="58" grpId="0"/>
      <p:bldP spid="121" grpId="0" animBg="1"/>
      <p:bldP spid="121" grpId="1" animBg="1"/>
      <p:bldP spid="215" grpId="0"/>
      <p:bldP spid="215" grpId="1"/>
      <p:bldP spid="215" grpId="2"/>
      <p:bldP spid="127" grpId="0" animBg="1"/>
      <p:bldP spid="127" grpId="1" animBg="1"/>
      <p:bldP spid="154" grpId="0" animBg="1"/>
      <p:bldP spid="154" grpId="1" animBg="1"/>
      <p:bldP spid="153" grpId="0"/>
      <p:bldP spid="153" grpId="1"/>
      <p:bldP spid="153" grpId="2"/>
      <p:bldP spid="175" grpId="0" animBg="1"/>
      <p:bldP spid="175" grpId="1" animBg="1"/>
      <p:bldP spid="173" grpId="0" animBg="1"/>
      <p:bldP spid="173" grpId="1" animBg="1"/>
      <p:bldP spid="174" grpId="0"/>
      <p:bldP spid="174" grpId="1"/>
      <p:bldP spid="174" grpId="2"/>
      <p:bldP spid="195" grpId="0" animBg="1"/>
      <p:bldP spid="195" grpId="1" animBg="1"/>
      <p:bldP spid="231" grpId="0" animBg="1"/>
      <p:bldP spid="231" grpId="1" animBg="1"/>
      <p:bldP spid="233" grpId="0" animBg="1"/>
      <p:bldP spid="233" grpId="1" animBg="1"/>
      <p:bldP spid="234" grpId="0"/>
      <p:bldP spid="234" grpId="1"/>
      <p:bldP spid="234" grpId="2"/>
      <p:bldP spid="244" grpId="0" animBg="1"/>
      <p:bldP spid="244" grpId="1" animBg="1"/>
      <p:bldP spid="243" grpId="0"/>
      <p:bldP spid="243" grpId="1"/>
      <p:bldP spid="243" grpId="2"/>
      <p:bldP spid="245" grpId="0" animBg="1"/>
      <p:bldP spid="245" grpId="1" animBg="1"/>
      <p:bldP spid="246" grpId="0" animBg="1"/>
      <p:bldP spid="246" grpId="1" animBg="1"/>
      <p:bldP spid="5" grpId="0"/>
      <p:bldP spid="5" grpId="1"/>
      <p:bldP spid="5" grpId="2"/>
      <p:bldP spid="247" grpId="0" animBg="1"/>
      <p:bldP spid="247" grpId="1" animBg="1"/>
      <p:bldP spid="254" grpId="0"/>
      <p:bldP spid="254" grpId="1"/>
      <p:bldP spid="254" grpId="2"/>
      <p:bldP spid="255" grpId="0" animBg="1"/>
      <p:bldP spid="255" grpId="1" animBg="1"/>
      <p:bldP spid="257" grpId="0" animBg="1"/>
      <p:bldP spid="257" grpId="1" animBg="1"/>
      <p:bldP spid="256" grpId="0"/>
      <p:bldP spid="256" grpId="1"/>
      <p:bldP spid="256" grpId="2"/>
      <p:bldP spid="258" grpId="0" animBg="1"/>
      <p:bldP spid="258" grpId="1" animBg="1"/>
      <p:bldP spid="265" grpId="0"/>
      <p:bldP spid="265" grpId="1"/>
      <p:bldP spid="265" grpId="2"/>
      <p:bldP spid="266" grpId="0" animBg="1"/>
      <p:bldP spid="266" grpId="1" animBg="1"/>
      <p:bldP spid="266" grpId="2" animBg="1"/>
      <p:bldP spid="267" grpId="0"/>
      <p:bldP spid="26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72932B-F13D-40CE-A406-00F693E44037}"/>
              </a:ext>
            </a:extLst>
          </p:cNvPr>
          <p:cNvSpPr txBox="1">
            <a:spLocks/>
          </p:cNvSpPr>
          <p:nvPr/>
        </p:nvSpPr>
        <p:spPr>
          <a:xfrm>
            <a:off x="887240" y="-80727"/>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Another Function: Quicksort in Haskell</a:t>
            </a:r>
          </a:p>
        </p:txBody>
      </p:sp>
      <p:sp>
        <p:nvSpPr>
          <p:cNvPr id="8" name="Rectangle 7">
            <a:extLst>
              <a:ext uri="{FF2B5EF4-FFF2-40B4-BE49-F238E27FC236}">
                <a16:creationId xmlns:a16="http://schemas.microsoft.com/office/drawing/2014/main" id="{39D126AA-2FC5-4A49-9632-17FDA64E0082}"/>
              </a:ext>
            </a:extLst>
          </p:cNvPr>
          <p:cNvSpPr/>
          <p:nvPr/>
        </p:nvSpPr>
        <p:spPr>
          <a:xfrm>
            <a:off x="2518770" y="889759"/>
            <a:ext cx="7696793" cy="269885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5" name="Rectangle 14">
            <a:extLst>
              <a:ext uri="{FF2B5EF4-FFF2-40B4-BE49-F238E27FC236}">
                <a16:creationId xmlns:a16="http://schemas.microsoft.com/office/drawing/2014/main" id="{AF0D368A-32F9-4DEB-BFCB-54E0E58A1E74}"/>
              </a:ext>
            </a:extLst>
          </p:cNvPr>
          <p:cNvSpPr/>
          <p:nvPr/>
        </p:nvSpPr>
        <p:spPr>
          <a:xfrm>
            <a:off x="3041430" y="2311031"/>
            <a:ext cx="2094960"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28509C-7CB7-404A-8AF7-F0FF51E89BE6}"/>
              </a:ext>
            </a:extLst>
          </p:cNvPr>
          <p:cNvSpPr/>
          <p:nvPr/>
        </p:nvSpPr>
        <p:spPr>
          <a:xfrm>
            <a:off x="2889030" y="1506738"/>
            <a:ext cx="1927977"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EB8E63-116E-40C0-9D46-BA57BE720BC3}"/>
              </a:ext>
            </a:extLst>
          </p:cNvPr>
          <p:cNvSpPr/>
          <p:nvPr/>
        </p:nvSpPr>
        <p:spPr>
          <a:xfrm>
            <a:off x="3037055" y="2875711"/>
            <a:ext cx="5221120"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14226C-FC88-4533-B32E-D416AB2A2FC4}"/>
              </a:ext>
            </a:extLst>
          </p:cNvPr>
          <p:cNvSpPr/>
          <p:nvPr/>
        </p:nvSpPr>
        <p:spPr>
          <a:xfrm>
            <a:off x="3037056" y="3137427"/>
            <a:ext cx="5092532"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7E08F7C-83E9-4A6F-99C8-027BD40863B3}"/>
              </a:ext>
            </a:extLst>
          </p:cNvPr>
          <p:cNvSpPr/>
          <p:nvPr/>
        </p:nvSpPr>
        <p:spPr>
          <a:xfrm>
            <a:off x="4372563" y="1765050"/>
            <a:ext cx="5785854" cy="274078"/>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 name="TextBox 9">
            <a:extLst>
              <a:ext uri="{FF2B5EF4-FFF2-40B4-BE49-F238E27FC236}">
                <a16:creationId xmlns:a16="http://schemas.microsoft.com/office/drawing/2014/main" id="{B5BB126D-6A00-45F3-9FE7-4C967D040C74}"/>
              </a:ext>
            </a:extLst>
          </p:cNvPr>
          <p:cNvSpPr txBox="1"/>
          <p:nvPr/>
        </p:nvSpPr>
        <p:spPr>
          <a:xfrm>
            <a:off x="2475019" y="889758"/>
            <a:ext cx="7878656" cy="2585323"/>
          </a:xfrm>
          <a:prstGeom prst="rect">
            <a:avLst/>
          </a:prstGeom>
          <a:noFill/>
        </p:spPr>
        <p:txBody>
          <a:bodyPr wrap="square" rtlCol="0">
            <a:spAutoFit/>
          </a:bodyPr>
          <a:lstStyle/>
          <a:p>
            <a:r>
              <a:rPr lang="en-US" dirty="0">
                <a:latin typeface="Consolas" panose="020B0609020204030204" pitchFamily="49" charset="0"/>
              </a:rPr>
              <a:t>-- Quicksort in eight lines! </a:t>
            </a:r>
          </a:p>
          <a:p>
            <a:r>
              <a:rPr lang="en-US" dirty="0" err="1">
                <a:latin typeface="Consolas" panose="020B0609020204030204" pitchFamily="49" charset="0"/>
              </a:rPr>
              <a:t>qsort</a:t>
            </a:r>
            <a:r>
              <a:rPr lang="en-US" dirty="0">
                <a:latin typeface="Consolas" panose="020B0609020204030204" pitchFamily="49" charset="0"/>
              </a:rPr>
              <a:t> </a:t>
            </a:r>
            <a:r>
              <a:rPr lang="en-US" dirty="0" err="1">
                <a:latin typeface="Consolas" panose="020B0609020204030204" pitchFamily="49" charset="0"/>
              </a:rPr>
              <a:t>lst</a:t>
            </a:r>
            <a:r>
              <a:rPr lang="en-US" dirty="0">
                <a:latin typeface="Consolas" panose="020B0609020204030204" pitchFamily="49" charset="0"/>
              </a:rPr>
              <a:t> </a:t>
            </a: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a:t>
            </a:r>
          </a:p>
          <a:p>
            <a:r>
              <a:rPr lang="en-US" dirty="0">
                <a:latin typeface="Consolas" panose="020B0609020204030204" pitchFamily="49" charset="0"/>
              </a:rPr>
              <a:t> | otherwise = (</a:t>
            </a:r>
            <a:r>
              <a:rPr lang="en-US" dirty="0" err="1">
                <a:latin typeface="Consolas" panose="020B0609020204030204" pitchFamily="49" charset="0"/>
              </a:rPr>
              <a:t>qsort</a:t>
            </a:r>
            <a:r>
              <a:rPr lang="en-US" dirty="0">
                <a:latin typeface="Consolas" panose="020B0609020204030204" pitchFamily="49" charset="0"/>
              </a:rPr>
              <a:t> </a:t>
            </a:r>
            <a:r>
              <a:rPr lang="en-US" dirty="0" err="1">
                <a:latin typeface="Consolas" panose="020B0609020204030204" pitchFamily="49" charset="0"/>
              </a:rPr>
              <a:t>less_eq</a:t>
            </a:r>
            <a:r>
              <a:rPr lang="en-US" dirty="0">
                <a:latin typeface="Consolas" panose="020B0609020204030204" pitchFamily="49" charset="0"/>
              </a:rPr>
              <a:t>) ++ [pivot] ++ (</a:t>
            </a:r>
            <a:r>
              <a:rPr lang="en-US" dirty="0" err="1">
                <a:latin typeface="Consolas" panose="020B0609020204030204" pitchFamily="49" charset="0"/>
              </a:rPr>
              <a:t>qsort</a:t>
            </a:r>
            <a:r>
              <a:rPr lang="en-US" dirty="0">
                <a:latin typeface="Consolas" panose="020B0609020204030204" pitchFamily="49" charset="0"/>
              </a:rPr>
              <a:t> greater)</a:t>
            </a:r>
          </a:p>
          <a:p>
            <a:r>
              <a:rPr lang="en-US" dirty="0">
                <a:latin typeface="Consolas" panose="020B0609020204030204" pitchFamily="49" charset="0"/>
              </a:rPr>
              <a:t> where</a:t>
            </a:r>
          </a:p>
          <a:p>
            <a:r>
              <a:rPr lang="en-US" dirty="0">
                <a:latin typeface="Consolas" panose="020B0609020204030204" pitchFamily="49" charset="0"/>
              </a:rPr>
              <a:t>    pivot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rest_lst</a:t>
            </a:r>
            <a:r>
              <a:rPr lang="en-US" dirty="0">
                <a:latin typeface="Consolas" panose="020B0609020204030204" pitchFamily="49" charset="0"/>
              </a:rPr>
              <a:t> = tail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less_eq</a:t>
            </a:r>
            <a:r>
              <a:rPr lang="en-US" dirty="0">
                <a:latin typeface="Consolas" panose="020B0609020204030204" pitchFamily="49" charset="0"/>
              </a:rPr>
              <a:t> = [a | a &lt;- </a:t>
            </a:r>
            <a:r>
              <a:rPr lang="en-US" dirty="0" err="1">
                <a:latin typeface="Consolas" panose="020B0609020204030204" pitchFamily="49" charset="0"/>
              </a:rPr>
              <a:t>rest_lst</a:t>
            </a:r>
            <a:r>
              <a:rPr lang="en-US" dirty="0">
                <a:latin typeface="Consolas" panose="020B0609020204030204" pitchFamily="49" charset="0"/>
              </a:rPr>
              <a:t>, a &lt;= pivot]    </a:t>
            </a:r>
          </a:p>
          <a:p>
            <a:r>
              <a:rPr lang="en-US" dirty="0">
                <a:latin typeface="Consolas" panose="020B0609020204030204" pitchFamily="49" charset="0"/>
              </a:rPr>
              <a:t>    greater = [a | a &lt;- </a:t>
            </a:r>
            <a:r>
              <a:rPr lang="en-US" dirty="0" err="1">
                <a:latin typeface="Consolas" panose="020B0609020204030204" pitchFamily="49" charset="0"/>
              </a:rPr>
              <a:t>rest_lst</a:t>
            </a:r>
            <a:r>
              <a:rPr lang="en-US" dirty="0">
                <a:latin typeface="Consolas" panose="020B0609020204030204" pitchFamily="49" charset="0"/>
              </a:rPr>
              <a:t>, a &gt; pivot]</a:t>
            </a:r>
          </a:p>
        </p:txBody>
      </p:sp>
      <p:sp>
        <p:nvSpPr>
          <p:cNvPr id="13" name="Speech Bubble: Rectangle with Corners Rounded 12">
            <a:extLst>
              <a:ext uri="{FF2B5EF4-FFF2-40B4-BE49-F238E27FC236}">
                <a16:creationId xmlns:a16="http://schemas.microsoft.com/office/drawing/2014/main" id="{E7CD6B18-0D0D-4CFE-A4B4-0A3F74BC6229}"/>
              </a:ext>
            </a:extLst>
          </p:cNvPr>
          <p:cNvSpPr/>
          <p:nvPr/>
        </p:nvSpPr>
        <p:spPr>
          <a:xfrm>
            <a:off x="105004" y="233097"/>
            <a:ext cx="2688514" cy="1339790"/>
          </a:xfrm>
          <a:prstGeom prst="wedgeRoundRectCallout">
            <a:avLst>
              <a:gd name="adj1" fmla="val 90080"/>
              <a:gd name="adj2" fmla="val 452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By definition, an empty list is already sorted, so just return the list itself.</a:t>
            </a:r>
          </a:p>
        </p:txBody>
      </p:sp>
      <p:sp>
        <p:nvSpPr>
          <p:cNvPr id="16" name="Speech Bubble: Rectangle with Corners Rounded 15">
            <a:extLst>
              <a:ext uri="{FF2B5EF4-FFF2-40B4-BE49-F238E27FC236}">
                <a16:creationId xmlns:a16="http://schemas.microsoft.com/office/drawing/2014/main" id="{C406AF61-8B09-402D-B9E9-D09354DCE033}"/>
              </a:ext>
            </a:extLst>
          </p:cNvPr>
          <p:cNvSpPr/>
          <p:nvPr/>
        </p:nvSpPr>
        <p:spPr>
          <a:xfrm>
            <a:off x="257403" y="1037390"/>
            <a:ext cx="2921367" cy="1339790"/>
          </a:xfrm>
          <a:prstGeom prst="wedgeRoundRectCallout">
            <a:avLst>
              <a:gd name="adj1" fmla="val 83341"/>
              <a:gd name="adj2" fmla="val 475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Take the first element of the current list, and use it as the dividing element.</a:t>
            </a:r>
          </a:p>
        </p:txBody>
      </p:sp>
      <p:sp>
        <p:nvSpPr>
          <p:cNvPr id="19" name="Speech Bubble: Rectangle with Corners Rounded 18">
            <a:extLst>
              <a:ext uri="{FF2B5EF4-FFF2-40B4-BE49-F238E27FC236}">
                <a16:creationId xmlns:a16="http://schemas.microsoft.com/office/drawing/2014/main" id="{C003385B-2380-49DD-BB8E-A7EB502793A0}"/>
              </a:ext>
            </a:extLst>
          </p:cNvPr>
          <p:cNvSpPr/>
          <p:nvPr/>
        </p:nvSpPr>
        <p:spPr>
          <a:xfrm>
            <a:off x="257403" y="3694701"/>
            <a:ext cx="2532585" cy="1339790"/>
          </a:xfrm>
          <a:prstGeom prst="wedgeRoundRectCallout">
            <a:avLst>
              <a:gd name="adj1" fmla="val 61056"/>
              <a:gd name="adj2" fmla="val -944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Create a new list from all elements &lt;= to the pivot value.</a:t>
            </a:r>
          </a:p>
        </p:txBody>
      </p:sp>
      <p:sp>
        <p:nvSpPr>
          <p:cNvPr id="24" name="Speech Bubble: Rectangle with Corners Rounded 23">
            <a:extLst>
              <a:ext uri="{FF2B5EF4-FFF2-40B4-BE49-F238E27FC236}">
                <a16:creationId xmlns:a16="http://schemas.microsoft.com/office/drawing/2014/main" id="{58013939-A432-49D7-B281-AFFD42DEB8F3}"/>
              </a:ext>
            </a:extLst>
          </p:cNvPr>
          <p:cNvSpPr/>
          <p:nvPr/>
        </p:nvSpPr>
        <p:spPr>
          <a:xfrm>
            <a:off x="646185" y="3821070"/>
            <a:ext cx="2532585" cy="1339790"/>
          </a:xfrm>
          <a:prstGeom prst="wedgeRoundRectCallout">
            <a:avLst>
              <a:gd name="adj1" fmla="val 45854"/>
              <a:gd name="adj2" fmla="val -938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Create a new list from all elements &gt; than the pivot value.</a:t>
            </a:r>
          </a:p>
        </p:txBody>
      </p:sp>
      <p:sp>
        <p:nvSpPr>
          <p:cNvPr id="26" name="Speech Bubble: Rectangle with Corners Rounded 25">
            <a:extLst>
              <a:ext uri="{FF2B5EF4-FFF2-40B4-BE49-F238E27FC236}">
                <a16:creationId xmlns:a16="http://schemas.microsoft.com/office/drawing/2014/main" id="{26B44B8F-C9A6-445F-A1DD-67F038928583}"/>
              </a:ext>
            </a:extLst>
          </p:cNvPr>
          <p:cNvSpPr/>
          <p:nvPr/>
        </p:nvSpPr>
        <p:spPr>
          <a:xfrm>
            <a:off x="367715" y="32202"/>
            <a:ext cx="4449292" cy="1771248"/>
          </a:xfrm>
          <a:prstGeom prst="wedgeRoundRectCallout">
            <a:avLst>
              <a:gd name="adj1" fmla="val 105926"/>
              <a:gd name="adj2" fmla="val 494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Construct the final sorted list by concatenating:</a:t>
            </a:r>
          </a:p>
          <a:p>
            <a:pPr algn="ctr"/>
            <a:r>
              <a:rPr lang="en-US" sz="2000" dirty="0">
                <a:latin typeface="Corbel" panose="020B0503020204020204" pitchFamily="34" charset="0"/>
              </a:rPr>
              <a:t> all &lt;= elements (in sorted order), </a:t>
            </a:r>
            <a:br>
              <a:rPr lang="en-US" sz="2000" dirty="0">
                <a:latin typeface="Corbel" panose="020B0503020204020204" pitchFamily="34" charset="0"/>
              </a:rPr>
            </a:br>
            <a:r>
              <a:rPr lang="en-US" sz="2000" dirty="0">
                <a:latin typeface="Corbel" panose="020B0503020204020204" pitchFamily="34" charset="0"/>
              </a:rPr>
              <a:t>then the pivot value, </a:t>
            </a:r>
          </a:p>
          <a:p>
            <a:pPr algn="ctr"/>
            <a:r>
              <a:rPr lang="en-US" sz="2000" dirty="0">
                <a:latin typeface="Corbel" panose="020B0503020204020204" pitchFamily="34" charset="0"/>
              </a:rPr>
              <a:t>then all &gt; elements (in sorted order).</a:t>
            </a:r>
          </a:p>
        </p:txBody>
      </p:sp>
      <p:pic>
        <p:nvPicPr>
          <p:cNvPr id="18" name="Picture 17" descr="A person wearing glasses&#10;&#10;Description automatically generated with medium confidence">
            <a:extLst>
              <a:ext uri="{FF2B5EF4-FFF2-40B4-BE49-F238E27FC236}">
                <a16:creationId xmlns:a16="http://schemas.microsoft.com/office/drawing/2014/main" id="{399A84D6-4C85-4763-B8C0-28A990AD9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027" y="4023050"/>
            <a:ext cx="3655632" cy="2437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a:extLst>
              <a:ext uri="{FF2B5EF4-FFF2-40B4-BE49-F238E27FC236}">
                <a16:creationId xmlns:a16="http://schemas.microsoft.com/office/drawing/2014/main" id="{5C7B335A-FA26-4EE9-972E-511E63A0FB8F}"/>
              </a:ext>
            </a:extLst>
          </p:cNvPr>
          <p:cNvGrpSpPr/>
          <p:nvPr/>
        </p:nvGrpSpPr>
        <p:grpSpPr>
          <a:xfrm>
            <a:off x="7832660" y="3507642"/>
            <a:ext cx="4167828" cy="2225016"/>
            <a:chOff x="7832660" y="3507642"/>
            <a:chExt cx="4167828" cy="2225016"/>
          </a:xfrm>
        </p:grpSpPr>
        <p:pic>
          <p:nvPicPr>
            <p:cNvPr id="20" name="Picture 19" descr="Shape&#10;&#10;Description automatically generated with low confidence">
              <a:extLst>
                <a:ext uri="{FF2B5EF4-FFF2-40B4-BE49-F238E27FC236}">
                  <a16:creationId xmlns:a16="http://schemas.microsoft.com/office/drawing/2014/main" id="{A83409D7-B857-4390-B3B0-679155B00E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813" y="3507642"/>
              <a:ext cx="1105361" cy="1105361"/>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35C897B-8D37-47C9-A74A-3DF978F5ED22}"/>
                </a:ext>
              </a:extLst>
            </p:cNvPr>
            <p:cNvSpPr txBox="1"/>
            <p:nvPr/>
          </p:nvSpPr>
          <p:spPr>
            <a:xfrm>
              <a:off x="7832660" y="4716995"/>
              <a:ext cx="4167828" cy="1015663"/>
            </a:xfrm>
            <a:prstGeom prst="rect">
              <a:avLst/>
            </a:prstGeom>
            <a:noFill/>
          </p:spPr>
          <p:txBody>
            <a:bodyPr wrap="square" rtlCol="0">
              <a:spAutoFit/>
            </a:bodyPr>
            <a:lstStyle/>
            <a:p>
              <a:pPr algn="ctr"/>
              <a:r>
                <a:rPr lang="en-US" sz="2000" dirty="0">
                  <a:solidFill>
                    <a:srgbClr val="FF0000"/>
                  </a:solidFill>
                </a:rPr>
                <a:t>Challenge: </a:t>
              </a:r>
              <a:r>
                <a:rPr lang="en-US" sz="2000" dirty="0"/>
                <a:t>How many lines of code does it take to implement quicksort in Haskell – O(10)? O(100)? </a:t>
              </a:r>
            </a:p>
          </p:txBody>
        </p:sp>
      </p:grpSp>
      <p:sp>
        <p:nvSpPr>
          <p:cNvPr id="22" name="TextBox 21">
            <a:extLst>
              <a:ext uri="{FF2B5EF4-FFF2-40B4-BE49-F238E27FC236}">
                <a16:creationId xmlns:a16="http://schemas.microsoft.com/office/drawing/2014/main" id="{6DC83138-6C7E-4A3B-9897-95B54519B19E}"/>
              </a:ext>
            </a:extLst>
          </p:cNvPr>
          <p:cNvSpPr txBox="1"/>
          <p:nvPr/>
        </p:nvSpPr>
        <p:spPr>
          <a:xfrm>
            <a:off x="349209" y="4639944"/>
            <a:ext cx="3687533" cy="707886"/>
          </a:xfrm>
          <a:prstGeom prst="rect">
            <a:avLst/>
          </a:prstGeom>
          <a:noFill/>
        </p:spPr>
        <p:txBody>
          <a:bodyPr wrap="square" rtlCol="0">
            <a:spAutoFit/>
          </a:bodyPr>
          <a:lstStyle/>
          <a:p>
            <a:pPr algn="ctr"/>
            <a:r>
              <a:rPr lang="en-US" sz="2000" dirty="0"/>
              <a:t>This is a textbook example of a </a:t>
            </a:r>
            <a:r>
              <a:rPr lang="en-US" sz="2000" dirty="0">
                <a:solidFill>
                  <a:srgbClr val="0070C0"/>
                </a:solidFill>
              </a:rPr>
              <a:t>divide and conquer</a:t>
            </a:r>
            <a:r>
              <a:rPr lang="en-US" sz="2000" dirty="0"/>
              <a:t> algorithm!</a:t>
            </a:r>
          </a:p>
        </p:txBody>
      </p:sp>
      <p:sp>
        <p:nvSpPr>
          <p:cNvPr id="27" name="Rectangle 26">
            <a:extLst>
              <a:ext uri="{FF2B5EF4-FFF2-40B4-BE49-F238E27FC236}">
                <a16:creationId xmlns:a16="http://schemas.microsoft.com/office/drawing/2014/main" id="{DF30BED0-566D-4430-9085-79AD791E5BF1}"/>
              </a:ext>
            </a:extLst>
          </p:cNvPr>
          <p:cNvSpPr/>
          <p:nvPr/>
        </p:nvSpPr>
        <p:spPr>
          <a:xfrm>
            <a:off x="8304596" y="5836650"/>
            <a:ext cx="3386926"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8" name="Rectangle 27">
            <a:extLst>
              <a:ext uri="{FF2B5EF4-FFF2-40B4-BE49-F238E27FC236}">
                <a16:creationId xmlns:a16="http://schemas.microsoft.com/office/drawing/2014/main" id="{85F74903-26E8-47B1-B60C-6589BF1D49FB}"/>
              </a:ext>
            </a:extLst>
          </p:cNvPr>
          <p:cNvSpPr/>
          <p:nvPr/>
        </p:nvSpPr>
        <p:spPr>
          <a:xfrm>
            <a:off x="8303749" y="5836650"/>
            <a:ext cx="3388189"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84022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200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down)">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down)">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wipe(left)">
                                      <p:cBhvr>
                                        <p:cTn id="85" dur="50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down)">
                                      <p:cBhvr>
                                        <p:cTn id="90" dur="5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4"/>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down)">
                                      <p:cBhvr>
                                        <p:cTn id="106" dur="500"/>
                                        <p:tgtEl>
                                          <p:spTgt spid="26"/>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26"/>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25"/>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5" grpId="1" animBg="1"/>
      <p:bldP spid="12" grpId="0" animBg="1"/>
      <p:bldP spid="12" grpId="1" animBg="1"/>
      <p:bldP spid="17" grpId="0" animBg="1"/>
      <p:bldP spid="17" grpId="1" animBg="1"/>
      <p:bldP spid="23" grpId="0" animBg="1"/>
      <p:bldP spid="23" grpId="1" animBg="1"/>
      <p:bldP spid="25" grpId="0" animBg="1"/>
      <p:bldP spid="25" grpId="1" animBg="1"/>
      <p:bldP spid="10" grpId="0" uiExpand="1"/>
      <p:bldP spid="13" grpId="0" animBg="1"/>
      <p:bldP spid="13" grpId="1" animBg="1"/>
      <p:bldP spid="16" grpId="0" animBg="1"/>
      <p:bldP spid="16" grpId="1" animBg="1"/>
      <p:bldP spid="19" grpId="0" animBg="1"/>
      <p:bldP spid="19" grpId="1" animBg="1"/>
      <p:bldP spid="24" grpId="0" animBg="1"/>
      <p:bldP spid="24" grpId="1" animBg="1"/>
      <p:bldP spid="26" grpId="0" animBg="1"/>
      <p:bldP spid="26" grpId="1" animBg="1"/>
      <p:bldP spid="22" grpId="0"/>
      <p:bldP spid="27" grpId="0" animBg="1"/>
      <p:bldP spid="27" grpId="1" animBg="1"/>
      <p:bldP spid="28" grpId="0" animBg="1"/>
      <p:bldP spid="28"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70E32472-9B53-4E8D-B7DA-39DA3BEA5674}"/>
              </a:ext>
            </a:extLst>
          </p:cNvPr>
          <p:cNvSpPr txBox="1"/>
          <p:nvPr/>
        </p:nvSpPr>
        <p:spPr>
          <a:xfrm>
            <a:off x="10146725" y="4454374"/>
            <a:ext cx="1657826" cy="369332"/>
          </a:xfrm>
          <a:prstGeom prst="rect">
            <a:avLst/>
          </a:prstGeom>
          <a:noFill/>
        </p:spPr>
        <p:txBody>
          <a:bodyPr wrap="none" rtlCol="0">
            <a:spAutoFit/>
          </a:bodyPr>
          <a:lstStyle/>
          <a:p>
            <a:r>
              <a:rPr lang="en-US" dirty="0">
                <a:solidFill>
                  <a:schemeClr val="bg1"/>
                </a:solidFill>
                <a:latin typeface="Comic Sans MS" panose="030F0702030302020204" pitchFamily="66" charset="0"/>
              </a:rPr>
              <a:t>Skeptic Alert</a:t>
            </a:r>
          </a:p>
        </p:txBody>
      </p:sp>
      <p:sp>
        <p:nvSpPr>
          <p:cNvPr id="4" name="TextBox 3">
            <a:extLst>
              <a:ext uri="{FF2B5EF4-FFF2-40B4-BE49-F238E27FC236}">
                <a16:creationId xmlns:a16="http://schemas.microsoft.com/office/drawing/2014/main" id="{2678758E-0D3A-47A5-8A8C-0CC60FD16EF9}"/>
              </a:ext>
            </a:extLst>
          </p:cNvPr>
          <p:cNvSpPr txBox="1"/>
          <p:nvPr/>
        </p:nvSpPr>
        <p:spPr>
          <a:xfrm>
            <a:off x="1296530" y="1316911"/>
            <a:ext cx="9919854" cy="830997"/>
          </a:xfrm>
          <a:prstGeom prst="rect">
            <a:avLst/>
          </a:prstGeom>
          <a:noFill/>
        </p:spPr>
        <p:txBody>
          <a:bodyPr wrap="square" rtlCol="0">
            <a:spAutoFit/>
          </a:bodyPr>
          <a:lstStyle/>
          <a:p>
            <a:pPr algn="ctr"/>
            <a:r>
              <a:rPr lang="en-US" sz="2400" dirty="0">
                <a:solidFill>
                  <a:srgbClr val="FF0000"/>
                </a:solidFill>
              </a:rPr>
              <a:t>Pattern Matching </a:t>
            </a:r>
            <a:r>
              <a:rPr lang="en-US" sz="2400" dirty="0"/>
              <a:t>is a feature of most functional programming languages which </a:t>
            </a:r>
            <a:r>
              <a:rPr lang="en-US" sz="2400" dirty="0">
                <a:solidFill>
                  <a:srgbClr val="FF0000"/>
                </a:solidFill>
              </a:rPr>
              <a:t>simplifies</a:t>
            </a:r>
            <a:r>
              <a:rPr lang="en-US" sz="2400" dirty="0"/>
              <a:t> writing functions that </a:t>
            </a:r>
            <a:r>
              <a:rPr lang="en-US" sz="2400" dirty="0">
                <a:solidFill>
                  <a:srgbClr val="FF0000"/>
                </a:solidFill>
              </a:rPr>
              <a:t>process tuples and lists</a:t>
            </a:r>
            <a:r>
              <a:rPr lang="en-US" sz="2400" dirty="0"/>
              <a:t>.</a:t>
            </a:r>
          </a:p>
        </p:txBody>
      </p:sp>
      <p:sp>
        <p:nvSpPr>
          <p:cNvPr id="7" name="Title 1">
            <a:extLst>
              <a:ext uri="{FF2B5EF4-FFF2-40B4-BE49-F238E27FC236}">
                <a16:creationId xmlns:a16="http://schemas.microsoft.com/office/drawing/2014/main" id="{88F8370A-7AB8-48B3-89DF-B7B92C208131}"/>
              </a:ext>
            </a:extLst>
          </p:cNvPr>
          <p:cNvSpPr>
            <a:spLocks noGrp="1"/>
          </p:cNvSpPr>
          <p:nvPr>
            <p:ph type="title"/>
          </p:nvPr>
        </p:nvSpPr>
        <p:spPr>
          <a:xfrm>
            <a:off x="914400" y="-76200"/>
            <a:ext cx="10363200" cy="1143000"/>
          </a:xfrm>
        </p:spPr>
        <p:txBody>
          <a:bodyPr/>
          <a:lstStyle/>
          <a:p>
            <a:r>
              <a:rPr lang="en-US" dirty="0"/>
              <a:t>More Control Flow: Pattern Matching</a:t>
            </a:r>
            <a:endParaRPr lang="en-US" dirty="0">
              <a:solidFill>
                <a:srgbClr val="FF0000"/>
              </a:solidFill>
            </a:endParaRPr>
          </a:p>
        </p:txBody>
      </p:sp>
      <p:sp>
        <p:nvSpPr>
          <p:cNvPr id="8" name="TextBox 7">
            <a:extLst>
              <a:ext uri="{FF2B5EF4-FFF2-40B4-BE49-F238E27FC236}">
                <a16:creationId xmlns:a16="http://schemas.microsoft.com/office/drawing/2014/main" id="{692CEC2B-B1A9-4151-9CAE-0B834C234D05}"/>
              </a:ext>
            </a:extLst>
          </p:cNvPr>
          <p:cNvSpPr txBox="1"/>
          <p:nvPr/>
        </p:nvSpPr>
        <p:spPr>
          <a:xfrm>
            <a:off x="1257153" y="2431753"/>
            <a:ext cx="9998608" cy="830997"/>
          </a:xfrm>
          <a:prstGeom prst="rect">
            <a:avLst/>
          </a:prstGeom>
          <a:noFill/>
        </p:spPr>
        <p:txBody>
          <a:bodyPr wrap="square" rtlCol="0">
            <a:spAutoFit/>
          </a:bodyPr>
          <a:lstStyle/>
          <a:p>
            <a:pPr algn="ctr"/>
            <a:r>
              <a:rPr lang="en-US" sz="2400" dirty="0"/>
              <a:t>Pattern Matching doesn't introduce fundamental new capabilities to Haskell, but uses </a:t>
            </a:r>
            <a:r>
              <a:rPr lang="en-US" sz="2400" dirty="0">
                <a:solidFill>
                  <a:srgbClr val="FF0000"/>
                </a:solidFill>
              </a:rPr>
              <a:t>"syntactic sugar" </a:t>
            </a:r>
            <a:r>
              <a:rPr lang="en-US" sz="2400" dirty="0"/>
              <a:t>to make it easier to create compact functions.</a:t>
            </a:r>
          </a:p>
        </p:txBody>
      </p:sp>
      <p:sp>
        <p:nvSpPr>
          <p:cNvPr id="12" name="TextBox 11">
            <a:extLst>
              <a:ext uri="{FF2B5EF4-FFF2-40B4-BE49-F238E27FC236}">
                <a16:creationId xmlns:a16="http://schemas.microsoft.com/office/drawing/2014/main" id="{11A98E3E-E719-4A5D-959E-BC81395895FE}"/>
              </a:ext>
            </a:extLst>
          </p:cNvPr>
          <p:cNvSpPr txBox="1"/>
          <p:nvPr/>
        </p:nvSpPr>
        <p:spPr>
          <a:xfrm>
            <a:off x="1257153" y="3546595"/>
            <a:ext cx="9998608" cy="830997"/>
          </a:xfrm>
          <a:prstGeom prst="rect">
            <a:avLst/>
          </a:prstGeom>
          <a:noFill/>
        </p:spPr>
        <p:txBody>
          <a:bodyPr wrap="square" rtlCol="0">
            <a:spAutoFit/>
          </a:bodyPr>
          <a:lstStyle/>
          <a:p>
            <a:pPr algn="ctr"/>
            <a:r>
              <a:rPr lang="en-US" sz="2400" dirty="0"/>
              <a:t>The approach dates to the early days of functional programming. </a:t>
            </a:r>
            <a:br>
              <a:rPr lang="en-US" sz="2400" dirty="0"/>
            </a:br>
            <a:r>
              <a:rPr lang="en-US" sz="2400" dirty="0"/>
              <a:t>The </a:t>
            </a:r>
            <a:r>
              <a:rPr lang="en-US" sz="2400" dirty="0">
                <a:solidFill>
                  <a:srgbClr val="FF0000"/>
                </a:solidFill>
              </a:rPr>
              <a:t>ML language </a:t>
            </a:r>
            <a:r>
              <a:rPr lang="en-US" sz="2400" dirty="0"/>
              <a:t>apparently introduced a version of this in </a:t>
            </a:r>
            <a:r>
              <a:rPr lang="en-US" sz="2400" dirty="0">
                <a:solidFill>
                  <a:srgbClr val="FF0000"/>
                </a:solidFill>
              </a:rPr>
              <a:t>1973</a:t>
            </a:r>
            <a:r>
              <a:rPr lang="en-US" sz="2400" dirty="0"/>
              <a:t>!</a:t>
            </a:r>
          </a:p>
        </p:txBody>
      </p:sp>
      <p:pic>
        <p:nvPicPr>
          <p:cNvPr id="10" name="Picture 9">
            <a:extLst>
              <a:ext uri="{FF2B5EF4-FFF2-40B4-BE49-F238E27FC236}">
                <a16:creationId xmlns:a16="http://schemas.microsoft.com/office/drawing/2014/main" id="{7DAE50FC-C285-4CCB-B158-8AE7718220B5}"/>
              </a:ext>
            </a:extLst>
          </p:cNvPr>
          <p:cNvPicPr>
            <a:picLocks noChangeAspect="1"/>
          </p:cNvPicPr>
          <p:nvPr/>
        </p:nvPicPr>
        <p:blipFill>
          <a:blip r:embed="rId2"/>
          <a:stretch>
            <a:fillRect/>
          </a:stretch>
        </p:blipFill>
        <p:spPr>
          <a:xfrm>
            <a:off x="1050439" y="4704486"/>
            <a:ext cx="2719327" cy="1812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105DDF30-1D93-4C08-B1F3-603CD66D13B0}"/>
              </a:ext>
            </a:extLst>
          </p:cNvPr>
          <p:cNvPicPr>
            <a:picLocks noChangeAspect="1"/>
          </p:cNvPicPr>
          <p:nvPr/>
        </p:nvPicPr>
        <p:blipFill>
          <a:blip r:embed="rId3"/>
          <a:stretch>
            <a:fillRect/>
          </a:stretch>
        </p:blipFill>
        <p:spPr>
          <a:xfrm>
            <a:off x="8599355" y="4870599"/>
            <a:ext cx="2980952" cy="1533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24248ECB-74C3-4F35-86F0-CC34B5BBC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091" y="4704486"/>
            <a:ext cx="2568778" cy="1926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8751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46A3A-EB11-4F8F-BF79-B13EC272D112}"/>
              </a:ext>
            </a:extLst>
          </p:cNvPr>
          <p:cNvSpPr>
            <a:spLocks noGrp="1"/>
          </p:cNvSpPr>
          <p:nvPr>
            <p:ph type="sldNum" sz="quarter" idx="12"/>
          </p:nvPr>
        </p:nvSpPr>
        <p:spPr/>
        <p:txBody>
          <a:bodyPr/>
          <a:lstStyle/>
          <a:p>
            <a:fld id="{6B316C21-5644-4E4F-8D27-516DC98CD9A7}" type="slidenum">
              <a:rPr lang="en-US" smtClean="0"/>
              <a:pPr/>
              <a:t>7</a:t>
            </a:fld>
            <a:endParaRPr lang="en-US"/>
          </a:p>
        </p:txBody>
      </p:sp>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Definition!</a:t>
            </a:r>
          </a:p>
        </p:txBody>
      </p:sp>
      <p:grpSp>
        <p:nvGrpSpPr>
          <p:cNvPr id="4" name="Group 3">
            <a:extLst>
              <a:ext uri="{FF2B5EF4-FFF2-40B4-BE49-F238E27FC236}">
                <a16:creationId xmlns:a16="http://schemas.microsoft.com/office/drawing/2014/main" id="{FDDF70E9-5433-46A4-AF96-7FFF64F1370D}"/>
              </a:ext>
            </a:extLst>
          </p:cNvPr>
          <p:cNvGrpSpPr/>
          <p:nvPr/>
        </p:nvGrpSpPr>
        <p:grpSpPr>
          <a:xfrm>
            <a:off x="710111" y="1266478"/>
            <a:ext cx="5186026" cy="5366203"/>
            <a:chOff x="679037" y="1403531"/>
            <a:chExt cx="5186026" cy="5366203"/>
          </a:xfrm>
        </p:grpSpPr>
        <p:sp>
          <p:nvSpPr>
            <p:cNvPr id="29" name="Rectangle 28">
              <a:extLst>
                <a:ext uri="{FF2B5EF4-FFF2-40B4-BE49-F238E27FC236}">
                  <a16:creationId xmlns:a16="http://schemas.microsoft.com/office/drawing/2014/main" id="{92438FED-D398-491A-9719-A6529F7F6099}"/>
                </a:ext>
              </a:extLst>
            </p:cNvPr>
            <p:cNvSpPr/>
            <p:nvPr/>
          </p:nvSpPr>
          <p:spPr>
            <a:xfrm>
              <a:off x="900378" y="1403531"/>
              <a:ext cx="4726699" cy="536620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34" name="TextBox 33">
              <a:extLst>
                <a:ext uri="{FF2B5EF4-FFF2-40B4-BE49-F238E27FC236}">
                  <a16:creationId xmlns:a16="http://schemas.microsoft.com/office/drawing/2014/main" id="{C4D8DE70-5371-44F2-9183-D26EC6E24847}"/>
                </a:ext>
              </a:extLst>
            </p:cNvPr>
            <p:cNvSpPr txBox="1"/>
            <p:nvPr/>
          </p:nvSpPr>
          <p:spPr>
            <a:xfrm>
              <a:off x="679037" y="2389868"/>
              <a:ext cx="1688613" cy="454746"/>
            </a:xfrm>
            <a:prstGeom prst="rect">
              <a:avLst/>
            </a:prstGeom>
            <a:noFill/>
          </p:spPr>
          <p:txBody>
            <a:bodyPr wrap="square">
              <a:spAutoFit/>
            </a:bodyPr>
            <a:lstStyle/>
            <a:p>
              <a:pPr algn="ctr"/>
              <a:r>
                <a:rPr lang="en-US" sz="1400" dirty="0">
                  <a:solidFill>
                    <a:schemeClr val="tx1"/>
                  </a:solidFill>
                </a:rPr>
                <a:t>Definition</a:t>
              </a:r>
            </a:p>
          </p:txBody>
        </p:sp>
        <p:grpSp>
          <p:nvGrpSpPr>
            <p:cNvPr id="55" name="Group 54">
              <a:extLst>
                <a:ext uri="{FF2B5EF4-FFF2-40B4-BE49-F238E27FC236}">
                  <a16:creationId xmlns:a16="http://schemas.microsoft.com/office/drawing/2014/main" id="{70472096-74C2-4496-9D48-90077D4050D0}"/>
                </a:ext>
              </a:extLst>
            </p:cNvPr>
            <p:cNvGrpSpPr/>
            <p:nvPr/>
          </p:nvGrpSpPr>
          <p:grpSpPr>
            <a:xfrm>
              <a:off x="1186667" y="1496363"/>
              <a:ext cx="4678396" cy="1006360"/>
              <a:chOff x="691459" y="2117811"/>
              <a:chExt cx="3818061" cy="848182"/>
            </a:xfrm>
          </p:grpSpPr>
          <p:pic>
            <p:nvPicPr>
              <p:cNvPr id="47" name="Picture 46" descr="Background pattern&#10;&#10;Description automatically generated">
                <a:extLst>
                  <a:ext uri="{FF2B5EF4-FFF2-40B4-BE49-F238E27FC236}">
                    <a16:creationId xmlns:a16="http://schemas.microsoft.com/office/drawing/2014/main" id="{0FA475A1-6360-4C16-B8E1-CE1587B1D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59" y="2117811"/>
                <a:ext cx="549828" cy="848182"/>
              </a:xfrm>
              <a:prstGeom prst="rect">
                <a:avLst/>
              </a:prstGeom>
            </p:spPr>
          </p:pic>
          <p:sp>
            <p:nvSpPr>
              <p:cNvPr id="48" name="TextBox 47">
                <a:extLst>
                  <a:ext uri="{FF2B5EF4-FFF2-40B4-BE49-F238E27FC236}">
                    <a16:creationId xmlns:a16="http://schemas.microsoft.com/office/drawing/2014/main" id="{279C48DE-356F-4807-B3FD-27F43B44B96A}"/>
                  </a:ext>
                </a:extLst>
              </p:cNvPr>
              <p:cNvSpPr txBox="1"/>
              <p:nvPr/>
            </p:nvSpPr>
            <p:spPr>
              <a:xfrm>
                <a:off x="1354800" y="2268667"/>
                <a:ext cx="3154720" cy="622562"/>
              </a:xfrm>
              <a:prstGeom prst="rect">
                <a:avLst/>
              </a:prstGeom>
              <a:noFill/>
            </p:spPr>
            <p:txBody>
              <a:bodyPr wrap="square">
                <a:spAutoFit/>
              </a:bodyPr>
              <a:lstStyle/>
              <a:p>
                <a:r>
                  <a:rPr lang="en-US" sz="2800" dirty="0">
                    <a:solidFill>
                      <a:schemeClr val="tx1"/>
                    </a:solidFill>
                  </a:rPr>
                  <a:t>Pure Function</a:t>
                </a:r>
              </a:p>
              <a:p>
                <a:r>
                  <a:rPr lang="en-US" sz="1400" dirty="0"/>
                  <a:t>(AKA a Referentially Transparent </a:t>
                </a:r>
                <a:r>
                  <a:rPr lang="en-US" sz="1400" dirty="0" err="1"/>
                  <a:t>func</a:t>
                </a:r>
                <a:r>
                  <a:rPr lang="en-US" sz="1400" dirty="0"/>
                  <a:t>)</a:t>
                </a:r>
                <a:endParaRPr lang="en-US" sz="1400" dirty="0">
                  <a:solidFill>
                    <a:schemeClr val="tx1"/>
                  </a:solidFill>
                </a:endParaRPr>
              </a:p>
            </p:txBody>
          </p:sp>
        </p:grpSp>
      </p:grpSp>
      <p:sp>
        <p:nvSpPr>
          <p:cNvPr id="25" name="TextBox 24">
            <a:extLst>
              <a:ext uri="{FF2B5EF4-FFF2-40B4-BE49-F238E27FC236}">
                <a16:creationId xmlns:a16="http://schemas.microsoft.com/office/drawing/2014/main" id="{F85899AC-1447-4283-AD24-04AEBE166FA8}"/>
              </a:ext>
            </a:extLst>
          </p:cNvPr>
          <p:cNvSpPr txBox="1"/>
          <p:nvPr/>
        </p:nvSpPr>
        <p:spPr>
          <a:xfrm>
            <a:off x="1150837" y="2923944"/>
            <a:ext cx="4415882" cy="707886"/>
          </a:xfrm>
          <a:prstGeom prst="rect">
            <a:avLst/>
          </a:prstGeom>
          <a:noFill/>
          <a:ln>
            <a:noFill/>
          </a:ln>
        </p:spPr>
        <p:txBody>
          <a:bodyPr wrap="square">
            <a:spAutoFit/>
          </a:bodyPr>
          <a:lstStyle/>
          <a:p>
            <a:r>
              <a:rPr lang="en-US" sz="2000" dirty="0">
                <a:solidFill>
                  <a:schemeClr val="tx1"/>
                </a:solidFill>
                <a:latin typeface="Corbel" panose="020B0503020204020204" pitchFamily="34" charset="0"/>
              </a:rPr>
              <a:t>1. Given a specific input x, the function </a:t>
            </a:r>
            <a:r>
              <a:rPr lang="en-US" sz="2000" i="1" dirty="0">
                <a:solidFill>
                  <a:srgbClr val="FF0000"/>
                </a:solidFill>
                <a:latin typeface="Corbel" panose="020B0503020204020204" pitchFamily="34" charset="0"/>
              </a:rPr>
              <a:t>always</a:t>
            </a:r>
            <a:r>
              <a:rPr lang="en-US" sz="2000" dirty="0">
                <a:solidFill>
                  <a:srgbClr val="FF0000"/>
                </a:solidFill>
                <a:latin typeface="Corbel" panose="020B0503020204020204" pitchFamily="34" charset="0"/>
              </a:rPr>
              <a:t> returns the same output </a:t>
            </a:r>
            <a:r>
              <a:rPr lang="en-US" sz="2000" dirty="0">
                <a:solidFill>
                  <a:schemeClr val="tx1"/>
                </a:solidFill>
                <a:latin typeface="Corbel" panose="020B0503020204020204" pitchFamily="34" charset="0"/>
              </a:rPr>
              <a:t>y. </a:t>
            </a:r>
          </a:p>
        </p:txBody>
      </p:sp>
      <p:sp>
        <p:nvSpPr>
          <p:cNvPr id="26" name="TextBox 25">
            <a:extLst>
              <a:ext uri="{FF2B5EF4-FFF2-40B4-BE49-F238E27FC236}">
                <a16:creationId xmlns:a16="http://schemas.microsoft.com/office/drawing/2014/main" id="{A6E2259F-F556-4914-8D65-9F57A9163E48}"/>
              </a:ext>
            </a:extLst>
          </p:cNvPr>
          <p:cNvSpPr txBox="1"/>
          <p:nvPr/>
        </p:nvSpPr>
        <p:spPr>
          <a:xfrm>
            <a:off x="1150837" y="3689818"/>
            <a:ext cx="4374940" cy="1323439"/>
          </a:xfrm>
          <a:prstGeom prst="rect">
            <a:avLst/>
          </a:prstGeom>
          <a:noFill/>
          <a:ln>
            <a:noFill/>
          </a:ln>
        </p:spPr>
        <p:txBody>
          <a:bodyPr wrap="square">
            <a:spAutoFit/>
          </a:bodyPr>
          <a:lstStyle/>
          <a:p>
            <a:r>
              <a:rPr lang="en-US" sz="2000" dirty="0">
                <a:solidFill>
                  <a:schemeClr val="tx1"/>
                </a:solidFill>
                <a:latin typeface="Corbel" panose="020B0503020204020204" pitchFamily="34" charset="0"/>
              </a:rPr>
              <a:t>2. </a:t>
            </a:r>
            <a:r>
              <a:rPr lang="en-US" sz="2000" dirty="0">
                <a:latin typeface="Corbel" panose="020B0503020204020204" pitchFamily="34" charset="0"/>
              </a:rPr>
              <a:t>It </a:t>
            </a:r>
            <a:r>
              <a:rPr lang="en-US" sz="2000" dirty="0">
                <a:solidFill>
                  <a:srgbClr val="FF0000"/>
                </a:solidFill>
                <a:latin typeface="Corbel" panose="020B0503020204020204" pitchFamily="34" charset="0"/>
              </a:rPr>
              <a:t>computes its output </a:t>
            </a:r>
            <a:r>
              <a:rPr lang="en-US" sz="2000" dirty="0">
                <a:latin typeface="Corbel" panose="020B0503020204020204" pitchFamily="34" charset="0"/>
              </a:rPr>
              <a:t>exclusively </a:t>
            </a:r>
            <a:r>
              <a:rPr lang="en-US" sz="2000" dirty="0">
                <a:solidFill>
                  <a:srgbClr val="FF0000"/>
                </a:solidFill>
                <a:latin typeface="Corbel" panose="020B0503020204020204" pitchFamily="34" charset="0"/>
              </a:rPr>
              <a:t>based on its input parameters</a:t>
            </a:r>
            <a:r>
              <a:rPr lang="en-US" sz="2000" dirty="0">
                <a:latin typeface="Corbel" panose="020B0503020204020204" pitchFamily="34" charset="0"/>
              </a:rPr>
              <a:t>, without relying on or modifying external data that might change from call to call.</a:t>
            </a:r>
            <a:endParaRPr lang="en-US" sz="2000" dirty="0">
              <a:solidFill>
                <a:schemeClr val="tx1"/>
              </a:solidFill>
              <a:latin typeface="Corbel" panose="020B0503020204020204" pitchFamily="34" charset="0"/>
            </a:endParaRPr>
          </a:p>
        </p:txBody>
      </p:sp>
      <p:sp>
        <p:nvSpPr>
          <p:cNvPr id="32" name="TextBox 31">
            <a:extLst>
              <a:ext uri="{FF2B5EF4-FFF2-40B4-BE49-F238E27FC236}">
                <a16:creationId xmlns:a16="http://schemas.microsoft.com/office/drawing/2014/main" id="{A4C217F9-0697-4D60-9B3A-52793380A90E}"/>
              </a:ext>
            </a:extLst>
          </p:cNvPr>
          <p:cNvSpPr txBox="1"/>
          <p:nvPr/>
        </p:nvSpPr>
        <p:spPr>
          <a:xfrm>
            <a:off x="1036123" y="2534378"/>
            <a:ext cx="4597500" cy="400110"/>
          </a:xfrm>
          <a:prstGeom prst="rect">
            <a:avLst/>
          </a:prstGeom>
          <a:noFill/>
        </p:spPr>
        <p:txBody>
          <a:bodyPr wrap="square">
            <a:spAutoFit/>
          </a:bodyPr>
          <a:lstStyle/>
          <a:p>
            <a:r>
              <a:rPr lang="en-US" sz="2000" dirty="0">
                <a:solidFill>
                  <a:schemeClr val="tx1"/>
                </a:solidFill>
                <a:latin typeface="Corbel" panose="020B0503020204020204" pitchFamily="34" charset="0"/>
              </a:rPr>
              <a:t>A function that </a:t>
            </a:r>
            <a:r>
              <a:rPr lang="en-US" sz="2000" dirty="0">
                <a:latin typeface="Corbel" panose="020B0503020204020204" pitchFamily="34" charset="0"/>
              </a:rPr>
              <a:t>has two properties:</a:t>
            </a:r>
          </a:p>
        </p:txBody>
      </p:sp>
      <p:grpSp>
        <p:nvGrpSpPr>
          <p:cNvPr id="7" name="Group 6">
            <a:extLst>
              <a:ext uri="{FF2B5EF4-FFF2-40B4-BE49-F238E27FC236}">
                <a16:creationId xmlns:a16="http://schemas.microsoft.com/office/drawing/2014/main" id="{ED0EE7B5-823F-4353-9265-E9D9BBDAD5DA}"/>
              </a:ext>
            </a:extLst>
          </p:cNvPr>
          <p:cNvGrpSpPr/>
          <p:nvPr/>
        </p:nvGrpSpPr>
        <p:grpSpPr>
          <a:xfrm>
            <a:off x="878570" y="5124346"/>
            <a:ext cx="2397088" cy="1409089"/>
            <a:chOff x="860876" y="4958839"/>
            <a:chExt cx="2397088" cy="1409089"/>
          </a:xfrm>
        </p:grpSpPr>
        <p:sp>
          <p:nvSpPr>
            <p:cNvPr id="5" name="Rectangle 4">
              <a:extLst>
                <a:ext uri="{FF2B5EF4-FFF2-40B4-BE49-F238E27FC236}">
                  <a16:creationId xmlns:a16="http://schemas.microsoft.com/office/drawing/2014/main" id="{FD819F98-32FF-4D3A-B6C1-863ECEA76FAB}"/>
                </a:ext>
              </a:extLst>
            </p:cNvPr>
            <p:cNvSpPr/>
            <p:nvPr/>
          </p:nvSpPr>
          <p:spPr>
            <a:xfrm>
              <a:off x="860876" y="5118873"/>
              <a:ext cx="2397088" cy="1249055"/>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n w="12700">
                    <a:noFill/>
                  </a:ln>
                  <a:solidFill>
                    <a:schemeClr val="tx1"/>
                  </a:solidFill>
                  <a:latin typeface="Consolas" panose="020B0609020204030204" pitchFamily="49" charset="0"/>
                </a:rPr>
                <a:t>int f(int </a:t>
              </a:r>
              <a:r>
                <a:rPr lang="en-US" sz="2000" dirty="0">
                  <a:ln w="12700">
                    <a:noFill/>
                  </a:ln>
                  <a:solidFill>
                    <a:srgbClr val="7030A0"/>
                  </a:solidFill>
                  <a:latin typeface="Consolas" panose="020B0609020204030204" pitchFamily="49" charset="0"/>
                </a:rPr>
                <a:t>p</a:t>
              </a:r>
              <a:r>
                <a:rPr lang="en-US" sz="2000" dirty="0">
                  <a:ln w="12700">
                    <a:noFill/>
                  </a:ln>
                  <a:solidFill>
                    <a:schemeClr val="tx1"/>
                  </a:solidFill>
                  <a:latin typeface="Consolas" panose="020B0609020204030204" pitchFamily="49" charset="0"/>
                </a:rPr>
                <a:t>) {</a:t>
              </a:r>
            </a:p>
            <a:p>
              <a:r>
                <a:rPr lang="en-US" sz="2000" dirty="0">
                  <a:ln w="12700">
                    <a:noFill/>
                  </a:ln>
                  <a:solidFill>
                    <a:schemeClr val="tx1"/>
                  </a:solidFill>
                  <a:latin typeface="Consolas" panose="020B0609020204030204" pitchFamily="49" charset="0"/>
                </a:rPr>
                <a:t> int </a:t>
              </a:r>
              <a:r>
                <a:rPr lang="en-US" sz="2000" dirty="0">
                  <a:ln w="12700">
                    <a:noFill/>
                  </a:ln>
                  <a:solidFill>
                    <a:srgbClr val="7030A0"/>
                  </a:solidFill>
                  <a:latin typeface="Consolas" panose="020B0609020204030204" pitchFamily="49" charset="0"/>
                </a:rPr>
                <a:t>q</a:t>
              </a:r>
              <a:r>
                <a:rPr lang="en-US" sz="2000" dirty="0">
                  <a:ln w="12700">
                    <a:noFill/>
                  </a:ln>
                  <a:solidFill>
                    <a:schemeClr val="tx1"/>
                  </a:solidFill>
                  <a:latin typeface="Consolas" panose="020B0609020204030204" pitchFamily="49" charset="0"/>
                </a:rPr>
                <a:t> = 5*</a:t>
              </a:r>
              <a:r>
                <a:rPr lang="en-US" sz="2000" dirty="0">
                  <a:ln w="12700">
                    <a:noFill/>
                  </a:ln>
                  <a:solidFill>
                    <a:srgbClr val="7030A0"/>
                  </a:solidFill>
                  <a:latin typeface="Consolas" panose="020B0609020204030204" pitchFamily="49" charset="0"/>
                </a:rPr>
                <a:t>p</a:t>
              </a:r>
              <a:r>
                <a:rPr lang="en-US" sz="2000" dirty="0">
                  <a:ln w="12700">
                    <a:noFill/>
                  </a:ln>
                  <a:solidFill>
                    <a:schemeClr val="tx1"/>
                  </a:solidFill>
                  <a:latin typeface="Consolas" panose="020B0609020204030204" pitchFamily="49" charset="0"/>
                </a:rPr>
                <a:t>*</a:t>
              </a:r>
              <a:r>
                <a:rPr lang="en-US" sz="2000" dirty="0">
                  <a:ln w="12700">
                    <a:noFill/>
                  </a:ln>
                  <a:solidFill>
                    <a:srgbClr val="7030A0"/>
                  </a:solidFill>
                  <a:latin typeface="Consolas" panose="020B0609020204030204" pitchFamily="49" charset="0"/>
                </a:rPr>
                <a:t>p</a:t>
              </a:r>
              <a:r>
                <a:rPr lang="en-US" sz="2000" dirty="0">
                  <a:ln w="12700">
                    <a:noFill/>
                  </a:ln>
                  <a:solidFill>
                    <a:schemeClr val="tx1"/>
                  </a:solidFill>
                  <a:latin typeface="Consolas" panose="020B0609020204030204" pitchFamily="49" charset="0"/>
                </a:rPr>
                <a:t>;</a:t>
              </a:r>
            </a:p>
            <a:p>
              <a:r>
                <a:rPr lang="en-US" sz="2000" dirty="0">
                  <a:ln w="12700">
                    <a:noFill/>
                  </a:ln>
                  <a:solidFill>
                    <a:schemeClr val="tx1"/>
                  </a:solidFill>
                  <a:latin typeface="Consolas" panose="020B0609020204030204" pitchFamily="49" charset="0"/>
                </a:rPr>
                <a:t> return </a:t>
              </a:r>
              <a:r>
                <a:rPr lang="en-US" sz="2000" dirty="0">
                  <a:ln w="12700">
                    <a:noFill/>
                  </a:ln>
                  <a:solidFill>
                    <a:srgbClr val="7030A0"/>
                  </a:solidFill>
                  <a:latin typeface="Consolas" panose="020B0609020204030204" pitchFamily="49" charset="0"/>
                </a:rPr>
                <a:t>q</a:t>
              </a:r>
              <a:r>
                <a:rPr lang="en-US" sz="2000" dirty="0">
                  <a:ln w="12700">
                    <a:noFill/>
                  </a:ln>
                  <a:solidFill>
                    <a:schemeClr val="tx1"/>
                  </a:solidFill>
                  <a:latin typeface="Consolas" panose="020B0609020204030204" pitchFamily="49" charset="0"/>
                </a:rPr>
                <a:t>;</a:t>
              </a:r>
            </a:p>
            <a:p>
              <a:r>
                <a:rPr lang="en-US" sz="2000" dirty="0">
                  <a:ln w="12700">
                    <a:noFill/>
                  </a:ln>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9708EBA-9386-47FB-906E-B3B34B94ADDF}"/>
                </a:ext>
              </a:extLst>
            </p:cNvPr>
            <p:cNvSpPr/>
            <p:nvPr/>
          </p:nvSpPr>
          <p:spPr>
            <a:xfrm>
              <a:off x="2307333" y="4958839"/>
              <a:ext cx="899561" cy="2071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Pure</a:t>
              </a:r>
            </a:p>
          </p:txBody>
        </p:sp>
      </p:grpSp>
      <p:grpSp>
        <p:nvGrpSpPr>
          <p:cNvPr id="9" name="Group 8">
            <a:extLst>
              <a:ext uri="{FF2B5EF4-FFF2-40B4-BE49-F238E27FC236}">
                <a16:creationId xmlns:a16="http://schemas.microsoft.com/office/drawing/2014/main" id="{4325BE65-611C-46EF-8C6D-0A626FD644C9}"/>
              </a:ext>
            </a:extLst>
          </p:cNvPr>
          <p:cNvGrpSpPr/>
          <p:nvPr/>
        </p:nvGrpSpPr>
        <p:grpSpPr>
          <a:xfrm>
            <a:off x="3343581" y="5124345"/>
            <a:ext cx="2397088" cy="1409090"/>
            <a:chOff x="3312507" y="4958838"/>
            <a:chExt cx="2397088" cy="1409090"/>
          </a:xfrm>
        </p:grpSpPr>
        <p:sp>
          <p:nvSpPr>
            <p:cNvPr id="33" name="Rectangle 32">
              <a:extLst>
                <a:ext uri="{FF2B5EF4-FFF2-40B4-BE49-F238E27FC236}">
                  <a16:creationId xmlns:a16="http://schemas.microsoft.com/office/drawing/2014/main" id="{28236CF4-9C35-471B-9A21-C50B38FEFA64}"/>
                </a:ext>
              </a:extLst>
            </p:cNvPr>
            <p:cNvSpPr/>
            <p:nvPr/>
          </p:nvSpPr>
          <p:spPr>
            <a:xfrm>
              <a:off x="3312507" y="5118873"/>
              <a:ext cx="2397088" cy="1249055"/>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n w="12700">
                    <a:noFill/>
                  </a:ln>
                  <a:solidFill>
                    <a:schemeClr val="tx1"/>
                  </a:solidFill>
                  <a:latin typeface="Consolas" panose="020B0609020204030204" pitchFamily="49" charset="0"/>
                </a:rPr>
                <a:t>int </a:t>
              </a:r>
              <a:r>
                <a:rPr lang="en-US" sz="2000" dirty="0">
                  <a:ln w="12700">
                    <a:noFill/>
                  </a:ln>
                  <a:solidFill>
                    <a:srgbClr val="FF0000"/>
                  </a:solidFill>
                  <a:latin typeface="Consolas" panose="020B0609020204030204" pitchFamily="49" charset="0"/>
                </a:rPr>
                <a:t>z</a:t>
              </a:r>
              <a:r>
                <a:rPr lang="en-US" sz="2000" dirty="0">
                  <a:ln w="12700">
                    <a:noFill/>
                  </a:ln>
                  <a:solidFill>
                    <a:schemeClr val="tx1"/>
                  </a:solidFill>
                  <a:latin typeface="Consolas" panose="020B0609020204030204" pitchFamily="49" charset="0"/>
                </a:rPr>
                <a:t>; </a:t>
              </a:r>
            </a:p>
            <a:p>
              <a:r>
                <a:rPr lang="en-US" sz="2000" dirty="0">
                  <a:ln w="12700">
                    <a:noFill/>
                  </a:ln>
                  <a:solidFill>
                    <a:schemeClr val="tx1"/>
                  </a:solidFill>
                  <a:latin typeface="Consolas" panose="020B0609020204030204" pitchFamily="49" charset="0"/>
                </a:rPr>
                <a:t>int f(int </a:t>
              </a:r>
              <a:r>
                <a:rPr lang="en-US" sz="2000" dirty="0">
                  <a:ln w="12700">
                    <a:noFill/>
                  </a:ln>
                  <a:solidFill>
                    <a:srgbClr val="7030A0"/>
                  </a:solidFill>
                  <a:latin typeface="Consolas" panose="020B0609020204030204" pitchFamily="49" charset="0"/>
                </a:rPr>
                <a:t>p</a:t>
              </a:r>
              <a:r>
                <a:rPr lang="en-US" sz="2000" dirty="0">
                  <a:ln w="12700">
                    <a:noFill/>
                  </a:ln>
                  <a:solidFill>
                    <a:schemeClr val="tx1"/>
                  </a:solidFill>
                  <a:latin typeface="Consolas" panose="020B0609020204030204" pitchFamily="49" charset="0"/>
                </a:rPr>
                <a:t>) {</a:t>
              </a:r>
            </a:p>
            <a:p>
              <a:r>
                <a:rPr lang="en-US" sz="2000" dirty="0">
                  <a:ln w="12700">
                    <a:noFill/>
                  </a:ln>
                  <a:solidFill>
                    <a:schemeClr val="tx1"/>
                  </a:solidFill>
                  <a:latin typeface="Consolas" panose="020B0609020204030204" pitchFamily="49" charset="0"/>
                </a:rPr>
                <a:t>  return </a:t>
              </a:r>
              <a:r>
                <a:rPr lang="en-US" sz="2000" dirty="0">
                  <a:ln w="12700">
                    <a:noFill/>
                  </a:ln>
                  <a:solidFill>
                    <a:srgbClr val="7030A0"/>
                  </a:solidFill>
                  <a:latin typeface="Consolas" panose="020B0609020204030204" pitchFamily="49" charset="0"/>
                </a:rPr>
                <a:t>p</a:t>
              </a:r>
              <a:r>
                <a:rPr lang="en-US" sz="2000" dirty="0">
                  <a:ln w="12700">
                    <a:noFill/>
                  </a:ln>
                  <a:solidFill>
                    <a:schemeClr val="tx1"/>
                  </a:solidFill>
                  <a:latin typeface="Consolas" panose="020B0609020204030204" pitchFamily="49" charset="0"/>
                </a:rPr>
                <a:t>*</a:t>
              </a:r>
              <a:r>
                <a:rPr lang="en-US" sz="2000" dirty="0">
                  <a:ln w="12700">
                    <a:noFill/>
                  </a:ln>
                  <a:solidFill>
                    <a:srgbClr val="FF0000"/>
                  </a:solidFill>
                  <a:latin typeface="Consolas" panose="020B0609020204030204" pitchFamily="49" charset="0"/>
                </a:rPr>
                <a:t>z++</a:t>
              </a:r>
              <a:r>
                <a:rPr lang="en-US" sz="2000" dirty="0">
                  <a:ln w="12700">
                    <a:noFill/>
                  </a:ln>
                  <a:solidFill>
                    <a:schemeClr val="tx1"/>
                  </a:solidFill>
                  <a:latin typeface="Consolas" panose="020B0609020204030204" pitchFamily="49" charset="0"/>
                </a:rPr>
                <a:t>;</a:t>
              </a:r>
            </a:p>
            <a:p>
              <a:r>
                <a:rPr lang="en-US" sz="2000" dirty="0">
                  <a:ln w="12700">
                    <a:noFill/>
                  </a:ln>
                  <a:solidFill>
                    <a:schemeClr val="tx1"/>
                  </a:solidFill>
                  <a:latin typeface="Consolas" panose="020B0609020204030204" pitchFamily="49" charset="0"/>
                </a:rPr>
                <a:t>}</a:t>
              </a:r>
            </a:p>
          </p:txBody>
        </p:sp>
        <p:sp>
          <p:nvSpPr>
            <p:cNvPr id="35" name="Rectangle 34">
              <a:extLst>
                <a:ext uri="{FF2B5EF4-FFF2-40B4-BE49-F238E27FC236}">
                  <a16:creationId xmlns:a16="http://schemas.microsoft.com/office/drawing/2014/main" id="{B0BECBDE-83AD-45AF-BDAE-BABDB2CF7F1C}"/>
                </a:ext>
              </a:extLst>
            </p:cNvPr>
            <p:cNvSpPr/>
            <p:nvPr/>
          </p:nvSpPr>
          <p:spPr>
            <a:xfrm>
              <a:off x="3365794" y="4958838"/>
              <a:ext cx="1079436" cy="2071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Impure</a:t>
              </a:r>
            </a:p>
          </p:txBody>
        </p:sp>
      </p:grpSp>
      <p:grpSp>
        <p:nvGrpSpPr>
          <p:cNvPr id="20" name="Group 19">
            <a:extLst>
              <a:ext uri="{FF2B5EF4-FFF2-40B4-BE49-F238E27FC236}">
                <a16:creationId xmlns:a16="http://schemas.microsoft.com/office/drawing/2014/main" id="{5C8137F6-D8B9-4C68-B283-D3E31ECCB223}"/>
              </a:ext>
            </a:extLst>
          </p:cNvPr>
          <p:cNvGrpSpPr/>
          <p:nvPr/>
        </p:nvGrpSpPr>
        <p:grpSpPr>
          <a:xfrm>
            <a:off x="6382326" y="1623955"/>
            <a:ext cx="4919167" cy="1143000"/>
            <a:chOff x="2596178" y="60736"/>
            <a:chExt cx="4919167" cy="1143000"/>
          </a:xfrm>
        </p:grpSpPr>
        <p:sp>
          <p:nvSpPr>
            <p:cNvPr id="21" name="Rectangle 11">
              <a:extLst>
                <a:ext uri="{FF2B5EF4-FFF2-40B4-BE49-F238E27FC236}">
                  <a16:creationId xmlns:a16="http://schemas.microsoft.com/office/drawing/2014/main" id="{8A3EC662-B3E4-4659-B164-170C13C54108}"/>
                </a:ext>
              </a:extLst>
            </p:cNvPr>
            <p:cNvSpPr>
              <a:spLocks noChangeArrowheads="1"/>
            </p:cNvSpPr>
            <p:nvPr/>
          </p:nvSpPr>
          <p:spPr bwMode="auto">
            <a:xfrm>
              <a:off x="3203172" y="60736"/>
              <a:ext cx="431217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2400" dirty="0">
                  <a:latin typeface="Corbel" panose="020B0503020204020204" pitchFamily="34" charset="0"/>
                </a:rPr>
                <a:t>Why should we bother creating functions that are pure? </a:t>
              </a:r>
            </a:p>
          </p:txBody>
        </p:sp>
        <p:pic>
          <p:nvPicPr>
            <p:cNvPr id="22" name="Picture 21" descr="Shape&#10;&#10;Description automatically generated with low confidence">
              <a:extLst>
                <a:ext uri="{FF2B5EF4-FFF2-40B4-BE49-F238E27FC236}">
                  <a16:creationId xmlns:a16="http://schemas.microsoft.com/office/drawing/2014/main" id="{9269E2D8-925B-4AA6-ACFB-B0F3E73563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6178" y="171684"/>
              <a:ext cx="789431" cy="789431"/>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B0330219-6328-44A4-BC9B-6897E8652E3B}"/>
              </a:ext>
            </a:extLst>
          </p:cNvPr>
          <p:cNvSpPr/>
          <p:nvPr/>
        </p:nvSpPr>
        <p:spPr>
          <a:xfrm>
            <a:off x="6496667" y="2969912"/>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4" name="Rectangle 23">
            <a:extLst>
              <a:ext uri="{FF2B5EF4-FFF2-40B4-BE49-F238E27FC236}">
                <a16:creationId xmlns:a16="http://schemas.microsoft.com/office/drawing/2014/main" id="{0F112086-B6D6-4AF1-ADF3-900CBEF97E5E}"/>
              </a:ext>
            </a:extLst>
          </p:cNvPr>
          <p:cNvSpPr/>
          <p:nvPr/>
        </p:nvSpPr>
        <p:spPr>
          <a:xfrm>
            <a:off x="6496667" y="2974246"/>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Rectangle 11">
            <a:extLst>
              <a:ext uri="{FF2B5EF4-FFF2-40B4-BE49-F238E27FC236}">
                <a16:creationId xmlns:a16="http://schemas.microsoft.com/office/drawing/2014/main" id="{B6E77264-83D3-49C5-BBEA-0D1BD88583A5}"/>
              </a:ext>
            </a:extLst>
          </p:cNvPr>
          <p:cNvSpPr>
            <a:spLocks noChangeArrowheads="1"/>
          </p:cNvSpPr>
          <p:nvPr/>
        </p:nvSpPr>
        <p:spPr bwMode="auto">
          <a:xfrm>
            <a:off x="6728522" y="3067895"/>
            <a:ext cx="422677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2400" dirty="0">
                <a:latin typeface="Corbel" panose="020B0503020204020204" pitchFamily="34" charset="0"/>
              </a:rPr>
              <a:t>They make code easier to </a:t>
            </a:r>
            <a:r>
              <a:rPr lang="en-US" sz="2400" dirty="0">
                <a:solidFill>
                  <a:srgbClr val="FF0000"/>
                </a:solidFill>
                <a:latin typeface="Corbel" panose="020B0503020204020204" pitchFamily="34" charset="0"/>
              </a:rPr>
              <a:t>reason about</a:t>
            </a:r>
            <a:r>
              <a:rPr lang="en-US" sz="2400" dirty="0">
                <a:latin typeface="Corbel" panose="020B0503020204020204" pitchFamily="34" charset="0"/>
              </a:rPr>
              <a:t>, </a:t>
            </a:r>
            <a:r>
              <a:rPr lang="en-US" sz="2400" dirty="0">
                <a:solidFill>
                  <a:srgbClr val="FF0000"/>
                </a:solidFill>
                <a:latin typeface="Corbel" panose="020B0503020204020204" pitchFamily="34" charset="0"/>
              </a:rPr>
              <a:t>debug</a:t>
            </a:r>
            <a:r>
              <a:rPr lang="en-US" sz="2400" dirty="0">
                <a:latin typeface="Corbel" panose="020B0503020204020204" pitchFamily="34" charset="0"/>
              </a:rPr>
              <a:t> and </a:t>
            </a:r>
            <a:r>
              <a:rPr lang="en-US" sz="2400" dirty="0">
                <a:solidFill>
                  <a:srgbClr val="FF0000"/>
                </a:solidFill>
                <a:latin typeface="Corbel" panose="020B0503020204020204" pitchFamily="34" charset="0"/>
              </a:rPr>
              <a:t>test</a:t>
            </a:r>
            <a:r>
              <a:rPr lang="en-US" sz="2400" dirty="0">
                <a:latin typeface="Corbel" panose="020B0503020204020204" pitchFamily="34" charset="0"/>
              </a:rPr>
              <a:t>!</a:t>
            </a:r>
          </a:p>
        </p:txBody>
      </p:sp>
      <p:sp>
        <p:nvSpPr>
          <p:cNvPr id="30" name="Rectangle 11">
            <a:extLst>
              <a:ext uri="{FF2B5EF4-FFF2-40B4-BE49-F238E27FC236}">
                <a16:creationId xmlns:a16="http://schemas.microsoft.com/office/drawing/2014/main" id="{DDDF6E5F-BD67-45D2-9298-0897A8ABA048}"/>
              </a:ext>
            </a:extLst>
          </p:cNvPr>
          <p:cNvSpPr>
            <a:spLocks noChangeArrowheads="1"/>
          </p:cNvSpPr>
          <p:nvPr/>
        </p:nvSpPr>
        <p:spPr bwMode="auto">
          <a:xfrm>
            <a:off x="6539883" y="4091526"/>
            <a:ext cx="4604054"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2400" dirty="0">
                <a:latin typeface="Corbel" panose="020B0503020204020204" pitchFamily="34" charset="0"/>
              </a:rPr>
              <a:t>They enable </a:t>
            </a:r>
            <a:r>
              <a:rPr lang="en-US" sz="2400" dirty="0">
                <a:solidFill>
                  <a:srgbClr val="FF0000"/>
                </a:solidFill>
                <a:latin typeface="Corbel" panose="020B0503020204020204" pitchFamily="34" charset="0"/>
              </a:rPr>
              <a:t>parallelism</a:t>
            </a:r>
            <a:r>
              <a:rPr lang="en-US" sz="2400" dirty="0">
                <a:latin typeface="Corbel" panose="020B0503020204020204" pitchFamily="34" charset="0"/>
              </a:rPr>
              <a:t> and </a:t>
            </a:r>
            <a:r>
              <a:rPr lang="en-US" sz="2400" dirty="0">
                <a:solidFill>
                  <a:srgbClr val="FF0000"/>
                </a:solidFill>
                <a:latin typeface="Corbel" panose="020B0503020204020204" pitchFamily="34" charset="0"/>
              </a:rPr>
              <a:t>compiler optimizations</a:t>
            </a:r>
            <a:r>
              <a:rPr lang="en-US" sz="2400" dirty="0">
                <a:latin typeface="Corbel" panose="020B0503020204020204" pitchFamily="34" charset="0"/>
              </a:rPr>
              <a:t>!</a:t>
            </a:r>
          </a:p>
        </p:txBody>
      </p:sp>
      <p:sp>
        <p:nvSpPr>
          <p:cNvPr id="36" name="Rectangle 11">
            <a:extLst>
              <a:ext uri="{FF2B5EF4-FFF2-40B4-BE49-F238E27FC236}">
                <a16:creationId xmlns:a16="http://schemas.microsoft.com/office/drawing/2014/main" id="{40C6C983-D819-4D2F-B364-4FB4E7F9DA1D}"/>
              </a:ext>
            </a:extLst>
          </p:cNvPr>
          <p:cNvSpPr>
            <a:spLocks noChangeArrowheads="1"/>
          </p:cNvSpPr>
          <p:nvPr/>
        </p:nvSpPr>
        <p:spPr bwMode="auto">
          <a:xfrm>
            <a:off x="6291009" y="5145988"/>
            <a:ext cx="5101802"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2400" dirty="0">
                <a:latin typeface="Corbel" panose="020B0503020204020204" pitchFamily="34" charset="0"/>
              </a:rPr>
              <a:t>They help us </a:t>
            </a:r>
            <a:r>
              <a:rPr lang="en-US" sz="2400" dirty="0">
                <a:solidFill>
                  <a:srgbClr val="FF0000"/>
                </a:solidFill>
                <a:latin typeface="Corbel" panose="020B0503020204020204" pitchFamily="34" charset="0"/>
              </a:rPr>
              <a:t>formally analyze </a:t>
            </a:r>
            <a:r>
              <a:rPr lang="en-US" sz="2400" dirty="0">
                <a:latin typeface="Corbel" panose="020B0503020204020204" pitchFamily="34" charset="0"/>
              </a:rPr>
              <a:t>and </a:t>
            </a:r>
            <a:r>
              <a:rPr lang="en-US" sz="2400" dirty="0">
                <a:solidFill>
                  <a:srgbClr val="FF0000"/>
                </a:solidFill>
                <a:latin typeface="Corbel" panose="020B0503020204020204" pitchFamily="34" charset="0"/>
              </a:rPr>
              <a:t>prove things </a:t>
            </a:r>
            <a:r>
              <a:rPr lang="en-US" sz="2400" dirty="0">
                <a:latin typeface="Corbel" panose="020B0503020204020204" pitchFamily="34" charset="0"/>
              </a:rPr>
              <a:t>about programs!</a:t>
            </a:r>
          </a:p>
        </p:txBody>
      </p:sp>
    </p:spTree>
    <p:extLst>
      <p:ext uri="{BB962C8B-B14F-4D97-AF65-F5344CB8AC3E}">
        <p14:creationId xmlns:p14="http://schemas.microsoft.com/office/powerpoint/2010/main" val="4648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22" presetClass="entr" presetSubtype="8"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250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2" grpId="0"/>
      <p:bldP spid="23" grpId="0" animBg="1"/>
      <p:bldP spid="23" grpId="1" animBg="1"/>
      <p:bldP spid="24" grpId="0" animBg="1"/>
      <p:bldP spid="24" grpId="1" animBg="1"/>
      <p:bldP spid="28" grpId="0"/>
      <p:bldP spid="30" grpId="0"/>
      <p:bldP spid="3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3214F-8A62-4C2B-9F7A-9E86E43323D6}"/>
              </a:ext>
            </a:extLst>
          </p:cNvPr>
          <p:cNvGrpSpPr/>
          <p:nvPr/>
        </p:nvGrpSpPr>
        <p:grpSpPr>
          <a:xfrm>
            <a:off x="230440" y="1022318"/>
            <a:ext cx="5838400" cy="2883500"/>
            <a:chOff x="230440" y="1612958"/>
            <a:chExt cx="5838400" cy="2883500"/>
          </a:xfrm>
        </p:grpSpPr>
        <p:sp>
          <p:nvSpPr>
            <p:cNvPr id="6" name="Rectangle 5">
              <a:extLst>
                <a:ext uri="{FF2B5EF4-FFF2-40B4-BE49-F238E27FC236}">
                  <a16:creationId xmlns:a16="http://schemas.microsoft.com/office/drawing/2014/main" id="{9BD176C6-AACE-4E12-9741-9626CD338F7A}"/>
                </a:ext>
              </a:extLst>
            </p:cNvPr>
            <p:cNvSpPr/>
            <p:nvPr/>
          </p:nvSpPr>
          <p:spPr>
            <a:xfrm>
              <a:off x="288558" y="1914806"/>
              <a:ext cx="5780282" cy="258165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56813B0-ABC6-46B9-9245-58032FCD407E}"/>
                </a:ext>
              </a:extLst>
            </p:cNvPr>
            <p:cNvSpPr txBox="1"/>
            <p:nvPr/>
          </p:nvSpPr>
          <p:spPr>
            <a:xfrm>
              <a:off x="230440" y="1612958"/>
              <a:ext cx="926857" cy="369332"/>
            </a:xfrm>
            <a:prstGeom prst="rect">
              <a:avLst/>
            </a:prstGeom>
            <a:noFill/>
          </p:spPr>
          <p:txBody>
            <a:bodyPr wrap="none" rtlCol="0">
              <a:spAutoFit/>
            </a:bodyPr>
            <a:lstStyle/>
            <a:p>
              <a:r>
                <a:rPr lang="en-US" dirty="0" err="1"/>
                <a:t>critic.hs</a:t>
              </a:r>
              <a:endParaRPr lang="en-US" dirty="0"/>
            </a:p>
          </p:txBody>
        </p:sp>
      </p:grpSp>
      <p:sp>
        <p:nvSpPr>
          <p:cNvPr id="68" name="Rectangle 67">
            <a:extLst>
              <a:ext uri="{FF2B5EF4-FFF2-40B4-BE49-F238E27FC236}">
                <a16:creationId xmlns:a16="http://schemas.microsoft.com/office/drawing/2014/main" id="{17668BB1-6AB0-4DE9-B83E-FA9EDD056579}"/>
              </a:ext>
            </a:extLst>
          </p:cNvPr>
          <p:cNvSpPr/>
          <p:nvPr/>
        </p:nvSpPr>
        <p:spPr>
          <a:xfrm>
            <a:off x="338243" y="3287185"/>
            <a:ext cx="5602605" cy="560784"/>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47C5BA3-AD95-44F0-9EF2-7B450F5E402B}"/>
              </a:ext>
            </a:extLst>
          </p:cNvPr>
          <p:cNvSpPr/>
          <p:nvPr/>
        </p:nvSpPr>
        <p:spPr>
          <a:xfrm>
            <a:off x="338244" y="1645820"/>
            <a:ext cx="5602605" cy="560784"/>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BFF8B33-D961-4C3D-BBE8-20F6816744A2}"/>
              </a:ext>
            </a:extLst>
          </p:cNvPr>
          <p:cNvSpPr/>
          <p:nvPr/>
        </p:nvSpPr>
        <p:spPr>
          <a:xfrm>
            <a:off x="338243" y="2202805"/>
            <a:ext cx="5602605" cy="560784"/>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1DA3403-48B4-419D-95F3-7EC2511ADBE8}"/>
              </a:ext>
            </a:extLst>
          </p:cNvPr>
          <p:cNvSpPr/>
          <p:nvPr/>
        </p:nvSpPr>
        <p:spPr>
          <a:xfrm>
            <a:off x="338242" y="2741715"/>
            <a:ext cx="5602605" cy="560784"/>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1F32906-1695-416C-955F-0D7C161EE54C}"/>
              </a:ext>
            </a:extLst>
          </p:cNvPr>
          <p:cNvSpPr/>
          <p:nvPr/>
        </p:nvSpPr>
        <p:spPr>
          <a:xfrm>
            <a:off x="338244" y="1644907"/>
            <a:ext cx="5602605" cy="560784"/>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BEB7E8-06C4-4033-971C-2C2A3AB03037}"/>
              </a:ext>
            </a:extLst>
          </p:cNvPr>
          <p:cNvSpPr txBox="1"/>
          <p:nvPr/>
        </p:nvSpPr>
        <p:spPr>
          <a:xfrm>
            <a:off x="271918" y="1308512"/>
            <a:ext cx="5590456" cy="2585323"/>
          </a:xfrm>
          <a:prstGeom prst="rect">
            <a:avLst/>
          </a:prstGeom>
          <a:noFill/>
        </p:spPr>
        <p:txBody>
          <a:bodyPr wrap="square">
            <a:spAutoFit/>
          </a:bodyPr>
          <a:lstStyle/>
          <a:p>
            <a:r>
              <a:rPr lang="en-US" dirty="0" err="1">
                <a:latin typeface="Consolas" panose="020B0609020204030204" pitchFamily="49" charset="0"/>
              </a:rPr>
              <a:t>course_critic</a:t>
            </a:r>
            <a:r>
              <a:rPr lang="en-US" dirty="0">
                <a:latin typeface="Consolas" panose="020B0609020204030204" pitchFamily="49" charset="0"/>
              </a:rPr>
              <a:t> :: </a:t>
            </a:r>
            <a:r>
              <a:rPr lang="en-US" dirty="0">
                <a:solidFill>
                  <a:srgbClr val="00B050"/>
                </a:solidFill>
                <a:latin typeface="Consolas" panose="020B0609020204030204" pitchFamily="49" charset="0"/>
              </a:rPr>
              <a:t>String</a:t>
            </a:r>
            <a:r>
              <a:rPr lang="en-US" dirty="0">
                <a:latin typeface="Consolas" panose="020B0609020204030204" pitchFamily="49" charset="0"/>
              </a:rPr>
              <a:t> -&gt; </a:t>
            </a:r>
            <a:r>
              <a:rPr lang="en-US" dirty="0">
                <a:solidFill>
                  <a:srgbClr val="7030A0"/>
                </a:solidFill>
                <a:latin typeface="Consolas" panose="020B0609020204030204" pitchFamily="49" charset="0"/>
              </a:rPr>
              <a:t>String</a:t>
            </a:r>
            <a:r>
              <a:rPr lang="en-US" dirty="0">
                <a:latin typeface="Consolas" panose="020B0609020204030204" pitchFamily="49" charset="0"/>
              </a:rPr>
              <a:t> -&gt; String</a:t>
            </a:r>
          </a:p>
          <a:p>
            <a:r>
              <a:rPr lang="en-US" dirty="0" err="1">
                <a:latin typeface="Consolas" panose="020B0609020204030204" pitchFamily="49" charset="0"/>
              </a:rPr>
              <a:t>course_critic</a:t>
            </a:r>
            <a:r>
              <a:rPr lang="en-US" dirty="0">
                <a:latin typeface="Consolas" panose="020B0609020204030204" pitchFamily="49" charset="0"/>
              </a:rPr>
              <a:t> </a:t>
            </a:r>
            <a:r>
              <a:rPr lang="en-US" dirty="0">
                <a:solidFill>
                  <a:srgbClr val="00B050"/>
                </a:solidFill>
                <a:latin typeface="Consolas" panose="020B0609020204030204" pitchFamily="49" charset="0"/>
              </a:rPr>
              <a:t>"Carey" </a:t>
            </a:r>
            <a:r>
              <a:rPr lang="en-US" dirty="0">
                <a:solidFill>
                  <a:srgbClr val="7030A0"/>
                </a:solidFill>
                <a:latin typeface="Consolas" panose="020B0609020204030204" pitchFamily="49" charset="0"/>
              </a:rPr>
              <a:t>"CS131" </a:t>
            </a:r>
            <a:r>
              <a:rPr lang="en-US" dirty="0">
                <a:latin typeface="Consolas" panose="020B0609020204030204" pitchFamily="49" charset="0"/>
              </a:rPr>
              <a:t>= </a:t>
            </a:r>
          </a:p>
          <a:p>
            <a:r>
              <a:rPr lang="en-US" dirty="0">
                <a:latin typeface="Consolas" panose="020B0609020204030204" pitchFamily="49" charset="0"/>
              </a:rPr>
              <a:t>  "Get ready for pop-tarts and Haskell!"</a:t>
            </a:r>
          </a:p>
          <a:p>
            <a:r>
              <a:rPr lang="en-US" dirty="0" err="1">
                <a:latin typeface="Consolas" panose="020B0609020204030204" pitchFamily="49" charset="0"/>
              </a:rPr>
              <a:t>course_critic</a:t>
            </a:r>
            <a:r>
              <a:rPr lang="en-US" dirty="0">
                <a:latin typeface="Consolas" panose="020B0609020204030204" pitchFamily="49" charset="0"/>
              </a:rPr>
              <a:t> </a:t>
            </a:r>
            <a:r>
              <a:rPr lang="en-US" dirty="0">
                <a:solidFill>
                  <a:srgbClr val="00B050"/>
                </a:solidFill>
                <a:latin typeface="Consolas" panose="020B0609020204030204" pitchFamily="49" charset="0"/>
              </a:rPr>
              <a:t>"Eggert" </a:t>
            </a:r>
            <a:r>
              <a:rPr lang="en-US" dirty="0">
                <a:solidFill>
                  <a:srgbClr val="7030A0"/>
                </a:solidFill>
                <a:latin typeface="Consolas" panose="020B0609020204030204" pitchFamily="49" charset="0"/>
              </a:rPr>
              <a:t>course</a:t>
            </a:r>
            <a:r>
              <a:rPr lang="en-US" dirty="0">
                <a:latin typeface="Consolas" panose="020B0609020204030204" pitchFamily="49" charset="0"/>
              </a:rPr>
              <a:t> =</a:t>
            </a:r>
          </a:p>
          <a:p>
            <a:r>
              <a:rPr lang="en-US" dirty="0">
                <a:latin typeface="Consolas" panose="020B0609020204030204" pitchFamily="49" charset="0"/>
              </a:rPr>
              <a:t>  course ++ " is </a:t>
            </a:r>
            <a:r>
              <a:rPr lang="en-US" dirty="0" err="1">
                <a:latin typeface="Consolas" panose="020B0609020204030204" pitchFamily="49" charset="0"/>
              </a:rPr>
              <a:t>gonna</a:t>
            </a:r>
            <a:r>
              <a:rPr lang="en-US" dirty="0">
                <a:latin typeface="Consolas" panose="020B0609020204030204" pitchFamily="49" charset="0"/>
              </a:rPr>
              <a:t> be difficult."</a:t>
            </a:r>
          </a:p>
          <a:p>
            <a:r>
              <a:rPr lang="en-US" dirty="0" err="1">
                <a:latin typeface="Consolas" panose="020B0609020204030204" pitchFamily="49" charset="0"/>
              </a:rPr>
              <a:t>course_critic</a:t>
            </a:r>
            <a:r>
              <a:rPr lang="en-US" dirty="0">
                <a:latin typeface="Consolas" panose="020B0609020204030204" pitchFamily="49" charset="0"/>
              </a:rPr>
              <a:t> </a:t>
            </a:r>
            <a:r>
              <a:rPr lang="en-US" dirty="0">
                <a:solidFill>
                  <a:srgbClr val="00B050"/>
                </a:solidFill>
                <a:latin typeface="Consolas" panose="020B0609020204030204" pitchFamily="49" charset="0"/>
              </a:rPr>
              <a:t>prof</a:t>
            </a:r>
            <a:r>
              <a:rPr lang="en-US" dirty="0">
                <a:latin typeface="Consolas" panose="020B0609020204030204" pitchFamily="49" charset="0"/>
              </a:rPr>
              <a:t> </a:t>
            </a:r>
            <a:r>
              <a:rPr lang="en-US" dirty="0">
                <a:solidFill>
                  <a:srgbClr val="7030A0"/>
                </a:solidFill>
                <a:latin typeface="Consolas" panose="020B0609020204030204" pitchFamily="49" charset="0"/>
              </a:rPr>
              <a:t>"cs131" =</a:t>
            </a:r>
          </a:p>
          <a:p>
            <a:r>
              <a:rPr lang="en-US" dirty="0">
                <a:latin typeface="Consolas" panose="020B0609020204030204" pitchFamily="49" charset="0"/>
              </a:rPr>
              <a:t>  "I hope you like coding in 20 languages!"</a:t>
            </a:r>
          </a:p>
          <a:p>
            <a:r>
              <a:rPr lang="en-US" dirty="0" err="1">
                <a:latin typeface="Consolas" panose="020B0609020204030204" pitchFamily="49" charset="0"/>
              </a:rPr>
              <a:t>course_critic</a:t>
            </a:r>
            <a:r>
              <a:rPr lang="en-US" dirty="0">
                <a:latin typeface="Consolas" panose="020B0609020204030204" pitchFamily="49" charset="0"/>
              </a:rPr>
              <a:t> </a:t>
            </a:r>
            <a:r>
              <a:rPr lang="en-US" dirty="0">
                <a:solidFill>
                  <a:srgbClr val="00B050"/>
                </a:solidFill>
                <a:latin typeface="Consolas" panose="020B0609020204030204" pitchFamily="49" charset="0"/>
              </a:rPr>
              <a:t>prof</a:t>
            </a:r>
            <a:r>
              <a:rPr lang="en-US" dirty="0">
                <a:latin typeface="Consolas" panose="020B0609020204030204" pitchFamily="49" charset="0"/>
              </a:rPr>
              <a:t> </a:t>
            </a:r>
            <a:r>
              <a:rPr lang="en-US" dirty="0">
                <a:solidFill>
                  <a:srgbClr val="7030A0"/>
                </a:solidFill>
                <a:latin typeface="Consolas" panose="020B0609020204030204" pitchFamily="49" charset="0"/>
              </a:rPr>
              <a:t>course</a:t>
            </a:r>
            <a:r>
              <a:rPr lang="en-US" dirty="0">
                <a:latin typeface="Consolas" panose="020B0609020204030204" pitchFamily="49" charset="0"/>
              </a:rPr>
              <a:t> = </a:t>
            </a:r>
          </a:p>
          <a:p>
            <a:r>
              <a:rPr lang="en-US" dirty="0">
                <a:latin typeface="Consolas" panose="020B0609020204030204" pitchFamily="49" charset="0"/>
              </a:rPr>
              <a:t>  course ++ " with " ++ prof ++ " is fun!"</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2010371" y="-220603"/>
            <a:ext cx="7924800" cy="1143000"/>
          </a:xfrm>
        </p:spPr>
        <p:txBody>
          <a:bodyPr/>
          <a:lstStyle/>
          <a:p>
            <a:r>
              <a:rPr lang="en-US" dirty="0"/>
              <a:t>More Control Flow: Simple Pattern Matching</a:t>
            </a:r>
            <a:endParaRPr lang="en-US" dirty="0">
              <a:solidFill>
                <a:srgbClr val="FF0000"/>
              </a:solidFill>
            </a:endParaRPr>
          </a:p>
        </p:txBody>
      </p:sp>
      <p:sp>
        <p:nvSpPr>
          <p:cNvPr id="8" name="TextBox 7">
            <a:extLst>
              <a:ext uri="{FF2B5EF4-FFF2-40B4-BE49-F238E27FC236}">
                <a16:creationId xmlns:a16="http://schemas.microsoft.com/office/drawing/2014/main" id="{5B6AC544-BF84-4657-90EE-F855E2F311AE}"/>
              </a:ext>
            </a:extLst>
          </p:cNvPr>
          <p:cNvSpPr txBox="1"/>
          <p:nvPr/>
        </p:nvSpPr>
        <p:spPr>
          <a:xfrm>
            <a:off x="6340713" y="1054849"/>
            <a:ext cx="5167678" cy="769441"/>
          </a:xfrm>
          <a:prstGeom prst="rect">
            <a:avLst/>
          </a:prstGeom>
          <a:noFill/>
        </p:spPr>
        <p:txBody>
          <a:bodyPr wrap="square" rtlCol="0">
            <a:spAutoFit/>
          </a:bodyPr>
          <a:lstStyle/>
          <a:p>
            <a:pPr algn="ctr"/>
            <a:r>
              <a:rPr lang="en-US" sz="2200" dirty="0"/>
              <a:t>With simple pattern matching, we define </a:t>
            </a:r>
            <a:r>
              <a:rPr lang="en-US" sz="2200" dirty="0">
                <a:solidFill>
                  <a:srgbClr val="FF0000"/>
                </a:solidFill>
              </a:rPr>
              <a:t>multiple versions of the same function</a:t>
            </a:r>
            <a:r>
              <a:rPr lang="en-US" sz="2200" dirty="0"/>
              <a:t>!</a:t>
            </a:r>
          </a:p>
        </p:txBody>
      </p:sp>
      <p:sp>
        <p:nvSpPr>
          <p:cNvPr id="16" name="TextBox 15">
            <a:extLst>
              <a:ext uri="{FF2B5EF4-FFF2-40B4-BE49-F238E27FC236}">
                <a16:creationId xmlns:a16="http://schemas.microsoft.com/office/drawing/2014/main" id="{32E9684B-DA9C-4B50-B99B-202C0F7FA726}"/>
              </a:ext>
            </a:extLst>
          </p:cNvPr>
          <p:cNvSpPr txBox="1"/>
          <p:nvPr/>
        </p:nvSpPr>
        <p:spPr>
          <a:xfrm>
            <a:off x="6672441" y="2699131"/>
            <a:ext cx="4644358" cy="1107996"/>
          </a:xfrm>
          <a:prstGeom prst="rect">
            <a:avLst/>
          </a:prstGeom>
          <a:noFill/>
        </p:spPr>
        <p:txBody>
          <a:bodyPr wrap="square" rtlCol="0">
            <a:spAutoFit/>
          </a:bodyPr>
          <a:lstStyle/>
          <a:p>
            <a:pPr algn="ctr"/>
            <a:r>
              <a:rPr lang="en-US" sz="2200" dirty="0"/>
              <a:t>And… each version of the function </a:t>
            </a:r>
            <a:r>
              <a:rPr lang="en-US" sz="2200" dirty="0">
                <a:solidFill>
                  <a:srgbClr val="FF0000"/>
                </a:solidFill>
              </a:rPr>
              <a:t>may specify required value(s) </a:t>
            </a:r>
            <a:r>
              <a:rPr lang="en-US" sz="2200" dirty="0"/>
              <a:t>for one or more of </a:t>
            </a:r>
            <a:r>
              <a:rPr lang="en-US" sz="2200" dirty="0">
                <a:solidFill>
                  <a:srgbClr val="FF0000"/>
                </a:solidFill>
              </a:rPr>
              <a:t>its arguments</a:t>
            </a:r>
            <a:r>
              <a:rPr lang="en-US" sz="2200" dirty="0"/>
              <a:t>. </a:t>
            </a:r>
          </a:p>
        </p:txBody>
      </p:sp>
      <p:sp>
        <p:nvSpPr>
          <p:cNvPr id="17" name="TextBox 16">
            <a:extLst>
              <a:ext uri="{FF2B5EF4-FFF2-40B4-BE49-F238E27FC236}">
                <a16:creationId xmlns:a16="http://schemas.microsoft.com/office/drawing/2014/main" id="{12627C9F-3E99-4B6A-9889-7F059FAD4F0B}"/>
              </a:ext>
            </a:extLst>
          </p:cNvPr>
          <p:cNvSpPr txBox="1"/>
          <p:nvPr/>
        </p:nvSpPr>
        <p:spPr>
          <a:xfrm>
            <a:off x="6340713" y="3865506"/>
            <a:ext cx="5167678" cy="1107996"/>
          </a:xfrm>
          <a:prstGeom prst="rect">
            <a:avLst/>
          </a:prstGeom>
          <a:noFill/>
        </p:spPr>
        <p:txBody>
          <a:bodyPr wrap="square" rtlCol="0">
            <a:spAutoFit/>
          </a:bodyPr>
          <a:lstStyle/>
          <a:p>
            <a:pPr algn="ctr"/>
            <a:r>
              <a:rPr lang="en-US" sz="2200" dirty="0"/>
              <a:t>When you call such a (group of) functions, </a:t>
            </a:r>
            <a:r>
              <a:rPr lang="en-US" sz="2200" dirty="0">
                <a:solidFill>
                  <a:srgbClr val="FF0000"/>
                </a:solidFill>
              </a:rPr>
              <a:t>Haskell calls the first version that matches </a:t>
            </a:r>
            <a:r>
              <a:rPr lang="en-US" sz="2200" dirty="0"/>
              <a:t>the parameters passed in.</a:t>
            </a:r>
          </a:p>
        </p:txBody>
      </p:sp>
      <p:sp>
        <p:nvSpPr>
          <p:cNvPr id="20" name="TextBox 19">
            <a:extLst>
              <a:ext uri="{FF2B5EF4-FFF2-40B4-BE49-F238E27FC236}">
                <a16:creationId xmlns:a16="http://schemas.microsoft.com/office/drawing/2014/main" id="{D1EEB1AA-511A-4814-8230-6E1AAD24E805}"/>
              </a:ext>
            </a:extLst>
          </p:cNvPr>
          <p:cNvSpPr txBox="1"/>
          <p:nvPr/>
        </p:nvSpPr>
        <p:spPr>
          <a:xfrm>
            <a:off x="6341740" y="1876990"/>
            <a:ext cx="5339042" cy="769441"/>
          </a:xfrm>
          <a:prstGeom prst="rect">
            <a:avLst/>
          </a:prstGeom>
          <a:noFill/>
        </p:spPr>
        <p:txBody>
          <a:bodyPr wrap="square" rtlCol="0">
            <a:spAutoFit/>
          </a:bodyPr>
          <a:lstStyle/>
          <a:p>
            <a:pPr algn="ctr"/>
            <a:r>
              <a:rPr lang="en-US" sz="2200" dirty="0"/>
              <a:t>Each version of the function must have the </a:t>
            </a:r>
            <a:r>
              <a:rPr lang="en-US" sz="2200" dirty="0">
                <a:solidFill>
                  <a:srgbClr val="FF0000"/>
                </a:solidFill>
              </a:rPr>
              <a:t>same number and types of arguments</a:t>
            </a:r>
            <a:r>
              <a:rPr lang="en-US" sz="2200" dirty="0"/>
              <a:t>.</a:t>
            </a:r>
          </a:p>
        </p:txBody>
      </p:sp>
      <p:sp>
        <p:nvSpPr>
          <p:cNvPr id="38" name="Speech Bubble: Rectangle with Corners Rounded 37">
            <a:extLst>
              <a:ext uri="{FF2B5EF4-FFF2-40B4-BE49-F238E27FC236}">
                <a16:creationId xmlns:a16="http://schemas.microsoft.com/office/drawing/2014/main" id="{099EFF48-3EF5-41F4-A7FB-140798BB98A3}"/>
              </a:ext>
            </a:extLst>
          </p:cNvPr>
          <p:cNvSpPr/>
          <p:nvPr/>
        </p:nvSpPr>
        <p:spPr>
          <a:xfrm>
            <a:off x="3617182" y="642102"/>
            <a:ext cx="3348298" cy="1366135"/>
          </a:xfrm>
          <a:prstGeom prst="wedgeRoundRectCallout">
            <a:avLst>
              <a:gd name="adj1" fmla="val -80467"/>
              <a:gd name="adj2" fmla="val 681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version of the function only runs if the user passes in </a:t>
            </a:r>
            <a:r>
              <a:rPr lang="en-US" sz="2000" dirty="0">
                <a:solidFill>
                  <a:schemeClr val="accent6">
                    <a:lumMod val="40000"/>
                    <a:lumOff val="60000"/>
                  </a:schemeClr>
                </a:solidFill>
                <a:latin typeface="Corbel" panose="020B0503020204020204" pitchFamily="34" charset="0"/>
              </a:rPr>
              <a:t>"Eggert"</a:t>
            </a:r>
            <a:r>
              <a:rPr lang="en-US" sz="2000" dirty="0">
                <a:latin typeface="Corbel" panose="020B0503020204020204" pitchFamily="34" charset="0"/>
              </a:rPr>
              <a:t> as the </a:t>
            </a:r>
            <a:r>
              <a:rPr lang="en-US" sz="2000" dirty="0">
                <a:solidFill>
                  <a:schemeClr val="accent6">
                    <a:lumMod val="40000"/>
                    <a:lumOff val="60000"/>
                  </a:schemeClr>
                </a:solidFill>
                <a:latin typeface="Corbel" panose="020B0503020204020204" pitchFamily="34" charset="0"/>
              </a:rPr>
              <a:t>prof</a:t>
            </a:r>
            <a:r>
              <a:rPr lang="en-US" sz="2000" dirty="0">
                <a:solidFill>
                  <a:srgbClr val="FFAFAF"/>
                </a:solidFill>
                <a:latin typeface="Corbel" panose="020B0503020204020204" pitchFamily="34" charset="0"/>
              </a:rPr>
              <a:t> </a:t>
            </a:r>
            <a:r>
              <a:rPr lang="en-US" sz="2000" dirty="0">
                <a:latin typeface="Corbel" panose="020B0503020204020204" pitchFamily="34" charset="0"/>
              </a:rPr>
              <a:t>argument.</a:t>
            </a:r>
          </a:p>
        </p:txBody>
      </p:sp>
      <p:sp>
        <p:nvSpPr>
          <p:cNvPr id="40" name="Speech Bubble: Rectangle with Corners Rounded 39">
            <a:extLst>
              <a:ext uri="{FF2B5EF4-FFF2-40B4-BE49-F238E27FC236}">
                <a16:creationId xmlns:a16="http://schemas.microsoft.com/office/drawing/2014/main" id="{F8539DB0-282D-4E30-B39A-449294C2DA30}"/>
              </a:ext>
            </a:extLst>
          </p:cNvPr>
          <p:cNvSpPr/>
          <p:nvPr/>
        </p:nvSpPr>
        <p:spPr>
          <a:xfrm>
            <a:off x="6710327" y="700300"/>
            <a:ext cx="3704886" cy="1708583"/>
          </a:xfrm>
          <a:prstGeom prst="wedgeRoundRectCallout">
            <a:avLst>
              <a:gd name="adj1" fmla="val -82429"/>
              <a:gd name="adj2" fmla="val 503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Haskell evaluates these functions from </a:t>
            </a:r>
            <a:r>
              <a:rPr lang="en-US" sz="2000" dirty="0">
                <a:solidFill>
                  <a:srgbClr val="FFC1C1"/>
                </a:solidFill>
                <a:latin typeface="Corbel" panose="020B0503020204020204" pitchFamily="34" charset="0"/>
              </a:rPr>
              <a:t>top </a:t>
            </a:r>
            <a:r>
              <a:rPr lang="en-US" sz="2000" dirty="0">
                <a:latin typeface="Corbel" panose="020B0503020204020204" pitchFamily="34" charset="0"/>
              </a:rPr>
              <a:t>to </a:t>
            </a:r>
            <a:r>
              <a:rPr lang="en-US" sz="2000" dirty="0">
                <a:solidFill>
                  <a:srgbClr val="FFC1C1"/>
                </a:solidFill>
                <a:latin typeface="Corbel" panose="020B0503020204020204" pitchFamily="34" charset="0"/>
              </a:rPr>
              <a:t>bottom</a:t>
            </a:r>
            <a:r>
              <a:rPr lang="en-US" sz="2000" dirty="0">
                <a:latin typeface="Corbel" panose="020B0503020204020204" pitchFamily="34" charset="0"/>
              </a:rPr>
              <a:t>, using the </a:t>
            </a:r>
            <a:r>
              <a:rPr lang="en-US" sz="2000" dirty="0">
                <a:solidFill>
                  <a:srgbClr val="FFC1C1"/>
                </a:solidFill>
                <a:latin typeface="Corbel" panose="020B0503020204020204" pitchFamily="34" charset="0"/>
              </a:rPr>
              <a:t>first one that matches </a:t>
            </a:r>
            <a:r>
              <a:rPr lang="en-US" sz="2000" dirty="0">
                <a:latin typeface="Corbel" panose="020B0503020204020204" pitchFamily="34" charset="0"/>
              </a:rPr>
              <a:t>(even if multiple could match).</a:t>
            </a:r>
          </a:p>
        </p:txBody>
      </p:sp>
      <p:sp>
        <p:nvSpPr>
          <p:cNvPr id="64" name="TextBox 63">
            <a:extLst>
              <a:ext uri="{FF2B5EF4-FFF2-40B4-BE49-F238E27FC236}">
                <a16:creationId xmlns:a16="http://schemas.microsoft.com/office/drawing/2014/main" id="{D8ACC88A-E2BF-4A21-A711-77F3543CBDE3}"/>
              </a:ext>
            </a:extLst>
          </p:cNvPr>
          <p:cNvSpPr txBox="1"/>
          <p:nvPr/>
        </p:nvSpPr>
        <p:spPr>
          <a:xfrm>
            <a:off x="6251153" y="5717564"/>
            <a:ext cx="5167678" cy="430887"/>
          </a:xfrm>
          <a:prstGeom prst="rect">
            <a:avLst/>
          </a:prstGeom>
          <a:noFill/>
        </p:spPr>
        <p:txBody>
          <a:bodyPr wrap="square" rtlCol="0">
            <a:spAutoFit/>
          </a:bodyPr>
          <a:lstStyle/>
          <a:p>
            <a:pPr algn="ctr"/>
            <a:r>
              <a:rPr lang="en-US" sz="2200" dirty="0"/>
              <a:t>Let's see our function in action!</a:t>
            </a:r>
          </a:p>
        </p:txBody>
      </p:sp>
      <p:sp>
        <p:nvSpPr>
          <p:cNvPr id="39" name="Speech Bubble: Rectangle with Corners Rounded 38">
            <a:extLst>
              <a:ext uri="{FF2B5EF4-FFF2-40B4-BE49-F238E27FC236}">
                <a16:creationId xmlns:a16="http://schemas.microsoft.com/office/drawing/2014/main" id="{ACD15CFF-72D5-4077-B729-1BD28248D4B2}"/>
              </a:ext>
            </a:extLst>
          </p:cNvPr>
          <p:cNvSpPr/>
          <p:nvPr/>
        </p:nvSpPr>
        <p:spPr>
          <a:xfrm>
            <a:off x="4357287" y="1051271"/>
            <a:ext cx="3930728" cy="1366135"/>
          </a:xfrm>
          <a:prstGeom prst="wedgeRoundRectCallout">
            <a:avLst>
              <a:gd name="adj1" fmla="val -80185"/>
              <a:gd name="adj2" fmla="val 767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version of the function only runs if the user passes in </a:t>
            </a:r>
            <a:r>
              <a:rPr lang="en-US" sz="2000" dirty="0">
                <a:solidFill>
                  <a:srgbClr val="EBDDF5"/>
                </a:solidFill>
                <a:latin typeface="Corbel" panose="020B0503020204020204" pitchFamily="34" charset="0"/>
              </a:rPr>
              <a:t>"CS131"</a:t>
            </a:r>
            <a:r>
              <a:rPr lang="en-US" sz="2000" dirty="0">
                <a:solidFill>
                  <a:srgbClr val="FFAFAF"/>
                </a:solidFill>
                <a:latin typeface="Corbel" panose="020B0503020204020204" pitchFamily="34" charset="0"/>
              </a:rPr>
              <a:t> </a:t>
            </a:r>
            <a:r>
              <a:rPr lang="en-US" sz="2000" dirty="0">
                <a:latin typeface="Corbel" panose="020B0503020204020204" pitchFamily="34" charset="0"/>
              </a:rPr>
              <a:t>as the </a:t>
            </a:r>
            <a:r>
              <a:rPr lang="en-US" sz="2000" dirty="0">
                <a:solidFill>
                  <a:srgbClr val="EBDDF5"/>
                </a:solidFill>
                <a:latin typeface="Corbel" panose="020B0503020204020204" pitchFamily="34" charset="0"/>
              </a:rPr>
              <a:t>course</a:t>
            </a:r>
            <a:r>
              <a:rPr lang="en-US" sz="2000" dirty="0">
                <a:solidFill>
                  <a:srgbClr val="FFAFAF"/>
                </a:solidFill>
                <a:latin typeface="Corbel" panose="020B0503020204020204" pitchFamily="34" charset="0"/>
              </a:rPr>
              <a:t> </a:t>
            </a:r>
            <a:r>
              <a:rPr lang="en-US" sz="2000" dirty="0">
                <a:latin typeface="Corbel" panose="020B0503020204020204" pitchFamily="34" charset="0"/>
              </a:rPr>
              <a:t>argument.</a:t>
            </a:r>
          </a:p>
        </p:txBody>
      </p:sp>
      <p:grpSp>
        <p:nvGrpSpPr>
          <p:cNvPr id="22" name="Group 21">
            <a:extLst>
              <a:ext uri="{FF2B5EF4-FFF2-40B4-BE49-F238E27FC236}">
                <a16:creationId xmlns:a16="http://schemas.microsoft.com/office/drawing/2014/main" id="{70061969-5BDD-4007-970B-A87A2AB86ACE}"/>
              </a:ext>
            </a:extLst>
          </p:cNvPr>
          <p:cNvGrpSpPr/>
          <p:nvPr/>
        </p:nvGrpSpPr>
        <p:grpSpPr>
          <a:xfrm>
            <a:off x="779682" y="4045565"/>
            <a:ext cx="5089218" cy="2661204"/>
            <a:chOff x="6095118" y="1978967"/>
            <a:chExt cx="5733038" cy="3715153"/>
          </a:xfrm>
        </p:grpSpPr>
        <p:grpSp>
          <p:nvGrpSpPr>
            <p:cNvPr id="23" name="Group 22">
              <a:extLst>
                <a:ext uri="{FF2B5EF4-FFF2-40B4-BE49-F238E27FC236}">
                  <a16:creationId xmlns:a16="http://schemas.microsoft.com/office/drawing/2014/main" id="{89ED4D2D-0462-44B5-A088-9EF9509FC143}"/>
                </a:ext>
              </a:extLst>
            </p:cNvPr>
            <p:cNvGrpSpPr/>
            <p:nvPr/>
          </p:nvGrpSpPr>
          <p:grpSpPr>
            <a:xfrm>
              <a:off x="6095118" y="1978967"/>
              <a:ext cx="5733038" cy="3715153"/>
              <a:chOff x="3072962" y="1263460"/>
              <a:chExt cx="5994838" cy="4294379"/>
            </a:xfrm>
          </p:grpSpPr>
          <p:pic>
            <p:nvPicPr>
              <p:cNvPr id="29" name="Picture 28">
                <a:extLst>
                  <a:ext uri="{FF2B5EF4-FFF2-40B4-BE49-F238E27FC236}">
                    <a16:creationId xmlns:a16="http://schemas.microsoft.com/office/drawing/2014/main" id="{ED58C3D6-7105-4C38-AF3E-84F53DF7FF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30" name="Rectangle 29">
                <a:extLst>
                  <a:ext uri="{FF2B5EF4-FFF2-40B4-BE49-F238E27FC236}">
                    <a16:creationId xmlns:a16="http://schemas.microsoft.com/office/drawing/2014/main" id="{CE8DC83E-F9EE-425B-BF1B-34E557C885FD}"/>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24" name="Rectangle 23">
              <a:extLst>
                <a:ext uri="{FF2B5EF4-FFF2-40B4-BE49-F238E27FC236}">
                  <a16:creationId xmlns:a16="http://schemas.microsoft.com/office/drawing/2014/main" id="{FE564A31-33A0-4A12-8857-8F88A79C4B4F}"/>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C316A85D-07C3-4A1C-A7EE-36B2101A2509}"/>
              </a:ext>
            </a:extLst>
          </p:cNvPr>
          <p:cNvSpPr txBox="1"/>
          <p:nvPr/>
        </p:nvSpPr>
        <p:spPr>
          <a:xfrm>
            <a:off x="804077" y="4174022"/>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33" name="TextBox 32">
            <a:extLst>
              <a:ext uri="{FF2B5EF4-FFF2-40B4-BE49-F238E27FC236}">
                <a16:creationId xmlns:a16="http://schemas.microsoft.com/office/drawing/2014/main" id="{D5D8CD8F-ECB7-4A73-B3A0-B2EFFC07BC87}"/>
              </a:ext>
            </a:extLst>
          </p:cNvPr>
          <p:cNvSpPr txBox="1"/>
          <p:nvPr/>
        </p:nvSpPr>
        <p:spPr>
          <a:xfrm>
            <a:off x="1897673" y="4181321"/>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critic</a:t>
            </a:r>
          </a:p>
        </p:txBody>
      </p:sp>
      <p:sp>
        <p:nvSpPr>
          <p:cNvPr id="34" name="TextBox 33">
            <a:extLst>
              <a:ext uri="{FF2B5EF4-FFF2-40B4-BE49-F238E27FC236}">
                <a16:creationId xmlns:a16="http://schemas.microsoft.com/office/drawing/2014/main" id="{62A47194-7A5A-4660-8CB5-9D9FA5FB781A}"/>
              </a:ext>
            </a:extLst>
          </p:cNvPr>
          <p:cNvSpPr txBox="1"/>
          <p:nvPr/>
        </p:nvSpPr>
        <p:spPr>
          <a:xfrm>
            <a:off x="773157" y="4683137"/>
            <a:ext cx="81785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Genz</a:t>
            </a:r>
            <a:r>
              <a:rPr lang="en-US" dirty="0">
                <a:solidFill>
                  <a:schemeClr val="bg1"/>
                </a:solidFill>
                <a:latin typeface="Consolas" panose="020B0609020204030204" pitchFamily="49" charset="0"/>
              </a:rPr>
              <a:t>&gt; </a:t>
            </a:r>
          </a:p>
        </p:txBody>
      </p:sp>
      <p:sp>
        <p:nvSpPr>
          <p:cNvPr id="35" name="TextBox 34">
            <a:extLst>
              <a:ext uri="{FF2B5EF4-FFF2-40B4-BE49-F238E27FC236}">
                <a16:creationId xmlns:a16="http://schemas.microsoft.com/office/drawing/2014/main" id="{6E87F340-216F-4C5A-8F15-B1F01A27914A}"/>
              </a:ext>
            </a:extLst>
          </p:cNvPr>
          <p:cNvSpPr txBox="1"/>
          <p:nvPr/>
        </p:nvSpPr>
        <p:spPr>
          <a:xfrm>
            <a:off x="1466277" y="4669109"/>
            <a:ext cx="4301810"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course_critic</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Smallberg</a:t>
            </a:r>
            <a:r>
              <a:rPr lang="en-US" dirty="0">
                <a:solidFill>
                  <a:srgbClr val="C2FFF0"/>
                </a:solidFill>
                <a:latin typeface="Consolas" panose="020B0609020204030204" pitchFamily="49" charset="0"/>
              </a:rPr>
              <a:t>" "CS32" </a:t>
            </a:r>
          </a:p>
        </p:txBody>
      </p:sp>
      <p:sp>
        <p:nvSpPr>
          <p:cNvPr id="36" name="TextBox 35">
            <a:extLst>
              <a:ext uri="{FF2B5EF4-FFF2-40B4-BE49-F238E27FC236}">
                <a16:creationId xmlns:a16="http://schemas.microsoft.com/office/drawing/2014/main" id="{D9E41862-3AC4-40E0-AC4F-3F0DA3A0CF9B}"/>
              </a:ext>
            </a:extLst>
          </p:cNvPr>
          <p:cNvSpPr txBox="1"/>
          <p:nvPr/>
        </p:nvSpPr>
        <p:spPr>
          <a:xfrm>
            <a:off x="777574" y="4418733"/>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43" name="TextBox 42">
            <a:extLst>
              <a:ext uri="{FF2B5EF4-FFF2-40B4-BE49-F238E27FC236}">
                <a16:creationId xmlns:a16="http://schemas.microsoft.com/office/drawing/2014/main" id="{25166513-3626-46DF-8006-45F0ABDC1352}"/>
              </a:ext>
            </a:extLst>
          </p:cNvPr>
          <p:cNvSpPr txBox="1"/>
          <p:nvPr/>
        </p:nvSpPr>
        <p:spPr>
          <a:xfrm>
            <a:off x="784178" y="4954413"/>
            <a:ext cx="4485540" cy="369332"/>
          </a:xfrm>
          <a:prstGeom prst="rect">
            <a:avLst/>
          </a:prstGeom>
          <a:noFill/>
        </p:spPr>
        <p:txBody>
          <a:bodyPr wrap="square" rtlCol="0">
            <a:spAutoFit/>
          </a:bodyPr>
          <a:lstStyle/>
          <a:p>
            <a:r>
              <a:rPr lang="en-US" dirty="0">
                <a:solidFill>
                  <a:srgbClr val="FFAFAF"/>
                </a:solidFill>
                <a:latin typeface="Consolas" panose="020B0609020204030204" pitchFamily="49" charset="0"/>
              </a:rPr>
              <a:t>"CS32 with </a:t>
            </a:r>
            <a:r>
              <a:rPr lang="en-US" dirty="0" err="1">
                <a:solidFill>
                  <a:srgbClr val="FFAFAF"/>
                </a:solidFill>
                <a:latin typeface="Consolas" panose="020B0609020204030204" pitchFamily="49" charset="0"/>
              </a:rPr>
              <a:t>Smallberg</a:t>
            </a:r>
            <a:r>
              <a:rPr lang="en-US" dirty="0">
                <a:solidFill>
                  <a:srgbClr val="FFAFAF"/>
                </a:solidFill>
                <a:latin typeface="Consolas" panose="020B0609020204030204" pitchFamily="49" charset="0"/>
              </a:rPr>
              <a:t> is fun!"</a:t>
            </a:r>
          </a:p>
        </p:txBody>
      </p:sp>
      <p:sp>
        <p:nvSpPr>
          <p:cNvPr id="47" name="TextBox 46">
            <a:extLst>
              <a:ext uri="{FF2B5EF4-FFF2-40B4-BE49-F238E27FC236}">
                <a16:creationId xmlns:a16="http://schemas.microsoft.com/office/drawing/2014/main" id="{8FBD29E3-1122-409B-BE4E-7DD75AD89DE7}"/>
              </a:ext>
            </a:extLst>
          </p:cNvPr>
          <p:cNvSpPr txBox="1"/>
          <p:nvPr/>
        </p:nvSpPr>
        <p:spPr>
          <a:xfrm>
            <a:off x="762136" y="5204011"/>
            <a:ext cx="81785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Genz</a:t>
            </a:r>
            <a:r>
              <a:rPr lang="en-US" dirty="0">
                <a:solidFill>
                  <a:schemeClr val="bg1"/>
                </a:solidFill>
                <a:latin typeface="Consolas" panose="020B0609020204030204" pitchFamily="49" charset="0"/>
              </a:rPr>
              <a:t>&gt; </a:t>
            </a:r>
          </a:p>
        </p:txBody>
      </p:sp>
      <p:sp>
        <p:nvSpPr>
          <p:cNvPr id="48" name="TextBox 47">
            <a:extLst>
              <a:ext uri="{FF2B5EF4-FFF2-40B4-BE49-F238E27FC236}">
                <a16:creationId xmlns:a16="http://schemas.microsoft.com/office/drawing/2014/main" id="{31B6DE84-B48A-44BD-802E-1D0CB82C6036}"/>
              </a:ext>
            </a:extLst>
          </p:cNvPr>
          <p:cNvSpPr txBox="1"/>
          <p:nvPr/>
        </p:nvSpPr>
        <p:spPr>
          <a:xfrm>
            <a:off x="1455256" y="5189983"/>
            <a:ext cx="4485592"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course_critic</a:t>
            </a:r>
            <a:r>
              <a:rPr lang="en-US" dirty="0">
                <a:solidFill>
                  <a:srgbClr val="C2FFF0"/>
                </a:solidFill>
                <a:latin typeface="Consolas" panose="020B0609020204030204" pitchFamily="49" charset="0"/>
              </a:rPr>
              <a:t> "Carey" "CS131" </a:t>
            </a:r>
          </a:p>
        </p:txBody>
      </p:sp>
      <p:sp>
        <p:nvSpPr>
          <p:cNvPr id="49" name="TextBox 48">
            <a:extLst>
              <a:ext uri="{FF2B5EF4-FFF2-40B4-BE49-F238E27FC236}">
                <a16:creationId xmlns:a16="http://schemas.microsoft.com/office/drawing/2014/main" id="{EC42DFFB-9E95-45EF-96C1-E39654263837}"/>
              </a:ext>
            </a:extLst>
          </p:cNvPr>
          <p:cNvSpPr txBox="1"/>
          <p:nvPr/>
        </p:nvSpPr>
        <p:spPr>
          <a:xfrm>
            <a:off x="773156" y="5484037"/>
            <a:ext cx="5089218" cy="369332"/>
          </a:xfrm>
          <a:prstGeom prst="rect">
            <a:avLst/>
          </a:prstGeom>
          <a:noFill/>
        </p:spPr>
        <p:txBody>
          <a:bodyPr wrap="square" rtlCol="0">
            <a:spAutoFit/>
          </a:bodyPr>
          <a:lstStyle/>
          <a:p>
            <a:r>
              <a:rPr lang="en-US" dirty="0">
                <a:solidFill>
                  <a:srgbClr val="FFAFAF"/>
                </a:solidFill>
                <a:latin typeface="Consolas" panose="020B0609020204030204" pitchFamily="49" charset="0"/>
              </a:rPr>
              <a:t>"Get ready for pop-tarts and Haskell!"</a:t>
            </a:r>
          </a:p>
        </p:txBody>
      </p:sp>
      <p:sp>
        <p:nvSpPr>
          <p:cNvPr id="65" name="TextBox 64">
            <a:extLst>
              <a:ext uri="{FF2B5EF4-FFF2-40B4-BE49-F238E27FC236}">
                <a16:creationId xmlns:a16="http://schemas.microsoft.com/office/drawing/2014/main" id="{98BC9F29-2337-403A-A6A8-2627683B23AC}"/>
              </a:ext>
            </a:extLst>
          </p:cNvPr>
          <p:cNvSpPr txBox="1"/>
          <p:nvPr/>
        </p:nvSpPr>
        <p:spPr>
          <a:xfrm>
            <a:off x="749254" y="5792119"/>
            <a:ext cx="817853"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Genz</a:t>
            </a:r>
            <a:r>
              <a:rPr lang="en-US" dirty="0">
                <a:solidFill>
                  <a:schemeClr val="bg1"/>
                </a:solidFill>
                <a:latin typeface="Consolas" panose="020B0609020204030204" pitchFamily="49" charset="0"/>
              </a:rPr>
              <a:t>&gt; </a:t>
            </a:r>
          </a:p>
        </p:txBody>
      </p:sp>
      <p:sp>
        <p:nvSpPr>
          <p:cNvPr id="66" name="TextBox 65">
            <a:extLst>
              <a:ext uri="{FF2B5EF4-FFF2-40B4-BE49-F238E27FC236}">
                <a16:creationId xmlns:a16="http://schemas.microsoft.com/office/drawing/2014/main" id="{9524A74C-12E8-4B84-BCE3-2ADB7B21D6BE}"/>
              </a:ext>
            </a:extLst>
          </p:cNvPr>
          <p:cNvSpPr txBox="1"/>
          <p:nvPr/>
        </p:nvSpPr>
        <p:spPr>
          <a:xfrm>
            <a:off x="1442373" y="5778091"/>
            <a:ext cx="442652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course_critic</a:t>
            </a:r>
            <a:r>
              <a:rPr lang="en-US" dirty="0">
                <a:solidFill>
                  <a:srgbClr val="C2FFF0"/>
                </a:solidFill>
                <a:latin typeface="Consolas" panose="020B0609020204030204" pitchFamily="49" charset="0"/>
              </a:rPr>
              <a:t> "Eggert" "CS131" </a:t>
            </a:r>
          </a:p>
        </p:txBody>
      </p:sp>
      <p:sp>
        <p:nvSpPr>
          <p:cNvPr id="67" name="TextBox 66">
            <a:extLst>
              <a:ext uri="{FF2B5EF4-FFF2-40B4-BE49-F238E27FC236}">
                <a16:creationId xmlns:a16="http://schemas.microsoft.com/office/drawing/2014/main" id="{B3365075-18B8-4794-8A52-5A37798DE550}"/>
              </a:ext>
            </a:extLst>
          </p:cNvPr>
          <p:cNvSpPr txBox="1"/>
          <p:nvPr/>
        </p:nvSpPr>
        <p:spPr>
          <a:xfrm>
            <a:off x="760275" y="6072145"/>
            <a:ext cx="5089218" cy="369332"/>
          </a:xfrm>
          <a:prstGeom prst="rect">
            <a:avLst/>
          </a:prstGeom>
          <a:noFill/>
        </p:spPr>
        <p:txBody>
          <a:bodyPr wrap="square" rtlCol="0">
            <a:spAutoFit/>
          </a:bodyPr>
          <a:lstStyle/>
          <a:p>
            <a:r>
              <a:rPr lang="en-US" dirty="0">
                <a:solidFill>
                  <a:srgbClr val="FFAFAF"/>
                </a:solidFill>
                <a:latin typeface="Consolas" panose="020B0609020204030204" pitchFamily="49" charset="0"/>
              </a:rPr>
              <a:t>"CS131 is </a:t>
            </a:r>
            <a:r>
              <a:rPr lang="en-US" dirty="0" err="1">
                <a:solidFill>
                  <a:srgbClr val="FFAFAF"/>
                </a:solidFill>
                <a:latin typeface="Consolas" panose="020B0609020204030204" pitchFamily="49" charset="0"/>
              </a:rPr>
              <a:t>gonna</a:t>
            </a:r>
            <a:r>
              <a:rPr lang="en-US" dirty="0">
                <a:solidFill>
                  <a:srgbClr val="FFAFAF"/>
                </a:solidFill>
                <a:latin typeface="Consolas" panose="020B0609020204030204" pitchFamily="49" charset="0"/>
              </a:rPr>
              <a:t> be difficult!"</a:t>
            </a:r>
          </a:p>
        </p:txBody>
      </p:sp>
      <p:sp>
        <p:nvSpPr>
          <p:cNvPr id="59" name="Speech Bubble: Rectangle with Corners Rounded 58">
            <a:extLst>
              <a:ext uri="{FF2B5EF4-FFF2-40B4-BE49-F238E27FC236}">
                <a16:creationId xmlns:a16="http://schemas.microsoft.com/office/drawing/2014/main" id="{8FE51B28-0F1A-4ACC-A9A4-2843A0CF0A5E}"/>
              </a:ext>
            </a:extLst>
          </p:cNvPr>
          <p:cNvSpPr/>
          <p:nvPr/>
        </p:nvSpPr>
        <p:spPr>
          <a:xfrm>
            <a:off x="3401951" y="1856974"/>
            <a:ext cx="3348298" cy="1366135"/>
          </a:xfrm>
          <a:prstGeom prst="wedgeRoundRectCallout">
            <a:avLst>
              <a:gd name="adj1" fmla="val -83144"/>
              <a:gd name="adj2" fmla="val 589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define a traditional version of the function that takes two arguments: </a:t>
            </a:r>
            <a:br>
              <a:rPr lang="en-US" sz="2000" dirty="0">
                <a:latin typeface="Corbel" panose="020B0503020204020204" pitchFamily="34" charset="0"/>
              </a:rPr>
            </a:br>
            <a:r>
              <a:rPr lang="en-US" sz="2000" dirty="0">
                <a:solidFill>
                  <a:schemeClr val="accent6">
                    <a:lumMod val="40000"/>
                    <a:lumOff val="60000"/>
                  </a:schemeClr>
                </a:solidFill>
                <a:latin typeface="Corbel" panose="020B0503020204020204" pitchFamily="34" charset="0"/>
              </a:rPr>
              <a:t>prof</a:t>
            </a:r>
            <a:r>
              <a:rPr lang="en-US" sz="2000" dirty="0">
                <a:latin typeface="Corbel" panose="020B0503020204020204" pitchFamily="34" charset="0"/>
              </a:rPr>
              <a:t> and </a:t>
            </a:r>
            <a:r>
              <a:rPr lang="en-US" sz="2000" dirty="0">
                <a:solidFill>
                  <a:srgbClr val="EBDDF5"/>
                </a:solidFill>
                <a:latin typeface="Corbel" panose="020B0503020204020204" pitchFamily="34" charset="0"/>
              </a:rPr>
              <a:t>course</a:t>
            </a:r>
            <a:r>
              <a:rPr lang="en-US" sz="2000" dirty="0">
                <a:latin typeface="Corbel" panose="020B0503020204020204" pitchFamily="34" charset="0"/>
              </a:rPr>
              <a:t>.</a:t>
            </a:r>
          </a:p>
        </p:txBody>
      </p:sp>
      <p:sp>
        <p:nvSpPr>
          <p:cNvPr id="50" name="Speech Bubble: Rectangle with Corners Rounded 49">
            <a:extLst>
              <a:ext uri="{FF2B5EF4-FFF2-40B4-BE49-F238E27FC236}">
                <a16:creationId xmlns:a16="http://schemas.microsoft.com/office/drawing/2014/main" id="{94464B94-A680-4044-B6F5-75E7EBFF57B9}"/>
              </a:ext>
            </a:extLst>
          </p:cNvPr>
          <p:cNvSpPr/>
          <p:nvPr/>
        </p:nvSpPr>
        <p:spPr>
          <a:xfrm>
            <a:off x="2427764" y="570319"/>
            <a:ext cx="3348298" cy="773762"/>
          </a:xfrm>
          <a:prstGeom prst="wedgeRoundRectCallout">
            <a:avLst>
              <a:gd name="adj1" fmla="val -81173"/>
              <a:gd name="adj2" fmla="val 1162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We'll define other versions of the function here in a sec!</a:t>
            </a:r>
          </a:p>
        </p:txBody>
      </p:sp>
      <p:sp>
        <p:nvSpPr>
          <p:cNvPr id="57" name="Speech Bubble: Rectangle with Corners Rounded 56">
            <a:extLst>
              <a:ext uri="{FF2B5EF4-FFF2-40B4-BE49-F238E27FC236}">
                <a16:creationId xmlns:a16="http://schemas.microsoft.com/office/drawing/2014/main" id="{8984F421-C665-44C4-87B4-087008E41D97}"/>
              </a:ext>
            </a:extLst>
          </p:cNvPr>
          <p:cNvSpPr/>
          <p:nvPr/>
        </p:nvSpPr>
        <p:spPr>
          <a:xfrm>
            <a:off x="3590262" y="81741"/>
            <a:ext cx="3506645" cy="1366135"/>
          </a:xfrm>
          <a:prstGeom prst="wedgeRoundRectCallout">
            <a:avLst>
              <a:gd name="adj1" fmla="val -65432"/>
              <a:gd name="adj2" fmla="val 652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version of the function only runs if the user passes in </a:t>
            </a:r>
            <a:r>
              <a:rPr lang="en-US" sz="2000" dirty="0">
                <a:solidFill>
                  <a:schemeClr val="accent6">
                    <a:lumMod val="40000"/>
                    <a:lumOff val="60000"/>
                  </a:schemeClr>
                </a:solidFill>
                <a:latin typeface="Corbel" panose="020B0503020204020204" pitchFamily="34" charset="0"/>
              </a:rPr>
              <a:t>"Carey" </a:t>
            </a:r>
            <a:r>
              <a:rPr lang="en-US" sz="2000" dirty="0">
                <a:latin typeface="Corbel" panose="020B0503020204020204" pitchFamily="34" charset="0"/>
              </a:rPr>
              <a:t>and </a:t>
            </a:r>
            <a:r>
              <a:rPr lang="en-US" sz="2000" dirty="0">
                <a:solidFill>
                  <a:srgbClr val="EBDDF5"/>
                </a:solidFill>
                <a:latin typeface="Corbel" panose="020B0503020204020204" pitchFamily="34" charset="0"/>
              </a:rPr>
              <a:t>"CS131"</a:t>
            </a:r>
            <a:r>
              <a:rPr lang="en-US" sz="2000" dirty="0">
                <a:latin typeface="Corbel" panose="020B0503020204020204" pitchFamily="34" charset="0"/>
              </a:rPr>
              <a:t>.</a:t>
            </a:r>
          </a:p>
        </p:txBody>
      </p:sp>
      <p:grpSp>
        <p:nvGrpSpPr>
          <p:cNvPr id="52" name="Group 51">
            <a:extLst>
              <a:ext uri="{FF2B5EF4-FFF2-40B4-BE49-F238E27FC236}">
                <a16:creationId xmlns:a16="http://schemas.microsoft.com/office/drawing/2014/main" id="{6E3C567D-7E41-4CD6-BE62-6F31D518C3D9}"/>
              </a:ext>
            </a:extLst>
          </p:cNvPr>
          <p:cNvGrpSpPr/>
          <p:nvPr/>
        </p:nvGrpSpPr>
        <p:grpSpPr>
          <a:xfrm>
            <a:off x="2016044" y="2670068"/>
            <a:ext cx="620381" cy="369332"/>
            <a:chOff x="2783462" y="1568813"/>
            <a:chExt cx="620381" cy="369332"/>
          </a:xfrm>
        </p:grpSpPr>
        <p:sp>
          <p:nvSpPr>
            <p:cNvPr id="53" name="Rectangle 52">
              <a:extLst>
                <a:ext uri="{FF2B5EF4-FFF2-40B4-BE49-F238E27FC236}">
                  <a16:creationId xmlns:a16="http://schemas.microsoft.com/office/drawing/2014/main" id="{F5F8A7F8-9BB4-47EB-A20A-95EC8710636C}"/>
                </a:ext>
              </a:extLst>
            </p:cNvPr>
            <p:cNvSpPr/>
            <p:nvPr/>
          </p:nvSpPr>
          <p:spPr>
            <a:xfrm>
              <a:off x="2783462" y="1673828"/>
              <a:ext cx="620381" cy="216478"/>
            </a:xfrm>
            <a:prstGeom prst="rect">
              <a:avLst/>
            </a:prstGeom>
            <a:solidFill>
              <a:srgbClr val="F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6D849D26-9D04-4335-943D-AE71141197B7}"/>
                </a:ext>
              </a:extLst>
            </p:cNvPr>
            <p:cNvSpPr txBox="1"/>
            <p:nvPr/>
          </p:nvSpPr>
          <p:spPr>
            <a:xfrm>
              <a:off x="2918708" y="1568813"/>
              <a:ext cx="296876" cy="369332"/>
            </a:xfrm>
            <a:prstGeom prst="rect">
              <a:avLst/>
            </a:prstGeom>
            <a:noFill/>
          </p:spPr>
          <p:txBody>
            <a:bodyPr wrap="none" rtlCol="0">
              <a:spAutoFit/>
            </a:bodyPr>
            <a:lstStyle/>
            <a:p>
              <a:r>
                <a:rPr lang="en-US" b="1" dirty="0">
                  <a:solidFill>
                    <a:srgbClr val="00B050"/>
                  </a:solidFill>
                </a:rPr>
                <a:t>_</a:t>
              </a:r>
            </a:p>
          </p:txBody>
        </p:sp>
      </p:grpSp>
      <p:sp>
        <p:nvSpPr>
          <p:cNvPr id="78" name="Speech Bubble: Rectangle with Corners Rounded 77">
            <a:extLst>
              <a:ext uri="{FF2B5EF4-FFF2-40B4-BE49-F238E27FC236}">
                <a16:creationId xmlns:a16="http://schemas.microsoft.com/office/drawing/2014/main" id="{1B7A4356-4D1B-4600-A875-F57A9D8098A8}"/>
              </a:ext>
            </a:extLst>
          </p:cNvPr>
          <p:cNvSpPr/>
          <p:nvPr/>
        </p:nvSpPr>
        <p:spPr>
          <a:xfrm>
            <a:off x="3753786" y="1169995"/>
            <a:ext cx="3930728" cy="1602953"/>
          </a:xfrm>
          <a:prstGeom prst="wedgeRoundRectCallout">
            <a:avLst>
              <a:gd name="adj1" fmla="val -83635"/>
              <a:gd name="adj2" fmla="val 493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a given version of a function does not use a parameter, you can replace it with an underscore.</a:t>
            </a:r>
          </a:p>
          <a:p>
            <a:pPr algn="ctr"/>
            <a:endParaRPr lang="en-US" sz="1100" dirty="0">
              <a:latin typeface="Corbel" panose="020B0503020204020204" pitchFamily="34" charset="0"/>
            </a:endParaRPr>
          </a:p>
          <a:p>
            <a:pPr algn="ctr"/>
            <a:r>
              <a:rPr lang="en-US" sz="2000" dirty="0">
                <a:latin typeface="Corbel" panose="020B0503020204020204" pitchFamily="34" charset="0"/>
              </a:rPr>
              <a:t>This acts as a </a:t>
            </a:r>
            <a:r>
              <a:rPr lang="en-US" sz="2000" dirty="0">
                <a:solidFill>
                  <a:srgbClr val="FFAFAF"/>
                </a:solidFill>
                <a:latin typeface="Corbel" panose="020B0503020204020204" pitchFamily="34" charset="0"/>
              </a:rPr>
              <a:t>wildcard</a:t>
            </a:r>
            <a:r>
              <a:rPr lang="en-US" sz="2000" dirty="0">
                <a:latin typeface="Corbel" panose="020B0503020204020204" pitchFamily="34" charset="0"/>
              </a:rPr>
              <a:t>.</a:t>
            </a:r>
          </a:p>
        </p:txBody>
      </p:sp>
      <p:sp>
        <p:nvSpPr>
          <p:cNvPr id="13" name="Speech Bubble: Rectangle with Corners Rounded 12">
            <a:extLst>
              <a:ext uri="{FF2B5EF4-FFF2-40B4-BE49-F238E27FC236}">
                <a16:creationId xmlns:a16="http://schemas.microsoft.com/office/drawing/2014/main" id="{07AD8A92-910E-4A14-A762-3BA7E47A2F85}"/>
              </a:ext>
            </a:extLst>
          </p:cNvPr>
          <p:cNvSpPr/>
          <p:nvPr/>
        </p:nvSpPr>
        <p:spPr>
          <a:xfrm>
            <a:off x="4346455" y="120219"/>
            <a:ext cx="4358130" cy="993815"/>
          </a:xfrm>
          <a:prstGeom prst="wedgeRoundRectCallout">
            <a:avLst>
              <a:gd name="adj1" fmla="val -76024"/>
              <a:gd name="adj2" fmla="val 755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All versions of our function will take </a:t>
            </a:r>
            <a:r>
              <a:rPr lang="en-US" sz="2000" dirty="0">
                <a:solidFill>
                  <a:schemeClr val="bg1"/>
                </a:solidFill>
                <a:latin typeface="Corbel" panose="020B0503020204020204" pitchFamily="34" charset="0"/>
              </a:rPr>
              <a:t>two input Strings and return a String</a:t>
            </a:r>
            <a:r>
              <a:rPr lang="en-US" sz="2000" dirty="0">
                <a:latin typeface="Corbel" panose="020B0503020204020204" pitchFamily="34" charset="0"/>
              </a:rPr>
              <a:t>.</a:t>
            </a:r>
          </a:p>
        </p:txBody>
      </p:sp>
    </p:spTree>
    <p:extLst>
      <p:ext uri="{BB962C8B-B14F-4D97-AF65-F5344CB8AC3E}">
        <p14:creationId xmlns:p14="http://schemas.microsoft.com/office/powerpoint/2010/main" val="146628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down)">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down)">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5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5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
                                            <p:txEl>
                                              <p:pRg st="1" end="1"/>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down)">
                                      <p:cBhvr>
                                        <p:cTn id="64" dur="500"/>
                                        <p:tgtEl>
                                          <p:spTgt spid="5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5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
                                            <p:txEl>
                                              <p:pRg st="3" end="3"/>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down)">
                                      <p:cBhvr>
                                        <p:cTn id="79" dur="500"/>
                                        <p:tgtEl>
                                          <p:spTgt spid="38"/>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3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
                                            <p:txEl>
                                              <p:pRg st="5" end="5"/>
                                            </p:txEl>
                                          </p:spTgt>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down)">
                                      <p:cBhvr>
                                        <p:cTn id="94" dur="500"/>
                                        <p:tgtEl>
                                          <p:spTgt spid="39"/>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3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wipe(down)">
                                      <p:cBhvr>
                                        <p:cTn id="107" dur="500"/>
                                        <p:tgtEl>
                                          <p:spTgt spid="4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wipe(left)">
                                      <p:cBhvr>
                                        <p:cTn id="112" dur="500"/>
                                        <p:tgtEl>
                                          <p:spTgt spid="63"/>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path" presetSubtype="0" accel="50000" decel="50000" fill="hold" grpId="2" nodeType="clickEffect">
                                  <p:stCondLst>
                                    <p:cond delay="0"/>
                                  </p:stCondLst>
                                  <p:childTnLst>
                                    <p:animMotion origin="layout" path="M -1.875E-6 4.44444E-6 L -1.875E-6 0.07963 " pathEditMode="relative" rAng="0" ptsTypes="AA">
                                      <p:cBhvr>
                                        <p:cTn id="116" dur="2000" fill="hold"/>
                                        <p:tgtEl>
                                          <p:spTgt spid="63"/>
                                        </p:tgtEl>
                                        <p:attrNameLst>
                                          <p:attrName>ppt_x</p:attrName>
                                          <p:attrName>ppt_y</p:attrName>
                                        </p:attrNameLst>
                                      </p:cBhvr>
                                      <p:rCtr x="0" y="3981"/>
                                    </p:animMotion>
                                  </p:childTnLst>
                                </p:cTn>
                              </p:par>
                            </p:childTnLst>
                          </p:cTn>
                        </p:par>
                      </p:childTnLst>
                    </p:cTn>
                  </p:par>
                  <p:par>
                    <p:cTn id="117" fill="hold">
                      <p:stCondLst>
                        <p:cond delay="indefinite"/>
                      </p:stCondLst>
                      <p:childTnLst>
                        <p:par>
                          <p:cTn id="118" fill="hold">
                            <p:stCondLst>
                              <p:cond delay="0"/>
                            </p:stCondLst>
                            <p:childTnLst>
                              <p:par>
                                <p:cTn id="119" presetID="42" presetClass="path" presetSubtype="0" accel="50000" decel="50000" fill="hold" grpId="3" nodeType="clickEffect">
                                  <p:stCondLst>
                                    <p:cond delay="0"/>
                                  </p:stCondLst>
                                  <p:childTnLst>
                                    <p:animMotion origin="layout" path="M -1.875E-6 0.07963 L -1.875E-6 0.15902 " pathEditMode="relative" rAng="0" ptsTypes="AA">
                                      <p:cBhvr>
                                        <p:cTn id="120" dur="2000" fill="hold"/>
                                        <p:tgtEl>
                                          <p:spTgt spid="63"/>
                                        </p:tgtEl>
                                        <p:attrNameLst>
                                          <p:attrName>ppt_x</p:attrName>
                                          <p:attrName>ppt_y</p:attrName>
                                        </p:attrNameLst>
                                      </p:cBhvr>
                                      <p:rCtr x="0" y="3958"/>
                                    </p:animMotion>
                                  </p:childTnLst>
                                </p:cTn>
                              </p:par>
                            </p:childTnLst>
                          </p:cTn>
                        </p:par>
                      </p:childTnLst>
                    </p:cTn>
                  </p:par>
                  <p:par>
                    <p:cTn id="121" fill="hold">
                      <p:stCondLst>
                        <p:cond delay="indefinite"/>
                      </p:stCondLst>
                      <p:childTnLst>
                        <p:par>
                          <p:cTn id="122" fill="hold">
                            <p:stCondLst>
                              <p:cond delay="0"/>
                            </p:stCondLst>
                            <p:childTnLst>
                              <p:par>
                                <p:cTn id="123" presetID="42" presetClass="path" presetSubtype="0" accel="50000" decel="50000" fill="hold" grpId="4" nodeType="clickEffect">
                                  <p:stCondLst>
                                    <p:cond delay="0"/>
                                  </p:stCondLst>
                                  <p:childTnLst>
                                    <p:animMotion origin="layout" path="M -1.875E-6 0.15902 L -1.875E-6 0.24375 " pathEditMode="relative" rAng="0" ptsTypes="AA">
                                      <p:cBhvr>
                                        <p:cTn id="124" dur="2000" fill="hold"/>
                                        <p:tgtEl>
                                          <p:spTgt spid="63"/>
                                        </p:tgtEl>
                                        <p:attrNameLst>
                                          <p:attrName>ppt_x</p:attrName>
                                          <p:attrName>ppt_y</p:attrName>
                                        </p:attrNameLst>
                                      </p:cBhvr>
                                      <p:rCtr x="0" y="4236"/>
                                    </p:animMotion>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63"/>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40"/>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6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22"/>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wipe(left)">
                                      <p:cBhvr>
                                        <p:cTn id="145" dur="500"/>
                                        <p:tgtEl>
                                          <p:spTgt spid="32"/>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wipe(left)">
                                      <p:cBhvr>
                                        <p:cTn id="150" dur="500"/>
                                        <p:tgtEl>
                                          <p:spTgt spid="3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36"/>
                                        </p:tgtEl>
                                        <p:attrNameLst>
                                          <p:attrName>style.visibility</p:attrName>
                                        </p:attrNameLst>
                                      </p:cBhvr>
                                      <p:to>
                                        <p:strVal val="visible"/>
                                      </p:to>
                                    </p:set>
                                    <p:animEffect transition="in" filter="wipe(left)">
                                      <p:cBhvr>
                                        <p:cTn id="155" dur="500"/>
                                        <p:tgtEl>
                                          <p:spTgt spid="36"/>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wipe(left)">
                                      <p:cBhvr>
                                        <p:cTn id="160" dur="500"/>
                                        <p:tgtEl>
                                          <p:spTgt spid="34"/>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wipe(left)">
                                      <p:cBhvr>
                                        <p:cTn id="165" dur="500"/>
                                        <p:tgtEl>
                                          <p:spTgt spid="35"/>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68"/>
                                        </p:tgtEl>
                                        <p:attrNameLst>
                                          <p:attrName>style.visibility</p:attrName>
                                        </p:attrNameLst>
                                      </p:cBhvr>
                                      <p:to>
                                        <p:strVal val="visible"/>
                                      </p:to>
                                    </p:set>
                                    <p:animEffect transition="in" filter="wipe(left)">
                                      <p:cBhvr>
                                        <p:cTn id="170" dur="500"/>
                                        <p:tgtEl>
                                          <p:spTgt spid="68"/>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43"/>
                                        </p:tgtEl>
                                        <p:attrNameLst>
                                          <p:attrName>style.visibility</p:attrName>
                                        </p:attrNameLst>
                                      </p:cBhvr>
                                      <p:to>
                                        <p:strVal val="visible"/>
                                      </p:to>
                                    </p:set>
                                    <p:animEffect transition="in" filter="wipe(left)">
                                      <p:cBhvr>
                                        <p:cTn id="175" dur="500"/>
                                        <p:tgtEl>
                                          <p:spTgt spid="43"/>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grpId="1" nodeType="clickEffect">
                                  <p:stCondLst>
                                    <p:cond delay="0"/>
                                  </p:stCondLst>
                                  <p:childTnLst>
                                    <p:set>
                                      <p:cBhvr>
                                        <p:cTn id="179" dur="1" fill="hold">
                                          <p:stCondLst>
                                            <p:cond delay="0"/>
                                          </p:stCondLst>
                                        </p:cTn>
                                        <p:tgtEl>
                                          <p:spTgt spid="68"/>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47"/>
                                        </p:tgtEl>
                                        <p:attrNameLst>
                                          <p:attrName>style.visibility</p:attrName>
                                        </p:attrNameLst>
                                      </p:cBhvr>
                                      <p:to>
                                        <p:strVal val="visible"/>
                                      </p:to>
                                    </p:set>
                                    <p:animEffect transition="in" filter="wipe(left)">
                                      <p:cBhvr>
                                        <p:cTn id="184" dur="500"/>
                                        <p:tgtEl>
                                          <p:spTgt spid="47"/>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48"/>
                                        </p:tgtEl>
                                        <p:attrNameLst>
                                          <p:attrName>style.visibility</p:attrName>
                                        </p:attrNameLst>
                                      </p:cBhvr>
                                      <p:to>
                                        <p:strVal val="visible"/>
                                      </p:to>
                                    </p:set>
                                    <p:animEffect transition="in" filter="wipe(left)">
                                      <p:cBhvr>
                                        <p:cTn id="189" dur="500"/>
                                        <p:tgtEl>
                                          <p:spTgt spid="48"/>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69"/>
                                        </p:tgtEl>
                                        <p:attrNameLst>
                                          <p:attrName>style.visibility</p:attrName>
                                        </p:attrNameLst>
                                      </p:cBhvr>
                                      <p:to>
                                        <p:strVal val="visible"/>
                                      </p:to>
                                    </p:set>
                                    <p:animEffect transition="in" filter="wipe(left)">
                                      <p:cBhvr>
                                        <p:cTn id="194" dur="500"/>
                                        <p:tgtEl>
                                          <p:spTgt spid="69"/>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49"/>
                                        </p:tgtEl>
                                        <p:attrNameLst>
                                          <p:attrName>style.visibility</p:attrName>
                                        </p:attrNameLst>
                                      </p:cBhvr>
                                      <p:to>
                                        <p:strVal val="visible"/>
                                      </p:to>
                                    </p:set>
                                    <p:animEffect transition="in" filter="wipe(left)">
                                      <p:cBhvr>
                                        <p:cTn id="199" dur="500"/>
                                        <p:tgtEl>
                                          <p:spTgt spid="49"/>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69"/>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65"/>
                                        </p:tgtEl>
                                        <p:attrNameLst>
                                          <p:attrName>style.visibility</p:attrName>
                                        </p:attrNameLst>
                                      </p:cBhvr>
                                      <p:to>
                                        <p:strVal val="visible"/>
                                      </p:to>
                                    </p:set>
                                    <p:animEffect transition="in" filter="wipe(left)">
                                      <p:cBhvr>
                                        <p:cTn id="208" dur="500"/>
                                        <p:tgtEl>
                                          <p:spTgt spid="65"/>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66"/>
                                        </p:tgtEl>
                                        <p:attrNameLst>
                                          <p:attrName>style.visibility</p:attrName>
                                        </p:attrNameLst>
                                      </p:cBhvr>
                                      <p:to>
                                        <p:strVal val="visible"/>
                                      </p:to>
                                    </p:set>
                                    <p:animEffect transition="in" filter="wipe(left)">
                                      <p:cBhvr>
                                        <p:cTn id="213" dur="500"/>
                                        <p:tgtEl>
                                          <p:spTgt spid="66"/>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70"/>
                                        </p:tgtEl>
                                        <p:attrNameLst>
                                          <p:attrName>style.visibility</p:attrName>
                                        </p:attrNameLst>
                                      </p:cBhvr>
                                      <p:to>
                                        <p:strVal val="visible"/>
                                      </p:to>
                                    </p:set>
                                    <p:animEffect transition="in" filter="wipe(left)">
                                      <p:cBhvr>
                                        <p:cTn id="218" dur="500"/>
                                        <p:tgtEl>
                                          <p:spTgt spid="70"/>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67"/>
                                        </p:tgtEl>
                                        <p:attrNameLst>
                                          <p:attrName>style.visibility</p:attrName>
                                        </p:attrNameLst>
                                      </p:cBhvr>
                                      <p:to>
                                        <p:strVal val="visible"/>
                                      </p:to>
                                    </p:set>
                                    <p:animEffect transition="in" filter="wipe(left)">
                                      <p:cBhvr>
                                        <p:cTn id="223" dur="500"/>
                                        <p:tgtEl>
                                          <p:spTgt spid="67"/>
                                        </p:tgtEl>
                                      </p:cBhvr>
                                    </p:animEffec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grpId="1" nodeType="clickEffect">
                                  <p:stCondLst>
                                    <p:cond delay="0"/>
                                  </p:stCondLst>
                                  <p:childTnLst>
                                    <p:set>
                                      <p:cBhvr>
                                        <p:cTn id="227" dur="1" fill="hold">
                                          <p:stCondLst>
                                            <p:cond delay="0"/>
                                          </p:stCondLst>
                                        </p:cTn>
                                        <p:tgtEl>
                                          <p:spTgt spid="70"/>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22" presetClass="entr" presetSubtype="4" fill="hold" grpId="0" nodeType="clickEffect">
                                  <p:stCondLst>
                                    <p:cond delay="0"/>
                                  </p:stCondLst>
                                  <p:childTnLst>
                                    <p:set>
                                      <p:cBhvr>
                                        <p:cTn id="231" dur="1" fill="hold">
                                          <p:stCondLst>
                                            <p:cond delay="0"/>
                                          </p:stCondLst>
                                        </p:cTn>
                                        <p:tgtEl>
                                          <p:spTgt spid="78"/>
                                        </p:tgtEl>
                                        <p:attrNameLst>
                                          <p:attrName>style.visibility</p:attrName>
                                        </p:attrNameLst>
                                      </p:cBhvr>
                                      <p:to>
                                        <p:strVal val="visible"/>
                                      </p:to>
                                    </p:set>
                                    <p:animEffect transition="in" filter="wipe(down)">
                                      <p:cBhvr>
                                        <p:cTn id="232" dur="500"/>
                                        <p:tgtEl>
                                          <p:spTgt spid="78"/>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76"/>
                                        </p:tgtEl>
                                        <p:attrNameLst>
                                          <p:attrName>style.visibility</p:attrName>
                                        </p:attrNameLst>
                                      </p:cBhvr>
                                      <p:to>
                                        <p:strVal val="visible"/>
                                      </p:to>
                                    </p:set>
                                    <p:animEffect transition="in" filter="wipe(left)">
                                      <p:cBhvr>
                                        <p:cTn id="237" dur="500"/>
                                        <p:tgtEl>
                                          <p:spTgt spid="76"/>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nodeType="clickEffect">
                                  <p:stCondLst>
                                    <p:cond delay="0"/>
                                  </p:stCondLst>
                                  <p:childTnLst>
                                    <p:set>
                                      <p:cBhvr>
                                        <p:cTn id="241" dur="1" fill="hold">
                                          <p:stCondLst>
                                            <p:cond delay="0"/>
                                          </p:stCondLst>
                                        </p:cTn>
                                        <p:tgtEl>
                                          <p:spTgt spid="52"/>
                                        </p:tgtEl>
                                        <p:attrNameLst>
                                          <p:attrName>style.visibility</p:attrName>
                                        </p:attrNameLst>
                                      </p:cBhvr>
                                      <p:to>
                                        <p:strVal val="visible"/>
                                      </p:to>
                                    </p:set>
                                    <p:animEffect transition="in" filter="wipe(left)">
                                      <p:cBhvr>
                                        <p:cTn id="242" dur="3000"/>
                                        <p:tgtEl>
                                          <p:spTgt spid="52"/>
                                        </p:tgtEl>
                                      </p:cBhvr>
                                    </p:animEffec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69" grpId="0" animBg="1"/>
      <p:bldP spid="69" grpId="1" animBg="1"/>
      <p:bldP spid="70" grpId="0" animBg="1"/>
      <p:bldP spid="70" grpId="1" animBg="1"/>
      <p:bldP spid="76" grpId="0" animBg="1"/>
      <p:bldP spid="63" grpId="0" animBg="1"/>
      <p:bldP spid="63" grpId="1" animBg="1"/>
      <p:bldP spid="63" grpId="2" animBg="1"/>
      <p:bldP spid="63" grpId="3" animBg="1"/>
      <p:bldP spid="63" grpId="4" animBg="1"/>
      <p:bldP spid="7" grpId="0" uiExpand="1" build="p"/>
      <p:bldP spid="8" grpId="0"/>
      <p:bldP spid="16" grpId="0"/>
      <p:bldP spid="17" grpId="0"/>
      <p:bldP spid="20" grpId="0"/>
      <p:bldP spid="38" grpId="0" animBg="1"/>
      <p:bldP spid="38" grpId="1" animBg="1"/>
      <p:bldP spid="40" grpId="0" animBg="1"/>
      <p:bldP spid="40" grpId="1" animBg="1"/>
      <p:bldP spid="64" grpId="0"/>
      <p:bldP spid="39" grpId="0" animBg="1"/>
      <p:bldP spid="39" grpId="1" animBg="1"/>
      <p:bldP spid="32" grpId="0"/>
      <p:bldP spid="33" grpId="0"/>
      <p:bldP spid="34" grpId="0"/>
      <p:bldP spid="35" grpId="0"/>
      <p:bldP spid="36" grpId="0"/>
      <p:bldP spid="43" grpId="0"/>
      <p:bldP spid="47" grpId="0"/>
      <p:bldP spid="48" grpId="0"/>
      <p:bldP spid="49" grpId="0"/>
      <p:bldP spid="65" grpId="0"/>
      <p:bldP spid="66" grpId="0"/>
      <p:bldP spid="67" grpId="0"/>
      <p:bldP spid="59" grpId="0" animBg="1"/>
      <p:bldP spid="59" grpId="1" animBg="1"/>
      <p:bldP spid="50" grpId="0" animBg="1"/>
      <p:bldP spid="50" grpId="1" animBg="1"/>
      <p:bldP spid="57" grpId="0" animBg="1"/>
      <p:bldP spid="57" grpId="1" animBg="1"/>
      <p:bldP spid="78" grpId="0" animBg="1"/>
      <p:bldP spid="78" grpId="1" animBg="1"/>
      <p:bldP spid="13" grpId="0" animBg="1"/>
      <p:bldP spid="13"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D176C6-AACE-4E12-9741-9626CD338F7A}"/>
              </a:ext>
            </a:extLst>
          </p:cNvPr>
          <p:cNvSpPr/>
          <p:nvPr/>
        </p:nvSpPr>
        <p:spPr>
          <a:xfrm>
            <a:off x="288558" y="1324165"/>
            <a:ext cx="5780282" cy="422532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A0BEB7E8-06C4-4033-971C-2C2A3AB03037}"/>
              </a:ext>
            </a:extLst>
          </p:cNvPr>
          <p:cNvSpPr txBox="1"/>
          <p:nvPr/>
        </p:nvSpPr>
        <p:spPr>
          <a:xfrm>
            <a:off x="271918" y="1308512"/>
            <a:ext cx="5590456" cy="923330"/>
          </a:xfrm>
          <a:prstGeom prst="rect">
            <a:avLst/>
          </a:prstGeom>
          <a:noFill/>
        </p:spPr>
        <p:txBody>
          <a:bodyPr wrap="square">
            <a:spAutoFit/>
          </a:bodyPr>
          <a:lstStyle/>
          <a:p>
            <a:r>
              <a:rPr lang="pt-BR" dirty="0">
                <a:latin typeface="Consolas" panose="020B0609020204030204" pitchFamily="49" charset="0"/>
              </a:rPr>
              <a:t>factorial :: Integer -&gt; Integer  </a:t>
            </a:r>
          </a:p>
          <a:p>
            <a:r>
              <a:rPr lang="pt-BR" dirty="0">
                <a:latin typeface="Consolas" panose="020B0609020204030204" pitchFamily="49" charset="0"/>
              </a:rPr>
              <a:t>factorial </a:t>
            </a:r>
            <a:r>
              <a:rPr lang="pt-BR" dirty="0">
                <a:solidFill>
                  <a:srgbClr val="FF0000"/>
                </a:solidFill>
                <a:latin typeface="Consolas" panose="020B0609020204030204" pitchFamily="49" charset="0"/>
              </a:rPr>
              <a:t>0</a:t>
            </a:r>
            <a:r>
              <a:rPr lang="pt-BR" dirty="0">
                <a:latin typeface="Consolas" panose="020B0609020204030204" pitchFamily="49" charset="0"/>
              </a:rPr>
              <a:t> = 1  </a:t>
            </a:r>
          </a:p>
          <a:p>
            <a:r>
              <a:rPr lang="pt-BR" dirty="0">
                <a:latin typeface="Consolas" panose="020B0609020204030204" pitchFamily="49" charset="0"/>
              </a:rPr>
              <a:t>factorial </a:t>
            </a:r>
            <a:r>
              <a:rPr lang="pt-BR" dirty="0">
                <a:solidFill>
                  <a:srgbClr val="FF0000"/>
                </a:solidFill>
                <a:latin typeface="Consolas" panose="020B0609020204030204" pitchFamily="49" charset="0"/>
              </a:rPr>
              <a:t>n</a:t>
            </a:r>
            <a:r>
              <a:rPr lang="pt-BR" dirty="0">
                <a:latin typeface="Consolas" panose="020B0609020204030204" pitchFamily="49" charset="0"/>
              </a:rPr>
              <a:t> = n * factorial (n - 1) </a:t>
            </a:r>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2010371" y="-220603"/>
            <a:ext cx="7924800" cy="1143000"/>
          </a:xfrm>
        </p:spPr>
        <p:txBody>
          <a:bodyPr/>
          <a:lstStyle/>
          <a:p>
            <a:r>
              <a:rPr lang="en-US" dirty="0"/>
              <a:t>More Control Flow: Simple Pattern Matching</a:t>
            </a:r>
            <a:endParaRPr lang="en-US" dirty="0">
              <a:solidFill>
                <a:srgbClr val="FF0000"/>
              </a:solidFill>
            </a:endParaRPr>
          </a:p>
        </p:txBody>
      </p:sp>
      <p:sp>
        <p:nvSpPr>
          <p:cNvPr id="44" name="Speech Bubble: Rectangle with Corners Rounded 43">
            <a:extLst>
              <a:ext uri="{FF2B5EF4-FFF2-40B4-BE49-F238E27FC236}">
                <a16:creationId xmlns:a16="http://schemas.microsoft.com/office/drawing/2014/main" id="{16F92AE6-AE46-496C-9B76-ACE7F4782C17}"/>
              </a:ext>
            </a:extLst>
          </p:cNvPr>
          <p:cNvSpPr/>
          <p:nvPr/>
        </p:nvSpPr>
        <p:spPr>
          <a:xfrm>
            <a:off x="2661118" y="203278"/>
            <a:ext cx="3557625" cy="1221167"/>
          </a:xfrm>
          <a:prstGeom prst="wedgeRoundRectCallout">
            <a:avLst>
              <a:gd name="adj1" fmla="val -76994"/>
              <a:gd name="adj2" fmla="val 701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user passes in </a:t>
            </a:r>
            <a:r>
              <a:rPr lang="en-US" sz="2000" dirty="0">
                <a:solidFill>
                  <a:srgbClr val="FFAFAF"/>
                </a:solidFill>
                <a:latin typeface="Corbel" panose="020B0503020204020204" pitchFamily="34" charset="0"/>
              </a:rPr>
              <a:t>zero</a:t>
            </a:r>
            <a:r>
              <a:rPr lang="en-US" sz="2000" dirty="0">
                <a:latin typeface="Corbel" panose="020B0503020204020204" pitchFamily="34" charset="0"/>
              </a:rPr>
              <a:t>, this pattern matches and we run this version of the function.</a:t>
            </a:r>
          </a:p>
        </p:txBody>
      </p:sp>
      <p:sp>
        <p:nvSpPr>
          <p:cNvPr id="52" name="TextBox 51">
            <a:extLst>
              <a:ext uri="{FF2B5EF4-FFF2-40B4-BE49-F238E27FC236}">
                <a16:creationId xmlns:a16="http://schemas.microsoft.com/office/drawing/2014/main" id="{1E315252-71F1-4C92-9D34-73789A894C66}"/>
              </a:ext>
            </a:extLst>
          </p:cNvPr>
          <p:cNvSpPr txBox="1"/>
          <p:nvPr/>
        </p:nvSpPr>
        <p:spPr>
          <a:xfrm>
            <a:off x="6329628" y="1828383"/>
            <a:ext cx="5167678" cy="430887"/>
          </a:xfrm>
          <a:prstGeom prst="rect">
            <a:avLst/>
          </a:prstGeom>
          <a:noFill/>
        </p:spPr>
        <p:txBody>
          <a:bodyPr wrap="square" rtlCol="0">
            <a:spAutoFit/>
          </a:bodyPr>
          <a:lstStyle/>
          <a:p>
            <a:pPr algn="ctr"/>
            <a:r>
              <a:rPr lang="en-US" sz="2200" dirty="0"/>
              <a:t>Let's look at some other examples!</a:t>
            </a:r>
          </a:p>
        </p:txBody>
      </p:sp>
      <p:sp>
        <p:nvSpPr>
          <p:cNvPr id="55" name="TextBox 54">
            <a:extLst>
              <a:ext uri="{FF2B5EF4-FFF2-40B4-BE49-F238E27FC236}">
                <a16:creationId xmlns:a16="http://schemas.microsoft.com/office/drawing/2014/main" id="{EB7E8162-87E6-4CAA-9E9E-B9268F45C941}"/>
              </a:ext>
            </a:extLst>
          </p:cNvPr>
          <p:cNvSpPr txBox="1"/>
          <p:nvPr/>
        </p:nvSpPr>
        <p:spPr>
          <a:xfrm>
            <a:off x="271918" y="2541254"/>
            <a:ext cx="6096728" cy="923330"/>
          </a:xfrm>
          <a:prstGeom prst="rect">
            <a:avLst/>
          </a:prstGeom>
          <a:noFill/>
        </p:spPr>
        <p:txBody>
          <a:bodyPr wrap="square">
            <a:spAutoFit/>
          </a:bodyPr>
          <a:lstStyle/>
          <a:p>
            <a:r>
              <a:rPr lang="en-US" dirty="0" err="1">
                <a:latin typeface="Consolas" panose="020B0609020204030204" pitchFamily="49" charset="0"/>
              </a:rPr>
              <a:t>list_len</a:t>
            </a:r>
            <a:r>
              <a:rPr lang="en-US" dirty="0">
                <a:latin typeface="Consolas" panose="020B0609020204030204" pitchFamily="49" charset="0"/>
              </a:rPr>
              <a:t> :: [a] -&gt; Int</a:t>
            </a:r>
          </a:p>
          <a:p>
            <a:r>
              <a:rPr lang="en-US" dirty="0" err="1">
                <a:latin typeface="Consolas" panose="020B0609020204030204" pitchFamily="49" charset="0"/>
              </a:rPr>
              <a:t>list_len</a:t>
            </a:r>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a:latin typeface="Consolas" panose="020B0609020204030204" pitchFamily="49" charset="0"/>
              </a:rPr>
              <a:t> = 0</a:t>
            </a:r>
          </a:p>
          <a:p>
            <a:r>
              <a:rPr lang="en-US" dirty="0" err="1">
                <a:latin typeface="Consolas" panose="020B0609020204030204" pitchFamily="49" charset="0"/>
              </a:rPr>
              <a:t>list_len</a:t>
            </a:r>
            <a:r>
              <a:rPr lang="en-US" dirty="0">
                <a:latin typeface="Consolas" panose="020B0609020204030204" pitchFamily="49" charset="0"/>
              </a:rPr>
              <a:t> </a:t>
            </a:r>
            <a:r>
              <a:rPr lang="en-US" dirty="0" err="1">
                <a:solidFill>
                  <a:srgbClr val="FF0000"/>
                </a:solidFill>
                <a:latin typeface="Consolas" panose="020B0609020204030204" pitchFamily="49" charset="0"/>
              </a:rPr>
              <a:t>lst</a:t>
            </a:r>
            <a:r>
              <a:rPr lang="en-US" dirty="0">
                <a:latin typeface="Consolas" panose="020B0609020204030204" pitchFamily="49" charset="0"/>
              </a:rPr>
              <a:t> = 1 + </a:t>
            </a:r>
            <a:r>
              <a:rPr lang="en-US" dirty="0" err="1">
                <a:latin typeface="Consolas" panose="020B0609020204030204" pitchFamily="49" charset="0"/>
              </a:rPr>
              <a:t>list_len</a:t>
            </a:r>
            <a:r>
              <a:rPr lang="en-US" dirty="0">
                <a:latin typeface="Consolas" panose="020B0609020204030204" pitchFamily="49" charset="0"/>
              </a:rPr>
              <a:t> (tail </a:t>
            </a:r>
            <a:r>
              <a:rPr lang="en-US" dirty="0" err="1">
                <a:latin typeface="Consolas" panose="020B0609020204030204" pitchFamily="49" charset="0"/>
              </a:rPr>
              <a:t>lst</a:t>
            </a:r>
            <a:r>
              <a:rPr lang="en-US" dirty="0">
                <a:latin typeface="Consolas" panose="020B0609020204030204" pitchFamily="49" charset="0"/>
              </a:rPr>
              <a:t>)</a:t>
            </a:r>
          </a:p>
        </p:txBody>
      </p:sp>
      <p:sp>
        <p:nvSpPr>
          <p:cNvPr id="58" name="TextBox 57">
            <a:extLst>
              <a:ext uri="{FF2B5EF4-FFF2-40B4-BE49-F238E27FC236}">
                <a16:creationId xmlns:a16="http://schemas.microsoft.com/office/drawing/2014/main" id="{9B8F5DDC-E165-4F7E-A1CD-4C81E9E7503F}"/>
              </a:ext>
            </a:extLst>
          </p:cNvPr>
          <p:cNvSpPr txBox="1"/>
          <p:nvPr/>
        </p:nvSpPr>
        <p:spPr>
          <a:xfrm>
            <a:off x="288558" y="3779509"/>
            <a:ext cx="6096728" cy="1754326"/>
          </a:xfrm>
          <a:prstGeom prst="rect">
            <a:avLst/>
          </a:prstGeom>
          <a:noFill/>
        </p:spPr>
        <p:txBody>
          <a:bodyPr wrap="square">
            <a:spAutoFit/>
          </a:bodyPr>
          <a:lstStyle/>
          <a:p>
            <a:r>
              <a:rPr lang="en-US" dirty="0" err="1">
                <a:latin typeface="Consolas" panose="020B0609020204030204" pitchFamily="49" charset="0"/>
              </a:rPr>
              <a:t>has_this_many_eyes</a:t>
            </a:r>
            <a:r>
              <a:rPr lang="en-US" dirty="0">
                <a:latin typeface="Consolas" panose="020B0609020204030204" pitchFamily="49" charset="0"/>
              </a:rPr>
              <a:t> :: Int -&gt; String  </a:t>
            </a:r>
          </a:p>
          <a:p>
            <a:r>
              <a:rPr lang="en-US" dirty="0" err="1">
                <a:latin typeface="Consolas" panose="020B0609020204030204" pitchFamily="49" charset="0"/>
              </a:rPr>
              <a:t>has_this_many_eyes</a:t>
            </a:r>
            <a:r>
              <a:rPr lang="en-US" dirty="0">
                <a:latin typeface="Consolas" panose="020B0609020204030204" pitchFamily="49" charset="0"/>
              </a:rPr>
              <a:t> </a:t>
            </a:r>
            <a:r>
              <a:rPr lang="en-US" dirty="0">
                <a:solidFill>
                  <a:srgbClr val="FF0000"/>
                </a:solidFill>
                <a:latin typeface="Consolas" panose="020B0609020204030204" pitchFamily="49" charset="0"/>
              </a:rPr>
              <a:t>1</a:t>
            </a:r>
            <a:r>
              <a:rPr lang="en-US" dirty="0">
                <a:latin typeface="Consolas" panose="020B0609020204030204" pitchFamily="49" charset="0"/>
              </a:rPr>
              <a:t> = "Cyclops"  </a:t>
            </a:r>
          </a:p>
          <a:p>
            <a:r>
              <a:rPr lang="en-US" dirty="0" err="1">
                <a:latin typeface="Consolas" panose="020B0609020204030204" pitchFamily="49" charset="0"/>
              </a:rPr>
              <a:t>has_this_many_eyes</a:t>
            </a:r>
            <a:r>
              <a:rPr lang="en-US" dirty="0">
                <a:latin typeface="Consolas" panose="020B0609020204030204" pitchFamily="49" charset="0"/>
              </a:rPr>
              <a:t> </a:t>
            </a:r>
            <a:r>
              <a:rPr lang="en-US" dirty="0">
                <a:solidFill>
                  <a:srgbClr val="FF0000"/>
                </a:solidFill>
                <a:latin typeface="Consolas" panose="020B0609020204030204" pitchFamily="49" charset="0"/>
              </a:rPr>
              <a:t>2</a:t>
            </a:r>
            <a:r>
              <a:rPr lang="en-US" dirty="0">
                <a:latin typeface="Consolas" panose="020B0609020204030204" pitchFamily="49" charset="0"/>
              </a:rPr>
              <a:t> = "</a:t>
            </a:r>
            <a:r>
              <a:rPr lang="en-US" dirty="0" err="1">
                <a:latin typeface="Consolas" panose="020B0609020204030204" pitchFamily="49" charset="0"/>
              </a:rPr>
              <a:t>Pupper</a:t>
            </a:r>
            <a:r>
              <a:rPr lang="en-US" dirty="0">
                <a:latin typeface="Consolas" panose="020B0609020204030204" pitchFamily="49" charset="0"/>
              </a:rPr>
              <a:t>"  </a:t>
            </a:r>
          </a:p>
          <a:p>
            <a:r>
              <a:rPr lang="en-US" dirty="0" err="1">
                <a:latin typeface="Consolas" panose="020B0609020204030204" pitchFamily="49" charset="0"/>
              </a:rPr>
              <a:t>has_this_many_eyes</a:t>
            </a:r>
            <a:r>
              <a:rPr lang="en-US" dirty="0">
                <a:latin typeface="Consolas" panose="020B0609020204030204" pitchFamily="49" charset="0"/>
              </a:rPr>
              <a:t> </a:t>
            </a:r>
            <a:r>
              <a:rPr lang="en-US" dirty="0">
                <a:solidFill>
                  <a:srgbClr val="FF0000"/>
                </a:solidFill>
                <a:latin typeface="Consolas" panose="020B0609020204030204" pitchFamily="49" charset="0"/>
              </a:rPr>
              <a:t>3</a:t>
            </a:r>
            <a:r>
              <a:rPr lang="en-US" dirty="0">
                <a:latin typeface="Consolas" panose="020B0609020204030204" pitchFamily="49" charset="0"/>
              </a:rPr>
              <a:t> = "Sphenodon Punctatus"  </a:t>
            </a:r>
          </a:p>
          <a:p>
            <a:r>
              <a:rPr lang="en-US" dirty="0" err="1">
                <a:latin typeface="Consolas" panose="020B0609020204030204" pitchFamily="49" charset="0"/>
              </a:rPr>
              <a:t>has_this_many_eyes</a:t>
            </a:r>
            <a:r>
              <a:rPr lang="en-US" dirty="0">
                <a:latin typeface="Consolas" panose="020B0609020204030204" pitchFamily="49" charset="0"/>
              </a:rPr>
              <a:t> </a:t>
            </a:r>
            <a:r>
              <a:rPr lang="en-US" dirty="0">
                <a:solidFill>
                  <a:srgbClr val="FF0000"/>
                </a:solidFill>
                <a:latin typeface="Consolas" panose="020B0609020204030204" pitchFamily="49" charset="0"/>
              </a:rPr>
              <a:t>4</a:t>
            </a:r>
            <a:r>
              <a:rPr lang="en-US" dirty="0">
                <a:latin typeface="Consolas" panose="020B0609020204030204" pitchFamily="49" charset="0"/>
              </a:rPr>
              <a:t> = "A nerd with glasses"  </a:t>
            </a:r>
          </a:p>
          <a:p>
            <a:r>
              <a:rPr lang="en-US" dirty="0" err="1">
                <a:latin typeface="Consolas" panose="020B0609020204030204" pitchFamily="49" charset="0"/>
              </a:rPr>
              <a:t>has_this_many_eyes</a:t>
            </a:r>
            <a:r>
              <a:rPr lang="en-US" dirty="0">
                <a:latin typeface="Consolas" panose="020B0609020204030204" pitchFamily="49" charset="0"/>
              </a:rPr>
              <a:t> </a:t>
            </a:r>
            <a:r>
              <a:rPr lang="en-US" dirty="0">
                <a:solidFill>
                  <a:srgbClr val="FF0000"/>
                </a:solidFill>
                <a:latin typeface="Consolas" panose="020B0609020204030204" pitchFamily="49" charset="0"/>
              </a:rPr>
              <a:t>n</a:t>
            </a:r>
            <a:r>
              <a:rPr lang="en-US" dirty="0">
                <a:latin typeface="Consolas" panose="020B0609020204030204" pitchFamily="49" charset="0"/>
              </a:rPr>
              <a:t> = "A freak!"  </a:t>
            </a:r>
          </a:p>
        </p:txBody>
      </p:sp>
      <p:sp>
        <p:nvSpPr>
          <p:cNvPr id="60" name="Speech Bubble: Rectangle with Corners Rounded 59">
            <a:extLst>
              <a:ext uri="{FF2B5EF4-FFF2-40B4-BE49-F238E27FC236}">
                <a16:creationId xmlns:a16="http://schemas.microsoft.com/office/drawing/2014/main" id="{5F0CBFF7-561A-4167-BF90-93671C40D1A6}"/>
              </a:ext>
            </a:extLst>
          </p:cNvPr>
          <p:cNvSpPr/>
          <p:nvPr/>
        </p:nvSpPr>
        <p:spPr>
          <a:xfrm>
            <a:off x="2681915" y="2312245"/>
            <a:ext cx="3557625" cy="1221167"/>
          </a:xfrm>
          <a:prstGeom prst="wedgeRoundRectCallout">
            <a:avLst>
              <a:gd name="adj1" fmla="val -78839"/>
              <a:gd name="adj2" fmla="val -592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 we default to the second version of the function.</a:t>
            </a:r>
          </a:p>
        </p:txBody>
      </p:sp>
      <p:sp>
        <p:nvSpPr>
          <p:cNvPr id="72" name="Speech Bubble: Rectangle with Corners Rounded 71">
            <a:extLst>
              <a:ext uri="{FF2B5EF4-FFF2-40B4-BE49-F238E27FC236}">
                <a16:creationId xmlns:a16="http://schemas.microsoft.com/office/drawing/2014/main" id="{3F4F2B13-E589-44F7-BDA1-9807BF32DE8C}"/>
              </a:ext>
            </a:extLst>
          </p:cNvPr>
          <p:cNvSpPr/>
          <p:nvPr/>
        </p:nvSpPr>
        <p:spPr>
          <a:xfrm>
            <a:off x="2661118" y="1396790"/>
            <a:ext cx="3968316" cy="1221167"/>
          </a:xfrm>
          <a:prstGeom prst="wedgeRoundRectCallout">
            <a:avLst>
              <a:gd name="adj1" fmla="val -76994"/>
              <a:gd name="adj2" fmla="val 701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a user passes in an empty list, this pattern matches, and we return zero.</a:t>
            </a:r>
          </a:p>
        </p:txBody>
      </p:sp>
      <p:sp>
        <p:nvSpPr>
          <p:cNvPr id="73" name="Speech Bubble: Rectangle with Corners Rounded 72">
            <a:extLst>
              <a:ext uri="{FF2B5EF4-FFF2-40B4-BE49-F238E27FC236}">
                <a16:creationId xmlns:a16="http://schemas.microsoft.com/office/drawing/2014/main" id="{0A2B6803-52F9-4BD5-8BDD-29E2BCAB76DB}"/>
              </a:ext>
            </a:extLst>
          </p:cNvPr>
          <p:cNvSpPr/>
          <p:nvPr/>
        </p:nvSpPr>
        <p:spPr>
          <a:xfrm>
            <a:off x="2681915" y="3505757"/>
            <a:ext cx="3968316" cy="1221167"/>
          </a:xfrm>
          <a:prstGeom prst="wedgeRoundRectCallout">
            <a:avLst>
              <a:gd name="adj1" fmla="val -78839"/>
              <a:gd name="adj2" fmla="val -592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 Haskell defaults to this version of the function which handles a non-empty list.</a:t>
            </a:r>
          </a:p>
        </p:txBody>
      </p:sp>
      <p:grpSp>
        <p:nvGrpSpPr>
          <p:cNvPr id="26" name="Group 25">
            <a:extLst>
              <a:ext uri="{FF2B5EF4-FFF2-40B4-BE49-F238E27FC236}">
                <a16:creationId xmlns:a16="http://schemas.microsoft.com/office/drawing/2014/main" id="{D3DD3E04-75DE-4FCD-AF60-35641CCEF7DA}"/>
              </a:ext>
            </a:extLst>
          </p:cNvPr>
          <p:cNvGrpSpPr/>
          <p:nvPr/>
        </p:nvGrpSpPr>
        <p:grpSpPr>
          <a:xfrm>
            <a:off x="7165683" y="2541254"/>
            <a:ext cx="2853341" cy="1934869"/>
            <a:chOff x="7594445" y="2966331"/>
            <a:chExt cx="2853341" cy="1934869"/>
          </a:xfrm>
        </p:grpSpPr>
        <p:sp>
          <p:nvSpPr>
            <p:cNvPr id="74" name="Speech Bubble: Rectangle with Corners Rounded 73">
              <a:extLst>
                <a:ext uri="{FF2B5EF4-FFF2-40B4-BE49-F238E27FC236}">
                  <a16:creationId xmlns:a16="http://schemas.microsoft.com/office/drawing/2014/main" id="{C11F6BF2-BD6B-4BAA-B566-B911D4B99C67}"/>
                </a:ext>
              </a:extLst>
            </p:cNvPr>
            <p:cNvSpPr/>
            <p:nvPr/>
          </p:nvSpPr>
          <p:spPr>
            <a:xfrm>
              <a:off x="7594445" y="2966331"/>
              <a:ext cx="2853341" cy="1934869"/>
            </a:xfrm>
            <a:prstGeom prst="wedgeRoundRectCallout">
              <a:avLst>
                <a:gd name="adj1" fmla="val -94326"/>
                <a:gd name="adj2" fmla="val 640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pic>
          <p:nvPicPr>
            <p:cNvPr id="25" name="Picture 24">
              <a:extLst>
                <a:ext uri="{FF2B5EF4-FFF2-40B4-BE49-F238E27FC236}">
                  <a16:creationId xmlns:a16="http://schemas.microsoft.com/office/drawing/2014/main" id="{BEDE0B57-0FBA-48E2-BD85-87850A22FE4C}"/>
                </a:ext>
              </a:extLst>
            </p:cNvPr>
            <p:cNvPicPr>
              <a:picLocks noChangeAspect="1"/>
            </p:cNvPicPr>
            <p:nvPr/>
          </p:nvPicPr>
          <p:blipFill>
            <a:blip r:embed="rId3"/>
            <a:stretch>
              <a:fillRect/>
            </a:stretch>
          </p:blipFill>
          <p:spPr>
            <a:xfrm>
              <a:off x="7908577" y="3200135"/>
              <a:ext cx="2225076" cy="1467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18206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down)">
                                      <p:cBhvr>
                                        <p:cTn id="31" dur="500"/>
                                        <p:tgtEl>
                                          <p:spTgt spid="7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down)">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4" grpId="0" animBg="1"/>
      <p:bldP spid="44" grpId="1" animBg="1"/>
      <p:bldP spid="55" grpId="0"/>
      <p:bldP spid="58" grpId="0"/>
      <p:bldP spid="60" grpId="0" animBg="1"/>
      <p:bldP spid="60" grpId="1" animBg="1"/>
      <p:bldP spid="72" grpId="0" animBg="1"/>
      <p:bldP spid="72" grpId="1" animBg="1"/>
      <p:bldP spid="73" grpId="0" animBg="1"/>
      <p:bldP spid="73"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BD8F45A7-A43D-4605-9633-8CA0FE33B2F5}"/>
              </a:ext>
            </a:extLst>
          </p:cNvPr>
          <p:cNvSpPr txBox="1"/>
          <p:nvPr/>
        </p:nvSpPr>
        <p:spPr>
          <a:xfrm>
            <a:off x="6513248" y="3325263"/>
            <a:ext cx="5167678" cy="769441"/>
          </a:xfrm>
          <a:prstGeom prst="rect">
            <a:avLst/>
          </a:prstGeom>
          <a:noFill/>
        </p:spPr>
        <p:txBody>
          <a:bodyPr wrap="square" rtlCol="0">
            <a:spAutoFit/>
          </a:bodyPr>
          <a:lstStyle/>
          <a:p>
            <a:pPr algn="ctr"/>
            <a:r>
              <a:rPr lang="en-US" sz="2200" dirty="0"/>
              <a:t>Here's a traditional function that computes the </a:t>
            </a:r>
            <a:r>
              <a:rPr lang="en-US" sz="2200" dirty="0">
                <a:solidFill>
                  <a:srgbClr val="FF0000"/>
                </a:solidFill>
              </a:rPr>
              <a:t>exponent</a:t>
            </a:r>
            <a:r>
              <a:rPr lang="en-US" sz="2200" dirty="0"/>
              <a:t> of a tuple of two </a:t>
            </a:r>
            <a:r>
              <a:rPr lang="en-US" sz="2200" dirty="0" err="1"/>
              <a:t>ints</a:t>
            </a:r>
            <a:r>
              <a:rPr lang="en-US" sz="2200" dirty="0"/>
              <a:t>!</a:t>
            </a:r>
          </a:p>
        </p:txBody>
      </p:sp>
      <p:grpSp>
        <p:nvGrpSpPr>
          <p:cNvPr id="4" name="Group 3">
            <a:extLst>
              <a:ext uri="{FF2B5EF4-FFF2-40B4-BE49-F238E27FC236}">
                <a16:creationId xmlns:a16="http://schemas.microsoft.com/office/drawing/2014/main" id="{93D3214F-8A62-4C2B-9F7A-9E86E43323D6}"/>
              </a:ext>
            </a:extLst>
          </p:cNvPr>
          <p:cNvGrpSpPr/>
          <p:nvPr/>
        </p:nvGrpSpPr>
        <p:grpSpPr>
          <a:xfrm>
            <a:off x="230440" y="1022318"/>
            <a:ext cx="6012327" cy="3609530"/>
            <a:chOff x="230440" y="1612958"/>
            <a:chExt cx="5984487" cy="3705103"/>
          </a:xfrm>
        </p:grpSpPr>
        <p:sp>
          <p:nvSpPr>
            <p:cNvPr id="6" name="Rectangle 5">
              <a:extLst>
                <a:ext uri="{FF2B5EF4-FFF2-40B4-BE49-F238E27FC236}">
                  <a16:creationId xmlns:a16="http://schemas.microsoft.com/office/drawing/2014/main" id="{9BD176C6-AACE-4E12-9741-9626CD338F7A}"/>
                </a:ext>
              </a:extLst>
            </p:cNvPr>
            <p:cNvSpPr/>
            <p:nvPr/>
          </p:nvSpPr>
          <p:spPr>
            <a:xfrm>
              <a:off x="288557" y="1914806"/>
              <a:ext cx="5926370" cy="3403255"/>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56813B0-ABC6-46B9-9245-58032FCD407E}"/>
                </a:ext>
              </a:extLst>
            </p:cNvPr>
            <p:cNvSpPr txBox="1"/>
            <p:nvPr/>
          </p:nvSpPr>
          <p:spPr>
            <a:xfrm>
              <a:off x="230440" y="1612958"/>
              <a:ext cx="1045479" cy="369332"/>
            </a:xfrm>
            <a:prstGeom prst="rect">
              <a:avLst/>
            </a:prstGeom>
            <a:noFill/>
          </p:spPr>
          <p:txBody>
            <a:bodyPr wrap="none" rtlCol="0">
              <a:spAutoFit/>
            </a:bodyPr>
            <a:lstStyle/>
            <a:p>
              <a:r>
                <a:rPr lang="en-US" dirty="0" err="1"/>
                <a:t>tuples.hs</a:t>
              </a:r>
              <a:endParaRPr lang="en-US" dirty="0"/>
            </a:p>
          </p:txBody>
        </p:sp>
      </p:grpSp>
      <p:sp>
        <p:nvSpPr>
          <p:cNvPr id="7" name="TextBox 6">
            <a:extLst>
              <a:ext uri="{FF2B5EF4-FFF2-40B4-BE49-F238E27FC236}">
                <a16:creationId xmlns:a16="http://schemas.microsoft.com/office/drawing/2014/main" id="{A0BEB7E8-06C4-4033-971C-2C2A3AB03037}"/>
              </a:ext>
            </a:extLst>
          </p:cNvPr>
          <p:cNvSpPr txBox="1"/>
          <p:nvPr/>
        </p:nvSpPr>
        <p:spPr>
          <a:xfrm>
            <a:off x="271918" y="1308512"/>
            <a:ext cx="5590456" cy="923330"/>
          </a:xfrm>
          <a:prstGeom prst="rect">
            <a:avLst/>
          </a:prstGeom>
          <a:noFill/>
        </p:spPr>
        <p:txBody>
          <a:bodyPr wrap="square">
            <a:spAutoFit/>
          </a:bodyPr>
          <a:lstStyle/>
          <a:p>
            <a:r>
              <a:rPr lang="en-US" dirty="0">
                <a:latin typeface="Consolas" panose="020B0609020204030204" pitchFamily="49" charset="0"/>
              </a:rPr>
              <a:t>-- Original way</a:t>
            </a:r>
          </a:p>
          <a:p>
            <a:r>
              <a:rPr lang="en-US" dirty="0">
                <a:latin typeface="Consolas" panose="020B0609020204030204" pitchFamily="49" charset="0"/>
              </a:rPr>
              <a:t>exp ::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Int,Int</a:t>
            </a:r>
            <a:r>
              <a:rPr lang="en-US" dirty="0">
                <a:solidFill>
                  <a:srgbClr val="FF0000"/>
                </a:solidFill>
                <a:latin typeface="Consolas" panose="020B0609020204030204" pitchFamily="49" charset="0"/>
              </a:rPr>
              <a:t>) </a:t>
            </a:r>
            <a:r>
              <a:rPr lang="en-US" dirty="0">
                <a:latin typeface="Consolas" panose="020B0609020204030204" pitchFamily="49" charset="0"/>
              </a:rPr>
              <a:t>-&gt; Int</a:t>
            </a:r>
          </a:p>
          <a:p>
            <a:r>
              <a:rPr lang="en-US" dirty="0">
                <a:latin typeface="Consolas" panose="020B0609020204030204" pitchFamily="49" charset="0"/>
              </a:rPr>
              <a:t>exp </a:t>
            </a:r>
            <a:r>
              <a:rPr lang="en-US" dirty="0">
                <a:solidFill>
                  <a:srgbClr val="FF0000"/>
                </a:solidFill>
                <a:latin typeface="Consolas" panose="020B0609020204030204" pitchFamily="49" charset="0"/>
              </a:rPr>
              <a:t>t</a:t>
            </a:r>
            <a:r>
              <a:rPr lang="en-US" dirty="0">
                <a:latin typeface="Consolas" panose="020B0609020204030204" pitchFamily="49" charset="0"/>
              </a:rPr>
              <a:t> = (</a:t>
            </a:r>
            <a:r>
              <a:rPr lang="en-US" dirty="0" err="1">
                <a:latin typeface="Consolas" panose="020B0609020204030204" pitchFamily="49" charset="0"/>
              </a:rPr>
              <a:t>fst</a:t>
            </a:r>
            <a:r>
              <a:rPr lang="en-US" dirty="0">
                <a:latin typeface="Consolas" panose="020B0609020204030204" pitchFamily="49" charset="0"/>
              </a:rPr>
              <a:t> </a:t>
            </a:r>
            <a:r>
              <a:rPr lang="en-US" dirty="0">
                <a:solidFill>
                  <a:srgbClr val="FF0000"/>
                </a:solidFill>
                <a:latin typeface="Consolas" panose="020B0609020204030204" pitchFamily="49" charset="0"/>
              </a:rPr>
              <a:t>t</a:t>
            </a:r>
            <a:r>
              <a:rPr lang="en-US" dirty="0">
                <a:latin typeface="Consolas" panose="020B0609020204030204" pitchFamily="49" charset="0"/>
              </a:rPr>
              <a:t>) ^ (</a:t>
            </a:r>
            <a:r>
              <a:rPr lang="en-US" dirty="0" err="1">
                <a:latin typeface="Consolas" panose="020B0609020204030204" pitchFamily="49" charset="0"/>
              </a:rPr>
              <a:t>snd</a:t>
            </a:r>
            <a:r>
              <a:rPr lang="en-US" dirty="0">
                <a:latin typeface="Consolas" panose="020B0609020204030204" pitchFamily="49" charset="0"/>
              </a:rPr>
              <a:t> </a:t>
            </a:r>
            <a:r>
              <a:rPr lang="en-US" dirty="0">
                <a:solidFill>
                  <a:srgbClr val="FF0000"/>
                </a:solidFill>
                <a:latin typeface="Consolas" panose="020B0609020204030204" pitchFamily="49" charset="0"/>
              </a:rPr>
              <a:t>t</a:t>
            </a:r>
            <a:r>
              <a:rPr lang="en-US" dirty="0">
                <a:latin typeface="Consolas" panose="020B0609020204030204" pitchFamily="49" charset="0"/>
              </a:rPr>
              <a:t>)</a:t>
            </a:r>
            <a:endParaRPr lang="en-US" dirty="0">
              <a:solidFill>
                <a:srgbClr val="F3EBF9"/>
              </a:solidFill>
              <a:latin typeface="Consolas" panose="020B0609020204030204" pitchFamily="49" charset="0"/>
            </a:endParaRP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403309" y="-220603"/>
            <a:ext cx="9138924" cy="1143000"/>
          </a:xfrm>
        </p:spPr>
        <p:txBody>
          <a:bodyPr/>
          <a:lstStyle/>
          <a:p>
            <a:r>
              <a:rPr lang="en-US" dirty="0"/>
              <a:t>More Control Flow: Pattern Matching with Tuples</a:t>
            </a:r>
            <a:endParaRPr lang="en-US" dirty="0">
              <a:solidFill>
                <a:srgbClr val="FF0000"/>
              </a:solidFill>
            </a:endParaRPr>
          </a:p>
        </p:txBody>
      </p:sp>
      <p:sp>
        <p:nvSpPr>
          <p:cNvPr id="8" name="TextBox 7">
            <a:extLst>
              <a:ext uri="{FF2B5EF4-FFF2-40B4-BE49-F238E27FC236}">
                <a16:creationId xmlns:a16="http://schemas.microsoft.com/office/drawing/2014/main" id="{5B6AC544-BF84-4657-90EE-F855E2F311AE}"/>
              </a:ext>
            </a:extLst>
          </p:cNvPr>
          <p:cNvSpPr txBox="1"/>
          <p:nvPr/>
        </p:nvSpPr>
        <p:spPr>
          <a:xfrm>
            <a:off x="6513248" y="1322793"/>
            <a:ext cx="5167678" cy="769441"/>
          </a:xfrm>
          <a:prstGeom prst="rect">
            <a:avLst/>
          </a:prstGeom>
          <a:noFill/>
        </p:spPr>
        <p:txBody>
          <a:bodyPr wrap="square" rtlCol="0">
            <a:spAutoFit/>
          </a:bodyPr>
          <a:lstStyle/>
          <a:p>
            <a:pPr algn="ctr"/>
            <a:r>
              <a:rPr lang="en-US" sz="2200" dirty="0"/>
              <a:t>In addition to specifying explicit values for pattern matching…</a:t>
            </a:r>
          </a:p>
        </p:txBody>
      </p:sp>
      <p:sp>
        <p:nvSpPr>
          <p:cNvPr id="16" name="TextBox 15">
            <a:extLst>
              <a:ext uri="{FF2B5EF4-FFF2-40B4-BE49-F238E27FC236}">
                <a16:creationId xmlns:a16="http://schemas.microsoft.com/office/drawing/2014/main" id="{32E9684B-DA9C-4B50-B99B-202C0F7FA726}"/>
              </a:ext>
            </a:extLst>
          </p:cNvPr>
          <p:cNvSpPr txBox="1"/>
          <p:nvPr/>
        </p:nvSpPr>
        <p:spPr>
          <a:xfrm>
            <a:off x="6312156" y="5327734"/>
            <a:ext cx="5569862" cy="1107996"/>
          </a:xfrm>
          <a:prstGeom prst="rect">
            <a:avLst/>
          </a:prstGeom>
          <a:noFill/>
        </p:spPr>
        <p:txBody>
          <a:bodyPr wrap="square" rtlCol="0">
            <a:spAutoFit/>
          </a:bodyPr>
          <a:lstStyle/>
          <a:p>
            <a:pPr algn="ctr"/>
            <a:r>
              <a:rPr lang="en-US" sz="2200" dirty="0"/>
              <a:t>For parameters that hold tuples, you can replace a </a:t>
            </a:r>
            <a:r>
              <a:rPr lang="en-US" sz="2200" dirty="0">
                <a:solidFill>
                  <a:srgbClr val="FF0000"/>
                </a:solidFill>
              </a:rPr>
              <a:t>parameter name </a:t>
            </a:r>
            <a:r>
              <a:rPr lang="en-US" sz="2200" dirty="0"/>
              <a:t>with </a:t>
            </a:r>
            <a:r>
              <a:rPr lang="en-US" sz="2200" dirty="0">
                <a:solidFill>
                  <a:srgbClr val="7030A0"/>
                </a:solidFill>
              </a:rPr>
              <a:t>tuple notation </a:t>
            </a:r>
            <a:r>
              <a:rPr lang="en-US" sz="2200" dirty="0">
                <a:solidFill>
                  <a:srgbClr val="FF0000"/>
                </a:solidFill>
              </a:rPr>
              <a:t>and name individual fields</a:t>
            </a:r>
            <a:r>
              <a:rPr lang="en-US" sz="2200" dirty="0"/>
              <a:t> in the tuple.</a:t>
            </a:r>
          </a:p>
        </p:txBody>
      </p:sp>
      <p:sp>
        <p:nvSpPr>
          <p:cNvPr id="20" name="TextBox 19">
            <a:extLst>
              <a:ext uri="{FF2B5EF4-FFF2-40B4-BE49-F238E27FC236}">
                <a16:creationId xmlns:a16="http://schemas.microsoft.com/office/drawing/2014/main" id="{D1EEB1AA-511A-4814-8230-6E1AAD24E805}"/>
              </a:ext>
            </a:extLst>
          </p:cNvPr>
          <p:cNvSpPr txBox="1"/>
          <p:nvPr/>
        </p:nvSpPr>
        <p:spPr>
          <a:xfrm>
            <a:off x="6427566" y="2324028"/>
            <a:ext cx="5339042" cy="769441"/>
          </a:xfrm>
          <a:prstGeom prst="rect">
            <a:avLst/>
          </a:prstGeom>
          <a:noFill/>
        </p:spPr>
        <p:txBody>
          <a:bodyPr wrap="square" rtlCol="0">
            <a:spAutoFit/>
          </a:bodyPr>
          <a:lstStyle/>
          <a:p>
            <a:pPr algn="ctr"/>
            <a:r>
              <a:rPr lang="en-US" sz="2200" dirty="0"/>
              <a:t>You can also perform more advanced pattern matching on </a:t>
            </a:r>
            <a:r>
              <a:rPr lang="en-US" sz="2200" dirty="0">
                <a:solidFill>
                  <a:srgbClr val="FF0000"/>
                </a:solidFill>
              </a:rPr>
              <a:t>tuples</a:t>
            </a:r>
            <a:r>
              <a:rPr lang="en-US" sz="2200" dirty="0"/>
              <a:t> and </a:t>
            </a:r>
            <a:r>
              <a:rPr lang="en-US" sz="2200" dirty="0">
                <a:solidFill>
                  <a:srgbClr val="FF0000"/>
                </a:solidFill>
              </a:rPr>
              <a:t>lists</a:t>
            </a:r>
            <a:r>
              <a:rPr lang="en-US" sz="2200" dirty="0"/>
              <a:t>.</a:t>
            </a:r>
          </a:p>
        </p:txBody>
      </p:sp>
      <p:sp>
        <p:nvSpPr>
          <p:cNvPr id="54" name="Speech Bubble: Rectangle with Corners Rounded 53">
            <a:extLst>
              <a:ext uri="{FF2B5EF4-FFF2-40B4-BE49-F238E27FC236}">
                <a16:creationId xmlns:a16="http://schemas.microsoft.com/office/drawing/2014/main" id="{7EAB0ECE-4F19-45C9-987D-79C84F9F44AC}"/>
              </a:ext>
            </a:extLst>
          </p:cNvPr>
          <p:cNvSpPr/>
          <p:nvPr/>
        </p:nvSpPr>
        <p:spPr>
          <a:xfrm>
            <a:off x="168476" y="2734543"/>
            <a:ext cx="3338868" cy="1137422"/>
          </a:xfrm>
          <a:prstGeom prst="wedgeRoundRectCallout">
            <a:avLst>
              <a:gd name="adj1" fmla="val -26772"/>
              <a:gd name="adj2" fmla="val -1026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the past, we specified a </a:t>
            </a:r>
            <a:r>
              <a:rPr lang="en-US" sz="2000" dirty="0">
                <a:solidFill>
                  <a:srgbClr val="FFAFAF"/>
                </a:solidFill>
                <a:latin typeface="Corbel" panose="020B0503020204020204" pitchFamily="34" charset="0"/>
              </a:rPr>
              <a:t>formal parameter </a:t>
            </a:r>
            <a:r>
              <a:rPr lang="en-US" sz="2000" dirty="0">
                <a:latin typeface="Corbel" panose="020B0503020204020204" pitchFamily="34" charset="0"/>
              </a:rPr>
              <a:t>like this.</a:t>
            </a:r>
          </a:p>
        </p:txBody>
      </p:sp>
      <p:sp>
        <p:nvSpPr>
          <p:cNvPr id="56" name="Speech Bubble: Rectangle with Corners Rounded 55">
            <a:extLst>
              <a:ext uri="{FF2B5EF4-FFF2-40B4-BE49-F238E27FC236}">
                <a16:creationId xmlns:a16="http://schemas.microsoft.com/office/drawing/2014/main" id="{EE428567-6B9B-4D06-B962-1C8B98E2A23C}"/>
              </a:ext>
            </a:extLst>
          </p:cNvPr>
          <p:cNvSpPr/>
          <p:nvPr/>
        </p:nvSpPr>
        <p:spPr>
          <a:xfrm>
            <a:off x="3861211" y="2734543"/>
            <a:ext cx="3338868" cy="1137422"/>
          </a:xfrm>
          <a:prstGeom prst="wedgeRoundRectCallout">
            <a:avLst>
              <a:gd name="adj1" fmla="val -77454"/>
              <a:gd name="adj2" fmla="val -1018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use Haskell's </a:t>
            </a:r>
            <a:r>
              <a:rPr lang="en-US" sz="2000" dirty="0" err="1">
                <a:solidFill>
                  <a:srgbClr val="FFAFAF"/>
                </a:solidFill>
                <a:latin typeface="Corbel" panose="020B0503020204020204" pitchFamily="34" charset="0"/>
              </a:rPr>
              <a:t>fst</a:t>
            </a:r>
            <a:r>
              <a:rPr lang="en-US" sz="2000" dirty="0">
                <a:latin typeface="Corbel" panose="020B0503020204020204" pitchFamily="34" charset="0"/>
              </a:rPr>
              <a:t> and </a:t>
            </a:r>
            <a:r>
              <a:rPr lang="en-US" sz="2000" dirty="0" err="1">
                <a:solidFill>
                  <a:srgbClr val="FFAFAF"/>
                </a:solidFill>
                <a:latin typeface="Corbel" panose="020B0503020204020204" pitchFamily="34" charset="0"/>
              </a:rPr>
              <a:t>snd</a:t>
            </a:r>
            <a:r>
              <a:rPr lang="en-US" sz="2000" dirty="0">
                <a:solidFill>
                  <a:srgbClr val="FFAFAF"/>
                </a:solidFill>
                <a:latin typeface="Corbel" panose="020B0503020204020204" pitchFamily="34" charset="0"/>
              </a:rPr>
              <a:t> </a:t>
            </a:r>
            <a:r>
              <a:rPr lang="en-US" sz="2000" dirty="0">
                <a:latin typeface="Corbel" panose="020B0503020204020204" pitchFamily="34" charset="0"/>
              </a:rPr>
              <a:t>commands to get the tuple's 1</a:t>
            </a:r>
            <a:r>
              <a:rPr lang="en-US" sz="2000" baseline="30000" dirty="0">
                <a:latin typeface="Corbel" panose="020B0503020204020204" pitchFamily="34" charset="0"/>
              </a:rPr>
              <a:t>st</a:t>
            </a:r>
            <a:r>
              <a:rPr lang="en-US" sz="2000" dirty="0">
                <a:latin typeface="Corbel" panose="020B0503020204020204" pitchFamily="34" charset="0"/>
              </a:rPr>
              <a:t> and 2</a:t>
            </a:r>
            <a:r>
              <a:rPr lang="en-US" sz="2000" baseline="30000" dirty="0">
                <a:latin typeface="Corbel" panose="020B0503020204020204" pitchFamily="34" charset="0"/>
              </a:rPr>
              <a:t>nd</a:t>
            </a:r>
            <a:r>
              <a:rPr lang="en-US" sz="2000" dirty="0">
                <a:latin typeface="Corbel" panose="020B0503020204020204" pitchFamily="34" charset="0"/>
              </a:rPr>
              <a:t> values.</a:t>
            </a:r>
          </a:p>
        </p:txBody>
      </p:sp>
      <p:sp>
        <p:nvSpPr>
          <p:cNvPr id="53" name="TextBox 52">
            <a:extLst>
              <a:ext uri="{FF2B5EF4-FFF2-40B4-BE49-F238E27FC236}">
                <a16:creationId xmlns:a16="http://schemas.microsoft.com/office/drawing/2014/main" id="{171FE526-9659-40FC-A3F3-D691E684CD7F}"/>
              </a:ext>
            </a:extLst>
          </p:cNvPr>
          <p:cNvSpPr txBox="1"/>
          <p:nvPr/>
        </p:nvSpPr>
        <p:spPr>
          <a:xfrm>
            <a:off x="219722" y="2307199"/>
            <a:ext cx="5590456" cy="923330"/>
          </a:xfrm>
          <a:prstGeom prst="rect">
            <a:avLst/>
          </a:prstGeom>
          <a:noFill/>
        </p:spPr>
        <p:txBody>
          <a:bodyPr wrap="square">
            <a:spAutoFit/>
          </a:bodyPr>
          <a:lstStyle/>
          <a:p>
            <a:r>
              <a:rPr lang="en-US" dirty="0">
                <a:latin typeface="Consolas" panose="020B0609020204030204" pitchFamily="49" charset="0"/>
              </a:rPr>
              <a:t>-- Version #2: With pattern matching</a:t>
            </a:r>
          </a:p>
          <a:p>
            <a:r>
              <a:rPr lang="en-US" dirty="0">
                <a:latin typeface="Consolas" panose="020B0609020204030204" pitchFamily="49" charset="0"/>
              </a:rPr>
              <a:t>expv2 ::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Int,Int</a:t>
            </a:r>
            <a:r>
              <a:rPr lang="en-US" dirty="0">
                <a:solidFill>
                  <a:srgbClr val="FF0000"/>
                </a:solidFill>
                <a:latin typeface="Consolas" panose="020B0609020204030204" pitchFamily="49" charset="0"/>
              </a:rPr>
              <a:t>) </a:t>
            </a:r>
            <a:r>
              <a:rPr lang="en-US" dirty="0">
                <a:latin typeface="Consolas" panose="020B0609020204030204" pitchFamily="49" charset="0"/>
              </a:rPr>
              <a:t>-&gt; Int</a:t>
            </a:r>
          </a:p>
          <a:p>
            <a:r>
              <a:rPr lang="en-US" dirty="0">
                <a:latin typeface="Consolas" panose="020B0609020204030204" pitchFamily="49" charset="0"/>
              </a:rPr>
              <a:t>expv2 </a:t>
            </a:r>
            <a:r>
              <a:rPr lang="en-US" dirty="0">
                <a:solidFill>
                  <a:srgbClr val="7030A0"/>
                </a:solidFill>
                <a:latin typeface="Consolas" panose="020B0609020204030204" pitchFamily="49" charset="0"/>
              </a:rPr>
              <a:t>(</a:t>
            </a:r>
            <a:r>
              <a:rPr lang="en-US" dirty="0" err="1">
                <a:solidFill>
                  <a:srgbClr val="FF0000"/>
                </a:solidFill>
                <a:latin typeface="Consolas" panose="020B0609020204030204" pitchFamily="49" charset="0"/>
              </a:rPr>
              <a:t>base</a:t>
            </a:r>
            <a:r>
              <a:rPr lang="en-US" dirty="0" err="1">
                <a:solidFill>
                  <a:srgbClr val="7030A0"/>
                </a:solidFill>
                <a:latin typeface="Consolas" panose="020B0609020204030204" pitchFamily="49" charset="0"/>
              </a:rPr>
              <a:t>,</a:t>
            </a:r>
            <a:r>
              <a:rPr lang="en-US" dirty="0" err="1">
                <a:solidFill>
                  <a:srgbClr val="FF0000"/>
                </a:solidFill>
                <a:latin typeface="Consolas" panose="020B0609020204030204" pitchFamily="49" charset="0"/>
              </a:rPr>
              <a:t>exponent</a:t>
            </a:r>
            <a:r>
              <a:rPr lang="en-US" dirty="0">
                <a:solidFill>
                  <a:srgbClr val="7030A0"/>
                </a:solidFill>
                <a:latin typeface="Consolas" panose="020B0609020204030204" pitchFamily="49" charset="0"/>
              </a:rPr>
              <a:t>)</a:t>
            </a:r>
            <a:r>
              <a:rPr lang="en-US" dirty="0">
                <a:latin typeface="Consolas" panose="020B0609020204030204" pitchFamily="49" charset="0"/>
              </a:rPr>
              <a:t> = </a:t>
            </a:r>
            <a:r>
              <a:rPr lang="en-US" dirty="0">
                <a:solidFill>
                  <a:srgbClr val="FF0000"/>
                </a:solidFill>
                <a:latin typeface="Consolas" panose="020B0609020204030204" pitchFamily="49" charset="0"/>
              </a:rPr>
              <a:t>base</a:t>
            </a:r>
            <a:r>
              <a:rPr lang="en-US" dirty="0">
                <a:latin typeface="Consolas" panose="020B0609020204030204" pitchFamily="49" charset="0"/>
              </a:rPr>
              <a:t> ^ </a:t>
            </a:r>
            <a:r>
              <a:rPr lang="en-US" dirty="0">
                <a:solidFill>
                  <a:srgbClr val="FF0000"/>
                </a:solidFill>
                <a:latin typeface="Consolas" panose="020B0609020204030204" pitchFamily="49" charset="0"/>
              </a:rPr>
              <a:t>exponent</a:t>
            </a:r>
          </a:p>
        </p:txBody>
      </p:sp>
      <p:grpSp>
        <p:nvGrpSpPr>
          <p:cNvPr id="18" name="Group 17">
            <a:extLst>
              <a:ext uri="{FF2B5EF4-FFF2-40B4-BE49-F238E27FC236}">
                <a16:creationId xmlns:a16="http://schemas.microsoft.com/office/drawing/2014/main" id="{559653E6-C243-4A90-B73C-4967FA7470C0}"/>
              </a:ext>
            </a:extLst>
          </p:cNvPr>
          <p:cNvGrpSpPr/>
          <p:nvPr/>
        </p:nvGrpSpPr>
        <p:grpSpPr>
          <a:xfrm>
            <a:off x="953884" y="4719409"/>
            <a:ext cx="4289059" cy="2661204"/>
            <a:chOff x="6095118" y="1978967"/>
            <a:chExt cx="5733038" cy="3715153"/>
          </a:xfrm>
        </p:grpSpPr>
        <p:grpSp>
          <p:nvGrpSpPr>
            <p:cNvPr id="19" name="Group 18">
              <a:extLst>
                <a:ext uri="{FF2B5EF4-FFF2-40B4-BE49-F238E27FC236}">
                  <a16:creationId xmlns:a16="http://schemas.microsoft.com/office/drawing/2014/main" id="{48465687-1A4F-4FA9-A69C-663C19DFB28F}"/>
                </a:ext>
              </a:extLst>
            </p:cNvPr>
            <p:cNvGrpSpPr/>
            <p:nvPr/>
          </p:nvGrpSpPr>
          <p:grpSpPr>
            <a:xfrm>
              <a:off x="6095118" y="1978967"/>
              <a:ext cx="5733038" cy="3715153"/>
              <a:chOff x="3072962" y="1263460"/>
              <a:chExt cx="5994838" cy="4294379"/>
            </a:xfrm>
          </p:grpSpPr>
          <p:pic>
            <p:nvPicPr>
              <p:cNvPr id="23" name="Picture 22">
                <a:extLst>
                  <a:ext uri="{FF2B5EF4-FFF2-40B4-BE49-F238E27FC236}">
                    <a16:creationId xmlns:a16="http://schemas.microsoft.com/office/drawing/2014/main" id="{738828AC-483F-4C11-93EF-D1F3C4035B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24" name="Rectangle 23">
                <a:extLst>
                  <a:ext uri="{FF2B5EF4-FFF2-40B4-BE49-F238E27FC236}">
                    <a16:creationId xmlns:a16="http://schemas.microsoft.com/office/drawing/2014/main" id="{4293F9B6-C4D3-470A-BC32-6339661C8D29}"/>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22" name="Rectangle 21">
              <a:extLst>
                <a:ext uri="{FF2B5EF4-FFF2-40B4-BE49-F238E27FC236}">
                  <a16:creationId xmlns:a16="http://schemas.microsoft.com/office/drawing/2014/main" id="{F7F7466A-8394-41DA-9554-ADBC96E00101}"/>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7877B84-216A-4124-B300-F5F3B23A9F62}"/>
              </a:ext>
            </a:extLst>
          </p:cNvPr>
          <p:cNvSpPr txBox="1"/>
          <p:nvPr/>
        </p:nvSpPr>
        <p:spPr>
          <a:xfrm>
            <a:off x="978279" y="4847866"/>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26" name="TextBox 25">
            <a:extLst>
              <a:ext uri="{FF2B5EF4-FFF2-40B4-BE49-F238E27FC236}">
                <a16:creationId xmlns:a16="http://schemas.microsoft.com/office/drawing/2014/main" id="{E70CCC30-A32F-4B7D-99E4-FBA16C71DED7}"/>
              </a:ext>
            </a:extLst>
          </p:cNvPr>
          <p:cNvSpPr txBox="1"/>
          <p:nvPr/>
        </p:nvSpPr>
        <p:spPr>
          <a:xfrm>
            <a:off x="2071875" y="4855165"/>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tuples</a:t>
            </a:r>
          </a:p>
        </p:txBody>
      </p:sp>
      <p:sp>
        <p:nvSpPr>
          <p:cNvPr id="27" name="TextBox 26">
            <a:extLst>
              <a:ext uri="{FF2B5EF4-FFF2-40B4-BE49-F238E27FC236}">
                <a16:creationId xmlns:a16="http://schemas.microsoft.com/office/drawing/2014/main" id="{74EEDDAB-F925-4E27-8630-FE33F7119CB9}"/>
              </a:ext>
            </a:extLst>
          </p:cNvPr>
          <p:cNvSpPr txBox="1"/>
          <p:nvPr/>
        </p:nvSpPr>
        <p:spPr>
          <a:xfrm>
            <a:off x="947359" y="5356981"/>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Tuples&gt; </a:t>
            </a:r>
          </a:p>
        </p:txBody>
      </p:sp>
      <p:sp>
        <p:nvSpPr>
          <p:cNvPr id="28" name="TextBox 27">
            <a:extLst>
              <a:ext uri="{FF2B5EF4-FFF2-40B4-BE49-F238E27FC236}">
                <a16:creationId xmlns:a16="http://schemas.microsoft.com/office/drawing/2014/main" id="{D3DC66A0-EC3E-4508-A707-1843E8C1CA20}"/>
              </a:ext>
            </a:extLst>
          </p:cNvPr>
          <p:cNvSpPr txBox="1"/>
          <p:nvPr/>
        </p:nvSpPr>
        <p:spPr>
          <a:xfrm>
            <a:off x="951776" y="5092577"/>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29" name="TextBox 28">
            <a:extLst>
              <a:ext uri="{FF2B5EF4-FFF2-40B4-BE49-F238E27FC236}">
                <a16:creationId xmlns:a16="http://schemas.microsoft.com/office/drawing/2014/main" id="{97990FCC-E61C-4651-B849-D15BD6EC6976}"/>
              </a:ext>
            </a:extLst>
          </p:cNvPr>
          <p:cNvSpPr txBox="1"/>
          <p:nvPr/>
        </p:nvSpPr>
        <p:spPr>
          <a:xfrm>
            <a:off x="958380" y="5628257"/>
            <a:ext cx="3542942" cy="369332"/>
          </a:xfrm>
          <a:prstGeom prst="rect">
            <a:avLst/>
          </a:prstGeom>
          <a:noFill/>
        </p:spPr>
        <p:txBody>
          <a:bodyPr wrap="square" rtlCol="0">
            <a:spAutoFit/>
          </a:bodyPr>
          <a:lstStyle/>
          <a:p>
            <a:r>
              <a:rPr lang="en-US" dirty="0">
                <a:solidFill>
                  <a:srgbClr val="FFAFAF"/>
                </a:solidFill>
                <a:latin typeface="Consolas" panose="020B0609020204030204" pitchFamily="49" charset="0"/>
              </a:rPr>
              <a:t>8</a:t>
            </a:r>
          </a:p>
        </p:txBody>
      </p:sp>
      <p:sp>
        <p:nvSpPr>
          <p:cNvPr id="30" name="TextBox 29">
            <a:extLst>
              <a:ext uri="{FF2B5EF4-FFF2-40B4-BE49-F238E27FC236}">
                <a16:creationId xmlns:a16="http://schemas.microsoft.com/office/drawing/2014/main" id="{7169F254-C2D1-4063-8D08-47AB51162090}"/>
              </a:ext>
            </a:extLst>
          </p:cNvPr>
          <p:cNvSpPr txBox="1"/>
          <p:nvPr/>
        </p:nvSpPr>
        <p:spPr>
          <a:xfrm>
            <a:off x="1889859" y="5342953"/>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exp (2,3)</a:t>
            </a:r>
          </a:p>
        </p:txBody>
      </p:sp>
      <p:sp>
        <p:nvSpPr>
          <p:cNvPr id="32" name="TextBox 31">
            <a:extLst>
              <a:ext uri="{FF2B5EF4-FFF2-40B4-BE49-F238E27FC236}">
                <a16:creationId xmlns:a16="http://schemas.microsoft.com/office/drawing/2014/main" id="{1068E9EC-C08F-43EF-8281-4395C828A805}"/>
              </a:ext>
            </a:extLst>
          </p:cNvPr>
          <p:cNvSpPr txBox="1"/>
          <p:nvPr/>
        </p:nvSpPr>
        <p:spPr>
          <a:xfrm>
            <a:off x="6805716" y="4326498"/>
            <a:ext cx="4582742" cy="769441"/>
          </a:xfrm>
          <a:prstGeom prst="rect">
            <a:avLst/>
          </a:prstGeom>
          <a:noFill/>
        </p:spPr>
        <p:txBody>
          <a:bodyPr wrap="square" rtlCol="0">
            <a:spAutoFit/>
          </a:bodyPr>
          <a:lstStyle/>
          <a:p>
            <a:pPr algn="ctr"/>
            <a:r>
              <a:rPr lang="en-US" sz="2200" dirty="0"/>
              <a:t>Now let's see how it works with pattern matching!</a:t>
            </a:r>
          </a:p>
        </p:txBody>
      </p:sp>
      <p:sp>
        <p:nvSpPr>
          <p:cNvPr id="55" name="Speech Bubble: Rectangle with Corners Rounded 54">
            <a:extLst>
              <a:ext uri="{FF2B5EF4-FFF2-40B4-BE49-F238E27FC236}">
                <a16:creationId xmlns:a16="http://schemas.microsoft.com/office/drawing/2014/main" id="{EB79963F-B7D4-4E99-94D4-EECB0F265033}"/>
              </a:ext>
            </a:extLst>
          </p:cNvPr>
          <p:cNvSpPr/>
          <p:nvPr/>
        </p:nvSpPr>
        <p:spPr>
          <a:xfrm>
            <a:off x="3444511" y="177503"/>
            <a:ext cx="3338868" cy="1137422"/>
          </a:xfrm>
          <a:prstGeom prst="wedgeRoundRectCallout">
            <a:avLst>
              <a:gd name="adj1" fmla="val -94904"/>
              <a:gd name="adj2" fmla="val 793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parameter's type is a </a:t>
            </a:r>
            <a:r>
              <a:rPr lang="en-US" sz="2000" dirty="0">
                <a:solidFill>
                  <a:srgbClr val="FFAFAF"/>
                </a:solidFill>
                <a:latin typeface="Corbel" panose="020B0503020204020204" pitchFamily="34" charset="0"/>
              </a:rPr>
              <a:t>tuple of two integers</a:t>
            </a:r>
            <a:r>
              <a:rPr lang="en-US" sz="2000" dirty="0">
                <a:latin typeface="Corbel" panose="020B0503020204020204" pitchFamily="34" charset="0"/>
              </a:rPr>
              <a:t>.</a:t>
            </a:r>
          </a:p>
        </p:txBody>
      </p:sp>
      <p:sp>
        <p:nvSpPr>
          <p:cNvPr id="58" name="Speech Bubble: Rectangle with Corners Rounded 57">
            <a:extLst>
              <a:ext uri="{FF2B5EF4-FFF2-40B4-BE49-F238E27FC236}">
                <a16:creationId xmlns:a16="http://schemas.microsoft.com/office/drawing/2014/main" id="{8628A977-A4A2-40FB-8D73-983A06C472FD}"/>
              </a:ext>
            </a:extLst>
          </p:cNvPr>
          <p:cNvSpPr/>
          <p:nvPr/>
        </p:nvSpPr>
        <p:spPr>
          <a:xfrm>
            <a:off x="42102" y="3724910"/>
            <a:ext cx="3954053" cy="1137422"/>
          </a:xfrm>
          <a:prstGeom prst="wedgeRoundRectCallout">
            <a:avLst>
              <a:gd name="adj1" fmla="val -12896"/>
              <a:gd name="adj2" fmla="val -1014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 we replace </a:t>
            </a:r>
            <a:r>
              <a:rPr lang="en-US" sz="2000" dirty="0">
                <a:solidFill>
                  <a:schemeClr val="accent2">
                    <a:lumMod val="40000"/>
                    <a:lumOff val="60000"/>
                  </a:schemeClr>
                </a:solidFill>
                <a:latin typeface="Corbel" panose="020B0503020204020204" pitchFamily="34" charset="0"/>
              </a:rPr>
              <a:t>"t"</a:t>
            </a:r>
            <a:r>
              <a:rPr lang="en-US" sz="2000" dirty="0">
                <a:latin typeface="Corbel" panose="020B0503020204020204" pitchFamily="34" charset="0"/>
              </a:rPr>
              <a:t> above with an explicit tuple, and name its sub-parts</a:t>
            </a:r>
            <a:r>
              <a:rPr lang="en-US" sz="2000" dirty="0">
                <a:solidFill>
                  <a:schemeClr val="accent2">
                    <a:lumMod val="40000"/>
                    <a:lumOff val="60000"/>
                  </a:schemeClr>
                </a:solidFill>
                <a:latin typeface="Corbel" panose="020B0503020204020204" pitchFamily="34" charset="0"/>
              </a:rPr>
              <a:t> "base" </a:t>
            </a:r>
            <a:r>
              <a:rPr lang="en-US" sz="2000" dirty="0">
                <a:latin typeface="Corbel" panose="020B0503020204020204" pitchFamily="34" charset="0"/>
              </a:rPr>
              <a:t>and </a:t>
            </a:r>
            <a:r>
              <a:rPr lang="en-US" sz="2000" dirty="0">
                <a:solidFill>
                  <a:schemeClr val="accent2">
                    <a:lumMod val="40000"/>
                    <a:lumOff val="60000"/>
                  </a:schemeClr>
                </a:solidFill>
                <a:latin typeface="Corbel" panose="020B0503020204020204" pitchFamily="34" charset="0"/>
              </a:rPr>
              <a:t>"exponent"</a:t>
            </a:r>
            <a:r>
              <a:rPr lang="en-US" sz="2000" dirty="0">
                <a:latin typeface="Corbel" panose="020B0503020204020204" pitchFamily="34" charset="0"/>
              </a:rPr>
              <a:t>.</a:t>
            </a:r>
          </a:p>
        </p:txBody>
      </p:sp>
      <p:sp>
        <p:nvSpPr>
          <p:cNvPr id="60" name="Speech Bubble: Rectangle with Corners Rounded 59">
            <a:extLst>
              <a:ext uri="{FF2B5EF4-FFF2-40B4-BE49-F238E27FC236}">
                <a16:creationId xmlns:a16="http://schemas.microsoft.com/office/drawing/2014/main" id="{83C3DC66-1B9E-4391-B24F-0175193787E0}"/>
              </a:ext>
            </a:extLst>
          </p:cNvPr>
          <p:cNvSpPr/>
          <p:nvPr/>
        </p:nvSpPr>
        <p:spPr>
          <a:xfrm>
            <a:off x="5547516" y="3762488"/>
            <a:ext cx="3699311" cy="1137422"/>
          </a:xfrm>
          <a:prstGeom prst="wedgeRoundRectCallout">
            <a:avLst>
              <a:gd name="adj1" fmla="val -83570"/>
              <a:gd name="adj2" fmla="val -1030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then reference its parts directly with </a:t>
            </a:r>
            <a:r>
              <a:rPr lang="en-US" sz="2000" dirty="0">
                <a:solidFill>
                  <a:schemeClr val="accent2">
                    <a:lumMod val="40000"/>
                    <a:lumOff val="60000"/>
                  </a:schemeClr>
                </a:solidFill>
                <a:latin typeface="Corbel" panose="020B0503020204020204" pitchFamily="34" charset="0"/>
              </a:rPr>
              <a:t>base</a:t>
            </a:r>
            <a:r>
              <a:rPr lang="en-US" sz="2000" dirty="0">
                <a:latin typeface="Corbel" panose="020B0503020204020204" pitchFamily="34" charset="0"/>
              </a:rPr>
              <a:t> and </a:t>
            </a:r>
            <a:r>
              <a:rPr lang="en-US" sz="2000" dirty="0">
                <a:solidFill>
                  <a:schemeClr val="accent2">
                    <a:lumMod val="40000"/>
                    <a:lumOff val="60000"/>
                  </a:schemeClr>
                </a:solidFill>
                <a:latin typeface="Corbel" panose="020B0503020204020204" pitchFamily="34" charset="0"/>
              </a:rPr>
              <a:t>exponent</a:t>
            </a:r>
            <a:r>
              <a:rPr lang="en-US" sz="2000" dirty="0">
                <a:latin typeface="Corbel" panose="020B0503020204020204" pitchFamily="34" charset="0"/>
              </a:rPr>
              <a:t>!</a:t>
            </a:r>
          </a:p>
        </p:txBody>
      </p:sp>
      <p:sp>
        <p:nvSpPr>
          <p:cNvPr id="75" name="TextBox 74">
            <a:extLst>
              <a:ext uri="{FF2B5EF4-FFF2-40B4-BE49-F238E27FC236}">
                <a16:creationId xmlns:a16="http://schemas.microsoft.com/office/drawing/2014/main" id="{A780B17D-145A-4FBE-8564-16266079B51D}"/>
              </a:ext>
            </a:extLst>
          </p:cNvPr>
          <p:cNvSpPr txBox="1"/>
          <p:nvPr/>
        </p:nvSpPr>
        <p:spPr>
          <a:xfrm>
            <a:off x="209402" y="3391707"/>
            <a:ext cx="6222024" cy="1200329"/>
          </a:xfrm>
          <a:prstGeom prst="rect">
            <a:avLst/>
          </a:prstGeom>
          <a:noFill/>
        </p:spPr>
        <p:txBody>
          <a:bodyPr wrap="square">
            <a:spAutoFit/>
          </a:bodyPr>
          <a:lstStyle/>
          <a:p>
            <a:r>
              <a:rPr lang="en-US" dirty="0">
                <a:latin typeface="Consolas" panose="020B0609020204030204" pitchFamily="49" charset="0"/>
              </a:rPr>
              <a:t>-- Version #3: With simple and complex matching</a:t>
            </a:r>
          </a:p>
          <a:p>
            <a:r>
              <a:rPr lang="en-US" dirty="0">
                <a:latin typeface="Consolas" panose="020B0609020204030204" pitchFamily="49" charset="0"/>
              </a:rPr>
              <a:t>expv3 ::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Int,Int</a:t>
            </a:r>
            <a:r>
              <a:rPr lang="en-US" dirty="0">
                <a:solidFill>
                  <a:srgbClr val="FF0000"/>
                </a:solidFill>
                <a:latin typeface="Consolas" panose="020B0609020204030204" pitchFamily="49" charset="0"/>
              </a:rPr>
              <a:t>) </a:t>
            </a:r>
            <a:r>
              <a:rPr lang="en-US" dirty="0">
                <a:latin typeface="Consolas" panose="020B0609020204030204" pitchFamily="49" charset="0"/>
              </a:rPr>
              <a:t>-&gt; Int</a:t>
            </a:r>
          </a:p>
          <a:p>
            <a:r>
              <a:rPr lang="en-US" dirty="0">
                <a:latin typeface="Consolas" panose="020B0609020204030204" pitchFamily="49" charset="0"/>
              </a:rPr>
              <a:t>expv3 </a:t>
            </a:r>
            <a:r>
              <a:rPr lang="en-US" dirty="0">
                <a:solidFill>
                  <a:srgbClr val="7030A0"/>
                </a:solidFill>
                <a:latin typeface="Consolas" panose="020B0609020204030204" pitchFamily="49" charset="0"/>
              </a:rPr>
              <a:t>(</a:t>
            </a:r>
            <a:r>
              <a:rPr lang="en-US" dirty="0">
                <a:solidFill>
                  <a:srgbClr val="FF0000"/>
                </a:solidFill>
                <a:latin typeface="Consolas" panose="020B0609020204030204" pitchFamily="49" charset="0"/>
              </a:rPr>
              <a:t>base</a:t>
            </a:r>
            <a:r>
              <a:rPr lang="en-US" dirty="0">
                <a:solidFill>
                  <a:srgbClr val="7030A0"/>
                </a:solidFill>
                <a:latin typeface="Consolas" panose="020B0609020204030204" pitchFamily="49" charset="0"/>
              </a:rPr>
              <a:t>,</a:t>
            </a:r>
            <a:r>
              <a:rPr lang="en-US" dirty="0">
                <a:solidFill>
                  <a:srgbClr val="0070C0"/>
                </a:solidFill>
                <a:latin typeface="Consolas" panose="020B0609020204030204" pitchFamily="49" charset="0"/>
              </a:rPr>
              <a:t>0</a:t>
            </a:r>
            <a:r>
              <a:rPr lang="en-US" dirty="0">
                <a:solidFill>
                  <a:srgbClr val="7030A0"/>
                </a:solidFill>
                <a:latin typeface="Consolas" panose="020B0609020204030204" pitchFamily="49" charset="0"/>
              </a:rPr>
              <a:t>)</a:t>
            </a:r>
            <a:r>
              <a:rPr lang="en-US" dirty="0">
                <a:latin typeface="Consolas" panose="020B0609020204030204" pitchFamily="49" charset="0"/>
              </a:rPr>
              <a:t> = </a:t>
            </a:r>
            <a:r>
              <a:rPr lang="en-US" dirty="0">
                <a:solidFill>
                  <a:srgbClr val="FF0000"/>
                </a:solidFill>
                <a:latin typeface="Consolas" panose="020B0609020204030204" pitchFamily="49" charset="0"/>
              </a:rPr>
              <a:t>1</a:t>
            </a:r>
            <a:endParaRPr lang="en-US" dirty="0">
              <a:latin typeface="Consolas" panose="020B0609020204030204" pitchFamily="49" charset="0"/>
            </a:endParaRPr>
          </a:p>
          <a:p>
            <a:r>
              <a:rPr lang="en-US" dirty="0">
                <a:latin typeface="Consolas" panose="020B0609020204030204" pitchFamily="49" charset="0"/>
              </a:rPr>
              <a:t>expv3 </a:t>
            </a:r>
            <a:r>
              <a:rPr lang="en-US" dirty="0">
                <a:solidFill>
                  <a:srgbClr val="7030A0"/>
                </a:solidFill>
                <a:latin typeface="Consolas" panose="020B0609020204030204" pitchFamily="49" charset="0"/>
              </a:rPr>
              <a:t>(</a:t>
            </a:r>
            <a:r>
              <a:rPr lang="en-US" dirty="0" err="1">
                <a:solidFill>
                  <a:srgbClr val="FF0000"/>
                </a:solidFill>
                <a:latin typeface="Consolas" panose="020B0609020204030204" pitchFamily="49" charset="0"/>
              </a:rPr>
              <a:t>base</a:t>
            </a:r>
            <a:r>
              <a:rPr lang="en-US" dirty="0" err="1">
                <a:solidFill>
                  <a:srgbClr val="7030A0"/>
                </a:solidFill>
                <a:latin typeface="Consolas" panose="020B0609020204030204" pitchFamily="49" charset="0"/>
              </a:rPr>
              <a:t>,</a:t>
            </a:r>
            <a:r>
              <a:rPr lang="en-US" dirty="0" err="1">
                <a:solidFill>
                  <a:srgbClr val="FF0000"/>
                </a:solidFill>
                <a:latin typeface="Consolas" panose="020B0609020204030204" pitchFamily="49" charset="0"/>
              </a:rPr>
              <a:t>exponent</a:t>
            </a:r>
            <a:r>
              <a:rPr lang="en-US" dirty="0">
                <a:solidFill>
                  <a:srgbClr val="7030A0"/>
                </a:solidFill>
                <a:latin typeface="Consolas" panose="020B0609020204030204" pitchFamily="49" charset="0"/>
              </a:rPr>
              <a:t>)</a:t>
            </a:r>
            <a:r>
              <a:rPr lang="en-US" dirty="0">
                <a:latin typeface="Consolas" panose="020B0609020204030204" pitchFamily="49" charset="0"/>
              </a:rPr>
              <a:t> = </a:t>
            </a:r>
            <a:r>
              <a:rPr lang="en-US" dirty="0">
                <a:solidFill>
                  <a:srgbClr val="FF0000"/>
                </a:solidFill>
                <a:latin typeface="Consolas" panose="020B0609020204030204" pitchFamily="49" charset="0"/>
              </a:rPr>
              <a:t>base</a:t>
            </a:r>
            <a:r>
              <a:rPr lang="en-US" dirty="0">
                <a:latin typeface="Consolas" panose="020B0609020204030204" pitchFamily="49" charset="0"/>
              </a:rPr>
              <a:t> ^ </a:t>
            </a:r>
            <a:r>
              <a:rPr lang="en-US" dirty="0">
                <a:solidFill>
                  <a:srgbClr val="FF0000"/>
                </a:solidFill>
                <a:latin typeface="Consolas" panose="020B0609020204030204" pitchFamily="49" charset="0"/>
              </a:rPr>
              <a:t>exponent</a:t>
            </a:r>
          </a:p>
        </p:txBody>
      </p:sp>
      <p:sp>
        <p:nvSpPr>
          <p:cNvPr id="77" name="Speech Bubble: Rectangle with Corners Rounded 76">
            <a:extLst>
              <a:ext uri="{FF2B5EF4-FFF2-40B4-BE49-F238E27FC236}">
                <a16:creationId xmlns:a16="http://schemas.microsoft.com/office/drawing/2014/main" id="{BAB53EB2-4885-4D48-BDFD-95FF7677B6D1}"/>
              </a:ext>
            </a:extLst>
          </p:cNvPr>
          <p:cNvSpPr/>
          <p:nvPr/>
        </p:nvSpPr>
        <p:spPr>
          <a:xfrm>
            <a:off x="5268292" y="2332150"/>
            <a:ext cx="2976663" cy="1137422"/>
          </a:xfrm>
          <a:prstGeom prst="wedgeRoundRectCallout">
            <a:avLst>
              <a:gd name="adj1" fmla="val -89345"/>
              <a:gd name="adj2" fmla="val 511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we can even use both simple and complex pattern matching.</a:t>
            </a:r>
          </a:p>
        </p:txBody>
      </p:sp>
      <p:cxnSp>
        <p:nvCxnSpPr>
          <p:cNvPr id="5" name="Straight Arrow Connector 4">
            <a:extLst>
              <a:ext uri="{FF2B5EF4-FFF2-40B4-BE49-F238E27FC236}">
                <a16:creationId xmlns:a16="http://schemas.microsoft.com/office/drawing/2014/main" id="{5F1F3394-8C4C-466E-BFD1-7AE6E46200AD}"/>
              </a:ext>
            </a:extLst>
          </p:cNvPr>
          <p:cNvCxnSpPr>
            <a:cxnSpLocks/>
            <a:endCxn id="58" idx="4"/>
          </p:cNvCxnSpPr>
          <p:nvPr/>
        </p:nvCxnSpPr>
        <p:spPr>
          <a:xfrm flipH="1" flipV="1">
            <a:off x="1509214" y="3140082"/>
            <a:ext cx="1407332" cy="27840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24E2C9B-00BD-4552-AB00-6977B7EB09E4}"/>
              </a:ext>
            </a:extLst>
          </p:cNvPr>
          <p:cNvCxnSpPr>
            <a:cxnSpLocks/>
          </p:cNvCxnSpPr>
          <p:nvPr/>
        </p:nvCxnSpPr>
        <p:spPr>
          <a:xfrm flipH="1" flipV="1">
            <a:off x="2403716" y="3141059"/>
            <a:ext cx="733846" cy="27917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C793893-0FB2-40CD-8D60-611B6F9E14F6}"/>
              </a:ext>
            </a:extLst>
          </p:cNvPr>
          <p:cNvSpPr txBox="1"/>
          <p:nvPr/>
        </p:nvSpPr>
        <p:spPr>
          <a:xfrm>
            <a:off x="942863" y="5862069"/>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Tuples&gt; </a:t>
            </a:r>
          </a:p>
        </p:txBody>
      </p:sp>
      <p:sp>
        <p:nvSpPr>
          <p:cNvPr id="35" name="TextBox 34">
            <a:extLst>
              <a:ext uri="{FF2B5EF4-FFF2-40B4-BE49-F238E27FC236}">
                <a16:creationId xmlns:a16="http://schemas.microsoft.com/office/drawing/2014/main" id="{E8B1E42D-420C-47C6-A902-5284C0C9247F}"/>
              </a:ext>
            </a:extLst>
          </p:cNvPr>
          <p:cNvSpPr txBox="1"/>
          <p:nvPr/>
        </p:nvSpPr>
        <p:spPr>
          <a:xfrm>
            <a:off x="953884" y="6133345"/>
            <a:ext cx="3542942" cy="369332"/>
          </a:xfrm>
          <a:prstGeom prst="rect">
            <a:avLst/>
          </a:prstGeom>
          <a:noFill/>
        </p:spPr>
        <p:txBody>
          <a:bodyPr wrap="square" rtlCol="0">
            <a:spAutoFit/>
          </a:bodyPr>
          <a:lstStyle/>
          <a:p>
            <a:r>
              <a:rPr lang="en-US" dirty="0">
                <a:solidFill>
                  <a:srgbClr val="FFAFAF"/>
                </a:solidFill>
                <a:latin typeface="Consolas" panose="020B0609020204030204" pitchFamily="49" charset="0"/>
              </a:rPr>
              <a:t>8</a:t>
            </a:r>
          </a:p>
        </p:txBody>
      </p:sp>
      <p:sp>
        <p:nvSpPr>
          <p:cNvPr id="36" name="TextBox 35">
            <a:extLst>
              <a:ext uri="{FF2B5EF4-FFF2-40B4-BE49-F238E27FC236}">
                <a16:creationId xmlns:a16="http://schemas.microsoft.com/office/drawing/2014/main" id="{30B58FD3-854D-404E-B135-17642DD7407F}"/>
              </a:ext>
            </a:extLst>
          </p:cNvPr>
          <p:cNvSpPr txBox="1"/>
          <p:nvPr/>
        </p:nvSpPr>
        <p:spPr>
          <a:xfrm>
            <a:off x="1885363" y="5848041"/>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expv2 (2,3)</a:t>
            </a:r>
          </a:p>
        </p:txBody>
      </p:sp>
    </p:spTree>
    <p:extLst>
      <p:ext uri="{BB962C8B-B14F-4D97-AF65-F5344CB8AC3E}">
        <p14:creationId xmlns:p14="http://schemas.microsoft.com/office/powerpoint/2010/main" val="175990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wipe(down)">
                                      <p:cBhvr>
                                        <p:cTn id="69" dur="500"/>
                                        <p:tgtEl>
                                          <p:spTgt spid="5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down)">
                                      <p:cBhvr>
                                        <p:cTn id="74" dur="500"/>
                                        <p:tgtEl>
                                          <p:spTgt spid="55"/>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2" nodeType="clickEffect">
                                  <p:stCondLst>
                                    <p:cond delay="0"/>
                                  </p:stCondLst>
                                  <p:childTnLst>
                                    <p:animMotion origin="layout" path="M -1.04167E-6 3.7037E-6 L 0.0905 0.56782 " pathEditMode="relative" rAng="0" ptsTypes="AA">
                                      <p:cBhvr>
                                        <p:cTn id="78" dur="2000" fill="hold"/>
                                        <p:tgtEl>
                                          <p:spTgt spid="55"/>
                                        </p:tgtEl>
                                        <p:attrNameLst>
                                          <p:attrName>ppt_x</p:attrName>
                                          <p:attrName>ppt_y</p:attrName>
                                        </p:attrNameLst>
                                      </p:cBhvr>
                                      <p:rCtr x="4518" y="28380"/>
                                    </p:animMotion>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wipe(down)">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5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54"/>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55"/>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down)">
                                      <p:cBhvr>
                                        <p:cTn id="116" dur="500"/>
                                        <p:tgtEl>
                                          <p:spTgt spid="5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in" filter="wipe(down)">
                                      <p:cBhvr>
                                        <p:cTn id="121" dur="500"/>
                                        <p:tgtEl>
                                          <p:spTgt spid="60"/>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60"/>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58"/>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wipe(left)">
                                      <p:cBhvr>
                                        <p:cTn id="132" dur="500"/>
                                        <p:tgtEl>
                                          <p:spTgt spid="3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wipe(left)">
                                      <p:cBhvr>
                                        <p:cTn id="137" dur="500"/>
                                        <p:tgtEl>
                                          <p:spTgt spid="36"/>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nodeType="clickEffect">
                                  <p:stCondLst>
                                    <p:cond delay="0"/>
                                  </p:stCondLst>
                                  <p:childTnLst>
                                    <p:set>
                                      <p:cBhvr>
                                        <p:cTn id="141" dur="1" fill="hold">
                                          <p:stCondLst>
                                            <p:cond delay="0"/>
                                          </p:stCondLst>
                                        </p:cTn>
                                        <p:tgtEl>
                                          <p:spTgt spid="5"/>
                                        </p:tgtEl>
                                        <p:attrNameLst>
                                          <p:attrName>style.visibility</p:attrName>
                                        </p:attrNameLst>
                                      </p:cBhvr>
                                      <p:to>
                                        <p:strVal val="visible"/>
                                      </p:to>
                                    </p:set>
                                    <p:animEffect transition="in" filter="wipe(down)">
                                      <p:cBhvr>
                                        <p:cTn id="142" dur="500"/>
                                        <p:tgtEl>
                                          <p:spTgt spid="5"/>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wipe(down)">
                                      <p:cBhvr>
                                        <p:cTn id="147" dur="500"/>
                                        <p:tgtEl>
                                          <p:spTgt spid="33"/>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nodeType="clickEffect">
                                  <p:stCondLst>
                                    <p:cond delay="0"/>
                                  </p:stCondLst>
                                  <p:childTnLst>
                                    <p:set>
                                      <p:cBhvr>
                                        <p:cTn id="151" dur="1" fill="hold">
                                          <p:stCondLst>
                                            <p:cond delay="0"/>
                                          </p:stCondLst>
                                        </p:cTn>
                                        <p:tgtEl>
                                          <p:spTgt spid="5"/>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33"/>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35"/>
                                        </p:tgtEl>
                                        <p:attrNameLst>
                                          <p:attrName>style.visibility</p:attrName>
                                        </p:attrNameLst>
                                      </p:cBhvr>
                                      <p:to>
                                        <p:strVal val="visible"/>
                                      </p:to>
                                    </p:set>
                                    <p:animEffect transition="in" filter="wipe(left)">
                                      <p:cBhvr>
                                        <p:cTn id="158" dur="500"/>
                                        <p:tgtEl>
                                          <p:spTgt spid="35"/>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77"/>
                                        </p:tgtEl>
                                        <p:attrNameLst>
                                          <p:attrName>style.visibility</p:attrName>
                                        </p:attrNameLst>
                                      </p:cBhvr>
                                      <p:to>
                                        <p:strVal val="visible"/>
                                      </p:to>
                                    </p:set>
                                    <p:animEffect transition="in" filter="wipe(down)">
                                      <p:cBhvr>
                                        <p:cTn id="163" dur="500"/>
                                        <p:tgtEl>
                                          <p:spTgt spid="77"/>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75">
                                            <p:txEl>
                                              <p:pRg st="1" end="1"/>
                                            </p:txEl>
                                          </p:spTgt>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75">
                                            <p:txEl>
                                              <p:pRg st="2" end="2"/>
                                            </p:txEl>
                                          </p:spTgt>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75">
                                            <p:txEl>
                                              <p:pRg st="3" end="3"/>
                                            </p:txEl>
                                          </p:spTgt>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grpId="1" nodeType="clickEffect">
                                  <p:stCondLst>
                                    <p:cond delay="0"/>
                                  </p:stCondLst>
                                  <p:childTnLst>
                                    <p:set>
                                      <p:cBhvr>
                                        <p:cTn id="183" dur="1" fill="hold">
                                          <p:stCondLst>
                                            <p:cond delay="0"/>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 grpId="0" uiExpand="1" build="p"/>
      <p:bldP spid="8" grpId="0"/>
      <p:bldP spid="16" grpId="0"/>
      <p:bldP spid="20" grpId="0"/>
      <p:bldP spid="54" grpId="0" animBg="1"/>
      <p:bldP spid="54" grpId="1" animBg="1"/>
      <p:bldP spid="56" grpId="0" animBg="1"/>
      <p:bldP spid="56" grpId="1" animBg="1"/>
      <p:bldP spid="53" grpId="0" uiExpand="1" build="p"/>
      <p:bldP spid="25" grpId="0"/>
      <p:bldP spid="26" grpId="0"/>
      <p:bldP spid="27" grpId="0"/>
      <p:bldP spid="28" grpId="0"/>
      <p:bldP spid="29" grpId="0"/>
      <p:bldP spid="30" grpId="0"/>
      <p:bldP spid="32" grpId="0"/>
      <p:bldP spid="55" grpId="0" animBg="1"/>
      <p:bldP spid="55" grpId="1" animBg="1"/>
      <p:bldP spid="55" grpId="2" animBg="1"/>
      <p:bldP spid="58" grpId="0" animBg="1"/>
      <p:bldP spid="58" grpId="1" animBg="1"/>
      <p:bldP spid="60" grpId="0" animBg="1"/>
      <p:bldP spid="60" grpId="1" animBg="1"/>
      <p:bldP spid="75" grpId="0" uiExpand="1" build="p"/>
      <p:bldP spid="77" grpId="0" animBg="1"/>
      <p:bldP spid="77" grpId="1" animBg="1"/>
      <p:bldP spid="34" grpId="0"/>
      <p:bldP spid="35" grpId="0"/>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3214F-8A62-4C2B-9F7A-9E86E43323D6}"/>
              </a:ext>
            </a:extLst>
          </p:cNvPr>
          <p:cNvGrpSpPr/>
          <p:nvPr/>
        </p:nvGrpSpPr>
        <p:grpSpPr>
          <a:xfrm>
            <a:off x="230440" y="1022318"/>
            <a:ext cx="5865560" cy="3018386"/>
            <a:chOff x="230440" y="1612958"/>
            <a:chExt cx="5838400" cy="3098307"/>
          </a:xfrm>
        </p:grpSpPr>
        <p:sp>
          <p:nvSpPr>
            <p:cNvPr id="6" name="Rectangle 5">
              <a:extLst>
                <a:ext uri="{FF2B5EF4-FFF2-40B4-BE49-F238E27FC236}">
                  <a16:creationId xmlns:a16="http://schemas.microsoft.com/office/drawing/2014/main" id="{9BD176C6-AACE-4E12-9741-9626CD338F7A}"/>
                </a:ext>
              </a:extLst>
            </p:cNvPr>
            <p:cNvSpPr/>
            <p:nvPr/>
          </p:nvSpPr>
          <p:spPr>
            <a:xfrm>
              <a:off x="288558" y="1914806"/>
              <a:ext cx="5780282" cy="279645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56813B0-ABC6-46B9-9245-58032FCD407E}"/>
                </a:ext>
              </a:extLst>
            </p:cNvPr>
            <p:cNvSpPr txBox="1"/>
            <p:nvPr/>
          </p:nvSpPr>
          <p:spPr>
            <a:xfrm>
              <a:off x="230440" y="1612958"/>
              <a:ext cx="1045479" cy="369332"/>
            </a:xfrm>
            <a:prstGeom prst="rect">
              <a:avLst/>
            </a:prstGeom>
            <a:noFill/>
          </p:spPr>
          <p:txBody>
            <a:bodyPr wrap="none" rtlCol="0">
              <a:spAutoFit/>
            </a:bodyPr>
            <a:lstStyle/>
            <a:p>
              <a:r>
                <a:rPr lang="en-US" dirty="0" err="1"/>
                <a:t>tuples.hs</a:t>
              </a:r>
              <a:endParaRPr lang="en-US" dirty="0"/>
            </a:p>
          </p:txBody>
        </p:sp>
      </p:grpSp>
      <p:sp>
        <p:nvSpPr>
          <p:cNvPr id="7" name="TextBox 6">
            <a:extLst>
              <a:ext uri="{FF2B5EF4-FFF2-40B4-BE49-F238E27FC236}">
                <a16:creationId xmlns:a16="http://schemas.microsoft.com/office/drawing/2014/main" id="{A0BEB7E8-06C4-4033-971C-2C2A3AB03037}"/>
              </a:ext>
            </a:extLst>
          </p:cNvPr>
          <p:cNvSpPr txBox="1"/>
          <p:nvPr/>
        </p:nvSpPr>
        <p:spPr>
          <a:xfrm>
            <a:off x="271917" y="1308512"/>
            <a:ext cx="5943327" cy="923330"/>
          </a:xfrm>
          <a:prstGeom prst="rect">
            <a:avLst/>
          </a:prstGeom>
          <a:noFill/>
        </p:spPr>
        <p:txBody>
          <a:bodyPr wrap="square">
            <a:spAutoFit/>
          </a:bodyPr>
          <a:lstStyle/>
          <a:p>
            <a:r>
              <a:rPr lang="en-US" dirty="0">
                <a:latin typeface="Consolas" panose="020B0609020204030204" pitchFamily="49" charset="0"/>
              </a:rPr>
              <a:t>-- Extract the first value of a tuple</a:t>
            </a:r>
          </a:p>
          <a:p>
            <a:r>
              <a:rPr lang="en-US" dirty="0">
                <a:latin typeface="Consolas" panose="020B0609020204030204" pitchFamily="49" charset="0"/>
              </a:rPr>
              <a:t>extract_1st :: </a:t>
            </a:r>
            <a:r>
              <a:rPr lang="en-US" dirty="0">
                <a:solidFill>
                  <a:srgbClr val="FF0000"/>
                </a:solidFill>
                <a:latin typeface="Consolas" panose="020B0609020204030204" pitchFamily="49" charset="0"/>
              </a:rPr>
              <a:t>(</a:t>
            </a:r>
            <a:r>
              <a:rPr lang="en-US" dirty="0">
                <a:solidFill>
                  <a:srgbClr val="7030A0"/>
                </a:solidFill>
                <a:latin typeface="Consolas" panose="020B0609020204030204" pitchFamily="49" charset="0"/>
              </a:rPr>
              <a:t>type1</a:t>
            </a:r>
            <a:r>
              <a:rPr lang="en-US" dirty="0">
                <a:solidFill>
                  <a:srgbClr val="FF0000"/>
                </a:solidFill>
                <a:latin typeface="Consolas" panose="020B0609020204030204" pitchFamily="49" charset="0"/>
              </a:rPr>
              <a:t>,type2,type3) </a:t>
            </a:r>
            <a:r>
              <a:rPr lang="en-US" dirty="0">
                <a:latin typeface="Consolas" panose="020B0609020204030204" pitchFamily="49" charset="0"/>
              </a:rPr>
              <a:t>-&gt; </a:t>
            </a:r>
            <a:r>
              <a:rPr lang="en-US" dirty="0">
                <a:solidFill>
                  <a:srgbClr val="7030A0"/>
                </a:solidFill>
                <a:latin typeface="Consolas" panose="020B0609020204030204" pitchFamily="49" charset="0"/>
              </a:rPr>
              <a:t>type1</a:t>
            </a:r>
          </a:p>
          <a:p>
            <a:r>
              <a:rPr lang="en-US" dirty="0">
                <a:latin typeface="Consolas" panose="020B0609020204030204" pitchFamily="49" charset="0"/>
              </a:rPr>
              <a:t>extract_1st </a:t>
            </a:r>
            <a:r>
              <a:rPr lang="en-US" dirty="0">
                <a:solidFill>
                  <a:srgbClr val="FF0000"/>
                </a:solidFill>
                <a:latin typeface="Consolas" panose="020B0609020204030204" pitchFamily="49" charset="0"/>
              </a:rPr>
              <a:t>(</a:t>
            </a:r>
            <a:r>
              <a:rPr lang="en-US" dirty="0">
                <a:solidFill>
                  <a:srgbClr val="7030A0"/>
                </a:solidFill>
                <a:latin typeface="Consolas" panose="020B0609020204030204" pitchFamily="49" charset="0"/>
              </a:rPr>
              <a:t>a</a:t>
            </a:r>
            <a:r>
              <a:rPr lang="en-US" dirty="0">
                <a:solidFill>
                  <a:srgbClr val="FF0000"/>
                </a:solidFill>
                <a:latin typeface="Consolas" panose="020B0609020204030204" pitchFamily="49" charset="0"/>
              </a:rPr>
              <a:t>,_,_) </a:t>
            </a:r>
            <a:r>
              <a:rPr lang="en-US" dirty="0">
                <a:latin typeface="Consolas" panose="020B0609020204030204" pitchFamily="49" charset="0"/>
              </a:rPr>
              <a:t>= </a:t>
            </a:r>
            <a:r>
              <a:rPr lang="en-US" dirty="0">
                <a:solidFill>
                  <a:srgbClr val="7030A0"/>
                </a:solidFill>
                <a:latin typeface="Consolas" panose="020B0609020204030204" pitchFamily="49" charset="0"/>
              </a:rPr>
              <a:t>a</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456575" y="-220603"/>
            <a:ext cx="9032392" cy="1143000"/>
          </a:xfrm>
        </p:spPr>
        <p:txBody>
          <a:bodyPr/>
          <a:lstStyle/>
          <a:p>
            <a:r>
              <a:rPr lang="en-US" dirty="0"/>
              <a:t>More Control Flow: Pattern Matching with Tuples</a:t>
            </a:r>
            <a:endParaRPr lang="en-US" dirty="0">
              <a:solidFill>
                <a:srgbClr val="FF0000"/>
              </a:solidFill>
            </a:endParaRPr>
          </a:p>
        </p:txBody>
      </p:sp>
      <p:grpSp>
        <p:nvGrpSpPr>
          <p:cNvPr id="22" name="Group 21">
            <a:extLst>
              <a:ext uri="{FF2B5EF4-FFF2-40B4-BE49-F238E27FC236}">
                <a16:creationId xmlns:a16="http://schemas.microsoft.com/office/drawing/2014/main" id="{70061969-5BDD-4007-970B-A87A2AB86ACE}"/>
              </a:ext>
            </a:extLst>
          </p:cNvPr>
          <p:cNvGrpSpPr/>
          <p:nvPr/>
        </p:nvGrpSpPr>
        <p:grpSpPr>
          <a:xfrm>
            <a:off x="934834" y="4032565"/>
            <a:ext cx="4289059" cy="2661204"/>
            <a:chOff x="6095118" y="1978967"/>
            <a:chExt cx="5733038" cy="3715153"/>
          </a:xfrm>
        </p:grpSpPr>
        <p:grpSp>
          <p:nvGrpSpPr>
            <p:cNvPr id="23" name="Group 22">
              <a:extLst>
                <a:ext uri="{FF2B5EF4-FFF2-40B4-BE49-F238E27FC236}">
                  <a16:creationId xmlns:a16="http://schemas.microsoft.com/office/drawing/2014/main" id="{89ED4D2D-0462-44B5-A088-9EF9509FC143}"/>
                </a:ext>
              </a:extLst>
            </p:cNvPr>
            <p:cNvGrpSpPr/>
            <p:nvPr/>
          </p:nvGrpSpPr>
          <p:grpSpPr>
            <a:xfrm>
              <a:off x="6095118" y="1978967"/>
              <a:ext cx="5733038" cy="3715153"/>
              <a:chOff x="3072962" y="1263460"/>
              <a:chExt cx="5994838" cy="4294379"/>
            </a:xfrm>
          </p:grpSpPr>
          <p:pic>
            <p:nvPicPr>
              <p:cNvPr id="29" name="Picture 28">
                <a:extLst>
                  <a:ext uri="{FF2B5EF4-FFF2-40B4-BE49-F238E27FC236}">
                    <a16:creationId xmlns:a16="http://schemas.microsoft.com/office/drawing/2014/main" id="{ED58C3D6-7105-4C38-AF3E-84F53DF7FF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30" name="Rectangle 29">
                <a:extLst>
                  <a:ext uri="{FF2B5EF4-FFF2-40B4-BE49-F238E27FC236}">
                    <a16:creationId xmlns:a16="http://schemas.microsoft.com/office/drawing/2014/main" id="{CE8DC83E-F9EE-425B-BF1B-34E557C885FD}"/>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24" name="Rectangle 23">
              <a:extLst>
                <a:ext uri="{FF2B5EF4-FFF2-40B4-BE49-F238E27FC236}">
                  <a16:creationId xmlns:a16="http://schemas.microsoft.com/office/drawing/2014/main" id="{FE564A31-33A0-4A12-8857-8F88A79C4B4F}"/>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C316A85D-07C3-4A1C-A7EE-36B2101A2509}"/>
              </a:ext>
            </a:extLst>
          </p:cNvPr>
          <p:cNvSpPr txBox="1"/>
          <p:nvPr/>
        </p:nvSpPr>
        <p:spPr>
          <a:xfrm>
            <a:off x="959229" y="4161022"/>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33" name="TextBox 32">
            <a:extLst>
              <a:ext uri="{FF2B5EF4-FFF2-40B4-BE49-F238E27FC236}">
                <a16:creationId xmlns:a16="http://schemas.microsoft.com/office/drawing/2014/main" id="{D5D8CD8F-ECB7-4A73-B3A0-B2EFFC07BC87}"/>
              </a:ext>
            </a:extLst>
          </p:cNvPr>
          <p:cNvSpPr txBox="1"/>
          <p:nvPr/>
        </p:nvSpPr>
        <p:spPr>
          <a:xfrm>
            <a:off x="2052825" y="4168321"/>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tuples</a:t>
            </a:r>
          </a:p>
        </p:txBody>
      </p:sp>
      <p:sp>
        <p:nvSpPr>
          <p:cNvPr id="34" name="TextBox 33">
            <a:extLst>
              <a:ext uri="{FF2B5EF4-FFF2-40B4-BE49-F238E27FC236}">
                <a16:creationId xmlns:a16="http://schemas.microsoft.com/office/drawing/2014/main" id="{62A47194-7A5A-4660-8CB5-9D9FA5FB781A}"/>
              </a:ext>
            </a:extLst>
          </p:cNvPr>
          <p:cNvSpPr txBox="1"/>
          <p:nvPr/>
        </p:nvSpPr>
        <p:spPr>
          <a:xfrm>
            <a:off x="928309" y="4670137"/>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Tuples&gt; </a:t>
            </a:r>
          </a:p>
        </p:txBody>
      </p:sp>
      <p:sp>
        <p:nvSpPr>
          <p:cNvPr id="36" name="TextBox 35">
            <a:extLst>
              <a:ext uri="{FF2B5EF4-FFF2-40B4-BE49-F238E27FC236}">
                <a16:creationId xmlns:a16="http://schemas.microsoft.com/office/drawing/2014/main" id="{D9E41862-3AC4-40E0-AC4F-3F0DA3A0CF9B}"/>
              </a:ext>
            </a:extLst>
          </p:cNvPr>
          <p:cNvSpPr txBox="1"/>
          <p:nvPr/>
        </p:nvSpPr>
        <p:spPr>
          <a:xfrm>
            <a:off x="932726" y="4405733"/>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43" name="TextBox 42">
            <a:extLst>
              <a:ext uri="{FF2B5EF4-FFF2-40B4-BE49-F238E27FC236}">
                <a16:creationId xmlns:a16="http://schemas.microsoft.com/office/drawing/2014/main" id="{25166513-3626-46DF-8006-45F0ABDC1352}"/>
              </a:ext>
            </a:extLst>
          </p:cNvPr>
          <p:cNvSpPr txBox="1"/>
          <p:nvPr/>
        </p:nvSpPr>
        <p:spPr>
          <a:xfrm>
            <a:off x="939330" y="4941413"/>
            <a:ext cx="3542942" cy="369332"/>
          </a:xfrm>
          <a:prstGeom prst="rect">
            <a:avLst/>
          </a:prstGeom>
          <a:noFill/>
        </p:spPr>
        <p:txBody>
          <a:bodyPr wrap="square" rtlCol="0">
            <a:spAutoFit/>
          </a:bodyPr>
          <a:lstStyle/>
          <a:p>
            <a:r>
              <a:rPr lang="en-US" dirty="0">
                <a:solidFill>
                  <a:srgbClr val="FFAFAF"/>
                </a:solidFill>
                <a:latin typeface="Consolas" panose="020B0609020204030204" pitchFamily="49" charset="0"/>
              </a:rPr>
              <a:t>1.7</a:t>
            </a:r>
          </a:p>
        </p:txBody>
      </p:sp>
      <p:sp>
        <p:nvSpPr>
          <p:cNvPr id="35" name="TextBox 34">
            <a:extLst>
              <a:ext uri="{FF2B5EF4-FFF2-40B4-BE49-F238E27FC236}">
                <a16:creationId xmlns:a16="http://schemas.microsoft.com/office/drawing/2014/main" id="{6E87F340-216F-4C5A-8F15-B1F01A27914A}"/>
              </a:ext>
            </a:extLst>
          </p:cNvPr>
          <p:cNvSpPr txBox="1"/>
          <p:nvPr/>
        </p:nvSpPr>
        <p:spPr>
          <a:xfrm>
            <a:off x="1870809" y="4656109"/>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extract_3rd ("q",5,1.7)</a:t>
            </a:r>
          </a:p>
        </p:txBody>
      </p:sp>
      <p:sp>
        <p:nvSpPr>
          <p:cNvPr id="37" name="TextBox 36">
            <a:extLst>
              <a:ext uri="{FF2B5EF4-FFF2-40B4-BE49-F238E27FC236}">
                <a16:creationId xmlns:a16="http://schemas.microsoft.com/office/drawing/2014/main" id="{3121A176-201E-4240-9EF3-54CADA8A0307}"/>
              </a:ext>
            </a:extLst>
          </p:cNvPr>
          <p:cNvSpPr txBox="1"/>
          <p:nvPr/>
        </p:nvSpPr>
        <p:spPr>
          <a:xfrm>
            <a:off x="271918" y="2208553"/>
            <a:ext cx="5636172" cy="923330"/>
          </a:xfrm>
          <a:prstGeom prst="rect">
            <a:avLst/>
          </a:prstGeom>
          <a:noFill/>
        </p:spPr>
        <p:txBody>
          <a:bodyPr wrap="square">
            <a:spAutoFit/>
          </a:bodyPr>
          <a:lstStyle/>
          <a:p>
            <a:r>
              <a:rPr lang="en-US" dirty="0">
                <a:latin typeface="Consolas" panose="020B0609020204030204" pitchFamily="49" charset="0"/>
              </a:rPr>
              <a:t>-- Extract the second value of a tuple</a:t>
            </a:r>
          </a:p>
          <a:p>
            <a:r>
              <a:rPr lang="en-US" dirty="0">
                <a:latin typeface="Consolas" panose="020B0609020204030204" pitchFamily="49" charset="0"/>
              </a:rPr>
              <a:t>extract_2nd :: </a:t>
            </a:r>
            <a:r>
              <a:rPr lang="en-US" dirty="0">
                <a:solidFill>
                  <a:srgbClr val="FF0000"/>
                </a:solidFill>
                <a:latin typeface="Consolas" panose="020B0609020204030204" pitchFamily="49" charset="0"/>
              </a:rPr>
              <a:t>(type1,</a:t>
            </a:r>
            <a:r>
              <a:rPr lang="en-US" dirty="0">
                <a:solidFill>
                  <a:srgbClr val="7030A0"/>
                </a:solidFill>
                <a:latin typeface="Consolas" panose="020B0609020204030204" pitchFamily="49" charset="0"/>
              </a:rPr>
              <a:t>type2</a:t>
            </a:r>
            <a:r>
              <a:rPr lang="en-US" dirty="0">
                <a:solidFill>
                  <a:srgbClr val="FF0000"/>
                </a:solidFill>
                <a:latin typeface="Consolas" panose="020B0609020204030204" pitchFamily="49" charset="0"/>
              </a:rPr>
              <a:t>,type3) </a:t>
            </a:r>
            <a:r>
              <a:rPr lang="en-US" dirty="0">
                <a:latin typeface="Consolas" panose="020B0609020204030204" pitchFamily="49" charset="0"/>
              </a:rPr>
              <a:t>-&gt; </a:t>
            </a:r>
            <a:r>
              <a:rPr lang="en-US" dirty="0">
                <a:solidFill>
                  <a:srgbClr val="7030A0"/>
                </a:solidFill>
                <a:latin typeface="Consolas" panose="020B0609020204030204" pitchFamily="49" charset="0"/>
              </a:rPr>
              <a:t>type2</a:t>
            </a:r>
          </a:p>
          <a:p>
            <a:r>
              <a:rPr lang="en-US" dirty="0">
                <a:latin typeface="Consolas" panose="020B0609020204030204" pitchFamily="49" charset="0"/>
              </a:rPr>
              <a:t>extract_2nd </a:t>
            </a:r>
            <a:r>
              <a:rPr lang="en-US" dirty="0">
                <a:solidFill>
                  <a:srgbClr val="FF0000"/>
                </a:solidFill>
                <a:latin typeface="Consolas" panose="020B0609020204030204" pitchFamily="49" charset="0"/>
              </a:rPr>
              <a:t>(_,</a:t>
            </a:r>
            <a:r>
              <a:rPr lang="en-US" dirty="0">
                <a:solidFill>
                  <a:srgbClr val="7030A0"/>
                </a:solidFill>
                <a:latin typeface="Consolas" panose="020B0609020204030204" pitchFamily="49" charset="0"/>
              </a:rPr>
              <a:t>b</a:t>
            </a:r>
            <a:r>
              <a:rPr lang="en-US" dirty="0">
                <a:solidFill>
                  <a:srgbClr val="FF0000"/>
                </a:solidFill>
                <a:latin typeface="Consolas" panose="020B0609020204030204" pitchFamily="49" charset="0"/>
              </a:rPr>
              <a:t>,_) </a:t>
            </a:r>
            <a:r>
              <a:rPr lang="en-US" dirty="0">
                <a:latin typeface="Consolas" panose="020B0609020204030204" pitchFamily="49" charset="0"/>
              </a:rPr>
              <a:t>= </a:t>
            </a:r>
            <a:r>
              <a:rPr lang="en-US" dirty="0">
                <a:solidFill>
                  <a:srgbClr val="7030A0"/>
                </a:solidFill>
                <a:latin typeface="Consolas" panose="020B0609020204030204" pitchFamily="49" charset="0"/>
              </a:rPr>
              <a:t>b</a:t>
            </a:r>
          </a:p>
        </p:txBody>
      </p:sp>
      <p:sp>
        <p:nvSpPr>
          <p:cNvPr id="38" name="TextBox 37">
            <a:extLst>
              <a:ext uri="{FF2B5EF4-FFF2-40B4-BE49-F238E27FC236}">
                <a16:creationId xmlns:a16="http://schemas.microsoft.com/office/drawing/2014/main" id="{5D0E01AE-8757-4D9E-BB75-6F1046447435}"/>
              </a:ext>
            </a:extLst>
          </p:cNvPr>
          <p:cNvSpPr txBox="1"/>
          <p:nvPr/>
        </p:nvSpPr>
        <p:spPr>
          <a:xfrm>
            <a:off x="233384" y="3153465"/>
            <a:ext cx="5943327" cy="923330"/>
          </a:xfrm>
          <a:prstGeom prst="rect">
            <a:avLst/>
          </a:prstGeom>
          <a:noFill/>
        </p:spPr>
        <p:txBody>
          <a:bodyPr wrap="square">
            <a:spAutoFit/>
          </a:bodyPr>
          <a:lstStyle/>
          <a:p>
            <a:r>
              <a:rPr lang="en-US" dirty="0">
                <a:latin typeface="Consolas" panose="020B0609020204030204" pitchFamily="49" charset="0"/>
              </a:rPr>
              <a:t>-- Extract the third value of a tuple</a:t>
            </a:r>
          </a:p>
          <a:p>
            <a:r>
              <a:rPr lang="en-US" dirty="0">
                <a:latin typeface="Consolas" panose="020B0609020204030204" pitchFamily="49" charset="0"/>
              </a:rPr>
              <a:t>extract_3rd :: </a:t>
            </a:r>
            <a:r>
              <a:rPr lang="en-US" dirty="0">
                <a:solidFill>
                  <a:srgbClr val="FF0000"/>
                </a:solidFill>
                <a:latin typeface="Consolas" panose="020B0609020204030204" pitchFamily="49" charset="0"/>
              </a:rPr>
              <a:t>(type1,type2,</a:t>
            </a:r>
            <a:r>
              <a:rPr lang="en-US" dirty="0">
                <a:solidFill>
                  <a:srgbClr val="7030A0"/>
                </a:solidFill>
                <a:latin typeface="Consolas" panose="020B0609020204030204" pitchFamily="49" charset="0"/>
              </a:rPr>
              <a:t>type3</a:t>
            </a:r>
            <a:r>
              <a:rPr lang="en-US" dirty="0">
                <a:solidFill>
                  <a:srgbClr val="FF0000"/>
                </a:solidFill>
                <a:latin typeface="Consolas" panose="020B0609020204030204" pitchFamily="49" charset="0"/>
              </a:rPr>
              <a:t>) </a:t>
            </a:r>
            <a:r>
              <a:rPr lang="en-US" dirty="0">
                <a:latin typeface="Consolas" panose="020B0609020204030204" pitchFamily="49" charset="0"/>
              </a:rPr>
              <a:t>-&gt; </a:t>
            </a:r>
            <a:r>
              <a:rPr lang="en-US" dirty="0">
                <a:solidFill>
                  <a:srgbClr val="7030A0"/>
                </a:solidFill>
                <a:latin typeface="Consolas" panose="020B0609020204030204" pitchFamily="49" charset="0"/>
              </a:rPr>
              <a:t>type3</a:t>
            </a:r>
          </a:p>
          <a:p>
            <a:r>
              <a:rPr lang="en-US" dirty="0">
                <a:latin typeface="Consolas" panose="020B0609020204030204" pitchFamily="49" charset="0"/>
              </a:rPr>
              <a:t>extract_3rd </a:t>
            </a:r>
            <a:r>
              <a:rPr lang="en-US" dirty="0">
                <a:solidFill>
                  <a:srgbClr val="FF0000"/>
                </a:solidFill>
                <a:latin typeface="Consolas" panose="020B0609020204030204" pitchFamily="49" charset="0"/>
              </a:rPr>
              <a:t>(_,_,</a:t>
            </a:r>
            <a:r>
              <a:rPr lang="en-US" dirty="0">
                <a:solidFill>
                  <a:srgbClr val="7030A0"/>
                </a:solidFill>
                <a:latin typeface="Consolas" panose="020B0609020204030204" pitchFamily="49" charset="0"/>
              </a:rPr>
              <a:t>c</a:t>
            </a:r>
            <a:r>
              <a:rPr lang="en-US" dirty="0">
                <a:solidFill>
                  <a:srgbClr val="FF0000"/>
                </a:solidFill>
                <a:latin typeface="Consolas" panose="020B0609020204030204" pitchFamily="49" charset="0"/>
              </a:rPr>
              <a:t>) </a:t>
            </a:r>
            <a:r>
              <a:rPr lang="en-US" dirty="0">
                <a:latin typeface="Consolas" panose="020B0609020204030204" pitchFamily="49" charset="0"/>
              </a:rPr>
              <a:t>= </a:t>
            </a:r>
            <a:r>
              <a:rPr lang="en-US" dirty="0">
                <a:solidFill>
                  <a:srgbClr val="7030A0"/>
                </a:solidFill>
                <a:latin typeface="Consolas" panose="020B0609020204030204" pitchFamily="49" charset="0"/>
              </a:rPr>
              <a:t>c</a:t>
            </a:r>
          </a:p>
        </p:txBody>
      </p:sp>
      <p:sp>
        <p:nvSpPr>
          <p:cNvPr id="39" name="Speech Bubble: Rectangle with Corners Rounded 38">
            <a:extLst>
              <a:ext uri="{FF2B5EF4-FFF2-40B4-BE49-F238E27FC236}">
                <a16:creationId xmlns:a16="http://schemas.microsoft.com/office/drawing/2014/main" id="{D4201630-4A0D-4AAE-9420-4218D9C703CD}"/>
              </a:ext>
            </a:extLst>
          </p:cNvPr>
          <p:cNvSpPr/>
          <p:nvPr/>
        </p:nvSpPr>
        <p:spPr>
          <a:xfrm>
            <a:off x="0" y="36753"/>
            <a:ext cx="4846517" cy="1007355"/>
          </a:xfrm>
          <a:prstGeom prst="wedgeRoundRectCallout">
            <a:avLst>
              <a:gd name="adj1" fmla="val 23693"/>
              <a:gd name="adj2" fmla="val 1105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type signature says we're operating on tuples containing three values…</a:t>
            </a:r>
          </a:p>
        </p:txBody>
      </p:sp>
      <p:sp>
        <p:nvSpPr>
          <p:cNvPr id="40" name="Speech Bubble: Rectangle with Corners Rounded 39">
            <a:extLst>
              <a:ext uri="{FF2B5EF4-FFF2-40B4-BE49-F238E27FC236}">
                <a16:creationId xmlns:a16="http://schemas.microsoft.com/office/drawing/2014/main" id="{E9638D9C-5E5C-4DA5-857F-A1C99BFE0773}"/>
              </a:ext>
            </a:extLst>
          </p:cNvPr>
          <p:cNvSpPr/>
          <p:nvPr/>
        </p:nvSpPr>
        <p:spPr>
          <a:xfrm>
            <a:off x="5029200" y="43170"/>
            <a:ext cx="4846517" cy="1007355"/>
          </a:xfrm>
          <a:prstGeom prst="wedgeRoundRectCallout">
            <a:avLst>
              <a:gd name="adj1" fmla="val -39408"/>
              <a:gd name="adj2" fmla="val 1097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our return type is the same as the tuple's first item (</a:t>
            </a:r>
            <a:r>
              <a:rPr lang="en-US" sz="2000" dirty="0">
                <a:solidFill>
                  <a:srgbClr val="D8BEEC"/>
                </a:solidFill>
                <a:latin typeface="Corbel" panose="020B0503020204020204" pitchFamily="34" charset="0"/>
              </a:rPr>
              <a:t>type1</a:t>
            </a:r>
            <a:r>
              <a:rPr lang="en-US" sz="2000" dirty="0">
                <a:latin typeface="Corbel" panose="020B0503020204020204" pitchFamily="34" charset="0"/>
              </a:rPr>
              <a:t>).</a:t>
            </a:r>
          </a:p>
        </p:txBody>
      </p:sp>
      <p:sp>
        <p:nvSpPr>
          <p:cNvPr id="41" name="Speech Bubble: Rectangle with Corners Rounded 40">
            <a:extLst>
              <a:ext uri="{FF2B5EF4-FFF2-40B4-BE49-F238E27FC236}">
                <a16:creationId xmlns:a16="http://schemas.microsoft.com/office/drawing/2014/main" id="{28FEA409-6C83-4C53-B67B-0567A01239BA}"/>
              </a:ext>
            </a:extLst>
          </p:cNvPr>
          <p:cNvSpPr/>
          <p:nvPr/>
        </p:nvSpPr>
        <p:spPr>
          <a:xfrm>
            <a:off x="2800634" y="3082821"/>
            <a:ext cx="4846517" cy="1167648"/>
          </a:xfrm>
          <a:prstGeom prst="wedgeRoundRectCallout">
            <a:avLst>
              <a:gd name="adj1" fmla="val -51775"/>
              <a:gd name="adj2" fmla="val -1239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this case, we only care about the first value in the tuple, so we can use underscores for the other two fields.</a:t>
            </a:r>
          </a:p>
        </p:txBody>
      </p:sp>
      <p:sp>
        <p:nvSpPr>
          <p:cNvPr id="42" name="Speech Bubble: Rectangle with Corners Rounded 41">
            <a:extLst>
              <a:ext uri="{FF2B5EF4-FFF2-40B4-BE49-F238E27FC236}">
                <a16:creationId xmlns:a16="http://schemas.microsoft.com/office/drawing/2014/main" id="{6C0494B2-E265-49CF-9D27-19CC53439CAA}"/>
              </a:ext>
            </a:extLst>
          </p:cNvPr>
          <p:cNvSpPr/>
          <p:nvPr/>
        </p:nvSpPr>
        <p:spPr>
          <a:xfrm>
            <a:off x="1191491" y="702020"/>
            <a:ext cx="4846517" cy="1007355"/>
          </a:xfrm>
          <a:prstGeom prst="wedgeRoundRectCallout">
            <a:avLst>
              <a:gd name="adj1" fmla="val -39408"/>
              <a:gd name="adj2" fmla="val 1097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the version to extract the </a:t>
            </a:r>
            <a:r>
              <a:rPr lang="en-US" sz="2000" dirty="0">
                <a:solidFill>
                  <a:srgbClr val="FFAFAF"/>
                </a:solidFill>
                <a:latin typeface="Corbel" panose="020B0503020204020204" pitchFamily="34" charset="0"/>
              </a:rPr>
              <a:t>second</a:t>
            </a:r>
            <a:r>
              <a:rPr lang="en-US" sz="2000" dirty="0">
                <a:latin typeface="Corbel" panose="020B0503020204020204" pitchFamily="34" charset="0"/>
              </a:rPr>
              <a:t> item from the tuple.</a:t>
            </a:r>
          </a:p>
        </p:txBody>
      </p:sp>
      <p:sp>
        <p:nvSpPr>
          <p:cNvPr id="44" name="Speech Bubble: Rectangle with Corners Rounded 43">
            <a:extLst>
              <a:ext uri="{FF2B5EF4-FFF2-40B4-BE49-F238E27FC236}">
                <a16:creationId xmlns:a16="http://schemas.microsoft.com/office/drawing/2014/main" id="{238E5888-858A-4317-A702-EAEC9B4D163D}"/>
              </a:ext>
            </a:extLst>
          </p:cNvPr>
          <p:cNvSpPr/>
          <p:nvPr/>
        </p:nvSpPr>
        <p:spPr>
          <a:xfrm>
            <a:off x="1522671" y="1641998"/>
            <a:ext cx="4846517" cy="1007355"/>
          </a:xfrm>
          <a:prstGeom prst="wedgeRoundRectCallout">
            <a:avLst>
              <a:gd name="adj1" fmla="val -39408"/>
              <a:gd name="adj2" fmla="val 1097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here's the code to extract the </a:t>
            </a:r>
            <a:r>
              <a:rPr lang="en-US" sz="2000" dirty="0">
                <a:solidFill>
                  <a:srgbClr val="FFAFAF"/>
                </a:solidFill>
                <a:latin typeface="Corbel" panose="020B0503020204020204" pitchFamily="34" charset="0"/>
              </a:rPr>
              <a:t>third</a:t>
            </a:r>
            <a:r>
              <a:rPr lang="en-US" sz="2000" dirty="0">
                <a:latin typeface="Corbel" panose="020B0503020204020204" pitchFamily="34" charset="0"/>
              </a:rPr>
              <a:t> item from the tuple.</a:t>
            </a:r>
          </a:p>
        </p:txBody>
      </p:sp>
      <p:sp>
        <p:nvSpPr>
          <p:cNvPr id="46" name="TextBox 45">
            <a:extLst>
              <a:ext uri="{FF2B5EF4-FFF2-40B4-BE49-F238E27FC236}">
                <a16:creationId xmlns:a16="http://schemas.microsoft.com/office/drawing/2014/main" id="{A334B330-6A88-42E0-BBE3-A58A1A425FE7}"/>
              </a:ext>
            </a:extLst>
          </p:cNvPr>
          <p:cNvSpPr txBox="1"/>
          <p:nvPr/>
        </p:nvSpPr>
        <p:spPr>
          <a:xfrm>
            <a:off x="6112910" y="1236358"/>
            <a:ext cx="5569862" cy="769441"/>
          </a:xfrm>
          <a:prstGeom prst="rect">
            <a:avLst/>
          </a:prstGeom>
          <a:noFill/>
        </p:spPr>
        <p:txBody>
          <a:bodyPr wrap="square" rtlCol="0">
            <a:spAutoFit/>
          </a:bodyPr>
          <a:lstStyle/>
          <a:p>
            <a:pPr algn="ctr"/>
            <a:r>
              <a:rPr lang="en-US" sz="2200" dirty="0"/>
              <a:t>We can also use an </a:t>
            </a:r>
            <a:r>
              <a:rPr lang="en-US" sz="2200" dirty="0">
                <a:solidFill>
                  <a:srgbClr val="FF0000"/>
                </a:solidFill>
              </a:rPr>
              <a:t>underscore</a:t>
            </a:r>
            <a:r>
              <a:rPr lang="en-US" sz="2200" dirty="0"/>
              <a:t> if we want to ignore a field in the tuple! Let's see!</a:t>
            </a:r>
          </a:p>
        </p:txBody>
      </p:sp>
    </p:spTree>
    <p:extLst>
      <p:ext uri="{BB962C8B-B14F-4D97-AF65-F5344CB8AC3E}">
        <p14:creationId xmlns:p14="http://schemas.microsoft.com/office/powerpoint/2010/main" val="94989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down)">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down)">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41"/>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4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down)">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4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down)">
                                      <p:cBhvr>
                                        <p:cTn id="55" dur="500"/>
                                        <p:tgtEl>
                                          <p:spTgt spid="4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4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left)">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left)">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left)">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wipe(left)">
                                      <p:cBhvr>
                                        <p:cTn id="9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P spid="32" grpId="0"/>
      <p:bldP spid="33" grpId="0"/>
      <p:bldP spid="34" grpId="0"/>
      <p:bldP spid="36" grpId="0"/>
      <p:bldP spid="43" grpId="0"/>
      <p:bldP spid="35" grpId="0"/>
      <p:bldP spid="37" grpId="0" uiExpand="1"/>
      <p:bldP spid="38" grpId="0" uiExpand="1"/>
      <p:bldP spid="39" grpId="0" animBg="1"/>
      <p:bldP spid="39" grpId="1" animBg="1"/>
      <p:bldP spid="40" grpId="0" animBg="1"/>
      <p:bldP spid="40" grpId="1" animBg="1"/>
      <p:bldP spid="41" grpId="0" animBg="1"/>
      <p:bldP spid="41" grpId="1" animBg="1"/>
      <p:bldP spid="42" grpId="0" animBg="1"/>
      <p:bldP spid="42" grpId="1" animBg="1"/>
      <p:bldP spid="44" grpId="0" animBg="1"/>
      <p:bldP spid="44" grpId="1" animBg="1"/>
      <p:bldP spid="4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D176C6-AACE-4E12-9741-9626CD338F7A}"/>
              </a:ext>
            </a:extLst>
          </p:cNvPr>
          <p:cNvSpPr/>
          <p:nvPr/>
        </p:nvSpPr>
        <p:spPr>
          <a:xfrm>
            <a:off x="202840" y="717089"/>
            <a:ext cx="6040800" cy="321405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900204" y="-270916"/>
            <a:ext cx="8180136" cy="1143000"/>
          </a:xfrm>
        </p:spPr>
        <p:txBody>
          <a:bodyPr/>
          <a:lstStyle/>
          <a:p>
            <a:r>
              <a:rPr lang="en-US" dirty="0"/>
              <a:t>More Control Flow: Pattern Matching with Lists</a:t>
            </a:r>
            <a:endParaRPr lang="en-US" dirty="0">
              <a:solidFill>
                <a:srgbClr val="FF0000"/>
              </a:solidFill>
            </a:endParaRPr>
          </a:p>
        </p:txBody>
      </p:sp>
      <p:sp>
        <p:nvSpPr>
          <p:cNvPr id="8" name="TextBox 7">
            <a:extLst>
              <a:ext uri="{FF2B5EF4-FFF2-40B4-BE49-F238E27FC236}">
                <a16:creationId xmlns:a16="http://schemas.microsoft.com/office/drawing/2014/main" id="{5B6AC544-BF84-4657-90EE-F855E2F311AE}"/>
              </a:ext>
            </a:extLst>
          </p:cNvPr>
          <p:cNvSpPr txBox="1"/>
          <p:nvPr/>
        </p:nvSpPr>
        <p:spPr>
          <a:xfrm>
            <a:off x="7140445" y="873982"/>
            <a:ext cx="3975230" cy="769441"/>
          </a:xfrm>
          <a:prstGeom prst="rect">
            <a:avLst/>
          </a:prstGeom>
          <a:noFill/>
        </p:spPr>
        <p:txBody>
          <a:bodyPr wrap="square" rtlCol="0">
            <a:spAutoFit/>
          </a:bodyPr>
          <a:lstStyle/>
          <a:p>
            <a:pPr algn="ctr"/>
            <a:r>
              <a:rPr lang="en-US" sz="2200" dirty="0"/>
              <a:t>Ok, let's see how we use pattern matching with </a:t>
            </a:r>
            <a:r>
              <a:rPr lang="en-US" sz="2200" dirty="0">
                <a:solidFill>
                  <a:srgbClr val="FF0000"/>
                </a:solidFill>
              </a:rPr>
              <a:t>lists</a:t>
            </a:r>
            <a:r>
              <a:rPr lang="en-US" sz="2200" dirty="0"/>
              <a:t>.</a:t>
            </a:r>
          </a:p>
        </p:txBody>
      </p:sp>
      <p:sp>
        <p:nvSpPr>
          <p:cNvPr id="82" name="TextBox 81">
            <a:extLst>
              <a:ext uri="{FF2B5EF4-FFF2-40B4-BE49-F238E27FC236}">
                <a16:creationId xmlns:a16="http://schemas.microsoft.com/office/drawing/2014/main" id="{ADBEDE70-2CD9-44EC-97B8-75CBB17E3563}"/>
              </a:ext>
            </a:extLst>
          </p:cNvPr>
          <p:cNvSpPr txBox="1"/>
          <p:nvPr/>
        </p:nvSpPr>
        <p:spPr>
          <a:xfrm>
            <a:off x="6244465" y="1840619"/>
            <a:ext cx="5767190" cy="769441"/>
          </a:xfrm>
          <a:prstGeom prst="rect">
            <a:avLst/>
          </a:prstGeom>
          <a:noFill/>
        </p:spPr>
        <p:txBody>
          <a:bodyPr wrap="square" rtlCol="0">
            <a:spAutoFit/>
          </a:bodyPr>
          <a:lstStyle/>
          <a:p>
            <a:pPr algn="ctr"/>
            <a:r>
              <a:rPr lang="en-US" sz="2200" dirty="0"/>
              <a:t>As we did with tuples, we can replace the formal parameter of a function with a </a:t>
            </a:r>
            <a:r>
              <a:rPr lang="en-US" sz="2200" dirty="0">
                <a:solidFill>
                  <a:srgbClr val="FF0000"/>
                </a:solidFill>
              </a:rPr>
              <a:t>list pattern</a:t>
            </a:r>
            <a:r>
              <a:rPr lang="en-US" sz="2200" dirty="0"/>
              <a:t>.</a:t>
            </a:r>
          </a:p>
        </p:txBody>
      </p:sp>
      <p:sp>
        <p:nvSpPr>
          <p:cNvPr id="84" name="TextBox 83">
            <a:extLst>
              <a:ext uri="{FF2B5EF4-FFF2-40B4-BE49-F238E27FC236}">
                <a16:creationId xmlns:a16="http://schemas.microsoft.com/office/drawing/2014/main" id="{26A05952-FF84-4F25-BC93-5A0923630BC9}"/>
              </a:ext>
            </a:extLst>
          </p:cNvPr>
          <p:cNvSpPr txBox="1"/>
          <p:nvPr/>
        </p:nvSpPr>
        <p:spPr>
          <a:xfrm>
            <a:off x="6212759" y="2805379"/>
            <a:ext cx="5798896" cy="769441"/>
          </a:xfrm>
          <a:prstGeom prst="rect">
            <a:avLst/>
          </a:prstGeom>
          <a:noFill/>
        </p:spPr>
        <p:txBody>
          <a:bodyPr wrap="square" rtlCol="0">
            <a:spAutoFit/>
          </a:bodyPr>
          <a:lstStyle/>
          <a:p>
            <a:pPr algn="ctr"/>
            <a:r>
              <a:rPr lang="en-US" sz="2200" dirty="0"/>
              <a:t>A list pattern is enclosed in </a:t>
            </a:r>
            <a:r>
              <a:rPr lang="en-US" sz="2200" dirty="0">
                <a:solidFill>
                  <a:srgbClr val="FF0000"/>
                </a:solidFill>
              </a:rPr>
              <a:t>()</a:t>
            </a:r>
            <a:r>
              <a:rPr lang="en-US" sz="2200" dirty="0"/>
              <a:t> and has two or more variable names separated by </a:t>
            </a:r>
            <a:r>
              <a:rPr lang="en-US" sz="2200" dirty="0">
                <a:solidFill>
                  <a:srgbClr val="C00000"/>
                </a:solidFill>
              </a:rPr>
              <a:t>colons</a:t>
            </a:r>
            <a:r>
              <a:rPr lang="en-US" sz="2200" dirty="0"/>
              <a:t>, e.g.:</a:t>
            </a:r>
          </a:p>
        </p:txBody>
      </p:sp>
      <p:sp>
        <p:nvSpPr>
          <p:cNvPr id="85" name="TextBox 84">
            <a:extLst>
              <a:ext uri="{FF2B5EF4-FFF2-40B4-BE49-F238E27FC236}">
                <a16:creationId xmlns:a16="http://schemas.microsoft.com/office/drawing/2014/main" id="{D86057D9-1247-4CB3-96AF-5850FACAF0BE}"/>
              </a:ext>
            </a:extLst>
          </p:cNvPr>
          <p:cNvSpPr txBox="1"/>
          <p:nvPr/>
        </p:nvSpPr>
        <p:spPr>
          <a:xfrm>
            <a:off x="6416577" y="3635662"/>
            <a:ext cx="5351175" cy="430887"/>
          </a:xfrm>
          <a:prstGeom prst="rect">
            <a:avLst/>
          </a:prstGeom>
          <a:noFill/>
        </p:spPr>
        <p:txBody>
          <a:bodyPr wrap="square" rtlCol="0">
            <a:spAutoFit/>
          </a:bodyPr>
          <a:lstStyle/>
          <a:p>
            <a:pPr algn="ctr"/>
            <a:r>
              <a:rPr lang="en-US" sz="2200" dirty="0"/>
              <a:t>(</a:t>
            </a:r>
            <a:r>
              <a:rPr lang="en-US" sz="2200" dirty="0" err="1">
                <a:solidFill>
                  <a:srgbClr val="7030A0"/>
                </a:solidFill>
              </a:rPr>
              <a:t>first</a:t>
            </a:r>
            <a:r>
              <a:rPr lang="en-US" sz="2200" dirty="0" err="1">
                <a:solidFill>
                  <a:srgbClr val="C00000"/>
                </a:solidFill>
              </a:rPr>
              <a:t>:</a:t>
            </a:r>
            <a:r>
              <a:rPr lang="en-US" sz="2200" dirty="0" err="1">
                <a:solidFill>
                  <a:srgbClr val="0070C0"/>
                </a:solidFill>
              </a:rPr>
              <a:t>rest_of_list</a:t>
            </a:r>
            <a:r>
              <a:rPr lang="en-US" sz="2200" dirty="0"/>
              <a:t>)</a:t>
            </a:r>
          </a:p>
        </p:txBody>
      </p:sp>
      <p:sp>
        <p:nvSpPr>
          <p:cNvPr id="80" name="TextBox 79">
            <a:extLst>
              <a:ext uri="{FF2B5EF4-FFF2-40B4-BE49-F238E27FC236}">
                <a16:creationId xmlns:a16="http://schemas.microsoft.com/office/drawing/2014/main" id="{6E37752D-E1F0-4452-9C34-26B010F5F2FB}"/>
              </a:ext>
            </a:extLst>
          </p:cNvPr>
          <p:cNvSpPr txBox="1"/>
          <p:nvPr/>
        </p:nvSpPr>
        <p:spPr>
          <a:xfrm>
            <a:off x="202840" y="1079905"/>
            <a:ext cx="5989537" cy="646331"/>
          </a:xfrm>
          <a:prstGeom prst="rect">
            <a:avLst/>
          </a:prstGeom>
          <a:noFill/>
        </p:spPr>
        <p:txBody>
          <a:bodyPr wrap="square" rtlCol="0">
            <a:spAutoFit/>
          </a:bodyPr>
          <a:lstStyle/>
          <a:p>
            <a:r>
              <a:rPr lang="en-US" dirty="0" err="1">
                <a:latin typeface="Consolas" panose="020B0609020204030204" pitchFamily="49" charset="0"/>
              </a:rPr>
              <a:t>get_first_item</a:t>
            </a:r>
            <a:r>
              <a:rPr lang="en-US" dirty="0">
                <a:latin typeface="Consolas" panose="020B0609020204030204" pitchFamily="49" charset="0"/>
              </a:rPr>
              <a:t> (</a:t>
            </a:r>
            <a:r>
              <a:rPr lang="en-US" dirty="0" err="1">
                <a:solidFill>
                  <a:srgbClr val="7030A0"/>
                </a:solidFill>
                <a:latin typeface="Consolas" panose="020B0609020204030204" pitchFamily="49" charset="0"/>
              </a:rPr>
              <a:t>first</a:t>
            </a:r>
            <a:r>
              <a:rPr lang="en-US" dirty="0" err="1">
                <a:solidFill>
                  <a:srgbClr val="C00000"/>
                </a:solidFill>
                <a:latin typeface="Consolas" panose="020B0609020204030204" pitchFamily="49" charset="0"/>
              </a:rPr>
              <a:t>:</a:t>
            </a:r>
            <a:r>
              <a:rPr lang="en-US" dirty="0" err="1">
                <a:solidFill>
                  <a:srgbClr val="0070C0"/>
                </a:solidFill>
                <a:latin typeface="Consolas" panose="020B0609020204030204" pitchFamily="49" charset="0"/>
              </a:rPr>
              <a:t>rest</a:t>
            </a:r>
            <a:r>
              <a:rPr lang="en-US" dirty="0">
                <a:latin typeface="Consolas" panose="020B0609020204030204" pitchFamily="49" charset="0"/>
              </a:rPr>
              <a:t>) = </a:t>
            </a:r>
            <a:br>
              <a:rPr lang="en-US" dirty="0">
                <a:latin typeface="Consolas" panose="020B0609020204030204" pitchFamily="49" charset="0"/>
              </a:rPr>
            </a:br>
            <a:r>
              <a:rPr lang="en-US" dirty="0">
                <a:latin typeface="Consolas" panose="020B0609020204030204" pitchFamily="49" charset="0"/>
              </a:rPr>
              <a:t>   "The first item is " ++ show(</a:t>
            </a:r>
            <a:r>
              <a:rPr lang="en-US" dirty="0">
                <a:solidFill>
                  <a:srgbClr val="7030A0"/>
                </a:solidFill>
                <a:latin typeface="Consolas" panose="020B0609020204030204" pitchFamily="49" charset="0"/>
              </a:rPr>
              <a:t>first</a:t>
            </a:r>
            <a:r>
              <a:rPr lang="en-US" dirty="0">
                <a:latin typeface="Consolas" panose="020B0609020204030204" pitchFamily="49" charset="0"/>
              </a:rPr>
              <a:t>)</a:t>
            </a:r>
          </a:p>
        </p:txBody>
      </p:sp>
      <p:sp>
        <p:nvSpPr>
          <p:cNvPr id="96" name="TextBox 95">
            <a:extLst>
              <a:ext uri="{FF2B5EF4-FFF2-40B4-BE49-F238E27FC236}">
                <a16:creationId xmlns:a16="http://schemas.microsoft.com/office/drawing/2014/main" id="{1B7A3776-E909-4001-B69A-15CCCAF36ED7}"/>
              </a:ext>
            </a:extLst>
          </p:cNvPr>
          <p:cNvSpPr txBox="1"/>
          <p:nvPr/>
        </p:nvSpPr>
        <p:spPr>
          <a:xfrm>
            <a:off x="219707" y="692304"/>
            <a:ext cx="5640867" cy="369332"/>
          </a:xfrm>
          <a:prstGeom prst="rect">
            <a:avLst/>
          </a:prstGeom>
          <a:noFill/>
        </p:spPr>
        <p:txBody>
          <a:bodyPr wrap="square" rtlCol="0">
            <a:spAutoFit/>
          </a:bodyPr>
          <a:lstStyle/>
          <a:p>
            <a:r>
              <a:rPr lang="en-US" dirty="0">
                <a:latin typeface="Consolas" panose="020B0609020204030204" pitchFamily="49" charset="0"/>
              </a:rPr>
              <a:t>-- Extract the first item from a list</a:t>
            </a:r>
          </a:p>
        </p:txBody>
      </p:sp>
      <p:sp>
        <p:nvSpPr>
          <p:cNvPr id="97" name="TextBox 96">
            <a:extLst>
              <a:ext uri="{FF2B5EF4-FFF2-40B4-BE49-F238E27FC236}">
                <a16:creationId xmlns:a16="http://schemas.microsoft.com/office/drawing/2014/main" id="{FBE89CAE-E19A-4051-9DC8-CC405820551F}"/>
              </a:ext>
            </a:extLst>
          </p:cNvPr>
          <p:cNvSpPr txBox="1"/>
          <p:nvPr/>
        </p:nvSpPr>
        <p:spPr>
          <a:xfrm>
            <a:off x="218911" y="1870606"/>
            <a:ext cx="5973466" cy="369332"/>
          </a:xfrm>
          <a:prstGeom prst="rect">
            <a:avLst/>
          </a:prstGeom>
          <a:noFill/>
        </p:spPr>
        <p:txBody>
          <a:bodyPr wrap="square" rtlCol="0">
            <a:spAutoFit/>
          </a:bodyPr>
          <a:lstStyle/>
          <a:p>
            <a:r>
              <a:rPr lang="en-US" dirty="0">
                <a:latin typeface="Consolas" panose="020B0609020204030204" pitchFamily="49" charset="0"/>
              </a:rPr>
              <a:t>-- Extract all but the first item of a list</a:t>
            </a:r>
          </a:p>
        </p:txBody>
      </p:sp>
      <p:sp>
        <p:nvSpPr>
          <p:cNvPr id="107" name="TextBox 106">
            <a:extLst>
              <a:ext uri="{FF2B5EF4-FFF2-40B4-BE49-F238E27FC236}">
                <a16:creationId xmlns:a16="http://schemas.microsoft.com/office/drawing/2014/main" id="{CD463C94-7A05-4E31-A0FD-BF919FFE0DD9}"/>
              </a:ext>
            </a:extLst>
          </p:cNvPr>
          <p:cNvSpPr txBox="1"/>
          <p:nvPr/>
        </p:nvSpPr>
        <p:spPr>
          <a:xfrm>
            <a:off x="6416577" y="4019677"/>
            <a:ext cx="5351175" cy="430887"/>
          </a:xfrm>
          <a:prstGeom prst="rect">
            <a:avLst/>
          </a:prstGeom>
          <a:noFill/>
        </p:spPr>
        <p:txBody>
          <a:bodyPr wrap="square" rtlCol="0">
            <a:spAutoFit/>
          </a:bodyPr>
          <a:lstStyle/>
          <a:p>
            <a:pPr algn="ctr"/>
            <a:r>
              <a:rPr lang="en-US" sz="2200" dirty="0"/>
              <a:t>(</a:t>
            </a:r>
            <a:r>
              <a:rPr lang="en-US" sz="2200" dirty="0" err="1">
                <a:solidFill>
                  <a:srgbClr val="7030A0"/>
                </a:solidFill>
              </a:rPr>
              <a:t>first</a:t>
            </a:r>
            <a:r>
              <a:rPr lang="en-US" sz="2200" dirty="0" err="1">
                <a:solidFill>
                  <a:srgbClr val="C00000"/>
                </a:solidFill>
              </a:rPr>
              <a:t>:</a:t>
            </a:r>
            <a:r>
              <a:rPr lang="en-US" sz="2200" dirty="0" err="1">
                <a:solidFill>
                  <a:srgbClr val="7030A0"/>
                </a:solidFill>
              </a:rPr>
              <a:t>second</a:t>
            </a:r>
            <a:r>
              <a:rPr lang="en-US" sz="2200" dirty="0" err="1">
                <a:solidFill>
                  <a:srgbClr val="C00000"/>
                </a:solidFill>
              </a:rPr>
              <a:t>:</a:t>
            </a:r>
            <a:r>
              <a:rPr lang="en-US" sz="2200" dirty="0" err="1">
                <a:solidFill>
                  <a:srgbClr val="0070C0"/>
                </a:solidFill>
              </a:rPr>
              <a:t>rest_of_list</a:t>
            </a:r>
            <a:r>
              <a:rPr lang="en-US" sz="2200" dirty="0"/>
              <a:t>)</a:t>
            </a:r>
          </a:p>
        </p:txBody>
      </p:sp>
      <p:sp>
        <p:nvSpPr>
          <p:cNvPr id="114" name="TextBox 113">
            <a:extLst>
              <a:ext uri="{FF2B5EF4-FFF2-40B4-BE49-F238E27FC236}">
                <a16:creationId xmlns:a16="http://schemas.microsoft.com/office/drawing/2014/main" id="{1BD3FAAC-C7ED-43EC-A93F-09FACFB801C1}"/>
              </a:ext>
            </a:extLst>
          </p:cNvPr>
          <p:cNvSpPr txBox="1"/>
          <p:nvPr/>
        </p:nvSpPr>
        <p:spPr>
          <a:xfrm>
            <a:off x="210655" y="2159898"/>
            <a:ext cx="6040799" cy="646331"/>
          </a:xfrm>
          <a:prstGeom prst="rect">
            <a:avLst/>
          </a:prstGeom>
          <a:noFill/>
        </p:spPr>
        <p:txBody>
          <a:bodyPr wrap="square" rtlCol="0">
            <a:spAutoFit/>
          </a:bodyPr>
          <a:lstStyle/>
          <a:p>
            <a:r>
              <a:rPr lang="en-US" dirty="0" err="1">
                <a:latin typeface="Consolas" panose="020B0609020204030204" pitchFamily="49" charset="0"/>
              </a:rPr>
              <a:t>get_rest_items</a:t>
            </a:r>
            <a:r>
              <a:rPr lang="en-US" dirty="0">
                <a:latin typeface="Consolas" panose="020B0609020204030204" pitchFamily="49" charset="0"/>
              </a:rPr>
              <a:t> (</a:t>
            </a:r>
            <a:r>
              <a:rPr lang="en-US" dirty="0" err="1">
                <a:solidFill>
                  <a:srgbClr val="7030A0"/>
                </a:solidFill>
                <a:latin typeface="Consolas" panose="020B0609020204030204" pitchFamily="49" charset="0"/>
              </a:rPr>
              <a:t>first</a:t>
            </a:r>
            <a:r>
              <a:rPr lang="en-US" dirty="0" err="1">
                <a:solidFill>
                  <a:srgbClr val="C00000"/>
                </a:solidFill>
                <a:latin typeface="Consolas" panose="020B0609020204030204" pitchFamily="49" charset="0"/>
              </a:rPr>
              <a:t>:</a:t>
            </a:r>
            <a:r>
              <a:rPr lang="en-US" dirty="0" err="1">
                <a:solidFill>
                  <a:srgbClr val="0070C0"/>
                </a:solidFill>
                <a:latin typeface="Consolas" panose="020B0609020204030204" pitchFamily="49" charset="0"/>
              </a:rPr>
              <a:t>rest</a:t>
            </a:r>
            <a:r>
              <a:rPr lang="en-US" dirty="0">
                <a:latin typeface="Consolas" panose="020B0609020204030204" pitchFamily="49" charset="0"/>
              </a:rPr>
              <a:t>) = </a:t>
            </a:r>
            <a:br>
              <a:rPr lang="en-US" dirty="0">
                <a:latin typeface="Consolas" panose="020B0609020204030204" pitchFamily="49" charset="0"/>
              </a:rPr>
            </a:br>
            <a:r>
              <a:rPr lang="en-US" dirty="0">
                <a:latin typeface="Consolas" panose="020B0609020204030204" pitchFamily="49" charset="0"/>
              </a:rPr>
              <a:t>   "The last n-1 items are " ++ show(</a:t>
            </a:r>
            <a:r>
              <a:rPr lang="en-US" dirty="0">
                <a:solidFill>
                  <a:srgbClr val="0070C0"/>
                </a:solidFill>
                <a:latin typeface="Consolas" panose="020B0609020204030204" pitchFamily="49" charset="0"/>
              </a:rPr>
              <a:t>rest</a:t>
            </a:r>
            <a:r>
              <a:rPr lang="en-US" dirty="0">
                <a:latin typeface="Consolas" panose="020B0609020204030204" pitchFamily="49" charset="0"/>
              </a:rPr>
              <a:t>)</a:t>
            </a:r>
          </a:p>
        </p:txBody>
      </p:sp>
      <p:grpSp>
        <p:nvGrpSpPr>
          <p:cNvPr id="42" name="Group 41">
            <a:extLst>
              <a:ext uri="{FF2B5EF4-FFF2-40B4-BE49-F238E27FC236}">
                <a16:creationId xmlns:a16="http://schemas.microsoft.com/office/drawing/2014/main" id="{A079849E-D3E5-4551-989E-56788976B214}"/>
              </a:ext>
            </a:extLst>
          </p:cNvPr>
          <p:cNvGrpSpPr/>
          <p:nvPr/>
        </p:nvGrpSpPr>
        <p:grpSpPr>
          <a:xfrm>
            <a:off x="1011191" y="3860521"/>
            <a:ext cx="4635554" cy="3034315"/>
            <a:chOff x="6095118" y="1978967"/>
            <a:chExt cx="5733038" cy="3715153"/>
          </a:xfrm>
        </p:grpSpPr>
        <p:grpSp>
          <p:nvGrpSpPr>
            <p:cNvPr id="43" name="Group 42">
              <a:extLst>
                <a:ext uri="{FF2B5EF4-FFF2-40B4-BE49-F238E27FC236}">
                  <a16:creationId xmlns:a16="http://schemas.microsoft.com/office/drawing/2014/main" id="{70A2D03B-1190-47B3-9F51-7EC1576B38ED}"/>
                </a:ext>
              </a:extLst>
            </p:cNvPr>
            <p:cNvGrpSpPr/>
            <p:nvPr/>
          </p:nvGrpSpPr>
          <p:grpSpPr>
            <a:xfrm>
              <a:off x="6095118" y="1978967"/>
              <a:ext cx="5733038" cy="3715153"/>
              <a:chOff x="3072962" y="1263460"/>
              <a:chExt cx="5994838" cy="4294379"/>
            </a:xfrm>
          </p:grpSpPr>
          <p:pic>
            <p:nvPicPr>
              <p:cNvPr id="45" name="Picture 44">
                <a:extLst>
                  <a:ext uri="{FF2B5EF4-FFF2-40B4-BE49-F238E27FC236}">
                    <a16:creationId xmlns:a16="http://schemas.microsoft.com/office/drawing/2014/main" id="{F7560B82-55D5-4F12-90E5-8A05A0077F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46" name="Rectangle 45">
                <a:extLst>
                  <a:ext uri="{FF2B5EF4-FFF2-40B4-BE49-F238E27FC236}">
                    <a16:creationId xmlns:a16="http://schemas.microsoft.com/office/drawing/2014/main" id="{932710CE-9BD3-4B76-AD3E-E5653A202896}"/>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4" name="Rectangle 43">
              <a:extLst>
                <a:ext uri="{FF2B5EF4-FFF2-40B4-BE49-F238E27FC236}">
                  <a16:creationId xmlns:a16="http://schemas.microsoft.com/office/drawing/2014/main" id="{6A57D9F3-56AF-4EE0-88C9-DD5E555E94DA}"/>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A2BE9B06-A243-4B96-83E1-8638AD571819}"/>
              </a:ext>
            </a:extLst>
          </p:cNvPr>
          <p:cNvSpPr txBox="1"/>
          <p:nvPr/>
        </p:nvSpPr>
        <p:spPr>
          <a:xfrm>
            <a:off x="1035586" y="3988979"/>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8" name="TextBox 47">
            <a:extLst>
              <a:ext uri="{FF2B5EF4-FFF2-40B4-BE49-F238E27FC236}">
                <a16:creationId xmlns:a16="http://schemas.microsoft.com/office/drawing/2014/main" id="{FFD366C5-27E0-42F3-A1E6-50BF02E03AAA}"/>
              </a:ext>
            </a:extLst>
          </p:cNvPr>
          <p:cNvSpPr txBox="1"/>
          <p:nvPr/>
        </p:nvSpPr>
        <p:spPr>
          <a:xfrm>
            <a:off x="2129182" y="3996278"/>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lists</a:t>
            </a:r>
          </a:p>
        </p:txBody>
      </p:sp>
      <p:sp>
        <p:nvSpPr>
          <p:cNvPr id="49" name="TextBox 48">
            <a:extLst>
              <a:ext uri="{FF2B5EF4-FFF2-40B4-BE49-F238E27FC236}">
                <a16:creationId xmlns:a16="http://schemas.microsoft.com/office/drawing/2014/main" id="{0C47305D-DC4C-4F92-A90F-8F342B9DE974}"/>
              </a:ext>
            </a:extLst>
          </p:cNvPr>
          <p:cNvSpPr txBox="1"/>
          <p:nvPr/>
        </p:nvSpPr>
        <p:spPr>
          <a:xfrm>
            <a:off x="1004666" y="4498094"/>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Lists&gt; </a:t>
            </a:r>
          </a:p>
        </p:txBody>
      </p:sp>
      <p:sp>
        <p:nvSpPr>
          <p:cNvPr id="50" name="TextBox 49">
            <a:extLst>
              <a:ext uri="{FF2B5EF4-FFF2-40B4-BE49-F238E27FC236}">
                <a16:creationId xmlns:a16="http://schemas.microsoft.com/office/drawing/2014/main" id="{2E093BC8-8028-445F-9516-1A8980CE8F42}"/>
              </a:ext>
            </a:extLst>
          </p:cNvPr>
          <p:cNvSpPr txBox="1"/>
          <p:nvPr/>
        </p:nvSpPr>
        <p:spPr>
          <a:xfrm>
            <a:off x="1009083" y="4233690"/>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51" name="TextBox 50">
            <a:extLst>
              <a:ext uri="{FF2B5EF4-FFF2-40B4-BE49-F238E27FC236}">
                <a16:creationId xmlns:a16="http://schemas.microsoft.com/office/drawing/2014/main" id="{A9C124CF-017C-4E61-B9C9-7716F11172C2}"/>
              </a:ext>
            </a:extLst>
          </p:cNvPr>
          <p:cNvSpPr txBox="1"/>
          <p:nvPr/>
        </p:nvSpPr>
        <p:spPr>
          <a:xfrm>
            <a:off x="1015687" y="4769370"/>
            <a:ext cx="3542942" cy="369332"/>
          </a:xfrm>
          <a:prstGeom prst="rect">
            <a:avLst/>
          </a:prstGeom>
          <a:noFill/>
        </p:spPr>
        <p:txBody>
          <a:bodyPr wrap="square" rtlCol="0">
            <a:spAutoFit/>
          </a:bodyPr>
          <a:lstStyle/>
          <a:p>
            <a:r>
              <a:rPr lang="en-US" dirty="0">
                <a:solidFill>
                  <a:srgbClr val="FFAFAF"/>
                </a:solidFill>
                <a:latin typeface="Consolas" panose="020B0609020204030204" pitchFamily="49" charset="0"/>
              </a:rPr>
              <a:t>The first item is 5</a:t>
            </a:r>
          </a:p>
        </p:txBody>
      </p:sp>
      <p:sp>
        <p:nvSpPr>
          <p:cNvPr id="52" name="TextBox 51">
            <a:extLst>
              <a:ext uri="{FF2B5EF4-FFF2-40B4-BE49-F238E27FC236}">
                <a16:creationId xmlns:a16="http://schemas.microsoft.com/office/drawing/2014/main" id="{35AF0E12-7327-40A8-B824-AD9965AD2868}"/>
              </a:ext>
            </a:extLst>
          </p:cNvPr>
          <p:cNvSpPr txBox="1"/>
          <p:nvPr/>
        </p:nvSpPr>
        <p:spPr>
          <a:xfrm>
            <a:off x="1828103" y="4484066"/>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get_first_item</a:t>
            </a:r>
            <a:r>
              <a:rPr lang="en-US" dirty="0">
                <a:solidFill>
                  <a:srgbClr val="C2FFF0"/>
                </a:solidFill>
                <a:latin typeface="Consolas" panose="020B0609020204030204" pitchFamily="49" charset="0"/>
              </a:rPr>
              <a:t> [5,7,9]</a:t>
            </a:r>
          </a:p>
        </p:txBody>
      </p:sp>
      <p:sp>
        <p:nvSpPr>
          <p:cNvPr id="54" name="TextBox 53">
            <a:extLst>
              <a:ext uri="{FF2B5EF4-FFF2-40B4-BE49-F238E27FC236}">
                <a16:creationId xmlns:a16="http://schemas.microsoft.com/office/drawing/2014/main" id="{24FAD14C-2306-4410-8D48-1F427C105D9B}"/>
              </a:ext>
            </a:extLst>
          </p:cNvPr>
          <p:cNvSpPr txBox="1"/>
          <p:nvPr/>
        </p:nvSpPr>
        <p:spPr>
          <a:xfrm>
            <a:off x="182862" y="407062"/>
            <a:ext cx="833883" cy="369332"/>
          </a:xfrm>
          <a:prstGeom prst="rect">
            <a:avLst/>
          </a:prstGeom>
          <a:noFill/>
        </p:spPr>
        <p:txBody>
          <a:bodyPr wrap="none" rtlCol="0">
            <a:spAutoFit/>
          </a:bodyPr>
          <a:lstStyle/>
          <a:p>
            <a:r>
              <a:rPr lang="en-US" dirty="0" err="1"/>
              <a:t>lists.hs</a:t>
            </a:r>
            <a:endParaRPr lang="en-US" dirty="0"/>
          </a:p>
        </p:txBody>
      </p:sp>
      <p:grpSp>
        <p:nvGrpSpPr>
          <p:cNvPr id="55" name="Group 54">
            <a:extLst>
              <a:ext uri="{FF2B5EF4-FFF2-40B4-BE49-F238E27FC236}">
                <a16:creationId xmlns:a16="http://schemas.microsoft.com/office/drawing/2014/main" id="{125AA37A-7178-4291-AE64-5AC9B1D73A5F}"/>
              </a:ext>
            </a:extLst>
          </p:cNvPr>
          <p:cNvGrpSpPr/>
          <p:nvPr/>
        </p:nvGrpSpPr>
        <p:grpSpPr>
          <a:xfrm>
            <a:off x="3638451" y="4798437"/>
            <a:ext cx="561372" cy="422626"/>
            <a:chOff x="8566051" y="2008344"/>
            <a:chExt cx="561372" cy="422626"/>
          </a:xfrm>
        </p:grpSpPr>
        <p:sp>
          <p:nvSpPr>
            <p:cNvPr id="56" name="Left Brace 55">
              <a:extLst>
                <a:ext uri="{FF2B5EF4-FFF2-40B4-BE49-F238E27FC236}">
                  <a16:creationId xmlns:a16="http://schemas.microsoft.com/office/drawing/2014/main" id="{7F53CF92-5F26-4A52-8D2A-0CCF33B96063}"/>
                </a:ext>
              </a:extLst>
            </p:cNvPr>
            <p:cNvSpPr/>
            <p:nvPr/>
          </p:nvSpPr>
          <p:spPr>
            <a:xfrm rot="16200000">
              <a:off x="8843415" y="1990236"/>
              <a:ext cx="128572" cy="164787"/>
            </a:xfrm>
            <a:prstGeom prst="leftBrace">
              <a:avLst>
                <a:gd name="adj1" fmla="val 8333"/>
                <a:gd name="adj2" fmla="val 48508"/>
              </a:avLst>
            </a:prstGeom>
            <a:ln w="19050">
              <a:solidFill>
                <a:srgbClr val="D8BEE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53DCDC28-C9E8-481A-A3E4-4742406FEAF4}"/>
                </a:ext>
              </a:extLst>
            </p:cNvPr>
            <p:cNvSpPr txBox="1"/>
            <p:nvPr/>
          </p:nvSpPr>
          <p:spPr>
            <a:xfrm>
              <a:off x="8566051" y="2061638"/>
              <a:ext cx="561372" cy="369332"/>
            </a:xfrm>
            <a:prstGeom prst="rect">
              <a:avLst/>
            </a:prstGeom>
            <a:noFill/>
          </p:spPr>
          <p:txBody>
            <a:bodyPr wrap="none" rtlCol="0">
              <a:spAutoFit/>
            </a:bodyPr>
            <a:lstStyle/>
            <a:p>
              <a:r>
                <a:rPr lang="en-US" dirty="0">
                  <a:solidFill>
                    <a:srgbClr val="D8BEEC"/>
                  </a:solidFill>
                </a:rPr>
                <a:t>first</a:t>
              </a:r>
            </a:p>
          </p:txBody>
        </p:sp>
      </p:grpSp>
      <p:grpSp>
        <p:nvGrpSpPr>
          <p:cNvPr id="58" name="Group 57">
            <a:extLst>
              <a:ext uri="{FF2B5EF4-FFF2-40B4-BE49-F238E27FC236}">
                <a16:creationId xmlns:a16="http://schemas.microsoft.com/office/drawing/2014/main" id="{ABB889F7-9F2D-434E-9E03-50738C316751}"/>
              </a:ext>
            </a:extLst>
          </p:cNvPr>
          <p:cNvGrpSpPr/>
          <p:nvPr/>
        </p:nvGrpSpPr>
        <p:grpSpPr>
          <a:xfrm>
            <a:off x="4169993" y="4800217"/>
            <a:ext cx="395173" cy="427444"/>
            <a:chOff x="9085785" y="2010124"/>
            <a:chExt cx="1005111" cy="427444"/>
          </a:xfrm>
        </p:grpSpPr>
        <p:sp>
          <p:nvSpPr>
            <p:cNvPr id="59" name="Left Brace 58">
              <a:extLst>
                <a:ext uri="{FF2B5EF4-FFF2-40B4-BE49-F238E27FC236}">
                  <a16:creationId xmlns:a16="http://schemas.microsoft.com/office/drawing/2014/main" id="{003DCFBD-B720-42EE-B148-A7B71475596C}"/>
                </a:ext>
              </a:extLst>
            </p:cNvPr>
            <p:cNvSpPr/>
            <p:nvPr/>
          </p:nvSpPr>
          <p:spPr>
            <a:xfrm rot="16200000">
              <a:off x="9533775" y="1581574"/>
              <a:ext cx="128572" cy="985671"/>
            </a:xfrm>
            <a:prstGeom prst="leftBrace">
              <a:avLst>
                <a:gd name="adj1" fmla="val 8333"/>
                <a:gd name="adj2" fmla="val 4850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TextBox 59">
              <a:extLst>
                <a:ext uri="{FF2B5EF4-FFF2-40B4-BE49-F238E27FC236}">
                  <a16:creationId xmlns:a16="http://schemas.microsoft.com/office/drawing/2014/main" id="{2BA257FA-CDD9-46F7-BCA9-E405371CA60F}"/>
                </a:ext>
              </a:extLst>
            </p:cNvPr>
            <p:cNvSpPr txBox="1"/>
            <p:nvPr/>
          </p:nvSpPr>
          <p:spPr>
            <a:xfrm>
              <a:off x="9085785" y="2068236"/>
              <a:ext cx="550150" cy="369332"/>
            </a:xfrm>
            <a:prstGeom prst="rect">
              <a:avLst/>
            </a:prstGeom>
            <a:noFill/>
          </p:spPr>
          <p:txBody>
            <a:bodyPr wrap="none" rtlCol="0">
              <a:spAutoFit/>
            </a:bodyPr>
            <a:lstStyle/>
            <a:p>
              <a:r>
                <a:rPr lang="en-US" dirty="0">
                  <a:solidFill>
                    <a:schemeClr val="accent5">
                      <a:lumMod val="60000"/>
                      <a:lumOff val="40000"/>
                    </a:schemeClr>
                  </a:solidFill>
                </a:rPr>
                <a:t>rest</a:t>
              </a:r>
            </a:p>
          </p:txBody>
        </p:sp>
      </p:grpSp>
      <p:sp>
        <p:nvSpPr>
          <p:cNvPr id="61" name="TextBox 60">
            <a:extLst>
              <a:ext uri="{FF2B5EF4-FFF2-40B4-BE49-F238E27FC236}">
                <a16:creationId xmlns:a16="http://schemas.microsoft.com/office/drawing/2014/main" id="{88EA5B12-E209-4EAA-BA5D-6F3620244733}"/>
              </a:ext>
            </a:extLst>
          </p:cNvPr>
          <p:cNvSpPr txBox="1"/>
          <p:nvPr/>
        </p:nvSpPr>
        <p:spPr>
          <a:xfrm>
            <a:off x="1004666" y="5025178"/>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Lists&gt; </a:t>
            </a:r>
          </a:p>
        </p:txBody>
      </p:sp>
      <p:sp>
        <p:nvSpPr>
          <p:cNvPr id="62" name="TextBox 61">
            <a:extLst>
              <a:ext uri="{FF2B5EF4-FFF2-40B4-BE49-F238E27FC236}">
                <a16:creationId xmlns:a16="http://schemas.microsoft.com/office/drawing/2014/main" id="{6EB7B78E-3FE9-4202-8A85-6AF86DA7BD2E}"/>
              </a:ext>
            </a:extLst>
          </p:cNvPr>
          <p:cNvSpPr txBox="1"/>
          <p:nvPr/>
        </p:nvSpPr>
        <p:spPr>
          <a:xfrm>
            <a:off x="1015687" y="5296454"/>
            <a:ext cx="3927788" cy="369332"/>
          </a:xfrm>
          <a:prstGeom prst="rect">
            <a:avLst/>
          </a:prstGeom>
          <a:noFill/>
        </p:spPr>
        <p:txBody>
          <a:bodyPr wrap="square" rtlCol="0">
            <a:spAutoFit/>
          </a:bodyPr>
          <a:lstStyle/>
          <a:p>
            <a:r>
              <a:rPr lang="en-US" dirty="0">
                <a:solidFill>
                  <a:srgbClr val="FFAFAF"/>
                </a:solidFill>
                <a:latin typeface="Consolas" panose="020B0609020204030204" pitchFamily="49" charset="0"/>
              </a:rPr>
              <a:t>The last n-1 items are [7,9]</a:t>
            </a:r>
          </a:p>
        </p:txBody>
      </p:sp>
      <p:sp>
        <p:nvSpPr>
          <p:cNvPr id="63" name="TextBox 62">
            <a:extLst>
              <a:ext uri="{FF2B5EF4-FFF2-40B4-BE49-F238E27FC236}">
                <a16:creationId xmlns:a16="http://schemas.microsoft.com/office/drawing/2014/main" id="{E50FFD71-8579-410D-935F-A0092EC64AF7}"/>
              </a:ext>
            </a:extLst>
          </p:cNvPr>
          <p:cNvSpPr txBox="1"/>
          <p:nvPr/>
        </p:nvSpPr>
        <p:spPr>
          <a:xfrm>
            <a:off x="1828103" y="5011150"/>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get_rest_items</a:t>
            </a:r>
            <a:r>
              <a:rPr lang="en-US" dirty="0">
                <a:solidFill>
                  <a:srgbClr val="C2FFF0"/>
                </a:solidFill>
                <a:latin typeface="Consolas" panose="020B0609020204030204" pitchFamily="49" charset="0"/>
              </a:rPr>
              <a:t> [5,7,9]</a:t>
            </a:r>
          </a:p>
        </p:txBody>
      </p:sp>
      <p:grpSp>
        <p:nvGrpSpPr>
          <p:cNvPr id="64" name="Group 63">
            <a:extLst>
              <a:ext uri="{FF2B5EF4-FFF2-40B4-BE49-F238E27FC236}">
                <a16:creationId xmlns:a16="http://schemas.microsoft.com/office/drawing/2014/main" id="{82A2F20F-44FC-44E9-963F-62003C95C871}"/>
              </a:ext>
            </a:extLst>
          </p:cNvPr>
          <p:cNvGrpSpPr/>
          <p:nvPr/>
        </p:nvGrpSpPr>
        <p:grpSpPr>
          <a:xfrm>
            <a:off x="3628923" y="5325521"/>
            <a:ext cx="561372" cy="422626"/>
            <a:chOff x="8566051" y="2008344"/>
            <a:chExt cx="561372" cy="422626"/>
          </a:xfrm>
        </p:grpSpPr>
        <p:sp>
          <p:nvSpPr>
            <p:cNvPr id="65" name="Left Brace 64">
              <a:extLst>
                <a:ext uri="{FF2B5EF4-FFF2-40B4-BE49-F238E27FC236}">
                  <a16:creationId xmlns:a16="http://schemas.microsoft.com/office/drawing/2014/main" id="{D92800A3-576D-456B-B983-A2E7B7AA5D10}"/>
                </a:ext>
              </a:extLst>
            </p:cNvPr>
            <p:cNvSpPr/>
            <p:nvPr/>
          </p:nvSpPr>
          <p:spPr>
            <a:xfrm rot="16200000">
              <a:off x="8843415" y="1990236"/>
              <a:ext cx="128572" cy="164787"/>
            </a:xfrm>
            <a:prstGeom prst="leftBrace">
              <a:avLst>
                <a:gd name="adj1" fmla="val 8333"/>
                <a:gd name="adj2" fmla="val 48508"/>
              </a:avLst>
            </a:prstGeom>
            <a:ln w="19050">
              <a:solidFill>
                <a:srgbClr val="D8BEE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1EA33E94-F68C-4FE1-BF0D-FF41128F6015}"/>
                </a:ext>
              </a:extLst>
            </p:cNvPr>
            <p:cNvSpPr txBox="1"/>
            <p:nvPr/>
          </p:nvSpPr>
          <p:spPr>
            <a:xfrm>
              <a:off x="8566051" y="2061638"/>
              <a:ext cx="561372" cy="369332"/>
            </a:xfrm>
            <a:prstGeom prst="rect">
              <a:avLst/>
            </a:prstGeom>
            <a:noFill/>
          </p:spPr>
          <p:txBody>
            <a:bodyPr wrap="none" rtlCol="0">
              <a:spAutoFit/>
            </a:bodyPr>
            <a:lstStyle/>
            <a:p>
              <a:r>
                <a:rPr lang="en-US" dirty="0">
                  <a:solidFill>
                    <a:srgbClr val="D8BEEC"/>
                  </a:solidFill>
                </a:rPr>
                <a:t>first</a:t>
              </a:r>
            </a:p>
          </p:txBody>
        </p:sp>
      </p:grpSp>
      <p:grpSp>
        <p:nvGrpSpPr>
          <p:cNvPr id="67" name="Group 66">
            <a:extLst>
              <a:ext uri="{FF2B5EF4-FFF2-40B4-BE49-F238E27FC236}">
                <a16:creationId xmlns:a16="http://schemas.microsoft.com/office/drawing/2014/main" id="{0B34C78E-C648-49C9-A9FD-66660E869316}"/>
              </a:ext>
            </a:extLst>
          </p:cNvPr>
          <p:cNvGrpSpPr/>
          <p:nvPr/>
        </p:nvGrpSpPr>
        <p:grpSpPr>
          <a:xfrm>
            <a:off x="4160465" y="5327301"/>
            <a:ext cx="395173" cy="427444"/>
            <a:chOff x="9085785" y="2010124"/>
            <a:chExt cx="1005111" cy="427444"/>
          </a:xfrm>
        </p:grpSpPr>
        <p:sp>
          <p:nvSpPr>
            <p:cNvPr id="68" name="Left Brace 67">
              <a:extLst>
                <a:ext uri="{FF2B5EF4-FFF2-40B4-BE49-F238E27FC236}">
                  <a16:creationId xmlns:a16="http://schemas.microsoft.com/office/drawing/2014/main" id="{A1C8FF21-2B19-410F-BFCA-AF982892F6EC}"/>
                </a:ext>
              </a:extLst>
            </p:cNvPr>
            <p:cNvSpPr/>
            <p:nvPr/>
          </p:nvSpPr>
          <p:spPr>
            <a:xfrm rot="16200000">
              <a:off x="9533775" y="1581574"/>
              <a:ext cx="128572" cy="985671"/>
            </a:xfrm>
            <a:prstGeom prst="leftBrace">
              <a:avLst>
                <a:gd name="adj1" fmla="val 8333"/>
                <a:gd name="adj2" fmla="val 4850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TextBox 68">
              <a:extLst>
                <a:ext uri="{FF2B5EF4-FFF2-40B4-BE49-F238E27FC236}">
                  <a16:creationId xmlns:a16="http://schemas.microsoft.com/office/drawing/2014/main" id="{2FF2996F-1CFD-4AAC-8A0F-386F73F5203C}"/>
                </a:ext>
              </a:extLst>
            </p:cNvPr>
            <p:cNvSpPr txBox="1"/>
            <p:nvPr/>
          </p:nvSpPr>
          <p:spPr>
            <a:xfrm>
              <a:off x="9085785" y="2068236"/>
              <a:ext cx="550150" cy="369332"/>
            </a:xfrm>
            <a:prstGeom prst="rect">
              <a:avLst/>
            </a:prstGeom>
            <a:noFill/>
          </p:spPr>
          <p:txBody>
            <a:bodyPr wrap="none" rtlCol="0">
              <a:spAutoFit/>
            </a:bodyPr>
            <a:lstStyle/>
            <a:p>
              <a:r>
                <a:rPr lang="en-US" dirty="0">
                  <a:solidFill>
                    <a:schemeClr val="accent5">
                      <a:lumMod val="60000"/>
                      <a:lumOff val="40000"/>
                    </a:schemeClr>
                  </a:solidFill>
                </a:rPr>
                <a:t>rest</a:t>
              </a:r>
            </a:p>
          </p:txBody>
        </p:sp>
      </p:grpSp>
      <p:grpSp>
        <p:nvGrpSpPr>
          <p:cNvPr id="10" name="Group 9">
            <a:extLst>
              <a:ext uri="{FF2B5EF4-FFF2-40B4-BE49-F238E27FC236}">
                <a16:creationId xmlns:a16="http://schemas.microsoft.com/office/drawing/2014/main" id="{691A95AB-3ECA-4A52-8FB1-B18872D9C23E}"/>
              </a:ext>
            </a:extLst>
          </p:cNvPr>
          <p:cNvGrpSpPr/>
          <p:nvPr/>
        </p:nvGrpSpPr>
        <p:grpSpPr>
          <a:xfrm>
            <a:off x="201543" y="1086734"/>
            <a:ext cx="6213736" cy="2791511"/>
            <a:chOff x="355240" y="1232305"/>
            <a:chExt cx="6213736" cy="2791511"/>
          </a:xfrm>
        </p:grpSpPr>
        <p:sp>
          <p:nvSpPr>
            <p:cNvPr id="104" name="TextBox 103">
              <a:extLst>
                <a:ext uri="{FF2B5EF4-FFF2-40B4-BE49-F238E27FC236}">
                  <a16:creationId xmlns:a16="http://schemas.microsoft.com/office/drawing/2014/main" id="{9C7C5E43-2F0F-4329-89B2-652536C36B2F}"/>
                </a:ext>
              </a:extLst>
            </p:cNvPr>
            <p:cNvSpPr txBox="1"/>
            <p:nvPr/>
          </p:nvSpPr>
          <p:spPr>
            <a:xfrm>
              <a:off x="355240" y="1232305"/>
              <a:ext cx="5989537" cy="646331"/>
            </a:xfrm>
            <a:prstGeom prst="rect">
              <a:avLst/>
            </a:prstGeom>
            <a:noFill/>
          </p:spPr>
          <p:txBody>
            <a:bodyPr wrap="square" rtlCol="0">
              <a:spAutoFit/>
            </a:bodyPr>
            <a:lstStyle/>
            <a:p>
              <a:r>
                <a:rPr lang="en-US" dirty="0" err="1">
                  <a:latin typeface="Consolas" panose="020B0609020204030204" pitchFamily="49" charset="0"/>
                </a:rPr>
                <a:t>get_first_item</a:t>
              </a:r>
              <a:r>
                <a:rPr lang="en-US" dirty="0">
                  <a:latin typeface="Consolas" panose="020B0609020204030204" pitchFamily="49" charset="0"/>
                </a:rPr>
                <a:t> (</a:t>
              </a:r>
              <a:r>
                <a:rPr lang="en-US" dirty="0" err="1">
                  <a:solidFill>
                    <a:srgbClr val="7030A0"/>
                  </a:solidFill>
                  <a:latin typeface="Consolas" panose="020B0609020204030204" pitchFamily="49" charset="0"/>
                </a:rPr>
                <a:t>x</a:t>
              </a:r>
              <a:r>
                <a:rPr lang="en-US" dirty="0" err="1">
                  <a:solidFill>
                    <a:srgbClr val="C00000"/>
                  </a:solidFill>
                  <a:latin typeface="Consolas" panose="020B0609020204030204" pitchFamily="49" charset="0"/>
                </a:rPr>
                <a:t>:</a:t>
              </a:r>
              <a:r>
                <a:rPr lang="en-US" dirty="0" err="1">
                  <a:solidFill>
                    <a:srgbClr val="0070C0"/>
                  </a:solidFill>
                  <a:latin typeface="Consolas" panose="020B0609020204030204" pitchFamily="49" charset="0"/>
                </a:rPr>
                <a:t>xs</a:t>
              </a:r>
              <a:r>
                <a:rPr lang="en-US" dirty="0">
                  <a:latin typeface="Consolas" panose="020B0609020204030204" pitchFamily="49" charset="0"/>
                </a:rPr>
                <a:t>) = </a:t>
              </a:r>
              <a:br>
                <a:rPr lang="en-US" dirty="0">
                  <a:latin typeface="Consolas" panose="020B0609020204030204" pitchFamily="49" charset="0"/>
                </a:rPr>
              </a:br>
              <a:r>
                <a:rPr lang="en-US" dirty="0">
                  <a:latin typeface="Consolas" panose="020B0609020204030204" pitchFamily="49" charset="0"/>
                </a:rPr>
                <a:t>   "The first item is " ++ show(</a:t>
              </a:r>
              <a:r>
                <a:rPr lang="en-US" dirty="0">
                  <a:solidFill>
                    <a:srgbClr val="7030A0"/>
                  </a:solidFill>
                  <a:latin typeface="Consolas" panose="020B0609020204030204" pitchFamily="49" charset="0"/>
                </a:rPr>
                <a:t>x</a:t>
              </a:r>
              <a:r>
                <a:rPr lang="en-US" dirty="0">
                  <a:latin typeface="Consolas" panose="020B0609020204030204" pitchFamily="49" charset="0"/>
                </a:rPr>
                <a:t>)</a:t>
              </a:r>
            </a:p>
          </p:txBody>
        </p:sp>
        <p:sp>
          <p:nvSpPr>
            <p:cNvPr id="110" name="TextBox 109">
              <a:extLst>
                <a:ext uri="{FF2B5EF4-FFF2-40B4-BE49-F238E27FC236}">
                  <a16:creationId xmlns:a16="http://schemas.microsoft.com/office/drawing/2014/main" id="{EDCCB793-7D4F-4E37-87A8-81E96C4C9F11}"/>
                </a:ext>
              </a:extLst>
            </p:cNvPr>
            <p:cNvSpPr txBox="1"/>
            <p:nvPr/>
          </p:nvSpPr>
          <p:spPr>
            <a:xfrm>
              <a:off x="363055" y="2312298"/>
              <a:ext cx="6040799" cy="646331"/>
            </a:xfrm>
            <a:prstGeom prst="rect">
              <a:avLst/>
            </a:prstGeom>
            <a:noFill/>
          </p:spPr>
          <p:txBody>
            <a:bodyPr wrap="square" rtlCol="0">
              <a:spAutoFit/>
            </a:bodyPr>
            <a:lstStyle/>
            <a:p>
              <a:r>
                <a:rPr lang="en-US" dirty="0" err="1">
                  <a:latin typeface="Consolas" panose="020B0609020204030204" pitchFamily="49" charset="0"/>
                </a:rPr>
                <a:t>get_rest_items</a:t>
              </a:r>
              <a:r>
                <a:rPr lang="en-US" dirty="0">
                  <a:latin typeface="Consolas" panose="020B0609020204030204" pitchFamily="49" charset="0"/>
                </a:rPr>
                <a:t> (</a:t>
              </a:r>
              <a:r>
                <a:rPr lang="en-US" dirty="0" err="1">
                  <a:solidFill>
                    <a:srgbClr val="7030A0"/>
                  </a:solidFill>
                  <a:latin typeface="Consolas" panose="020B0609020204030204" pitchFamily="49" charset="0"/>
                </a:rPr>
                <a:t>x</a:t>
              </a:r>
              <a:r>
                <a:rPr lang="en-US" dirty="0" err="1">
                  <a:solidFill>
                    <a:srgbClr val="C00000"/>
                  </a:solidFill>
                  <a:latin typeface="Consolas" panose="020B0609020204030204" pitchFamily="49" charset="0"/>
                </a:rPr>
                <a:t>:</a:t>
              </a:r>
              <a:r>
                <a:rPr lang="en-US" dirty="0" err="1">
                  <a:solidFill>
                    <a:srgbClr val="0070C0"/>
                  </a:solidFill>
                  <a:latin typeface="Consolas" panose="020B0609020204030204" pitchFamily="49" charset="0"/>
                </a:rPr>
                <a:t>xs</a:t>
              </a:r>
              <a:r>
                <a:rPr lang="en-US" dirty="0">
                  <a:latin typeface="Consolas" panose="020B0609020204030204" pitchFamily="49" charset="0"/>
                </a:rPr>
                <a:t>) = </a:t>
              </a:r>
              <a:br>
                <a:rPr lang="en-US" dirty="0">
                  <a:latin typeface="Consolas" panose="020B0609020204030204" pitchFamily="49" charset="0"/>
                </a:rPr>
              </a:br>
              <a:r>
                <a:rPr lang="en-US" dirty="0">
                  <a:latin typeface="Consolas" panose="020B0609020204030204" pitchFamily="49" charset="0"/>
                </a:rPr>
                <a:t>   "The last n-1 items are " ++ show(</a:t>
              </a:r>
              <a:r>
                <a:rPr lang="en-US" dirty="0" err="1">
                  <a:solidFill>
                    <a:srgbClr val="0070C0"/>
                  </a:solidFill>
                  <a:latin typeface="Consolas" panose="020B0609020204030204" pitchFamily="49" charset="0"/>
                </a:rPr>
                <a:t>xs</a:t>
              </a:r>
              <a:r>
                <a:rPr lang="en-US" dirty="0">
                  <a:latin typeface="Consolas" panose="020B0609020204030204" pitchFamily="49" charset="0"/>
                </a:rPr>
                <a:t>)</a:t>
              </a:r>
            </a:p>
          </p:txBody>
        </p:sp>
        <p:sp>
          <p:nvSpPr>
            <p:cNvPr id="127" name="TextBox 126">
              <a:extLst>
                <a:ext uri="{FF2B5EF4-FFF2-40B4-BE49-F238E27FC236}">
                  <a16:creationId xmlns:a16="http://schemas.microsoft.com/office/drawing/2014/main" id="{8F4ED7E5-6FC5-4F22-88AF-04B352130580}"/>
                </a:ext>
              </a:extLst>
            </p:cNvPr>
            <p:cNvSpPr txBox="1"/>
            <p:nvPr/>
          </p:nvSpPr>
          <p:spPr>
            <a:xfrm>
              <a:off x="372173" y="3377485"/>
              <a:ext cx="6196803" cy="646331"/>
            </a:xfrm>
            <a:prstGeom prst="rect">
              <a:avLst/>
            </a:prstGeom>
            <a:noFill/>
          </p:spPr>
          <p:txBody>
            <a:bodyPr wrap="square" rtlCol="0">
              <a:spAutoFit/>
            </a:bodyPr>
            <a:lstStyle/>
            <a:p>
              <a:r>
                <a:rPr lang="en-US" dirty="0" err="1">
                  <a:latin typeface="Consolas" panose="020B0609020204030204" pitchFamily="49" charset="0"/>
                </a:rPr>
                <a:t>get_second_item</a:t>
              </a:r>
              <a:r>
                <a:rPr lang="en-US" dirty="0">
                  <a:latin typeface="Consolas" panose="020B0609020204030204" pitchFamily="49" charset="0"/>
                </a:rPr>
                <a:t> (</a:t>
              </a:r>
              <a:r>
                <a:rPr lang="en-US" dirty="0" err="1">
                  <a:solidFill>
                    <a:srgbClr val="7030A0"/>
                  </a:solidFill>
                  <a:latin typeface="Consolas" panose="020B0609020204030204" pitchFamily="49" charset="0"/>
                </a:rPr>
                <a:t>x</a:t>
              </a:r>
              <a:r>
                <a:rPr lang="en-US" dirty="0" err="1">
                  <a:solidFill>
                    <a:srgbClr val="C00000"/>
                  </a:solidFill>
                  <a:latin typeface="Consolas" panose="020B0609020204030204" pitchFamily="49" charset="0"/>
                </a:rPr>
                <a:t>:</a:t>
              </a:r>
              <a:r>
                <a:rPr lang="en-US" dirty="0" err="1">
                  <a:solidFill>
                    <a:srgbClr val="7030A0"/>
                  </a:solidFill>
                  <a:latin typeface="Consolas" panose="020B0609020204030204" pitchFamily="49" charset="0"/>
                </a:rPr>
                <a:t>y</a:t>
              </a:r>
              <a:r>
                <a:rPr lang="en-US" dirty="0" err="1">
                  <a:solidFill>
                    <a:srgbClr val="C00000"/>
                  </a:solidFill>
                  <a:latin typeface="Consolas" panose="020B0609020204030204" pitchFamily="49" charset="0"/>
                </a:rPr>
                <a:t>:</a:t>
              </a:r>
              <a:r>
                <a:rPr lang="en-US" dirty="0" err="1">
                  <a:solidFill>
                    <a:srgbClr val="0070C0"/>
                  </a:solidFill>
                  <a:latin typeface="Consolas" panose="020B0609020204030204" pitchFamily="49" charset="0"/>
                </a:rPr>
                <a:t>xs</a:t>
              </a:r>
              <a:r>
                <a:rPr lang="en-US" dirty="0">
                  <a:latin typeface="Consolas" panose="020B0609020204030204" pitchFamily="49" charset="0"/>
                </a:rPr>
                <a:t>) = </a:t>
              </a:r>
              <a:br>
                <a:rPr lang="en-US" dirty="0">
                  <a:latin typeface="Consolas" panose="020B0609020204030204" pitchFamily="49" charset="0"/>
                </a:rPr>
              </a:br>
              <a:r>
                <a:rPr lang="en-US" dirty="0">
                  <a:latin typeface="Consolas" panose="020B0609020204030204" pitchFamily="49" charset="0"/>
                </a:rPr>
                <a:t>   "The second item is " ++ show(</a:t>
              </a:r>
              <a:r>
                <a:rPr lang="en-US" dirty="0">
                  <a:solidFill>
                    <a:srgbClr val="7030A0"/>
                  </a:solidFill>
                  <a:latin typeface="Consolas" panose="020B0609020204030204" pitchFamily="49" charset="0"/>
                </a:rPr>
                <a:t>y</a:t>
              </a:r>
              <a:r>
                <a:rPr lang="en-US" dirty="0">
                  <a:latin typeface="Consolas" panose="020B0609020204030204" pitchFamily="49" charset="0"/>
                </a:rPr>
                <a:t>)</a:t>
              </a:r>
            </a:p>
          </p:txBody>
        </p:sp>
      </p:grpSp>
      <p:sp>
        <p:nvSpPr>
          <p:cNvPr id="132" name="TextBox 131">
            <a:extLst>
              <a:ext uri="{FF2B5EF4-FFF2-40B4-BE49-F238E27FC236}">
                <a16:creationId xmlns:a16="http://schemas.microsoft.com/office/drawing/2014/main" id="{C9963B6E-5743-4734-9C69-9A2A76B420F7}"/>
              </a:ext>
            </a:extLst>
          </p:cNvPr>
          <p:cNvSpPr txBox="1"/>
          <p:nvPr/>
        </p:nvSpPr>
        <p:spPr>
          <a:xfrm>
            <a:off x="998439" y="5584107"/>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Lists&gt; </a:t>
            </a:r>
          </a:p>
        </p:txBody>
      </p:sp>
      <p:sp>
        <p:nvSpPr>
          <p:cNvPr id="133" name="TextBox 132">
            <a:extLst>
              <a:ext uri="{FF2B5EF4-FFF2-40B4-BE49-F238E27FC236}">
                <a16:creationId xmlns:a16="http://schemas.microsoft.com/office/drawing/2014/main" id="{0B76FC8E-1DF1-494B-80F1-7093E156DAA3}"/>
              </a:ext>
            </a:extLst>
          </p:cNvPr>
          <p:cNvSpPr txBox="1"/>
          <p:nvPr/>
        </p:nvSpPr>
        <p:spPr>
          <a:xfrm>
            <a:off x="1009460" y="5855383"/>
            <a:ext cx="3927788" cy="369332"/>
          </a:xfrm>
          <a:prstGeom prst="rect">
            <a:avLst/>
          </a:prstGeom>
          <a:noFill/>
        </p:spPr>
        <p:txBody>
          <a:bodyPr wrap="square" rtlCol="0">
            <a:spAutoFit/>
          </a:bodyPr>
          <a:lstStyle/>
          <a:p>
            <a:r>
              <a:rPr lang="en-US" dirty="0">
                <a:solidFill>
                  <a:srgbClr val="FFAFAF"/>
                </a:solidFill>
                <a:latin typeface="Consolas" panose="020B0609020204030204" pitchFamily="49" charset="0"/>
              </a:rPr>
              <a:t>The last n-1 items are []</a:t>
            </a:r>
          </a:p>
        </p:txBody>
      </p:sp>
      <p:sp>
        <p:nvSpPr>
          <p:cNvPr id="134" name="TextBox 133">
            <a:extLst>
              <a:ext uri="{FF2B5EF4-FFF2-40B4-BE49-F238E27FC236}">
                <a16:creationId xmlns:a16="http://schemas.microsoft.com/office/drawing/2014/main" id="{699E2DBE-90C6-4A99-BCD5-1AE217357C77}"/>
              </a:ext>
            </a:extLst>
          </p:cNvPr>
          <p:cNvSpPr txBox="1"/>
          <p:nvPr/>
        </p:nvSpPr>
        <p:spPr>
          <a:xfrm>
            <a:off x="1821876" y="5570079"/>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get_rest_items</a:t>
            </a:r>
            <a:r>
              <a:rPr lang="en-US" dirty="0">
                <a:solidFill>
                  <a:srgbClr val="C2FFF0"/>
                </a:solidFill>
                <a:latin typeface="Consolas" panose="020B0609020204030204" pitchFamily="49" charset="0"/>
              </a:rPr>
              <a:t> [</a:t>
            </a:r>
            <a:r>
              <a:rPr lang="en-US" sz="1200" dirty="0">
                <a:solidFill>
                  <a:srgbClr val="C2FFF0"/>
                </a:solidFill>
                <a:latin typeface="Consolas" panose="020B0609020204030204" pitchFamily="49" charset="0"/>
              </a:rPr>
              <a:t> </a:t>
            </a:r>
            <a:r>
              <a:rPr lang="en-US" dirty="0">
                <a:solidFill>
                  <a:srgbClr val="C2FFF0"/>
                </a:solidFill>
                <a:latin typeface="Consolas" panose="020B0609020204030204" pitchFamily="49" charset="0"/>
              </a:rPr>
              <a:t>5</a:t>
            </a:r>
            <a:r>
              <a:rPr lang="en-US" sz="1200" dirty="0">
                <a:solidFill>
                  <a:srgbClr val="C2FFF0"/>
                </a:solidFill>
                <a:latin typeface="Consolas" panose="020B0609020204030204" pitchFamily="49" charset="0"/>
              </a:rPr>
              <a:t> </a:t>
            </a:r>
            <a:r>
              <a:rPr lang="en-US" dirty="0">
                <a:solidFill>
                  <a:srgbClr val="C2FFF0"/>
                </a:solidFill>
                <a:latin typeface="Consolas" panose="020B0609020204030204" pitchFamily="49" charset="0"/>
              </a:rPr>
              <a:t>]</a:t>
            </a:r>
          </a:p>
        </p:txBody>
      </p:sp>
      <p:grpSp>
        <p:nvGrpSpPr>
          <p:cNvPr id="135" name="Group 134">
            <a:extLst>
              <a:ext uri="{FF2B5EF4-FFF2-40B4-BE49-F238E27FC236}">
                <a16:creationId xmlns:a16="http://schemas.microsoft.com/office/drawing/2014/main" id="{984BE1A5-A6D1-4387-B3B5-E20F9AE4E36D}"/>
              </a:ext>
            </a:extLst>
          </p:cNvPr>
          <p:cNvGrpSpPr/>
          <p:nvPr/>
        </p:nvGrpSpPr>
        <p:grpSpPr>
          <a:xfrm>
            <a:off x="4048463" y="5858615"/>
            <a:ext cx="292677" cy="405776"/>
            <a:chOff x="8953505" y="1992786"/>
            <a:chExt cx="744410" cy="405776"/>
          </a:xfrm>
        </p:grpSpPr>
        <p:sp>
          <p:nvSpPr>
            <p:cNvPr id="136" name="Left Brace 135">
              <a:extLst>
                <a:ext uri="{FF2B5EF4-FFF2-40B4-BE49-F238E27FC236}">
                  <a16:creationId xmlns:a16="http://schemas.microsoft.com/office/drawing/2014/main" id="{5698270C-7EDE-40DB-8110-BE9CB413B79F}"/>
                </a:ext>
              </a:extLst>
            </p:cNvPr>
            <p:cNvSpPr/>
            <p:nvPr/>
          </p:nvSpPr>
          <p:spPr>
            <a:xfrm rot="16200000" flipV="1">
              <a:off x="9424062" y="1847506"/>
              <a:ext cx="128573" cy="419133"/>
            </a:xfrm>
            <a:prstGeom prst="leftBrace">
              <a:avLst>
                <a:gd name="adj1" fmla="val 8333"/>
                <a:gd name="adj2" fmla="val 4850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0336915A-7A7B-49F7-99B9-B30B625D53C0}"/>
                </a:ext>
              </a:extLst>
            </p:cNvPr>
            <p:cNvSpPr txBox="1"/>
            <p:nvPr/>
          </p:nvSpPr>
          <p:spPr>
            <a:xfrm>
              <a:off x="8953505" y="2029230"/>
              <a:ext cx="550146" cy="369332"/>
            </a:xfrm>
            <a:prstGeom prst="rect">
              <a:avLst/>
            </a:prstGeom>
            <a:noFill/>
          </p:spPr>
          <p:txBody>
            <a:bodyPr wrap="none" rtlCol="0">
              <a:spAutoFit/>
            </a:bodyPr>
            <a:lstStyle/>
            <a:p>
              <a:r>
                <a:rPr lang="en-US" dirty="0">
                  <a:solidFill>
                    <a:schemeClr val="accent5">
                      <a:lumMod val="60000"/>
                      <a:lumOff val="40000"/>
                    </a:schemeClr>
                  </a:solidFill>
                </a:rPr>
                <a:t>rest</a:t>
              </a:r>
            </a:p>
          </p:txBody>
        </p:sp>
      </p:grpSp>
      <p:grpSp>
        <p:nvGrpSpPr>
          <p:cNvPr id="138" name="Group 137">
            <a:extLst>
              <a:ext uri="{FF2B5EF4-FFF2-40B4-BE49-F238E27FC236}">
                <a16:creationId xmlns:a16="http://schemas.microsoft.com/office/drawing/2014/main" id="{19991685-B856-4CBB-BC84-43A926D43E15}"/>
              </a:ext>
            </a:extLst>
          </p:cNvPr>
          <p:cNvGrpSpPr/>
          <p:nvPr/>
        </p:nvGrpSpPr>
        <p:grpSpPr>
          <a:xfrm>
            <a:off x="3628773" y="5854589"/>
            <a:ext cx="561372" cy="426960"/>
            <a:chOff x="8492378" y="2008344"/>
            <a:chExt cx="561372" cy="426960"/>
          </a:xfrm>
        </p:grpSpPr>
        <p:sp>
          <p:nvSpPr>
            <p:cNvPr id="139" name="Left Brace 138">
              <a:extLst>
                <a:ext uri="{FF2B5EF4-FFF2-40B4-BE49-F238E27FC236}">
                  <a16:creationId xmlns:a16="http://schemas.microsoft.com/office/drawing/2014/main" id="{DCB4C24F-C4DA-4BE2-834B-50CAE977D8F7}"/>
                </a:ext>
              </a:extLst>
            </p:cNvPr>
            <p:cNvSpPr/>
            <p:nvPr/>
          </p:nvSpPr>
          <p:spPr>
            <a:xfrm rot="16200000">
              <a:off x="8843415" y="1990236"/>
              <a:ext cx="128572" cy="164787"/>
            </a:xfrm>
            <a:prstGeom prst="leftBrace">
              <a:avLst>
                <a:gd name="adj1" fmla="val 8333"/>
                <a:gd name="adj2" fmla="val 48508"/>
              </a:avLst>
            </a:prstGeom>
            <a:ln w="19050">
              <a:solidFill>
                <a:srgbClr val="D8BEE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TextBox 139">
              <a:extLst>
                <a:ext uri="{FF2B5EF4-FFF2-40B4-BE49-F238E27FC236}">
                  <a16:creationId xmlns:a16="http://schemas.microsoft.com/office/drawing/2014/main" id="{C28FB2BA-5D53-4AD0-91E8-35A3E0C7E9AD}"/>
                </a:ext>
              </a:extLst>
            </p:cNvPr>
            <p:cNvSpPr txBox="1"/>
            <p:nvPr/>
          </p:nvSpPr>
          <p:spPr>
            <a:xfrm>
              <a:off x="8492378" y="2065972"/>
              <a:ext cx="561372" cy="369332"/>
            </a:xfrm>
            <a:prstGeom prst="rect">
              <a:avLst/>
            </a:prstGeom>
            <a:noFill/>
          </p:spPr>
          <p:txBody>
            <a:bodyPr wrap="none" rtlCol="0">
              <a:spAutoFit/>
            </a:bodyPr>
            <a:lstStyle/>
            <a:p>
              <a:r>
                <a:rPr lang="en-US" dirty="0">
                  <a:solidFill>
                    <a:srgbClr val="D8BEEC"/>
                  </a:solidFill>
                </a:rPr>
                <a:t>first</a:t>
              </a:r>
            </a:p>
          </p:txBody>
        </p:sp>
      </p:grpSp>
      <p:sp>
        <p:nvSpPr>
          <p:cNvPr id="141" name="TextBox 140">
            <a:extLst>
              <a:ext uri="{FF2B5EF4-FFF2-40B4-BE49-F238E27FC236}">
                <a16:creationId xmlns:a16="http://schemas.microsoft.com/office/drawing/2014/main" id="{FB057D97-72E6-486B-9747-AF8E72A36BD2}"/>
              </a:ext>
            </a:extLst>
          </p:cNvPr>
          <p:cNvSpPr txBox="1"/>
          <p:nvPr/>
        </p:nvSpPr>
        <p:spPr>
          <a:xfrm>
            <a:off x="1015687" y="6121161"/>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Lists&gt; </a:t>
            </a:r>
          </a:p>
        </p:txBody>
      </p:sp>
      <p:sp>
        <p:nvSpPr>
          <p:cNvPr id="142" name="TextBox 141">
            <a:extLst>
              <a:ext uri="{FF2B5EF4-FFF2-40B4-BE49-F238E27FC236}">
                <a16:creationId xmlns:a16="http://schemas.microsoft.com/office/drawing/2014/main" id="{47932223-0F08-4844-868E-F44E000549B3}"/>
              </a:ext>
            </a:extLst>
          </p:cNvPr>
          <p:cNvSpPr txBox="1"/>
          <p:nvPr/>
        </p:nvSpPr>
        <p:spPr>
          <a:xfrm>
            <a:off x="1026708" y="6392437"/>
            <a:ext cx="3927788" cy="369332"/>
          </a:xfrm>
          <a:prstGeom prst="rect">
            <a:avLst/>
          </a:prstGeom>
          <a:noFill/>
        </p:spPr>
        <p:txBody>
          <a:bodyPr wrap="square" rtlCol="0">
            <a:spAutoFit/>
          </a:bodyPr>
          <a:lstStyle/>
          <a:p>
            <a:r>
              <a:rPr lang="en-US" dirty="0">
                <a:solidFill>
                  <a:srgbClr val="FFAFAF"/>
                </a:solidFill>
                <a:latin typeface="Consolas" panose="020B0609020204030204" pitchFamily="49" charset="0"/>
              </a:rPr>
              <a:t>The second item is 7</a:t>
            </a:r>
          </a:p>
        </p:txBody>
      </p:sp>
      <p:sp>
        <p:nvSpPr>
          <p:cNvPr id="143" name="TextBox 142">
            <a:extLst>
              <a:ext uri="{FF2B5EF4-FFF2-40B4-BE49-F238E27FC236}">
                <a16:creationId xmlns:a16="http://schemas.microsoft.com/office/drawing/2014/main" id="{22D5E39A-8614-439D-8288-E26FC88282A0}"/>
              </a:ext>
            </a:extLst>
          </p:cNvPr>
          <p:cNvSpPr txBox="1"/>
          <p:nvPr/>
        </p:nvSpPr>
        <p:spPr>
          <a:xfrm>
            <a:off x="1839124" y="6107133"/>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get_second_item</a:t>
            </a:r>
            <a:r>
              <a:rPr lang="en-US" dirty="0">
                <a:solidFill>
                  <a:srgbClr val="C2FFF0"/>
                </a:solidFill>
                <a:latin typeface="Consolas" panose="020B0609020204030204" pitchFamily="49" charset="0"/>
              </a:rPr>
              <a:t> [5,7,9,11]</a:t>
            </a:r>
          </a:p>
        </p:txBody>
      </p:sp>
      <p:grpSp>
        <p:nvGrpSpPr>
          <p:cNvPr id="144" name="Group 143">
            <a:extLst>
              <a:ext uri="{FF2B5EF4-FFF2-40B4-BE49-F238E27FC236}">
                <a16:creationId xmlns:a16="http://schemas.microsoft.com/office/drawing/2014/main" id="{8C71E2A2-CCCF-4940-ACCF-408851A115F5}"/>
              </a:ext>
            </a:extLst>
          </p:cNvPr>
          <p:cNvGrpSpPr/>
          <p:nvPr/>
        </p:nvGrpSpPr>
        <p:grpSpPr>
          <a:xfrm>
            <a:off x="3954495" y="6421503"/>
            <a:ext cx="862737" cy="537801"/>
            <a:chOff x="5545835" y="6365891"/>
            <a:chExt cx="862737" cy="537801"/>
          </a:xfrm>
        </p:grpSpPr>
        <p:grpSp>
          <p:nvGrpSpPr>
            <p:cNvPr id="145" name="Group 144">
              <a:extLst>
                <a:ext uri="{FF2B5EF4-FFF2-40B4-BE49-F238E27FC236}">
                  <a16:creationId xmlns:a16="http://schemas.microsoft.com/office/drawing/2014/main" id="{5F07971A-25F5-4408-90A3-479283E9F2E5}"/>
                </a:ext>
              </a:extLst>
            </p:cNvPr>
            <p:cNvGrpSpPr/>
            <p:nvPr/>
          </p:nvGrpSpPr>
          <p:grpSpPr>
            <a:xfrm>
              <a:off x="5545835" y="6365891"/>
              <a:ext cx="862737" cy="537801"/>
              <a:chOff x="8486255" y="1841653"/>
              <a:chExt cx="862737" cy="537801"/>
            </a:xfrm>
          </p:grpSpPr>
          <p:sp>
            <p:nvSpPr>
              <p:cNvPr id="147" name="Left Brace 146">
                <a:extLst>
                  <a:ext uri="{FF2B5EF4-FFF2-40B4-BE49-F238E27FC236}">
                    <a16:creationId xmlns:a16="http://schemas.microsoft.com/office/drawing/2014/main" id="{4E6F61E5-E7C0-44AC-AFF7-16AAA12BBA14}"/>
                  </a:ext>
                </a:extLst>
              </p:cNvPr>
              <p:cNvSpPr/>
              <p:nvPr/>
            </p:nvSpPr>
            <p:spPr>
              <a:xfrm rot="16200000">
                <a:off x="8838652" y="1823545"/>
                <a:ext cx="128572" cy="164787"/>
              </a:xfrm>
              <a:prstGeom prst="leftBrace">
                <a:avLst>
                  <a:gd name="adj1" fmla="val 8333"/>
                  <a:gd name="adj2" fmla="val 48508"/>
                </a:avLst>
              </a:prstGeom>
              <a:ln w="19050">
                <a:solidFill>
                  <a:srgbClr val="D8BEE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A8A25DBC-0AEB-45D9-9199-2B3D47A64F7E}"/>
                  </a:ext>
                </a:extLst>
              </p:cNvPr>
              <p:cNvSpPr txBox="1"/>
              <p:nvPr/>
            </p:nvSpPr>
            <p:spPr>
              <a:xfrm>
                <a:off x="8486255" y="2010122"/>
                <a:ext cx="862737" cy="369332"/>
              </a:xfrm>
              <a:prstGeom prst="rect">
                <a:avLst/>
              </a:prstGeom>
              <a:noFill/>
            </p:spPr>
            <p:txBody>
              <a:bodyPr wrap="none" rtlCol="0">
                <a:spAutoFit/>
              </a:bodyPr>
              <a:lstStyle/>
              <a:p>
                <a:r>
                  <a:rPr lang="en-US" dirty="0">
                    <a:solidFill>
                      <a:srgbClr val="D8BEEC"/>
                    </a:solidFill>
                  </a:rPr>
                  <a:t>second</a:t>
                </a:r>
              </a:p>
            </p:txBody>
          </p:sp>
        </p:grpSp>
        <p:cxnSp>
          <p:nvCxnSpPr>
            <p:cNvPr id="146" name="Straight Connector 145">
              <a:extLst>
                <a:ext uri="{FF2B5EF4-FFF2-40B4-BE49-F238E27FC236}">
                  <a16:creationId xmlns:a16="http://schemas.microsoft.com/office/drawing/2014/main" id="{00993E75-A387-45A5-8B5F-194554FA840C}"/>
                </a:ext>
              </a:extLst>
            </p:cNvPr>
            <p:cNvCxnSpPr>
              <a:cxnSpLocks/>
              <a:stCxn id="147" idx="1"/>
            </p:cNvCxnSpPr>
            <p:nvPr/>
          </p:nvCxnSpPr>
          <p:spPr>
            <a:xfrm>
              <a:off x="5960060" y="6494463"/>
              <a:ext cx="0" cy="154080"/>
            </a:xfrm>
            <a:prstGeom prst="line">
              <a:avLst/>
            </a:prstGeom>
            <a:ln w="19050">
              <a:solidFill>
                <a:srgbClr val="D8BEEC"/>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C263DF0E-86DE-46EA-A5AB-43B9D44361A4}"/>
              </a:ext>
            </a:extLst>
          </p:cNvPr>
          <p:cNvGrpSpPr/>
          <p:nvPr/>
        </p:nvGrpSpPr>
        <p:grpSpPr>
          <a:xfrm>
            <a:off x="4563999" y="6424957"/>
            <a:ext cx="511847" cy="405774"/>
            <a:chOff x="9072157" y="2010124"/>
            <a:chExt cx="1301863" cy="405774"/>
          </a:xfrm>
        </p:grpSpPr>
        <p:sp>
          <p:nvSpPr>
            <p:cNvPr id="150" name="Left Brace 149">
              <a:extLst>
                <a:ext uri="{FF2B5EF4-FFF2-40B4-BE49-F238E27FC236}">
                  <a16:creationId xmlns:a16="http://schemas.microsoft.com/office/drawing/2014/main" id="{7AABBDC1-E144-44EF-B98A-DC184D4898FA}"/>
                </a:ext>
              </a:extLst>
            </p:cNvPr>
            <p:cNvSpPr/>
            <p:nvPr/>
          </p:nvSpPr>
          <p:spPr>
            <a:xfrm rot="16200000">
              <a:off x="9658803" y="1423478"/>
              <a:ext cx="128572" cy="1301863"/>
            </a:xfrm>
            <a:prstGeom prst="leftBrace">
              <a:avLst>
                <a:gd name="adj1" fmla="val 8333"/>
                <a:gd name="adj2" fmla="val 4850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1" name="TextBox 150">
              <a:extLst>
                <a:ext uri="{FF2B5EF4-FFF2-40B4-BE49-F238E27FC236}">
                  <a16:creationId xmlns:a16="http://schemas.microsoft.com/office/drawing/2014/main" id="{6D590537-F45C-4AD8-8DB3-FD8B4CE17AA3}"/>
                </a:ext>
              </a:extLst>
            </p:cNvPr>
            <p:cNvSpPr txBox="1"/>
            <p:nvPr/>
          </p:nvSpPr>
          <p:spPr>
            <a:xfrm>
              <a:off x="9328276" y="2046566"/>
              <a:ext cx="550148" cy="369332"/>
            </a:xfrm>
            <a:prstGeom prst="rect">
              <a:avLst/>
            </a:prstGeom>
            <a:noFill/>
          </p:spPr>
          <p:txBody>
            <a:bodyPr wrap="none" rtlCol="0">
              <a:spAutoFit/>
            </a:bodyPr>
            <a:lstStyle/>
            <a:p>
              <a:r>
                <a:rPr lang="en-US" dirty="0">
                  <a:solidFill>
                    <a:schemeClr val="accent5">
                      <a:lumMod val="60000"/>
                      <a:lumOff val="40000"/>
                    </a:schemeClr>
                  </a:solidFill>
                </a:rPr>
                <a:t>rest</a:t>
              </a:r>
            </a:p>
          </p:txBody>
        </p:sp>
      </p:grpSp>
      <p:grpSp>
        <p:nvGrpSpPr>
          <p:cNvPr id="152" name="Group 151">
            <a:extLst>
              <a:ext uri="{FF2B5EF4-FFF2-40B4-BE49-F238E27FC236}">
                <a16:creationId xmlns:a16="http://schemas.microsoft.com/office/drawing/2014/main" id="{5F855895-B12D-4EE1-BEAF-DAADCEC7BEF2}"/>
              </a:ext>
            </a:extLst>
          </p:cNvPr>
          <p:cNvGrpSpPr/>
          <p:nvPr/>
        </p:nvGrpSpPr>
        <p:grpSpPr>
          <a:xfrm>
            <a:off x="3705938" y="6421458"/>
            <a:ext cx="561372" cy="400956"/>
            <a:chOff x="8496533" y="2008344"/>
            <a:chExt cx="561372" cy="400956"/>
          </a:xfrm>
        </p:grpSpPr>
        <p:sp>
          <p:nvSpPr>
            <p:cNvPr id="153" name="Left Brace 152">
              <a:extLst>
                <a:ext uri="{FF2B5EF4-FFF2-40B4-BE49-F238E27FC236}">
                  <a16:creationId xmlns:a16="http://schemas.microsoft.com/office/drawing/2014/main" id="{1E5F3A53-0EB2-4D49-B04B-F331C29CDEB8}"/>
                </a:ext>
              </a:extLst>
            </p:cNvPr>
            <p:cNvSpPr/>
            <p:nvPr/>
          </p:nvSpPr>
          <p:spPr>
            <a:xfrm rot="16200000">
              <a:off x="8843415" y="1990236"/>
              <a:ext cx="128572" cy="164787"/>
            </a:xfrm>
            <a:prstGeom prst="leftBrace">
              <a:avLst>
                <a:gd name="adj1" fmla="val 8333"/>
                <a:gd name="adj2" fmla="val 48508"/>
              </a:avLst>
            </a:prstGeom>
            <a:ln w="19050">
              <a:solidFill>
                <a:srgbClr val="D8BEE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TextBox 153">
              <a:extLst>
                <a:ext uri="{FF2B5EF4-FFF2-40B4-BE49-F238E27FC236}">
                  <a16:creationId xmlns:a16="http://schemas.microsoft.com/office/drawing/2014/main" id="{14F0F221-2291-4AD7-A353-5E0E70C86E69}"/>
                </a:ext>
              </a:extLst>
            </p:cNvPr>
            <p:cNvSpPr txBox="1"/>
            <p:nvPr/>
          </p:nvSpPr>
          <p:spPr>
            <a:xfrm>
              <a:off x="8496533" y="2039968"/>
              <a:ext cx="561372" cy="369332"/>
            </a:xfrm>
            <a:prstGeom prst="rect">
              <a:avLst/>
            </a:prstGeom>
            <a:noFill/>
          </p:spPr>
          <p:txBody>
            <a:bodyPr wrap="none" rtlCol="0">
              <a:spAutoFit/>
            </a:bodyPr>
            <a:lstStyle/>
            <a:p>
              <a:r>
                <a:rPr lang="en-US" dirty="0">
                  <a:solidFill>
                    <a:srgbClr val="D8BEEC"/>
                  </a:solidFill>
                </a:rPr>
                <a:t>first</a:t>
              </a:r>
            </a:p>
          </p:txBody>
        </p:sp>
      </p:grpSp>
      <p:sp>
        <p:nvSpPr>
          <p:cNvPr id="155" name="TextBox 154">
            <a:extLst>
              <a:ext uri="{FF2B5EF4-FFF2-40B4-BE49-F238E27FC236}">
                <a16:creationId xmlns:a16="http://schemas.microsoft.com/office/drawing/2014/main" id="{26F29656-B6D5-4947-AC5C-397D79FE3D98}"/>
              </a:ext>
            </a:extLst>
          </p:cNvPr>
          <p:cNvSpPr txBox="1"/>
          <p:nvPr/>
        </p:nvSpPr>
        <p:spPr>
          <a:xfrm>
            <a:off x="6488368" y="5179372"/>
            <a:ext cx="5279384" cy="769441"/>
          </a:xfrm>
          <a:prstGeom prst="rect">
            <a:avLst/>
          </a:prstGeom>
          <a:noFill/>
        </p:spPr>
        <p:txBody>
          <a:bodyPr wrap="square" rtlCol="0">
            <a:spAutoFit/>
          </a:bodyPr>
          <a:lstStyle/>
          <a:p>
            <a:pPr algn="ctr"/>
            <a:r>
              <a:rPr lang="en-US" sz="2200" dirty="0"/>
              <a:t>The </a:t>
            </a:r>
            <a:r>
              <a:rPr lang="en-US" sz="2200" dirty="0">
                <a:solidFill>
                  <a:srgbClr val="7030A0"/>
                </a:solidFill>
              </a:rPr>
              <a:t>first n-1 variables </a:t>
            </a:r>
            <a:r>
              <a:rPr lang="en-US" sz="2200" dirty="0"/>
              <a:t>refer to the first </a:t>
            </a:r>
            <a:r>
              <a:rPr lang="en-US" sz="2200" dirty="0">
                <a:solidFill>
                  <a:srgbClr val="7030A0"/>
                </a:solidFill>
              </a:rPr>
              <a:t>n-1 values</a:t>
            </a:r>
            <a:r>
              <a:rPr lang="en-US" sz="2200" dirty="0"/>
              <a:t> in the list passed into the function!</a:t>
            </a:r>
          </a:p>
        </p:txBody>
      </p:sp>
      <p:sp>
        <p:nvSpPr>
          <p:cNvPr id="156" name="TextBox 155">
            <a:extLst>
              <a:ext uri="{FF2B5EF4-FFF2-40B4-BE49-F238E27FC236}">
                <a16:creationId xmlns:a16="http://schemas.microsoft.com/office/drawing/2014/main" id="{D7B29B38-B313-4B3C-9E78-FC1919F74D4E}"/>
              </a:ext>
            </a:extLst>
          </p:cNvPr>
          <p:cNvSpPr txBox="1"/>
          <p:nvPr/>
        </p:nvSpPr>
        <p:spPr>
          <a:xfrm>
            <a:off x="6192377" y="6022109"/>
            <a:ext cx="5871366" cy="769441"/>
          </a:xfrm>
          <a:prstGeom prst="rect">
            <a:avLst/>
          </a:prstGeom>
          <a:noFill/>
        </p:spPr>
        <p:txBody>
          <a:bodyPr wrap="square" rtlCol="0">
            <a:spAutoFit/>
          </a:bodyPr>
          <a:lstStyle/>
          <a:p>
            <a:pPr algn="ctr"/>
            <a:r>
              <a:rPr lang="en-US" sz="2200" dirty="0"/>
              <a:t>The </a:t>
            </a:r>
            <a:r>
              <a:rPr lang="en-US" sz="2200" dirty="0">
                <a:solidFill>
                  <a:srgbClr val="0070C0"/>
                </a:solidFill>
              </a:rPr>
              <a:t>last variable </a:t>
            </a:r>
            <a:r>
              <a:rPr lang="en-US" sz="2200" dirty="0"/>
              <a:t>refers to the full </a:t>
            </a:r>
            <a:br>
              <a:rPr lang="en-US" sz="2200" dirty="0"/>
            </a:br>
            <a:r>
              <a:rPr lang="en-US" sz="2200" dirty="0">
                <a:solidFill>
                  <a:srgbClr val="0070C0"/>
                </a:solidFill>
              </a:rPr>
              <a:t>tail of the list </a:t>
            </a:r>
            <a:r>
              <a:rPr lang="en-US" sz="2200" dirty="0"/>
              <a:t>(beyond the first n-1 items).</a:t>
            </a:r>
          </a:p>
        </p:txBody>
      </p:sp>
      <p:sp>
        <p:nvSpPr>
          <p:cNvPr id="157" name="TextBox 156">
            <a:extLst>
              <a:ext uri="{FF2B5EF4-FFF2-40B4-BE49-F238E27FC236}">
                <a16:creationId xmlns:a16="http://schemas.microsoft.com/office/drawing/2014/main" id="{BCCDD227-F437-4C4D-B100-C4535172942B}"/>
              </a:ext>
            </a:extLst>
          </p:cNvPr>
          <p:cNvSpPr txBox="1"/>
          <p:nvPr/>
        </p:nvSpPr>
        <p:spPr>
          <a:xfrm>
            <a:off x="6416577" y="4314573"/>
            <a:ext cx="5351175" cy="769441"/>
          </a:xfrm>
          <a:prstGeom prst="rect">
            <a:avLst/>
          </a:prstGeom>
          <a:noFill/>
        </p:spPr>
        <p:txBody>
          <a:bodyPr wrap="square" rtlCol="0">
            <a:spAutoFit/>
          </a:bodyPr>
          <a:lstStyle/>
          <a:p>
            <a:pPr algn="ctr"/>
            <a:r>
              <a:rPr lang="en-US" sz="2200" dirty="0"/>
              <a:t>...</a:t>
            </a:r>
          </a:p>
          <a:p>
            <a:pPr algn="ctr"/>
            <a:r>
              <a:rPr lang="en-US" sz="2200" dirty="0"/>
              <a:t>(</a:t>
            </a:r>
            <a:r>
              <a:rPr lang="en-US" sz="2200" dirty="0" err="1">
                <a:solidFill>
                  <a:srgbClr val="7030A0"/>
                </a:solidFill>
              </a:rPr>
              <a:t>first</a:t>
            </a:r>
            <a:r>
              <a:rPr lang="en-US" sz="2200" dirty="0" err="1">
                <a:solidFill>
                  <a:srgbClr val="C00000"/>
                </a:solidFill>
              </a:rPr>
              <a:t>:</a:t>
            </a:r>
            <a:r>
              <a:rPr lang="en-US" sz="2200" dirty="0" err="1">
                <a:solidFill>
                  <a:srgbClr val="7030A0"/>
                </a:solidFill>
              </a:rPr>
              <a:t>second</a:t>
            </a:r>
            <a:r>
              <a:rPr lang="en-US" sz="2200" dirty="0" err="1">
                <a:solidFill>
                  <a:srgbClr val="C00000"/>
                </a:solidFill>
              </a:rPr>
              <a:t>:</a:t>
            </a:r>
            <a:r>
              <a:rPr lang="en-US" sz="2200" dirty="0" err="1">
                <a:solidFill>
                  <a:srgbClr val="7030A0"/>
                </a:solidFill>
              </a:rPr>
              <a:t>third</a:t>
            </a:r>
            <a:r>
              <a:rPr lang="en-US" sz="2200" dirty="0" err="1">
                <a:solidFill>
                  <a:srgbClr val="C00000"/>
                </a:solidFill>
              </a:rPr>
              <a:t>:</a:t>
            </a:r>
            <a:r>
              <a:rPr lang="en-US" sz="2200" dirty="0" err="1">
                <a:solidFill>
                  <a:srgbClr val="7030A0"/>
                </a:solidFill>
              </a:rPr>
              <a:t>fourth</a:t>
            </a:r>
            <a:r>
              <a:rPr lang="en-US" sz="2200" dirty="0" err="1">
                <a:solidFill>
                  <a:srgbClr val="C00000"/>
                </a:solidFill>
              </a:rPr>
              <a:t>:</a:t>
            </a:r>
            <a:r>
              <a:rPr lang="en-US" sz="2200" dirty="0" err="1">
                <a:solidFill>
                  <a:srgbClr val="0070C0"/>
                </a:solidFill>
              </a:rPr>
              <a:t>rest_of_list</a:t>
            </a:r>
            <a:r>
              <a:rPr lang="en-US" sz="2200" dirty="0"/>
              <a:t>)</a:t>
            </a:r>
          </a:p>
        </p:txBody>
      </p:sp>
      <p:sp>
        <p:nvSpPr>
          <p:cNvPr id="158" name="TextBox 157">
            <a:extLst>
              <a:ext uri="{FF2B5EF4-FFF2-40B4-BE49-F238E27FC236}">
                <a16:creationId xmlns:a16="http://schemas.microsoft.com/office/drawing/2014/main" id="{1EE2F36A-8759-4517-A03B-CE0AF51CC75D}"/>
              </a:ext>
            </a:extLst>
          </p:cNvPr>
          <p:cNvSpPr txBox="1"/>
          <p:nvPr/>
        </p:nvSpPr>
        <p:spPr>
          <a:xfrm>
            <a:off x="228029" y="2970926"/>
            <a:ext cx="5973466" cy="369332"/>
          </a:xfrm>
          <a:prstGeom prst="rect">
            <a:avLst/>
          </a:prstGeom>
          <a:noFill/>
        </p:spPr>
        <p:txBody>
          <a:bodyPr wrap="square" rtlCol="0">
            <a:spAutoFit/>
          </a:bodyPr>
          <a:lstStyle/>
          <a:p>
            <a:r>
              <a:rPr lang="en-US" dirty="0">
                <a:latin typeface="Consolas" panose="020B0609020204030204" pitchFamily="49" charset="0"/>
              </a:rPr>
              <a:t>-- Extract the second item from a list</a:t>
            </a:r>
          </a:p>
        </p:txBody>
      </p:sp>
      <p:sp>
        <p:nvSpPr>
          <p:cNvPr id="159" name="TextBox 158">
            <a:extLst>
              <a:ext uri="{FF2B5EF4-FFF2-40B4-BE49-F238E27FC236}">
                <a16:creationId xmlns:a16="http://schemas.microsoft.com/office/drawing/2014/main" id="{6CA663AF-9B12-454A-9B47-FCF2A0CB6377}"/>
              </a:ext>
            </a:extLst>
          </p:cNvPr>
          <p:cNvSpPr txBox="1"/>
          <p:nvPr/>
        </p:nvSpPr>
        <p:spPr>
          <a:xfrm>
            <a:off x="219773" y="3225085"/>
            <a:ext cx="6196803" cy="646331"/>
          </a:xfrm>
          <a:prstGeom prst="rect">
            <a:avLst/>
          </a:prstGeom>
          <a:noFill/>
        </p:spPr>
        <p:txBody>
          <a:bodyPr wrap="square" rtlCol="0">
            <a:spAutoFit/>
          </a:bodyPr>
          <a:lstStyle/>
          <a:p>
            <a:r>
              <a:rPr lang="en-US" dirty="0" err="1">
                <a:latin typeface="Consolas" panose="020B0609020204030204" pitchFamily="49" charset="0"/>
              </a:rPr>
              <a:t>get_second_item</a:t>
            </a:r>
            <a:r>
              <a:rPr lang="en-US" dirty="0">
                <a:latin typeface="Consolas" panose="020B0609020204030204" pitchFamily="49" charset="0"/>
              </a:rPr>
              <a:t> (</a:t>
            </a:r>
            <a:r>
              <a:rPr lang="en-US" dirty="0" err="1">
                <a:solidFill>
                  <a:srgbClr val="7030A0"/>
                </a:solidFill>
                <a:latin typeface="Consolas" panose="020B0609020204030204" pitchFamily="49" charset="0"/>
              </a:rPr>
              <a:t>first</a:t>
            </a:r>
            <a:r>
              <a:rPr lang="en-US" dirty="0" err="1">
                <a:solidFill>
                  <a:srgbClr val="C00000"/>
                </a:solidFill>
                <a:latin typeface="Consolas" panose="020B0609020204030204" pitchFamily="49" charset="0"/>
              </a:rPr>
              <a:t>:</a:t>
            </a:r>
            <a:r>
              <a:rPr lang="en-US" dirty="0" err="1">
                <a:solidFill>
                  <a:srgbClr val="7030A0"/>
                </a:solidFill>
                <a:latin typeface="Consolas" panose="020B0609020204030204" pitchFamily="49" charset="0"/>
              </a:rPr>
              <a:t>second</a:t>
            </a:r>
            <a:r>
              <a:rPr lang="en-US" dirty="0" err="1">
                <a:solidFill>
                  <a:srgbClr val="C00000"/>
                </a:solidFill>
                <a:latin typeface="Consolas" panose="020B0609020204030204" pitchFamily="49" charset="0"/>
              </a:rPr>
              <a:t>:</a:t>
            </a:r>
            <a:r>
              <a:rPr lang="en-US" dirty="0" err="1">
                <a:solidFill>
                  <a:srgbClr val="0070C0"/>
                </a:solidFill>
                <a:latin typeface="Consolas" panose="020B0609020204030204" pitchFamily="49" charset="0"/>
              </a:rPr>
              <a:t>rest</a:t>
            </a:r>
            <a:r>
              <a:rPr lang="en-US" dirty="0">
                <a:latin typeface="Consolas" panose="020B0609020204030204" pitchFamily="49" charset="0"/>
              </a:rPr>
              <a:t>) = </a:t>
            </a:r>
            <a:br>
              <a:rPr lang="en-US" dirty="0">
                <a:latin typeface="Consolas" panose="020B0609020204030204" pitchFamily="49" charset="0"/>
              </a:rPr>
            </a:br>
            <a:r>
              <a:rPr lang="en-US" dirty="0">
                <a:latin typeface="Consolas" panose="020B0609020204030204" pitchFamily="49" charset="0"/>
              </a:rPr>
              <a:t>   "The second item is " ++ show(</a:t>
            </a:r>
            <a:r>
              <a:rPr lang="en-US" dirty="0">
                <a:solidFill>
                  <a:srgbClr val="7030A0"/>
                </a:solidFill>
                <a:latin typeface="Consolas" panose="020B0609020204030204" pitchFamily="49" charset="0"/>
              </a:rPr>
              <a:t>second</a:t>
            </a:r>
            <a:r>
              <a:rPr lang="en-US" dirty="0">
                <a:latin typeface="Consolas" panose="020B0609020204030204" pitchFamily="49" charset="0"/>
              </a:rPr>
              <a:t>)</a:t>
            </a:r>
          </a:p>
        </p:txBody>
      </p:sp>
      <p:sp>
        <p:nvSpPr>
          <p:cNvPr id="160" name="Speech Bubble: Rectangle with Corners Rounded 159">
            <a:extLst>
              <a:ext uri="{FF2B5EF4-FFF2-40B4-BE49-F238E27FC236}">
                <a16:creationId xmlns:a16="http://schemas.microsoft.com/office/drawing/2014/main" id="{27243D20-18C2-49EA-A0EE-96CFFD6275EF}"/>
              </a:ext>
            </a:extLst>
          </p:cNvPr>
          <p:cNvSpPr/>
          <p:nvPr/>
        </p:nvSpPr>
        <p:spPr>
          <a:xfrm>
            <a:off x="2411010" y="4135831"/>
            <a:ext cx="3715208" cy="1490379"/>
          </a:xfrm>
          <a:prstGeom prst="wedgeRoundRectCallout">
            <a:avLst>
              <a:gd name="adj1" fmla="val -33279"/>
              <a:gd name="adj2" fmla="val -923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By convention, these variables are named </a:t>
            </a:r>
            <a:r>
              <a:rPr lang="en-US" sz="2000" dirty="0">
                <a:solidFill>
                  <a:srgbClr val="D8BEEC"/>
                </a:solidFill>
                <a:latin typeface="Corbel" panose="020B0503020204020204" pitchFamily="34" charset="0"/>
              </a:rPr>
              <a:t>x</a:t>
            </a:r>
            <a:r>
              <a:rPr lang="en-US" sz="2000" dirty="0">
                <a:solidFill>
                  <a:schemeClr val="accent6">
                    <a:lumMod val="40000"/>
                    <a:lumOff val="60000"/>
                  </a:schemeClr>
                </a:solidFill>
                <a:latin typeface="Corbel" panose="020B0503020204020204" pitchFamily="34" charset="0"/>
              </a:rPr>
              <a:t>:</a:t>
            </a:r>
            <a:r>
              <a:rPr lang="en-US" sz="2000" dirty="0">
                <a:solidFill>
                  <a:srgbClr val="C2FFF0"/>
                </a:solidFill>
                <a:latin typeface="Corbel" panose="020B0503020204020204" pitchFamily="34" charset="0"/>
              </a:rPr>
              <a:t>xs</a:t>
            </a:r>
            <a:r>
              <a:rPr lang="en-US" sz="2000" dirty="0">
                <a:solidFill>
                  <a:schemeClr val="bg1"/>
                </a:solidFill>
                <a:latin typeface="Corbel" panose="020B0503020204020204" pitchFamily="34" charset="0"/>
              </a:rPr>
              <a:t>,</a:t>
            </a:r>
            <a:r>
              <a:rPr lang="en-US" sz="2000" dirty="0">
                <a:solidFill>
                  <a:srgbClr val="D8BEEC"/>
                </a:solidFill>
                <a:latin typeface="Corbel" panose="020B0503020204020204" pitchFamily="34" charset="0"/>
              </a:rPr>
              <a:t> x</a:t>
            </a:r>
            <a:r>
              <a:rPr lang="en-US" sz="2000" dirty="0">
                <a:solidFill>
                  <a:schemeClr val="accent6">
                    <a:lumMod val="40000"/>
                    <a:lumOff val="60000"/>
                  </a:schemeClr>
                </a:solidFill>
                <a:latin typeface="Corbel" panose="020B0503020204020204" pitchFamily="34" charset="0"/>
              </a:rPr>
              <a:t>:</a:t>
            </a:r>
            <a:r>
              <a:rPr lang="en-US" sz="2000" dirty="0">
                <a:solidFill>
                  <a:srgbClr val="D8BEEC"/>
                </a:solidFill>
                <a:latin typeface="Corbel" panose="020B0503020204020204" pitchFamily="34" charset="0"/>
              </a:rPr>
              <a:t>y</a:t>
            </a:r>
            <a:r>
              <a:rPr lang="en-US" sz="2000" dirty="0">
                <a:solidFill>
                  <a:schemeClr val="accent6">
                    <a:lumMod val="40000"/>
                    <a:lumOff val="60000"/>
                  </a:schemeClr>
                </a:solidFill>
                <a:latin typeface="Corbel" panose="020B0503020204020204" pitchFamily="34" charset="0"/>
              </a:rPr>
              <a:t>:</a:t>
            </a:r>
            <a:r>
              <a:rPr lang="en-US" sz="2000" dirty="0">
                <a:solidFill>
                  <a:srgbClr val="C2FFF0"/>
                </a:solidFill>
                <a:latin typeface="Corbel" panose="020B0503020204020204" pitchFamily="34" charset="0"/>
              </a:rPr>
              <a:t>xs</a:t>
            </a:r>
            <a:r>
              <a:rPr lang="en-US" sz="2000" dirty="0">
                <a:solidFill>
                  <a:schemeClr val="bg1"/>
                </a:solidFill>
                <a:latin typeface="Corbel" panose="020B0503020204020204" pitchFamily="34" charset="0"/>
              </a:rPr>
              <a:t>, or </a:t>
            </a:r>
            <a:r>
              <a:rPr lang="en-US" sz="2000" dirty="0">
                <a:solidFill>
                  <a:srgbClr val="D8BEEC"/>
                </a:solidFill>
                <a:latin typeface="Corbel" panose="020B0503020204020204" pitchFamily="34" charset="0"/>
              </a:rPr>
              <a:t>x</a:t>
            </a:r>
            <a:r>
              <a:rPr lang="en-US" sz="2000" dirty="0">
                <a:solidFill>
                  <a:schemeClr val="accent6">
                    <a:lumMod val="40000"/>
                    <a:lumOff val="60000"/>
                  </a:schemeClr>
                </a:solidFill>
                <a:latin typeface="Corbel" panose="020B0503020204020204" pitchFamily="34" charset="0"/>
              </a:rPr>
              <a:t>:</a:t>
            </a:r>
            <a:r>
              <a:rPr lang="en-US" sz="2000" dirty="0">
                <a:solidFill>
                  <a:srgbClr val="D8BEEC"/>
                </a:solidFill>
                <a:latin typeface="Corbel" panose="020B0503020204020204" pitchFamily="34" charset="0"/>
              </a:rPr>
              <a:t>y</a:t>
            </a:r>
            <a:r>
              <a:rPr lang="en-US" sz="2000" dirty="0">
                <a:solidFill>
                  <a:schemeClr val="accent6">
                    <a:lumMod val="40000"/>
                    <a:lumOff val="60000"/>
                  </a:schemeClr>
                </a:solidFill>
                <a:latin typeface="Corbel" panose="020B0503020204020204" pitchFamily="34" charset="0"/>
              </a:rPr>
              <a:t>:</a:t>
            </a:r>
            <a:r>
              <a:rPr lang="en-US" sz="2000" dirty="0">
                <a:solidFill>
                  <a:srgbClr val="D8BEEC"/>
                </a:solidFill>
                <a:latin typeface="Corbel" panose="020B0503020204020204" pitchFamily="34" charset="0"/>
              </a:rPr>
              <a:t>z</a:t>
            </a:r>
            <a:r>
              <a:rPr lang="en-US" sz="2000" dirty="0">
                <a:solidFill>
                  <a:schemeClr val="accent6">
                    <a:lumMod val="40000"/>
                    <a:lumOff val="60000"/>
                  </a:schemeClr>
                </a:solidFill>
                <a:latin typeface="Corbel" panose="020B0503020204020204" pitchFamily="34" charset="0"/>
              </a:rPr>
              <a:t>:</a:t>
            </a:r>
            <a:r>
              <a:rPr lang="en-US" sz="2000" dirty="0">
                <a:solidFill>
                  <a:srgbClr val="C2FFF0"/>
                </a:solidFill>
                <a:latin typeface="Corbel" panose="020B0503020204020204" pitchFamily="34" charset="0"/>
              </a:rPr>
              <a:t>xs</a:t>
            </a:r>
            <a:r>
              <a:rPr lang="en-US" sz="2000" dirty="0">
                <a:solidFill>
                  <a:schemeClr val="bg1"/>
                </a:solidFill>
                <a:latin typeface="Corbel" panose="020B0503020204020204" pitchFamily="34" charset="0"/>
              </a:rPr>
              <a:t>.</a:t>
            </a:r>
          </a:p>
        </p:txBody>
      </p:sp>
      <p:sp>
        <p:nvSpPr>
          <p:cNvPr id="161" name="Speech Bubble: Rectangle with Corners Rounded 160">
            <a:extLst>
              <a:ext uri="{FF2B5EF4-FFF2-40B4-BE49-F238E27FC236}">
                <a16:creationId xmlns:a16="http://schemas.microsoft.com/office/drawing/2014/main" id="{6627B71C-D5D3-4E4D-8A02-713CD07C66F3}"/>
              </a:ext>
            </a:extLst>
          </p:cNvPr>
          <p:cNvSpPr/>
          <p:nvPr/>
        </p:nvSpPr>
        <p:spPr>
          <a:xfrm>
            <a:off x="5120264" y="49861"/>
            <a:ext cx="3768052" cy="1036874"/>
          </a:xfrm>
          <a:prstGeom prst="wedgeRoundRectCallout">
            <a:avLst>
              <a:gd name="adj1" fmla="val -106770"/>
              <a:gd name="adj2" fmla="val 608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When you see (</a:t>
            </a:r>
            <a:r>
              <a:rPr lang="en-US" sz="2000" dirty="0" err="1">
                <a:solidFill>
                  <a:srgbClr val="D8BEEC"/>
                </a:solidFill>
                <a:latin typeface="Corbel" panose="020B0503020204020204" pitchFamily="34" charset="0"/>
              </a:rPr>
              <a:t>x</a:t>
            </a:r>
            <a:r>
              <a:rPr lang="en-US" sz="2000" dirty="0" err="1">
                <a:solidFill>
                  <a:schemeClr val="bg1"/>
                </a:solidFill>
                <a:latin typeface="Corbel" panose="020B0503020204020204" pitchFamily="34" charset="0"/>
              </a:rPr>
              <a:t>:</a:t>
            </a:r>
            <a:r>
              <a:rPr lang="en-US" sz="2000" dirty="0" err="1">
                <a:solidFill>
                  <a:srgbClr val="D8BEEC"/>
                </a:solidFill>
                <a:latin typeface="Corbel" panose="020B0503020204020204" pitchFamily="34" charset="0"/>
              </a:rPr>
              <a:t>y</a:t>
            </a:r>
            <a:r>
              <a:rPr lang="en-US" sz="2000" dirty="0">
                <a:solidFill>
                  <a:schemeClr val="bg1"/>
                </a:solidFill>
                <a:latin typeface="Corbel" panose="020B0503020204020204" pitchFamily="34" charset="0"/>
              </a:rPr>
              <a:t>:</a:t>
            </a:r>
            <a:r>
              <a:rPr lang="en-US" sz="2000" dirty="0">
                <a:solidFill>
                  <a:srgbClr val="D8BEEC"/>
                </a:solidFill>
                <a:latin typeface="Corbel" panose="020B0503020204020204" pitchFamily="34" charset="0"/>
              </a:rPr>
              <a:t>...</a:t>
            </a:r>
            <a:r>
              <a:rPr lang="en-US" sz="2000" dirty="0">
                <a:solidFill>
                  <a:schemeClr val="bg1"/>
                </a:solidFill>
                <a:latin typeface="Corbel" panose="020B0503020204020204" pitchFamily="34" charset="0"/>
              </a:rPr>
              <a:t>:</a:t>
            </a:r>
            <a:r>
              <a:rPr lang="en-US" sz="2000" dirty="0">
                <a:solidFill>
                  <a:schemeClr val="accent5">
                    <a:lumMod val="40000"/>
                    <a:lumOff val="60000"/>
                  </a:schemeClr>
                </a:solidFill>
                <a:latin typeface="Corbel" panose="020B0503020204020204" pitchFamily="34" charset="0"/>
              </a:rPr>
              <a:t>rest</a:t>
            </a:r>
            <a:r>
              <a:rPr lang="en-US" sz="2000" dirty="0">
                <a:solidFill>
                  <a:schemeClr val="bg1"/>
                </a:solidFill>
                <a:latin typeface="Corbel" panose="020B0503020204020204" pitchFamily="34" charset="0"/>
              </a:rPr>
              <a:t>) syntax it means that the function accepts a list as its parameter.</a:t>
            </a:r>
          </a:p>
        </p:txBody>
      </p:sp>
      <p:cxnSp>
        <p:nvCxnSpPr>
          <p:cNvPr id="163" name="Straight Arrow Connector 162">
            <a:extLst>
              <a:ext uri="{FF2B5EF4-FFF2-40B4-BE49-F238E27FC236}">
                <a16:creationId xmlns:a16="http://schemas.microsoft.com/office/drawing/2014/main" id="{06E03E77-9C84-486F-A5A2-86199D4C3354}"/>
              </a:ext>
            </a:extLst>
          </p:cNvPr>
          <p:cNvCxnSpPr>
            <a:cxnSpLocks/>
          </p:cNvCxnSpPr>
          <p:nvPr/>
        </p:nvCxnSpPr>
        <p:spPr>
          <a:xfrm flipH="1" flipV="1">
            <a:off x="2589561" y="1380915"/>
            <a:ext cx="1402352" cy="31951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DB06949-4AC9-4A4A-849C-A25F83DD9FC5}"/>
              </a:ext>
            </a:extLst>
          </p:cNvPr>
          <p:cNvCxnSpPr>
            <a:cxnSpLocks/>
          </p:cNvCxnSpPr>
          <p:nvPr/>
        </p:nvCxnSpPr>
        <p:spPr>
          <a:xfrm flipH="1" flipV="1">
            <a:off x="3370622" y="1381178"/>
            <a:ext cx="1015241" cy="31715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Speech Bubble: Rectangle with Corners Rounded 75">
            <a:extLst>
              <a:ext uri="{FF2B5EF4-FFF2-40B4-BE49-F238E27FC236}">
                <a16:creationId xmlns:a16="http://schemas.microsoft.com/office/drawing/2014/main" id="{069358EB-583A-44F8-AA8E-DA627275EBA5}"/>
              </a:ext>
            </a:extLst>
          </p:cNvPr>
          <p:cNvSpPr/>
          <p:nvPr/>
        </p:nvSpPr>
        <p:spPr>
          <a:xfrm>
            <a:off x="4817232" y="2299589"/>
            <a:ext cx="3480612" cy="1194660"/>
          </a:xfrm>
          <a:prstGeom prst="wedgeRoundRectCallout">
            <a:avLst>
              <a:gd name="adj1" fmla="val -76299"/>
              <a:gd name="adj2" fmla="val -1021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C1C1"/>
                </a:solidFill>
                <a:latin typeface="Corbel" panose="020B0503020204020204" pitchFamily="34" charset="0"/>
              </a:rPr>
              <a:t>"show" </a:t>
            </a:r>
            <a:r>
              <a:rPr lang="en-US" sz="2000" dirty="0">
                <a:latin typeface="Corbel" panose="020B0503020204020204" pitchFamily="34" charset="0"/>
              </a:rPr>
              <a:t>function converts built-in Haskell types into a </a:t>
            </a:r>
            <a:r>
              <a:rPr lang="en-US" sz="2000" dirty="0">
                <a:solidFill>
                  <a:srgbClr val="FFC1C1"/>
                </a:solidFill>
                <a:latin typeface="Corbel" panose="020B0503020204020204" pitchFamily="34" charset="0"/>
              </a:rPr>
              <a:t>String</a:t>
            </a:r>
            <a:r>
              <a:rPr lang="en-US" sz="2000" dirty="0">
                <a:latin typeface="Corbel" panose="020B0503020204020204" pitchFamily="34" charset="0"/>
              </a:rPr>
              <a:t> that can be printed.</a:t>
            </a:r>
          </a:p>
        </p:txBody>
      </p:sp>
    </p:spTree>
    <p:extLst>
      <p:ext uri="{BB962C8B-B14F-4D97-AF65-F5344CB8AC3E}">
        <p14:creationId xmlns:p14="http://schemas.microsoft.com/office/powerpoint/2010/main" val="297971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wipe(down)">
                                      <p:cBhvr>
                                        <p:cTn id="31" dur="500"/>
                                        <p:tgtEl>
                                          <p:spTgt spid="16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6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wipe(down)">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7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left)">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wipe(left)">
                                      <p:cBhvr>
                                        <p:cTn id="73" dur="500"/>
                                        <p:tgtEl>
                                          <p:spTgt spid="52"/>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163"/>
                                        </p:tgtEl>
                                        <p:attrNameLst>
                                          <p:attrName>style.visibility</p:attrName>
                                        </p:attrNameLst>
                                      </p:cBhvr>
                                      <p:to>
                                        <p:strVal val="visible"/>
                                      </p:to>
                                    </p:set>
                                    <p:animEffect transition="in" filter="wipe(down)">
                                      <p:cBhvr>
                                        <p:cTn id="82" dur="500"/>
                                        <p:tgtEl>
                                          <p:spTgt spid="163"/>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164"/>
                                        </p:tgtEl>
                                        <p:attrNameLst>
                                          <p:attrName>style.visibility</p:attrName>
                                        </p:attrNameLst>
                                      </p:cBhvr>
                                      <p:to>
                                        <p:strVal val="visible"/>
                                      </p:to>
                                    </p:set>
                                    <p:animEffect transition="in" filter="wipe(down)">
                                      <p:cBhvr>
                                        <p:cTn id="91" dur="500"/>
                                        <p:tgtEl>
                                          <p:spTgt spid="164"/>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55"/>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58"/>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163"/>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164"/>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left)">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1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wipe(left)">
                                      <p:cBhvr>
                                        <p:cTn id="119" dur="500"/>
                                        <p:tgtEl>
                                          <p:spTgt spid="61"/>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wipe(left)">
                                      <p:cBhvr>
                                        <p:cTn id="124" dur="500"/>
                                        <p:tgtEl>
                                          <p:spTgt spid="63"/>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6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6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64"/>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67"/>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62"/>
                                        </p:tgtEl>
                                        <p:attrNameLst>
                                          <p:attrName>style.visibility</p:attrName>
                                        </p:attrNameLst>
                                      </p:cBhvr>
                                      <p:to>
                                        <p:strVal val="visible"/>
                                      </p:to>
                                    </p:set>
                                    <p:animEffect transition="in" filter="wipe(left)">
                                      <p:cBhvr>
                                        <p:cTn id="143" dur="500"/>
                                        <p:tgtEl>
                                          <p:spTgt spid="62"/>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132"/>
                                        </p:tgtEl>
                                        <p:attrNameLst>
                                          <p:attrName>style.visibility</p:attrName>
                                        </p:attrNameLst>
                                      </p:cBhvr>
                                      <p:to>
                                        <p:strVal val="visible"/>
                                      </p:to>
                                    </p:set>
                                    <p:animEffect transition="in" filter="wipe(left)">
                                      <p:cBhvr>
                                        <p:cTn id="148" dur="500"/>
                                        <p:tgtEl>
                                          <p:spTgt spid="13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134"/>
                                        </p:tgtEl>
                                        <p:attrNameLst>
                                          <p:attrName>style.visibility</p:attrName>
                                        </p:attrNameLst>
                                      </p:cBhvr>
                                      <p:to>
                                        <p:strVal val="visible"/>
                                      </p:to>
                                    </p:set>
                                    <p:animEffect transition="in" filter="wipe(left)">
                                      <p:cBhvr>
                                        <p:cTn id="153" dur="500"/>
                                        <p:tgtEl>
                                          <p:spTgt spid="134"/>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nodeType="clickEffect">
                                  <p:stCondLst>
                                    <p:cond delay="0"/>
                                  </p:stCondLst>
                                  <p:childTnLst>
                                    <p:set>
                                      <p:cBhvr>
                                        <p:cTn id="157" dur="1" fill="hold">
                                          <p:stCondLst>
                                            <p:cond delay="0"/>
                                          </p:stCondLst>
                                        </p:cTn>
                                        <p:tgtEl>
                                          <p:spTgt spid="138"/>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nodeType="clickEffect">
                                  <p:stCondLst>
                                    <p:cond delay="0"/>
                                  </p:stCondLst>
                                  <p:childTnLst>
                                    <p:set>
                                      <p:cBhvr>
                                        <p:cTn id="161" dur="1" fill="hold">
                                          <p:stCondLst>
                                            <p:cond delay="0"/>
                                          </p:stCondLst>
                                        </p:cTn>
                                        <p:tgtEl>
                                          <p:spTgt spid="135"/>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nodeType="clickEffect">
                                  <p:stCondLst>
                                    <p:cond delay="0"/>
                                  </p:stCondLst>
                                  <p:childTnLst>
                                    <p:set>
                                      <p:cBhvr>
                                        <p:cTn id="165" dur="1" fill="hold">
                                          <p:stCondLst>
                                            <p:cond delay="0"/>
                                          </p:stCondLst>
                                        </p:cTn>
                                        <p:tgtEl>
                                          <p:spTgt spid="138"/>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135"/>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33"/>
                                        </p:tgtEl>
                                        <p:attrNameLst>
                                          <p:attrName>style.visibility</p:attrName>
                                        </p:attrNameLst>
                                      </p:cBhvr>
                                      <p:to>
                                        <p:strVal val="visible"/>
                                      </p:to>
                                    </p:set>
                                    <p:animEffect transition="in" filter="wipe(left)">
                                      <p:cBhvr>
                                        <p:cTn id="172" dur="500"/>
                                        <p:tgtEl>
                                          <p:spTgt spid="13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41"/>
                                        </p:tgtEl>
                                        <p:attrNameLst>
                                          <p:attrName>style.visibility</p:attrName>
                                        </p:attrNameLst>
                                      </p:cBhvr>
                                      <p:to>
                                        <p:strVal val="visible"/>
                                      </p:to>
                                    </p:set>
                                    <p:animEffect transition="in" filter="wipe(left)">
                                      <p:cBhvr>
                                        <p:cTn id="177" dur="500"/>
                                        <p:tgtEl>
                                          <p:spTgt spid="141"/>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107"/>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158"/>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0" nodeType="clickEffect">
                                  <p:stCondLst>
                                    <p:cond delay="0"/>
                                  </p:stCondLst>
                                  <p:childTnLst>
                                    <p:set>
                                      <p:cBhvr>
                                        <p:cTn id="189" dur="1" fill="hold">
                                          <p:stCondLst>
                                            <p:cond delay="0"/>
                                          </p:stCondLst>
                                        </p:cTn>
                                        <p:tgtEl>
                                          <p:spTgt spid="159"/>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143"/>
                                        </p:tgtEl>
                                        <p:attrNameLst>
                                          <p:attrName>style.visibility</p:attrName>
                                        </p:attrNameLst>
                                      </p:cBhvr>
                                      <p:to>
                                        <p:strVal val="visible"/>
                                      </p:to>
                                    </p:set>
                                    <p:animEffect transition="in" filter="wipe(left)">
                                      <p:cBhvr>
                                        <p:cTn id="194" dur="500"/>
                                        <p:tgtEl>
                                          <p:spTgt spid="143"/>
                                        </p:tgtEl>
                                      </p:cBhvr>
                                    </p:animEffec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152"/>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144"/>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149"/>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152"/>
                                        </p:tgtEl>
                                        <p:attrNameLst>
                                          <p:attrName>style.visibility</p:attrName>
                                        </p:attrNameLst>
                                      </p:cBhvr>
                                      <p:to>
                                        <p:strVal val="hidden"/>
                                      </p:to>
                                    </p:set>
                                  </p:childTnLst>
                                </p:cTn>
                              </p:par>
                              <p:par>
                                <p:cTn id="211" presetID="1" presetClass="exit" presetSubtype="0" fill="hold" nodeType="withEffect">
                                  <p:stCondLst>
                                    <p:cond delay="0"/>
                                  </p:stCondLst>
                                  <p:childTnLst>
                                    <p:set>
                                      <p:cBhvr>
                                        <p:cTn id="212" dur="1" fill="hold">
                                          <p:stCondLst>
                                            <p:cond delay="0"/>
                                          </p:stCondLst>
                                        </p:cTn>
                                        <p:tgtEl>
                                          <p:spTgt spid="149"/>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144"/>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142"/>
                                        </p:tgtEl>
                                        <p:attrNameLst>
                                          <p:attrName>style.visibility</p:attrName>
                                        </p:attrNameLst>
                                      </p:cBhvr>
                                      <p:to>
                                        <p:strVal val="visible"/>
                                      </p:to>
                                    </p:set>
                                    <p:animEffect transition="in" filter="wipe(left)">
                                      <p:cBhvr>
                                        <p:cTn id="219" dur="500"/>
                                        <p:tgtEl>
                                          <p:spTgt spid="142"/>
                                        </p:tgtEl>
                                      </p:cBhvr>
                                    </p:animEffec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157"/>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155"/>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0"/>
                                          </p:stCondLst>
                                        </p:cTn>
                                        <p:tgtEl>
                                          <p:spTgt spid="156"/>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grpId="0" nodeType="clickEffect">
                                  <p:stCondLst>
                                    <p:cond delay="0"/>
                                  </p:stCondLst>
                                  <p:childTnLst>
                                    <p:set>
                                      <p:cBhvr>
                                        <p:cTn id="235" dur="1" fill="hold">
                                          <p:stCondLst>
                                            <p:cond delay="0"/>
                                          </p:stCondLst>
                                        </p:cTn>
                                        <p:tgtEl>
                                          <p:spTgt spid="160"/>
                                        </p:tgtEl>
                                        <p:attrNameLst>
                                          <p:attrName>style.visibility</p:attrName>
                                        </p:attrNameLst>
                                      </p:cBhvr>
                                      <p:to>
                                        <p:strVal val="visible"/>
                                      </p:to>
                                    </p:set>
                                    <p:animEffect transition="in" filter="wipe(down)">
                                      <p:cBhvr>
                                        <p:cTn id="236" dur="500"/>
                                        <p:tgtEl>
                                          <p:spTgt spid="160"/>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xit" presetSubtype="0" fill="hold" grpId="1" nodeType="clickEffect">
                                  <p:stCondLst>
                                    <p:cond delay="0"/>
                                  </p:stCondLst>
                                  <p:childTnLst>
                                    <p:animEffect transition="out" filter="fade">
                                      <p:cBhvr>
                                        <p:cTn id="240" dur="500"/>
                                        <p:tgtEl>
                                          <p:spTgt spid="80"/>
                                        </p:tgtEl>
                                      </p:cBhvr>
                                    </p:animEffect>
                                    <p:set>
                                      <p:cBhvr>
                                        <p:cTn id="241" dur="1" fill="hold">
                                          <p:stCondLst>
                                            <p:cond delay="499"/>
                                          </p:stCondLst>
                                        </p:cTn>
                                        <p:tgtEl>
                                          <p:spTgt spid="80"/>
                                        </p:tgtEl>
                                        <p:attrNameLst>
                                          <p:attrName>style.visibility</p:attrName>
                                        </p:attrNameLst>
                                      </p:cBhvr>
                                      <p:to>
                                        <p:strVal val="hidden"/>
                                      </p:to>
                                    </p:set>
                                  </p:childTnLst>
                                </p:cTn>
                              </p:par>
                              <p:par>
                                <p:cTn id="242" presetID="10" presetClass="exit" presetSubtype="0" fill="hold" grpId="1" nodeType="withEffect">
                                  <p:stCondLst>
                                    <p:cond delay="0"/>
                                  </p:stCondLst>
                                  <p:childTnLst>
                                    <p:animEffect transition="out" filter="fade">
                                      <p:cBhvr>
                                        <p:cTn id="243" dur="500"/>
                                        <p:tgtEl>
                                          <p:spTgt spid="114"/>
                                        </p:tgtEl>
                                      </p:cBhvr>
                                    </p:animEffect>
                                    <p:set>
                                      <p:cBhvr>
                                        <p:cTn id="244" dur="1" fill="hold">
                                          <p:stCondLst>
                                            <p:cond delay="499"/>
                                          </p:stCondLst>
                                        </p:cTn>
                                        <p:tgtEl>
                                          <p:spTgt spid="114"/>
                                        </p:tgtEl>
                                        <p:attrNameLst>
                                          <p:attrName>style.visibility</p:attrName>
                                        </p:attrNameLst>
                                      </p:cBhvr>
                                      <p:to>
                                        <p:strVal val="hidden"/>
                                      </p:to>
                                    </p:set>
                                  </p:childTnLst>
                                </p:cTn>
                              </p:par>
                              <p:par>
                                <p:cTn id="245" presetID="10" presetClass="exit" presetSubtype="0" fill="hold" grpId="1" nodeType="withEffect">
                                  <p:stCondLst>
                                    <p:cond delay="0"/>
                                  </p:stCondLst>
                                  <p:childTnLst>
                                    <p:animEffect transition="out" filter="fade">
                                      <p:cBhvr>
                                        <p:cTn id="246" dur="500"/>
                                        <p:tgtEl>
                                          <p:spTgt spid="159"/>
                                        </p:tgtEl>
                                      </p:cBhvr>
                                    </p:animEffect>
                                    <p:set>
                                      <p:cBhvr>
                                        <p:cTn id="247" dur="1" fill="hold">
                                          <p:stCondLst>
                                            <p:cond delay="499"/>
                                          </p:stCondLst>
                                        </p:cTn>
                                        <p:tgtEl>
                                          <p:spTgt spid="159"/>
                                        </p:tgtEl>
                                        <p:attrNameLst>
                                          <p:attrName>style.visibility</p:attrName>
                                        </p:attrNameLst>
                                      </p:cBhvr>
                                      <p:to>
                                        <p:strVal val="hidden"/>
                                      </p:to>
                                    </p:set>
                                  </p:childTnLst>
                                </p:cTn>
                              </p:par>
                              <p:par>
                                <p:cTn id="248" presetID="10" presetClass="entr" presetSubtype="0" fill="hold" nodeType="withEffect">
                                  <p:stCondLst>
                                    <p:cond delay="0"/>
                                  </p:stCondLst>
                                  <p:childTnLst>
                                    <p:set>
                                      <p:cBhvr>
                                        <p:cTn id="249" dur="1" fill="hold">
                                          <p:stCondLst>
                                            <p:cond delay="0"/>
                                          </p:stCondLst>
                                        </p:cTn>
                                        <p:tgtEl>
                                          <p:spTgt spid="10"/>
                                        </p:tgtEl>
                                        <p:attrNameLst>
                                          <p:attrName>style.visibility</p:attrName>
                                        </p:attrNameLst>
                                      </p:cBhvr>
                                      <p:to>
                                        <p:strVal val="visible"/>
                                      </p:to>
                                    </p:set>
                                    <p:animEffect transition="in" filter="fade">
                                      <p:cBhvr>
                                        <p:cTn id="250" dur="500"/>
                                        <p:tgtEl>
                                          <p:spTgt spid="10"/>
                                        </p:tgtEl>
                                      </p:cBhvr>
                                    </p:animEffect>
                                  </p:childTnLst>
                                </p:cTn>
                              </p:par>
                            </p:childTnLst>
                          </p:cTn>
                        </p:par>
                      </p:childTnLst>
                    </p:cTn>
                  </p:par>
                  <p:par>
                    <p:cTn id="251" fill="hold">
                      <p:stCondLst>
                        <p:cond delay="indefinite"/>
                      </p:stCondLst>
                      <p:childTnLst>
                        <p:par>
                          <p:cTn id="252" fill="hold">
                            <p:stCondLst>
                              <p:cond delay="0"/>
                            </p:stCondLst>
                            <p:childTnLst>
                              <p:par>
                                <p:cTn id="253" presetID="1" presetClass="exit" presetSubtype="0" fill="hold" grpId="1" nodeType="clickEffect">
                                  <p:stCondLst>
                                    <p:cond delay="0"/>
                                  </p:stCondLst>
                                  <p:childTnLst>
                                    <p:set>
                                      <p:cBhvr>
                                        <p:cTn id="254" dur="1" fill="hold">
                                          <p:stCondLst>
                                            <p:cond delay="0"/>
                                          </p:stCondLst>
                                        </p:cTn>
                                        <p:tgtEl>
                                          <p:spTgt spid="1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2" grpId="0"/>
      <p:bldP spid="84" grpId="0"/>
      <p:bldP spid="85" grpId="0"/>
      <p:bldP spid="80" grpId="0"/>
      <p:bldP spid="80" grpId="1"/>
      <p:bldP spid="96" grpId="0"/>
      <p:bldP spid="97" grpId="0"/>
      <p:bldP spid="107" grpId="0"/>
      <p:bldP spid="114" grpId="0"/>
      <p:bldP spid="114" grpId="1"/>
      <p:bldP spid="47" grpId="0"/>
      <p:bldP spid="48" grpId="0"/>
      <p:bldP spid="49" grpId="0"/>
      <p:bldP spid="50" grpId="0"/>
      <p:bldP spid="51" grpId="0"/>
      <p:bldP spid="52" grpId="0"/>
      <p:bldP spid="61" grpId="0"/>
      <p:bldP spid="62" grpId="0"/>
      <p:bldP spid="63" grpId="0"/>
      <p:bldP spid="132" grpId="0"/>
      <p:bldP spid="133" grpId="0"/>
      <p:bldP spid="134" grpId="0"/>
      <p:bldP spid="141" grpId="0"/>
      <p:bldP spid="142" grpId="0"/>
      <p:bldP spid="143" grpId="0"/>
      <p:bldP spid="155" grpId="0"/>
      <p:bldP spid="156" grpId="0"/>
      <p:bldP spid="157" grpId="0"/>
      <p:bldP spid="158" grpId="0"/>
      <p:bldP spid="159" grpId="0"/>
      <p:bldP spid="159" grpId="1"/>
      <p:bldP spid="160" grpId="0" animBg="1"/>
      <p:bldP spid="160" grpId="1" animBg="1"/>
      <p:bldP spid="161" grpId="0" animBg="1"/>
      <p:bldP spid="161" grpId="1" animBg="1"/>
      <p:bldP spid="76" grpId="0" animBg="1"/>
      <p:bldP spid="76"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17E16FA6-5024-49EE-A0ED-DFC33108EAB2}"/>
              </a:ext>
            </a:extLst>
          </p:cNvPr>
          <p:cNvSpPr/>
          <p:nvPr/>
        </p:nvSpPr>
        <p:spPr>
          <a:xfrm>
            <a:off x="189260" y="1908295"/>
            <a:ext cx="6040800" cy="388428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900204" y="-270916"/>
            <a:ext cx="8180136" cy="1143000"/>
          </a:xfrm>
        </p:spPr>
        <p:txBody>
          <a:bodyPr/>
          <a:lstStyle/>
          <a:p>
            <a:r>
              <a:rPr lang="en-US" dirty="0"/>
              <a:t>More Control Flow: Pattern Matching with Lists</a:t>
            </a:r>
            <a:endParaRPr lang="en-US" dirty="0">
              <a:solidFill>
                <a:srgbClr val="FF0000"/>
              </a:solidFill>
            </a:endParaRPr>
          </a:p>
        </p:txBody>
      </p:sp>
      <p:sp>
        <p:nvSpPr>
          <p:cNvPr id="44" name="TextBox 43">
            <a:extLst>
              <a:ext uri="{FF2B5EF4-FFF2-40B4-BE49-F238E27FC236}">
                <a16:creationId xmlns:a16="http://schemas.microsoft.com/office/drawing/2014/main" id="{6D29C976-7CE8-4BED-8F58-E01DDB45132C}"/>
              </a:ext>
            </a:extLst>
          </p:cNvPr>
          <p:cNvSpPr txBox="1"/>
          <p:nvPr/>
        </p:nvSpPr>
        <p:spPr>
          <a:xfrm>
            <a:off x="108724" y="1593487"/>
            <a:ext cx="849913" cy="369332"/>
          </a:xfrm>
          <a:prstGeom prst="rect">
            <a:avLst/>
          </a:prstGeom>
          <a:noFill/>
        </p:spPr>
        <p:txBody>
          <a:bodyPr wrap="none" rtlCol="0">
            <a:spAutoFit/>
          </a:bodyPr>
          <a:lstStyle/>
          <a:p>
            <a:r>
              <a:rPr lang="en-US" dirty="0" err="1"/>
              <a:t>favs.hs</a:t>
            </a:r>
            <a:endParaRPr lang="en-US" dirty="0"/>
          </a:p>
        </p:txBody>
      </p:sp>
      <p:grpSp>
        <p:nvGrpSpPr>
          <p:cNvPr id="45" name="Group 44">
            <a:extLst>
              <a:ext uri="{FF2B5EF4-FFF2-40B4-BE49-F238E27FC236}">
                <a16:creationId xmlns:a16="http://schemas.microsoft.com/office/drawing/2014/main" id="{6BB8FC54-92D3-4441-A65F-4378B74AE3F5}"/>
              </a:ext>
            </a:extLst>
          </p:cNvPr>
          <p:cNvGrpSpPr/>
          <p:nvPr/>
        </p:nvGrpSpPr>
        <p:grpSpPr>
          <a:xfrm>
            <a:off x="6512330" y="1863029"/>
            <a:ext cx="5585169" cy="4467450"/>
            <a:chOff x="6095118" y="1978966"/>
            <a:chExt cx="5733038" cy="3715153"/>
          </a:xfrm>
        </p:grpSpPr>
        <p:grpSp>
          <p:nvGrpSpPr>
            <p:cNvPr id="46" name="Group 45">
              <a:extLst>
                <a:ext uri="{FF2B5EF4-FFF2-40B4-BE49-F238E27FC236}">
                  <a16:creationId xmlns:a16="http://schemas.microsoft.com/office/drawing/2014/main" id="{8086E8D4-B6D0-4AA4-88E2-71F958008C46}"/>
                </a:ext>
              </a:extLst>
            </p:cNvPr>
            <p:cNvGrpSpPr/>
            <p:nvPr/>
          </p:nvGrpSpPr>
          <p:grpSpPr>
            <a:xfrm>
              <a:off x="6095118" y="1978966"/>
              <a:ext cx="5733038" cy="3715153"/>
              <a:chOff x="3072962" y="1263459"/>
              <a:chExt cx="5994838" cy="4294379"/>
            </a:xfrm>
          </p:grpSpPr>
          <p:pic>
            <p:nvPicPr>
              <p:cNvPr id="48" name="Picture 47">
                <a:extLst>
                  <a:ext uri="{FF2B5EF4-FFF2-40B4-BE49-F238E27FC236}">
                    <a16:creationId xmlns:a16="http://schemas.microsoft.com/office/drawing/2014/main" id="{295326EB-AB75-41A4-B001-39210B2250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59"/>
                <a:ext cx="5994838" cy="4294379"/>
              </a:xfrm>
              <a:prstGeom prst="rect">
                <a:avLst/>
              </a:prstGeom>
            </p:spPr>
          </p:pic>
          <p:sp>
            <p:nvSpPr>
              <p:cNvPr id="49" name="Rectangle 48">
                <a:extLst>
                  <a:ext uri="{FF2B5EF4-FFF2-40B4-BE49-F238E27FC236}">
                    <a16:creationId xmlns:a16="http://schemas.microsoft.com/office/drawing/2014/main" id="{1977919E-15C1-4FE0-83E9-F1146C29CB99}"/>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7" name="Rectangle 46">
              <a:extLst>
                <a:ext uri="{FF2B5EF4-FFF2-40B4-BE49-F238E27FC236}">
                  <a16:creationId xmlns:a16="http://schemas.microsoft.com/office/drawing/2014/main" id="{C21800FC-C3BA-46DD-8726-F7D98D56ABD4}"/>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08645D6F-F535-4BFE-8D97-1BCA92CB35D1}"/>
              </a:ext>
            </a:extLst>
          </p:cNvPr>
          <p:cNvSpPr txBox="1"/>
          <p:nvPr/>
        </p:nvSpPr>
        <p:spPr>
          <a:xfrm>
            <a:off x="6554271" y="2100128"/>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51" name="TextBox 50">
            <a:extLst>
              <a:ext uri="{FF2B5EF4-FFF2-40B4-BE49-F238E27FC236}">
                <a16:creationId xmlns:a16="http://schemas.microsoft.com/office/drawing/2014/main" id="{0499AD36-3FC4-4E07-81FF-BC4F08465BC9}"/>
              </a:ext>
            </a:extLst>
          </p:cNvPr>
          <p:cNvSpPr txBox="1"/>
          <p:nvPr/>
        </p:nvSpPr>
        <p:spPr>
          <a:xfrm>
            <a:off x="7647867" y="2107427"/>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favs</a:t>
            </a:r>
          </a:p>
        </p:txBody>
      </p:sp>
      <p:sp>
        <p:nvSpPr>
          <p:cNvPr id="52" name="TextBox 51">
            <a:extLst>
              <a:ext uri="{FF2B5EF4-FFF2-40B4-BE49-F238E27FC236}">
                <a16:creationId xmlns:a16="http://schemas.microsoft.com/office/drawing/2014/main" id="{3D3DBD35-5486-4453-BD7A-0BF77BCF290A}"/>
              </a:ext>
            </a:extLst>
          </p:cNvPr>
          <p:cNvSpPr txBox="1"/>
          <p:nvPr/>
        </p:nvSpPr>
        <p:spPr>
          <a:xfrm>
            <a:off x="6523351" y="2631878"/>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Favs&gt; </a:t>
            </a:r>
          </a:p>
        </p:txBody>
      </p:sp>
      <p:sp>
        <p:nvSpPr>
          <p:cNvPr id="54" name="TextBox 53">
            <a:extLst>
              <a:ext uri="{FF2B5EF4-FFF2-40B4-BE49-F238E27FC236}">
                <a16:creationId xmlns:a16="http://schemas.microsoft.com/office/drawing/2014/main" id="{3F45452A-CA9C-4FC6-8AEB-693FCC257410}"/>
              </a:ext>
            </a:extLst>
          </p:cNvPr>
          <p:cNvSpPr txBox="1"/>
          <p:nvPr/>
        </p:nvSpPr>
        <p:spPr>
          <a:xfrm>
            <a:off x="6527768" y="2358420"/>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55" name="TextBox 54">
            <a:extLst>
              <a:ext uri="{FF2B5EF4-FFF2-40B4-BE49-F238E27FC236}">
                <a16:creationId xmlns:a16="http://schemas.microsoft.com/office/drawing/2014/main" id="{68B54C84-361C-4B8A-889B-7038D00E39AA}"/>
              </a:ext>
            </a:extLst>
          </p:cNvPr>
          <p:cNvSpPr txBox="1"/>
          <p:nvPr/>
        </p:nvSpPr>
        <p:spPr>
          <a:xfrm>
            <a:off x="6534371" y="2903154"/>
            <a:ext cx="494994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"You have no favorites."</a:t>
            </a:r>
          </a:p>
        </p:txBody>
      </p:sp>
      <p:sp>
        <p:nvSpPr>
          <p:cNvPr id="56" name="TextBox 55">
            <a:extLst>
              <a:ext uri="{FF2B5EF4-FFF2-40B4-BE49-F238E27FC236}">
                <a16:creationId xmlns:a16="http://schemas.microsoft.com/office/drawing/2014/main" id="{B0368814-BE92-4755-A4DC-522C8DC70A74}"/>
              </a:ext>
            </a:extLst>
          </p:cNvPr>
          <p:cNvSpPr txBox="1"/>
          <p:nvPr/>
        </p:nvSpPr>
        <p:spPr>
          <a:xfrm>
            <a:off x="6512330" y="3152752"/>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Favs&gt; </a:t>
            </a:r>
          </a:p>
        </p:txBody>
      </p:sp>
      <p:sp>
        <p:nvSpPr>
          <p:cNvPr id="57" name="TextBox 56">
            <a:extLst>
              <a:ext uri="{FF2B5EF4-FFF2-40B4-BE49-F238E27FC236}">
                <a16:creationId xmlns:a16="http://schemas.microsoft.com/office/drawing/2014/main" id="{9B9A33F8-D238-4C25-8446-EDEB3EAEDAB0}"/>
              </a:ext>
            </a:extLst>
          </p:cNvPr>
          <p:cNvSpPr txBox="1"/>
          <p:nvPr/>
        </p:nvSpPr>
        <p:spPr>
          <a:xfrm>
            <a:off x="7158662" y="3138724"/>
            <a:ext cx="342973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favorites ["chocolate"]</a:t>
            </a:r>
          </a:p>
        </p:txBody>
      </p:sp>
      <p:sp>
        <p:nvSpPr>
          <p:cNvPr id="58" name="TextBox 57">
            <a:extLst>
              <a:ext uri="{FF2B5EF4-FFF2-40B4-BE49-F238E27FC236}">
                <a16:creationId xmlns:a16="http://schemas.microsoft.com/office/drawing/2014/main" id="{27889DB2-78DB-4E38-B998-2C86DA914B00}"/>
              </a:ext>
            </a:extLst>
          </p:cNvPr>
          <p:cNvSpPr txBox="1"/>
          <p:nvPr/>
        </p:nvSpPr>
        <p:spPr>
          <a:xfrm>
            <a:off x="6523350" y="3432778"/>
            <a:ext cx="4371661" cy="369332"/>
          </a:xfrm>
          <a:prstGeom prst="rect">
            <a:avLst/>
          </a:prstGeom>
          <a:noFill/>
        </p:spPr>
        <p:txBody>
          <a:bodyPr wrap="square" rtlCol="0">
            <a:spAutoFit/>
          </a:bodyPr>
          <a:lstStyle/>
          <a:p>
            <a:r>
              <a:rPr lang="en-US" dirty="0">
                <a:solidFill>
                  <a:srgbClr val="FFAFAF"/>
                </a:solidFill>
                <a:latin typeface="Consolas" panose="020B0609020204030204" pitchFamily="49" charset="0"/>
              </a:rPr>
              <a:t>"Your favorite is chocolate"</a:t>
            </a:r>
          </a:p>
        </p:txBody>
      </p:sp>
      <p:sp>
        <p:nvSpPr>
          <p:cNvPr id="59" name="TextBox 58">
            <a:extLst>
              <a:ext uri="{FF2B5EF4-FFF2-40B4-BE49-F238E27FC236}">
                <a16:creationId xmlns:a16="http://schemas.microsoft.com/office/drawing/2014/main" id="{8E4F38D5-D1D1-44BC-814A-81DE504D4632}"/>
              </a:ext>
            </a:extLst>
          </p:cNvPr>
          <p:cNvSpPr txBox="1"/>
          <p:nvPr/>
        </p:nvSpPr>
        <p:spPr>
          <a:xfrm>
            <a:off x="7191561" y="2617850"/>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favorites []</a:t>
            </a:r>
          </a:p>
        </p:txBody>
      </p:sp>
      <p:sp>
        <p:nvSpPr>
          <p:cNvPr id="60" name="TextBox 59">
            <a:extLst>
              <a:ext uri="{FF2B5EF4-FFF2-40B4-BE49-F238E27FC236}">
                <a16:creationId xmlns:a16="http://schemas.microsoft.com/office/drawing/2014/main" id="{E4EC510B-A798-4359-89E1-D1F6BDEF9ED7}"/>
              </a:ext>
            </a:extLst>
          </p:cNvPr>
          <p:cNvSpPr txBox="1"/>
          <p:nvPr/>
        </p:nvSpPr>
        <p:spPr>
          <a:xfrm>
            <a:off x="6505174" y="3738287"/>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Favs&gt; </a:t>
            </a:r>
          </a:p>
        </p:txBody>
      </p:sp>
      <p:sp>
        <p:nvSpPr>
          <p:cNvPr id="61" name="TextBox 60">
            <a:extLst>
              <a:ext uri="{FF2B5EF4-FFF2-40B4-BE49-F238E27FC236}">
                <a16:creationId xmlns:a16="http://schemas.microsoft.com/office/drawing/2014/main" id="{80F5979E-AB06-4981-9FAB-6BF1C4EADA93}"/>
              </a:ext>
            </a:extLst>
          </p:cNvPr>
          <p:cNvSpPr txBox="1"/>
          <p:nvPr/>
        </p:nvSpPr>
        <p:spPr>
          <a:xfrm>
            <a:off x="7151505" y="3724259"/>
            <a:ext cx="4975189" cy="369332"/>
          </a:xfrm>
          <a:prstGeom prst="rect">
            <a:avLst/>
          </a:prstGeom>
          <a:noFill/>
        </p:spPr>
        <p:txBody>
          <a:bodyPr wrap="square" rtlCol="0">
            <a:spAutoFit/>
          </a:bodyPr>
          <a:lstStyle/>
          <a:p>
            <a:r>
              <a:rPr lang="en-US" dirty="0">
                <a:solidFill>
                  <a:srgbClr val="C2FFF0"/>
                </a:solidFill>
                <a:latin typeface="Consolas" panose="020B0609020204030204" pitchFamily="49" charset="0"/>
              </a:rPr>
              <a:t>favorites ["</a:t>
            </a:r>
            <a:r>
              <a:rPr lang="en-US" dirty="0" err="1">
                <a:solidFill>
                  <a:srgbClr val="C2FFF0"/>
                </a:solidFill>
                <a:latin typeface="Consolas" panose="020B0609020204030204" pitchFamily="49" charset="0"/>
              </a:rPr>
              <a:t>mint","earwax</a:t>
            </a:r>
            <a:r>
              <a:rPr lang="en-US" dirty="0">
                <a:solidFill>
                  <a:srgbClr val="C2FFF0"/>
                </a:solidFill>
                <a:latin typeface="Consolas" panose="020B0609020204030204" pitchFamily="49" charset="0"/>
              </a:rPr>
              <a:t>"]</a:t>
            </a:r>
          </a:p>
        </p:txBody>
      </p:sp>
      <p:sp>
        <p:nvSpPr>
          <p:cNvPr id="62" name="TextBox 61">
            <a:extLst>
              <a:ext uri="{FF2B5EF4-FFF2-40B4-BE49-F238E27FC236}">
                <a16:creationId xmlns:a16="http://schemas.microsoft.com/office/drawing/2014/main" id="{65EEF55B-6294-4BC1-A26B-CF2E59D8B565}"/>
              </a:ext>
            </a:extLst>
          </p:cNvPr>
          <p:cNvSpPr txBox="1"/>
          <p:nvPr/>
        </p:nvSpPr>
        <p:spPr>
          <a:xfrm>
            <a:off x="6516194" y="4018313"/>
            <a:ext cx="5475220" cy="369332"/>
          </a:xfrm>
          <a:prstGeom prst="rect">
            <a:avLst/>
          </a:prstGeom>
          <a:noFill/>
        </p:spPr>
        <p:txBody>
          <a:bodyPr wrap="square" rtlCol="0">
            <a:spAutoFit/>
          </a:bodyPr>
          <a:lstStyle/>
          <a:p>
            <a:r>
              <a:rPr lang="en-US" dirty="0">
                <a:solidFill>
                  <a:srgbClr val="FFAFAF"/>
                </a:solidFill>
                <a:latin typeface="Consolas" panose="020B0609020204030204" pitchFamily="49" charset="0"/>
              </a:rPr>
              <a:t>"You have two favorites: mint and earwax"</a:t>
            </a:r>
          </a:p>
        </p:txBody>
      </p:sp>
      <p:sp>
        <p:nvSpPr>
          <p:cNvPr id="63" name="TextBox 62">
            <a:extLst>
              <a:ext uri="{FF2B5EF4-FFF2-40B4-BE49-F238E27FC236}">
                <a16:creationId xmlns:a16="http://schemas.microsoft.com/office/drawing/2014/main" id="{CD37A604-4A16-4DE2-B093-8AC0E68CDE2E}"/>
              </a:ext>
            </a:extLst>
          </p:cNvPr>
          <p:cNvSpPr txBox="1"/>
          <p:nvPr/>
        </p:nvSpPr>
        <p:spPr>
          <a:xfrm>
            <a:off x="6494154" y="4325869"/>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Favs&gt; </a:t>
            </a:r>
          </a:p>
        </p:txBody>
      </p:sp>
      <p:sp>
        <p:nvSpPr>
          <p:cNvPr id="64" name="TextBox 63">
            <a:extLst>
              <a:ext uri="{FF2B5EF4-FFF2-40B4-BE49-F238E27FC236}">
                <a16:creationId xmlns:a16="http://schemas.microsoft.com/office/drawing/2014/main" id="{B00A1A4D-A09D-4559-98FA-4B5D2BAA8C6E}"/>
              </a:ext>
            </a:extLst>
          </p:cNvPr>
          <p:cNvSpPr txBox="1"/>
          <p:nvPr/>
        </p:nvSpPr>
        <p:spPr>
          <a:xfrm>
            <a:off x="7140486" y="4325422"/>
            <a:ext cx="4986208" cy="369332"/>
          </a:xfrm>
          <a:prstGeom prst="rect">
            <a:avLst/>
          </a:prstGeom>
          <a:noFill/>
        </p:spPr>
        <p:txBody>
          <a:bodyPr wrap="square" rtlCol="0">
            <a:spAutoFit/>
          </a:bodyPr>
          <a:lstStyle/>
          <a:p>
            <a:r>
              <a:rPr lang="en-US" dirty="0">
                <a:solidFill>
                  <a:srgbClr val="C2FFF0"/>
                </a:solidFill>
                <a:latin typeface="Consolas" panose="020B0609020204030204" pitchFamily="49" charset="0"/>
              </a:rPr>
              <a:t>favorites ["</a:t>
            </a:r>
            <a:r>
              <a:rPr lang="en-US" dirty="0" err="1">
                <a:solidFill>
                  <a:srgbClr val="C2FFF0"/>
                </a:solidFill>
                <a:latin typeface="Consolas" panose="020B0609020204030204" pitchFamily="49" charset="0"/>
              </a:rPr>
              <a:t>chocolate","egg","dirt</a:t>
            </a:r>
            <a:r>
              <a:rPr lang="en-US" dirty="0">
                <a:solidFill>
                  <a:srgbClr val="C2FFF0"/>
                </a:solidFill>
                <a:latin typeface="Consolas" panose="020B0609020204030204" pitchFamily="49" charset="0"/>
              </a:rPr>
              <a:t>"]</a:t>
            </a:r>
          </a:p>
        </p:txBody>
      </p:sp>
      <p:sp>
        <p:nvSpPr>
          <p:cNvPr id="65" name="TextBox 64">
            <a:extLst>
              <a:ext uri="{FF2B5EF4-FFF2-40B4-BE49-F238E27FC236}">
                <a16:creationId xmlns:a16="http://schemas.microsoft.com/office/drawing/2014/main" id="{F4D0E98D-6C45-41C9-9C4D-55366314E5D7}"/>
              </a:ext>
            </a:extLst>
          </p:cNvPr>
          <p:cNvSpPr txBox="1"/>
          <p:nvPr/>
        </p:nvSpPr>
        <p:spPr>
          <a:xfrm>
            <a:off x="6505174" y="4605895"/>
            <a:ext cx="5475220" cy="369332"/>
          </a:xfrm>
          <a:prstGeom prst="rect">
            <a:avLst/>
          </a:prstGeom>
          <a:noFill/>
        </p:spPr>
        <p:txBody>
          <a:bodyPr wrap="square" rtlCol="0">
            <a:spAutoFit/>
          </a:bodyPr>
          <a:lstStyle/>
          <a:p>
            <a:r>
              <a:rPr lang="en-US" dirty="0">
                <a:solidFill>
                  <a:srgbClr val="FFAFAF"/>
                </a:solidFill>
                <a:latin typeface="Consolas" panose="020B0609020204030204" pitchFamily="49" charset="0"/>
              </a:rPr>
              <a:t>"You have many favs, but chocolate is #1!"</a:t>
            </a:r>
          </a:p>
        </p:txBody>
      </p:sp>
      <p:sp>
        <p:nvSpPr>
          <p:cNvPr id="66" name="TextBox 65">
            <a:extLst>
              <a:ext uri="{FF2B5EF4-FFF2-40B4-BE49-F238E27FC236}">
                <a16:creationId xmlns:a16="http://schemas.microsoft.com/office/drawing/2014/main" id="{26112A42-610B-4C11-8005-D5AC98D8A7E1}"/>
              </a:ext>
            </a:extLst>
          </p:cNvPr>
          <p:cNvSpPr txBox="1"/>
          <p:nvPr/>
        </p:nvSpPr>
        <p:spPr>
          <a:xfrm>
            <a:off x="6483134" y="4941998"/>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Favs&gt; </a:t>
            </a:r>
          </a:p>
        </p:txBody>
      </p:sp>
      <p:sp>
        <p:nvSpPr>
          <p:cNvPr id="67" name="TextBox 66">
            <a:extLst>
              <a:ext uri="{FF2B5EF4-FFF2-40B4-BE49-F238E27FC236}">
                <a16:creationId xmlns:a16="http://schemas.microsoft.com/office/drawing/2014/main" id="{36996D69-DAAD-4689-AABE-0956B9D40B94}"/>
              </a:ext>
            </a:extLst>
          </p:cNvPr>
          <p:cNvSpPr txBox="1"/>
          <p:nvPr/>
        </p:nvSpPr>
        <p:spPr>
          <a:xfrm>
            <a:off x="7129466" y="4941551"/>
            <a:ext cx="4793948" cy="369332"/>
          </a:xfrm>
          <a:prstGeom prst="rect">
            <a:avLst/>
          </a:prstGeom>
          <a:noFill/>
        </p:spPr>
        <p:txBody>
          <a:bodyPr wrap="square" rtlCol="0">
            <a:spAutoFit/>
          </a:bodyPr>
          <a:lstStyle/>
          <a:p>
            <a:r>
              <a:rPr lang="en-US" dirty="0">
                <a:solidFill>
                  <a:srgbClr val="C2FFF0"/>
                </a:solidFill>
                <a:latin typeface="Consolas" panose="020B0609020204030204" pitchFamily="49" charset="0"/>
              </a:rPr>
              <a:t>favorites ["</a:t>
            </a:r>
            <a:r>
              <a:rPr lang="en-US" dirty="0" err="1">
                <a:solidFill>
                  <a:srgbClr val="C2FFF0"/>
                </a:solidFill>
                <a:latin typeface="Consolas" panose="020B0609020204030204" pitchFamily="49" charset="0"/>
              </a:rPr>
              <a:t>tea","coffee","carrot</a:t>
            </a:r>
            <a:r>
              <a:rPr lang="en-US" dirty="0">
                <a:solidFill>
                  <a:srgbClr val="C2FFF0"/>
                </a:solidFill>
                <a:latin typeface="Consolas" panose="020B0609020204030204" pitchFamily="49" charset="0"/>
              </a:rPr>
              <a:t>"]</a:t>
            </a:r>
          </a:p>
        </p:txBody>
      </p:sp>
      <p:sp>
        <p:nvSpPr>
          <p:cNvPr id="68" name="TextBox 67">
            <a:extLst>
              <a:ext uri="{FF2B5EF4-FFF2-40B4-BE49-F238E27FC236}">
                <a16:creationId xmlns:a16="http://schemas.microsoft.com/office/drawing/2014/main" id="{43FEDE86-BC92-4667-8D71-52BC3F8F8917}"/>
              </a:ext>
            </a:extLst>
          </p:cNvPr>
          <p:cNvSpPr txBox="1"/>
          <p:nvPr/>
        </p:nvSpPr>
        <p:spPr>
          <a:xfrm>
            <a:off x="6494154" y="5222024"/>
            <a:ext cx="5130495" cy="369332"/>
          </a:xfrm>
          <a:prstGeom prst="rect">
            <a:avLst/>
          </a:prstGeom>
          <a:noFill/>
        </p:spPr>
        <p:txBody>
          <a:bodyPr wrap="square" rtlCol="0">
            <a:spAutoFit/>
          </a:bodyPr>
          <a:lstStyle/>
          <a:p>
            <a:r>
              <a:rPr lang="en-US" dirty="0">
                <a:solidFill>
                  <a:srgbClr val="FFAFAF"/>
                </a:solidFill>
                <a:latin typeface="Consolas" panose="020B0609020204030204" pitchFamily="49" charset="0"/>
              </a:rPr>
              <a:t>"You have at least three favorites!" </a:t>
            </a:r>
          </a:p>
        </p:txBody>
      </p:sp>
      <p:sp>
        <p:nvSpPr>
          <p:cNvPr id="82" name="TextBox 81">
            <a:extLst>
              <a:ext uri="{FF2B5EF4-FFF2-40B4-BE49-F238E27FC236}">
                <a16:creationId xmlns:a16="http://schemas.microsoft.com/office/drawing/2014/main" id="{82603547-3333-48A6-8348-832FC45EB09B}"/>
              </a:ext>
            </a:extLst>
          </p:cNvPr>
          <p:cNvSpPr txBox="1"/>
          <p:nvPr/>
        </p:nvSpPr>
        <p:spPr>
          <a:xfrm>
            <a:off x="631316" y="769989"/>
            <a:ext cx="10993333" cy="430887"/>
          </a:xfrm>
          <a:prstGeom prst="rect">
            <a:avLst/>
          </a:prstGeom>
          <a:noFill/>
        </p:spPr>
        <p:txBody>
          <a:bodyPr wrap="square" rtlCol="0">
            <a:spAutoFit/>
          </a:bodyPr>
          <a:lstStyle/>
          <a:p>
            <a:pPr algn="ctr"/>
            <a:r>
              <a:rPr lang="en-US" sz="2200" dirty="0"/>
              <a:t>Here's another example that shows how to use list notation with constants!</a:t>
            </a:r>
          </a:p>
        </p:txBody>
      </p:sp>
      <p:sp>
        <p:nvSpPr>
          <p:cNvPr id="84" name="TextBox 83">
            <a:extLst>
              <a:ext uri="{FF2B5EF4-FFF2-40B4-BE49-F238E27FC236}">
                <a16:creationId xmlns:a16="http://schemas.microsoft.com/office/drawing/2014/main" id="{1F94E554-CDCB-47CD-B435-556B452FE9B6}"/>
              </a:ext>
            </a:extLst>
          </p:cNvPr>
          <p:cNvSpPr txBox="1"/>
          <p:nvPr/>
        </p:nvSpPr>
        <p:spPr>
          <a:xfrm>
            <a:off x="200586" y="1908295"/>
            <a:ext cx="6095244" cy="2585323"/>
          </a:xfrm>
          <a:prstGeom prst="rect">
            <a:avLst/>
          </a:prstGeom>
          <a:noFill/>
        </p:spPr>
        <p:txBody>
          <a:bodyPr wrap="square">
            <a:spAutoFit/>
          </a:bodyPr>
          <a:lstStyle/>
          <a:p>
            <a:r>
              <a:rPr lang="en-US" dirty="0">
                <a:latin typeface="Consolas" panose="020B0609020204030204" pitchFamily="49" charset="0"/>
              </a:rPr>
              <a:t>favorites :: [String] -&gt; String  </a:t>
            </a:r>
          </a:p>
          <a:p>
            <a:r>
              <a:rPr lang="en-US" dirty="0">
                <a:latin typeface="Consolas" panose="020B0609020204030204" pitchFamily="49" charset="0"/>
              </a:rPr>
              <a:t>favorites [] = "You have no favorites."  </a:t>
            </a:r>
          </a:p>
          <a:p>
            <a:r>
              <a:rPr lang="en-US" dirty="0">
                <a:latin typeface="Consolas" panose="020B0609020204030204" pitchFamily="49" charset="0"/>
              </a:rPr>
              <a:t>favorites (x:[]) = "Your favorite is " ++ x  </a:t>
            </a:r>
          </a:p>
          <a:p>
            <a:r>
              <a:rPr lang="en-US" dirty="0">
                <a:latin typeface="Consolas" panose="020B0609020204030204" pitchFamily="49" charset="0"/>
              </a:rPr>
              <a:t>favorites (</a:t>
            </a:r>
            <a:r>
              <a:rPr lang="en-US" dirty="0" err="1">
                <a:latin typeface="Consolas" panose="020B0609020204030204" pitchFamily="49" charset="0"/>
              </a:rPr>
              <a:t>x:y</a:t>
            </a:r>
            <a:r>
              <a:rPr lang="en-US" dirty="0">
                <a:latin typeface="Consolas" panose="020B0609020204030204" pitchFamily="49" charset="0"/>
              </a:rPr>
              <a:t>:[]) = "You have two favorites: "</a:t>
            </a:r>
          </a:p>
          <a:p>
            <a:r>
              <a:rPr lang="en-US" dirty="0">
                <a:latin typeface="Consolas" panose="020B0609020204030204" pitchFamily="49" charset="0"/>
              </a:rPr>
              <a:t> ++ x ++ " and " ++ y  </a:t>
            </a:r>
          </a:p>
          <a:p>
            <a:r>
              <a:rPr lang="en-US" dirty="0">
                <a:latin typeface="Consolas" panose="020B0609020204030204" pitchFamily="49" charset="0"/>
              </a:rPr>
              <a:t>favorites ("chocolate":</a:t>
            </a:r>
            <a:r>
              <a:rPr lang="en-US" dirty="0" err="1">
                <a:latin typeface="Consolas" panose="020B0609020204030204" pitchFamily="49" charset="0"/>
              </a:rPr>
              <a:t>xs</a:t>
            </a:r>
            <a:r>
              <a:rPr lang="en-US" dirty="0">
                <a:latin typeface="Consolas" panose="020B0609020204030204" pitchFamily="49" charset="0"/>
              </a:rPr>
              <a:t>) =</a:t>
            </a:r>
          </a:p>
          <a:p>
            <a:r>
              <a:rPr lang="en-US" dirty="0">
                <a:latin typeface="Consolas" panose="020B0609020204030204" pitchFamily="49" charset="0"/>
              </a:rPr>
              <a:t>  "You have many favs, but chocolate is #1!"</a:t>
            </a:r>
          </a:p>
          <a:p>
            <a:r>
              <a:rPr lang="en-US" dirty="0">
                <a:latin typeface="Consolas" panose="020B0609020204030204" pitchFamily="49" charset="0"/>
              </a:rPr>
              <a:t>favorites (</a:t>
            </a:r>
            <a:r>
              <a:rPr lang="en-US" dirty="0" err="1">
                <a:latin typeface="Consolas" panose="020B0609020204030204" pitchFamily="49" charset="0"/>
              </a:rPr>
              <a:t>x:y</a:t>
            </a:r>
            <a:r>
              <a:rPr lang="en-US" dirty="0">
                <a:latin typeface="Consolas" panose="020B0609020204030204" pitchFamily="49" charset="0"/>
              </a:rPr>
              <a:t>:_) = </a:t>
            </a:r>
          </a:p>
          <a:p>
            <a:r>
              <a:rPr lang="en-US" dirty="0">
                <a:latin typeface="Consolas" panose="020B0609020204030204" pitchFamily="49" charset="0"/>
              </a:rPr>
              <a:t>   "You have at least three favorites!"</a:t>
            </a:r>
          </a:p>
        </p:txBody>
      </p:sp>
      <p:sp>
        <p:nvSpPr>
          <p:cNvPr id="102" name="Speech Bubble: Rectangle with Corners Rounded 101">
            <a:extLst>
              <a:ext uri="{FF2B5EF4-FFF2-40B4-BE49-F238E27FC236}">
                <a16:creationId xmlns:a16="http://schemas.microsoft.com/office/drawing/2014/main" id="{4979CAD5-3729-4827-B3D6-E353B6E8EF8E}"/>
              </a:ext>
            </a:extLst>
          </p:cNvPr>
          <p:cNvSpPr/>
          <p:nvPr/>
        </p:nvSpPr>
        <p:spPr>
          <a:xfrm>
            <a:off x="107376" y="4030515"/>
            <a:ext cx="2985402" cy="1007355"/>
          </a:xfrm>
          <a:prstGeom prst="wedgeRoundRectCallout">
            <a:avLst>
              <a:gd name="adj1" fmla="val 4198"/>
              <a:gd name="adj2" fmla="val -1720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version of the function only runs if the list has just one item.</a:t>
            </a:r>
          </a:p>
        </p:txBody>
      </p:sp>
      <p:sp>
        <p:nvSpPr>
          <p:cNvPr id="104" name="Speech Bubble: Rectangle with Corners Rounded 103">
            <a:extLst>
              <a:ext uri="{FF2B5EF4-FFF2-40B4-BE49-F238E27FC236}">
                <a16:creationId xmlns:a16="http://schemas.microsoft.com/office/drawing/2014/main" id="{DF577094-51C5-429D-BB07-7922E7DBE76D}"/>
              </a:ext>
            </a:extLst>
          </p:cNvPr>
          <p:cNvSpPr/>
          <p:nvPr/>
        </p:nvSpPr>
        <p:spPr>
          <a:xfrm>
            <a:off x="244933" y="4268479"/>
            <a:ext cx="3308696" cy="1084199"/>
          </a:xfrm>
          <a:prstGeom prst="wedgeRoundRectCallout">
            <a:avLst>
              <a:gd name="adj1" fmla="val 1462"/>
              <a:gd name="adj2" fmla="val -1624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version of the function is called only if the list has exactly two items.</a:t>
            </a:r>
          </a:p>
        </p:txBody>
      </p:sp>
      <p:sp>
        <p:nvSpPr>
          <p:cNvPr id="106" name="Speech Bubble: Rectangle with Corners Rounded 105">
            <a:extLst>
              <a:ext uri="{FF2B5EF4-FFF2-40B4-BE49-F238E27FC236}">
                <a16:creationId xmlns:a16="http://schemas.microsoft.com/office/drawing/2014/main" id="{4A9FBABE-DFC4-41B1-8E4E-8FA516F788BC}"/>
              </a:ext>
            </a:extLst>
          </p:cNvPr>
          <p:cNvSpPr/>
          <p:nvPr/>
        </p:nvSpPr>
        <p:spPr>
          <a:xfrm>
            <a:off x="958636" y="4865782"/>
            <a:ext cx="3355339" cy="1535018"/>
          </a:xfrm>
          <a:prstGeom prst="wedgeRoundRectCallout">
            <a:avLst>
              <a:gd name="adj1" fmla="val 1057"/>
              <a:gd name="adj2" fmla="val -1329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version is only called if the first item in the list is "chocolate" followed by </a:t>
            </a:r>
            <a:r>
              <a:rPr lang="en-US" sz="2000" dirty="0">
                <a:solidFill>
                  <a:srgbClr val="FFAFAF"/>
                </a:solidFill>
                <a:latin typeface="Corbel" panose="020B0503020204020204" pitchFamily="34" charset="0"/>
              </a:rPr>
              <a:t>two</a:t>
            </a:r>
            <a:r>
              <a:rPr lang="en-US" sz="2000" dirty="0">
                <a:latin typeface="Corbel" panose="020B0503020204020204" pitchFamily="34" charset="0"/>
              </a:rPr>
              <a:t> or more items in the list.</a:t>
            </a:r>
          </a:p>
        </p:txBody>
      </p:sp>
      <p:sp>
        <p:nvSpPr>
          <p:cNvPr id="107" name="Speech Bubble: Rectangle with Corners Rounded 106">
            <a:extLst>
              <a:ext uri="{FF2B5EF4-FFF2-40B4-BE49-F238E27FC236}">
                <a16:creationId xmlns:a16="http://schemas.microsoft.com/office/drawing/2014/main" id="{93D3FB40-E335-41B6-A9FA-BEA2F91223A0}"/>
              </a:ext>
            </a:extLst>
          </p:cNvPr>
          <p:cNvSpPr/>
          <p:nvPr/>
        </p:nvSpPr>
        <p:spPr>
          <a:xfrm>
            <a:off x="2879735" y="934442"/>
            <a:ext cx="3355339" cy="1172985"/>
          </a:xfrm>
          <a:prstGeom prst="wedgeRoundRectCallout">
            <a:avLst>
              <a:gd name="adj1" fmla="val -79350"/>
              <a:gd name="adj2" fmla="val 884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list was:</a:t>
            </a:r>
          </a:p>
          <a:p>
            <a:pPr algn="ctr"/>
            <a:r>
              <a:rPr lang="en-US" sz="2000" dirty="0">
                <a:solidFill>
                  <a:schemeClr val="bg1"/>
                </a:solidFill>
                <a:latin typeface="Corbel" panose="020B0503020204020204" pitchFamily="34" charset="0"/>
              </a:rPr>
              <a:t>[</a:t>
            </a:r>
            <a:r>
              <a:rPr lang="en-US" sz="2000" dirty="0">
                <a:solidFill>
                  <a:srgbClr val="FFAFAF"/>
                </a:solidFill>
                <a:latin typeface="Corbel" panose="020B0503020204020204" pitchFamily="34" charset="0"/>
              </a:rPr>
              <a:t>"chocolate"</a:t>
            </a:r>
            <a:r>
              <a:rPr lang="en-US" sz="2000" dirty="0">
                <a:solidFill>
                  <a:schemeClr val="bg1"/>
                </a:solidFill>
                <a:latin typeface="Corbel" panose="020B0503020204020204" pitchFamily="34" charset="0"/>
              </a:rPr>
              <a:t>]</a:t>
            </a:r>
            <a:r>
              <a:rPr lang="en-US" sz="2000" dirty="0">
                <a:solidFill>
                  <a:srgbClr val="FFAFAF"/>
                </a:solidFill>
                <a:latin typeface="Corbel" panose="020B0503020204020204" pitchFamily="34" charset="0"/>
              </a:rPr>
              <a:t> </a:t>
            </a:r>
            <a:r>
              <a:rPr lang="en-US" sz="2000" dirty="0">
                <a:latin typeface="Corbel" panose="020B0503020204020204" pitchFamily="34" charset="0"/>
              </a:rPr>
              <a:t>then this version would be called.</a:t>
            </a:r>
          </a:p>
        </p:txBody>
      </p:sp>
      <p:sp>
        <p:nvSpPr>
          <p:cNvPr id="109" name="Speech Bubble: Rectangle with Corners Rounded 108">
            <a:extLst>
              <a:ext uri="{FF2B5EF4-FFF2-40B4-BE49-F238E27FC236}">
                <a16:creationId xmlns:a16="http://schemas.microsoft.com/office/drawing/2014/main" id="{051BF9A2-7DE0-408B-B7B6-5F0E07911190}"/>
              </a:ext>
            </a:extLst>
          </p:cNvPr>
          <p:cNvSpPr/>
          <p:nvPr/>
        </p:nvSpPr>
        <p:spPr>
          <a:xfrm>
            <a:off x="361969" y="5225808"/>
            <a:ext cx="3355339" cy="1535018"/>
          </a:xfrm>
          <a:prstGeom prst="wedgeRoundRectCallout">
            <a:avLst>
              <a:gd name="adj1" fmla="val -2855"/>
              <a:gd name="adj2" fmla="val -1202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version is called by default if none of the above are called.  It breaks out the first two parameters, and ignores the rest.</a:t>
            </a:r>
          </a:p>
        </p:txBody>
      </p:sp>
      <p:sp>
        <p:nvSpPr>
          <p:cNvPr id="85" name="Speech Bubble: Rectangle with Corners Rounded 84">
            <a:extLst>
              <a:ext uri="{FF2B5EF4-FFF2-40B4-BE49-F238E27FC236}">
                <a16:creationId xmlns:a16="http://schemas.microsoft.com/office/drawing/2014/main" id="{85A8FF1F-E415-4549-BC4D-02157A94E8CE}"/>
              </a:ext>
            </a:extLst>
          </p:cNvPr>
          <p:cNvSpPr/>
          <p:nvPr/>
        </p:nvSpPr>
        <p:spPr>
          <a:xfrm>
            <a:off x="51327" y="3715707"/>
            <a:ext cx="2985402" cy="1007355"/>
          </a:xfrm>
          <a:prstGeom prst="wedgeRoundRectCallout">
            <a:avLst>
              <a:gd name="adj1" fmla="val 4198"/>
              <a:gd name="adj2" fmla="val -1720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version of the function only runs when an empty list is passed in.</a:t>
            </a:r>
          </a:p>
        </p:txBody>
      </p:sp>
      <p:sp>
        <p:nvSpPr>
          <p:cNvPr id="110" name="Speech Bubble: Rectangle with Corners Rounded 109">
            <a:extLst>
              <a:ext uri="{FF2B5EF4-FFF2-40B4-BE49-F238E27FC236}">
                <a16:creationId xmlns:a16="http://schemas.microsoft.com/office/drawing/2014/main" id="{F5DCA758-3D16-4A1D-9552-18A13B5DAD06}"/>
              </a:ext>
            </a:extLst>
          </p:cNvPr>
          <p:cNvSpPr/>
          <p:nvPr/>
        </p:nvSpPr>
        <p:spPr>
          <a:xfrm>
            <a:off x="6325026" y="879224"/>
            <a:ext cx="4030865" cy="1172985"/>
          </a:xfrm>
          <a:prstGeom prst="wedgeRoundRectCallout">
            <a:avLst>
              <a:gd name="adj1" fmla="val -149922"/>
              <a:gd name="adj2" fmla="val 1147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list was:</a:t>
            </a:r>
          </a:p>
          <a:p>
            <a:pPr algn="ctr"/>
            <a:r>
              <a:rPr lang="en-US" sz="2000" dirty="0">
                <a:solidFill>
                  <a:schemeClr val="bg1"/>
                </a:solidFill>
                <a:latin typeface="Corbel" panose="020B0503020204020204" pitchFamily="34" charset="0"/>
              </a:rPr>
              <a:t>[</a:t>
            </a:r>
            <a:r>
              <a:rPr lang="en-US" sz="2000" dirty="0">
                <a:solidFill>
                  <a:srgbClr val="FFAFAF"/>
                </a:solidFill>
                <a:latin typeface="Corbel" panose="020B0503020204020204" pitchFamily="34" charset="0"/>
              </a:rPr>
              <a:t>"chocolate"</a:t>
            </a:r>
            <a:r>
              <a:rPr lang="en-US" sz="2000" dirty="0">
                <a:solidFill>
                  <a:schemeClr val="bg1"/>
                </a:solidFill>
                <a:latin typeface="Corbel" panose="020B0503020204020204" pitchFamily="34" charset="0"/>
              </a:rPr>
              <a:t>,</a:t>
            </a:r>
            <a:r>
              <a:rPr lang="en-US" sz="2000" dirty="0">
                <a:solidFill>
                  <a:srgbClr val="FFAFAF"/>
                </a:solidFill>
                <a:latin typeface="Corbel" panose="020B0503020204020204" pitchFamily="34" charset="0"/>
              </a:rPr>
              <a:t> "something else"</a:t>
            </a:r>
            <a:r>
              <a:rPr lang="en-US" sz="2000" dirty="0">
                <a:solidFill>
                  <a:schemeClr val="bg1"/>
                </a:solidFill>
                <a:latin typeface="Corbel" panose="020B0503020204020204" pitchFamily="34" charset="0"/>
              </a:rPr>
              <a:t>] </a:t>
            </a:r>
            <a:r>
              <a:rPr lang="en-US" sz="2000" dirty="0">
                <a:latin typeface="Corbel" panose="020B0503020204020204" pitchFamily="34" charset="0"/>
              </a:rPr>
              <a:t>then this version would be called.</a:t>
            </a:r>
          </a:p>
        </p:txBody>
      </p:sp>
      <p:sp>
        <p:nvSpPr>
          <p:cNvPr id="103" name="Speech Bubble: Rectangle with Corners Rounded 102">
            <a:extLst>
              <a:ext uri="{FF2B5EF4-FFF2-40B4-BE49-F238E27FC236}">
                <a16:creationId xmlns:a16="http://schemas.microsoft.com/office/drawing/2014/main" id="{56226B69-CFAC-4B08-8977-0198FCADE1E1}"/>
              </a:ext>
            </a:extLst>
          </p:cNvPr>
          <p:cNvSpPr/>
          <p:nvPr/>
        </p:nvSpPr>
        <p:spPr>
          <a:xfrm>
            <a:off x="2096323" y="1075825"/>
            <a:ext cx="3480612" cy="1007355"/>
          </a:xfrm>
          <a:prstGeom prst="wedgeRoundRectCallout">
            <a:avLst>
              <a:gd name="adj1" fmla="val -49782"/>
              <a:gd name="adj2" fmla="val 930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Brackets in the last position means that the "rest" of the list must be empty.</a:t>
            </a:r>
          </a:p>
        </p:txBody>
      </p:sp>
      <p:grpSp>
        <p:nvGrpSpPr>
          <p:cNvPr id="15" name="Group 14">
            <a:extLst>
              <a:ext uri="{FF2B5EF4-FFF2-40B4-BE49-F238E27FC236}">
                <a16:creationId xmlns:a16="http://schemas.microsoft.com/office/drawing/2014/main" id="{7983CAD5-D598-4C89-B8D3-096C39056778}"/>
              </a:ext>
            </a:extLst>
          </p:cNvPr>
          <p:cNvGrpSpPr/>
          <p:nvPr/>
        </p:nvGrpSpPr>
        <p:grpSpPr>
          <a:xfrm>
            <a:off x="192465" y="3858791"/>
            <a:ext cx="5814508" cy="1477328"/>
            <a:chOff x="206046" y="3872372"/>
            <a:chExt cx="5814508" cy="1477328"/>
          </a:xfrm>
        </p:grpSpPr>
        <p:sp>
          <p:nvSpPr>
            <p:cNvPr id="14" name="Rectangle 13">
              <a:extLst>
                <a:ext uri="{FF2B5EF4-FFF2-40B4-BE49-F238E27FC236}">
                  <a16:creationId xmlns:a16="http://schemas.microsoft.com/office/drawing/2014/main" id="{CED95B66-4E9A-4AD0-AB7B-B1B6EDA469F3}"/>
                </a:ext>
              </a:extLst>
            </p:cNvPr>
            <p:cNvSpPr/>
            <p:nvPr/>
          </p:nvSpPr>
          <p:spPr>
            <a:xfrm>
              <a:off x="266863" y="3908925"/>
              <a:ext cx="5753691" cy="696970"/>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14315803-601C-4982-BF31-CD297FFFE22B}"/>
                </a:ext>
              </a:extLst>
            </p:cNvPr>
            <p:cNvSpPr txBox="1"/>
            <p:nvPr/>
          </p:nvSpPr>
          <p:spPr>
            <a:xfrm>
              <a:off x="206046" y="3872372"/>
              <a:ext cx="5678706" cy="1477328"/>
            </a:xfrm>
            <a:prstGeom prst="rect">
              <a:avLst/>
            </a:prstGeom>
            <a:noFill/>
          </p:spPr>
          <p:txBody>
            <a:bodyPr wrap="square">
              <a:spAutoFit/>
            </a:bodyPr>
            <a:lstStyle/>
            <a:p>
              <a:r>
                <a:rPr lang="en-US" dirty="0">
                  <a:latin typeface="Consolas" panose="020B0609020204030204" pitchFamily="49" charset="0"/>
                </a:rPr>
                <a:t>favorites (</a:t>
              </a:r>
              <a:r>
                <a:rPr lang="en-US" dirty="0" err="1">
                  <a:latin typeface="Consolas" panose="020B0609020204030204" pitchFamily="49" charset="0"/>
                </a:rPr>
                <a:t>x:xs</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a:latin typeface="Consolas" panose="020B0609020204030204" pitchFamily="49" charset="0"/>
                </a:rPr>
                <a:t> "strawberry" `</a:t>
              </a:r>
              <a:r>
                <a:rPr lang="en-US" dirty="0" err="1">
                  <a:latin typeface="Consolas" panose="020B0609020204030204" pitchFamily="49" charset="0"/>
                </a:rPr>
                <a:t>elem</a:t>
              </a:r>
              <a:r>
                <a:rPr lang="en-US" dirty="0">
                  <a:latin typeface="Consolas" panose="020B0609020204030204" pitchFamily="49" charset="0"/>
                </a:rPr>
                <a:t>` </a:t>
              </a:r>
              <a:r>
                <a:rPr lang="en-US" dirty="0" err="1">
                  <a:latin typeface="Consolas" panose="020B0609020204030204" pitchFamily="49" charset="0"/>
                </a:rPr>
                <a:t>xs</a:t>
              </a:r>
              <a:r>
                <a:rPr lang="en-US" dirty="0">
                  <a:latin typeface="Consolas" panose="020B0609020204030204" pitchFamily="49" charset="0"/>
                </a:rPr>
                <a:t> =</a:t>
              </a:r>
            </a:p>
            <a:p>
              <a:r>
                <a:rPr lang="en-US" dirty="0">
                  <a:latin typeface="Consolas" panose="020B0609020204030204" pitchFamily="49" charset="0"/>
                </a:rPr>
                <a:t>  "How could you like strawberry? </a:t>
              </a:r>
              <a:r>
                <a:rPr lang="en-US" dirty="0" err="1">
                  <a:latin typeface="Consolas" panose="020B0609020204030204" pitchFamily="49" charset="0"/>
                </a:rPr>
                <a:t>Yick</a:t>
              </a:r>
              <a:r>
                <a:rPr lang="en-US" dirty="0">
                  <a:latin typeface="Consolas" panose="020B0609020204030204" pitchFamily="49" charset="0"/>
                </a:rPr>
                <a:t>."</a:t>
              </a:r>
            </a:p>
            <a:p>
              <a:r>
                <a:rPr lang="en-US" dirty="0">
                  <a:solidFill>
                    <a:srgbClr val="FF0000"/>
                  </a:solidFill>
                  <a:latin typeface="Consolas" panose="020B0609020204030204" pitchFamily="49" charset="0"/>
                </a:rPr>
                <a:t> | </a:t>
              </a:r>
              <a:r>
                <a:rPr lang="en-US" dirty="0">
                  <a:latin typeface="Consolas" panose="020B0609020204030204" pitchFamily="49" charset="0"/>
                </a:rPr>
                <a:t>x /= "chocolate" = "You have bad taste."</a:t>
              </a:r>
            </a:p>
            <a:p>
              <a:r>
                <a:rPr lang="en-US" dirty="0">
                  <a:solidFill>
                    <a:srgbClr val="FF0000"/>
                  </a:solidFill>
                  <a:latin typeface="Consolas" panose="020B0609020204030204" pitchFamily="49" charset="0"/>
                </a:rPr>
                <a:t> | </a:t>
              </a:r>
              <a:r>
                <a:rPr lang="en-US" dirty="0">
                  <a:latin typeface="Consolas" panose="020B0609020204030204" pitchFamily="49" charset="0"/>
                </a:rPr>
                <a:t>otherwise = "You have good taste."</a:t>
              </a:r>
            </a:p>
          </p:txBody>
        </p:sp>
      </p:grpSp>
      <p:sp>
        <p:nvSpPr>
          <p:cNvPr id="128" name="Speech Bubble: Rectangle with Corners Rounded 127">
            <a:extLst>
              <a:ext uri="{FF2B5EF4-FFF2-40B4-BE49-F238E27FC236}">
                <a16:creationId xmlns:a16="http://schemas.microsoft.com/office/drawing/2014/main" id="{47401C93-1ABC-4084-8A63-DF163AC8C1D2}"/>
              </a:ext>
            </a:extLst>
          </p:cNvPr>
          <p:cNvSpPr/>
          <p:nvPr/>
        </p:nvSpPr>
        <p:spPr>
          <a:xfrm>
            <a:off x="1773704" y="5427523"/>
            <a:ext cx="3355339" cy="1172985"/>
          </a:xfrm>
          <a:prstGeom prst="wedgeRoundRectCallout">
            <a:avLst>
              <a:gd name="adj1" fmla="val -86500"/>
              <a:gd name="adj2" fmla="val -666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Of course, you can mix and match guards, etc. with pattern matching!</a:t>
            </a:r>
          </a:p>
        </p:txBody>
      </p:sp>
    </p:spTree>
    <p:extLst>
      <p:ext uri="{BB962C8B-B14F-4D97-AF65-F5344CB8AC3E}">
        <p14:creationId xmlns:p14="http://schemas.microsoft.com/office/powerpoint/2010/main" val="167323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left)">
                                      <p:cBhvr>
                                        <p:cTn id="39" dur="500"/>
                                        <p:tgtEl>
                                          <p:spTgt spid="5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wipe(left)">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left)">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8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84">
                                            <p:txEl>
                                              <p:pRg st="2" end="2"/>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wipe(down)">
                                      <p:cBhvr>
                                        <p:cTn id="62" dur="500"/>
                                        <p:tgtEl>
                                          <p:spTgt spid="10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wipe(down)">
                                      <p:cBhvr>
                                        <p:cTn id="67" dur="500"/>
                                        <p:tgtEl>
                                          <p:spTgt spid="10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left)">
                                      <p:cBhvr>
                                        <p:cTn id="72" dur="500"/>
                                        <p:tgtEl>
                                          <p:spTgt spid="5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wipe(left)">
                                      <p:cBhvr>
                                        <p:cTn id="77" dur="500"/>
                                        <p:tgtEl>
                                          <p:spTgt spid="5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left)">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0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0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4">
                                            <p:txEl>
                                              <p:pRg st="3" end="3"/>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4">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04"/>
                                        </p:tgtEl>
                                        <p:attrNameLst>
                                          <p:attrName>style.visibility</p:attrName>
                                        </p:attrNameLst>
                                      </p:cBhvr>
                                      <p:to>
                                        <p:strVal val="visible"/>
                                      </p:to>
                                    </p:set>
                                    <p:animEffect transition="in" filter="wipe(down)">
                                      <p:cBhvr>
                                        <p:cTn id="99" dur="500"/>
                                        <p:tgtEl>
                                          <p:spTgt spid="10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wipe(left)">
                                      <p:cBhvr>
                                        <p:cTn id="104" dur="500"/>
                                        <p:tgtEl>
                                          <p:spTgt spid="6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61"/>
                                        </p:tgtEl>
                                        <p:attrNameLst>
                                          <p:attrName>style.visibility</p:attrName>
                                        </p:attrNameLst>
                                      </p:cBhvr>
                                      <p:to>
                                        <p:strVal val="visible"/>
                                      </p:to>
                                    </p:set>
                                    <p:animEffect transition="in" filter="wipe(left)">
                                      <p:cBhvr>
                                        <p:cTn id="109" dur="500"/>
                                        <p:tgtEl>
                                          <p:spTgt spid="6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wipe(left)">
                                      <p:cBhvr>
                                        <p:cTn id="114" dur="500"/>
                                        <p:tgtEl>
                                          <p:spTgt spid="62"/>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10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84">
                                            <p:txEl>
                                              <p:pRg st="5" end="5"/>
                                            </p:txEl>
                                          </p:spTgt>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4">
                                            <p:txEl>
                                              <p:pRg st="6" end="6"/>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106"/>
                                        </p:tgtEl>
                                        <p:attrNameLst>
                                          <p:attrName>style.visibility</p:attrName>
                                        </p:attrNameLst>
                                      </p:cBhvr>
                                      <p:to>
                                        <p:strVal val="visible"/>
                                      </p:to>
                                    </p:set>
                                    <p:animEffect transition="in" filter="wipe(down)">
                                      <p:cBhvr>
                                        <p:cTn id="129" dur="500"/>
                                        <p:tgtEl>
                                          <p:spTgt spid="106"/>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107"/>
                                        </p:tgtEl>
                                        <p:attrNameLst>
                                          <p:attrName>style.visibility</p:attrName>
                                        </p:attrNameLst>
                                      </p:cBhvr>
                                      <p:to>
                                        <p:strVal val="visible"/>
                                      </p:to>
                                    </p:set>
                                    <p:animEffect transition="in" filter="wipe(down)">
                                      <p:cBhvr>
                                        <p:cTn id="134" dur="500"/>
                                        <p:tgtEl>
                                          <p:spTgt spid="10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10"/>
                                        </p:tgtEl>
                                        <p:attrNameLst>
                                          <p:attrName>style.visibility</p:attrName>
                                        </p:attrNameLst>
                                      </p:cBhvr>
                                      <p:to>
                                        <p:strVal val="visible"/>
                                      </p:to>
                                    </p:set>
                                    <p:animEffect transition="in" filter="wipe(down)">
                                      <p:cBhvr>
                                        <p:cTn id="139" dur="500"/>
                                        <p:tgtEl>
                                          <p:spTgt spid="110"/>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106"/>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107"/>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110"/>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Effect transition="in" filter="wipe(left)">
                                      <p:cBhvr>
                                        <p:cTn id="152" dur="500"/>
                                        <p:tgtEl>
                                          <p:spTgt spid="63"/>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64"/>
                                        </p:tgtEl>
                                        <p:attrNameLst>
                                          <p:attrName>style.visibility</p:attrName>
                                        </p:attrNameLst>
                                      </p:cBhvr>
                                      <p:to>
                                        <p:strVal val="visible"/>
                                      </p:to>
                                    </p:set>
                                    <p:animEffect transition="in" filter="wipe(left)">
                                      <p:cBhvr>
                                        <p:cTn id="157" dur="500"/>
                                        <p:tgtEl>
                                          <p:spTgt spid="64"/>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65"/>
                                        </p:tgtEl>
                                        <p:attrNameLst>
                                          <p:attrName>style.visibility</p:attrName>
                                        </p:attrNameLst>
                                      </p:cBhvr>
                                      <p:to>
                                        <p:strVal val="visible"/>
                                      </p:to>
                                    </p:set>
                                    <p:animEffect transition="in" filter="wipe(left)">
                                      <p:cBhvr>
                                        <p:cTn id="162" dur="500"/>
                                        <p:tgtEl>
                                          <p:spTgt spid="65"/>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84">
                                            <p:txEl>
                                              <p:pRg st="7" end="7"/>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84">
                                            <p:txEl>
                                              <p:pRg st="8" end="8"/>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grpId="0" nodeType="clickEffect">
                                  <p:stCondLst>
                                    <p:cond delay="0"/>
                                  </p:stCondLst>
                                  <p:childTnLst>
                                    <p:set>
                                      <p:cBhvr>
                                        <p:cTn id="174" dur="1" fill="hold">
                                          <p:stCondLst>
                                            <p:cond delay="0"/>
                                          </p:stCondLst>
                                        </p:cTn>
                                        <p:tgtEl>
                                          <p:spTgt spid="109"/>
                                        </p:tgtEl>
                                        <p:attrNameLst>
                                          <p:attrName>style.visibility</p:attrName>
                                        </p:attrNameLst>
                                      </p:cBhvr>
                                      <p:to>
                                        <p:strVal val="visible"/>
                                      </p:to>
                                    </p:set>
                                    <p:animEffect transition="in" filter="wipe(down)">
                                      <p:cBhvr>
                                        <p:cTn id="175" dur="500"/>
                                        <p:tgtEl>
                                          <p:spTgt spid="109"/>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66"/>
                                        </p:tgtEl>
                                        <p:attrNameLst>
                                          <p:attrName>style.visibility</p:attrName>
                                        </p:attrNameLst>
                                      </p:cBhvr>
                                      <p:to>
                                        <p:strVal val="visible"/>
                                      </p:to>
                                    </p:set>
                                    <p:animEffect transition="in" filter="wipe(left)">
                                      <p:cBhvr>
                                        <p:cTn id="180" dur="500"/>
                                        <p:tgtEl>
                                          <p:spTgt spid="66"/>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in" filter="wipe(left)">
                                      <p:cBhvr>
                                        <p:cTn id="185" dur="500"/>
                                        <p:tgtEl>
                                          <p:spTgt spid="67"/>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68"/>
                                        </p:tgtEl>
                                        <p:attrNameLst>
                                          <p:attrName>style.visibility</p:attrName>
                                        </p:attrNameLst>
                                      </p:cBhvr>
                                      <p:to>
                                        <p:strVal val="visible"/>
                                      </p:to>
                                    </p:set>
                                    <p:animEffect transition="in" filter="wipe(left)">
                                      <p:cBhvr>
                                        <p:cTn id="190" dur="500"/>
                                        <p:tgtEl>
                                          <p:spTgt spid="68"/>
                                        </p:tgtEl>
                                      </p:cBhvr>
                                    </p:animEffec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109"/>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22" presetClass="entr" presetSubtype="4" fill="hold" grpId="0" nodeType="clickEffect">
                                  <p:stCondLst>
                                    <p:cond delay="0"/>
                                  </p:stCondLst>
                                  <p:childTnLst>
                                    <p:set>
                                      <p:cBhvr>
                                        <p:cTn id="198" dur="1" fill="hold">
                                          <p:stCondLst>
                                            <p:cond delay="0"/>
                                          </p:stCondLst>
                                        </p:cTn>
                                        <p:tgtEl>
                                          <p:spTgt spid="128"/>
                                        </p:tgtEl>
                                        <p:attrNameLst>
                                          <p:attrName>style.visibility</p:attrName>
                                        </p:attrNameLst>
                                      </p:cBhvr>
                                      <p:to>
                                        <p:strVal val="visible"/>
                                      </p:to>
                                    </p:set>
                                    <p:animEffect transition="in" filter="wipe(down)">
                                      <p:cBhvr>
                                        <p:cTn id="199" dur="500"/>
                                        <p:tgtEl>
                                          <p:spTgt spid="128"/>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1" fill="hold" nodeType="clickEffect">
                                  <p:stCondLst>
                                    <p:cond delay="0"/>
                                  </p:stCondLst>
                                  <p:childTnLst>
                                    <p:set>
                                      <p:cBhvr>
                                        <p:cTn id="203" dur="1" fill="hold">
                                          <p:stCondLst>
                                            <p:cond delay="0"/>
                                          </p:stCondLst>
                                        </p:cTn>
                                        <p:tgtEl>
                                          <p:spTgt spid="15"/>
                                        </p:tgtEl>
                                        <p:attrNameLst>
                                          <p:attrName>style.visibility</p:attrName>
                                        </p:attrNameLst>
                                      </p:cBhvr>
                                      <p:to>
                                        <p:strVal val="visible"/>
                                      </p:to>
                                    </p:set>
                                    <p:animEffect transition="in" filter="wipe(up)">
                                      <p:cBhvr>
                                        <p:cTn id="204" dur="2000"/>
                                        <p:tgtEl>
                                          <p:spTgt spid="15"/>
                                        </p:tgtEl>
                                      </p:cBhvr>
                                    </p:animEffec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grpId="1" nodeType="clickEffect">
                                  <p:stCondLst>
                                    <p:cond delay="0"/>
                                  </p:stCondLst>
                                  <p:childTnLst>
                                    <p:set>
                                      <p:cBhvr>
                                        <p:cTn id="208" dur="1" fill="hold">
                                          <p:stCondLst>
                                            <p:cond delay="0"/>
                                          </p:stCondLst>
                                        </p:cTn>
                                        <p:tgtEl>
                                          <p:spTgt spid="1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82" grpId="0"/>
      <p:bldP spid="84" grpId="0" uiExpand="1" build="p"/>
      <p:bldP spid="102" grpId="0" animBg="1"/>
      <p:bldP spid="102" grpId="1" animBg="1"/>
      <p:bldP spid="104" grpId="0" animBg="1"/>
      <p:bldP spid="104" grpId="1" animBg="1"/>
      <p:bldP spid="106" grpId="0" animBg="1"/>
      <p:bldP spid="106" grpId="1" animBg="1"/>
      <p:bldP spid="107" grpId="0" animBg="1"/>
      <p:bldP spid="107" grpId="1" animBg="1"/>
      <p:bldP spid="109" grpId="0" animBg="1"/>
      <p:bldP spid="109" grpId="1" animBg="1"/>
      <p:bldP spid="85" grpId="0" animBg="1"/>
      <p:bldP spid="85" grpId="1" animBg="1"/>
      <p:bldP spid="110" grpId="0" animBg="1"/>
      <p:bldP spid="110" grpId="1" animBg="1"/>
      <p:bldP spid="103" grpId="0" animBg="1"/>
      <p:bldP spid="103" grpId="1" animBg="1"/>
      <p:bldP spid="128" grpId="0" animBg="1"/>
      <p:bldP spid="128" grpId="1"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D176C6-AACE-4E12-9741-9626CD338F7A}"/>
              </a:ext>
            </a:extLst>
          </p:cNvPr>
          <p:cNvSpPr/>
          <p:nvPr/>
        </p:nvSpPr>
        <p:spPr>
          <a:xfrm>
            <a:off x="202840" y="794720"/>
            <a:ext cx="6040800" cy="2952466"/>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900204" y="-270916"/>
            <a:ext cx="8180136" cy="1143000"/>
          </a:xfrm>
        </p:spPr>
        <p:txBody>
          <a:bodyPr/>
          <a:lstStyle/>
          <a:p>
            <a:r>
              <a:rPr lang="en-US" dirty="0"/>
              <a:t>More Control Flow: Pattern Matching with Lists</a:t>
            </a:r>
            <a:endParaRPr lang="en-US" dirty="0">
              <a:solidFill>
                <a:srgbClr val="FF0000"/>
              </a:solidFill>
            </a:endParaRPr>
          </a:p>
        </p:txBody>
      </p:sp>
      <p:sp>
        <p:nvSpPr>
          <p:cNvPr id="8" name="TextBox 7">
            <a:extLst>
              <a:ext uri="{FF2B5EF4-FFF2-40B4-BE49-F238E27FC236}">
                <a16:creationId xmlns:a16="http://schemas.microsoft.com/office/drawing/2014/main" id="{5B6AC544-BF84-4657-90EE-F855E2F311AE}"/>
              </a:ext>
            </a:extLst>
          </p:cNvPr>
          <p:cNvSpPr txBox="1"/>
          <p:nvPr/>
        </p:nvSpPr>
        <p:spPr>
          <a:xfrm>
            <a:off x="6544221" y="873982"/>
            <a:ext cx="5167678" cy="769441"/>
          </a:xfrm>
          <a:prstGeom prst="rect">
            <a:avLst/>
          </a:prstGeom>
          <a:noFill/>
        </p:spPr>
        <p:txBody>
          <a:bodyPr wrap="square" rtlCol="0">
            <a:spAutoFit/>
          </a:bodyPr>
          <a:lstStyle/>
          <a:p>
            <a:pPr algn="ctr"/>
            <a:r>
              <a:rPr lang="en-US" sz="2200" dirty="0"/>
              <a:t>Finally, we can use bracket and comma notation to match lists.</a:t>
            </a:r>
          </a:p>
        </p:txBody>
      </p:sp>
      <p:sp>
        <p:nvSpPr>
          <p:cNvPr id="84" name="TextBox 83">
            <a:extLst>
              <a:ext uri="{FF2B5EF4-FFF2-40B4-BE49-F238E27FC236}">
                <a16:creationId xmlns:a16="http://schemas.microsoft.com/office/drawing/2014/main" id="{26A05952-FF84-4F25-BC93-5A0923630BC9}"/>
              </a:ext>
            </a:extLst>
          </p:cNvPr>
          <p:cNvSpPr txBox="1"/>
          <p:nvPr/>
        </p:nvSpPr>
        <p:spPr>
          <a:xfrm>
            <a:off x="6264847" y="1837420"/>
            <a:ext cx="5798896" cy="1107996"/>
          </a:xfrm>
          <a:prstGeom prst="rect">
            <a:avLst/>
          </a:prstGeom>
          <a:noFill/>
        </p:spPr>
        <p:txBody>
          <a:bodyPr wrap="square" rtlCol="0">
            <a:spAutoFit/>
          </a:bodyPr>
          <a:lstStyle/>
          <a:p>
            <a:pPr algn="ctr"/>
            <a:r>
              <a:rPr lang="en-US" sz="2200" dirty="0"/>
              <a:t>This second kind of list pattern is enclosed in </a:t>
            </a:r>
            <a:r>
              <a:rPr lang="en-US" sz="2200" dirty="0">
                <a:solidFill>
                  <a:srgbClr val="FF0000"/>
                </a:solidFill>
              </a:rPr>
              <a:t>[]</a:t>
            </a:r>
            <a:r>
              <a:rPr lang="en-US" sz="2200" dirty="0"/>
              <a:t> and has one or more variable names, constants or underscores separated by </a:t>
            </a:r>
            <a:r>
              <a:rPr lang="en-US" sz="2200" dirty="0">
                <a:solidFill>
                  <a:srgbClr val="00B050"/>
                </a:solidFill>
              </a:rPr>
              <a:t>commas</a:t>
            </a:r>
            <a:r>
              <a:rPr lang="en-US" sz="2200" dirty="0"/>
              <a:t>, e.g.:</a:t>
            </a:r>
          </a:p>
        </p:txBody>
      </p:sp>
      <p:sp>
        <p:nvSpPr>
          <p:cNvPr id="85" name="TextBox 84">
            <a:extLst>
              <a:ext uri="{FF2B5EF4-FFF2-40B4-BE49-F238E27FC236}">
                <a16:creationId xmlns:a16="http://schemas.microsoft.com/office/drawing/2014/main" id="{D86057D9-1247-4CB3-96AF-5850FACAF0BE}"/>
              </a:ext>
            </a:extLst>
          </p:cNvPr>
          <p:cNvSpPr txBox="1"/>
          <p:nvPr/>
        </p:nvSpPr>
        <p:spPr>
          <a:xfrm>
            <a:off x="6373449" y="3021998"/>
            <a:ext cx="5351175" cy="430887"/>
          </a:xfrm>
          <a:prstGeom prst="rect">
            <a:avLst/>
          </a:prstGeom>
          <a:noFill/>
        </p:spPr>
        <p:txBody>
          <a:bodyPr wrap="square" rtlCol="0">
            <a:spAutoFit/>
          </a:bodyPr>
          <a:lstStyle/>
          <a:p>
            <a:pPr algn="ctr"/>
            <a:r>
              <a:rPr lang="en-US" sz="2200" dirty="0"/>
              <a:t>[</a:t>
            </a:r>
            <a:r>
              <a:rPr lang="en-US" sz="2200" dirty="0">
                <a:solidFill>
                  <a:srgbClr val="7030A0"/>
                </a:solidFill>
              </a:rPr>
              <a:t>first</a:t>
            </a:r>
            <a:r>
              <a:rPr lang="en-US" sz="2200" dirty="0"/>
              <a:t>]</a:t>
            </a:r>
          </a:p>
        </p:txBody>
      </p:sp>
      <p:sp>
        <p:nvSpPr>
          <p:cNvPr id="103" name="TextBox 102">
            <a:extLst>
              <a:ext uri="{FF2B5EF4-FFF2-40B4-BE49-F238E27FC236}">
                <a16:creationId xmlns:a16="http://schemas.microsoft.com/office/drawing/2014/main" id="{325CB790-AA0C-45D7-9B72-E291141F2F1C}"/>
              </a:ext>
            </a:extLst>
          </p:cNvPr>
          <p:cNvSpPr txBox="1"/>
          <p:nvPr/>
        </p:nvSpPr>
        <p:spPr>
          <a:xfrm>
            <a:off x="6247086" y="5433682"/>
            <a:ext cx="5603900" cy="1107996"/>
          </a:xfrm>
          <a:prstGeom prst="rect">
            <a:avLst/>
          </a:prstGeom>
          <a:noFill/>
        </p:spPr>
        <p:txBody>
          <a:bodyPr wrap="square" rtlCol="0">
            <a:spAutoFit/>
          </a:bodyPr>
          <a:lstStyle/>
          <a:p>
            <a:pPr algn="ctr"/>
            <a:r>
              <a:rPr lang="en-US" sz="2200" dirty="0"/>
              <a:t>Every </a:t>
            </a:r>
            <a:r>
              <a:rPr lang="en-US" sz="2200" dirty="0">
                <a:solidFill>
                  <a:srgbClr val="7030A0"/>
                </a:solidFill>
              </a:rPr>
              <a:t>item</a:t>
            </a:r>
            <a:r>
              <a:rPr lang="en-US" sz="2200" dirty="0"/>
              <a:t> matches a single value in a list, and will only match if the list is the exact length as the number of items in the pattern.</a:t>
            </a:r>
          </a:p>
        </p:txBody>
      </p:sp>
      <p:sp>
        <p:nvSpPr>
          <p:cNvPr id="106" name="TextBox 105">
            <a:extLst>
              <a:ext uri="{FF2B5EF4-FFF2-40B4-BE49-F238E27FC236}">
                <a16:creationId xmlns:a16="http://schemas.microsoft.com/office/drawing/2014/main" id="{62BB045B-56B3-4E70-84A9-BD04E44BAE93}"/>
              </a:ext>
            </a:extLst>
          </p:cNvPr>
          <p:cNvSpPr txBox="1"/>
          <p:nvPr/>
        </p:nvSpPr>
        <p:spPr>
          <a:xfrm>
            <a:off x="6373449" y="3790028"/>
            <a:ext cx="5351175" cy="430887"/>
          </a:xfrm>
          <a:prstGeom prst="rect">
            <a:avLst/>
          </a:prstGeom>
          <a:noFill/>
        </p:spPr>
        <p:txBody>
          <a:bodyPr wrap="square" rtlCol="0">
            <a:spAutoFit/>
          </a:bodyPr>
          <a:lstStyle/>
          <a:p>
            <a:pPr algn="ctr"/>
            <a:r>
              <a:rPr lang="en-US" sz="2200" dirty="0"/>
              <a:t>[</a:t>
            </a:r>
            <a:r>
              <a:rPr lang="en-US" sz="2200" dirty="0" err="1">
                <a:solidFill>
                  <a:srgbClr val="7030A0"/>
                </a:solidFill>
              </a:rPr>
              <a:t>first</a:t>
            </a:r>
            <a:r>
              <a:rPr lang="en-US" sz="2200" dirty="0" err="1">
                <a:solidFill>
                  <a:srgbClr val="00B050"/>
                </a:solidFill>
              </a:rPr>
              <a:t>,</a:t>
            </a:r>
            <a:r>
              <a:rPr lang="en-US" sz="2200" dirty="0" err="1">
                <a:solidFill>
                  <a:srgbClr val="7030A0"/>
                </a:solidFill>
              </a:rPr>
              <a:t>second</a:t>
            </a:r>
            <a:r>
              <a:rPr lang="en-US" sz="2200" dirty="0" err="1">
                <a:solidFill>
                  <a:srgbClr val="00B050"/>
                </a:solidFill>
              </a:rPr>
              <a:t>,</a:t>
            </a:r>
            <a:r>
              <a:rPr lang="en-US" sz="2200" dirty="0" err="1">
                <a:solidFill>
                  <a:srgbClr val="7030A0"/>
                </a:solidFill>
              </a:rPr>
              <a:t>third</a:t>
            </a:r>
            <a:r>
              <a:rPr lang="en-US" sz="2200" dirty="0"/>
              <a:t>]</a:t>
            </a:r>
          </a:p>
        </p:txBody>
      </p:sp>
      <p:sp>
        <p:nvSpPr>
          <p:cNvPr id="107" name="TextBox 106">
            <a:extLst>
              <a:ext uri="{FF2B5EF4-FFF2-40B4-BE49-F238E27FC236}">
                <a16:creationId xmlns:a16="http://schemas.microsoft.com/office/drawing/2014/main" id="{CD463C94-7A05-4E31-A0FD-BF919FFE0DD9}"/>
              </a:ext>
            </a:extLst>
          </p:cNvPr>
          <p:cNvSpPr txBox="1"/>
          <p:nvPr/>
        </p:nvSpPr>
        <p:spPr>
          <a:xfrm>
            <a:off x="6373449" y="3406013"/>
            <a:ext cx="5351175" cy="430887"/>
          </a:xfrm>
          <a:prstGeom prst="rect">
            <a:avLst/>
          </a:prstGeom>
          <a:noFill/>
        </p:spPr>
        <p:txBody>
          <a:bodyPr wrap="square" rtlCol="0">
            <a:spAutoFit/>
          </a:bodyPr>
          <a:lstStyle/>
          <a:p>
            <a:pPr algn="ctr"/>
            <a:r>
              <a:rPr lang="en-US" sz="2200" dirty="0"/>
              <a:t>[</a:t>
            </a:r>
            <a:r>
              <a:rPr lang="en-US" sz="2200" dirty="0" err="1">
                <a:solidFill>
                  <a:srgbClr val="7030A0"/>
                </a:solidFill>
              </a:rPr>
              <a:t>first</a:t>
            </a:r>
            <a:r>
              <a:rPr lang="en-US" sz="2200" dirty="0" err="1">
                <a:solidFill>
                  <a:srgbClr val="00B050"/>
                </a:solidFill>
              </a:rPr>
              <a:t>,</a:t>
            </a:r>
            <a:r>
              <a:rPr lang="en-US" sz="2200" dirty="0" err="1">
                <a:solidFill>
                  <a:srgbClr val="7030A0"/>
                </a:solidFill>
              </a:rPr>
              <a:t>second</a:t>
            </a:r>
            <a:r>
              <a:rPr lang="en-US" sz="2200" dirty="0"/>
              <a:t>]</a:t>
            </a:r>
          </a:p>
        </p:txBody>
      </p:sp>
      <p:sp>
        <p:nvSpPr>
          <p:cNvPr id="45" name="TextBox 44">
            <a:extLst>
              <a:ext uri="{FF2B5EF4-FFF2-40B4-BE49-F238E27FC236}">
                <a16:creationId xmlns:a16="http://schemas.microsoft.com/office/drawing/2014/main" id="{BA24F832-79AC-4A2E-B8B8-8F0C45EAD6BC}"/>
              </a:ext>
            </a:extLst>
          </p:cNvPr>
          <p:cNvSpPr txBox="1"/>
          <p:nvPr/>
        </p:nvSpPr>
        <p:spPr>
          <a:xfrm>
            <a:off x="6401681" y="4161279"/>
            <a:ext cx="5351175" cy="430887"/>
          </a:xfrm>
          <a:prstGeom prst="rect">
            <a:avLst/>
          </a:prstGeom>
          <a:noFill/>
        </p:spPr>
        <p:txBody>
          <a:bodyPr wrap="square" rtlCol="0">
            <a:spAutoFit/>
          </a:bodyPr>
          <a:lstStyle/>
          <a:p>
            <a:pPr algn="ctr"/>
            <a:r>
              <a:rPr lang="en-US" sz="2200" dirty="0"/>
              <a:t>[</a:t>
            </a:r>
            <a:r>
              <a:rPr lang="en-US" sz="2200" dirty="0">
                <a:solidFill>
                  <a:srgbClr val="7030A0"/>
                </a:solidFill>
              </a:rPr>
              <a:t>42</a:t>
            </a:r>
            <a:r>
              <a:rPr lang="en-US" sz="2200" dirty="0"/>
              <a:t>]</a:t>
            </a:r>
          </a:p>
        </p:txBody>
      </p:sp>
      <p:sp>
        <p:nvSpPr>
          <p:cNvPr id="46" name="TextBox 45">
            <a:extLst>
              <a:ext uri="{FF2B5EF4-FFF2-40B4-BE49-F238E27FC236}">
                <a16:creationId xmlns:a16="http://schemas.microsoft.com/office/drawing/2014/main" id="{7F9E6565-3EA0-4140-890A-0920C1DFB33D}"/>
              </a:ext>
            </a:extLst>
          </p:cNvPr>
          <p:cNvSpPr txBox="1"/>
          <p:nvPr/>
        </p:nvSpPr>
        <p:spPr>
          <a:xfrm>
            <a:off x="6401681" y="4929309"/>
            <a:ext cx="5351175" cy="430887"/>
          </a:xfrm>
          <a:prstGeom prst="rect">
            <a:avLst/>
          </a:prstGeom>
          <a:noFill/>
        </p:spPr>
        <p:txBody>
          <a:bodyPr wrap="square" rtlCol="0">
            <a:spAutoFit/>
          </a:bodyPr>
          <a:lstStyle/>
          <a:p>
            <a:pPr algn="ctr"/>
            <a:r>
              <a:rPr lang="en-US" sz="2200" dirty="0"/>
              <a:t>[</a:t>
            </a:r>
            <a:r>
              <a:rPr lang="en-US" sz="2200" dirty="0">
                <a:solidFill>
                  <a:srgbClr val="7030A0"/>
                </a:solidFill>
              </a:rPr>
              <a:t>19</a:t>
            </a:r>
            <a:r>
              <a:rPr lang="en-US" sz="2200" dirty="0">
                <a:solidFill>
                  <a:srgbClr val="00B050"/>
                </a:solidFill>
              </a:rPr>
              <a:t>,</a:t>
            </a:r>
            <a:r>
              <a:rPr lang="en-US" sz="2200" dirty="0">
                <a:solidFill>
                  <a:srgbClr val="7030A0"/>
                </a:solidFill>
              </a:rPr>
              <a:t>second</a:t>
            </a:r>
            <a:r>
              <a:rPr lang="en-US" sz="2200" dirty="0">
                <a:solidFill>
                  <a:srgbClr val="00B050"/>
                </a:solidFill>
              </a:rPr>
              <a:t>,</a:t>
            </a:r>
            <a:r>
              <a:rPr lang="en-US" sz="2200" dirty="0">
                <a:solidFill>
                  <a:srgbClr val="7030A0"/>
                </a:solidFill>
              </a:rPr>
              <a:t>_</a:t>
            </a:r>
            <a:r>
              <a:rPr lang="en-US" sz="2200" dirty="0"/>
              <a:t>]</a:t>
            </a:r>
          </a:p>
        </p:txBody>
      </p:sp>
      <p:sp>
        <p:nvSpPr>
          <p:cNvPr id="47" name="TextBox 46">
            <a:extLst>
              <a:ext uri="{FF2B5EF4-FFF2-40B4-BE49-F238E27FC236}">
                <a16:creationId xmlns:a16="http://schemas.microsoft.com/office/drawing/2014/main" id="{4D45C6E8-CF71-42BB-99F2-FE1CD44E4BF6}"/>
              </a:ext>
            </a:extLst>
          </p:cNvPr>
          <p:cNvSpPr txBox="1"/>
          <p:nvPr/>
        </p:nvSpPr>
        <p:spPr>
          <a:xfrm>
            <a:off x="6401681" y="4545294"/>
            <a:ext cx="5351175" cy="430887"/>
          </a:xfrm>
          <a:prstGeom prst="rect">
            <a:avLst/>
          </a:prstGeom>
          <a:noFill/>
        </p:spPr>
        <p:txBody>
          <a:bodyPr wrap="square" rtlCol="0">
            <a:spAutoFit/>
          </a:bodyPr>
          <a:lstStyle/>
          <a:p>
            <a:pPr algn="ctr"/>
            <a:r>
              <a:rPr lang="en-US" sz="2200" dirty="0"/>
              <a:t>[</a:t>
            </a:r>
            <a:r>
              <a:rPr lang="en-US" sz="2200" dirty="0">
                <a:solidFill>
                  <a:srgbClr val="7030A0"/>
                </a:solidFill>
              </a:rPr>
              <a:t>first</a:t>
            </a:r>
            <a:r>
              <a:rPr lang="en-US" sz="2200" dirty="0">
                <a:solidFill>
                  <a:srgbClr val="00B050"/>
                </a:solidFill>
              </a:rPr>
              <a:t>,</a:t>
            </a:r>
            <a:r>
              <a:rPr lang="en-US" sz="2200" dirty="0">
                <a:solidFill>
                  <a:srgbClr val="7030A0"/>
                </a:solidFill>
              </a:rPr>
              <a:t>19</a:t>
            </a:r>
            <a:r>
              <a:rPr lang="en-US" sz="2200" dirty="0"/>
              <a:t>]</a:t>
            </a:r>
          </a:p>
        </p:txBody>
      </p:sp>
      <p:sp>
        <p:nvSpPr>
          <p:cNvPr id="55" name="TextBox 54">
            <a:extLst>
              <a:ext uri="{FF2B5EF4-FFF2-40B4-BE49-F238E27FC236}">
                <a16:creationId xmlns:a16="http://schemas.microsoft.com/office/drawing/2014/main" id="{C01C480F-8BD2-4BCF-9458-AFEAD0A57475}"/>
              </a:ext>
            </a:extLst>
          </p:cNvPr>
          <p:cNvSpPr txBox="1"/>
          <p:nvPr/>
        </p:nvSpPr>
        <p:spPr>
          <a:xfrm>
            <a:off x="219707" y="769935"/>
            <a:ext cx="6040800" cy="923330"/>
          </a:xfrm>
          <a:prstGeom prst="rect">
            <a:avLst/>
          </a:prstGeom>
          <a:noFill/>
        </p:spPr>
        <p:txBody>
          <a:bodyPr wrap="square" rtlCol="0">
            <a:spAutoFit/>
          </a:bodyPr>
          <a:lstStyle/>
          <a:p>
            <a:r>
              <a:rPr lang="en-US" dirty="0"/>
              <a:t>-- Let's match some lists</a:t>
            </a:r>
          </a:p>
          <a:p>
            <a:r>
              <a:rPr lang="en-US" dirty="0" err="1"/>
              <a:t>whats_in_your_list</a:t>
            </a:r>
            <a:r>
              <a:rPr lang="en-US" dirty="0"/>
              <a:t> [10] = </a:t>
            </a:r>
          </a:p>
          <a:p>
            <a:r>
              <a:rPr lang="en-US" dirty="0"/>
              <a:t>    "Your list has just 1 value which is 10."</a:t>
            </a:r>
          </a:p>
        </p:txBody>
      </p:sp>
      <p:sp>
        <p:nvSpPr>
          <p:cNvPr id="56" name="TextBox 55">
            <a:extLst>
              <a:ext uri="{FF2B5EF4-FFF2-40B4-BE49-F238E27FC236}">
                <a16:creationId xmlns:a16="http://schemas.microsoft.com/office/drawing/2014/main" id="{2AEFDC38-2D47-43EC-9B94-206ED35C462B}"/>
              </a:ext>
            </a:extLst>
          </p:cNvPr>
          <p:cNvSpPr txBox="1"/>
          <p:nvPr/>
        </p:nvSpPr>
        <p:spPr>
          <a:xfrm>
            <a:off x="219707" y="1739150"/>
            <a:ext cx="6040800" cy="646331"/>
          </a:xfrm>
          <a:prstGeom prst="rect">
            <a:avLst/>
          </a:prstGeom>
          <a:noFill/>
        </p:spPr>
        <p:txBody>
          <a:bodyPr wrap="square" rtlCol="0">
            <a:spAutoFit/>
          </a:bodyPr>
          <a:lstStyle/>
          <a:p>
            <a:r>
              <a:rPr lang="en-US" dirty="0" err="1"/>
              <a:t>whats_in_your_list</a:t>
            </a:r>
            <a:r>
              <a:rPr lang="en-US" dirty="0"/>
              <a:t> [</a:t>
            </a:r>
            <a:r>
              <a:rPr lang="en-US" dirty="0" err="1"/>
              <a:t>a,b</a:t>
            </a:r>
            <a:r>
              <a:rPr lang="en-US" dirty="0"/>
              <a:t>] = "Your list has 2 values: " </a:t>
            </a:r>
          </a:p>
          <a:p>
            <a:r>
              <a:rPr lang="en-US" dirty="0"/>
              <a:t>    ++ (show a) ++ " and " ++ (show b)</a:t>
            </a:r>
          </a:p>
        </p:txBody>
      </p:sp>
      <p:sp>
        <p:nvSpPr>
          <p:cNvPr id="57" name="TextBox 56">
            <a:extLst>
              <a:ext uri="{FF2B5EF4-FFF2-40B4-BE49-F238E27FC236}">
                <a16:creationId xmlns:a16="http://schemas.microsoft.com/office/drawing/2014/main" id="{EC0D323B-63FA-4BD7-B2B6-E42FC4F782AF}"/>
              </a:ext>
            </a:extLst>
          </p:cNvPr>
          <p:cNvSpPr txBox="1"/>
          <p:nvPr/>
        </p:nvSpPr>
        <p:spPr>
          <a:xfrm>
            <a:off x="219707" y="2431366"/>
            <a:ext cx="6040800" cy="646331"/>
          </a:xfrm>
          <a:prstGeom prst="rect">
            <a:avLst/>
          </a:prstGeom>
          <a:noFill/>
        </p:spPr>
        <p:txBody>
          <a:bodyPr wrap="square" rtlCol="0">
            <a:spAutoFit/>
          </a:bodyPr>
          <a:lstStyle/>
          <a:p>
            <a:r>
              <a:rPr lang="en-US" dirty="0" err="1"/>
              <a:t>whats_in_your_list</a:t>
            </a:r>
            <a:r>
              <a:rPr lang="en-US" dirty="0"/>
              <a:t> [9,_,c] = </a:t>
            </a:r>
          </a:p>
          <a:p>
            <a:r>
              <a:rPr lang="en-US" dirty="0"/>
              <a:t>    "Starts with 9 and its third item is:"  ++ (show c)</a:t>
            </a:r>
          </a:p>
        </p:txBody>
      </p:sp>
      <p:sp>
        <p:nvSpPr>
          <p:cNvPr id="58" name="TextBox 57">
            <a:extLst>
              <a:ext uri="{FF2B5EF4-FFF2-40B4-BE49-F238E27FC236}">
                <a16:creationId xmlns:a16="http://schemas.microsoft.com/office/drawing/2014/main" id="{8492EF78-E91C-4FE8-9506-4F5F87CDA96F}"/>
              </a:ext>
            </a:extLst>
          </p:cNvPr>
          <p:cNvSpPr txBox="1"/>
          <p:nvPr/>
        </p:nvSpPr>
        <p:spPr>
          <a:xfrm>
            <a:off x="219707" y="3101818"/>
            <a:ext cx="6040800" cy="646331"/>
          </a:xfrm>
          <a:prstGeom prst="rect">
            <a:avLst/>
          </a:prstGeom>
          <a:noFill/>
        </p:spPr>
        <p:txBody>
          <a:bodyPr wrap="square" rtlCol="0">
            <a:spAutoFit/>
          </a:bodyPr>
          <a:lstStyle/>
          <a:p>
            <a:r>
              <a:rPr lang="en-US" dirty="0" err="1"/>
              <a:t>whats_in_your_list</a:t>
            </a:r>
            <a:r>
              <a:rPr lang="en-US" dirty="0"/>
              <a:t> _ = </a:t>
            </a:r>
          </a:p>
          <a:p>
            <a:r>
              <a:rPr lang="en-US" dirty="0"/>
              <a:t>    "Your list had something else in it."</a:t>
            </a:r>
          </a:p>
        </p:txBody>
      </p:sp>
      <p:sp>
        <p:nvSpPr>
          <p:cNvPr id="59" name="Speech Bubble: Rectangle with Corners Rounded 58">
            <a:extLst>
              <a:ext uri="{FF2B5EF4-FFF2-40B4-BE49-F238E27FC236}">
                <a16:creationId xmlns:a16="http://schemas.microsoft.com/office/drawing/2014/main" id="{F7327461-8D57-4C69-B440-519CE51602CA}"/>
              </a:ext>
            </a:extLst>
          </p:cNvPr>
          <p:cNvSpPr/>
          <p:nvPr/>
        </p:nvSpPr>
        <p:spPr>
          <a:xfrm>
            <a:off x="4303763" y="2614471"/>
            <a:ext cx="3480612" cy="1007355"/>
          </a:xfrm>
          <a:prstGeom prst="wedgeRoundRectCallout">
            <a:avLst>
              <a:gd name="adj1" fmla="val -107917"/>
              <a:gd name="adj2" fmla="val 265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a catch-all to match all lists not covered by the earlier patterns.</a:t>
            </a:r>
          </a:p>
        </p:txBody>
      </p:sp>
      <p:grpSp>
        <p:nvGrpSpPr>
          <p:cNvPr id="60" name="Group 59">
            <a:extLst>
              <a:ext uri="{FF2B5EF4-FFF2-40B4-BE49-F238E27FC236}">
                <a16:creationId xmlns:a16="http://schemas.microsoft.com/office/drawing/2014/main" id="{6D8AD57B-FDC8-4AA0-856E-E968375264BA}"/>
              </a:ext>
            </a:extLst>
          </p:cNvPr>
          <p:cNvGrpSpPr/>
          <p:nvPr/>
        </p:nvGrpSpPr>
        <p:grpSpPr>
          <a:xfrm>
            <a:off x="455003" y="3817350"/>
            <a:ext cx="5520284" cy="2991371"/>
            <a:chOff x="6095118" y="1978967"/>
            <a:chExt cx="5733038" cy="3897301"/>
          </a:xfrm>
        </p:grpSpPr>
        <p:grpSp>
          <p:nvGrpSpPr>
            <p:cNvPr id="61" name="Group 60">
              <a:extLst>
                <a:ext uri="{FF2B5EF4-FFF2-40B4-BE49-F238E27FC236}">
                  <a16:creationId xmlns:a16="http://schemas.microsoft.com/office/drawing/2014/main" id="{109FAC36-68FE-455E-8252-49DB57542431}"/>
                </a:ext>
              </a:extLst>
            </p:cNvPr>
            <p:cNvGrpSpPr/>
            <p:nvPr/>
          </p:nvGrpSpPr>
          <p:grpSpPr>
            <a:xfrm>
              <a:off x="6095118" y="1978967"/>
              <a:ext cx="5733038" cy="3897301"/>
              <a:chOff x="3072962" y="1263460"/>
              <a:chExt cx="5994838" cy="4504925"/>
            </a:xfrm>
          </p:grpSpPr>
          <p:pic>
            <p:nvPicPr>
              <p:cNvPr id="63" name="Picture 62">
                <a:extLst>
                  <a:ext uri="{FF2B5EF4-FFF2-40B4-BE49-F238E27FC236}">
                    <a16:creationId xmlns:a16="http://schemas.microsoft.com/office/drawing/2014/main" id="{E9E86BC6-0FB4-4759-8043-F82B1E796C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64" name="Rectangle 63">
                <a:extLst>
                  <a:ext uri="{FF2B5EF4-FFF2-40B4-BE49-F238E27FC236}">
                    <a16:creationId xmlns:a16="http://schemas.microsoft.com/office/drawing/2014/main" id="{77CB17DC-6A76-422B-9207-708BDAB6C95B}"/>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2" name="Rectangle 61">
              <a:extLst>
                <a:ext uri="{FF2B5EF4-FFF2-40B4-BE49-F238E27FC236}">
                  <a16:creationId xmlns:a16="http://schemas.microsoft.com/office/drawing/2014/main" id="{EA8A775A-0871-4810-B3C0-FF0037E5A0C4}"/>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a:extLst>
              <a:ext uri="{FF2B5EF4-FFF2-40B4-BE49-F238E27FC236}">
                <a16:creationId xmlns:a16="http://schemas.microsoft.com/office/drawing/2014/main" id="{99ECB2A1-0245-459C-90E0-7A0D63C5E136}"/>
              </a:ext>
            </a:extLst>
          </p:cNvPr>
          <p:cNvSpPr txBox="1"/>
          <p:nvPr/>
        </p:nvSpPr>
        <p:spPr>
          <a:xfrm>
            <a:off x="479397" y="3945807"/>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66" name="TextBox 65">
            <a:extLst>
              <a:ext uri="{FF2B5EF4-FFF2-40B4-BE49-F238E27FC236}">
                <a16:creationId xmlns:a16="http://schemas.microsoft.com/office/drawing/2014/main" id="{01C78A6E-0CCC-431A-9D7C-A9D8EEB38E28}"/>
              </a:ext>
            </a:extLst>
          </p:cNvPr>
          <p:cNvSpPr txBox="1"/>
          <p:nvPr/>
        </p:nvSpPr>
        <p:spPr>
          <a:xfrm>
            <a:off x="1572993" y="3953106"/>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lists</a:t>
            </a:r>
          </a:p>
        </p:txBody>
      </p:sp>
      <p:sp>
        <p:nvSpPr>
          <p:cNvPr id="67" name="TextBox 66">
            <a:extLst>
              <a:ext uri="{FF2B5EF4-FFF2-40B4-BE49-F238E27FC236}">
                <a16:creationId xmlns:a16="http://schemas.microsoft.com/office/drawing/2014/main" id="{7E7A1DBE-692C-4F13-B92D-9D4A4D6A7552}"/>
              </a:ext>
            </a:extLst>
          </p:cNvPr>
          <p:cNvSpPr txBox="1"/>
          <p:nvPr/>
        </p:nvSpPr>
        <p:spPr>
          <a:xfrm>
            <a:off x="448477" y="4454922"/>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Lists&gt; </a:t>
            </a:r>
          </a:p>
        </p:txBody>
      </p:sp>
      <p:sp>
        <p:nvSpPr>
          <p:cNvPr id="68" name="TextBox 67">
            <a:extLst>
              <a:ext uri="{FF2B5EF4-FFF2-40B4-BE49-F238E27FC236}">
                <a16:creationId xmlns:a16="http://schemas.microsoft.com/office/drawing/2014/main" id="{0629C91F-2D3E-4598-847F-5290108C4C34}"/>
              </a:ext>
            </a:extLst>
          </p:cNvPr>
          <p:cNvSpPr txBox="1"/>
          <p:nvPr/>
        </p:nvSpPr>
        <p:spPr>
          <a:xfrm>
            <a:off x="452894" y="4190518"/>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69" name="TextBox 68">
            <a:extLst>
              <a:ext uri="{FF2B5EF4-FFF2-40B4-BE49-F238E27FC236}">
                <a16:creationId xmlns:a16="http://schemas.microsoft.com/office/drawing/2014/main" id="{B36031DA-0B84-46C8-8E9E-9B2F93E915E3}"/>
              </a:ext>
            </a:extLst>
          </p:cNvPr>
          <p:cNvSpPr txBox="1"/>
          <p:nvPr/>
        </p:nvSpPr>
        <p:spPr>
          <a:xfrm>
            <a:off x="459498" y="4726198"/>
            <a:ext cx="6416610" cy="369332"/>
          </a:xfrm>
          <a:prstGeom prst="rect">
            <a:avLst/>
          </a:prstGeom>
          <a:noFill/>
        </p:spPr>
        <p:txBody>
          <a:bodyPr wrap="square" rtlCol="0">
            <a:spAutoFit/>
          </a:bodyPr>
          <a:lstStyle/>
          <a:p>
            <a:r>
              <a:rPr lang="en-US" dirty="0">
                <a:solidFill>
                  <a:srgbClr val="FFAFAF"/>
                </a:solidFill>
                <a:latin typeface="Consolas" panose="020B0609020204030204" pitchFamily="49" charset="0"/>
              </a:rPr>
              <a:t>"Your list has just 1 value which is 10."</a:t>
            </a:r>
          </a:p>
        </p:txBody>
      </p:sp>
      <p:sp>
        <p:nvSpPr>
          <p:cNvPr id="70" name="TextBox 69">
            <a:extLst>
              <a:ext uri="{FF2B5EF4-FFF2-40B4-BE49-F238E27FC236}">
                <a16:creationId xmlns:a16="http://schemas.microsoft.com/office/drawing/2014/main" id="{FFF4A149-EF7C-4B49-88D3-419A5E8E90B2}"/>
              </a:ext>
            </a:extLst>
          </p:cNvPr>
          <p:cNvSpPr txBox="1"/>
          <p:nvPr/>
        </p:nvSpPr>
        <p:spPr>
          <a:xfrm>
            <a:off x="437456" y="5007483"/>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Lists&gt; </a:t>
            </a:r>
          </a:p>
        </p:txBody>
      </p:sp>
      <p:sp>
        <p:nvSpPr>
          <p:cNvPr id="71" name="TextBox 70">
            <a:extLst>
              <a:ext uri="{FF2B5EF4-FFF2-40B4-BE49-F238E27FC236}">
                <a16:creationId xmlns:a16="http://schemas.microsoft.com/office/drawing/2014/main" id="{E49E79B0-FAA5-4CC3-BFFF-97F76E666CB0}"/>
              </a:ext>
            </a:extLst>
          </p:cNvPr>
          <p:cNvSpPr txBox="1"/>
          <p:nvPr/>
        </p:nvSpPr>
        <p:spPr>
          <a:xfrm>
            <a:off x="1208696" y="5007035"/>
            <a:ext cx="3635714"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whats_in_your_list</a:t>
            </a:r>
            <a:r>
              <a:rPr lang="en-US" dirty="0">
                <a:solidFill>
                  <a:srgbClr val="C2FFF0"/>
                </a:solidFill>
                <a:latin typeface="Consolas" panose="020B0609020204030204" pitchFamily="49" charset="0"/>
              </a:rPr>
              <a:t> [10,20]</a:t>
            </a:r>
          </a:p>
        </p:txBody>
      </p:sp>
      <p:sp>
        <p:nvSpPr>
          <p:cNvPr id="72" name="TextBox 71">
            <a:extLst>
              <a:ext uri="{FF2B5EF4-FFF2-40B4-BE49-F238E27FC236}">
                <a16:creationId xmlns:a16="http://schemas.microsoft.com/office/drawing/2014/main" id="{CFCFDC43-DBEA-40E9-9695-06216E17603B}"/>
              </a:ext>
            </a:extLst>
          </p:cNvPr>
          <p:cNvSpPr txBox="1"/>
          <p:nvPr/>
        </p:nvSpPr>
        <p:spPr>
          <a:xfrm>
            <a:off x="448476" y="5287509"/>
            <a:ext cx="6093360" cy="369332"/>
          </a:xfrm>
          <a:prstGeom prst="rect">
            <a:avLst/>
          </a:prstGeom>
          <a:noFill/>
        </p:spPr>
        <p:txBody>
          <a:bodyPr wrap="square" rtlCol="0">
            <a:spAutoFit/>
          </a:bodyPr>
          <a:lstStyle/>
          <a:p>
            <a:r>
              <a:rPr lang="en-US" dirty="0">
                <a:solidFill>
                  <a:srgbClr val="FFAFAF"/>
                </a:solidFill>
                <a:latin typeface="Consolas" panose="020B0609020204030204" pitchFamily="49" charset="0"/>
              </a:rPr>
              <a:t>"Your list has 2 values: 10 and 20"</a:t>
            </a:r>
          </a:p>
        </p:txBody>
      </p:sp>
      <p:sp>
        <p:nvSpPr>
          <p:cNvPr id="73" name="TextBox 72">
            <a:extLst>
              <a:ext uri="{FF2B5EF4-FFF2-40B4-BE49-F238E27FC236}">
                <a16:creationId xmlns:a16="http://schemas.microsoft.com/office/drawing/2014/main" id="{D8D1BB6A-7AE8-41EC-A134-95C41B6C5B46}"/>
              </a:ext>
            </a:extLst>
          </p:cNvPr>
          <p:cNvSpPr txBox="1"/>
          <p:nvPr/>
        </p:nvSpPr>
        <p:spPr>
          <a:xfrm>
            <a:off x="1241595" y="4454474"/>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whats_in_your_list</a:t>
            </a:r>
            <a:r>
              <a:rPr lang="en-US" dirty="0">
                <a:solidFill>
                  <a:srgbClr val="C2FFF0"/>
                </a:solidFill>
                <a:latin typeface="Consolas" panose="020B0609020204030204" pitchFamily="49" charset="0"/>
              </a:rPr>
              <a:t> [10]</a:t>
            </a:r>
          </a:p>
        </p:txBody>
      </p:sp>
      <p:sp>
        <p:nvSpPr>
          <p:cNvPr id="3" name="TextBox 2">
            <a:extLst>
              <a:ext uri="{FF2B5EF4-FFF2-40B4-BE49-F238E27FC236}">
                <a16:creationId xmlns:a16="http://schemas.microsoft.com/office/drawing/2014/main" id="{2B8BB264-C594-4E77-BD80-0117DFE1BDF7}"/>
              </a:ext>
            </a:extLst>
          </p:cNvPr>
          <p:cNvSpPr txBox="1"/>
          <p:nvPr/>
        </p:nvSpPr>
        <p:spPr>
          <a:xfrm>
            <a:off x="122222" y="479930"/>
            <a:ext cx="833883" cy="369332"/>
          </a:xfrm>
          <a:prstGeom prst="rect">
            <a:avLst/>
          </a:prstGeom>
          <a:noFill/>
        </p:spPr>
        <p:txBody>
          <a:bodyPr wrap="none" rtlCol="0">
            <a:spAutoFit/>
          </a:bodyPr>
          <a:lstStyle/>
          <a:p>
            <a:r>
              <a:rPr lang="en-US" dirty="0" err="1"/>
              <a:t>lists.hs</a:t>
            </a:r>
            <a:endParaRPr lang="en-US" dirty="0"/>
          </a:p>
        </p:txBody>
      </p:sp>
      <p:sp>
        <p:nvSpPr>
          <p:cNvPr id="74" name="TextBox 73">
            <a:extLst>
              <a:ext uri="{FF2B5EF4-FFF2-40B4-BE49-F238E27FC236}">
                <a16:creationId xmlns:a16="http://schemas.microsoft.com/office/drawing/2014/main" id="{0332937E-F254-4028-ABB8-2731BAF71A1A}"/>
              </a:ext>
            </a:extLst>
          </p:cNvPr>
          <p:cNvSpPr txBox="1"/>
          <p:nvPr/>
        </p:nvSpPr>
        <p:spPr>
          <a:xfrm>
            <a:off x="437456" y="5613206"/>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Lists&gt; </a:t>
            </a:r>
          </a:p>
        </p:txBody>
      </p:sp>
      <p:sp>
        <p:nvSpPr>
          <p:cNvPr id="75" name="TextBox 74">
            <a:extLst>
              <a:ext uri="{FF2B5EF4-FFF2-40B4-BE49-F238E27FC236}">
                <a16:creationId xmlns:a16="http://schemas.microsoft.com/office/drawing/2014/main" id="{DBC999A6-F873-430D-90C4-2E3671091228}"/>
              </a:ext>
            </a:extLst>
          </p:cNvPr>
          <p:cNvSpPr txBox="1"/>
          <p:nvPr/>
        </p:nvSpPr>
        <p:spPr>
          <a:xfrm>
            <a:off x="1208696" y="5612758"/>
            <a:ext cx="4024208"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whats_in_your_list</a:t>
            </a:r>
            <a:r>
              <a:rPr lang="en-US" dirty="0">
                <a:solidFill>
                  <a:srgbClr val="C2FFF0"/>
                </a:solidFill>
                <a:latin typeface="Consolas" panose="020B0609020204030204" pitchFamily="49" charset="0"/>
              </a:rPr>
              <a:t> [9,10,20]</a:t>
            </a:r>
          </a:p>
        </p:txBody>
      </p:sp>
      <p:sp>
        <p:nvSpPr>
          <p:cNvPr id="76" name="TextBox 75">
            <a:extLst>
              <a:ext uri="{FF2B5EF4-FFF2-40B4-BE49-F238E27FC236}">
                <a16:creationId xmlns:a16="http://schemas.microsoft.com/office/drawing/2014/main" id="{0DC0CBEB-BE5E-4532-BDC7-149FDEB68197}"/>
              </a:ext>
            </a:extLst>
          </p:cNvPr>
          <p:cNvSpPr txBox="1"/>
          <p:nvPr/>
        </p:nvSpPr>
        <p:spPr>
          <a:xfrm>
            <a:off x="448475" y="5893232"/>
            <a:ext cx="677618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"Starts with 9 and its third item is 20.</a:t>
            </a:r>
          </a:p>
        </p:txBody>
      </p:sp>
      <p:sp>
        <p:nvSpPr>
          <p:cNvPr id="77" name="TextBox 76">
            <a:extLst>
              <a:ext uri="{FF2B5EF4-FFF2-40B4-BE49-F238E27FC236}">
                <a16:creationId xmlns:a16="http://schemas.microsoft.com/office/drawing/2014/main" id="{DB034278-EBFD-40D9-A726-7E83297D5F9F}"/>
              </a:ext>
            </a:extLst>
          </p:cNvPr>
          <p:cNvSpPr txBox="1"/>
          <p:nvPr/>
        </p:nvSpPr>
        <p:spPr>
          <a:xfrm>
            <a:off x="414092" y="6159363"/>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Lists&gt; </a:t>
            </a:r>
          </a:p>
        </p:txBody>
      </p:sp>
      <p:sp>
        <p:nvSpPr>
          <p:cNvPr id="78" name="TextBox 77">
            <a:extLst>
              <a:ext uri="{FF2B5EF4-FFF2-40B4-BE49-F238E27FC236}">
                <a16:creationId xmlns:a16="http://schemas.microsoft.com/office/drawing/2014/main" id="{30BDDC13-252A-4149-98D2-E6F036EA878A}"/>
              </a:ext>
            </a:extLst>
          </p:cNvPr>
          <p:cNvSpPr txBox="1"/>
          <p:nvPr/>
        </p:nvSpPr>
        <p:spPr>
          <a:xfrm>
            <a:off x="1185332" y="6158915"/>
            <a:ext cx="4617938"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whats_in_your_list</a:t>
            </a:r>
            <a:r>
              <a:rPr lang="en-US" dirty="0">
                <a:solidFill>
                  <a:srgbClr val="C2FFF0"/>
                </a:solidFill>
                <a:latin typeface="Consolas" panose="020B0609020204030204" pitchFamily="49" charset="0"/>
              </a:rPr>
              <a:t> [9,10,20,30]</a:t>
            </a:r>
          </a:p>
        </p:txBody>
      </p:sp>
      <p:sp>
        <p:nvSpPr>
          <p:cNvPr id="79" name="TextBox 78">
            <a:extLst>
              <a:ext uri="{FF2B5EF4-FFF2-40B4-BE49-F238E27FC236}">
                <a16:creationId xmlns:a16="http://schemas.microsoft.com/office/drawing/2014/main" id="{07EECBBE-A8A8-4E51-9378-7421675A96B6}"/>
              </a:ext>
            </a:extLst>
          </p:cNvPr>
          <p:cNvSpPr txBox="1"/>
          <p:nvPr/>
        </p:nvSpPr>
        <p:spPr>
          <a:xfrm>
            <a:off x="425111" y="6439389"/>
            <a:ext cx="677618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"Your list had something else in it.</a:t>
            </a:r>
          </a:p>
        </p:txBody>
      </p:sp>
      <p:sp>
        <p:nvSpPr>
          <p:cNvPr id="39" name="Speech Bubble: Rectangle with Corners Rounded 38">
            <a:extLst>
              <a:ext uri="{FF2B5EF4-FFF2-40B4-BE49-F238E27FC236}">
                <a16:creationId xmlns:a16="http://schemas.microsoft.com/office/drawing/2014/main" id="{C4A22EFE-1E8B-477B-B70F-8C272B4DEEDA}"/>
              </a:ext>
            </a:extLst>
          </p:cNvPr>
          <p:cNvSpPr/>
          <p:nvPr/>
        </p:nvSpPr>
        <p:spPr>
          <a:xfrm>
            <a:off x="4111629" y="2934188"/>
            <a:ext cx="3480612" cy="1194660"/>
          </a:xfrm>
          <a:prstGeom prst="wedgeRoundRectCallout">
            <a:avLst>
              <a:gd name="adj1" fmla="val -76299"/>
              <a:gd name="adj2" fmla="val -1021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C1C1"/>
                </a:solidFill>
                <a:latin typeface="Corbel" panose="020B0503020204020204" pitchFamily="34" charset="0"/>
              </a:rPr>
              <a:t>"show" </a:t>
            </a:r>
            <a:r>
              <a:rPr lang="en-US" sz="2000" dirty="0">
                <a:latin typeface="Corbel" panose="020B0503020204020204" pitchFamily="34" charset="0"/>
              </a:rPr>
              <a:t>function converts built-in Haskell types into a </a:t>
            </a:r>
            <a:r>
              <a:rPr lang="en-US" sz="2000" dirty="0">
                <a:solidFill>
                  <a:srgbClr val="FFC1C1"/>
                </a:solidFill>
                <a:latin typeface="Corbel" panose="020B0503020204020204" pitchFamily="34" charset="0"/>
              </a:rPr>
              <a:t>String</a:t>
            </a:r>
            <a:r>
              <a:rPr lang="en-US" sz="2000" dirty="0">
                <a:latin typeface="Corbel" panose="020B0503020204020204" pitchFamily="34" charset="0"/>
              </a:rPr>
              <a:t> that can be printed.</a:t>
            </a:r>
          </a:p>
        </p:txBody>
      </p:sp>
    </p:spTree>
    <p:extLst>
      <p:ext uri="{BB962C8B-B14F-4D97-AF65-F5344CB8AC3E}">
        <p14:creationId xmlns:p14="http://schemas.microsoft.com/office/powerpoint/2010/main" val="308171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3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5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wipe(down)">
                                      <p:cBhvr>
                                        <p:cTn id="74" dur="500"/>
                                        <p:tgtEl>
                                          <p:spTgt spid="59"/>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left)">
                                      <p:cBhvr>
                                        <p:cTn id="87" dur="500"/>
                                        <p:tgtEl>
                                          <p:spTgt spid="6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wipe(left)">
                                      <p:cBhvr>
                                        <p:cTn id="92" dur="500"/>
                                        <p:tgtEl>
                                          <p:spTgt spid="6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wipe(left)">
                                      <p:cBhvr>
                                        <p:cTn id="97" dur="500"/>
                                        <p:tgtEl>
                                          <p:spTgt spid="6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wipe(left)">
                                      <p:cBhvr>
                                        <p:cTn id="102" dur="500"/>
                                        <p:tgtEl>
                                          <p:spTgt spid="6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wipe(left)">
                                      <p:cBhvr>
                                        <p:cTn id="107" dur="500"/>
                                        <p:tgtEl>
                                          <p:spTgt spid="7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wipe(left)">
                                      <p:cBhvr>
                                        <p:cTn id="112" dur="50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wipe(left)">
                                      <p:cBhvr>
                                        <p:cTn id="117" dur="50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wipe(left)">
                                      <p:cBhvr>
                                        <p:cTn id="122" dur="500"/>
                                        <p:tgtEl>
                                          <p:spTgt spid="7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wipe(left)">
                                      <p:cBhvr>
                                        <p:cTn id="127" dur="500"/>
                                        <p:tgtEl>
                                          <p:spTgt spid="7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74"/>
                                        </p:tgtEl>
                                        <p:attrNameLst>
                                          <p:attrName>style.visibility</p:attrName>
                                        </p:attrNameLst>
                                      </p:cBhvr>
                                      <p:to>
                                        <p:strVal val="visible"/>
                                      </p:to>
                                    </p:set>
                                    <p:animEffect transition="in" filter="wipe(left)">
                                      <p:cBhvr>
                                        <p:cTn id="132" dur="500"/>
                                        <p:tgtEl>
                                          <p:spTgt spid="7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wipe(left)">
                                      <p:cBhvr>
                                        <p:cTn id="137" dur="500"/>
                                        <p:tgtEl>
                                          <p:spTgt spid="75"/>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76"/>
                                        </p:tgtEl>
                                        <p:attrNameLst>
                                          <p:attrName>style.visibility</p:attrName>
                                        </p:attrNameLst>
                                      </p:cBhvr>
                                      <p:to>
                                        <p:strVal val="visible"/>
                                      </p:to>
                                    </p:set>
                                    <p:animEffect transition="in" filter="wipe(left)">
                                      <p:cBhvr>
                                        <p:cTn id="142" dur="500"/>
                                        <p:tgtEl>
                                          <p:spTgt spid="76"/>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77"/>
                                        </p:tgtEl>
                                        <p:attrNameLst>
                                          <p:attrName>style.visibility</p:attrName>
                                        </p:attrNameLst>
                                      </p:cBhvr>
                                      <p:to>
                                        <p:strVal val="visible"/>
                                      </p:to>
                                    </p:set>
                                    <p:animEffect transition="in" filter="wipe(left)">
                                      <p:cBhvr>
                                        <p:cTn id="147" dur="500"/>
                                        <p:tgtEl>
                                          <p:spTgt spid="7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78"/>
                                        </p:tgtEl>
                                        <p:attrNameLst>
                                          <p:attrName>style.visibility</p:attrName>
                                        </p:attrNameLst>
                                      </p:cBhvr>
                                      <p:to>
                                        <p:strVal val="visible"/>
                                      </p:to>
                                    </p:set>
                                    <p:animEffect transition="in" filter="wipe(left)">
                                      <p:cBhvr>
                                        <p:cTn id="152" dur="500"/>
                                        <p:tgtEl>
                                          <p:spTgt spid="78"/>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79"/>
                                        </p:tgtEl>
                                        <p:attrNameLst>
                                          <p:attrName>style.visibility</p:attrName>
                                        </p:attrNameLst>
                                      </p:cBhvr>
                                      <p:to>
                                        <p:strVal val="visible"/>
                                      </p:to>
                                    </p:set>
                                    <p:animEffect transition="in" filter="wipe(left)">
                                      <p:cBhvr>
                                        <p:cTn id="15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84" grpId="0"/>
      <p:bldP spid="85" grpId="0"/>
      <p:bldP spid="103" grpId="0"/>
      <p:bldP spid="106" grpId="0"/>
      <p:bldP spid="107" grpId="0"/>
      <p:bldP spid="45" grpId="0"/>
      <p:bldP spid="46" grpId="0"/>
      <p:bldP spid="47" grpId="0"/>
      <p:bldP spid="55" grpId="0"/>
      <p:bldP spid="56" grpId="0"/>
      <p:bldP spid="57" grpId="0"/>
      <p:bldP spid="58" grpId="0"/>
      <p:bldP spid="59" grpId="0" animBg="1"/>
      <p:bldP spid="59" grpId="1" animBg="1"/>
      <p:bldP spid="65" grpId="0"/>
      <p:bldP spid="66" grpId="0"/>
      <p:bldP spid="67" grpId="0"/>
      <p:bldP spid="68" grpId="0"/>
      <p:bldP spid="69" grpId="0"/>
      <p:bldP spid="70" grpId="0"/>
      <p:bldP spid="71" grpId="0"/>
      <p:bldP spid="72" grpId="0"/>
      <p:bldP spid="73" grpId="0"/>
      <p:bldP spid="3" grpId="0"/>
      <p:bldP spid="74" grpId="0"/>
      <p:bldP spid="75" grpId="0"/>
      <p:bldP spid="76" grpId="0"/>
      <p:bldP spid="77" grpId="0"/>
      <p:bldP spid="78" grpId="0"/>
      <p:bldP spid="79" grpId="0"/>
      <p:bldP spid="39" grpId="0" animBg="1"/>
      <p:bldP spid="39"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5495A48-11AE-459F-9D6D-E8FFF7913602}"/>
              </a:ext>
            </a:extLst>
          </p:cNvPr>
          <p:cNvGrpSpPr/>
          <p:nvPr/>
        </p:nvGrpSpPr>
        <p:grpSpPr>
          <a:xfrm>
            <a:off x="108724" y="4207326"/>
            <a:ext cx="6121336" cy="2370441"/>
            <a:chOff x="108724" y="4069762"/>
            <a:chExt cx="6121336" cy="2370441"/>
          </a:xfrm>
        </p:grpSpPr>
        <p:sp>
          <p:nvSpPr>
            <p:cNvPr id="75" name="Rectangle 74">
              <a:extLst>
                <a:ext uri="{FF2B5EF4-FFF2-40B4-BE49-F238E27FC236}">
                  <a16:creationId xmlns:a16="http://schemas.microsoft.com/office/drawing/2014/main" id="{E6A49E29-93BF-496F-A761-5F7E5FADF25C}"/>
                </a:ext>
              </a:extLst>
            </p:cNvPr>
            <p:cNvSpPr/>
            <p:nvPr/>
          </p:nvSpPr>
          <p:spPr>
            <a:xfrm>
              <a:off x="200586" y="4408878"/>
              <a:ext cx="6029474" cy="2031325"/>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508A5E26-06B3-4E66-9554-132D2600431E}"/>
                </a:ext>
              </a:extLst>
            </p:cNvPr>
            <p:cNvSpPr txBox="1"/>
            <p:nvPr/>
          </p:nvSpPr>
          <p:spPr>
            <a:xfrm>
              <a:off x="108724" y="4069762"/>
              <a:ext cx="749308" cy="369332"/>
            </a:xfrm>
            <a:prstGeom prst="rect">
              <a:avLst/>
            </a:prstGeom>
            <a:noFill/>
          </p:spPr>
          <p:txBody>
            <a:bodyPr wrap="none" rtlCol="0">
              <a:spAutoFit/>
            </a:bodyPr>
            <a:lstStyle/>
            <a:p>
              <a:r>
                <a:rPr lang="en-US" dirty="0" err="1"/>
                <a:t>rev.hs</a:t>
              </a:r>
              <a:endParaRPr lang="en-US" dirty="0"/>
            </a:p>
          </p:txBody>
        </p:sp>
      </p:gr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900204" y="-270916"/>
            <a:ext cx="8180136" cy="1143000"/>
          </a:xfrm>
        </p:spPr>
        <p:txBody>
          <a:bodyPr/>
          <a:lstStyle/>
          <a:p>
            <a:r>
              <a:rPr lang="en-US" dirty="0"/>
              <a:t>More Control Flow: Pattern Matching with Lists</a:t>
            </a:r>
            <a:endParaRPr lang="en-US" dirty="0">
              <a:solidFill>
                <a:srgbClr val="FF0000"/>
              </a:solidFill>
            </a:endParaRPr>
          </a:p>
        </p:txBody>
      </p:sp>
      <p:grpSp>
        <p:nvGrpSpPr>
          <p:cNvPr id="5" name="Group 4">
            <a:extLst>
              <a:ext uri="{FF2B5EF4-FFF2-40B4-BE49-F238E27FC236}">
                <a16:creationId xmlns:a16="http://schemas.microsoft.com/office/drawing/2014/main" id="{84C93515-5378-43E0-834A-804E3F2D8360}"/>
              </a:ext>
            </a:extLst>
          </p:cNvPr>
          <p:cNvGrpSpPr/>
          <p:nvPr/>
        </p:nvGrpSpPr>
        <p:grpSpPr>
          <a:xfrm>
            <a:off x="108724" y="1423555"/>
            <a:ext cx="6121336" cy="2611209"/>
            <a:chOff x="108724" y="1593487"/>
            <a:chExt cx="6121336" cy="2346133"/>
          </a:xfrm>
        </p:grpSpPr>
        <p:sp>
          <p:nvSpPr>
            <p:cNvPr id="43" name="Rectangle 42">
              <a:extLst>
                <a:ext uri="{FF2B5EF4-FFF2-40B4-BE49-F238E27FC236}">
                  <a16:creationId xmlns:a16="http://schemas.microsoft.com/office/drawing/2014/main" id="{17E16FA6-5024-49EE-A0ED-DFC33108EAB2}"/>
                </a:ext>
              </a:extLst>
            </p:cNvPr>
            <p:cNvSpPr/>
            <p:nvPr/>
          </p:nvSpPr>
          <p:spPr>
            <a:xfrm>
              <a:off x="189260" y="1908295"/>
              <a:ext cx="6040800" cy="2031325"/>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D29C976-7CE8-4BED-8F58-E01DDB45132C}"/>
                </a:ext>
              </a:extLst>
            </p:cNvPr>
            <p:cNvSpPr txBox="1"/>
            <p:nvPr/>
          </p:nvSpPr>
          <p:spPr>
            <a:xfrm>
              <a:off x="108724" y="1593487"/>
              <a:ext cx="917239" cy="369332"/>
            </a:xfrm>
            <a:prstGeom prst="rect">
              <a:avLst/>
            </a:prstGeom>
            <a:noFill/>
          </p:spPr>
          <p:txBody>
            <a:bodyPr wrap="none" rtlCol="0">
              <a:spAutoFit/>
            </a:bodyPr>
            <a:lstStyle/>
            <a:p>
              <a:r>
                <a:rPr lang="en-US" dirty="0"/>
                <a:t>sm</a:t>
              </a:r>
              <a:r>
                <a:rPr lang="en-US" dirty="0">
                  <a:latin typeface="Consolas" panose="020B0609020204030204" pitchFamily="49" charset="0"/>
                </a:rPr>
                <a:t>0</a:t>
              </a:r>
              <a:r>
                <a:rPr lang="en-US" dirty="0"/>
                <a:t>l.hs</a:t>
              </a:r>
            </a:p>
          </p:txBody>
        </p:sp>
      </p:grpSp>
      <p:sp>
        <p:nvSpPr>
          <p:cNvPr id="82" name="TextBox 81">
            <a:extLst>
              <a:ext uri="{FF2B5EF4-FFF2-40B4-BE49-F238E27FC236}">
                <a16:creationId xmlns:a16="http://schemas.microsoft.com/office/drawing/2014/main" id="{82603547-3333-48A6-8348-832FC45EB09B}"/>
              </a:ext>
            </a:extLst>
          </p:cNvPr>
          <p:cNvSpPr txBox="1"/>
          <p:nvPr/>
        </p:nvSpPr>
        <p:spPr>
          <a:xfrm>
            <a:off x="599333" y="635902"/>
            <a:ext cx="10993333" cy="430887"/>
          </a:xfrm>
          <a:prstGeom prst="rect">
            <a:avLst/>
          </a:prstGeom>
          <a:noFill/>
        </p:spPr>
        <p:txBody>
          <a:bodyPr wrap="square" rtlCol="0">
            <a:spAutoFit/>
          </a:bodyPr>
          <a:lstStyle/>
          <a:p>
            <a:pPr algn="ctr"/>
            <a:r>
              <a:rPr lang="en-US" sz="2200" dirty="0"/>
              <a:t>Let's put this all together and process some lists with pattern matching!</a:t>
            </a:r>
          </a:p>
        </p:txBody>
      </p:sp>
      <p:sp>
        <p:nvSpPr>
          <p:cNvPr id="84" name="TextBox 83">
            <a:extLst>
              <a:ext uri="{FF2B5EF4-FFF2-40B4-BE49-F238E27FC236}">
                <a16:creationId xmlns:a16="http://schemas.microsoft.com/office/drawing/2014/main" id="{1F94E554-CDCB-47CD-B435-556B452FE9B6}"/>
              </a:ext>
            </a:extLst>
          </p:cNvPr>
          <p:cNvSpPr txBox="1"/>
          <p:nvPr/>
        </p:nvSpPr>
        <p:spPr>
          <a:xfrm>
            <a:off x="200586" y="1738364"/>
            <a:ext cx="6029474" cy="2308324"/>
          </a:xfrm>
          <a:prstGeom prst="rect">
            <a:avLst/>
          </a:prstGeom>
          <a:noFill/>
        </p:spPr>
        <p:txBody>
          <a:bodyPr wrap="square">
            <a:spAutoFit/>
          </a:bodyPr>
          <a:lstStyle/>
          <a:p>
            <a:r>
              <a:rPr lang="en-US" dirty="0">
                <a:latin typeface="Consolas" panose="020B0609020204030204" pitchFamily="49" charset="0"/>
              </a:rPr>
              <a:t>-- Find sm0l-est item w/o pattern matching</a:t>
            </a:r>
          </a:p>
          <a:p>
            <a:r>
              <a:rPr lang="en-US" dirty="0">
                <a:latin typeface="Consolas" panose="020B0609020204030204" pitchFamily="49" charset="0"/>
              </a:rPr>
              <a:t>sm0lest </a:t>
            </a:r>
            <a:r>
              <a:rPr lang="en-US" dirty="0" err="1">
                <a:latin typeface="Consolas" panose="020B0609020204030204" pitchFamily="49" charset="0"/>
              </a:rPr>
              <a:t>lst</a:t>
            </a:r>
            <a:r>
              <a:rPr lang="en-US" dirty="0">
                <a:latin typeface="Consolas" panose="020B0609020204030204" pitchFamily="49" charset="0"/>
              </a:rPr>
              <a:t> </a:t>
            </a: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error "empty list"</a:t>
            </a:r>
          </a:p>
          <a:p>
            <a:r>
              <a:rPr lang="en-US" dirty="0">
                <a:latin typeface="Consolas" panose="020B0609020204030204" pitchFamily="49" charset="0"/>
              </a:rPr>
              <a:t> | length </a:t>
            </a:r>
            <a:r>
              <a:rPr lang="en-US" dirty="0" err="1">
                <a:latin typeface="Consolas" panose="020B0609020204030204" pitchFamily="49" charset="0"/>
              </a:rPr>
              <a:t>lst</a:t>
            </a:r>
            <a:r>
              <a:rPr lang="en-US" dirty="0">
                <a:latin typeface="Consolas" panose="020B0609020204030204" pitchFamily="49" charset="0"/>
              </a:rPr>
              <a:t> == 1 = first</a:t>
            </a:r>
          </a:p>
          <a:p>
            <a:r>
              <a:rPr lang="en-US" dirty="0">
                <a:latin typeface="Consolas" panose="020B0609020204030204" pitchFamily="49" charset="0"/>
              </a:rPr>
              <a:t> | otherwise = min first (sm0lest rest) </a:t>
            </a:r>
          </a:p>
          <a:p>
            <a:r>
              <a:rPr lang="en-US" dirty="0">
                <a:latin typeface="Consolas" panose="020B0609020204030204" pitchFamily="49" charset="0"/>
              </a:rPr>
              <a:t> where</a:t>
            </a:r>
          </a:p>
          <a:p>
            <a:r>
              <a:rPr lang="en-US" dirty="0">
                <a:latin typeface="Consolas" panose="020B0609020204030204" pitchFamily="49" charset="0"/>
              </a:rPr>
              <a:t>   first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sp>
        <p:nvSpPr>
          <p:cNvPr id="71" name="Rectangle 70">
            <a:extLst>
              <a:ext uri="{FF2B5EF4-FFF2-40B4-BE49-F238E27FC236}">
                <a16:creationId xmlns:a16="http://schemas.microsoft.com/office/drawing/2014/main" id="{CB385E54-529E-4537-971B-4FBEFD777A81}"/>
              </a:ext>
            </a:extLst>
          </p:cNvPr>
          <p:cNvSpPr/>
          <p:nvPr/>
        </p:nvSpPr>
        <p:spPr>
          <a:xfrm>
            <a:off x="6425589" y="1762640"/>
            <a:ext cx="5506878" cy="226083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AD1C56AA-0259-4305-AE34-467C8104D202}"/>
              </a:ext>
            </a:extLst>
          </p:cNvPr>
          <p:cNvSpPr txBox="1"/>
          <p:nvPr/>
        </p:nvSpPr>
        <p:spPr>
          <a:xfrm>
            <a:off x="6377542" y="1746498"/>
            <a:ext cx="6095244" cy="369332"/>
          </a:xfrm>
          <a:prstGeom prst="rect">
            <a:avLst/>
          </a:prstGeom>
          <a:noFill/>
        </p:spPr>
        <p:txBody>
          <a:bodyPr wrap="square">
            <a:spAutoFit/>
          </a:bodyPr>
          <a:lstStyle/>
          <a:p>
            <a:r>
              <a:rPr lang="en-US" dirty="0">
                <a:latin typeface="Consolas" panose="020B0609020204030204" pitchFamily="49" charset="0"/>
              </a:rPr>
              <a:t>-- Find sm0l-est item with pattern matching</a:t>
            </a:r>
          </a:p>
        </p:txBody>
      </p:sp>
      <p:sp>
        <p:nvSpPr>
          <p:cNvPr id="53" name="TextBox 52">
            <a:extLst>
              <a:ext uri="{FF2B5EF4-FFF2-40B4-BE49-F238E27FC236}">
                <a16:creationId xmlns:a16="http://schemas.microsoft.com/office/drawing/2014/main" id="{6932EA0B-5165-4CAB-8603-99E461038BCC}"/>
              </a:ext>
            </a:extLst>
          </p:cNvPr>
          <p:cNvSpPr txBox="1"/>
          <p:nvPr/>
        </p:nvSpPr>
        <p:spPr>
          <a:xfrm>
            <a:off x="6503767" y="2311379"/>
            <a:ext cx="6095244" cy="369332"/>
          </a:xfrm>
          <a:prstGeom prst="rect">
            <a:avLst/>
          </a:prstGeom>
          <a:noFill/>
        </p:spPr>
        <p:txBody>
          <a:bodyPr wrap="square">
            <a:spAutoFit/>
          </a:bodyPr>
          <a:lstStyle/>
          <a:p>
            <a:r>
              <a:rPr lang="en-US" dirty="0">
                <a:latin typeface="Consolas" panose="020B0609020204030204" pitchFamily="49" charset="0"/>
              </a:rPr>
              <a:t>sm0lest [] = error "empty list"</a:t>
            </a:r>
          </a:p>
        </p:txBody>
      </p:sp>
      <p:sp>
        <p:nvSpPr>
          <p:cNvPr id="70" name="TextBox 69">
            <a:extLst>
              <a:ext uri="{FF2B5EF4-FFF2-40B4-BE49-F238E27FC236}">
                <a16:creationId xmlns:a16="http://schemas.microsoft.com/office/drawing/2014/main" id="{3025EF83-B99F-4F12-8B9F-346905200048}"/>
              </a:ext>
            </a:extLst>
          </p:cNvPr>
          <p:cNvSpPr txBox="1"/>
          <p:nvPr/>
        </p:nvSpPr>
        <p:spPr>
          <a:xfrm>
            <a:off x="6503767" y="2576522"/>
            <a:ext cx="6095244" cy="369332"/>
          </a:xfrm>
          <a:prstGeom prst="rect">
            <a:avLst/>
          </a:prstGeom>
          <a:noFill/>
        </p:spPr>
        <p:txBody>
          <a:bodyPr wrap="square">
            <a:spAutoFit/>
          </a:bodyPr>
          <a:lstStyle/>
          <a:p>
            <a:r>
              <a:rPr lang="en-US" dirty="0">
                <a:latin typeface="Consolas" panose="020B0609020204030204" pitchFamily="49" charset="0"/>
              </a:rPr>
              <a:t>sm0lest (x:[]) = x</a:t>
            </a:r>
          </a:p>
        </p:txBody>
      </p:sp>
      <p:sp>
        <p:nvSpPr>
          <p:cNvPr id="3" name="Arrow: Right 2">
            <a:extLst>
              <a:ext uri="{FF2B5EF4-FFF2-40B4-BE49-F238E27FC236}">
                <a16:creationId xmlns:a16="http://schemas.microsoft.com/office/drawing/2014/main" id="{EF5234EF-113F-43B2-B896-9646A737A68A}"/>
              </a:ext>
            </a:extLst>
          </p:cNvPr>
          <p:cNvSpPr/>
          <p:nvPr/>
        </p:nvSpPr>
        <p:spPr>
          <a:xfrm>
            <a:off x="4598769" y="2303327"/>
            <a:ext cx="1969520" cy="37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D093206E-BF9B-4F9F-B435-5CC85E66D10A}"/>
              </a:ext>
            </a:extLst>
          </p:cNvPr>
          <p:cNvSpPr/>
          <p:nvPr/>
        </p:nvSpPr>
        <p:spPr>
          <a:xfrm>
            <a:off x="3737181" y="2565332"/>
            <a:ext cx="2831108" cy="37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Right 72">
            <a:extLst>
              <a:ext uri="{FF2B5EF4-FFF2-40B4-BE49-F238E27FC236}">
                <a16:creationId xmlns:a16="http://schemas.microsoft.com/office/drawing/2014/main" id="{B8E78029-C040-4D66-8C0F-28E362135DC7}"/>
              </a:ext>
            </a:extLst>
          </p:cNvPr>
          <p:cNvSpPr/>
          <p:nvPr/>
        </p:nvSpPr>
        <p:spPr>
          <a:xfrm>
            <a:off x="5994511" y="2849007"/>
            <a:ext cx="573778" cy="37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3822FCE8-0182-4A63-9749-2EFF9B46EAFF}"/>
              </a:ext>
            </a:extLst>
          </p:cNvPr>
          <p:cNvSpPr txBox="1"/>
          <p:nvPr/>
        </p:nvSpPr>
        <p:spPr>
          <a:xfrm>
            <a:off x="6503767" y="2853033"/>
            <a:ext cx="6095244" cy="369332"/>
          </a:xfrm>
          <a:prstGeom prst="rect">
            <a:avLst/>
          </a:prstGeom>
          <a:noFill/>
        </p:spPr>
        <p:txBody>
          <a:bodyPr wrap="square">
            <a:spAutoFit/>
          </a:bodyPr>
          <a:lstStyle/>
          <a:p>
            <a:r>
              <a:rPr lang="en-US" dirty="0">
                <a:latin typeface="Consolas" panose="020B0609020204030204" pitchFamily="49" charset="0"/>
              </a:rPr>
              <a:t>sm0lest (</a:t>
            </a:r>
            <a:r>
              <a:rPr lang="en-US" dirty="0" err="1">
                <a:latin typeface="Consolas" panose="020B0609020204030204" pitchFamily="49" charset="0"/>
              </a:rPr>
              <a:t>x:xs</a:t>
            </a:r>
            <a:r>
              <a:rPr lang="en-US" dirty="0">
                <a:latin typeface="Consolas" panose="020B0609020204030204" pitchFamily="49" charset="0"/>
              </a:rPr>
              <a:t>) = min x (sm0lest </a:t>
            </a:r>
            <a:r>
              <a:rPr lang="en-US" dirty="0" err="1">
                <a:latin typeface="Consolas" panose="020B0609020204030204" pitchFamily="49" charset="0"/>
              </a:rPr>
              <a:t>xs</a:t>
            </a:r>
            <a:r>
              <a:rPr lang="en-US" dirty="0">
                <a:latin typeface="Consolas" panose="020B0609020204030204" pitchFamily="49" charset="0"/>
              </a:rPr>
              <a:t>)</a:t>
            </a:r>
          </a:p>
        </p:txBody>
      </p:sp>
      <p:sp>
        <p:nvSpPr>
          <p:cNvPr id="77" name="TextBox 76">
            <a:extLst>
              <a:ext uri="{FF2B5EF4-FFF2-40B4-BE49-F238E27FC236}">
                <a16:creationId xmlns:a16="http://schemas.microsoft.com/office/drawing/2014/main" id="{4AAA1360-B88F-4596-A306-A676AE99F21D}"/>
              </a:ext>
            </a:extLst>
          </p:cNvPr>
          <p:cNvSpPr txBox="1"/>
          <p:nvPr/>
        </p:nvSpPr>
        <p:spPr>
          <a:xfrm>
            <a:off x="134754" y="4512181"/>
            <a:ext cx="5185435" cy="2031325"/>
          </a:xfrm>
          <a:prstGeom prst="rect">
            <a:avLst/>
          </a:prstGeom>
          <a:noFill/>
        </p:spPr>
        <p:txBody>
          <a:bodyPr wrap="square" rtlCol="0">
            <a:spAutoFit/>
          </a:bodyPr>
          <a:lstStyle/>
          <a:p>
            <a:r>
              <a:rPr lang="en-US" dirty="0">
                <a:latin typeface="Consolas" panose="020B0609020204030204" pitchFamily="49" charset="0"/>
              </a:rPr>
              <a:t>-- Reverse a list w/o pattern matching</a:t>
            </a:r>
          </a:p>
          <a:p>
            <a:r>
              <a:rPr lang="en-US" dirty="0">
                <a:latin typeface="Consolas" panose="020B0609020204030204" pitchFamily="49" charset="0"/>
              </a:rPr>
              <a:t>rev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 </a:t>
            </a:r>
            <a:r>
              <a:rPr lang="en-US" dirty="0" err="1">
                <a:latin typeface="Consolas" panose="020B0609020204030204" pitchFamily="49" charset="0"/>
              </a:rPr>
              <a:t>lst</a:t>
            </a:r>
            <a:r>
              <a:rPr lang="en-US" dirty="0">
                <a:latin typeface="Consolas" panose="020B0609020204030204" pitchFamily="49" charset="0"/>
              </a:rPr>
              <a:t> == [] = []</a:t>
            </a:r>
          </a:p>
          <a:p>
            <a:r>
              <a:rPr lang="en-US" dirty="0">
                <a:latin typeface="Consolas" panose="020B0609020204030204" pitchFamily="49" charset="0"/>
              </a:rPr>
              <a:t> | otherwise = (rev rest) ++ [first]</a:t>
            </a:r>
          </a:p>
          <a:p>
            <a:r>
              <a:rPr lang="en-US" dirty="0">
                <a:latin typeface="Consolas" panose="020B0609020204030204" pitchFamily="49" charset="0"/>
              </a:rPr>
              <a:t> where</a:t>
            </a:r>
          </a:p>
          <a:p>
            <a:r>
              <a:rPr lang="en-US" dirty="0">
                <a:latin typeface="Consolas" panose="020B0609020204030204" pitchFamily="49" charset="0"/>
              </a:rPr>
              <a:t>  first = head </a:t>
            </a:r>
            <a:r>
              <a:rPr lang="en-US" dirty="0" err="1">
                <a:latin typeface="Consolas" panose="020B0609020204030204" pitchFamily="49" charset="0"/>
              </a:rPr>
              <a:t>lst</a:t>
            </a:r>
            <a:endParaRPr lang="en-US" dirty="0">
              <a:latin typeface="Consolas" panose="020B0609020204030204" pitchFamily="49" charset="0"/>
            </a:endParaRPr>
          </a:p>
          <a:p>
            <a:r>
              <a:rPr lang="en-US" dirty="0">
                <a:latin typeface="Consolas" panose="020B0609020204030204" pitchFamily="49" charset="0"/>
              </a:rPr>
              <a:t>  rest  = tail </a:t>
            </a:r>
            <a:r>
              <a:rPr lang="en-US" dirty="0" err="1">
                <a:latin typeface="Consolas" panose="020B0609020204030204" pitchFamily="49" charset="0"/>
              </a:rPr>
              <a:t>lst</a:t>
            </a:r>
            <a:endParaRPr lang="en-US" dirty="0">
              <a:latin typeface="Consolas" panose="020B0609020204030204" pitchFamily="49" charset="0"/>
            </a:endParaRPr>
          </a:p>
        </p:txBody>
      </p:sp>
      <p:sp>
        <p:nvSpPr>
          <p:cNvPr id="90" name="Rectangle 89">
            <a:extLst>
              <a:ext uri="{FF2B5EF4-FFF2-40B4-BE49-F238E27FC236}">
                <a16:creationId xmlns:a16="http://schemas.microsoft.com/office/drawing/2014/main" id="{F168831B-7C0F-4FA0-801F-E729E4812B9E}"/>
              </a:ext>
            </a:extLst>
          </p:cNvPr>
          <p:cNvSpPr/>
          <p:nvPr/>
        </p:nvSpPr>
        <p:spPr>
          <a:xfrm>
            <a:off x="6425589" y="4536413"/>
            <a:ext cx="5506878" cy="20413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1CFBEC95-04D6-4FFB-9962-7A7E503E1793}"/>
              </a:ext>
            </a:extLst>
          </p:cNvPr>
          <p:cNvSpPr txBox="1"/>
          <p:nvPr/>
        </p:nvSpPr>
        <p:spPr>
          <a:xfrm>
            <a:off x="6377542" y="4504089"/>
            <a:ext cx="6095244" cy="369332"/>
          </a:xfrm>
          <a:prstGeom prst="rect">
            <a:avLst/>
          </a:prstGeom>
          <a:noFill/>
        </p:spPr>
        <p:txBody>
          <a:bodyPr wrap="square">
            <a:spAutoFit/>
          </a:bodyPr>
          <a:lstStyle/>
          <a:p>
            <a:r>
              <a:rPr lang="en-US" dirty="0">
                <a:latin typeface="Consolas" panose="020B0609020204030204" pitchFamily="49" charset="0"/>
              </a:rPr>
              <a:t>-- Reverse a list with pattern matching</a:t>
            </a:r>
          </a:p>
        </p:txBody>
      </p:sp>
      <p:sp>
        <p:nvSpPr>
          <p:cNvPr id="92" name="TextBox 91">
            <a:extLst>
              <a:ext uri="{FF2B5EF4-FFF2-40B4-BE49-F238E27FC236}">
                <a16:creationId xmlns:a16="http://schemas.microsoft.com/office/drawing/2014/main" id="{B7FDB1AF-DF82-4FE8-862B-2147789623ED}"/>
              </a:ext>
            </a:extLst>
          </p:cNvPr>
          <p:cNvSpPr txBox="1"/>
          <p:nvPr/>
        </p:nvSpPr>
        <p:spPr>
          <a:xfrm>
            <a:off x="6503767" y="5109430"/>
            <a:ext cx="6095244" cy="369332"/>
          </a:xfrm>
          <a:prstGeom prst="rect">
            <a:avLst/>
          </a:prstGeom>
          <a:noFill/>
        </p:spPr>
        <p:txBody>
          <a:bodyPr wrap="square">
            <a:spAutoFit/>
          </a:bodyPr>
          <a:lstStyle/>
          <a:p>
            <a:r>
              <a:rPr lang="en-US" dirty="0">
                <a:latin typeface="Consolas" panose="020B0609020204030204" pitchFamily="49" charset="0"/>
              </a:rPr>
              <a:t>rev [] = []</a:t>
            </a:r>
          </a:p>
        </p:txBody>
      </p:sp>
      <p:sp>
        <p:nvSpPr>
          <p:cNvPr id="93" name="TextBox 92">
            <a:extLst>
              <a:ext uri="{FF2B5EF4-FFF2-40B4-BE49-F238E27FC236}">
                <a16:creationId xmlns:a16="http://schemas.microsoft.com/office/drawing/2014/main" id="{3818DC46-EBFE-491C-9667-6558DC722C95}"/>
              </a:ext>
            </a:extLst>
          </p:cNvPr>
          <p:cNvSpPr txBox="1"/>
          <p:nvPr/>
        </p:nvSpPr>
        <p:spPr>
          <a:xfrm>
            <a:off x="6503767" y="5374573"/>
            <a:ext cx="5052982" cy="369332"/>
          </a:xfrm>
          <a:prstGeom prst="rect">
            <a:avLst/>
          </a:prstGeom>
          <a:noFill/>
        </p:spPr>
        <p:txBody>
          <a:bodyPr wrap="square">
            <a:spAutoFit/>
          </a:bodyPr>
          <a:lstStyle/>
          <a:p>
            <a:r>
              <a:rPr lang="en-US" dirty="0">
                <a:latin typeface="Consolas" panose="020B0609020204030204" pitchFamily="49" charset="0"/>
              </a:rPr>
              <a:t>rev (</a:t>
            </a:r>
            <a:r>
              <a:rPr lang="en-US" dirty="0" err="1">
                <a:latin typeface="Consolas" panose="020B0609020204030204" pitchFamily="49" charset="0"/>
              </a:rPr>
              <a:t>x:xs</a:t>
            </a:r>
            <a:r>
              <a:rPr lang="en-US" dirty="0">
                <a:latin typeface="Consolas" panose="020B0609020204030204" pitchFamily="49" charset="0"/>
              </a:rPr>
              <a:t>) = (rev </a:t>
            </a:r>
            <a:r>
              <a:rPr lang="en-US" dirty="0" err="1">
                <a:latin typeface="Consolas" panose="020B0609020204030204" pitchFamily="49" charset="0"/>
              </a:rPr>
              <a:t>xs</a:t>
            </a:r>
            <a:r>
              <a:rPr lang="en-US" dirty="0">
                <a:latin typeface="Consolas" panose="020B0609020204030204" pitchFamily="49" charset="0"/>
              </a:rPr>
              <a:t>) ++ [x]</a:t>
            </a:r>
          </a:p>
        </p:txBody>
      </p:sp>
      <p:sp>
        <p:nvSpPr>
          <p:cNvPr id="94" name="Arrow: Right 93">
            <a:extLst>
              <a:ext uri="{FF2B5EF4-FFF2-40B4-BE49-F238E27FC236}">
                <a16:creationId xmlns:a16="http://schemas.microsoft.com/office/drawing/2014/main" id="{6101BDFF-5147-4176-A6F6-22272DD21058}"/>
              </a:ext>
            </a:extLst>
          </p:cNvPr>
          <p:cNvSpPr/>
          <p:nvPr/>
        </p:nvSpPr>
        <p:spPr>
          <a:xfrm>
            <a:off x="4598769" y="5101378"/>
            <a:ext cx="1969520" cy="37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row: Right 94">
            <a:extLst>
              <a:ext uri="{FF2B5EF4-FFF2-40B4-BE49-F238E27FC236}">
                <a16:creationId xmlns:a16="http://schemas.microsoft.com/office/drawing/2014/main" id="{DA43A6E3-66E8-4E45-84EC-7A371BD01898}"/>
              </a:ext>
            </a:extLst>
          </p:cNvPr>
          <p:cNvSpPr/>
          <p:nvPr/>
        </p:nvSpPr>
        <p:spPr>
          <a:xfrm>
            <a:off x="4802863" y="5363383"/>
            <a:ext cx="1765426" cy="37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Speech Bubble: Rectangle with Corners Rounded 97">
            <a:extLst>
              <a:ext uri="{FF2B5EF4-FFF2-40B4-BE49-F238E27FC236}">
                <a16:creationId xmlns:a16="http://schemas.microsoft.com/office/drawing/2014/main" id="{DA9AB715-C870-4FAC-A7BB-607E3472F131}"/>
              </a:ext>
            </a:extLst>
          </p:cNvPr>
          <p:cNvSpPr/>
          <p:nvPr/>
        </p:nvSpPr>
        <p:spPr>
          <a:xfrm>
            <a:off x="3412429" y="117638"/>
            <a:ext cx="3480612" cy="1007355"/>
          </a:xfrm>
          <a:prstGeom prst="wedgeRoundRectCallout">
            <a:avLst>
              <a:gd name="adj1" fmla="val 42557"/>
              <a:gd name="adj2" fmla="val 1195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a common way to process lists in functional languages..</a:t>
            </a:r>
          </a:p>
        </p:txBody>
      </p:sp>
      <p:sp>
        <p:nvSpPr>
          <p:cNvPr id="101" name="Speech Bubble: Rectangle with Corners Rounded 100">
            <a:extLst>
              <a:ext uri="{FF2B5EF4-FFF2-40B4-BE49-F238E27FC236}">
                <a16:creationId xmlns:a16="http://schemas.microsoft.com/office/drawing/2014/main" id="{208E0544-8001-4293-A661-D875DFADB5DB}"/>
              </a:ext>
            </a:extLst>
          </p:cNvPr>
          <p:cNvSpPr/>
          <p:nvPr/>
        </p:nvSpPr>
        <p:spPr>
          <a:xfrm>
            <a:off x="3145744" y="3124477"/>
            <a:ext cx="2950256" cy="1570071"/>
          </a:xfrm>
          <a:prstGeom prst="wedgeRoundRectCallout">
            <a:avLst>
              <a:gd name="adj1" fmla="val 115243"/>
              <a:gd name="adj2" fmla="val -467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one pattern to break up the list into the </a:t>
            </a:r>
            <a:r>
              <a:rPr lang="en-US" sz="2000" dirty="0">
                <a:solidFill>
                  <a:srgbClr val="FFC1C1"/>
                </a:solidFill>
                <a:latin typeface="Corbel" panose="020B0503020204020204" pitchFamily="34" charset="0"/>
              </a:rPr>
              <a:t>first item (x)</a:t>
            </a:r>
            <a:r>
              <a:rPr lang="en-US" sz="2000" dirty="0">
                <a:latin typeface="Corbel" panose="020B0503020204020204" pitchFamily="34" charset="0"/>
              </a:rPr>
              <a:t> and the </a:t>
            </a:r>
            <a:r>
              <a:rPr lang="en-US" sz="2000" dirty="0">
                <a:solidFill>
                  <a:srgbClr val="FFC1C1"/>
                </a:solidFill>
                <a:latin typeface="Corbel" panose="020B0503020204020204" pitchFamily="34" charset="0"/>
              </a:rPr>
              <a:t>rest of the items (</a:t>
            </a:r>
            <a:r>
              <a:rPr lang="en-US" sz="2000" dirty="0" err="1">
                <a:solidFill>
                  <a:srgbClr val="FFC1C1"/>
                </a:solidFill>
                <a:latin typeface="Corbel" panose="020B0503020204020204" pitchFamily="34" charset="0"/>
              </a:rPr>
              <a:t>xs</a:t>
            </a:r>
            <a:r>
              <a:rPr lang="en-US" sz="2000" dirty="0">
                <a:solidFill>
                  <a:srgbClr val="FFC1C1"/>
                </a:solidFill>
                <a:latin typeface="Corbel" panose="020B0503020204020204" pitchFamily="34" charset="0"/>
              </a:rPr>
              <a:t>)</a:t>
            </a:r>
            <a:r>
              <a:rPr lang="en-US" sz="2000" dirty="0">
                <a:latin typeface="Corbel" panose="020B0503020204020204" pitchFamily="34" charset="0"/>
              </a:rPr>
              <a:t>…</a:t>
            </a:r>
          </a:p>
        </p:txBody>
      </p:sp>
      <p:sp>
        <p:nvSpPr>
          <p:cNvPr id="105" name="Speech Bubble: Rectangle with Corners Rounded 104">
            <a:extLst>
              <a:ext uri="{FF2B5EF4-FFF2-40B4-BE49-F238E27FC236}">
                <a16:creationId xmlns:a16="http://schemas.microsoft.com/office/drawing/2014/main" id="{8978B7FF-C074-4008-AD29-96429DA3A25E}"/>
              </a:ext>
            </a:extLst>
          </p:cNvPr>
          <p:cNvSpPr/>
          <p:nvPr/>
        </p:nvSpPr>
        <p:spPr>
          <a:xfrm>
            <a:off x="8316841" y="3405317"/>
            <a:ext cx="1953334" cy="769436"/>
          </a:xfrm>
          <a:prstGeom prst="wedgeRoundRectCallout">
            <a:avLst>
              <a:gd name="adj1" fmla="val 74276"/>
              <a:gd name="adj2" fmla="val -779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recursive processing.</a:t>
            </a:r>
          </a:p>
        </p:txBody>
      </p:sp>
      <p:sp>
        <p:nvSpPr>
          <p:cNvPr id="4" name="TextBox 3">
            <a:extLst>
              <a:ext uri="{FF2B5EF4-FFF2-40B4-BE49-F238E27FC236}">
                <a16:creationId xmlns:a16="http://schemas.microsoft.com/office/drawing/2014/main" id="{10292EF0-9807-431F-BDB5-6A557A93CD91}"/>
              </a:ext>
            </a:extLst>
          </p:cNvPr>
          <p:cNvSpPr txBox="1"/>
          <p:nvPr/>
        </p:nvSpPr>
        <p:spPr>
          <a:xfrm>
            <a:off x="1842801" y="1242565"/>
            <a:ext cx="2669770" cy="369332"/>
          </a:xfrm>
          <a:prstGeom prst="rect">
            <a:avLst/>
          </a:prstGeom>
          <a:noFill/>
        </p:spPr>
        <p:txBody>
          <a:bodyPr wrap="none" rtlCol="0">
            <a:spAutoFit/>
          </a:bodyPr>
          <a:lstStyle/>
          <a:p>
            <a:r>
              <a:rPr lang="en-US" dirty="0">
                <a:solidFill>
                  <a:srgbClr val="7030A0"/>
                </a:solidFill>
              </a:rPr>
              <a:t>The Old Way: With Guards</a:t>
            </a:r>
          </a:p>
        </p:txBody>
      </p:sp>
      <p:sp>
        <p:nvSpPr>
          <p:cNvPr id="7" name="TextBox 6">
            <a:extLst>
              <a:ext uri="{FF2B5EF4-FFF2-40B4-BE49-F238E27FC236}">
                <a16:creationId xmlns:a16="http://schemas.microsoft.com/office/drawing/2014/main" id="{CACD5C5E-B025-4326-B0C7-CCC07433125D}"/>
              </a:ext>
            </a:extLst>
          </p:cNvPr>
          <p:cNvSpPr txBox="1"/>
          <p:nvPr/>
        </p:nvSpPr>
        <p:spPr>
          <a:xfrm>
            <a:off x="7406966" y="1249741"/>
            <a:ext cx="3773084" cy="369332"/>
          </a:xfrm>
          <a:prstGeom prst="rect">
            <a:avLst/>
          </a:prstGeom>
          <a:noFill/>
        </p:spPr>
        <p:txBody>
          <a:bodyPr wrap="none" rtlCol="0">
            <a:spAutoFit/>
          </a:bodyPr>
          <a:lstStyle/>
          <a:p>
            <a:r>
              <a:rPr lang="en-US" dirty="0">
                <a:solidFill>
                  <a:srgbClr val="7030A0"/>
                </a:solidFill>
              </a:rPr>
              <a:t>The New Way: With Pattern Matching</a:t>
            </a:r>
          </a:p>
        </p:txBody>
      </p:sp>
      <p:sp>
        <p:nvSpPr>
          <p:cNvPr id="99" name="Speech Bubble: Rectangle with Corners Rounded 98">
            <a:extLst>
              <a:ext uri="{FF2B5EF4-FFF2-40B4-BE49-F238E27FC236}">
                <a16:creationId xmlns:a16="http://schemas.microsoft.com/office/drawing/2014/main" id="{AEE6F59B-52DA-4D0A-BCA7-51CD1D4DF32B}"/>
              </a:ext>
            </a:extLst>
          </p:cNvPr>
          <p:cNvSpPr/>
          <p:nvPr/>
        </p:nvSpPr>
        <p:spPr>
          <a:xfrm>
            <a:off x="8544762" y="7134"/>
            <a:ext cx="2355609" cy="1266329"/>
          </a:xfrm>
          <a:prstGeom prst="wedgeRoundRectCallout">
            <a:avLst>
              <a:gd name="adj1" fmla="val -84322"/>
              <a:gd name="adj2" fmla="val 1373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 You have one pattern to handle the </a:t>
            </a:r>
            <a:r>
              <a:rPr lang="en-US" sz="2000" dirty="0">
                <a:solidFill>
                  <a:srgbClr val="FFC1C1"/>
                </a:solidFill>
                <a:latin typeface="Corbel" panose="020B0503020204020204" pitchFamily="34" charset="0"/>
              </a:rPr>
              <a:t>empty list.</a:t>
            </a:r>
          </a:p>
        </p:txBody>
      </p:sp>
      <p:sp>
        <p:nvSpPr>
          <p:cNvPr id="100" name="Speech Bubble: Rectangle with Corners Rounded 99">
            <a:extLst>
              <a:ext uri="{FF2B5EF4-FFF2-40B4-BE49-F238E27FC236}">
                <a16:creationId xmlns:a16="http://schemas.microsoft.com/office/drawing/2014/main" id="{9E48F27D-7796-4D82-838A-9797D26FC473}"/>
              </a:ext>
            </a:extLst>
          </p:cNvPr>
          <p:cNvSpPr/>
          <p:nvPr/>
        </p:nvSpPr>
        <p:spPr>
          <a:xfrm>
            <a:off x="9429184" y="1312249"/>
            <a:ext cx="2698812" cy="1036356"/>
          </a:xfrm>
          <a:prstGeom prst="wedgeRoundRectCallout">
            <a:avLst>
              <a:gd name="adj1" fmla="val -107551"/>
              <a:gd name="adj2" fmla="val 821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One (optional) pattern for handling a list with </a:t>
            </a:r>
            <a:r>
              <a:rPr lang="en-US" sz="2000" dirty="0">
                <a:solidFill>
                  <a:srgbClr val="FFC1C1"/>
                </a:solidFill>
                <a:latin typeface="Corbel" panose="020B0503020204020204" pitchFamily="34" charset="0"/>
              </a:rPr>
              <a:t>just one item</a:t>
            </a:r>
            <a:r>
              <a:rPr lang="en-US" sz="2000" dirty="0">
                <a:latin typeface="Corbel" panose="020B0503020204020204" pitchFamily="34" charset="0"/>
              </a:rPr>
              <a:t>.</a:t>
            </a:r>
          </a:p>
        </p:txBody>
      </p:sp>
    </p:spTree>
    <p:extLst>
      <p:ext uri="{BB962C8B-B14F-4D97-AF65-F5344CB8AC3E}">
        <p14:creationId xmlns:p14="http://schemas.microsoft.com/office/powerpoint/2010/main" val="73930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4">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left)">
                                      <p:cBhvr>
                                        <p:cTn id="63" dur="5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left)">
                                      <p:cBhvr>
                                        <p:cTn id="68" dur="500"/>
                                        <p:tgtEl>
                                          <p:spTgt spid="53"/>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wipe(left)">
                                      <p:cBhvr>
                                        <p:cTn id="77" dur="500"/>
                                        <p:tgtEl>
                                          <p:spTgt spid="7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wipe(left)">
                                      <p:cBhvr>
                                        <p:cTn id="82" dur="500"/>
                                        <p:tgtEl>
                                          <p:spTgt spid="70"/>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7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wipe(left)">
                                      <p:cBhvr>
                                        <p:cTn id="91" dur="500"/>
                                        <p:tgtEl>
                                          <p:spTgt spid="7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wipe(left)">
                                      <p:cBhvr>
                                        <p:cTn id="96" dur="500"/>
                                        <p:tgtEl>
                                          <p:spTgt spid="7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7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98"/>
                                        </p:tgtEl>
                                        <p:attrNameLst>
                                          <p:attrName>style.visibility</p:attrName>
                                        </p:attrNameLst>
                                      </p:cBhvr>
                                      <p:to>
                                        <p:strVal val="visible"/>
                                      </p:to>
                                    </p:set>
                                    <p:animEffect transition="in" filter="wipe(down)">
                                      <p:cBhvr>
                                        <p:cTn id="105" dur="500"/>
                                        <p:tgtEl>
                                          <p:spTgt spid="9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99"/>
                                        </p:tgtEl>
                                        <p:attrNameLst>
                                          <p:attrName>style.visibility</p:attrName>
                                        </p:attrNameLst>
                                      </p:cBhvr>
                                      <p:to>
                                        <p:strVal val="visible"/>
                                      </p:to>
                                    </p:set>
                                    <p:animEffect transition="in" filter="wipe(down)">
                                      <p:cBhvr>
                                        <p:cTn id="110" dur="500"/>
                                        <p:tgtEl>
                                          <p:spTgt spid="99"/>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100"/>
                                        </p:tgtEl>
                                        <p:attrNameLst>
                                          <p:attrName>style.visibility</p:attrName>
                                        </p:attrNameLst>
                                      </p:cBhvr>
                                      <p:to>
                                        <p:strVal val="visible"/>
                                      </p:to>
                                    </p:set>
                                    <p:animEffect transition="in" filter="wipe(down)">
                                      <p:cBhvr>
                                        <p:cTn id="115" dur="500"/>
                                        <p:tgtEl>
                                          <p:spTgt spid="10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101"/>
                                        </p:tgtEl>
                                        <p:attrNameLst>
                                          <p:attrName>style.visibility</p:attrName>
                                        </p:attrNameLst>
                                      </p:cBhvr>
                                      <p:to>
                                        <p:strVal val="visible"/>
                                      </p:to>
                                    </p:set>
                                    <p:animEffect transition="in" filter="wipe(down)">
                                      <p:cBhvr>
                                        <p:cTn id="120" dur="500"/>
                                        <p:tgtEl>
                                          <p:spTgt spid="101"/>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105"/>
                                        </p:tgtEl>
                                        <p:attrNameLst>
                                          <p:attrName>style.visibility</p:attrName>
                                        </p:attrNameLst>
                                      </p:cBhvr>
                                      <p:to>
                                        <p:strVal val="visible"/>
                                      </p:to>
                                    </p:set>
                                    <p:animEffect transition="in" filter="wipe(down)">
                                      <p:cBhvr>
                                        <p:cTn id="125" dur="500"/>
                                        <p:tgtEl>
                                          <p:spTgt spid="105"/>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105"/>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98"/>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99"/>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100"/>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101"/>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6"/>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77">
                                            <p:txEl>
                                              <p:pRg st="3" end="3"/>
                                            </p:txEl>
                                          </p:spTgt>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77">
                                            <p:txEl>
                                              <p:pRg st="4" end="4"/>
                                            </p:txEl>
                                          </p:spTgt>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77">
                                            <p:txEl>
                                              <p:pRg st="5" end="5"/>
                                            </p:txEl>
                                          </p:spTgt>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77">
                                            <p:txEl>
                                              <p:pRg st="6" end="6"/>
                                            </p:txEl>
                                          </p:spTgt>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90"/>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91"/>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94"/>
                                        </p:tgtEl>
                                        <p:attrNameLst>
                                          <p:attrName>style.visibility</p:attrName>
                                        </p:attrNameLst>
                                      </p:cBhvr>
                                      <p:to>
                                        <p:strVal val="visible"/>
                                      </p:to>
                                    </p:set>
                                    <p:animEffect transition="in" filter="wipe(left)">
                                      <p:cBhvr>
                                        <p:cTn id="182" dur="500"/>
                                        <p:tgtEl>
                                          <p:spTgt spid="94"/>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92"/>
                                        </p:tgtEl>
                                        <p:attrNameLst>
                                          <p:attrName>style.visibility</p:attrName>
                                        </p:attrNameLst>
                                      </p:cBhvr>
                                      <p:to>
                                        <p:strVal val="visible"/>
                                      </p:to>
                                    </p:set>
                                    <p:animEffect transition="in" filter="wipe(left)">
                                      <p:cBhvr>
                                        <p:cTn id="187" dur="500"/>
                                        <p:tgtEl>
                                          <p:spTgt spid="92"/>
                                        </p:tgtEl>
                                      </p:cBhvr>
                                    </p:animEffect>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grpId="1" nodeType="clickEffect">
                                  <p:stCondLst>
                                    <p:cond delay="0"/>
                                  </p:stCondLst>
                                  <p:childTnLst>
                                    <p:set>
                                      <p:cBhvr>
                                        <p:cTn id="191" dur="1" fill="hold">
                                          <p:stCondLst>
                                            <p:cond delay="0"/>
                                          </p:stCondLst>
                                        </p:cTn>
                                        <p:tgtEl>
                                          <p:spTgt spid="94"/>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95"/>
                                        </p:tgtEl>
                                        <p:attrNameLst>
                                          <p:attrName>style.visibility</p:attrName>
                                        </p:attrNameLst>
                                      </p:cBhvr>
                                      <p:to>
                                        <p:strVal val="visible"/>
                                      </p:to>
                                    </p:set>
                                    <p:animEffect transition="in" filter="wipe(left)">
                                      <p:cBhvr>
                                        <p:cTn id="196" dur="500"/>
                                        <p:tgtEl>
                                          <p:spTgt spid="95"/>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93"/>
                                        </p:tgtEl>
                                        <p:attrNameLst>
                                          <p:attrName>style.visibility</p:attrName>
                                        </p:attrNameLst>
                                      </p:cBhvr>
                                      <p:to>
                                        <p:strVal val="visible"/>
                                      </p:to>
                                    </p:set>
                                    <p:animEffect transition="in" filter="wipe(left)">
                                      <p:cBhvr>
                                        <p:cTn id="201" dur="500"/>
                                        <p:tgtEl>
                                          <p:spTgt spid="93"/>
                                        </p:tgtEl>
                                      </p:cBhvr>
                                    </p:animEffec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grpId="1" nodeType="clickEffect">
                                  <p:stCondLst>
                                    <p:cond delay="0"/>
                                  </p:stCondLst>
                                  <p:childTnLst>
                                    <p:set>
                                      <p:cBhvr>
                                        <p:cTn id="205"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uiExpand="1" build="p"/>
      <p:bldP spid="71" grpId="0" animBg="1"/>
      <p:bldP spid="69" grpId="0"/>
      <p:bldP spid="53" grpId="0"/>
      <p:bldP spid="70" grpId="0"/>
      <p:bldP spid="3" grpId="0" animBg="1"/>
      <p:bldP spid="3" grpId="1" animBg="1"/>
      <p:bldP spid="72" grpId="0" animBg="1"/>
      <p:bldP spid="72" grpId="1" animBg="1"/>
      <p:bldP spid="73" grpId="0" animBg="1"/>
      <p:bldP spid="73" grpId="1" animBg="1"/>
      <p:bldP spid="74" grpId="0"/>
      <p:bldP spid="77" grpId="0" build="p"/>
      <p:bldP spid="90" grpId="0" animBg="1"/>
      <p:bldP spid="91" grpId="0"/>
      <p:bldP spid="92" grpId="0"/>
      <p:bldP spid="93" grpId="0"/>
      <p:bldP spid="94" grpId="0" animBg="1"/>
      <p:bldP spid="94" grpId="1" animBg="1"/>
      <p:bldP spid="95" grpId="0" animBg="1"/>
      <p:bldP spid="95" grpId="1" animBg="1"/>
      <p:bldP spid="98" grpId="0" animBg="1"/>
      <p:bldP spid="98" grpId="1" animBg="1"/>
      <p:bldP spid="101" grpId="0" animBg="1"/>
      <p:bldP spid="101" grpId="1" animBg="1"/>
      <p:bldP spid="105" grpId="0" animBg="1"/>
      <p:bldP spid="105" grpId="1" animBg="1"/>
      <p:bldP spid="4" grpId="0"/>
      <p:bldP spid="7" grpId="0"/>
      <p:bldP spid="99" grpId="0" animBg="1"/>
      <p:bldP spid="99" grpId="1" animBg="1"/>
      <p:bldP spid="100" grpId="0" animBg="1"/>
      <p:bldP spid="100"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900204" y="-270916"/>
            <a:ext cx="8180136" cy="1143000"/>
          </a:xfrm>
        </p:spPr>
        <p:txBody>
          <a:bodyPr/>
          <a:lstStyle/>
          <a:p>
            <a:r>
              <a:rPr lang="en-US" dirty="0"/>
              <a:t>List Pattern Matching Cheat Sheet</a:t>
            </a:r>
            <a:endParaRPr lang="en-US" dirty="0">
              <a:solidFill>
                <a:srgbClr val="FF0000"/>
              </a:solidFill>
            </a:endParaRPr>
          </a:p>
        </p:txBody>
      </p:sp>
      <p:graphicFrame>
        <p:nvGraphicFramePr>
          <p:cNvPr id="7" name="Table 7">
            <a:extLst>
              <a:ext uri="{FF2B5EF4-FFF2-40B4-BE49-F238E27FC236}">
                <a16:creationId xmlns:a16="http://schemas.microsoft.com/office/drawing/2014/main" id="{E190B156-C626-4FD4-8B5E-50CC907C1EBF}"/>
              </a:ext>
            </a:extLst>
          </p:cNvPr>
          <p:cNvGraphicFramePr>
            <a:graphicFrameLocks noGrp="1"/>
          </p:cNvGraphicFramePr>
          <p:nvPr>
            <p:extLst>
              <p:ext uri="{D42A27DB-BD31-4B8C-83A1-F6EECF244321}">
                <p14:modId xmlns:p14="http://schemas.microsoft.com/office/powerpoint/2010/main" val="3375303584"/>
              </p:ext>
            </p:extLst>
          </p:nvPr>
        </p:nvGraphicFramePr>
        <p:xfrm>
          <a:off x="135800" y="719666"/>
          <a:ext cx="11900780" cy="5933440"/>
        </p:xfrm>
        <a:graphic>
          <a:graphicData uri="http://schemas.openxmlformats.org/drawingml/2006/table">
            <a:tbl>
              <a:tblPr firstRow="1" bandRow="1">
                <a:tableStyleId>{5C22544A-7EE6-4342-B048-85BDC9FD1C3A}</a:tableStyleId>
              </a:tblPr>
              <a:tblGrid>
                <a:gridCol w="2380156">
                  <a:extLst>
                    <a:ext uri="{9D8B030D-6E8A-4147-A177-3AD203B41FA5}">
                      <a16:colId xmlns:a16="http://schemas.microsoft.com/office/drawing/2014/main" val="1150737612"/>
                    </a:ext>
                  </a:extLst>
                </a:gridCol>
                <a:gridCol w="2380156">
                  <a:extLst>
                    <a:ext uri="{9D8B030D-6E8A-4147-A177-3AD203B41FA5}">
                      <a16:colId xmlns:a16="http://schemas.microsoft.com/office/drawing/2014/main" val="3765932352"/>
                    </a:ext>
                  </a:extLst>
                </a:gridCol>
                <a:gridCol w="2380156">
                  <a:extLst>
                    <a:ext uri="{9D8B030D-6E8A-4147-A177-3AD203B41FA5}">
                      <a16:colId xmlns:a16="http://schemas.microsoft.com/office/drawing/2014/main" val="3315156853"/>
                    </a:ext>
                  </a:extLst>
                </a:gridCol>
                <a:gridCol w="2380156">
                  <a:extLst>
                    <a:ext uri="{9D8B030D-6E8A-4147-A177-3AD203B41FA5}">
                      <a16:colId xmlns:a16="http://schemas.microsoft.com/office/drawing/2014/main" val="2228544334"/>
                    </a:ext>
                  </a:extLst>
                </a:gridCol>
                <a:gridCol w="2380156">
                  <a:extLst>
                    <a:ext uri="{9D8B030D-6E8A-4147-A177-3AD203B41FA5}">
                      <a16:colId xmlns:a16="http://schemas.microsoft.com/office/drawing/2014/main" val="271269399"/>
                    </a:ext>
                  </a:extLst>
                </a:gridCol>
              </a:tblGrid>
              <a:tr h="370840">
                <a:tc>
                  <a:txBody>
                    <a:bodyPr/>
                    <a:lstStyle/>
                    <a:p>
                      <a:r>
                        <a:rPr lang="en-US" dirty="0"/>
                        <a:t>Pattern</a:t>
                      </a:r>
                    </a:p>
                  </a:txBody>
                  <a:tcPr/>
                </a:tc>
                <a:tc>
                  <a:txBody>
                    <a:bodyPr/>
                    <a:lstStyle/>
                    <a:p>
                      <a:r>
                        <a:rPr lang="en-US" dirty="0"/>
                        <a:t>Example</a:t>
                      </a:r>
                    </a:p>
                  </a:txBody>
                  <a:tcPr/>
                </a:tc>
                <a:tc>
                  <a:txBody>
                    <a:bodyPr/>
                    <a:lstStyle/>
                    <a:p>
                      <a:r>
                        <a:rPr lang="en-US" dirty="0"/>
                        <a:t>Argument</a:t>
                      </a:r>
                    </a:p>
                  </a:txBody>
                  <a:tcPr/>
                </a:tc>
                <a:tc>
                  <a:txBody>
                    <a:bodyPr/>
                    <a:lstStyle/>
                    <a:p>
                      <a:r>
                        <a:rPr lang="en-US" dirty="0"/>
                        <a:t>Succeeds?</a:t>
                      </a:r>
                    </a:p>
                  </a:txBody>
                  <a:tcPr/>
                </a:tc>
                <a:tc>
                  <a:txBody>
                    <a:bodyPr/>
                    <a:lstStyle/>
                    <a:p>
                      <a:r>
                        <a:rPr lang="en-US" dirty="0"/>
                        <a:t>Bindings</a:t>
                      </a:r>
                    </a:p>
                  </a:txBody>
                  <a:tcPr/>
                </a:tc>
                <a:extLst>
                  <a:ext uri="{0D108BD9-81ED-4DB2-BD59-A6C34878D82A}">
                    <a16:rowId xmlns:a16="http://schemas.microsoft.com/office/drawing/2014/main" val="1820345248"/>
                  </a:ext>
                </a:extLst>
              </a:tr>
              <a:tr h="370840">
                <a:tc>
                  <a:txBody>
                    <a:bodyPr/>
                    <a:lstStyle/>
                    <a:p>
                      <a:r>
                        <a:rPr lang="en-US" dirty="0"/>
                        <a:t>7</a:t>
                      </a:r>
                    </a:p>
                  </a:txBody>
                  <a:tcPr/>
                </a:tc>
                <a:tc>
                  <a:txBody>
                    <a:bodyPr/>
                    <a:lstStyle/>
                    <a:p>
                      <a:r>
                        <a:rPr lang="en-US" dirty="0" err="1"/>
                        <a:t>func</a:t>
                      </a:r>
                      <a:r>
                        <a:rPr lang="en-US" dirty="0"/>
                        <a:t> 7 = "Lucky 7"</a:t>
                      </a:r>
                    </a:p>
                  </a:txBody>
                  <a:tcPr/>
                </a:tc>
                <a:tc>
                  <a:txBody>
                    <a:bodyPr/>
                    <a:lstStyle/>
                    <a:p>
                      <a:r>
                        <a:rPr lang="en-US" dirty="0"/>
                        <a:t>7</a:t>
                      </a:r>
                    </a:p>
                  </a:txBody>
                  <a:tcPr/>
                </a:tc>
                <a:tc>
                  <a:txBody>
                    <a:bodyPr/>
                    <a:lstStyle/>
                    <a:p>
                      <a:r>
                        <a:rPr lang="en-US" dirty="0"/>
                        <a:t>Yep</a:t>
                      </a:r>
                    </a:p>
                  </a:txBody>
                  <a:tcPr/>
                </a:tc>
                <a:tc>
                  <a:txBody>
                    <a:bodyPr/>
                    <a:lstStyle/>
                    <a:p>
                      <a:r>
                        <a:rPr lang="en-US" dirty="0"/>
                        <a:t>N/A</a:t>
                      </a:r>
                    </a:p>
                  </a:txBody>
                  <a:tcPr/>
                </a:tc>
                <a:extLst>
                  <a:ext uri="{0D108BD9-81ED-4DB2-BD59-A6C34878D82A}">
                    <a16:rowId xmlns:a16="http://schemas.microsoft.com/office/drawing/2014/main" val="57832137"/>
                  </a:ext>
                </a:extLst>
              </a:tr>
              <a:tr h="370840">
                <a:tc>
                  <a:txBody>
                    <a:bodyPr/>
                    <a:lstStyle/>
                    <a:p>
                      <a:r>
                        <a:rPr lang="en-US" dirty="0"/>
                        <a:t>x</a:t>
                      </a:r>
                    </a:p>
                  </a:txBody>
                  <a:tcPr/>
                </a:tc>
                <a:tc>
                  <a:txBody>
                    <a:bodyPr/>
                    <a:lstStyle/>
                    <a:p>
                      <a:r>
                        <a:rPr lang="en-US" dirty="0" err="1"/>
                        <a:t>func</a:t>
                      </a:r>
                      <a:r>
                        <a:rPr lang="en-US" dirty="0"/>
                        <a:t> x = x + 5</a:t>
                      </a:r>
                    </a:p>
                  </a:txBody>
                  <a:tcPr/>
                </a:tc>
                <a:tc>
                  <a:txBody>
                    <a:bodyPr/>
                    <a:lstStyle/>
                    <a:p>
                      <a:r>
                        <a:rPr lang="en-US" dirty="0"/>
                        <a:t>7</a:t>
                      </a:r>
                    </a:p>
                  </a:txBody>
                  <a:tcPr/>
                </a:tc>
                <a:tc>
                  <a:txBody>
                    <a:bodyPr/>
                    <a:lstStyle/>
                    <a:p>
                      <a:r>
                        <a:rPr lang="en-US" dirty="0"/>
                        <a:t>Yep</a:t>
                      </a:r>
                    </a:p>
                  </a:txBody>
                  <a:tcPr/>
                </a:tc>
                <a:tc>
                  <a:txBody>
                    <a:bodyPr/>
                    <a:lstStyle/>
                    <a:p>
                      <a:r>
                        <a:rPr lang="en-US" dirty="0"/>
                        <a:t>x </a:t>
                      </a:r>
                      <a:r>
                        <a:rPr lang="en-US" dirty="0">
                          <a:sym typeface="Wingdings" panose="05000000000000000000" pitchFamily="2" charset="2"/>
                        </a:rPr>
                        <a:t> 7</a:t>
                      </a:r>
                      <a:endParaRPr lang="en-US" dirty="0"/>
                    </a:p>
                  </a:txBody>
                  <a:tcPr/>
                </a:tc>
                <a:extLst>
                  <a:ext uri="{0D108BD9-81ED-4DB2-BD59-A6C34878D82A}">
                    <a16:rowId xmlns:a16="http://schemas.microsoft.com/office/drawing/2014/main" val="650523510"/>
                  </a:ext>
                </a:extLst>
              </a:tr>
              <a:tr h="370840">
                <a:tc>
                  <a:txBody>
                    <a:bodyPr/>
                    <a:lstStyle/>
                    <a:p>
                      <a:r>
                        <a:rPr lang="en-US" dirty="0"/>
                        <a:t>(</a:t>
                      </a:r>
                      <a:r>
                        <a:rPr lang="en-US" dirty="0" err="1"/>
                        <a:t>x:xs</a:t>
                      </a:r>
                      <a:r>
                        <a:rPr lang="en-US" dirty="0"/>
                        <a:t>)</a:t>
                      </a:r>
                    </a:p>
                  </a:txBody>
                  <a:tcPr/>
                </a:tc>
                <a:tc>
                  <a:txBody>
                    <a:bodyPr/>
                    <a:lstStyle/>
                    <a:p>
                      <a:r>
                        <a:rPr lang="en-US" dirty="0" err="1"/>
                        <a:t>func</a:t>
                      </a:r>
                      <a:r>
                        <a:rPr lang="en-US" dirty="0"/>
                        <a:t> (</a:t>
                      </a:r>
                      <a:r>
                        <a:rPr lang="en-US" dirty="0" err="1"/>
                        <a:t>x:xs</a:t>
                      </a:r>
                      <a:r>
                        <a:rPr lang="en-US" dirty="0"/>
                        <a:t>) = …</a:t>
                      </a:r>
                    </a:p>
                  </a:txBody>
                  <a:tcPr/>
                </a:tc>
                <a:tc>
                  <a:txBody>
                    <a:bodyPr/>
                    <a:lstStyle/>
                    <a:p>
                      <a:r>
                        <a:rPr lang="en-US" dirty="0"/>
                        <a:t>[10,20,30]</a:t>
                      </a:r>
                    </a:p>
                  </a:txBody>
                  <a:tcPr/>
                </a:tc>
                <a:tc>
                  <a:txBody>
                    <a:bodyPr/>
                    <a:lstStyle/>
                    <a:p>
                      <a:r>
                        <a:rPr lang="en-US" dirty="0"/>
                        <a:t>Yep</a:t>
                      </a:r>
                    </a:p>
                  </a:txBody>
                  <a:tcPr/>
                </a:tc>
                <a:tc>
                  <a:txBody>
                    <a:bodyPr/>
                    <a:lstStyle/>
                    <a:p>
                      <a:r>
                        <a:rPr lang="en-US" dirty="0"/>
                        <a:t>x </a:t>
                      </a:r>
                      <a:r>
                        <a:rPr lang="en-US" dirty="0">
                          <a:sym typeface="Wingdings" panose="05000000000000000000" pitchFamily="2" charset="2"/>
                        </a:rPr>
                        <a:t> 10, </a:t>
                      </a:r>
                      <a:r>
                        <a:rPr lang="en-US" dirty="0" err="1">
                          <a:sym typeface="Wingdings" panose="05000000000000000000" pitchFamily="2" charset="2"/>
                        </a:rPr>
                        <a:t>xs</a:t>
                      </a:r>
                      <a:r>
                        <a:rPr lang="en-US" dirty="0">
                          <a:sym typeface="Wingdings" panose="05000000000000000000" pitchFamily="2" charset="2"/>
                        </a:rPr>
                        <a:t>  [20,30]</a:t>
                      </a:r>
                      <a:endParaRPr lang="en-US" dirty="0"/>
                    </a:p>
                  </a:txBody>
                  <a:tcPr/>
                </a:tc>
                <a:extLst>
                  <a:ext uri="{0D108BD9-81ED-4DB2-BD59-A6C34878D82A}">
                    <a16:rowId xmlns:a16="http://schemas.microsoft.com/office/drawing/2014/main" val="28815699"/>
                  </a:ext>
                </a:extLst>
              </a:tr>
              <a:tr h="370840">
                <a:tc>
                  <a:txBody>
                    <a:bodyPr/>
                    <a:lstStyle/>
                    <a:p>
                      <a:r>
                        <a:rPr lang="en-US" dirty="0"/>
                        <a:t>(</a:t>
                      </a:r>
                      <a:r>
                        <a:rPr lang="en-US" dirty="0" err="1"/>
                        <a:t>x:xs</a:t>
                      </a:r>
                      <a:r>
                        <a:rPr lang="en-US" dirty="0"/>
                        <a:t>)</a:t>
                      </a:r>
                    </a:p>
                  </a:txBody>
                  <a:tcPr/>
                </a:tc>
                <a:tc>
                  <a:txBody>
                    <a:bodyPr/>
                    <a:lstStyle/>
                    <a:p>
                      <a:r>
                        <a:rPr lang="en-US" dirty="0" err="1"/>
                        <a:t>func</a:t>
                      </a:r>
                      <a:r>
                        <a:rPr lang="en-US" dirty="0"/>
                        <a:t> (</a:t>
                      </a:r>
                      <a:r>
                        <a:rPr lang="en-US" dirty="0" err="1"/>
                        <a:t>x:xs</a:t>
                      </a:r>
                      <a:r>
                        <a:rPr lang="en-US" dirty="0"/>
                        <a:t>) = …</a:t>
                      </a:r>
                    </a:p>
                  </a:txBody>
                  <a:tcPr/>
                </a:tc>
                <a:tc>
                  <a:txBody>
                    <a:bodyPr/>
                    <a:lstStyle/>
                    <a:p>
                      <a:r>
                        <a:rPr lang="en-US" dirty="0"/>
                        <a:t>[[10,20,30]]</a:t>
                      </a:r>
                    </a:p>
                  </a:txBody>
                  <a:tcPr/>
                </a:tc>
                <a:tc>
                  <a:txBody>
                    <a:bodyPr/>
                    <a:lstStyle/>
                    <a:p>
                      <a:r>
                        <a:rPr lang="en-US" dirty="0"/>
                        <a:t>Yep</a:t>
                      </a:r>
                    </a:p>
                  </a:txBody>
                  <a:tcPr/>
                </a:tc>
                <a:tc>
                  <a:txBody>
                    <a:bodyPr/>
                    <a:lstStyle/>
                    <a:p>
                      <a:r>
                        <a:rPr lang="en-US" dirty="0"/>
                        <a:t>x </a:t>
                      </a:r>
                      <a:r>
                        <a:rPr lang="en-US" dirty="0">
                          <a:sym typeface="Wingdings" panose="05000000000000000000" pitchFamily="2" charset="2"/>
                        </a:rPr>
                        <a:t> [10,20,30], </a:t>
                      </a:r>
                      <a:r>
                        <a:rPr lang="en-US" dirty="0" err="1">
                          <a:sym typeface="Wingdings" panose="05000000000000000000" pitchFamily="2" charset="2"/>
                        </a:rPr>
                        <a:t>xs</a:t>
                      </a:r>
                      <a:r>
                        <a:rPr lang="en-US" dirty="0">
                          <a:sym typeface="Wingdings" panose="05000000000000000000" pitchFamily="2" charset="2"/>
                        </a:rPr>
                        <a:t>  []</a:t>
                      </a:r>
                      <a:endParaRPr lang="en-US" dirty="0"/>
                    </a:p>
                  </a:txBody>
                  <a:tcPr/>
                </a:tc>
                <a:extLst>
                  <a:ext uri="{0D108BD9-81ED-4DB2-BD59-A6C34878D82A}">
                    <a16:rowId xmlns:a16="http://schemas.microsoft.com/office/drawing/2014/main" val="3560307159"/>
                  </a:ext>
                </a:extLst>
              </a:tr>
              <a:tr h="370840">
                <a:tc>
                  <a:txBody>
                    <a:bodyPr/>
                    <a:lstStyle/>
                    <a:p>
                      <a:r>
                        <a:rPr lang="en-US" dirty="0"/>
                        <a:t>(</a:t>
                      </a:r>
                      <a:r>
                        <a:rPr lang="en-US" dirty="0" err="1"/>
                        <a:t>x:xs</a:t>
                      </a:r>
                      <a:r>
                        <a:rPr lang="en-US" dirty="0"/>
                        <a:t>)</a:t>
                      </a:r>
                    </a:p>
                  </a:txBody>
                  <a:tcPr/>
                </a:tc>
                <a:tc>
                  <a:txBody>
                    <a:bodyPr/>
                    <a:lstStyle/>
                    <a:p>
                      <a:r>
                        <a:rPr lang="en-US" dirty="0" err="1"/>
                        <a:t>func</a:t>
                      </a:r>
                      <a:r>
                        <a:rPr lang="en-US" dirty="0"/>
                        <a:t> (</a:t>
                      </a:r>
                      <a:r>
                        <a:rPr lang="en-US" dirty="0" err="1"/>
                        <a:t>x:xs</a:t>
                      </a:r>
                      <a:r>
                        <a:rPr lang="en-US" dirty="0"/>
                        <a:t>) = …</a:t>
                      </a:r>
                    </a:p>
                  </a:txBody>
                  <a:tcPr/>
                </a:tc>
                <a:tc>
                  <a:txBody>
                    <a:bodyPr/>
                    <a:lstStyle/>
                    <a:p>
                      <a:r>
                        <a:rPr lang="en-US" dirty="0"/>
                        <a:t>["UCLA"]</a:t>
                      </a:r>
                    </a:p>
                  </a:txBody>
                  <a:tcPr/>
                </a:tc>
                <a:tc>
                  <a:txBody>
                    <a:bodyPr/>
                    <a:lstStyle/>
                    <a:p>
                      <a:r>
                        <a:rPr lang="en-US" dirty="0"/>
                        <a:t>Yep</a:t>
                      </a:r>
                    </a:p>
                  </a:txBody>
                  <a:tcPr/>
                </a:tc>
                <a:tc>
                  <a:txBody>
                    <a:bodyPr/>
                    <a:lstStyle/>
                    <a:p>
                      <a:r>
                        <a:rPr lang="en-US" dirty="0"/>
                        <a:t>x </a:t>
                      </a:r>
                      <a:r>
                        <a:rPr lang="en-US" dirty="0">
                          <a:sym typeface="Wingdings" panose="05000000000000000000" pitchFamily="2" charset="2"/>
                        </a:rPr>
                        <a:t> "UCLA", </a:t>
                      </a:r>
                      <a:r>
                        <a:rPr lang="en-US" dirty="0" err="1">
                          <a:sym typeface="Wingdings" panose="05000000000000000000" pitchFamily="2" charset="2"/>
                        </a:rPr>
                        <a:t>xs</a:t>
                      </a:r>
                      <a:r>
                        <a:rPr lang="en-US" dirty="0">
                          <a:sym typeface="Wingdings" panose="05000000000000000000" pitchFamily="2" charset="2"/>
                        </a:rPr>
                        <a:t>  []</a:t>
                      </a:r>
                      <a:endParaRPr lang="en-US" dirty="0"/>
                    </a:p>
                  </a:txBody>
                  <a:tcPr/>
                </a:tc>
                <a:extLst>
                  <a:ext uri="{0D108BD9-81ED-4DB2-BD59-A6C34878D82A}">
                    <a16:rowId xmlns:a16="http://schemas.microsoft.com/office/drawing/2014/main" val="4115454803"/>
                  </a:ext>
                </a:extLst>
              </a:tr>
              <a:tr h="370840">
                <a:tc>
                  <a:txBody>
                    <a:bodyPr/>
                    <a:lstStyle/>
                    <a:p>
                      <a:r>
                        <a:rPr lang="en-US" dirty="0"/>
                        <a:t>(</a:t>
                      </a:r>
                      <a:r>
                        <a:rPr lang="en-US" dirty="0" err="1"/>
                        <a:t>x:xs</a:t>
                      </a:r>
                      <a:r>
                        <a:rPr lang="en-US" dirty="0"/>
                        <a:t>)</a:t>
                      </a:r>
                    </a:p>
                  </a:txBody>
                  <a:tcPr/>
                </a:tc>
                <a:tc>
                  <a:txBody>
                    <a:bodyPr/>
                    <a:lstStyle/>
                    <a:p>
                      <a:r>
                        <a:rPr lang="en-US" dirty="0" err="1"/>
                        <a:t>func</a:t>
                      </a:r>
                      <a:r>
                        <a:rPr lang="en-US" dirty="0"/>
                        <a:t> (</a:t>
                      </a:r>
                      <a:r>
                        <a:rPr lang="en-US" dirty="0" err="1"/>
                        <a:t>x:xs</a:t>
                      </a:r>
                      <a:r>
                        <a:rPr lang="en-US" dirty="0"/>
                        <a:t>) = …</a:t>
                      </a:r>
                    </a:p>
                  </a:txBody>
                  <a:tcPr/>
                </a:tc>
                <a:tc>
                  <a:txBody>
                    <a:bodyPr/>
                    <a:lstStyle/>
                    <a:p>
                      <a:r>
                        <a:rPr lang="en-US" dirty="0"/>
                        <a:t>"UCLA"</a:t>
                      </a:r>
                    </a:p>
                  </a:txBody>
                  <a:tcPr/>
                </a:tc>
                <a:tc>
                  <a:txBody>
                    <a:bodyPr/>
                    <a:lstStyle/>
                    <a:p>
                      <a:r>
                        <a:rPr lang="en-US" dirty="0"/>
                        <a:t>Yep</a:t>
                      </a:r>
                    </a:p>
                  </a:txBody>
                  <a:tcPr/>
                </a:tc>
                <a:tc>
                  <a:txBody>
                    <a:bodyPr/>
                    <a:lstStyle/>
                    <a:p>
                      <a:r>
                        <a:rPr lang="en-US" dirty="0"/>
                        <a:t>x </a:t>
                      </a:r>
                      <a:r>
                        <a:rPr lang="en-US" dirty="0">
                          <a:sym typeface="Wingdings" panose="05000000000000000000" pitchFamily="2" charset="2"/>
                        </a:rPr>
                        <a:t> 'U', </a:t>
                      </a:r>
                      <a:r>
                        <a:rPr lang="en-US" dirty="0" err="1">
                          <a:sym typeface="Wingdings" panose="05000000000000000000" pitchFamily="2" charset="2"/>
                        </a:rPr>
                        <a:t>xs</a:t>
                      </a:r>
                      <a:r>
                        <a:rPr lang="en-US" dirty="0">
                          <a:sym typeface="Wingdings" panose="05000000000000000000" pitchFamily="2" charset="2"/>
                        </a:rPr>
                        <a:t>  "CLA"</a:t>
                      </a:r>
                      <a:endParaRPr lang="en-US" dirty="0"/>
                    </a:p>
                  </a:txBody>
                  <a:tcPr/>
                </a:tc>
                <a:extLst>
                  <a:ext uri="{0D108BD9-81ED-4DB2-BD59-A6C34878D82A}">
                    <a16:rowId xmlns:a16="http://schemas.microsoft.com/office/drawing/2014/main" val="2771440350"/>
                  </a:ext>
                </a:extLst>
              </a:tr>
              <a:tr h="370840">
                <a:tc>
                  <a:txBody>
                    <a:bodyPr/>
                    <a:lstStyle/>
                    <a:p>
                      <a:r>
                        <a:rPr lang="en-US" dirty="0"/>
                        <a:t>(7:xs)</a:t>
                      </a:r>
                    </a:p>
                  </a:txBody>
                  <a:tcPr/>
                </a:tc>
                <a:tc>
                  <a:txBody>
                    <a:bodyPr/>
                    <a:lstStyle/>
                    <a:p>
                      <a:r>
                        <a:rPr lang="en-US" dirty="0" err="1"/>
                        <a:t>func</a:t>
                      </a:r>
                      <a:r>
                        <a:rPr lang="en-US" dirty="0"/>
                        <a:t> (7:xs) = …</a:t>
                      </a:r>
                    </a:p>
                  </a:txBody>
                  <a:tcPr/>
                </a:tc>
                <a:tc>
                  <a:txBody>
                    <a:bodyPr/>
                    <a:lstStyle/>
                    <a:p>
                      <a:r>
                        <a:rPr lang="en-US" dirty="0"/>
                        <a:t>[7,8,9]</a:t>
                      </a:r>
                    </a:p>
                  </a:txBody>
                  <a:tcPr/>
                </a:tc>
                <a:tc>
                  <a:txBody>
                    <a:bodyPr/>
                    <a:lstStyle/>
                    <a:p>
                      <a:r>
                        <a:rPr lang="en-US" dirty="0"/>
                        <a:t>Yep</a:t>
                      </a:r>
                    </a:p>
                  </a:txBody>
                  <a:tcPr/>
                </a:tc>
                <a:tc>
                  <a:txBody>
                    <a:bodyPr/>
                    <a:lstStyle/>
                    <a:p>
                      <a:r>
                        <a:rPr lang="en-US" dirty="0" err="1">
                          <a:sym typeface="Wingdings" panose="05000000000000000000" pitchFamily="2" charset="2"/>
                        </a:rPr>
                        <a:t>xs</a:t>
                      </a:r>
                      <a:r>
                        <a:rPr lang="en-US" dirty="0">
                          <a:sym typeface="Wingdings" panose="05000000000000000000" pitchFamily="2" charset="2"/>
                        </a:rPr>
                        <a:t>  [8,9]</a:t>
                      </a:r>
                      <a:endParaRPr lang="en-US" dirty="0"/>
                    </a:p>
                  </a:txBody>
                  <a:tcPr/>
                </a:tc>
                <a:extLst>
                  <a:ext uri="{0D108BD9-81ED-4DB2-BD59-A6C34878D82A}">
                    <a16:rowId xmlns:a16="http://schemas.microsoft.com/office/drawing/2014/main" val="3148118176"/>
                  </a:ext>
                </a:extLst>
              </a:tr>
              <a:tr h="370840">
                <a:tc>
                  <a:txBody>
                    <a:bodyPr/>
                    <a:lstStyle/>
                    <a:p>
                      <a:r>
                        <a:rPr lang="en-US" dirty="0"/>
                        <a:t>(7:xs)</a:t>
                      </a:r>
                    </a:p>
                  </a:txBody>
                  <a:tcPr/>
                </a:tc>
                <a:tc>
                  <a:txBody>
                    <a:bodyPr/>
                    <a:lstStyle/>
                    <a:p>
                      <a:r>
                        <a:rPr lang="en-US" dirty="0" err="1"/>
                        <a:t>func</a:t>
                      </a:r>
                      <a:r>
                        <a:rPr lang="en-US" dirty="0"/>
                        <a:t> (7:xs) = …</a:t>
                      </a:r>
                    </a:p>
                  </a:txBody>
                  <a:tcPr/>
                </a:tc>
                <a:tc>
                  <a:txBody>
                    <a:bodyPr/>
                    <a:lstStyle/>
                    <a:p>
                      <a:r>
                        <a:rPr lang="en-US" dirty="0"/>
                        <a:t>[8,9,10]</a:t>
                      </a:r>
                    </a:p>
                  </a:txBody>
                  <a:tcPr/>
                </a:tc>
                <a:tc>
                  <a:txBody>
                    <a:bodyPr/>
                    <a:lstStyle/>
                    <a:p>
                      <a:r>
                        <a:rPr lang="en-US" dirty="0"/>
                        <a:t>Nope – doesn't match</a:t>
                      </a:r>
                    </a:p>
                  </a:txBody>
                  <a:tcPr/>
                </a:tc>
                <a:tc>
                  <a:txBody>
                    <a:bodyPr/>
                    <a:lstStyle/>
                    <a:p>
                      <a:r>
                        <a:rPr lang="en-US" dirty="0">
                          <a:sym typeface="Wingdings" panose="05000000000000000000" pitchFamily="2" charset="2"/>
                        </a:rPr>
                        <a:t>N/A</a:t>
                      </a:r>
                      <a:endParaRPr lang="en-US" dirty="0"/>
                    </a:p>
                  </a:txBody>
                  <a:tcPr/>
                </a:tc>
                <a:extLst>
                  <a:ext uri="{0D108BD9-81ED-4DB2-BD59-A6C34878D82A}">
                    <a16:rowId xmlns:a16="http://schemas.microsoft.com/office/drawing/2014/main" val="2708392544"/>
                  </a:ext>
                </a:extLst>
              </a:tr>
              <a:tr h="370840">
                <a:tc>
                  <a:txBody>
                    <a:bodyPr/>
                    <a:lstStyle/>
                    <a:p>
                      <a:r>
                        <a:rPr lang="en-US" dirty="0"/>
                        <a:t>(_:</a:t>
                      </a:r>
                      <a:r>
                        <a:rPr lang="en-US" dirty="0" err="1"/>
                        <a:t>xs</a:t>
                      </a:r>
                      <a:r>
                        <a:rPr lang="en-US" dirty="0"/>
                        <a:t>)</a:t>
                      </a:r>
                    </a:p>
                  </a:txBody>
                  <a:tcPr/>
                </a:tc>
                <a:tc>
                  <a:txBody>
                    <a:bodyPr/>
                    <a:lstStyle/>
                    <a:p>
                      <a:r>
                        <a:rPr lang="en-US" dirty="0" err="1"/>
                        <a:t>func</a:t>
                      </a:r>
                      <a:r>
                        <a:rPr lang="en-US" dirty="0"/>
                        <a:t> (_:</a:t>
                      </a:r>
                      <a:r>
                        <a:rPr lang="en-US" dirty="0" err="1"/>
                        <a:t>xs</a:t>
                      </a:r>
                      <a:r>
                        <a:rPr lang="en-US" dirty="0"/>
                        <a:t>) = …</a:t>
                      </a:r>
                    </a:p>
                  </a:txBody>
                  <a:tcPr/>
                </a:tc>
                <a:tc>
                  <a:txBody>
                    <a:bodyPr/>
                    <a:lstStyle/>
                    <a:p>
                      <a:r>
                        <a:rPr lang="en-US" dirty="0"/>
                        <a:t>[8,9,10]</a:t>
                      </a:r>
                    </a:p>
                  </a:txBody>
                  <a:tcPr/>
                </a:tc>
                <a:tc>
                  <a:txBody>
                    <a:bodyPr/>
                    <a:lstStyle/>
                    <a:p>
                      <a:r>
                        <a:rPr lang="en-US" dirty="0"/>
                        <a:t>Yep</a:t>
                      </a:r>
                    </a:p>
                  </a:txBody>
                  <a:tcPr/>
                </a:tc>
                <a:tc>
                  <a:txBody>
                    <a:bodyPr/>
                    <a:lstStyle/>
                    <a:p>
                      <a:r>
                        <a:rPr lang="en-US" dirty="0" err="1"/>
                        <a:t>xs</a:t>
                      </a:r>
                      <a:r>
                        <a:rPr lang="en-US" dirty="0"/>
                        <a:t> </a:t>
                      </a:r>
                      <a:r>
                        <a:rPr lang="en-US" dirty="0">
                          <a:sym typeface="Wingdings" panose="05000000000000000000" pitchFamily="2" charset="2"/>
                        </a:rPr>
                        <a:t> [9,10]</a:t>
                      </a:r>
                      <a:endParaRPr lang="en-US" dirty="0"/>
                    </a:p>
                  </a:txBody>
                  <a:tcPr/>
                </a:tc>
                <a:extLst>
                  <a:ext uri="{0D108BD9-81ED-4DB2-BD59-A6C34878D82A}">
                    <a16:rowId xmlns:a16="http://schemas.microsoft.com/office/drawing/2014/main" val="1200982854"/>
                  </a:ext>
                </a:extLst>
              </a:tr>
              <a:tr h="370840">
                <a:tc>
                  <a:txBody>
                    <a:bodyPr/>
                    <a:lstStyle/>
                    <a:p>
                      <a:r>
                        <a:rPr lang="en-US" dirty="0"/>
                        <a:t>(x:_:</a:t>
                      </a:r>
                      <a:r>
                        <a:rPr lang="en-US" dirty="0" err="1"/>
                        <a:t>xs</a:t>
                      </a:r>
                      <a:r>
                        <a:rPr lang="en-US" dirty="0"/>
                        <a:t>)</a:t>
                      </a:r>
                    </a:p>
                  </a:txBody>
                  <a:tcPr/>
                </a:tc>
                <a:tc>
                  <a:txBody>
                    <a:bodyPr/>
                    <a:lstStyle/>
                    <a:p>
                      <a:r>
                        <a:rPr lang="en-US" dirty="0" err="1"/>
                        <a:t>func</a:t>
                      </a:r>
                      <a:r>
                        <a:rPr lang="en-US" dirty="0"/>
                        <a:t> (x:_:</a:t>
                      </a:r>
                      <a:r>
                        <a:rPr lang="en-US" dirty="0" err="1"/>
                        <a:t>xs</a:t>
                      </a:r>
                      <a:r>
                        <a:rPr lang="en-US" dirty="0"/>
                        <a:t>) = …</a:t>
                      </a:r>
                    </a:p>
                  </a:txBody>
                  <a:tcPr/>
                </a:tc>
                <a:tc>
                  <a:txBody>
                    <a:bodyPr/>
                    <a:lstStyle/>
                    <a:p>
                      <a:r>
                        <a:rPr lang="en-US" dirty="0"/>
                        <a:t>[8,9,10]</a:t>
                      </a:r>
                    </a:p>
                  </a:txBody>
                  <a:tcPr/>
                </a:tc>
                <a:tc>
                  <a:txBody>
                    <a:bodyPr/>
                    <a:lstStyle/>
                    <a:p>
                      <a:r>
                        <a:rPr lang="en-US" dirty="0"/>
                        <a:t>Yep</a:t>
                      </a:r>
                    </a:p>
                  </a:txBody>
                  <a:tcPr/>
                </a:tc>
                <a:tc>
                  <a:txBody>
                    <a:bodyPr/>
                    <a:lstStyle/>
                    <a:p>
                      <a:r>
                        <a:rPr lang="en-US" dirty="0"/>
                        <a:t>x </a:t>
                      </a:r>
                      <a:r>
                        <a:rPr lang="en-US" dirty="0">
                          <a:sym typeface="Wingdings" panose="05000000000000000000" pitchFamily="2" charset="2"/>
                        </a:rPr>
                        <a:t> 8, </a:t>
                      </a:r>
                      <a:r>
                        <a:rPr lang="en-US" dirty="0" err="1">
                          <a:sym typeface="Wingdings" panose="05000000000000000000" pitchFamily="2" charset="2"/>
                        </a:rPr>
                        <a:t>xs</a:t>
                      </a:r>
                      <a:r>
                        <a:rPr lang="en-US" dirty="0">
                          <a:sym typeface="Wingdings" panose="05000000000000000000" pitchFamily="2" charset="2"/>
                        </a:rPr>
                        <a:t>  [10] </a:t>
                      </a:r>
                      <a:endParaRPr lang="en-US" dirty="0"/>
                    </a:p>
                  </a:txBody>
                  <a:tcPr/>
                </a:tc>
                <a:extLst>
                  <a:ext uri="{0D108BD9-81ED-4DB2-BD59-A6C34878D82A}">
                    <a16:rowId xmlns:a16="http://schemas.microsoft.com/office/drawing/2014/main" val="1897907731"/>
                  </a:ext>
                </a:extLst>
              </a:tr>
              <a:tr h="370840">
                <a:tc>
                  <a:txBody>
                    <a:bodyPr/>
                    <a:lstStyle/>
                    <a:p>
                      <a:r>
                        <a:rPr lang="en-US" dirty="0"/>
                        <a:t>[]</a:t>
                      </a:r>
                    </a:p>
                  </a:txBody>
                  <a:tcPr/>
                </a:tc>
                <a:tc>
                  <a:txBody>
                    <a:bodyPr/>
                    <a:lstStyle/>
                    <a:p>
                      <a:r>
                        <a:rPr lang="en-US" dirty="0" err="1"/>
                        <a:t>func</a:t>
                      </a:r>
                      <a:r>
                        <a:rPr lang="en-US" dirty="0"/>
                        <a:t> [] = "Empty list"</a:t>
                      </a:r>
                    </a:p>
                  </a:txBody>
                  <a:tcPr/>
                </a:tc>
                <a:tc>
                  <a:txBody>
                    <a:bodyPr/>
                    <a:lstStyle/>
                    <a:p>
                      <a:r>
                        <a:rPr lang="en-US" dirty="0"/>
                        <a:t>[]</a:t>
                      </a:r>
                    </a:p>
                  </a:txBody>
                  <a:tcPr/>
                </a:tc>
                <a:tc>
                  <a:txBody>
                    <a:bodyPr/>
                    <a:lstStyle/>
                    <a:p>
                      <a:r>
                        <a:rPr lang="en-US" dirty="0"/>
                        <a:t>Yep</a:t>
                      </a:r>
                    </a:p>
                  </a:txBody>
                  <a:tcPr/>
                </a:tc>
                <a:tc>
                  <a:txBody>
                    <a:bodyPr/>
                    <a:lstStyle/>
                    <a:p>
                      <a:r>
                        <a:rPr lang="en-US" dirty="0"/>
                        <a:t>N/A</a:t>
                      </a:r>
                    </a:p>
                  </a:txBody>
                  <a:tcPr/>
                </a:tc>
                <a:extLst>
                  <a:ext uri="{0D108BD9-81ED-4DB2-BD59-A6C34878D82A}">
                    <a16:rowId xmlns:a16="http://schemas.microsoft.com/office/drawing/2014/main" val="591077649"/>
                  </a:ext>
                </a:extLst>
              </a:tr>
              <a:tr h="370840">
                <a:tc>
                  <a:txBody>
                    <a:bodyPr/>
                    <a:lstStyle/>
                    <a:p>
                      <a:r>
                        <a:rPr lang="en-US" dirty="0"/>
                        <a:t>[]</a:t>
                      </a:r>
                    </a:p>
                  </a:txBody>
                  <a:tcPr/>
                </a:tc>
                <a:tc>
                  <a:txBody>
                    <a:bodyPr/>
                    <a:lstStyle/>
                    <a:p>
                      <a:r>
                        <a:rPr lang="en-US" dirty="0" err="1"/>
                        <a:t>func</a:t>
                      </a:r>
                      <a:r>
                        <a:rPr lang="en-US" dirty="0"/>
                        <a:t> [] = "Empty list"</a:t>
                      </a:r>
                    </a:p>
                  </a:txBody>
                  <a:tcPr/>
                </a:tc>
                <a:tc>
                  <a:txBody>
                    <a:bodyPr/>
                    <a:lstStyle/>
                    <a:p>
                      <a:r>
                        <a:rPr lang="en-US" dirty="0"/>
                        <a:t>[42]</a:t>
                      </a:r>
                    </a:p>
                  </a:txBody>
                  <a:tcPr/>
                </a:tc>
                <a:tc>
                  <a:txBody>
                    <a:bodyPr/>
                    <a:lstStyle/>
                    <a:p>
                      <a:r>
                        <a:rPr lang="en-US" dirty="0"/>
                        <a:t>Nope</a:t>
                      </a:r>
                    </a:p>
                  </a:txBody>
                  <a:tcPr/>
                </a:tc>
                <a:tc>
                  <a:txBody>
                    <a:bodyPr/>
                    <a:lstStyle/>
                    <a:p>
                      <a:r>
                        <a:rPr lang="en-US" dirty="0"/>
                        <a:t>N/A</a:t>
                      </a:r>
                    </a:p>
                  </a:txBody>
                  <a:tcPr/>
                </a:tc>
                <a:extLst>
                  <a:ext uri="{0D108BD9-81ED-4DB2-BD59-A6C34878D82A}">
                    <a16:rowId xmlns:a16="http://schemas.microsoft.com/office/drawing/2014/main" val="1610429078"/>
                  </a:ext>
                </a:extLst>
              </a:tr>
              <a:tr h="370840">
                <a:tc>
                  <a:txBody>
                    <a:bodyPr/>
                    <a:lstStyle/>
                    <a:p>
                      <a:r>
                        <a:rPr lang="en-US" dirty="0"/>
                        <a:t>[x]</a:t>
                      </a:r>
                    </a:p>
                  </a:txBody>
                  <a:tcPr/>
                </a:tc>
                <a:tc>
                  <a:txBody>
                    <a:bodyPr/>
                    <a:lstStyle/>
                    <a:p>
                      <a:r>
                        <a:rPr lang="en-US" dirty="0" err="1"/>
                        <a:t>func</a:t>
                      </a:r>
                      <a:r>
                        <a:rPr lang="en-US" dirty="0"/>
                        <a:t> [x] = …</a:t>
                      </a:r>
                    </a:p>
                  </a:txBody>
                  <a:tcPr/>
                </a:tc>
                <a:tc>
                  <a:txBody>
                    <a:bodyPr/>
                    <a:lstStyle/>
                    <a:p>
                      <a:r>
                        <a:rPr lang="en-US" dirty="0"/>
                        <a:t>[100]</a:t>
                      </a:r>
                    </a:p>
                  </a:txBody>
                  <a:tcPr/>
                </a:tc>
                <a:tc>
                  <a:txBody>
                    <a:bodyPr/>
                    <a:lstStyle/>
                    <a:p>
                      <a:r>
                        <a:rPr lang="en-US" dirty="0"/>
                        <a:t>Yep</a:t>
                      </a:r>
                    </a:p>
                  </a:txBody>
                  <a:tcPr/>
                </a:tc>
                <a:tc>
                  <a:txBody>
                    <a:bodyPr/>
                    <a:lstStyle/>
                    <a:p>
                      <a:r>
                        <a:rPr lang="en-US" dirty="0"/>
                        <a:t>x </a:t>
                      </a:r>
                      <a:r>
                        <a:rPr lang="en-US" dirty="0">
                          <a:sym typeface="Wingdings" panose="05000000000000000000" pitchFamily="2" charset="2"/>
                        </a:rPr>
                        <a:t> </a:t>
                      </a:r>
                      <a:r>
                        <a:rPr lang="en-US" dirty="0"/>
                        <a:t>100</a:t>
                      </a:r>
                    </a:p>
                  </a:txBody>
                  <a:tcPr/>
                </a:tc>
                <a:extLst>
                  <a:ext uri="{0D108BD9-81ED-4DB2-BD59-A6C34878D82A}">
                    <a16:rowId xmlns:a16="http://schemas.microsoft.com/office/drawing/2014/main" val="933296514"/>
                  </a:ext>
                </a:extLst>
              </a:tr>
              <a:tr h="370840">
                <a:tc>
                  <a:txBody>
                    <a:bodyPr/>
                    <a:lstStyle/>
                    <a:p>
                      <a:r>
                        <a:rPr lang="en-US" dirty="0"/>
                        <a:t>[x]</a:t>
                      </a:r>
                    </a:p>
                  </a:txBody>
                  <a:tcPr/>
                </a:tc>
                <a:tc>
                  <a:txBody>
                    <a:bodyPr/>
                    <a:lstStyle/>
                    <a:p>
                      <a:r>
                        <a:rPr lang="en-US" dirty="0" err="1"/>
                        <a:t>func</a:t>
                      </a:r>
                      <a:r>
                        <a:rPr lang="en-US" dirty="0"/>
                        <a:t> [x] = …</a:t>
                      </a:r>
                    </a:p>
                  </a:txBody>
                  <a:tcPr/>
                </a:tc>
                <a:tc>
                  <a:txBody>
                    <a:bodyPr/>
                    <a:lstStyle/>
                    <a:p>
                      <a:r>
                        <a:rPr lang="en-US" dirty="0"/>
                        <a:t>[100,200]</a:t>
                      </a:r>
                    </a:p>
                  </a:txBody>
                  <a:tcPr/>
                </a:tc>
                <a:tc>
                  <a:txBody>
                    <a:bodyPr/>
                    <a:lstStyle/>
                    <a:p>
                      <a:r>
                        <a:rPr lang="en-US" dirty="0"/>
                        <a:t>Nope</a:t>
                      </a:r>
                    </a:p>
                  </a:txBody>
                  <a:tcPr/>
                </a:tc>
                <a:tc>
                  <a:txBody>
                    <a:bodyPr/>
                    <a:lstStyle/>
                    <a:p>
                      <a:r>
                        <a:rPr lang="en-US" dirty="0"/>
                        <a:t>N/A</a:t>
                      </a:r>
                    </a:p>
                  </a:txBody>
                  <a:tcPr/>
                </a:tc>
                <a:extLst>
                  <a:ext uri="{0D108BD9-81ED-4DB2-BD59-A6C34878D82A}">
                    <a16:rowId xmlns:a16="http://schemas.microsoft.com/office/drawing/2014/main" val="2797127471"/>
                  </a:ext>
                </a:extLst>
              </a:tr>
              <a:tr h="370840">
                <a:tc>
                  <a:txBody>
                    <a:bodyPr/>
                    <a:lstStyle/>
                    <a:p>
                      <a:r>
                        <a:rPr lang="en-US" dirty="0"/>
                        <a:t>[42,x]</a:t>
                      </a:r>
                    </a:p>
                  </a:txBody>
                  <a:tcPr/>
                </a:tc>
                <a:tc>
                  <a:txBody>
                    <a:bodyPr/>
                    <a:lstStyle/>
                    <a:p>
                      <a:r>
                        <a:rPr lang="en-US" dirty="0" err="1"/>
                        <a:t>func</a:t>
                      </a:r>
                      <a:r>
                        <a:rPr lang="en-US" dirty="0"/>
                        <a:t> [42,x] = …</a:t>
                      </a:r>
                    </a:p>
                  </a:txBody>
                  <a:tcPr/>
                </a:tc>
                <a:tc>
                  <a:txBody>
                    <a:bodyPr/>
                    <a:lstStyle/>
                    <a:p>
                      <a:r>
                        <a:rPr lang="en-US" dirty="0"/>
                        <a:t>[42,43]</a:t>
                      </a:r>
                    </a:p>
                  </a:txBody>
                  <a:tcPr/>
                </a:tc>
                <a:tc>
                  <a:txBody>
                    <a:bodyPr/>
                    <a:lstStyle/>
                    <a:p>
                      <a:r>
                        <a:rPr lang="en-US" dirty="0"/>
                        <a:t>Yep</a:t>
                      </a:r>
                    </a:p>
                  </a:txBody>
                  <a:tcPr/>
                </a:tc>
                <a:tc>
                  <a:txBody>
                    <a:bodyPr/>
                    <a:lstStyle/>
                    <a:p>
                      <a:r>
                        <a:rPr lang="en-US" dirty="0"/>
                        <a:t>x </a:t>
                      </a:r>
                      <a:r>
                        <a:rPr lang="en-US" dirty="0">
                          <a:sym typeface="Wingdings" panose="05000000000000000000" pitchFamily="2" charset="2"/>
                        </a:rPr>
                        <a:t> 43</a:t>
                      </a:r>
                      <a:endParaRPr lang="en-US" dirty="0"/>
                    </a:p>
                  </a:txBody>
                  <a:tcPr/>
                </a:tc>
                <a:extLst>
                  <a:ext uri="{0D108BD9-81ED-4DB2-BD59-A6C34878D82A}">
                    <a16:rowId xmlns:a16="http://schemas.microsoft.com/office/drawing/2014/main" val="314352169"/>
                  </a:ext>
                </a:extLst>
              </a:tr>
            </a:tbl>
          </a:graphicData>
        </a:graphic>
      </p:graphicFrame>
    </p:spTree>
    <p:extLst>
      <p:ext uri="{BB962C8B-B14F-4D97-AF65-F5344CB8AC3E}">
        <p14:creationId xmlns:p14="http://schemas.microsoft.com/office/powerpoint/2010/main" val="3222708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900204" y="-270916"/>
            <a:ext cx="8180136" cy="1143000"/>
          </a:xfrm>
        </p:spPr>
        <p:txBody>
          <a:bodyPr/>
          <a:lstStyle/>
          <a:p>
            <a:r>
              <a:rPr lang="en-US" dirty="0"/>
              <a:t>Pattern Matching with Lists Challenges</a:t>
            </a:r>
            <a:endParaRPr lang="en-US" dirty="0">
              <a:solidFill>
                <a:srgbClr val="FF0000"/>
              </a:solidFill>
            </a:endParaRPr>
          </a:p>
        </p:txBody>
      </p:sp>
      <p:sp>
        <p:nvSpPr>
          <p:cNvPr id="82" name="TextBox 81">
            <a:extLst>
              <a:ext uri="{FF2B5EF4-FFF2-40B4-BE49-F238E27FC236}">
                <a16:creationId xmlns:a16="http://schemas.microsoft.com/office/drawing/2014/main" id="{82603547-3333-48A6-8348-832FC45EB09B}"/>
              </a:ext>
            </a:extLst>
          </p:cNvPr>
          <p:cNvSpPr txBox="1"/>
          <p:nvPr/>
        </p:nvSpPr>
        <p:spPr>
          <a:xfrm>
            <a:off x="650366" y="1363050"/>
            <a:ext cx="10993333" cy="430887"/>
          </a:xfrm>
          <a:prstGeom prst="rect">
            <a:avLst/>
          </a:prstGeom>
          <a:noFill/>
        </p:spPr>
        <p:txBody>
          <a:bodyPr wrap="square" rtlCol="0">
            <a:spAutoFit/>
          </a:bodyPr>
          <a:lstStyle/>
          <a:p>
            <a:pPr algn="ctr"/>
            <a:r>
              <a:rPr lang="en-US" sz="2200" dirty="0"/>
              <a:t>Your turn! Discuss with a neighbor before answering!</a:t>
            </a:r>
          </a:p>
        </p:txBody>
      </p:sp>
      <p:grpSp>
        <p:nvGrpSpPr>
          <p:cNvPr id="8" name="Group 7">
            <a:extLst>
              <a:ext uri="{FF2B5EF4-FFF2-40B4-BE49-F238E27FC236}">
                <a16:creationId xmlns:a16="http://schemas.microsoft.com/office/drawing/2014/main" id="{158FAFB4-5044-4EEE-B79F-27D6C1D7E770}"/>
              </a:ext>
            </a:extLst>
          </p:cNvPr>
          <p:cNvGrpSpPr/>
          <p:nvPr/>
        </p:nvGrpSpPr>
        <p:grpSpPr>
          <a:xfrm>
            <a:off x="3406163" y="2469518"/>
            <a:ext cx="5552146" cy="2386881"/>
            <a:chOff x="6425588" y="1364618"/>
            <a:chExt cx="5552146" cy="2386881"/>
          </a:xfrm>
        </p:grpSpPr>
        <p:sp>
          <p:nvSpPr>
            <p:cNvPr id="33" name="Rectangle 32">
              <a:extLst>
                <a:ext uri="{FF2B5EF4-FFF2-40B4-BE49-F238E27FC236}">
                  <a16:creationId xmlns:a16="http://schemas.microsoft.com/office/drawing/2014/main" id="{9B6F45EE-C02C-43F7-A2D1-DDA346B2B541}"/>
                </a:ext>
              </a:extLst>
            </p:cNvPr>
            <p:cNvSpPr/>
            <p:nvPr/>
          </p:nvSpPr>
          <p:spPr>
            <a:xfrm>
              <a:off x="6425588" y="1364618"/>
              <a:ext cx="5552146" cy="2386881"/>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DEAD72A-B004-4D60-9F18-D12EC94CD264}"/>
                </a:ext>
              </a:extLst>
            </p:cNvPr>
            <p:cNvSpPr txBox="1"/>
            <p:nvPr/>
          </p:nvSpPr>
          <p:spPr>
            <a:xfrm>
              <a:off x="6425588" y="1364618"/>
              <a:ext cx="5393065" cy="1754326"/>
            </a:xfrm>
            <a:prstGeom prst="rect">
              <a:avLst/>
            </a:prstGeom>
            <a:noFill/>
          </p:spPr>
          <p:txBody>
            <a:bodyPr wrap="square">
              <a:spAutoFit/>
            </a:bodyPr>
            <a:lstStyle/>
            <a:p>
              <a:r>
                <a:rPr lang="en-US" dirty="0">
                  <a:latin typeface="Consolas" panose="020B0609020204030204" pitchFamily="49" charset="0"/>
                </a:rPr>
                <a:t>-- Take the first n items from a list</a:t>
              </a:r>
            </a:p>
            <a:p>
              <a:r>
                <a:rPr lang="en-US" dirty="0">
                  <a:latin typeface="Consolas" panose="020B0609020204030204" pitchFamily="49" charset="0"/>
                </a:rPr>
                <a:t>-- </a:t>
              </a:r>
              <a:r>
                <a:rPr lang="en-US" dirty="0" err="1">
                  <a:latin typeface="Consolas" panose="020B0609020204030204" pitchFamily="49" charset="0"/>
                </a:rPr>
                <a:t>take_n</a:t>
              </a:r>
              <a:r>
                <a:rPr lang="en-US" dirty="0">
                  <a:latin typeface="Consolas" panose="020B0609020204030204" pitchFamily="49" charset="0"/>
                </a:rPr>
                <a:t> 3 [2,4..20] </a:t>
              </a:r>
              <a:r>
                <a:rPr lang="en-US" dirty="0">
                  <a:latin typeface="Consolas" panose="020B0609020204030204" pitchFamily="49" charset="0"/>
                  <a:sym typeface="Wingdings" panose="05000000000000000000" pitchFamily="2" charset="2"/>
                </a:rPr>
                <a:t> [2,4,6]</a:t>
              </a:r>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take_n</a:t>
              </a:r>
              <a:r>
                <a:rPr lang="en-US" dirty="0">
                  <a:latin typeface="Consolas" panose="020B0609020204030204" pitchFamily="49" charset="0"/>
                </a:rPr>
                <a:t> num </a:t>
              </a:r>
              <a:r>
                <a:rPr lang="en-US" dirty="0">
                  <a:solidFill>
                    <a:srgbClr val="FF0000"/>
                  </a:solidFill>
                  <a:latin typeface="Consolas" panose="020B0609020204030204" pitchFamily="49" charset="0"/>
                </a:rPr>
                <a:t> [] </a:t>
              </a:r>
              <a:r>
                <a:rPr lang="en-US" dirty="0">
                  <a:latin typeface="Consolas" panose="020B0609020204030204" pitchFamily="49" charset="0"/>
                </a:rPr>
                <a:t> = []</a:t>
              </a:r>
            </a:p>
            <a:p>
              <a:r>
                <a:rPr lang="en-US" dirty="0" err="1">
                  <a:latin typeface="Consolas" panose="020B0609020204030204" pitchFamily="49" charset="0"/>
                </a:rPr>
                <a:t>take_n</a:t>
              </a:r>
              <a:r>
                <a:rPr lang="en-US" dirty="0">
                  <a:latin typeface="Consolas" panose="020B0609020204030204" pitchFamily="49" charset="0"/>
                </a:rPr>
                <a:t> 0 </a:t>
              </a:r>
              <a:r>
                <a:rPr lang="en-US" dirty="0" err="1">
                  <a:latin typeface="Consolas" panose="020B0609020204030204" pitchFamily="49" charset="0"/>
                </a:rPr>
                <a:t>lst</a:t>
              </a:r>
              <a:r>
                <a:rPr lang="en-US" dirty="0">
                  <a:latin typeface="Consolas" panose="020B0609020204030204" pitchFamily="49" charset="0"/>
                </a:rPr>
                <a:t> = </a:t>
              </a:r>
              <a:r>
                <a:rPr lang="en-US" dirty="0">
                  <a:solidFill>
                    <a:srgbClr val="FF0000"/>
                  </a:solidFill>
                  <a:latin typeface="Consolas" panose="020B0609020204030204" pitchFamily="49" charset="0"/>
                </a:rPr>
                <a:t> [] </a:t>
              </a:r>
              <a:r>
                <a:rPr lang="en-US" dirty="0">
                  <a:latin typeface="Consolas" panose="020B0609020204030204" pitchFamily="49" charset="0"/>
                </a:rPr>
                <a:t> </a:t>
              </a:r>
            </a:p>
            <a:p>
              <a:r>
                <a:rPr lang="en-US" dirty="0" err="1">
                  <a:latin typeface="Consolas" panose="020B0609020204030204" pitchFamily="49" charset="0"/>
                </a:rPr>
                <a:t>take_n</a:t>
              </a:r>
              <a:r>
                <a:rPr lang="en-US" dirty="0">
                  <a:latin typeface="Consolas" panose="020B0609020204030204" pitchFamily="49" charset="0"/>
                </a:rPr>
                <a:t> n (</a:t>
              </a:r>
              <a:r>
                <a:rPr lang="en-US" dirty="0" err="1">
                  <a:latin typeface="Consolas" panose="020B0609020204030204" pitchFamily="49" charset="0"/>
                </a:rPr>
                <a:t>x:xs</a:t>
              </a:r>
              <a:r>
                <a:rPr lang="en-US" dirty="0">
                  <a:latin typeface="Consolas" panose="020B0609020204030204" pitchFamily="49" charset="0"/>
                </a:rPr>
                <a:t>) = </a:t>
              </a:r>
              <a:r>
                <a:rPr lang="en-US" dirty="0">
                  <a:solidFill>
                    <a:srgbClr val="FF0000"/>
                  </a:solidFill>
                  <a:latin typeface="Consolas" panose="020B0609020204030204" pitchFamily="49" charset="0"/>
                </a:rPr>
                <a:t>x</a:t>
              </a:r>
              <a:r>
                <a:rPr lang="en-US" dirty="0">
                  <a:latin typeface="Consolas" panose="020B0609020204030204" pitchFamily="49" charset="0"/>
                </a:rPr>
                <a:t> : </a:t>
              </a:r>
              <a:r>
                <a:rPr lang="en-US" dirty="0" err="1">
                  <a:latin typeface="Consolas" panose="020B0609020204030204" pitchFamily="49" charset="0"/>
                </a:rPr>
                <a:t>take_n</a:t>
              </a:r>
              <a:r>
                <a:rPr lang="en-US" dirty="0">
                  <a:latin typeface="Consolas" panose="020B0609020204030204" pitchFamily="49" charset="0"/>
                </a:rPr>
                <a:t> </a:t>
              </a:r>
              <a:r>
                <a:rPr lang="en-US" dirty="0">
                  <a:solidFill>
                    <a:srgbClr val="FF0000"/>
                  </a:solidFill>
                  <a:latin typeface="Consolas" panose="020B0609020204030204" pitchFamily="49" charset="0"/>
                </a:rPr>
                <a:t>(n-1) </a:t>
              </a:r>
              <a:r>
                <a:rPr lang="en-US" dirty="0" err="1">
                  <a:latin typeface="Consolas" panose="020B0609020204030204" pitchFamily="49" charset="0"/>
                </a:rPr>
                <a:t>xs</a:t>
              </a:r>
              <a:endParaRPr lang="en-US" dirty="0">
                <a:latin typeface="Consolas" panose="020B0609020204030204" pitchFamily="49" charset="0"/>
              </a:endParaRPr>
            </a:p>
          </p:txBody>
        </p:sp>
      </p:grpSp>
      <p:sp>
        <p:nvSpPr>
          <p:cNvPr id="76" name="Rectangle 75">
            <a:extLst>
              <a:ext uri="{FF2B5EF4-FFF2-40B4-BE49-F238E27FC236}">
                <a16:creationId xmlns:a16="http://schemas.microsoft.com/office/drawing/2014/main" id="{C27488BE-40F4-4994-9B80-70D370722DD5}"/>
              </a:ext>
            </a:extLst>
          </p:cNvPr>
          <p:cNvSpPr/>
          <p:nvPr/>
        </p:nvSpPr>
        <p:spPr>
          <a:xfrm>
            <a:off x="4960237" y="3384620"/>
            <a:ext cx="529629" cy="261039"/>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peech Bubble: Rectangle with Corners Rounded 78">
            <a:extLst>
              <a:ext uri="{FF2B5EF4-FFF2-40B4-BE49-F238E27FC236}">
                <a16:creationId xmlns:a16="http://schemas.microsoft.com/office/drawing/2014/main" id="{4D99EF85-424F-45D9-8250-83895E5C7C99}"/>
              </a:ext>
            </a:extLst>
          </p:cNvPr>
          <p:cNvSpPr/>
          <p:nvPr/>
        </p:nvSpPr>
        <p:spPr>
          <a:xfrm>
            <a:off x="6456241" y="2483257"/>
            <a:ext cx="2116356" cy="790339"/>
          </a:xfrm>
          <a:prstGeom prst="wedgeRoundRectCallout">
            <a:avLst>
              <a:gd name="adj1" fmla="val -103983"/>
              <a:gd name="adj2" fmla="val 79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80" name="Rectangle 79">
            <a:extLst>
              <a:ext uri="{FF2B5EF4-FFF2-40B4-BE49-F238E27FC236}">
                <a16:creationId xmlns:a16="http://schemas.microsoft.com/office/drawing/2014/main" id="{AE2C84AD-4375-4ECE-A669-683867B7A995}"/>
              </a:ext>
            </a:extLst>
          </p:cNvPr>
          <p:cNvSpPr/>
          <p:nvPr/>
        </p:nvSpPr>
        <p:spPr>
          <a:xfrm>
            <a:off x="5685793" y="3961799"/>
            <a:ext cx="328273" cy="205967"/>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504FC8D-60C3-4A4A-853C-A8BEE733236D}"/>
              </a:ext>
            </a:extLst>
          </p:cNvPr>
          <p:cNvSpPr/>
          <p:nvPr/>
        </p:nvSpPr>
        <p:spPr>
          <a:xfrm>
            <a:off x="7120514" y="3878186"/>
            <a:ext cx="708539" cy="271962"/>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E759F795-016E-4A58-9F2A-A399B899912B}"/>
              </a:ext>
            </a:extLst>
          </p:cNvPr>
          <p:cNvCxnSpPr>
            <a:cxnSpLocks/>
          </p:cNvCxnSpPr>
          <p:nvPr/>
        </p:nvCxnSpPr>
        <p:spPr>
          <a:xfrm>
            <a:off x="4883281" y="3621519"/>
            <a:ext cx="5261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257BD5C-2297-4E4A-A1E9-00CC46D3E6FA}"/>
              </a:ext>
            </a:extLst>
          </p:cNvPr>
          <p:cNvCxnSpPr>
            <a:cxnSpLocks/>
          </p:cNvCxnSpPr>
          <p:nvPr/>
        </p:nvCxnSpPr>
        <p:spPr>
          <a:xfrm>
            <a:off x="5685793" y="4178376"/>
            <a:ext cx="3108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F6AB409-D12F-45AF-8FC7-84042616F77C}"/>
              </a:ext>
            </a:extLst>
          </p:cNvPr>
          <p:cNvCxnSpPr>
            <a:cxnSpLocks/>
          </p:cNvCxnSpPr>
          <p:nvPr/>
        </p:nvCxnSpPr>
        <p:spPr>
          <a:xfrm>
            <a:off x="7060915" y="4167766"/>
            <a:ext cx="78381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C9D25CF4-B5DE-49F3-8079-013362068344}"/>
              </a:ext>
            </a:extLst>
          </p:cNvPr>
          <p:cNvSpPr/>
          <p:nvPr/>
        </p:nvSpPr>
        <p:spPr>
          <a:xfrm>
            <a:off x="5422905" y="3626637"/>
            <a:ext cx="529629" cy="261039"/>
          </a:xfrm>
          <a:prstGeom prst="rect">
            <a:avLst/>
          </a:prstGeom>
          <a:solidFill>
            <a:srgbClr val="F3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Speech Bubble: Rectangle with Corners Rounded 95">
            <a:extLst>
              <a:ext uri="{FF2B5EF4-FFF2-40B4-BE49-F238E27FC236}">
                <a16:creationId xmlns:a16="http://schemas.microsoft.com/office/drawing/2014/main" id="{ABDAF6B2-881D-4564-9CEE-FA87D7360FF6}"/>
              </a:ext>
            </a:extLst>
          </p:cNvPr>
          <p:cNvSpPr/>
          <p:nvPr/>
        </p:nvSpPr>
        <p:spPr>
          <a:xfrm>
            <a:off x="6955269" y="2744185"/>
            <a:ext cx="2116356" cy="790339"/>
          </a:xfrm>
          <a:prstGeom prst="wedgeRoundRectCallout">
            <a:avLst>
              <a:gd name="adj1" fmla="val -103983"/>
              <a:gd name="adj2" fmla="val 79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cxnSp>
        <p:nvCxnSpPr>
          <p:cNvPr id="97" name="Straight Connector 96">
            <a:extLst>
              <a:ext uri="{FF2B5EF4-FFF2-40B4-BE49-F238E27FC236}">
                <a16:creationId xmlns:a16="http://schemas.microsoft.com/office/drawing/2014/main" id="{26098BF8-1163-47A3-8D16-5AD0843744AF}"/>
              </a:ext>
            </a:extLst>
          </p:cNvPr>
          <p:cNvCxnSpPr>
            <a:cxnSpLocks/>
          </p:cNvCxnSpPr>
          <p:nvPr/>
        </p:nvCxnSpPr>
        <p:spPr>
          <a:xfrm>
            <a:off x="5386772" y="3896730"/>
            <a:ext cx="4616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Speech Bubble: Rectangle with Corners Rounded 80">
            <a:extLst>
              <a:ext uri="{FF2B5EF4-FFF2-40B4-BE49-F238E27FC236}">
                <a16:creationId xmlns:a16="http://schemas.microsoft.com/office/drawing/2014/main" id="{43974AB9-D998-4D3D-9B36-DF8961BB4C5A}"/>
              </a:ext>
            </a:extLst>
          </p:cNvPr>
          <p:cNvSpPr/>
          <p:nvPr/>
        </p:nvSpPr>
        <p:spPr>
          <a:xfrm>
            <a:off x="6580540" y="4521787"/>
            <a:ext cx="2116356" cy="790339"/>
          </a:xfrm>
          <a:prstGeom prst="wedgeRoundRectCallout">
            <a:avLst>
              <a:gd name="adj1" fmla="val -80454"/>
              <a:gd name="adj2" fmla="val -1044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sp>
        <p:nvSpPr>
          <p:cNvPr id="88" name="Speech Bubble: Rectangle with Corners Rounded 87">
            <a:extLst>
              <a:ext uri="{FF2B5EF4-FFF2-40B4-BE49-F238E27FC236}">
                <a16:creationId xmlns:a16="http://schemas.microsoft.com/office/drawing/2014/main" id="{7AEE89EC-E795-4660-A95C-C2464AFB4253}"/>
              </a:ext>
            </a:extLst>
          </p:cNvPr>
          <p:cNvSpPr/>
          <p:nvPr/>
        </p:nvSpPr>
        <p:spPr>
          <a:xfrm>
            <a:off x="6965441" y="2511295"/>
            <a:ext cx="2116356" cy="790339"/>
          </a:xfrm>
          <a:prstGeom prst="wedgeRoundRectCallout">
            <a:avLst>
              <a:gd name="adj1" fmla="val -27195"/>
              <a:gd name="adj2" fmla="val 1338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What goes here?</a:t>
            </a:r>
          </a:p>
        </p:txBody>
      </p:sp>
      <p:pic>
        <p:nvPicPr>
          <p:cNvPr id="62" name="Picture 61" descr="Shape&#10;&#10;Description automatically generated with low confidence">
            <a:extLst>
              <a:ext uri="{FF2B5EF4-FFF2-40B4-BE49-F238E27FC236}">
                <a16:creationId xmlns:a16="http://schemas.microsoft.com/office/drawing/2014/main" id="{3459CFA2-E330-4C3E-8188-02D3B4B4F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799" y="0"/>
            <a:ext cx="603149" cy="603149"/>
          </a:xfrm>
          <a:prstGeom prst="rect">
            <a:avLst/>
          </a:prstGeom>
          <a:ln>
            <a:noFill/>
          </a:ln>
          <a:effectLst>
            <a:outerShdw blurRad="292100" dist="139700" dir="2700000" algn="tl" rotWithShape="0">
              <a:srgbClr val="333333">
                <a:alpha val="65000"/>
              </a:srgbClr>
            </a:outerShdw>
          </a:effectLst>
        </p:spPr>
      </p:pic>
      <p:sp>
        <p:nvSpPr>
          <p:cNvPr id="72" name="Rectangle 71">
            <a:extLst>
              <a:ext uri="{FF2B5EF4-FFF2-40B4-BE49-F238E27FC236}">
                <a16:creationId xmlns:a16="http://schemas.microsoft.com/office/drawing/2014/main" id="{B6EE85AF-4430-451E-9854-70EA1217E38D}"/>
              </a:ext>
            </a:extLst>
          </p:cNvPr>
          <p:cNvSpPr/>
          <p:nvPr/>
        </p:nvSpPr>
        <p:spPr>
          <a:xfrm>
            <a:off x="3918803" y="5191336"/>
            <a:ext cx="4542802" cy="380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73" name="Rectangle 72">
            <a:extLst>
              <a:ext uri="{FF2B5EF4-FFF2-40B4-BE49-F238E27FC236}">
                <a16:creationId xmlns:a16="http://schemas.microsoft.com/office/drawing/2014/main" id="{AD35CBA6-7FE3-4545-A2F3-B8BE80756F00}"/>
              </a:ext>
            </a:extLst>
          </p:cNvPr>
          <p:cNvSpPr/>
          <p:nvPr/>
        </p:nvSpPr>
        <p:spPr>
          <a:xfrm>
            <a:off x="3918803" y="5195670"/>
            <a:ext cx="4544496" cy="3690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89159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22" presetClass="entr" presetSubtype="8"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left)">
                                      <p:cBhvr>
                                        <p:cTn id="29" dur="59000"/>
                                        <p:tgtEl>
                                          <p:spTgt spid="7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72"/>
                                        </p:tgtEl>
                                      </p:cBhvr>
                                    </p:animEffect>
                                    <p:set>
                                      <p:cBhvr>
                                        <p:cTn id="34" dur="1" fill="hold">
                                          <p:stCondLst>
                                            <p:cond delay="499"/>
                                          </p:stCondLst>
                                        </p:cTn>
                                        <p:tgtEl>
                                          <p:spTgt spid="72"/>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73"/>
                                        </p:tgtEl>
                                      </p:cBhvr>
                                    </p:animEffect>
                                    <p:set>
                                      <p:cBhvr>
                                        <p:cTn id="37" dur="1" fill="hold">
                                          <p:stCondLst>
                                            <p:cond delay="499"/>
                                          </p:stCondLst>
                                        </p:cTn>
                                        <p:tgtEl>
                                          <p:spTgt spid="7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wipe(down)">
                                      <p:cBhvr>
                                        <p:cTn id="42" dur="500"/>
                                        <p:tgtEl>
                                          <p:spTgt spid="7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76"/>
                                        </p:tgtEl>
                                      </p:cBhvr>
                                    </p:animEffect>
                                    <p:set>
                                      <p:cBhvr>
                                        <p:cTn id="47" dur="1" fill="hold">
                                          <p:stCondLst>
                                            <p:cond delay="499"/>
                                          </p:stCondLst>
                                        </p:cTn>
                                        <p:tgtEl>
                                          <p:spTgt spid="7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7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down)">
                                      <p:cBhvr>
                                        <p:cTn id="56" dur="500"/>
                                        <p:tgtEl>
                                          <p:spTgt spid="9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89"/>
                                        </p:tgtEl>
                                      </p:cBhvr>
                                    </p:animEffect>
                                    <p:set>
                                      <p:cBhvr>
                                        <p:cTn id="61" dur="1" fill="hold">
                                          <p:stCondLst>
                                            <p:cond delay="499"/>
                                          </p:stCondLst>
                                        </p:cTn>
                                        <p:tgtEl>
                                          <p:spTgt spid="8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9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wipe(down)">
                                      <p:cBhvr>
                                        <p:cTn id="70" dur="500"/>
                                        <p:tgtEl>
                                          <p:spTgt spid="8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80"/>
                                        </p:tgtEl>
                                      </p:cBhvr>
                                    </p:animEffect>
                                    <p:set>
                                      <p:cBhvr>
                                        <p:cTn id="75" dur="1" fill="hold">
                                          <p:stCondLst>
                                            <p:cond delay="499"/>
                                          </p:stCondLst>
                                        </p:cTn>
                                        <p:tgtEl>
                                          <p:spTgt spid="8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8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wipe(down)">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0" nodeType="clickEffect">
                                  <p:stCondLst>
                                    <p:cond delay="0"/>
                                  </p:stCondLst>
                                  <p:childTnLst>
                                    <p:animEffect transition="out" filter="fade">
                                      <p:cBhvr>
                                        <p:cTn id="88" dur="500"/>
                                        <p:tgtEl>
                                          <p:spTgt spid="83"/>
                                        </p:tgtEl>
                                      </p:cBhvr>
                                    </p:animEffect>
                                    <p:set>
                                      <p:cBhvr>
                                        <p:cTn id="89" dur="1" fill="hold">
                                          <p:stCondLst>
                                            <p:cond delay="499"/>
                                          </p:stCondLst>
                                        </p:cTn>
                                        <p:tgtEl>
                                          <p:spTgt spid="8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P spid="79" grpId="0" animBg="1"/>
      <p:bldP spid="79" grpId="1" animBg="1"/>
      <p:bldP spid="80" grpId="0" animBg="1"/>
      <p:bldP spid="80" grpId="1" animBg="1"/>
      <p:bldP spid="83" grpId="0" animBg="1"/>
      <p:bldP spid="83" grpId="1" animBg="1"/>
      <p:bldP spid="89" grpId="0" animBg="1"/>
      <p:bldP spid="89" grpId="1" animBg="1"/>
      <p:bldP spid="96" grpId="0" animBg="1"/>
      <p:bldP spid="96" grpId="1" animBg="1"/>
      <p:bldP spid="81" grpId="0" animBg="1"/>
      <p:bldP spid="81" grpId="1" animBg="1"/>
      <p:bldP spid="88" grpId="0" animBg="1"/>
      <p:bldP spid="88" grpId="1" animBg="1"/>
      <p:bldP spid="72" grpId="0" animBg="1"/>
      <p:bldP spid="72" grpId="1" animBg="1"/>
      <p:bldP spid="73" grpId="0" animBg="1"/>
      <p:bldP spid="7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2010371" y="-220603"/>
            <a:ext cx="7924800" cy="1143000"/>
          </a:xfrm>
        </p:spPr>
        <p:txBody>
          <a:bodyPr/>
          <a:lstStyle/>
          <a:p>
            <a:r>
              <a:rPr lang="en-US" dirty="0"/>
              <a:t>Imperative vs. Functional Programming</a:t>
            </a:r>
          </a:p>
        </p:txBody>
      </p:sp>
      <p:sp>
        <p:nvSpPr>
          <p:cNvPr id="3" name="Rectangle 2">
            <a:extLst>
              <a:ext uri="{FF2B5EF4-FFF2-40B4-BE49-F238E27FC236}">
                <a16:creationId xmlns:a16="http://schemas.microsoft.com/office/drawing/2014/main" id="{3290CDFB-58D8-44E4-9A9E-7D15C85B57BC}"/>
              </a:ext>
            </a:extLst>
          </p:cNvPr>
          <p:cNvSpPr/>
          <p:nvPr/>
        </p:nvSpPr>
        <p:spPr>
          <a:xfrm>
            <a:off x="1678058" y="2469272"/>
            <a:ext cx="2835965" cy="9802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rPr>
              <a:t>Changes in variable state are required.</a:t>
            </a:r>
          </a:p>
        </p:txBody>
      </p:sp>
      <p:sp>
        <p:nvSpPr>
          <p:cNvPr id="18" name="TextBox 17">
            <a:extLst>
              <a:ext uri="{FF2B5EF4-FFF2-40B4-BE49-F238E27FC236}">
                <a16:creationId xmlns:a16="http://schemas.microsoft.com/office/drawing/2014/main" id="{21FBCCD6-DE34-4AB8-A743-D9592413572E}"/>
              </a:ext>
            </a:extLst>
          </p:cNvPr>
          <p:cNvSpPr txBox="1"/>
          <p:nvPr/>
        </p:nvSpPr>
        <p:spPr>
          <a:xfrm>
            <a:off x="1328532" y="713062"/>
            <a:ext cx="3535016" cy="523220"/>
          </a:xfrm>
          <a:prstGeom prst="rect">
            <a:avLst/>
          </a:prstGeom>
          <a:noFill/>
        </p:spPr>
        <p:txBody>
          <a:bodyPr wrap="square">
            <a:spAutoFit/>
          </a:bodyPr>
          <a:lstStyle/>
          <a:p>
            <a:pPr algn="ctr"/>
            <a:r>
              <a:rPr lang="en-US" sz="2800" dirty="0"/>
              <a:t>Imperative</a:t>
            </a:r>
          </a:p>
        </p:txBody>
      </p:sp>
      <p:sp>
        <p:nvSpPr>
          <p:cNvPr id="19" name="TextBox 18">
            <a:extLst>
              <a:ext uri="{FF2B5EF4-FFF2-40B4-BE49-F238E27FC236}">
                <a16:creationId xmlns:a16="http://schemas.microsoft.com/office/drawing/2014/main" id="{454E345A-A16F-497A-8AE3-5496754388B2}"/>
              </a:ext>
            </a:extLst>
          </p:cNvPr>
          <p:cNvSpPr txBox="1"/>
          <p:nvPr/>
        </p:nvSpPr>
        <p:spPr>
          <a:xfrm>
            <a:off x="6804439" y="713062"/>
            <a:ext cx="3535016" cy="523220"/>
          </a:xfrm>
          <a:prstGeom prst="rect">
            <a:avLst/>
          </a:prstGeom>
          <a:noFill/>
        </p:spPr>
        <p:txBody>
          <a:bodyPr wrap="square">
            <a:spAutoFit/>
          </a:bodyPr>
          <a:lstStyle/>
          <a:p>
            <a:pPr algn="ctr"/>
            <a:r>
              <a:rPr lang="en-US" sz="2800" dirty="0"/>
              <a:t>Functional</a:t>
            </a:r>
          </a:p>
        </p:txBody>
      </p:sp>
      <p:sp>
        <p:nvSpPr>
          <p:cNvPr id="20" name="Rectangle 19">
            <a:extLst>
              <a:ext uri="{FF2B5EF4-FFF2-40B4-BE49-F238E27FC236}">
                <a16:creationId xmlns:a16="http://schemas.microsoft.com/office/drawing/2014/main" id="{B0ADED11-ED06-4CEE-B675-E6C4C60FD1C9}"/>
              </a:ext>
            </a:extLst>
          </p:cNvPr>
          <p:cNvSpPr/>
          <p:nvPr/>
        </p:nvSpPr>
        <p:spPr>
          <a:xfrm>
            <a:off x="7153965" y="2470474"/>
            <a:ext cx="2835965" cy="98029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75000"/>
                  </a:schemeClr>
                </a:solidFill>
              </a:rPr>
              <a:t>All "variables" are constants - no changes are allowed!</a:t>
            </a:r>
          </a:p>
        </p:txBody>
      </p:sp>
      <p:sp>
        <p:nvSpPr>
          <p:cNvPr id="21" name="Rectangle 20">
            <a:extLst>
              <a:ext uri="{FF2B5EF4-FFF2-40B4-BE49-F238E27FC236}">
                <a16:creationId xmlns:a16="http://schemas.microsoft.com/office/drawing/2014/main" id="{F3DE8185-301D-4F83-8F2F-7054A3763610}"/>
              </a:ext>
            </a:extLst>
          </p:cNvPr>
          <p:cNvSpPr/>
          <p:nvPr/>
        </p:nvSpPr>
        <p:spPr>
          <a:xfrm>
            <a:off x="1678058" y="5654789"/>
            <a:ext cx="2835965" cy="9802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rPr>
              <a:t>The order code executes is important.</a:t>
            </a:r>
          </a:p>
        </p:txBody>
      </p:sp>
      <p:sp>
        <p:nvSpPr>
          <p:cNvPr id="22" name="Rectangle 21">
            <a:extLst>
              <a:ext uri="{FF2B5EF4-FFF2-40B4-BE49-F238E27FC236}">
                <a16:creationId xmlns:a16="http://schemas.microsoft.com/office/drawing/2014/main" id="{EFF756BD-AD0E-4DFB-AB18-3F0BD1E4625A}"/>
              </a:ext>
            </a:extLst>
          </p:cNvPr>
          <p:cNvSpPr/>
          <p:nvPr/>
        </p:nvSpPr>
        <p:spPr>
          <a:xfrm>
            <a:off x="7153965" y="5655991"/>
            <a:ext cx="2835965" cy="98029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75000"/>
                  </a:schemeClr>
                </a:solidFill>
              </a:rPr>
              <a:t>The order of execution is of low importance!</a:t>
            </a:r>
          </a:p>
        </p:txBody>
      </p:sp>
      <p:sp>
        <p:nvSpPr>
          <p:cNvPr id="23" name="Rectangle 22">
            <a:extLst>
              <a:ext uri="{FF2B5EF4-FFF2-40B4-BE49-F238E27FC236}">
                <a16:creationId xmlns:a16="http://schemas.microsoft.com/office/drawing/2014/main" id="{A3CF1F3C-AEE9-4B4B-B640-DDEC4E466E9E}"/>
              </a:ext>
            </a:extLst>
          </p:cNvPr>
          <p:cNvSpPr/>
          <p:nvPr/>
        </p:nvSpPr>
        <p:spPr>
          <a:xfrm>
            <a:off x="1678058" y="3528814"/>
            <a:ext cx="2835965" cy="9802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rPr>
              <a:t>Sequences of statements, loops and function calls.</a:t>
            </a:r>
          </a:p>
        </p:txBody>
      </p:sp>
      <p:sp>
        <p:nvSpPr>
          <p:cNvPr id="24" name="Rectangle 23">
            <a:extLst>
              <a:ext uri="{FF2B5EF4-FFF2-40B4-BE49-F238E27FC236}">
                <a16:creationId xmlns:a16="http://schemas.microsoft.com/office/drawing/2014/main" id="{6C39A3AC-5FF7-4691-A1A8-ABFF9C131E5F}"/>
              </a:ext>
            </a:extLst>
          </p:cNvPr>
          <p:cNvSpPr/>
          <p:nvPr/>
        </p:nvSpPr>
        <p:spPr>
          <a:xfrm>
            <a:off x="7153965" y="3530016"/>
            <a:ext cx="2835965" cy="98029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75000"/>
                  </a:schemeClr>
                </a:solidFill>
              </a:rPr>
              <a:t>Function calls and recursion – no loops, no statements!</a:t>
            </a:r>
          </a:p>
        </p:txBody>
      </p:sp>
      <p:sp>
        <p:nvSpPr>
          <p:cNvPr id="25" name="Rectangle 24">
            <a:extLst>
              <a:ext uri="{FF2B5EF4-FFF2-40B4-BE49-F238E27FC236}">
                <a16:creationId xmlns:a16="http://schemas.microsoft.com/office/drawing/2014/main" id="{C26D185D-9E1B-4242-9970-B4CC7014193E}"/>
              </a:ext>
            </a:extLst>
          </p:cNvPr>
          <p:cNvSpPr/>
          <p:nvPr/>
        </p:nvSpPr>
        <p:spPr>
          <a:xfrm>
            <a:off x="1678058" y="1409730"/>
            <a:ext cx="2835965" cy="9802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rPr>
              <a:t>Algorithmic – series of statements and variable changes.</a:t>
            </a:r>
          </a:p>
        </p:txBody>
      </p:sp>
      <p:sp>
        <p:nvSpPr>
          <p:cNvPr id="26" name="Rectangle 25">
            <a:extLst>
              <a:ext uri="{FF2B5EF4-FFF2-40B4-BE49-F238E27FC236}">
                <a16:creationId xmlns:a16="http://schemas.microsoft.com/office/drawing/2014/main" id="{9271BA7B-135D-4476-924F-519680A92CB9}"/>
              </a:ext>
            </a:extLst>
          </p:cNvPr>
          <p:cNvSpPr/>
          <p:nvPr/>
        </p:nvSpPr>
        <p:spPr>
          <a:xfrm>
            <a:off x="7153965" y="1410932"/>
            <a:ext cx="2835965" cy="98029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75000"/>
                  </a:schemeClr>
                </a:solidFill>
              </a:rPr>
              <a:t>Transformation through function calls.</a:t>
            </a:r>
          </a:p>
        </p:txBody>
      </p:sp>
      <p:sp>
        <p:nvSpPr>
          <p:cNvPr id="14" name="Rectangle 13">
            <a:extLst>
              <a:ext uri="{FF2B5EF4-FFF2-40B4-BE49-F238E27FC236}">
                <a16:creationId xmlns:a16="http://schemas.microsoft.com/office/drawing/2014/main" id="{F4420F25-68A2-4780-9536-91098F01C55C}"/>
              </a:ext>
            </a:extLst>
          </p:cNvPr>
          <p:cNvSpPr/>
          <p:nvPr/>
        </p:nvSpPr>
        <p:spPr>
          <a:xfrm>
            <a:off x="1678058" y="4592186"/>
            <a:ext cx="2835965" cy="9802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rPr>
              <a:t>Multi-threading is tricky and prone to bugs</a:t>
            </a:r>
          </a:p>
        </p:txBody>
      </p:sp>
      <p:sp>
        <p:nvSpPr>
          <p:cNvPr id="15" name="Rectangle 14">
            <a:extLst>
              <a:ext uri="{FF2B5EF4-FFF2-40B4-BE49-F238E27FC236}">
                <a16:creationId xmlns:a16="http://schemas.microsoft.com/office/drawing/2014/main" id="{23CD97A2-C3B8-43A1-BE6B-6A7AE661C4D5}"/>
              </a:ext>
            </a:extLst>
          </p:cNvPr>
          <p:cNvSpPr/>
          <p:nvPr/>
        </p:nvSpPr>
        <p:spPr>
          <a:xfrm>
            <a:off x="7153965" y="4593388"/>
            <a:ext cx="2835965" cy="98029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75000"/>
                  </a:schemeClr>
                </a:solidFill>
              </a:rPr>
              <a:t>Multi-threading is easy!</a:t>
            </a:r>
          </a:p>
        </p:txBody>
      </p:sp>
      <p:sp>
        <p:nvSpPr>
          <p:cNvPr id="27" name="TextBox 26">
            <a:extLst>
              <a:ext uri="{FF2B5EF4-FFF2-40B4-BE49-F238E27FC236}">
                <a16:creationId xmlns:a16="http://schemas.microsoft.com/office/drawing/2014/main" id="{90897597-26AB-4EE5-8CCD-E15A4025FC8E}"/>
              </a:ext>
            </a:extLst>
          </p:cNvPr>
          <p:cNvSpPr txBox="1"/>
          <p:nvPr/>
        </p:nvSpPr>
        <p:spPr>
          <a:xfrm>
            <a:off x="7170512" y="5796755"/>
            <a:ext cx="2807484" cy="707886"/>
          </a:xfrm>
          <a:prstGeom prst="rect">
            <a:avLst/>
          </a:prstGeom>
          <a:noFill/>
        </p:spPr>
        <p:txBody>
          <a:bodyPr wrap="square">
            <a:spAutoFit/>
          </a:bodyPr>
          <a:lstStyle/>
          <a:p>
            <a:pPr algn="ctr"/>
            <a:r>
              <a:rPr lang="en-US" sz="2000" dirty="0">
                <a:solidFill>
                  <a:srgbClr val="FF0000"/>
                </a:solidFill>
              </a:rPr>
              <a:t>The order of execution is of low importance!</a:t>
            </a:r>
          </a:p>
        </p:txBody>
      </p:sp>
      <p:sp>
        <p:nvSpPr>
          <p:cNvPr id="29" name="Speech Bubble: Rectangle with Corners Rounded 28">
            <a:extLst>
              <a:ext uri="{FF2B5EF4-FFF2-40B4-BE49-F238E27FC236}">
                <a16:creationId xmlns:a16="http://schemas.microsoft.com/office/drawing/2014/main" id="{1D8CEB2E-D21A-4A25-BF9D-1631CBF46873}"/>
              </a:ext>
            </a:extLst>
          </p:cNvPr>
          <p:cNvSpPr/>
          <p:nvPr/>
        </p:nvSpPr>
        <p:spPr>
          <a:xfrm>
            <a:off x="2829207" y="5256206"/>
            <a:ext cx="3675707" cy="1524839"/>
          </a:xfrm>
          <a:prstGeom prst="wedgeRoundRectCallout">
            <a:avLst>
              <a:gd name="adj1" fmla="val 75055"/>
              <a:gd name="adj2" fmla="val -1133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Another way of saying this is that FP computes with </a:t>
            </a:r>
            <a:r>
              <a:rPr lang="en-US" sz="2000" dirty="0">
                <a:solidFill>
                  <a:srgbClr val="FFC1C1"/>
                </a:solidFill>
              </a:rPr>
              <a:t>functions</a:t>
            </a:r>
            <a:r>
              <a:rPr lang="en-US" sz="2000" dirty="0"/>
              <a:t> rather than </a:t>
            </a:r>
            <a:r>
              <a:rPr lang="en-US" sz="2000" dirty="0">
                <a:solidFill>
                  <a:srgbClr val="FFC1C1"/>
                </a:solidFill>
              </a:rPr>
              <a:t>recipes of sequential steps.</a:t>
            </a:r>
          </a:p>
        </p:txBody>
      </p:sp>
    </p:spTree>
    <p:extLst>
      <p:ext uri="{BB962C8B-B14F-4D97-AF65-F5344CB8AC3E}">
        <p14:creationId xmlns:p14="http://schemas.microsoft.com/office/powerpoint/2010/main" val="315792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up)">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P spid="21" grpId="0" animBg="1"/>
      <p:bldP spid="22" grpId="0" animBg="1"/>
      <p:bldP spid="23" grpId="0" animBg="1"/>
      <p:bldP spid="24" grpId="0" animBg="1"/>
      <p:bldP spid="25" grpId="0" animBg="1"/>
      <p:bldP spid="26" grpId="0" animBg="1"/>
      <p:bldP spid="14" grpId="0" animBg="1"/>
      <p:bldP spid="15" grpId="0" animBg="1"/>
      <p:bldP spid="27" grpId="0"/>
      <p:bldP spid="29" grpId="0" animBg="1"/>
      <p:bldP spid="29"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88233D-091B-4799-B5FB-0895814A8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38" y="-285750"/>
            <a:ext cx="3781425" cy="3781425"/>
          </a:xfrm>
          <a:prstGeom prst="rect">
            <a:avLst/>
          </a:prstGeom>
        </p:spPr>
      </p:pic>
      <p:sp>
        <p:nvSpPr>
          <p:cNvPr id="7" name="TextBox 6">
            <a:extLst>
              <a:ext uri="{FF2B5EF4-FFF2-40B4-BE49-F238E27FC236}">
                <a16:creationId xmlns:a16="http://schemas.microsoft.com/office/drawing/2014/main" id="{D5B9F505-26F9-4B90-8B7F-E8157A2E23F9}"/>
              </a:ext>
            </a:extLst>
          </p:cNvPr>
          <p:cNvSpPr txBox="1"/>
          <p:nvPr/>
        </p:nvSpPr>
        <p:spPr>
          <a:xfrm>
            <a:off x="2698525" y="1428750"/>
            <a:ext cx="8798150" cy="830997"/>
          </a:xfrm>
          <a:prstGeom prst="rect">
            <a:avLst/>
          </a:prstGeom>
          <a:noFill/>
        </p:spPr>
        <p:txBody>
          <a:bodyPr wrap="square" rtlCol="0">
            <a:spAutoFit/>
          </a:bodyPr>
          <a:lstStyle/>
          <a:p>
            <a:pPr algn="ctr"/>
            <a:r>
              <a:rPr lang="en-US" sz="2400" dirty="0">
                <a:solidFill>
                  <a:srgbClr val="FF0000"/>
                </a:solidFill>
              </a:rPr>
              <a:t>Pattern Matching </a:t>
            </a:r>
            <a:r>
              <a:rPr lang="en-US" sz="2400" dirty="0"/>
              <a:t>is mostly used in functional languages, but it's notably been adopted by </a:t>
            </a:r>
            <a:r>
              <a:rPr lang="en-US" sz="2400" dirty="0">
                <a:solidFill>
                  <a:srgbClr val="FF0000"/>
                </a:solidFill>
              </a:rPr>
              <a:t>Python</a:t>
            </a:r>
            <a:r>
              <a:rPr lang="en-US" sz="2400" dirty="0"/>
              <a:t> and </a:t>
            </a:r>
            <a:r>
              <a:rPr lang="en-US" sz="2400" dirty="0">
                <a:solidFill>
                  <a:srgbClr val="FF0000"/>
                </a:solidFill>
              </a:rPr>
              <a:t>Rust</a:t>
            </a:r>
            <a:r>
              <a:rPr lang="en-US" sz="2400" dirty="0"/>
              <a:t>.</a:t>
            </a:r>
          </a:p>
        </p:txBody>
      </p:sp>
      <p:pic>
        <p:nvPicPr>
          <p:cNvPr id="15" name="Picture 14">
            <a:extLst>
              <a:ext uri="{FF2B5EF4-FFF2-40B4-BE49-F238E27FC236}">
                <a16:creationId xmlns:a16="http://schemas.microsoft.com/office/drawing/2014/main" id="{6F82CE91-DBDB-4019-B52C-C1E09867CF51}"/>
              </a:ext>
            </a:extLst>
          </p:cNvPr>
          <p:cNvPicPr>
            <a:picLocks noChangeAspect="1"/>
          </p:cNvPicPr>
          <p:nvPr/>
        </p:nvPicPr>
        <p:blipFill rotWithShape="1">
          <a:blip r:embed="rId4"/>
          <a:srcRect l="52003" t="53571" r="2996" b="23214"/>
          <a:stretch/>
        </p:blipFill>
        <p:spPr>
          <a:xfrm>
            <a:off x="-3486150" y="2829983"/>
            <a:ext cx="1695450" cy="941917"/>
          </a:xfrm>
          <a:prstGeom prst="rect">
            <a:avLst/>
          </a:prstGeom>
        </p:spPr>
      </p:pic>
      <p:pic>
        <p:nvPicPr>
          <p:cNvPr id="17" name="Picture 16">
            <a:extLst>
              <a:ext uri="{FF2B5EF4-FFF2-40B4-BE49-F238E27FC236}">
                <a16:creationId xmlns:a16="http://schemas.microsoft.com/office/drawing/2014/main" id="{A1AF4C9C-B539-4D1F-B175-044D12D75C00}"/>
              </a:ext>
            </a:extLst>
          </p:cNvPr>
          <p:cNvPicPr>
            <a:picLocks noChangeAspect="1"/>
          </p:cNvPicPr>
          <p:nvPr/>
        </p:nvPicPr>
        <p:blipFill rotWithShape="1">
          <a:blip r:embed="rId4"/>
          <a:srcRect l="18844" t="13928" r="18848" b="53214"/>
          <a:stretch/>
        </p:blipFill>
        <p:spPr>
          <a:xfrm>
            <a:off x="-3486150" y="4067175"/>
            <a:ext cx="1657351" cy="941212"/>
          </a:xfrm>
          <a:prstGeom prst="rect">
            <a:avLst/>
          </a:prstGeom>
        </p:spPr>
      </p:pic>
      <p:grpSp>
        <p:nvGrpSpPr>
          <p:cNvPr id="16" name="Group 15">
            <a:extLst>
              <a:ext uri="{FF2B5EF4-FFF2-40B4-BE49-F238E27FC236}">
                <a16:creationId xmlns:a16="http://schemas.microsoft.com/office/drawing/2014/main" id="{C42A579E-A6B5-4B8E-8CD8-CCDA90C70367}"/>
              </a:ext>
            </a:extLst>
          </p:cNvPr>
          <p:cNvGrpSpPr/>
          <p:nvPr/>
        </p:nvGrpSpPr>
        <p:grpSpPr>
          <a:xfrm>
            <a:off x="2409824" y="192822"/>
            <a:ext cx="9858376" cy="1202263"/>
            <a:chOff x="2409824" y="192822"/>
            <a:chExt cx="9858376" cy="1202263"/>
          </a:xfrm>
        </p:grpSpPr>
        <p:sp>
          <p:nvSpPr>
            <p:cNvPr id="8" name="Title 1">
              <a:extLst>
                <a:ext uri="{FF2B5EF4-FFF2-40B4-BE49-F238E27FC236}">
                  <a16:creationId xmlns:a16="http://schemas.microsoft.com/office/drawing/2014/main" id="{44BC18D6-6EA6-4973-A63B-059FD072ED4A}"/>
                </a:ext>
              </a:extLst>
            </p:cNvPr>
            <p:cNvSpPr txBox="1">
              <a:spLocks/>
            </p:cNvSpPr>
            <p:nvPr/>
          </p:nvSpPr>
          <p:spPr>
            <a:xfrm>
              <a:off x="3333750" y="252085"/>
              <a:ext cx="893445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sz="4000" kern="0" dirty="0">
                  <a:solidFill>
                    <a:schemeClr val="tx1"/>
                  </a:solidFill>
                  <a:latin typeface="Corbel" panose="020B0503020204020204" pitchFamily="34" charset="0"/>
                </a:rPr>
                <a:t>Influencer Alert: </a:t>
              </a:r>
              <a:r>
                <a:rPr lang="en-US" sz="4000" kern="0" dirty="0">
                  <a:solidFill>
                    <a:srgbClr val="FF0000"/>
                  </a:solidFill>
                  <a:latin typeface="Corbel" panose="020B0503020204020204" pitchFamily="34" charset="0"/>
                </a:rPr>
                <a:t>Pattern Matching</a:t>
              </a:r>
            </a:p>
          </p:txBody>
        </p:sp>
        <p:pic>
          <p:nvPicPr>
            <p:cNvPr id="18" name="Picture 17">
              <a:extLst>
                <a:ext uri="{FF2B5EF4-FFF2-40B4-BE49-F238E27FC236}">
                  <a16:creationId xmlns:a16="http://schemas.microsoft.com/office/drawing/2014/main" id="{CBA841BC-384E-4E93-A006-963E64174F82}"/>
                </a:ext>
              </a:extLst>
            </p:cNvPr>
            <p:cNvPicPr>
              <a:picLocks noChangeAspect="1"/>
            </p:cNvPicPr>
            <p:nvPr/>
          </p:nvPicPr>
          <p:blipFill rotWithShape="1">
            <a:blip r:embed="rId4"/>
            <a:srcRect l="4010" t="53571" r="51375" b="23572"/>
            <a:stretch/>
          </p:blipFill>
          <p:spPr>
            <a:xfrm>
              <a:off x="2409824" y="192822"/>
              <a:ext cx="1666875" cy="919655"/>
            </a:xfrm>
            <a:prstGeom prst="rect">
              <a:avLst/>
            </a:prstGeom>
          </p:spPr>
        </p:pic>
      </p:grpSp>
      <p:sp>
        <p:nvSpPr>
          <p:cNvPr id="11" name="Rectangle 10">
            <a:extLst>
              <a:ext uri="{FF2B5EF4-FFF2-40B4-BE49-F238E27FC236}">
                <a16:creationId xmlns:a16="http://schemas.microsoft.com/office/drawing/2014/main" id="{0BB2BF56-E613-46CE-AC89-1B354E473D24}"/>
              </a:ext>
            </a:extLst>
          </p:cNvPr>
          <p:cNvSpPr/>
          <p:nvPr/>
        </p:nvSpPr>
        <p:spPr>
          <a:xfrm>
            <a:off x="1471796" y="3234430"/>
            <a:ext cx="9805804" cy="331934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urier New" panose="02070309020205020404" pitchFamily="49" charset="0"/>
              </a:rPr>
              <a:t>def </a:t>
            </a:r>
            <a:r>
              <a:rPr lang="en-US" dirty="0" err="1">
                <a:solidFill>
                  <a:schemeClr val="tx1"/>
                </a:solidFill>
                <a:latin typeface="Consolas" panose="020B0609020204030204" pitchFamily="49" charset="0"/>
                <a:cs typeface="Courier New" panose="02070309020205020404" pitchFamily="49" charset="0"/>
              </a:rPr>
              <a:t>func</a:t>
            </a:r>
            <a:r>
              <a:rPr lang="en-US" dirty="0">
                <a:solidFill>
                  <a:schemeClr val="tx1"/>
                </a:solidFill>
                <a:latin typeface="Consolas" panose="020B0609020204030204" pitchFamily="49" charset="0"/>
                <a:cs typeface="Courier New" panose="02070309020205020404" pitchFamily="49" charset="0"/>
              </a:rPr>
              <a:t>(</a:t>
            </a:r>
            <a:r>
              <a:rPr lang="en-US" dirty="0" err="1">
                <a:solidFill>
                  <a:schemeClr val="tx1"/>
                </a:solidFill>
                <a:latin typeface="Consolas" panose="020B0609020204030204" pitchFamily="49" charset="0"/>
                <a:cs typeface="Courier New" panose="02070309020205020404" pitchFamily="49" charset="0"/>
              </a:rPr>
              <a:t>val</a:t>
            </a:r>
            <a:r>
              <a:rPr lang="en-US" dirty="0">
                <a:solidFill>
                  <a:schemeClr val="tx1"/>
                </a:solidFill>
                <a:latin typeface="Consolas" panose="020B0609020204030204" pitchFamily="49" charset="0"/>
                <a:cs typeface="Courier New" panose="02070309020205020404" pitchFamily="49" charset="0"/>
              </a:rPr>
              <a:t>):  # Python pattern matching example</a:t>
            </a:r>
          </a:p>
          <a:p>
            <a:r>
              <a:rPr lang="en-US" dirty="0">
                <a:solidFill>
                  <a:schemeClr val="tx1"/>
                </a:solidFill>
                <a:latin typeface="Consolas" panose="020B0609020204030204" pitchFamily="49" charset="0"/>
                <a:cs typeface="Courier New" panose="02070309020205020404" pitchFamily="49" charset="0"/>
              </a:rPr>
              <a:t> match </a:t>
            </a:r>
            <a:r>
              <a:rPr lang="en-US" dirty="0" err="1">
                <a:solidFill>
                  <a:schemeClr val="tx1"/>
                </a:solidFill>
                <a:latin typeface="Consolas" panose="020B0609020204030204" pitchFamily="49" charset="0"/>
                <a:cs typeface="Courier New" panose="02070309020205020404" pitchFamily="49" charset="0"/>
              </a:rPr>
              <a:t>val</a:t>
            </a:r>
            <a:r>
              <a:rPr lang="en-US" dirty="0">
                <a:solidFill>
                  <a:schemeClr val="tx1"/>
                </a:solidFill>
                <a:latin typeface="Consolas" panose="020B0609020204030204" pitchFamily="49" charset="0"/>
                <a:cs typeface="Courier New" panose="02070309020205020404" pitchFamily="49" charset="0"/>
              </a:rPr>
              <a:t>:</a:t>
            </a:r>
          </a:p>
          <a:p>
            <a:r>
              <a:rPr lang="en-US" dirty="0">
                <a:solidFill>
                  <a:schemeClr val="tx1"/>
                </a:solidFill>
                <a:latin typeface="Consolas" panose="020B0609020204030204" pitchFamily="49" charset="0"/>
                <a:cs typeface="Courier New" panose="02070309020205020404" pitchFamily="49" charset="0"/>
              </a:rPr>
              <a:t>    case (0, x):        # match tuple w/first </a:t>
            </a:r>
            <a:r>
              <a:rPr lang="en-US" dirty="0" err="1">
                <a:solidFill>
                  <a:schemeClr val="tx1"/>
                </a:solidFill>
                <a:latin typeface="Consolas" panose="020B0609020204030204" pitchFamily="49" charset="0"/>
                <a:cs typeface="Courier New" panose="02070309020205020404" pitchFamily="49" charset="0"/>
              </a:rPr>
              <a:t>elem</a:t>
            </a:r>
            <a:r>
              <a:rPr lang="en-US" dirty="0">
                <a:solidFill>
                  <a:schemeClr val="tx1"/>
                </a:solidFill>
                <a:latin typeface="Consolas" panose="020B0609020204030204" pitchFamily="49" charset="0"/>
                <a:cs typeface="Courier New" panose="02070309020205020404" pitchFamily="49" charset="0"/>
              </a:rPr>
              <a:t> zero</a:t>
            </a:r>
          </a:p>
          <a:p>
            <a:r>
              <a:rPr lang="en-US" dirty="0">
                <a:solidFill>
                  <a:schemeClr val="tx1"/>
                </a:solidFill>
                <a:latin typeface="Consolas" panose="020B0609020204030204" pitchFamily="49" charset="0"/>
                <a:cs typeface="Courier New" panose="02070309020205020404" pitchFamily="49" charset="0"/>
              </a:rPr>
              <a:t>        print(</a:t>
            </a:r>
            <a:r>
              <a:rPr lang="en-US" dirty="0" err="1">
                <a:solidFill>
                  <a:schemeClr val="tx1"/>
                </a:solidFill>
                <a:latin typeface="Consolas" panose="020B0609020204030204" pitchFamily="49" charset="0"/>
                <a:cs typeface="Courier New" panose="02070309020205020404" pitchFamily="49" charset="0"/>
              </a:rPr>
              <a:t>f"Tuple</a:t>
            </a:r>
            <a:r>
              <a:rPr lang="en-US" dirty="0">
                <a:solidFill>
                  <a:schemeClr val="tx1"/>
                </a:solidFill>
                <a:latin typeface="Consolas" panose="020B0609020204030204" pitchFamily="49" charset="0"/>
                <a:cs typeface="Courier New" panose="02070309020205020404" pitchFamily="49" charset="0"/>
              </a:rPr>
              <a:t> of 0 and {x}") </a:t>
            </a:r>
          </a:p>
          <a:p>
            <a:r>
              <a:rPr lang="en-US" dirty="0">
                <a:solidFill>
                  <a:schemeClr val="tx1"/>
                </a:solidFill>
                <a:latin typeface="Consolas" panose="020B0609020204030204" pitchFamily="49" charset="0"/>
                <a:cs typeface="Courier New" panose="02070309020205020404" pitchFamily="49" charset="0"/>
              </a:rPr>
              <a:t>    case ['a', x, 'c']: # match list w/3 </a:t>
            </a:r>
            <a:r>
              <a:rPr lang="en-US" dirty="0" err="1">
                <a:solidFill>
                  <a:schemeClr val="tx1"/>
                </a:solidFill>
                <a:latin typeface="Consolas" panose="020B0609020204030204" pitchFamily="49" charset="0"/>
                <a:cs typeface="Courier New" panose="02070309020205020404" pitchFamily="49" charset="0"/>
              </a:rPr>
              <a:t>elems</a:t>
            </a:r>
            <a:r>
              <a:rPr lang="en-US" dirty="0">
                <a:solidFill>
                  <a:schemeClr val="tx1"/>
                </a:solidFill>
                <a:latin typeface="Consolas" panose="020B0609020204030204" pitchFamily="49" charset="0"/>
                <a:cs typeface="Courier New" panose="02070309020205020404" pitchFamily="49" charset="0"/>
              </a:rPr>
              <a:t>: 'a', ??, 'c'</a:t>
            </a:r>
          </a:p>
          <a:p>
            <a:r>
              <a:rPr lang="en-US" dirty="0">
                <a:solidFill>
                  <a:schemeClr val="tx1"/>
                </a:solidFill>
                <a:latin typeface="Consolas" panose="020B0609020204030204" pitchFamily="49" charset="0"/>
                <a:cs typeface="Courier New" panose="02070309020205020404" pitchFamily="49" charset="0"/>
              </a:rPr>
              <a:t>        print(</a:t>
            </a:r>
            <a:r>
              <a:rPr lang="en-US" dirty="0" err="1">
                <a:solidFill>
                  <a:schemeClr val="tx1"/>
                </a:solidFill>
                <a:latin typeface="Consolas" panose="020B0609020204030204" pitchFamily="49" charset="0"/>
                <a:cs typeface="Courier New" panose="02070309020205020404" pitchFamily="49" charset="0"/>
              </a:rPr>
              <a:t>f"List</a:t>
            </a:r>
            <a:r>
              <a:rPr lang="en-US" dirty="0">
                <a:solidFill>
                  <a:schemeClr val="tx1"/>
                </a:solidFill>
                <a:latin typeface="Consolas" panose="020B0609020204030204" pitchFamily="49" charset="0"/>
                <a:cs typeface="Courier New" panose="02070309020205020404" pitchFamily="49" charset="0"/>
              </a:rPr>
              <a:t> of a, {x}, and c")</a:t>
            </a:r>
          </a:p>
          <a:p>
            <a:r>
              <a:rPr lang="en-US" dirty="0">
                <a:solidFill>
                  <a:schemeClr val="tx1"/>
                </a:solidFill>
                <a:latin typeface="Consolas" panose="020B0609020204030204" pitchFamily="49" charset="0"/>
                <a:cs typeface="Courier New" panose="02070309020205020404" pitchFamily="49" charset="0"/>
              </a:rPr>
              <a:t>    case [1, 2, *rest]: # seq of: 1, 2, ... other elements</a:t>
            </a:r>
          </a:p>
          <a:p>
            <a:r>
              <a:rPr lang="en-US" dirty="0">
                <a:solidFill>
                  <a:schemeClr val="tx1"/>
                </a:solidFill>
                <a:latin typeface="Consolas" panose="020B0609020204030204" pitchFamily="49" charset="0"/>
                <a:cs typeface="Courier New" panose="02070309020205020404" pitchFamily="49" charset="0"/>
              </a:rPr>
              <a:t>        print(</a:t>
            </a:r>
            <a:r>
              <a:rPr lang="en-US" dirty="0" err="1">
                <a:solidFill>
                  <a:schemeClr val="tx1"/>
                </a:solidFill>
                <a:latin typeface="Consolas" panose="020B0609020204030204" pitchFamily="49" charset="0"/>
                <a:cs typeface="Courier New" panose="02070309020205020404" pitchFamily="49" charset="0"/>
              </a:rPr>
              <a:t>f'A</a:t>
            </a:r>
            <a:r>
              <a:rPr lang="en-US" dirty="0">
                <a:solidFill>
                  <a:schemeClr val="tx1"/>
                </a:solidFill>
                <a:latin typeface="Consolas" panose="020B0609020204030204" pitchFamily="49" charset="0"/>
                <a:cs typeface="Courier New" panose="02070309020205020404" pitchFamily="49" charset="0"/>
              </a:rPr>
              <a:t> list with 1, 2, and *{rest}')</a:t>
            </a:r>
          </a:p>
          <a:p>
            <a:r>
              <a:rPr lang="en-US" dirty="0">
                <a:solidFill>
                  <a:schemeClr val="tx1"/>
                </a:solidFill>
                <a:latin typeface="Consolas" panose="020B0609020204030204" pitchFamily="49" charset="0"/>
                <a:cs typeface="Courier New" panose="02070309020205020404" pitchFamily="49" charset="0"/>
              </a:rPr>
              <a:t>    case {'foo': bar}:  # match </a:t>
            </a:r>
            <a:r>
              <a:rPr lang="en-US" dirty="0" err="1">
                <a:solidFill>
                  <a:schemeClr val="tx1"/>
                </a:solidFill>
                <a:latin typeface="Consolas" panose="020B0609020204030204" pitchFamily="49" charset="0"/>
                <a:cs typeface="Courier New" panose="02070309020205020404" pitchFamily="49" charset="0"/>
              </a:rPr>
              <a:t>dict</a:t>
            </a:r>
            <a:r>
              <a:rPr lang="en-US" dirty="0">
                <a:solidFill>
                  <a:schemeClr val="tx1"/>
                </a:solidFill>
                <a:latin typeface="Consolas" panose="020B0609020204030204" pitchFamily="49" charset="0"/>
                <a:cs typeface="Courier New" panose="02070309020205020404" pitchFamily="49" charset="0"/>
              </a:rPr>
              <a:t> w/key 'foo'</a:t>
            </a:r>
          </a:p>
          <a:p>
            <a:r>
              <a:rPr lang="en-US" dirty="0">
                <a:solidFill>
                  <a:schemeClr val="tx1"/>
                </a:solidFill>
                <a:latin typeface="Consolas" panose="020B0609020204030204" pitchFamily="49" charset="0"/>
                <a:cs typeface="Courier New" panose="02070309020205020404" pitchFamily="49" charset="0"/>
              </a:rPr>
              <a:t>        print(</a:t>
            </a:r>
            <a:r>
              <a:rPr lang="en-US" dirty="0" err="1">
                <a:solidFill>
                  <a:schemeClr val="tx1"/>
                </a:solidFill>
                <a:latin typeface="Consolas" panose="020B0609020204030204" pitchFamily="49" charset="0"/>
                <a:cs typeface="Courier New" panose="02070309020205020404" pitchFamily="49" charset="0"/>
              </a:rPr>
              <a:t>f"foo</a:t>
            </a:r>
            <a:r>
              <a:rPr lang="en-US" dirty="0">
                <a:solidFill>
                  <a:schemeClr val="tx1"/>
                </a:solidFill>
                <a:latin typeface="Consolas" panose="020B0609020204030204" pitchFamily="49" charset="0"/>
                <a:cs typeface="Courier New" panose="02070309020205020404" pitchFamily="49" charset="0"/>
              </a:rPr>
              <a:t> maps to {bar} ")</a:t>
            </a:r>
          </a:p>
          <a:p>
            <a:r>
              <a:rPr lang="en-US" dirty="0">
                <a:solidFill>
                  <a:schemeClr val="tx1"/>
                </a:solidFill>
                <a:latin typeface="Consolas" panose="020B0609020204030204" pitchFamily="49" charset="0"/>
                <a:cs typeface="Courier New" panose="02070309020205020404" pitchFamily="49" charset="0"/>
              </a:rPr>
              <a:t>    case _:</a:t>
            </a:r>
          </a:p>
          <a:p>
            <a:r>
              <a:rPr lang="en-US" dirty="0">
                <a:solidFill>
                  <a:schemeClr val="tx1"/>
                </a:solidFill>
                <a:latin typeface="Consolas" panose="020B0609020204030204" pitchFamily="49" charset="0"/>
                <a:cs typeface="Courier New" panose="02070309020205020404" pitchFamily="49" charset="0"/>
              </a:rPr>
              <a:t>        print('no match')</a:t>
            </a:r>
          </a:p>
        </p:txBody>
      </p:sp>
      <p:sp>
        <p:nvSpPr>
          <p:cNvPr id="12" name="Rectangle 11">
            <a:extLst>
              <a:ext uri="{FF2B5EF4-FFF2-40B4-BE49-F238E27FC236}">
                <a16:creationId xmlns:a16="http://schemas.microsoft.com/office/drawing/2014/main" id="{6849844B-67C8-4A74-AC0B-BC7ABEE2F390}"/>
              </a:ext>
            </a:extLst>
          </p:cNvPr>
          <p:cNvSpPr/>
          <p:nvPr/>
        </p:nvSpPr>
        <p:spPr>
          <a:xfrm>
            <a:off x="1552576" y="3392120"/>
            <a:ext cx="9758362" cy="3232534"/>
          </a:xfrm>
          <a:prstGeom prst="rect">
            <a:avLst/>
          </a:prstGeom>
          <a:solidFill>
            <a:srgbClr val="E0DE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Rust language example of pattern matching </a:t>
            </a:r>
          </a:p>
          <a:p>
            <a:endParaRPr lang="en-US" sz="1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let values = (1, "Carey");</a:t>
            </a:r>
          </a:p>
          <a:p>
            <a:r>
              <a:rPr lang="en-US" sz="2000" dirty="0">
                <a:solidFill>
                  <a:schemeClr val="tx1"/>
                </a:solidFill>
                <a:latin typeface="Consolas" panose="020B0609020204030204" pitchFamily="49" charset="0"/>
                <a:cs typeface="Courier New" panose="02070309020205020404" pitchFamily="49" charset="0"/>
              </a:rPr>
              <a:t>...</a:t>
            </a:r>
          </a:p>
          <a:p>
            <a:r>
              <a:rPr lang="en-US" sz="2000" dirty="0">
                <a:solidFill>
                  <a:schemeClr val="tx1"/>
                </a:solidFill>
                <a:latin typeface="Consolas" panose="020B0609020204030204" pitchFamily="49" charset="0"/>
                <a:cs typeface="Courier New" panose="02070309020205020404" pitchFamily="49" charset="0"/>
              </a:rPr>
              <a:t> </a:t>
            </a:r>
          </a:p>
          <a:p>
            <a:r>
              <a:rPr lang="en-US" sz="2000" dirty="0">
                <a:solidFill>
                  <a:schemeClr val="tx1"/>
                </a:solidFill>
                <a:latin typeface="Consolas" panose="020B0609020204030204" pitchFamily="49" charset="0"/>
                <a:cs typeface="Courier New" panose="02070309020205020404" pitchFamily="49" charset="0"/>
              </a:rPr>
              <a:t>match values {</a:t>
            </a:r>
          </a:p>
          <a:p>
            <a:r>
              <a:rPr lang="en-US" sz="2000" dirty="0">
                <a:solidFill>
                  <a:schemeClr val="tx1"/>
                </a:solidFill>
                <a:latin typeface="Consolas" panose="020B0609020204030204" pitchFamily="49" charset="0"/>
                <a:cs typeface="Courier New" panose="02070309020205020404" pitchFamily="49" charset="0"/>
              </a:rPr>
              <a:t>  (0, y) =&gt; </a:t>
            </a:r>
            <a:r>
              <a:rPr lang="en-US" sz="2000" dirty="0" err="1">
                <a:solidFill>
                  <a:schemeClr val="tx1"/>
                </a:solidFill>
                <a:latin typeface="Consolas" panose="020B0609020204030204" pitchFamily="49" charset="0"/>
                <a:cs typeface="Courier New" panose="02070309020205020404" pitchFamily="49" charset="0"/>
              </a:rPr>
              <a:t>println</a:t>
            </a:r>
            <a:r>
              <a:rPr lang="en-US" sz="2000" dirty="0">
                <a:solidFill>
                  <a:schemeClr val="tx1"/>
                </a:solidFill>
                <a:latin typeface="Consolas" panose="020B0609020204030204" pitchFamily="49" charset="0"/>
                <a:cs typeface="Courier New" panose="02070309020205020404" pitchFamily="49" charset="0"/>
              </a:rPr>
              <a:t>!("1</a:t>
            </a:r>
            <a:r>
              <a:rPr lang="en-US" sz="2000" baseline="30000" dirty="0">
                <a:solidFill>
                  <a:schemeClr val="tx1"/>
                </a:solidFill>
                <a:latin typeface="Consolas" panose="020B0609020204030204" pitchFamily="49" charset="0"/>
                <a:cs typeface="Courier New" panose="02070309020205020404" pitchFamily="49" charset="0"/>
              </a:rPr>
              <a:t>st</a:t>
            </a:r>
            <a:r>
              <a:rPr lang="en-US" sz="2000" dirty="0">
                <a:solidFill>
                  <a:schemeClr val="tx1"/>
                </a:solidFill>
                <a:latin typeface="Consolas" panose="020B0609020204030204" pitchFamily="49" charset="0"/>
                <a:cs typeface="Courier New" panose="02070309020205020404" pitchFamily="49" charset="0"/>
              </a:rPr>
              <a:t> item is `0` and 2</a:t>
            </a:r>
            <a:r>
              <a:rPr lang="en-US" sz="2000" baseline="30000" dirty="0">
                <a:solidFill>
                  <a:schemeClr val="tx1"/>
                </a:solidFill>
                <a:latin typeface="Consolas" panose="020B0609020204030204" pitchFamily="49" charset="0"/>
                <a:cs typeface="Courier New" panose="02070309020205020404" pitchFamily="49" charset="0"/>
              </a:rPr>
              <a:t>nd</a:t>
            </a:r>
            <a:r>
              <a:rPr lang="en-US" sz="2000" dirty="0">
                <a:solidFill>
                  <a:schemeClr val="tx1"/>
                </a:solidFill>
                <a:latin typeface="Consolas" panose="020B0609020204030204" pitchFamily="49" charset="0"/>
                <a:cs typeface="Courier New" panose="02070309020205020404" pitchFamily="49" charset="0"/>
              </a:rPr>
              <a:t> item `y` is {:?} ", y),</a:t>
            </a:r>
          </a:p>
          <a:p>
            <a:r>
              <a:rPr lang="en-US" sz="2000" dirty="0">
                <a:solidFill>
                  <a:schemeClr val="tx1"/>
                </a:solidFill>
                <a:latin typeface="Consolas" panose="020B0609020204030204" pitchFamily="49" charset="0"/>
                <a:cs typeface="Courier New" panose="02070309020205020404" pitchFamily="49" charset="0"/>
              </a:rPr>
              <a:t>  (1, _) =&gt; </a:t>
            </a:r>
            <a:r>
              <a:rPr lang="en-US" sz="2000" dirty="0" err="1">
                <a:solidFill>
                  <a:schemeClr val="tx1"/>
                </a:solidFill>
                <a:latin typeface="Consolas" panose="020B0609020204030204" pitchFamily="49" charset="0"/>
                <a:cs typeface="Courier New" panose="02070309020205020404" pitchFamily="49" charset="0"/>
              </a:rPr>
              <a:t>println</a:t>
            </a:r>
            <a:r>
              <a:rPr lang="en-US" sz="2000" dirty="0">
                <a:solidFill>
                  <a:schemeClr val="tx1"/>
                </a:solidFill>
                <a:latin typeface="Consolas" panose="020B0609020204030204" pitchFamily="49" charset="0"/>
                <a:cs typeface="Courier New" panose="02070309020205020404" pitchFamily="49" charset="0"/>
              </a:rPr>
              <a:t>!("1</a:t>
            </a:r>
            <a:r>
              <a:rPr lang="en-US" sz="2000" baseline="30000" dirty="0">
                <a:solidFill>
                  <a:schemeClr val="tx1"/>
                </a:solidFill>
                <a:latin typeface="Consolas" panose="020B0609020204030204" pitchFamily="49" charset="0"/>
                <a:cs typeface="Courier New" panose="02070309020205020404" pitchFamily="49" charset="0"/>
              </a:rPr>
              <a:t>st</a:t>
            </a:r>
            <a:r>
              <a:rPr lang="en-US" sz="2000" dirty="0">
                <a:solidFill>
                  <a:schemeClr val="tx1"/>
                </a:solidFill>
                <a:latin typeface="Consolas" panose="020B0609020204030204" pitchFamily="49" charset="0"/>
                <a:cs typeface="Courier New" panose="02070309020205020404" pitchFamily="49" charset="0"/>
              </a:rPr>
              <a:t> item is `1` and 2</a:t>
            </a:r>
            <a:r>
              <a:rPr lang="en-US" sz="2000" baseline="30000" dirty="0">
                <a:solidFill>
                  <a:schemeClr val="tx1"/>
                </a:solidFill>
                <a:latin typeface="Consolas" panose="020B0609020204030204" pitchFamily="49" charset="0"/>
                <a:cs typeface="Courier New" panose="02070309020205020404" pitchFamily="49" charset="0"/>
              </a:rPr>
              <a:t>nd</a:t>
            </a:r>
            <a:r>
              <a:rPr lang="en-US" sz="2000" dirty="0">
                <a:solidFill>
                  <a:schemeClr val="tx1"/>
                </a:solidFill>
                <a:latin typeface="Consolas" panose="020B0609020204030204" pitchFamily="49" charset="0"/>
                <a:cs typeface="Courier New" panose="02070309020205020404" pitchFamily="49" charset="0"/>
              </a:rPr>
              <a:t> item is irrelevant"),</a:t>
            </a:r>
          </a:p>
          <a:p>
            <a:r>
              <a:rPr lang="en-US" sz="2000" dirty="0">
                <a:solidFill>
                  <a:schemeClr val="tx1"/>
                </a:solidFill>
                <a:latin typeface="Consolas" panose="020B0609020204030204" pitchFamily="49" charset="0"/>
                <a:cs typeface="Courier New" panose="02070309020205020404" pitchFamily="49" charset="0"/>
              </a:rPr>
              <a:t>    _    =&gt; </a:t>
            </a:r>
            <a:r>
              <a:rPr lang="en-US" sz="2000" dirty="0" err="1">
                <a:solidFill>
                  <a:schemeClr val="tx1"/>
                </a:solidFill>
                <a:latin typeface="Consolas" panose="020B0609020204030204" pitchFamily="49" charset="0"/>
                <a:cs typeface="Courier New" panose="02070309020205020404" pitchFamily="49" charset="0"/>
              </a:rPr>
              <a:t>println</a:t>
            </a:r>
            <a:r>
              <a:rPr lang="en-US" sz="2000" dirty="0">
                <a:solidFill>
                  <a:schemeClr val="tx1"/>
                </a:solidFill>
                <a:latin typeface="Consolas" panose="020B0609020204030204" pitchFamily="49" charset="0"/>
                <a:cs typeface="Courier New" panose="02070309020205020404" pitchFamily="49" charset="0"/>
              </a:rPr>
              <a:t>!("The default case – matches all other tuples"),</a:t>
            </a:r>
          </a:p>
          <a:p>
            <a:r>
              <a:rPr lang="en-US" sz="2000" dirty="0">
                <a:solidFill>
                  <a:schemeClr val="tx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2101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E127CE3C-11AB-460B-9B21-E73D73E53FBC}"/>
              </a:ext>
            </a:extLst>
          </p:cNvPr>
          <p:cNvSpPr txBox="1"/>
          <p:nvPr/>
        </p:nvSpPr>
        <p:spPr>
          <a:xfrm>
            <a:off x="2323139" y="1289139"/>
            <a:ext cx="7626404" cy="461665"/>
          </a:xfrm>
          <a:prstGeom prst="rect">
            <a:avLst/>
          </a:prstGeom>
          <a:noFill/>
        </p:spPr>
        <p:txBody>
          <a:bodyPr wrap="square">
            <a:spAutoFit/>
          </a:bodyPr>
          <a:lstStyle/>
          <a:p>
            <a:pPr algn="ctr"/>
            <a:r>
              <a:rPr lang="en-US" sz="2400" dirty="0"/>
              <a:t>Let's take a deeper dive into functions.</a:t>
            </a:r>
          </a:p>
        </p:txBody>
      </p:sp>
      <p:sp>
        <p:nvSpPr>
          <p:cNvPr id="8" name="Title 1">
            <a:extLst>
              <a:ext uri="{FF2B5EF4-FFF2-40B4-BE49-F238E27FC236}">
                <a16:creationId xmlns:a16="http://schemas.microsoft.com/office/drawing/2014/main" id="{44BC18D6-6EA6-4973-A63B-059FD072ED4A}"/>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solidFill>
                  <a:schemeClr val="tx1"/>
                </a:solidFill>
                <a:latin typeface="Corbel" panose="020B0503020204020204" pitchFamily="34" charset="0"/>
              </a:rPr>
              <a:t>Advanced Function Topics</a:t>
            </a:r>
            <a:endParaRPr lang="en-US" kern="0" dirty="0">
              <a:solidFill>
                <a:srgbClr val="FF0000"/>
              </a:solidFill>
              <a:latin typeface="Corbel" panose="020B0503020204020204" pitchFamily="34" charset="0"/>
            </a:endParaRPr>
          </a:p>
        </p:txBody>
      </p:sp>
      <p:pic>
        <p:nvPicPr>
          <p:cNvPr id="4" name="Picture 3">
            <a:extLst>
              <a:ext uri="{FF2B5EF4-FFF2-40B4-BE49-F238E27FC236}">
                <a16:creationId xmlns:a16="http://schemas.microsoft.com/office/drawing/2014/main" id="{2E2B5336-3C05-4D87-99BF-E824DBE8EF86}"/>
              </a:ext>
            </a:extLst>
          </p:cNvPr>
          <p:cNvPicPr>
            <a:picLocks noChangeAspect="1"/>
          </p:cNvPicPr>
          <p:nvPr/>
        </p:nvPicPr>
        <p:blipFill>
          <a:blip r:embed="rId2"/>
          <a:stretch>
            <a:fillRect/>
          </a:stretch>
        </p:blipFill>
        <p:spPr>
          <a:xfrm>
            <a:off x="3015536" y="2218924"/>
            <a:ext cx="6241610" cy="3510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5650AA27-1132-4B3B-ABDA-595B8749A57A}"/>
              </a:ext>
            </a:extLst>
          </p:cNvPr>
          <p:cNvSpPr txBox="1"/>
          <p:nvPr/>
        </p:nvSpPr>
        <p:spPr>
          <a:xfrm>
            <a:off x="5543550" y="2828835"/>
            <a:ext cx="1417376" cy="1200329"/>
          </a:xfrm>
          <a:prstGeom prst="rect">
            <a:avLst/>
          </a:prstGeom>
          <a:noFill/>
        </p:spPr>
        <p:txBody>
          <a:bodyPr wrap="none" rtlCol="0">
            <a:spAutoFit/>
          </a:bodyPr>
          <a:lstStyle/>
          <a:p>
            <a:r>
              <a:rPr lang="en-US" sz="7200" i="1" dirty="0"/>
              <a:t>f(x)</a:t>
            </a:r>
          </a:p>
        </p:txBody>
      </p:sp>
    </p:spTree>
    <p:extLst>
      <p:ext uri="{BB962C8B-B14F-4D97-AF65-F5344CB8AC3E}">
        <p14:creationId xmlns:p14="http://schemas.microsoft.com/office/powerpoint/2010/main" val="3705298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panose="020B0503020204020204" pitchFamily="34" charset="0"/>
              <a:ea typeface="+mn-ea"/>
              <a:cs typeface="Times New Roman"/>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28520" y="-256066"/>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rbel" panose="020B0503020204020204" pitchFamily="34" charset="0"/>
                <a:ea typeface="+mn-ea"/>
                <a:cs typeface="Times New Roman"/>
              </a:rPr>
              <a:t>Haskell has "First-class" Functions</a:t>
            </a:r>
          </a:p>
        </p:txBody>
      </p:sp>
      <p:grpSp>
        <p:nvGrpSpPr>
          <p:cNvPr id="59" name="Group 58">
            <a:extLst>
              <a:ext uri="{FF2B5EF4-FFF2-40B4-BE49-F238E27FC236}">
                <a16:creationId xmlns:a16="http://schemas.microsoft.com/office/drawing/2014/main" id="{0E3C421F-722E-4C8B-B506-6FA80EA0DB6C}"/>
              </a:ext>
            </a:extLst>
          </p:cNvPr>
          <p:cNvGrpSpPr/>
          <p:nvPr/>
        </p:nvGrpSpPr>
        <p:grpSpPr>
          <a:xfrm>
            <a:off x="6315143" y="1418805"/>
            <a:ext cx="5237674" cy="5056527"/>
            <a:chOff x="235028" y="2039571"/>
            <a:chExt cx="4274490" cy="4261751"/>
          </a:xfrm>
        </p:grpSpPr>
        <p:grpSp>
          <p:nvGrpSpPr>
            <p:cNvPr id="60" name="Group 59">
              <a:extLst>
                <a:ext uri="{FF2B5EF4-FFF2-40B4-BE49-F238E27FC236}">
                  <a16:creationId xmlns:a16="http://schemas.microsoft.com/office/drawing/2014/main" id="{BB9C8A6A-148B-4B5F-8270-77EC803285AA}"/>
                </a:ext>
              </a:extLst>
            </p:cNvPr>
            <p:cNvGrpSpPr/>
            <p:nvPr/>
          </p:nvGrpSpPr>
          <p:grpSpPr>
            <a:xfrm>
              <a:off x="235028" y="2039571"/>
              <a:ext cx="4080271" cy="4261751"/>
              <a:chOff x="-70561" y="1066800"/>
              <a:chExt cx="5977436" cy="4651948"/>
            </a:xfrm>
          </p:grpSpPr>
          <p:sp>
            <p:nvSpPr>
              <p:cNvPr id="64" name="Rectangle 63">
                <a:extLst>
                  <a:ext uri="{FF2B5EF4-FFF2-40B4-BE49-F238E27FC236}">
                    <a16:creationId xmlns:a16="http://schemas.microsoft.com/office/drawing/2014/main" id="{5DF12518-1B26-4DC8-8B36-3001F20485BF}"/>
                  </a:ext>
                </a:extLst>
              </p:cNvPr>
              <p:cNvSpPr/>
              <p:nvPr/>
            </p:nvSpPr>
            <p:spPr>
              <a:xfrm>
                <a:off x="255814" y="1066800"/>
                <a:ext cx="5651061" cy="4651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mic Sans MS"/>
                  <a:ea typeface="+mn-ea"/>
                  <a:cs typeface="Times New Roman"/>
                </a:endParaRPr>
              </a:p>
            </p:txBody>
          </p:sp>
          <p:sp>
            <p:nvSpPr>
              <p:cNvPr id="65" name="TextBox 64">
                <a:extLst>
                  <a:ext uri="{FF2B5EF4-FFF2-40B4-BE49-F238E27FC236}">
                    <a16:creationId xmlns:a16="http://schemas.microsoft.com/office/drawing/2014/main" id="{72B34B25-B266-4AB3-9F0E-EBE5C5A4B9D1}"/>
                  </a:ext>
                </a:extLst>
              </p:cNvPr>
              <p:cNvSpPr txBox="1"/>
              <p:nvPr/>
            </p:nvSpPr>
            <p:spPr>
              <a:xfrm>
                <a:off x="-70561" y="1973335"/>
                <a:ext cx="2018839" cy="41836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mic Sans MS"/>
                    <a:ea typeface="+mn-ea"/>
                    <a:cs typeface="Times New Roman"/>
                  </a:rPr>
                  <a:t>Definition</a:t>
                </a:r>
              </a:p>
            </p:txBody>
          </p:sp>
        </p:grpSp>
        <p:grpSp>
          <p:nvGrpSpPr>
            <p:cNvPr id="61" name="Group 60">
              <a:extLst>
                <a:ext uri="{FF2B5EF4-FFF2-40B4-BE49-F238E27FC236}">
                  <a16:creationId xmlns:a16="http://schemas.microsoft.com/office/drawing/2014/main" id="{8A7F3E10-3ADB-450E-BB29-0DD7E93911EE}"/>
                </a:ext>
              </a:extLst>
            </p:cNvPr>
            <p:cNvGrpSpPr/>
            <p:nvPr/>
          </p:nvGrpSpPr>
          <p:grpSpPr>
            <a:xfrm>
              <a:off x="652037" y="2121674"/>
              <a:ext cx="3857481" cy="848182"/>
              <a:chOff x="652037" y="2121674"/>
              <a:chExt cx="3857481" cy="848182"/>
            </a:xfrm>
          </p:grpSpPr>
          <p:pic>
            <p:nvPicPr>
              <p:cNvPr id="62" name="Picture 61" descr="Background pattern&#10;&#10;Description automatically generated">
                <a:extLst>
                  <a:ext uri="{FF2B5EF4-FFF2-40B4-BE49-F238E27FC236}">
                    <a16:creationId xmlns:a16="http://schemas.microsoft.com/office/drawing/2014/main" id="{8CBF0101-4026-43D1-BBCF-1194CA477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7" y="2121674"/>
                <a:ext cx="549828" cy="848182"/>
              </a:xfrm>
              <a:prstGeom prst="rect">
                <a:avLst/>
              </a:prstGeom>
            </p:spPr>
          </p:pic>
          <p:sp>
            <p:nvSpPr>
              <p:cNvPr id="63" name="TextBox 62">
                <a:extLst>
                  <a:ext uri="{FF2B5EF4-FFF2-40B4-BE49-F238E27FC236}">
                    <a16:creationId xmlns:a16="http://schemas.microsoft.com/office/drawing/2014/main" id="{2B69BE2A-CC00-4BE9-85DF-A924198541E3}"/>
                  </a:ext>
                </a:extLst>
              </p:cNvPr>
              <p:cNvSpPr txBox="1"/>
              <p:nvPr/>
            </p:nvSpPr>
            <p:spPr>
              <a:xfrm>
                <a:off x="1315378" y="2273708"/>
                <a:ext cx="3194140" cy="4409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omic Sans MS"/>
                    <a:ea typeface="+mn-ea"/>
                    <a:cs typeface="Times New Roman"/>
                  </a:rPr>
                  <a:t>First Class Functions</a:t>
                </a:r>
              </a:p>
            </p:txBody>
          </p:sp>
        </p:grpSp>
      </p:grpSp>
      <p:sp>
        <p:nvSpPr>
          <p:cNvPr id="30" name="TextBox 29">
            <a:extLst>
              <a:ext uri="{FF2B5EF4-FFF2-40B4-BE49-F238E27FC236}">
                <a16:creationId xmlns:a16="http://schemas.microsoft.com/office/drawing/2014/main" id="{B1E7F8F0-8C21-4BA5-8B70-DBB5F2B6764A}"/>
              </a:ext>
            </a:extLst>
          </p:cNvPr>
          <p:cNvSpPr txBox="1"/>
          <p:nvPr/>
        </p:nvSpPr>
        <p:spPr>
          <a:xfrm>
            <a:off x="6759740" y="2688374"/>
            <a:ext cx="4597503"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rbel" panose="020B0503020204020204" pitchFamily="34" charset="0"/>
                <a:ea typeface="+mn-ea"/>
                <a:cs typeface="Times New Roman"/>
              </a:rPr>
              <a:t>In a language with </a:t>
            </a:r>
            <a:r>
              <a:rPr kumimoji="0" lang="en-US" sz="2000" b="0" i="0" u="none" strike="noStrike" kern="1200" cap="none" spc="0" normalizeH="0" baseline="0" noProof="0" dirty="0">
                <a:ln>
                  <a:noFill/>
                </a:ln>
                <a:solidFill>
                  <a:srgbClr val="7030A0"/>
                </a:solidFill>
                <a:effectLst/>
                <a:uLnTx/>
                <a:uFillTx/>
                <a:latin typeface="Corbel" panose="020B0503020204020204" pitchFamily="34" charset="0"/>
                <a:ea typeface="+mn-ea"/>
                <a:cs typeface="Times New Roman"/>
              </a:rPr>
              <a:t>first-class functions</a:t>
            </a:r>
            <a:r>
              <a:rPr kumimoji="0" lang="en-US" sz="2000" b="0" i="0" u="none" strike="noStrike" kern="1200" cap="none" spc="0" normalizeH="0" baseline="0" noProof="0" dirty="0">
                <a:ln>
                  <a:noFill/>
                </a:ln>
                <a:solidFill>
                  <a:srgbClr val="000000"/>
                </a:solidFill>
                <a:effectLst/>
                <a:uLnTx/>
                <a:uFillTx/>
                <a:latin typeface="Corbel" panose="020B0503020204020204" pitchFamily="34" charset="0"/>
                <a:ea typeface="+mn-ea"/>
                <a:cs typeface="Times New Roman"/>
              </a:rPr>
              <a:t>, a function is treated like any other data.</a:t>
            </a:r>
          </a:p>
        </p:txBody>
      </p:sp>
      <p:sp>
        <p:nvSpPr>
          <p:cNvPr id="31" name="TextBox 30">
            <a:extLst>
              <a:ext uri="{FF2B5EF4-FFF2-40B4-BE49-F238E27FC236}">
                <a16:creationId xmlns:a16="http://schemas.microsoft.com/office/drawing/2014/main" id="{56EDC881-1CD0-4129-8657-AD592C951EB8}"/>
              </a:ext>
            </a:extLst>
          </p:cNvPr>
          <p:cNvSpPr txBox="1"/>
          <p:nvPr/>
        </p:nvSpPr>
        <p:spPr>
          <a:xfrm>
            <a:off x="6742325" y="3382799"/>
            <a:ext cx="457250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rbel" panose="020B0503020204020204" pitchFamily="34" charset="0"/>
                <a:ea typeface="+mn-ea"/>
                <a:cs typeface="Times New Roman"/>
              </a:rPr>
              <a:t>Functions can be:</a:t>
            </a:r>
          </a:p>
        </p:txBody>
      </p:sp>
      <p:sp>
        <p:nvSpPr>
          <p:cNvPr id="36" name="TextBox 35">
            <a:extLst>
              <a:ext uri="{FF2B5EF4-FFF2-40B4-BE49-F238E27FC236}">
                <a16:creationId xmlns:a16="http://schemas.microsoft.com/office/drawing/2014/main" id="{1DD73DE0-629A-4ADB-A302-8B87A98AD179}"/>
              </a:ext>
            </a:extLst>
          </p:cNvPr>
          <p:cNvSpPr txBox="1"/>
          <p:nvPr/>
        </p:nvSpPr>
        <p:spPr>
          <a:xfrm>
            <a:off x="668091" y="1318089"/>
            <a:ext cx="5167678" cy="769441"/>
          </a:xfrm>
          <a:prstGeom prst="rect">
            <a:avLst/>
          </a:prstGeom>
          <a:noFill/>
        </p:spPr>
        <p:txBody>
          <a:bodyPr wrap="square" rtlCol="0">
            <a:spAutoFit/>
          </a:bodyPr>
          <a:lstStyle/>
          <a:p>
            <a:pPr algn="ctr"/>
            <a:r>
              <a:rPr lang="en-US" sz="2200" dirty="0">
                <a:latin typeface="Corbel" panose="020B0503020204020204" pitchFamily="34" charset="0"/>
              </a:rPr>
              <a:t>All functional languages enable you to treat a function just like any other variable!</a:t>
            </a:r>
          </a:p>
        </p:txBody>
      </p:sp>
      <p:sp>
        <p:nvSpPr>
          <p:cNvPr id="40" name="TextBox 39">
            <a:extLst>
              <a:ext uri="{FF2B5EF4-FFF2-40B4-BE49-F238E27FC236}">
                <a16:creationId xmlns:a16="http://schemas.microsoft.com/office/drawing/2014/main" id="{1459A1DE-6A8F-4461-A109-CC0E8DEE580A}"/>
              </a:ext>
            </a:extLst>
          </p:cNvPr>
          <p:cNvSpPr txBox="1"/>
          <p:nvPr/>
        </p:nvSpPr>
        <p:spPr>
          <a:xfrm>
            <a:off x="668091" y="2237185"/>
            <a:ext cx="5167678" cy="1107996"/>
          </a:xfrm>
          <a:prstGeom prst="rect">
            <a:avLst/>
          </a:prstGeom>
          <a:noFill/>
        </p:spPr>
        <p:txBody>
          <a:bodyPr wrap="square" rtlCol="0">
            <a:spAutoFit/>
          </a:bodyPr>
          <a:lstStyle/>
          <a:p>
            <a:pPr algn="ctr"/>
            <a:r>
              <a:rPr lang="en-US" sz="2200" dirty="0">
                <a:latin typeface="Corbel" panose="020B0503020204020204" pitchFamily="34" charset="0"/>
              </a:rPr>
              <a:t>Just as you can pass a variable to a function or assign a variable to another variable, you can do the same things with functions!</a:t>
            </a:r>
          </a:p>
        </p:txBody>
      </p:sp>
      <p:pic>
        <p:nvPicPr>
          <p:cNvPr id="12" name="Picture 11" descr="A person wearing glasses&#10;&#10;Description automatically generated with medium confidence">
            <a:extLst>
              <a:ext uri="{FF2B5EF4-FFF2-40B4-BE49-F238E27FC236}">
                <a16:creationId xmlns:a16="http://schemas.microsoft.com/office/drawing/2014/main" id="{9A6CF09A-9C58-47B4-8D8B-C3B2A7741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720" y="4907129"/>
            <a:ext cx="2221450" cy="1480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TextBox 40">
            <a:extLst>
              <a:ext uri="{FF2B5EF4-FFF2-40B4-BE49-F238E27FC236}">
                <a16:creationId xmlns:a16="http://schemas.microsoft.com/office/drawing/2014/main" id="{F79C1EEA-B2A6-42C6-86F0-26CCB6C2B532}"/>
              </a:ext>
            </a:extLst>
          </p:cNvPr>
          <p:cNvSpPr txBox="1"/>
          <p:nvPr/>
        </p:nvSpPr>
        <p:spPr>
          <a:xfrm>
            <a:off x="378952" y="3494836"/>
            <a:ext cx="5745956" cy="1107996"/>
          </a:xfrm>
          <a:prstGeom prst="rect">
            <a:avLst/>
          </a:prstGeom>
          <a:noFill/>
        </p:spPr>
        <p:txBody>
          <a:bodyPr wrap="square" rtlCol="0">
            <a:spAutoFit/>
          </a:bodyPr>
          <a:lstStyle/>
          <a:p>
            <a:pPr algn="ctr"/>
            <a:r>
              <a:rPr lang="en-US" sz="2200" dirty="0">
                <a:latin typeface="Corbel" panose="020B0503020204020204" pitchFamily="34" charset="0"/>
              </a:rPr>
              <a:t>First-class functions enable </a:t>
            </a:r>
            <a:r>
              <a:rPr lang="en-US" sz="2200" dirty="0">
                <a:solidFill>
                  <a:srgbClr val="FF0000"/>
                </a:solidFill>
                <a:latin typeface="Corbel" panose="020B0503020204020204" pitchFamily="34" charset="0"/>
              </a:rPr>
              <a:t>more efficient program decomposition</a:t>
            </a:r>
            <a:r>
              <a:rPr lang="en-US" sz="2200" dirty="0">
                <a:latin typeface="Corbel" panose="020B0503020204020204" pitchFamily="34" charset="0"/>
              </a:rPr>
              <a:t> and enable functions to </a:t>
            </a:r>
            <a:r>
              <a:rPr lang="en-US" sz="2200" dirty="0">
                <a:solidFill>
                  <a:srgbClr val="FF0000"/>
                </a:solidFill>
                <a:latin typeface="Corbel" panose="020B0503020204020204" pitchFamily="34" charset="0"/>
              </a:rPr>
              <a:t>generate new functions from scratch</a:t>
            </a:r>
            <a:r>
              <a:rPr lang="en-US" sz="2200" dirty="0">
                <a:latin typeface="Corbel" panose="020B0503020204020204" pitchFamily="34" charset="0"/>
              </a:rPr>
              <a:t>!</a:t>
            </a:r>
          </a:p>
        </p:txBody>
      </p:sp>
      <p:grpSp>
        <p:nvGrpSpPr>
          <p:cNvPr id="42" name="Group 41">
            <a:extLst>
              <a:ext uri="{FF2B5EF4-FFF2-40B4-BE49-F238E27FC236}">
                <a16:creationId xmlns:a16="http://schemas.microsoft.com/office/drawing/2014/main" id="{B1FDDDFF-7EA1-4D2E-BF90-3DC1511E2935}"/>
              </a:ext>
            </a:extLst>
          </p:cNvPr>
          <p:cNvGrpSpPr/>
          <p:nvPr/>
        </p:nvGrpSpPr>
        <p:grpSpPr>
          <a:xfrm>
            <a:off x="7233719" y="-103810"/>
            <a:ext cx="4891051" cy="2736808"/>
            <a:chOff x="3070087" y="146920"/>
            <a:chExt cx="4485838" cy="2425093"/>
          </a:xfrm>
        </p:grpSpPr>
        <p:grpSp>
          <p:nvGrpSpPr>
            <p:cNvPr id="43" name="Group 42">
              <a:extLst>
                <a:ext uri="{FF2B5EF4-FFF2-40B4-BE49-F238E27FC236}">
                  <a16:creationId xmlns:a16="http://schemas.microsoft.com/office/drawing/2014/main" id="{D1EE248B-DD3F-4C91-BEFA-C235690529F9}"/>
                </a:ext>
              </a:extLst>
            </p:cNvPr>
            <p:cNvGrpSpPr/>
            <p:nvPr/>
          </p:nvGrpSpPr>
          <p:grpSpPr>
            <a:xfrm>
              <a:off x="3070087" y="146920"/>
              <a:ext cx="4485838" cy="2425093"/>
              <a:chOff x="3070087" y="146920"/>
              <a:chExt cx="4485838" cy="2425093"/>
            </a:xfrm>
          </p:grpSpPr>
          <p:sp>
            <p:nvSpPr>
              <p:cNvPr id="45" name="Speech Bubble: Rectangle with Corners Rounded 44">
                <a:extLst>
                  <a:ext uri="{FF2B5EF4-FFF2-40B4-BE49-F238E27FC236}">
                    <a16:creationId xmlns:a16="http://schemas.microsoft.com/office/drawing/2014/main" id="{0B19F189-F451-4C9E-A20A-1F4AC70172DF}"/>
                  </a:ext>
                </a:extLst>
              </p:cNvPr>
              <p:cNvSpPr/>
              <p:nvPr/>
            </p:nvSpPr>
            <p:spPr>
              <a:xfrm>
                <a:off x="3373383" y="288712"/>
                <a:ext cx="4182542" cy="2283301"/>
              </a:xfrm>
              <a:prstGeom prst="wedgeRoundRectCallout">
                <a:avLst>
                  <a:gd name="adj1" fmla="val 49658"/>
                  <a:gd name="adj2" fmla="val -22624"/>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46" name="Picture 45">
                <a:extLst>
                  <a:ext uri="{FF2B5EF4-FFF2-40B4-BE49-F238E27FC236}">
                    <a16:creationId xmlns:a16="http://schemas.microsoft.com/office/drawing/2014/main" id="{7E91B1C8-CCB5-40E6-9827-94C0721252D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44" name="TextBox 43">
              <a:extLst>
                <a:ext uri="{FF2B5EF4-FFF2-40B4-BE49-F238E27FC236}">
                  <a16:creationId xmlns:a16="http://schemas.microsoft.com/office/drawing/2014/main" id="{20A99B8F-CFCD-48F8-BD62-D843EE5E4B65}"/>
                </a:ext>
              </a:extLst>
            </p:cNvPr>
            <p:cNvSpPr txBox="1"/>
            <p:nvPr/>
          </p:nvSpPr>
          <p:spPr>
            <a:xfrm>
              <a:off x="4095557" y="419288"/>
              <a:ext cx="3380594" cy="1063615"/>
            </a:xfrm>
            <a:prstGeom prst="rect">
              <a:avLst/>
            </a:prstGeom>
            <a:noFill/>
            <a:ln>
              <a:noFill/>
            </a:ln>
          </p:spPr>
          <p:txBody>
            <a:bodyPr wrap="square">
              <a:spAutoFit/>
            </a:bodyPr>
            <a:lstStyle/>
            <a:p>
              <a:pPr algn="ctr"/>
              <a:r>
                <a:rPr lang="en-US" sz="2400" dirty="0">
                  <a:solidFill>
                    <a:srgbClr val="FFE07D"/>
                  </a:solidFill>
                  <a:latin typeface="Caveat" pitchFamily="2" charset="0"/>
                </a:rPr>
                <a:t>A United flight attendant once said the following to Carey while he was flying First Class:</a:t>
              </a:r>
            </a:p>
          </p:txBody>
        </p:sp>
      </p:grpSp>
      <p:sp>
        <p:nvSpPr>
          <p:cNvPr id="49" name="TextBox 48">
            <a:extLst>
              <a:ext uri="{FF2B5EF4-FFF2-40B4-BE49-F238E27FC236}">
                <a16:creationId xmlns:a16="http://schemas.microsoft.com/office/drawing/2014/main" id="{B78654CC-B35D-4EED-A211-601CAAFFA75A}"/>
              </a:ext>
            </a:extLst>
          </p:cNvPr>
          <p:cNvSpPr txBox="1"/>
          <p:nvPr/>
        </p:nvSpPr>
        <p:spPr>
          <a:xfrm>
            <a:off x="7844708" y="1450385"/>
            <a:ext cx="4089827" cy="1200329"/>
          </a:xfrm>
          <a:prstGeom prst="rect">
            <a:avLst/>
          </a:prstGeom>
          <a:noFill/>
          <a:ln>
            <a:noFill/>
          </a:ln>
        </p:spPr>
        <p:txBody>
          <a:bodyPr wrap="square">
            <a:spAutoFit/>
          </a:bodyPr>
          <a:lstStyle/>
          <a:p>
            <a:pPr algn="ctr"/>
            <a:r>
              <a:rPr lang="en-US" sz="2400" dirty="0">
                <a:solidFill>
                  <a:schemeClr val="accent1">
                    <a:lumMod val="20000"/>
                    <a:lumOff val="80000"/>
                  </a:schemeClr>
                </a:solidFill>
                <a:latin typeface="Caveat" pitchFamily="2" charset="0"/>
              </a:rPr>
              <a:t>"You can put the passenger in first class, but you can't put first-class in the passenger."</a:t>
            </a:r>
          </a:p>
        </p:txBody>
      </p:sp>
      <p:sp>
        <p:nvSpPr>
          <p:cNvPr id="15" name="Rectangle 14">
            <a:extLst>
              <a:ext uri="{FF2B5EF4-FFF2-40B4-BE49-F238E27FC236}">
                <a16:creationId xmlns:a16="http://schemas.microsoft.com/office/drawing/2014/main" id="{0C0404BB-9EA9-4C5D-A1FD-B403D3373363}"/>
              </a:ext>
            </a:extLst>
          </p:cNvPr>
          <p:cNvSpPr/>
          <p:nvPr/>
        </p:nvSpPr>
        <p:spPr>
          <a:xfrm>
            <a:off x="6738448" y="3882149"/>
            <a:ext cx="2139816" cy="111810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Stored in variables</a:t>
            </a:r>
          </a:p>
        </p:txBody>
      </p:sp>
      <p:sp>
        <p:nvSpPr>
          <p:cNvPr id="51" name="Rectangle 50">
            <a:extLst>
              <a:ext uri="{FF2B5EF4-FFF2-40B4-BE49-F238E27FC236}">
                <a16:creationId xmlns:a16="http://schemas.microsoft.com/office/drawing/2014/main" id="{CF07BB26-4DFC-42C0-B846-F0119735CAB8}"/>
              </a:ext>
            </a:extLst>
          </p:cNvPr>
          <p:cNvSpPr/>
          <p:nvPr/>
        </p:nvSpPr>
        <p:spPr>
          <a:xfrm>
            <a:off x="9028579" y="3871919"/>
            <a:ext cx="2139816" cy="111810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Passed as arguments to other functions</a:t>
            </a:r>
          </a:p>
        </p:txBody>
      </p:sp>
      <p:sp>
        <p:nvSpPr>
          <p:cNvPr id="52" name="Rectangle 51">
            <a:extLst>
              <a:ext uri="{FF2B5EF4-FFF2-40B4-BE49-F238E27FC236}">
                <a16:creationId xmlns:a16="http://schemas.microsoft.com/office/drawing/2014/main" id="{C47B36CA-54DC-4AA6-8A7F-B8E0422AF052}"/>
              </a:ext>
            </a:extLst>
          </p:cNvPr>
          <p:cNvSpPr/>
          <p:nvPr/>
        </p:nvSpPr>
        <p:spPr>
          <a:xfrm>
            <a:off x="6745107" y="5125582"/>
            <a:ext cx="2139816" cy="111810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Returned as values by functions</a:t>
            </a:r>
          </a:p>
        </p:txBody>
      </p:sp>
      <p:sp>
        <p:nvSpPr>
          <p:cNvPr id="53" name="Rectangle 52">
            <a:extLst>
              <a:ext uri="{FF2B5EF4-FFF2-40B4-BE49-F238E27FC236}">
                <a16:creationId xmlns:a16="http://schemas.microsoft.com/office/drawing/2014/main" id="{249DD215-0AB9-4260-93FA-AAE6FA4390AE}"/>
              </a:ext>
            </a:extLst>
          </p:cNvPr>
          <p:cNvSpPr/>
          <p:nvPr/>
        </p:nvSpPr>
        <p:spPr>
          <a:xfrm>
            <a:off x="9035238" y="5115352"/>
            <a:ext cx="2139816" cy="111810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Stored in data structures</a:t>
            </a:r>
          </a:p>
        </p:txBody>
      </p:sp>
    </p:spTree>
    <p:extLst>
      <p:ext uri="{BB962C8B-B14F-4D97-AF65-F5344CB8AC3E}">
        <p14:creationId xmlns:p14="http://schemas.microsoft.com/office/powerpoint/2010/main" val="93043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1+#ppt_w/2"/>
                                          </p:val>
                                        </p:tav>
                                        <p:tav tm="100000">
                                          <p:val>
                                            <p:strVal val="#ppt_x"/>
                                          </p:val>
                                        </p:tav>
                                      </p:tavLst>
                                    </p:anim>
                                    <p:anim calcmode="lin" valueType="num">
                                      <p:cBhvr additive="base">
                                        <p:cTn id="5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2" fill="hold" nodeType="clickEffect">
                                  <p:stCondLst>
                                    <p:cond delay="0"/>
                                  </p:stCondLst>
                                  <p:childTnLst>
                                    <p:anim calcmode="lin" valueType="num">
                                      <p:cBhvr additive="base">
                                        <p:cTn id="60" dur="500"/>
                                        <p:tgtEl>
                                          <p:spTgt spid="42"/>
                                        </p:tgtEl>
                                        <p:attrNameLst>
                                          <p:attrName>ppt_x</p:attrName>
                                        </p:attrNameLst>
                                      </p:cBhvr>
                                      <p:tavLst>
                                        <p:tav tm="0">
                                          <p:val>
                                            <p:strVal val="ppt_x"/>
                                          </p:val>
                                        </p:tav>
                                        <p:tav tm="100000">
                                          <p:val>
                                            <p:strVal val="1+ppt_w/2"/>
                                          </p:val>
                                        </p:tav>
                                      </p:tavLst>
                                    </p:anim>
                                    <p:anim calcmode="lin" valueType="num">
                                      <p:cBhvr additive="base">
                                        <p:cTn id="61" dur="500"/>
                                        <p:tgtEl>
                                          <p:spTgt spid="42"/>
                                        </p:tgtEl>
                                        <p:attrNameLst>
                                          <p:attrName>ppt_y</p:attrName>
                                        </p:attrNameLst>
                                      </p:cBhvr>
                                      <p:tavLst>
                                        <p:tav tm="0">
                                          <p:val>
                                            <p:strVal val="ppt_y"/>
                                          </p:val>
                                        </p:tav>
                                        <p:tav tm="100000">
                                          <p:val>
                                            <p:strVal val="ppt_y"/>
                                          </p:val>
                                        </p:tav>
                                      </p:tavLst>
                                    </p:anim>
                                    <p:set>
                                      <p:cBhvr>
                                        <p:cTn id="62" dur="1" fill="hold">
                                          <p:stCondLst>
                                            <p:cond delay="499"/>
                                          </p:stCondLst>
                                        </p:cTn>
                                        <p:tgtEl>
                                          <p:spTgt spid="42"/>
                                        </p:tgtEl>
                                        <p:attrNameLst>
                                          <p:attrName>style.visibility</p:attrName>
                                        </p:attrNameLst>
                                      </p:cBhvr>
                                      <p:to>
                                        <p:strVal val="hidden"/>
                                      </p:to>
                                    </p:set>
                                  </p:childTnLst>
                                </p:cTn>
                              </p:par>
                              <p:par>
                                <p:cTn id="63" presetID="2" presetClass="exit" presetSubtype="2" fill="hold" grpId="1" nodeType="withEffect">
                                  <p:stCondLst>
                                    <p:cond delay="0"/>
                                  </p:stCondLst>
                                  <p:childTnLst>
                                    <p:anim calcmode="lin" valueType="num">
                                      <p:cBhvr additive="base">
                                        <p:cTn id="64" dur="500"/>
                                        <p:tgtEl>
                                          <p:spTgt spid="49"/>
                                        </p:tgtEl>
                                        <p:attrNameLst>
                                          <p:attrName>ppt_x</p:attrName>
                                        </p:attrNameLst>
                                      </p:cBhvr>
                                      <p:tavLst>
                                        <p:tav tm="0">
                                          <p:val>
                                            <p:strVal val="ppt_x"/>
                                          </p:val>
                                        </p:tav>
                                        <p:tav tm="100000">
                                          <p:val>
                                            <p:strVal val="1+ppt_w/2"/>
                                          </p:val>
                                        </p:tav>
                                      </p:tavLst>
                                    </p:anim>
                                    <p:anim calcmode="lin" valueType="num">
                                      <p:cBhvr additive="base">
                                        <p:cTn id="65" dur="500"/>
                                        <p:tgtEl>
                                          <p:spTgt spid="49"/>
                                        </p:tgtEl>
                                        <p:attrNameLst>
                                          <p:attrName>ppt_y</p:attrName>
                                        </p:attrNameLst>
                                      </p:cBhvr>
                                      <p:tavLst>
                                        <p:tav tm="0">
                                          <p:val>
                                            <p:strVal val="ppt_y"/>
                                          </p:val>
                                        </p:tav>
                                        <p:tav tm="100000">
                                          <p:val>
                                            <p:strVal val="ppt_y"/>
                                          </p:val>
                                        </p:tav>
                                      </p:tavLst>
                                    </p:anim>
                                    <p:set>
                                      <p:cBhvr>
                                        <p:cTn id="66"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6" grpId="0"/>
      <p:bldP spid="40" grpId="0"/>
      <p:bldP spid="41" grpId="0"/>
      <p:bldP spid="49" grpId="0"/>
      <p:bldP spid="49" grpId="1"/>
      <p:bldP spid="15" grpId="0" animBg="1"/>
      <p:bldP spid="51" grpId="0" animBg="1"/>
      <p:bldP spid="52" grpId="0" animBg="1"/>
      <p:bldP spid="5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panose="020B0503020204020204" pitchFamily="34" charset="0"/>
              <a:ea typeface="+mn-ea"/>
              <a:cs typeface="Times New Roman"/>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28520" y="-256066"/>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rbel" panose="020B0503020204020204" pitchFamily="34" charset="0"/>
                <a:ea typeface="+mn-ea"/>
                <a:cs typeface="Times New Roman"/>
              </a:rPr>
              <a:t>Higher-order Functions</a:t>
            </a:r>
          </a:p>
        </p:txBody>
      </p:sp>
      <p:grpSp>
        <p:nvGrpSpPr>
          <p:cNvPr id="59" name="Group 58">
            <a:extLst>
              <a:ext uri="{FF2B5EF4-FFF2-40B4-BE49-F238E27FC236}">
                <a16:creationId xmlns:a16="http://schemas.microsoft.com/office/drawing/2014/main" id="{0E3C421F-722E-4C8B-B506-6FA80EA0DB6C}"/>
              </a:ext>
            </a:extLst>
          </p:cNvPr>
          <p:cNvGrpSpPr/>
          <p:nvPr/>
        </p:nvGrpSpPr>
        <p:grpSpPr>
          <a:xfrm>
            <a:off x="6315143" y="1418805"/>
            <a:ext cx="5237674" cy="5056527"/>
            <a:chOff x="235028" y="2039571"/>
            <a:chExt cx="4274490" cy="4261751"/>
          </a:xfrm>
        </p:grpSpPr>
        <p:grpSp>
          <p:nvGrpSpPr>
            <p:cNvPr id="60" name="Group 59">
              <a:extLst>
                <a:ext uri="{FF2B5EF4-FFF2-40B4-BE49-F238E27FC236}">
                  <a16:creationId xmlns:a16="http://schemas.microsoft.com/office/drawing/2014/main" id="{BB9C8A6A-148B-4B5F-8270-77EC803285AA}"/>
                </a:ext>
              </a:extLst>
            </p:cNvPr>
            <p:cNvGrpSpPr/>
            <p:nvPr/>
          </p:nvGrpSpPr>
          <p:grpSpPr>
            <a:xfrm>
              <a:off x="235028" y="2039571"/>
              <a:ext cx="4080271" cy="4261751"/>
              <a:chOff x="-70561" y="1066800"/>
              <a:chExt cx="5977436" cy="4651948"/>
            </a:xfrm>
          </p:grpSpPr>
          <p:sp>
            <p:nvSpPr>
              <p:cNvPr id="64" name="Rectangle 63">
                <a:extLst>
                  <a:ext uri="{FF2B5EF4-FFF2-40B4-BE49-F238E27FC236}">
                    <a16:creationId xmlns:a16="http://schemas.microsoft.com/office/drawing/2014/main" id="{5DF12518-1B26-4DC8-8B36-3001F20485BF}"/>
                  </a:ext>
                </a:extLst>
              </p:cNvPr>
              <p:cNvSpPr/>
              <p:nvPr/>
            </p:nvSpPr>
            <p:spPr>
              <a:xfrm>
                <a:off x="255814" y="1066800"/>
                <a:ext cx="5651061" cy="4651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mic Sans MS"/>
                  <a:ea typeface="+mn-ea"/>
                  <a:cs typeface="Times New Roman"/>
                </a:endParaRPr>
              </a:p>
            </p:txBody>
          </p:sp>
          <p:sp>
            <p:nvSpPr>
              <p:cNvPr id="65" name="TextBox 64">
                <a:extLst>
                  <a:ext uri="{FF2B5EF4-FFF2-40B4-BE49-F238E27FC236}">
                    <a16:creationId xmlns:a16="http://schemas.microsoft.com/office/drawing/2014/main" id="{72B34B25-B266-4AB3-9F0E-EBE5C5A4B9D1}"/>
                  </a:ext>
                </a:extLst>
              </p:cNvPr>
              <p:cNvSpPr txBox="1"/>
              <p:nvPr/>
            </p:nvSpPr>
            <p:spPr>
              <a:xfrm>
                <a:off x="-70561" y="1973335"/>
                <a:ext cx="2018839" cy="41836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mic Sans MS"/>
                    <a:ea typeface="+mn-ea"/>
                    <a:cs typeface="Times New Roman"/>
                  </a:rPr>
                  <a:t>Definition</a:t>
                </a:r>
              </a:p>
            </p:txBody>
          </p:sp>
        </p:grpSp>
        <p:grpSp>
          <p:nvGrpSpPr>
            <p:cNvPr id="61" name="Group 60">
              <a:extLst>
                <a:ext uri="{FF2B5EF4-FFF2-40B4-BE49-F238E27FC236}">
                  <a16:creationId xmlns:a16="http://schemas.microsoft.com/office/drawing/2014/main" id="{8A7F3E10-3ADB-450E-BB29-0DD7E93911EE}"/>
                </a:ext>
              </a:extLst>
            </p:cNvPr>
            <p:cNvGrpSpPr/>
            <p:nvPr/>
          </p:nvGrpSpPr>
          <p:grpSpPr>
            <a:xfrm>
              <a:off x="652037" y="2121674"/>
              <a:ext cx="3857481" cy="848182"/>
              <a:chOff x="652037" y="2121674"/>
              <a:chExt cx="3857481" cy="848182"/>
            </a:xfrm>
          </p:grpSpPr>
          <p:pic>
            <p:nvPicPr>
              <p:cNvPr id="62" name="Picture 61" descr="Background pattern&#10;&#10;Description automatically generated">
                <a:extLst>
                  <a:ext uri="{FF2B5EF4-FFF2-40B4-BE49-F238E27FC236}">
                    <a16:creationId xmlns:a16="http://schemas.microsoft.com/office/drawing/2014/main" id="{8CBF0101-4026-43D1-BBCF-1194CA477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7" y="2121674"/>
                <a:ext cx="549828" cy="848182"/>
              </a:xfrm>
              <a:prstGeom prst="rect">
                <a:avLst/>
              </a:prstGeom>
            </p:spPr>
          </p:pic>
          <p:sp>
            <p:nvSpPr>
              <p:cNvPr id="63" name="TextBox 62">
                <a:extLst>
                  <a:ext uri="{FF2B5EF4-FFF2-40B4-BE49-F238E27FC236}">
                    <a16:creationId xmlns:a16="http://schemas.microsoft.com/office/drawing/2014/main" id="{2B69BE2A-CC00-4BE9-85DF-A924198541E3}"/>
                  </a:ext>
                </a:extLst>
              </p:cNvPr>
              <p:cNvSpPr txBox="1"/>
              <p:nvPr/>
            </p:nvSpPr>
            <p:spPr>
              <a:xfrm>
                <a:off x="1315378" y="2273708"/>
                <a:ext cx="3194140" cy="3891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mic Sans MS"/>
                    <a:ea typeface="+mn-ea"/>
                    <a:cs typeface="Times New Roman"/>
                  </a:rPr>
                  <a:t>Higher-order Functions</a:t>
                </a:r>
              </a:p>
            </p:txBody>
          </p:sp>
        </p:grpSp>
      </p:grpSp>
      <p:sp>
        <p:nvSpPr>
          <p:cNvPr id="30" name="TextBox 29">
            <a:extLst>
              <a:ext uri="{FF2B5EF4-FFF2-40B4-BE49-F238E27FC236}">
                <a16:creationId xmlns:a16="http://schemas.microsoft.com/office/drawing/2014/main" id="{B1E7F8F0-8C21-4BA5-8B70-DBB5F2B6764A}"/>
              </a:ext>
            </a:extLst>
          </p:cNvPr>
          <p:cNvSpPr txBox="1"/>
          <p:nvPr/>
        </p:nvSpPr>
        <p:spPr>
          <a:xfrm>
            <a:off x="6748069" y="2766144"/>
            <a:ext cx="412387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rbel" panose="020B0503020204020204" pitchFamily="34" charset="0"/>
                <a:cs typeface="Times New Roman"/>
              </a:rPr>
              <a:t>A </a:t>
            </a:r>
            <a:r>
              <a:rPr kumimoji="0" lang="en-US" sz="2400" b="0" i="0" u="none" strike="noStrike" kern="1200" cap="none" spc="0" normalizeH="0" baseline="0" noProof="0" dirty="0" err="1">
                <a:ln>
                  <a:noFill/>
                </a:ln>
                <a:solidFill>
                  <a:srgbClr val="000000"/>
                </a:solidFill>
                <a:effectLst/>
                <a:uLnTx/>
                <a:uFillTx/>
                <a:latin typeface="Corbel" panose="020B0503020204020204" pitchFamily="34" charset="0"/>
                <a:cs typeface="Times New Roman"/>
              </a:rPr>
              <a:t>highe</a:t>
            </a:r>
            <a:r>
              <a:rPr lang="en-US" sz="2400" dirty="0">
                <a:solidFill>
                  <a:srgbClr val="000000"/>
                </a:solidFill>
                <a:latin typeface="Corbel" panose="020B0503020204020204" pitchFamily="34" charset="0"/>
                <a:cs typeface="Times New Roman"/>
              </a:rPr>
              <a:t>r-order function is one that </a:t>
            </a:r>
            <a:r>
              <a:rPr lang="en-US" sz="2400" dirty="0">
                <a:solidFill>
                  <a:srgbClr val="FF0000"/>
                </a:solidFill>
                <a:latin typeface="Corbel" panose="020B0503020204020204" pitchFamily="34" charset="0"/>
                <a:cs typeface="Times New Roman"/>
              </a:rPr>
              <a:t>accepts another function </a:t>
            </a:r>
            <a:r>
              <a:rPr lang="en-US" sz="2400" dirty="0">
                <a:solidFill>
                  <a:srgbClr val="000000"/>
                </a:solidFill>
                <a:latin typeface="Corbel" panose="020B0503020204020204" pitchFamily="34" charset="0"/>
                <a:cs typeface="Times New Roman"/>
              </a:rPr>
              <a:t>as an argument…</a:t>
            </a:r>
            <a:endParaRPr kumimoji="0" lang="en-US" sz="2400" b="0" i="0" u="none" strike="noStrike" kern="1200" cap="none" spc="0" normalizeH="0" baseline="0" noProof="0" dirty="0">
              <a:ln>
                <a:noFill/>
              </a:ln>
              <a:solidFill>
                <a:srgbClr val="000000"/>
              </a:solidFill>
              <a:effectLst/>
              <a:uLnTx/>
              <a:uFillTx/>
              <a:latin typeface="Corbel" panose="020B0503020204020204" pitchFamily="34" charset="0"/>
              <a:cs typeface="Times New Roman"/>
            </a:endParaRPr>
          </a:p>
        </p:txBody>
      </p:sp>
      <p:sp>
        <p:nvSpPr>
          <p:cNvPr id="31" name="TextBox 30">
            <a:extLst>
              <a:ext uri="{FF2B5EF4-FFF2-40B4-BE49-F238E27FC236}">
                <a16:creationId xmlns:a16="http://schemas.microsoft.com/office/drawing/2014/main" id="{56EDC881-1CD0-4129-8657-AD592C951EB8}"/>
              </a:ext>
            </a:extLst>
          </p:cNvPr>
          <p:cNvSpPr txBox="1"/>
          <p:nvPr/>
        </p:nvSpPr>
        <p:spPr>
          <a:xfrm>
            <a:off x="6759741" y="4174413"/>
            <a:ext cx="427039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rbel" panose="020B0503020204020204" pitchFamily="34" charset="0"/>
                <a:ea typeface="+mn-ea"/>
                <a:cs typeface="Times New Roman"/>
              </a:rPr>
              <a:t>Or a function that </a:t>
            </a:r>
            <a:r>
              <a:rPr kumimoji="0" lang="en-US" sz="2400" b="0" i="0" u="none" strike="noStrike" kern="1200" cap="none" spc="0" normalizeH="0" baseline="0" noProof="0" dirty="0">
                <a:ln>
                  <a:noFill/>
                </a:ln>
                <a:solidFill>
                  <a:srgbClr val="FF0000"/>
                </a:solidFill>
                <a:effectLst/>
                <a:uLnTx/>
                <a:uFillTx/>
                <a:latin typeface="Corbel" panose="020B0503020204020204" pitchFamily="34" charset="0"/>
                <a:ea typeface="+mn-ea"/>
                <a:cs typeface="Times New Roman"/>
              </a:rPr>
              <a:t>returns another</a:t>
            </a:r>
            <a:r>
              <a:rPr kumimoji="0" lang="en-US" sz="2400" b="0" i="0" u="none" strike="noStrike" kern="1200" cap="none" spc="0" normalizeH="0" noProof="0" dirty="0">
                <a:ln>
                  <a:noFill/>
                </a:ln>
                <a:solidFill>
                  <a:srgbClr val="FF0000"/>
                </a:solidFill>
                <a:effectLst/>
                <a:uLnTx/>
                <a:uFillTx/>
                <a:latin typeface="Corbel" panose="020B0503020204020204" pitchFamily="34" charset="0"/>
                <a:ea typeface="+mn-ea"/>
                <a:cs typeface="Times New Roman"/>
              </a:rPr>
              <a:t> function </a:t>
            </a:r>
            <a:r>
              <a:rPr kumimoji="0" lang="en-US" sz="2400" b="0" i="0" u="none" strike="noStrike" kern="1200" cap="none" spc="0" normalizeH="0" noProof="0" dirty="0">
                <a:ln>
                  <a:noFill/>
                </a:ln>
                <a:solidFill>
                  <a:srgbClr val="000000"/>
                </a:solidFill>
                <a:effectLst/>
                <a:uLnTx/>
                <a:uFillTx/>
                <a:latin typeface="Corbel" panose="020B0503020204020204" pitchFamily="34" charset="0"/>
                <a:ea typeface="+mn-ea"/>
                <a:cs typeface="Times New Roman"/>
              </a:rPr>
              <a:t>as its return value.</a:t>
            </a:r>
            <a:endParaRPr kumimoji="0" lang="en-US" sz="2400" b="0" i="0" u="none" strike="noStrike" kern="1200" cap="none" spc="0" normalizeH="0" baseline="0" noProof="0" dirty="0">
              <a:ln>
                <a:noFill/>
              </a:ln>
              <a:solidFill>
                <a:srgbClr val="000000"/>
              </a:solidFill>
              <a:effectLst/>
              <a:uLnTx/>
              <a:uFillTx/>
              <a:latin typeface="Corbel" panose="020B0503020204020204" pitchFamily="34" charset="0"/>
              <a:ea typeface="+mn-ea"/>
              <a:cs typeface="Times New Roman"/>
            </a:endParaRPr>
          </a:p>
        </p:txBody>
      </p:sp>
      <p:sp>
        <p:nvSpPr>
          <p:cNvPr id="36" name="TextBox 35">
            <a:extLst>
              <a:ext uri="{FF2B5EF4-FFF2-40B4-BE49-F238E27FC236}">
                <a16:creationId xmlns:a16="http://schemas.microsoft.com/office/drawing/2014/main" id="{1DD73DE0-629A-4ADB-A302-8B87A98AD179}"/>
              </a:ext>
            </a:extLst>
          </p:cNvPr>
          <p:cNvSpPr txBox="1"/>
          <p:nvPr/>
        </p:nvSpPr>
        <p:spPr>
          <a:xfrm>
            <a:off x="319372" y="1516219"/>
            <a:ext cx="5816034" cy="769441"/>
          </a:xfrm>
          <a:prstGeom prst="rect">
            <a:avLst/>
          </a:prstGeom>
          <a:noFill/>
        </p:spPr>
        <p:txBody>
          <a:bodyPr wrap="square" rtlCol="0">
            <a:spAutoFit/>
          </a:bodyPr>
          <a:lstStyle/>
          <a:p>
            <a:pPr algn="ctr"/>
            <a:r>
              <a:rPr lang="en-US" sz="2200" dirty="0">
                <a:latin typeface="Corbel" panose="020B0503020204020204" pitchFamily="34" charset="0"/>
              </a:rPr>
              <a:t>First class functions go hand-in-hand with </a:t>
            </a:r>
            <a:r>
              <a:rPr lang="en-US" sz="2200" dirty="0">
                <a:solidFill>
                  <a:srgbClr val="FF0000"/>
                </a:solidFill>
                <a:latin typeface="Corbel" panose="020B0503020204020204" pitchFamily="34" charset="0"/>
              </a:rPr>
              <a:t>higher-order functions</a:t>
            </a:r>
            <a:r>
              <a:rPr lang="en-US" sz="2200" dirty="0">
                <a:latin typeface="Corbel" panose="020B0503020204020204" pitchFamily="34" charset="0"/>
              </a:rPr>
              <a:t>.</a:t>
            </a:r>
          </a:p>
        </p:txBody>
      </p:sp>
      <p:sp>
        <p:nvSpPr>
          <p:cNvPr id="40" name="TextBox 39">
            <a:extLst>
              <a:ext uri="{FF2B5EF4-FFF2-40B4-BE49-F238E27FC236}">
                <a16:creationId xmlns:a16="http://schemas.microsoft.com/office/drawing/2014/main" id="{1459A1DE-6A8F-4461-A109-CC0E8DEE580A}"/>
              </a:ext>
            </a:extLst>
          </p:cNvPr>
          <p:cNvSpPr txBox="1"/>
          <p:nvPr/>
        </p:nvSpPr>
        <p:spPr>
          <a:xfrm>
            <a:off x="643550" y="2522579"/>
            <a:ext cx="5167678" cy="430887"/>
          </a:xfrm>
          <a:prstGeom prst="rect">
            <a:avLst/>
          </a:prstGeom>
          <a:noFill/>
        </p:spPr>
        <p:txBody>
          <a:bodyPr wrap="square" rtlCol="0">
            <a:spAutoFit/>
          </a:bodyPr>
          <a:lstStyle/>
          <a:p>
            <a:pPr algn="ctr"/>
            <a:r>
              <a:rPr lang="en-US" sz="2200" dirty="0">
                <a:latin typeface="Corbel" panose="020B0503020204020204" pitchFamily="34" charset="0"/>
              </a:rPr>
              <a:t>So what's a higher-order function?</a:t>
            </a:r>
          </a:p>
        </p:txBody>
      </p:sp>
      <p:sp>
        <p:nvSpPr>
          <p:cNvPr id="41" name="TextBox 40">
            <a:extLst>
              <a:ext uri="{FF2B5EF4-FFF2-40B4-BE49-F238E27FC236}">
                <a16:creationId xmlns:a16="http://schemas.microsoft.com/office/drawing/2014/main" id="{F79C1EEA-B2A6-42C6-86F0-26CCB6C2B532}"/>
              </a:ext>
            </a:extLst>
          </p:cNvPr>
          <p:cNvSpPr txBox="1"/>
          <p:nvPr/>
        </p:nvSpPr>
        <p:spPr>
          <a:xfrm>
            <a:off x="389450" y="5043811"/>
            <a:ext cx="5745956" cy="769441"/>
          </a:xfrm>
          <a:prstGeom prst="rect">
            <a:avLst/>
          </a:prstGeom>
          <a:noFill/>
        </p:spPr>
        <p:txBody>
          <a:bodyPr wrap="square" rtlCol="0">
            <a:spAutoFit/>
          </a:bodyPr>
          <a:lstStyle/>
          <a:p>
            <a:pPr algn="ctr"/>
            <a:r>
              <a:rPr lang="en-US" sz="2200" dirty="0">
                <a:latin typeface="Corbel" panose="020B0503020204020204" pitchFamily="34" charset="0"/>
              </a:rPr>
              <a:t>Let's see some examples of first-class and higher-order functions!</a:t>
            </a:r>
          </a:p>
        </p:txBody>
      </p:sp>
    </p:spTree>
    <p:extLst>
      <p:ext uri="{BB962C8B-B14F-4D97-AF65-F5344CB8AC3E}">
        <p14:creationId xmlns:p14="http://schemas.microsoft.com/office/powerpoint/2010/main" val="312518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6" grpId="0"/>
      <p:bldP spid="40" grpId="0"/>
      <p:bldP spid="4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3461DB7-0E2D-47A4-8BAE-151EF7C1D21C}"/>
              </a:ext>
            </a:extLst>
          </p:cNvPr>
          <p:cNvSpPr txBox="1"/>
          <p:nvPr/>
        </p:nvSpPr>
        <p:spPr>
          <a:xfrm>
            <a:off x="6477159" y="1261252"/>
            <a:ext cx="5167678" cy="769441"/>
          </a:xfrm>
          <a:prstGeom prst="rect">
            <a:avLst/>
          </a:prstGeom>
          <a:noFill/>
        </p:spPr>
        <p:txBody>
          <a:bodyPr wrap="square" rtlCol="0">
            <a:spAutoFit/>
          </a:bodyPr>
          <a:lstStyle/>
          <a:p>
            <a:pPr algn="ctr"/>
            <a:r>
              <a:rPr lang="en-US" sz="2200" dirty="0">
                <a:latin typeface="Corbel" panose="020B0503020204020204" pitchFamily="34" charset="0"/>
              </a:rPr>
              <a:t>A key aspect of first-class functions is being able to pass them as arguments.</a:t>
            </a:r>
          </a:p>
        </p:txBody>
      </p:sp>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Passing Functions As Arguments</a:t>
            </a:r>
          </a:p>
        </p:txBody>
      </p:sp>
      <p:sp>
        <p:nvSpPr>
          <p:cNvPr id="3" name="TextBox 2">
            <a:extLst>
              <a:ext uri="{FF2B5EF4-FFF2-40B4-BE49-F238E27FC236}">
                <a16:creationId xmlns:a16="http://schemas.microsoft.com/office/drawing/2014/main" id="{29391C54-FAD9-4FBD-8468-74742D7ED470}"/>
              </a:ext>
            </a:extLst>
          </p:cNvPr>
          <p:cNvSpPr txBox="1"/>
          <p:nvPr/>
        </p:nvSpPr>
        <p:spPr>
          <a:xfrm>
            <a:off x="6477159" y="2329536"/>
            <a:ext cx="5167678" cy="769441"/>
          </a:xfrm>
          <a:prstGeom prst="rect">
            <a:avLst/>
          </a:prstGeom>
          <a:noFill/>
        </p:spPr>
        <p:txBody>
          <a:bodyPr wrap="square" rtlCol="0">
            <a:spAutoFit/>
          </a:bodyPr>
          <a:lstStyle/>
          <a:p>
            <a:pPr algn="ctr"/>
            <a:r>
              <a:rPr lang="en-US" sz="2200" dirty="0">
                <a:latin typeface="Corbel" panose="020B0503020204020204" pitchFamily="34" charset="0"/>
              </a:rPr>
              <a:t>Let's define a few functions that either insult or praise someone.</a:t>
            </a:r>
          </a:p>
        </p:txBody>
      </p:sp>
      <p:grpSp>
        <p:nvGrpSpPr>
          <p:cNvPr id="62" name="Group 61">
            <a:extLst>
              <a:ext uri="{FF2B5EF4-FFF2-40B4-BE49-F238E27FC236}">
                <a16:creationId xmlns:a16="http://schemas.microsoft.com/office/drawing/2014/main" id="{EFC3B267-191B-41F2-A052-F53451487B93}"/>
              </a:ext>
            </a:extLst>
          </p:cNvPr>
          <p:cNvGrpSpPr/>
          <p:nvPr/>
        </p:nvGrpSpPr>
        <p:grpSpPr>
          <a:xfrm>
            <a:off x="117271" y="596807"/>
            <a:ext cx="6126369" cy="3776017"/>
            <a:chOff x="117271" y="596807"/>
            <a:chExt cx="6126369" cy="3776017"/>
          </a:xfrm>
        </p:grpSpPr>
        <p:sp>
          <p:nvSpPr>
            <p:cNvPr id="7" name="Rectangle 6">
              <a:extLst>
                <a:ext uri="{FF2B5EF4-FFF2-40B4-BE49-F238E27FC236}">
                  <a16:creationId xmlns:a16="http://schemas.microsoft.com/office/drawing/2014/main" id="{A8FCC460-FADD-44FF-9FE0-D1D65E054BA5}"/>
                </a:ext>
              </a:extLst>
            </p:cNvPr>
            <p:cNvSpPr/>
            <p:nvPr/>
          </p:nvSpPr>
          <p:spPr>
            <a:xfrm>
              <a:off x="202840" y="916941"/>
              <a:ext cx="6040800" cy="345588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BEA9A71-E839-4AF6-BA46-3D9B56464DF9}"/>
                </a:ext>
              </a:extLst>
            </p:cNvPr>
            <p:cNvSpPr txBox="1"/>
            <p:nvPr/>
          </p:nvSpPr>
          <p:spPr>
            <a:xfrm>
              <a:off x="117271" y="596807"/>
              <a:ext cx="838691" cy="369332"/>
            </a:xfrm>
            <a:prstGeom prst="rect">
              <a:avLst/>
            </a:prstGeom>
            <a:noFill/>
          </p:spPr>
          <p:txBody>
            <a:bodyPr wrap="none" rtlCol="0">
              <a:spAutoFit/>
            </a:bodyPr>
            <a:lstStyle/>
            <a:p>
              <a:r>
                <a:rPr lang="en-US" dirty="0" err="1"/>
                <a:t>first.hs</a:t>
              </a:r>
              <a:endParaRPr lang="en-US" dirty="0"/>
            </a:p>
          </p:txBody>
        </p:sp>
      </p:grpSp>
      <p:sp>
        <p:nvSpPr>
          <p:cNvPr id="33" name="TextBox 32">
            <a:extLst>
              <a:ext uri="{FF2B5EF4-FFF2-40B4-BE49-F238E27FC236}">
                <a16:creationId xmlns:a16="http://schemas.microsoft.com/office/drawing/2014/main" id="{AC023F1A-74E0-49AF-9851-B8DA26334A5D}"/>
              </a:ext>
            </a:extLst>
          </p:cNvPr>
          <p:cNvSpPr txBox="1"/>
          <p:nvPr/>
        </p:nvSpPr>
        <p:spPr>
          <a:xfrm>
            <a:off x="6651095" y="3341043"/>
            <a:ext cx="4819806" cy="1107996"/>
          </a:xfrm>
          <a:prstGeom prst="rect">
            <a:avLst/>
          </a:prstGeom>
          <a:noFill/>
        </p:spPr>
        <p:txBody>
          <a:bodyPr wrap="square" rtlCol="0">
            <a:spAutoFit/>
          </a:bodyPr>
          <a:lstStyle/>
          <a:p>
            <a:pPr algn="ctr"/>
            <a:r>
              <a:rPr lang="en-US" sz="2200" dirty="0">
                <a:latin typeface="Corbel" panose="020B0503020204020204" pitchFamily="34" charset="0"/>
              </a:rPr>
              <a:t>Now let's create a </a:t>
            </a:r>
            <a:r>
              <a:rPr lang="en-US" sz="2200" dirty="0">
                <a:solidFill>
                  <a:srgbClr val="FF0000"/>
                </a:solidFill>
                <a:latin typeface="Corbel" panose="020B0503020204020204" pitchFamily="34" charset="0"/>
              </a:rPr>
              <a:t>higher-order</a:t>
            </a:r>
            <a:r>
              <a:rPr lang="en-US" sz="2200" dirty="0">
                <a:latin typeface="Corbel" panose="020B0503020204020204" pitchFamily="34" charset="0"/>
              </a:rPr>
              <a:t> function that takes a person's name and one of our functions as </a:t>
            </a:r>
            <a:r>
              <a:rPr lang="en-US" sz="2200" dirty="0" err="1">
                <a:latin typeface="Corbel" panose="020B0503020204020204" pitchFamily="34" charset="0"/>
              </a:rPr>
              <a:t>args</a:t>
            </a:r>
            <a:r>
              <a:rPr lang="en-US" sz="2200" dirty="0">
                <a:latin typeface="Corbel" panose="020B0503020204020204" pitchFamily="34" charset="0"/>
              </a:rPr>
              <a:t>!</a:t>
            </a:r>
          </a:p>
        </p:txBody>
      </p:sp>
      <p:sp>
        <p:nvSpPr>
          <p:cNvPr id="35" name="TextBox 34">
            <a:extLst>
              <a:ext uri="{FF2B5EF4-FFF2-40B4-BE49-F238E27FC236}">
                <a16:creationId xmlns:a16="http://schemas.microsoft.com/office/drawing/2014/main" id="{EF8EAFA8-0E16-4CEF-A3E1-5A4D793500C5}"/>
              </a:ext>
            </a:extLst>
          </p:cNvPr>
          <p:cNvSpPr txBox="1"/>
          <p:nvPr/>
        </p:nvSpPr>
        <p:spPr>
          <a:xfrm>
            <a:off x="202840" y="916941"/>
            <a:ext cx="6092067" cy="1785104"/>
          </a:xfrm>
          <a:prstGeom prst="rect">
            <a:avLst/>
          </a:prstGeom>
          <a:noFill/>
        </p:spPr>
        <p:txBody>
          <a:bodyPr wrap="square" rtlCol="0">
            <a:spAutoFit/>
          </a:bodyPr>
          <a:lstStyle/>
          <a:p>
            <a:r>
              <a:rPr lang="en-US" sz="2200" dirty="0"/>
              <a:t>insult :: </a:t>
            </a:r>
            <a:r>
              <a:rPr lang="en-US" sz="2200" dirty="0">
                <a:solidFill>
                  <a:srgbClr val="00B050"/>
                </a:solidFill>
              </a:rPr>
              <a:t>String -&gt; String</a:t>
            </a:r>
          </a:p>
          <a:p>
            <a:r>
              <a:rPr lang="en-US" sz="2200" dirty="0"/>
              <a:t>insult name = name ++ " is so cringe!" </a:t>
            </a:r>
          </a:p>
          <a:p>
            <a:endParaRPr lang="en-US" sz="2200" dirty="0"/>
          </a:p>
          <a:p>
            <a:r>
              <a:rPr lang="en-US" sz="2200" dirty="0"/>
              <a:t>praise :: </a:t>
            </a:r>
            <a:r>
              <a:rPr lang="en-US" sz="2200" dirty="0">
                <a:solidFill>
                  <a:srgbClr val="00B050"/>
                </a:solidFill>
              </a:rPr>
              <a:t>String -&gt; String</a:t>
            </a:r>
          </a:p>
          <a:p>
            <a:r>
              <a:rPr lang="en-US" sz="2200" dirty="0"/>
              <a:t>praise name = name ++ " is dank!" </a:t>
            </a:r>
          </a:p>
        </p:txBody>
      </p:sp>
      <p:sp>
        <p:nvSpPr>
          <p:cNvPr id="36" name="TextBox 35">
            <a:extLst>
              <a:ext uri="{FF2B5EF4-FFF2-40B4-BE49-F238E27FC236}">
                <a16:creationId xmlns:a16="http://schemas.microsoft.com/office/drawing/2014/main" id="{E19F5C8B-F4D7-47BE-A5D0-6241F41B6DAD}"/>
              </a:ext>
            </a:extLst>
          </p:cNvPr>
          <p:cNvSpPr txBox="1"/>
          <p:nvPr/>
        </p:nvSpPr>
        <p:spPr>
          <a:xfrm>
            <a:off x="202840" y="2859082"/>
            <a:ext cx="6092067" cy="1446550"/>
          </a:xfrm>
          <a:prstGeom prst="rect">
            <a:avLst/>
          </a:prstGeom>
          <a:noFill/>
        </p:spPr>
        <p:txBody>
          <a:bodyPr wrap="square" rtlCol="0">
            <a:spAutoFit/>
          </a:bodyPr>
          <a:lstStyle/>
          <a:p>
            <a:r>
              <a:rPr lang="en-US" sz="2200" dirty="0" err="1"/>
              <a:t>talk_to</a:t>
            </a:r>
            <a:r>
              <a:rPr lang="en-US" sz="2200" dirty="0"/>
              <a:t> :: </a:t>
            </a:r>
            <a:r>
              <a:rPr lang="en-US" sz="2200" dirty="0">
                <a:solidFill>
                  <a:srgbClr val="0070C0"/>
                </a:solidFill>
              </a:rPr>
              <a:t>String</a:t>
            </a:r>
            <a:r>
              <a:rPr lang="en-US" sz="2200" dirty="0"/>
              <a:t> -&gt; </a:t>
            </a:r>
            <a:r>
              <a:rPr lang="en-US" sz="2200" dirty="0">
                <a:solidFill>
                  <a:srgbClr val="FF0000"/>
                </a:solidFill>
              </a:rPr>
              <a:t>(</a:t>
            </a:r>
            <a:r>
              <a:rPr lang="en-US" sz="2200" dirty="0">
                <a:solidFill>
                  <a:srgbClr val="00B050"/>
                </a:solidFill>
              </a:rPr>
              <a:t>String -&gt; String</a:t>
            </a:r>
            <a:r>
              <a:rPr lang="en-US" sz="2200" dirty="0">
                <a:solidFill>
                  <a:srgbClr val="FF0000"/>
                </a:solidFill>
              </a:rPr>
              <a:t>) </a:t>
            </a:r>
            <a:r>
              <a:rPr lang="en-US" sz="2200" dirty="0"/>
              <a:t>-&gt; String</a:t>
            </a:r>
          </a:p>
          <a:p>
            <a:r>
              <a:rPr lang="en-US" sz="2200" dirty="0" err="1"/>
              <a:t>talk_to</a:t>
            </a:r>
            <a:r>
              <a:rPr lang="en-US" sz="2200" dirty="0"/>
              <a:t> </a:t>
            </a:r>
            <a:r>
              <a:rPr lang="en-US" sz="2200" dirty="0">
                <a:solidFill>
                  <a:srgbClr val="0070C0"/>
                </a:solidFill>
              </a:rPr>
              <a:t>name</a:t>
            </a:r>
            <a:r>
              <a:rPr lang="en-US" sz="2200" dirty="0"/>
              <a:t> </a:t>
            </a:r>
            <a:r>
              <a:rPr lang="en-US" sz="2200" dirty="0" err="1">
                <a:solidFill>
                  <a:srgbClr val="00B050"/>
                </a:solidFill>
              </a:rPr>
              <a:t>talk_func</a:t>
            </a:r>
            <a:endParaRPr lang="en-US" sz="2200" dirty="0">
              <a:solidFill>
                <a:srgbClr val="00B050"/>
              </a:solidFill>
            </a:endParaRPr>
          </a:p>
          <a:p>
            <a:r>
              <a:rPr lang="en-US" sz="2200" dirty="0"/>
              <a:t>  | name == "Carey" = "No comment."</a:t>
            </a:r>
          </a:p>
          <a:p>
            <a:r>
              <a:rPr lang="en-US" sz="2200" dirty="0"/>
              <a:t>  | otherwise = (</a:t>
            </a:r>
            <a:r>
              <a:rPr lang="en-US" sz="2200" dirty="0" err="1"/>
              <a:t>talk_func</a:t>
            </a:r>
            <a:r>
              <a:rPr lang="en-US" sz="2200" dirty="0"/>
              <a:t> name)</a:t>
            </a:r>
          </a:p>
        </p:txBody>
      </p:sp>
      <p:sp>
        <p:nvSpPr>
          <p:cNvPr id="37" name="TextBox 36">
            <a:extLst>
              <a:ext uri="{FF2B5EF4-FFF2-40B4-BE49-F238E27FC236}">
                <a16:creationId xmlns:a16="http://schemas.microsoft.com/office/drawing/2014/main" id="{A44D3BFA-0BBB-443D-A71A-48E4C3D5E656}"/>
              </a:ext>
            </a:extLst>
          </p:cNvPr>
          <p:cNvSpPr txBox="1"/>
          <p:nvPr/>
        </p:nvSpPr>
        <p:spPr>
          <a:xfrm>
            <a:off x="6514675" y="4721882"/>
            <a:ext cx="5012578" cy="430887"/>
          </a:xfrm>
          <a:prstGeom prst="rect">
            <a:avLst/>
          </a:prstGeom>
          <a:noFill/>
        </p:spPr>
        <p:txBody>
          <a:bodyPr wrap="square" rtlCol="0">
            <a:spAutoFit/>
          </a:bodyPr>
          <a:lstStyle/>
          <a:p>
            <a:pPr algn="ctr"/>
            <a:r>
              <a:rPr lang="en-US" sz="2200" dirty="0">
                <a:latin typeface="Corbel" panose="020B0503020204020204" pitchFamily="34" charset="0"/>
              </a:rPr>
              <a:t>Let's look at the type information first!</a:t>
            </a:r>
            <a:endParaRPr lang="en-US" sz="2200" dirty="0">
              <a:solidFill>
                <a:srgbClr val="FF0000"/>
              </a:solidFill>
              <a:latin typeface="Corbel" panose="020B0503020204020204" pitchFamily="34" charset="0"/>
            </a:endParaRPr>
          </a:p>
        </p:txBody>
      </p:sp>
      <p:sp>
        <p:nvSpPr>
          <p:cNvPr id="40" name="Speech Bubble: Rectangle with Corners Rounded 39">
            <a:extLst>
              <a:ext uri="{FF2B5EF4-FFF2-40B4-BE49-F238E27FC236}">
                <a16:creationId xmlns:a16="http://schemas.microsoft.com/office/drawing/2014/main" id="{4301D997-8BF1-494F-B3E2-3DF2C5CC1C5A}"/>
              </a:ext>
            </a:extLst>
          </p:cNvPr>
          <p:cNvSpPr/>
          <p:nvPr/>
        </p:nvSpPr>
        <p:spPr>
          <a:xfrm>
            <a:off x="1410579" y="3903757"/>
            <a:ext cx="3513593" cy="870942"/>
          </a:xfrm>
          <a:prstGeom prst="wedgeRoundRectCallout">
            <a:avLst>
              <a:gd name="adj1" fmla="val 7553"/>
              <a:gd name="adj2" fmla="val -1306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the parameter and return types matches that of our other two functions!</a:t>
            </a:r>
          </a:p>
        </p:txBody>
      </p:sp>
      <p:sp>
        <p:nvSpPr>
          <p:cNvPr id="41" name="TextBox 40">
            <a:extLst>
              <a:ext uri="{FF2B5EF4-FFF2-40B4-BE49-F238E27FC236}">
                <a16:creationId xmlns:a16="http://schemas.microsoft.com/office/drawing/2014/main" id="{2EA805B6-8565-4EBC-B78D-2F5C7F4A2A72}"/>
              </a:ext>
            </a:extLst>
          </p:cNvPr>
          <p:cNvSpPr txBox="1"/>
          <p:nvPr/>
        </p:nvSpPr>
        <p:spPr>
          <a:xfrm>
            <a:off x="6554709" y="5513569"/>
            <a:ext cx="5012578" cy="430887"/>
          </a:xfrm>
          <a:prstGeom prst="rect">
            <a:avLst/>
          </a:prstGeom>
          <a:noFill/>
        </p:spPr>
        <p:txBody>
          <a:bodyPr wrap="square" rtlCol="0">
            <a:spAutoFit/>
          </a:bodyPr>
          <a:lstStyle/>
          <a:p>
            <a:pPr algn="ctr"/>
            <a:r>
              <a:rPr lang="en-US" sz="2200" dirty="0">
                <a:latin typeface="Corbel" panose="020B0503020204020204" pitchFamily="34" charset="0"/>
              </a:rPr>
              <a:t>Ok, let's see it in action!</a:t>
            </a:r>
            <a:endParaRPr lang="en-US" sz="2200" dirty="0">
              <a:solidFill>
                <a:srgbClr val="00B050"/>
              </a:solidFill>
              <a:latin typeface="Corbel" panose="020B0503020204020204" pitchFamily="34" charset="0"/>
            </a:endParaRPr>
          </a:p>
        </p:txBody>
      </p:sp>
      <p:grpSp>
        <p:nvGrpSpPr>
          <p:cNvPr id="42" name="Group 41">
            <a:extLst>
              <a:ext uri="{FF2B5EF4-FFF2-40B4-BE49-F238E27FC236}">
                <a16:creationId xmlns:a16="http://schemas.microsoft.com/office/drawing/2014/main" id="{CD7E775F-E36A-4C81-9E9A-9513D8FBDD00}"/>
              </a:ext>
            </a:extLst>
          </p:cNvPr>
          <p:cNvGrpSpPr/>
          <p:nvPr/>
        </p:nvGrpSpPr>
        <p:grpSpPr>
          <a:xfrm>
            <a:off x="427842" y="4410269"/>
            <a:ext cx="5520284" cy="2991371"/>
            <a:chOff x="6095118" y="1978967"/>
            <a:chExt cx="5733038" cy="3897301"/>
          </a:xfrm>
        </p:grpSpPr>
        <p:grpSp>
          <p:nvGrpSpPr>
            <p:cNvPr id="43" name="Group 42">
              <a:extLst>
                <a:ext uri="{FF2B5EF4-FFF2-40B4-BE49-F238E27FC236}">
                  <a16:creationId xmlns:a16="http://schemas.microsoft.com/office/drawing/2014/main" id="{51E4CDE8-22EE-47F3-A879-56DD4A71A1FF}"/>
                </a:ext>
              </a:extLst>
            </p:cNvPr>
            <p:cNvGrpSpPr/>
            <p:nvPr/>
          </p:nvGrpSpPr>
          <p:grpSpPr>
            <a:xfrm>
              <a:off x="6095118" y="1978967"/>
              <a:ext cx="5733038" cy="3897301"/>
              <a:chOff x="3072962" y="1263460"/>
              <a:chExt cx="5994838" cy="4504925"/>
            </a:xfrm>
          </p:grpSpPr>
          <p:pic>
            <p:nvPicPr>
              <p:cNvPr id="45" name="Picture 44">
                <a:extLst>
                  <a:ext uri="{FF2B5EF4-FFF2-40B4-BE49-F238E27FC236}">
                    <a16:creationId xmlns:a16="http://schemas.microsoft.com/office/drawing/2014/main" id="{2B2C9335-012D-483D-BE0B-0FB4C62CDF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46" name="Rectangle 45">
                <a:extLst>
                  <a:ext uri="{FF2B5EF4-FFF2-40B4-BE49-F238E27FC236}">
                    <a16:creationId xmlns:a16="http://schemas.microsoft.com/office/drawing/2014/main" id="{C2B675D3-A682-4081-8C1D-6AE25A99A66A}"/>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4" name="Rectangle 43">
              <a:extLst>
                <a:ext uri="{FF2B5EF4-FFF2-40B4-BE49-F238E27FC236}">
                  <a16:creationId xmlns:a16="http://schemas.microsoft.com/office/drawing/2014/main" id="{72464524-4749-46CB-9FA9-EA67EF0787B8}"/>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66BE9BF7-9F8F-4A4E-B07C-8630964A5515}"/>
              </a:ext>
            </a:extLst>
          </p:cNvPr>
          <p:cNvSpPr txBox="1"/>
          <p:nvPr/>
        </p:nvSpPr>
        <p:spPr>
          <a:xfrm>
            <a:off x="452236" y="4538726"/>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8" name="TextBox 47">
            <a:extLst>
              <a:ext uri="{FF2B5EF4-FFF2-40B4-BE49-F238E27FC236}">
                <a16:creationId xmlns:a16="http://schemas.microsoft.com/office/drawing/2014/main" id="{A5E50D08-4AE0-4E26-B07A-C8FE35E5EC99}"/>
              </a:ext>
            </a:extLst>
          </p:cNvPr>
          <p:cNvSpPr txBox="1"/>
          <p:nvPr/>
        </p:nvSpPr>
        <p:spPr>
          <a:xfrm>
            <a:off x="1545832" y="4546025"/>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first</a:t>
            </a:r>
          </a:p>
        </p:txBody>
      </p:sp>
      <p:sp>
        <p:nvSpPr>
          <p:cNvPr id="49" name="TextBox 48">
            <a:extLst>
              <a:ext uri="{FF2B5EF4-FFF2-40B4-BE49-F238E27FC236}">
                <a16:creationId xmlns:a16="http://schemas.microsoft.com/office/drawing/2014/main" id="{D115097A-B1F1-4338-9FFB-202D7D758661}"/>
              </a:ext>
            </a:extLst>
          </p:cNvPr>
          <p:cNvSpPr txBox="1"/>
          <p:nvPr/>
        </p:nvSpPr>
        <p:spPr>
          <a:xfrm>
            <a:off x="421316" y="5047841"/>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First&gt; </a:t>
            </a:r>
          </a:p>
        </p:txBody>
      </p:sp>
      <p:sp>
        <p:nvSpPr>
          <p:cNvPr id="50" name="TextBox 49">
            <a:extLst>
              <a:ext uri="{FF2B5EF4-FFF2-40B4-BE49-F238E27FC236}">
                <a16:creationId xmlns:a16="http://schemas.microsoft.com/office/drawing/2014/main" id="{9F44EBCD-46D6-4997-990A-9BB1018441BF}"/>
              </a:ext>
            </a:extLst>
          </p:cNvPr>
          <p:cNvSpPr txBox="1"/>
          <p:nvPr/>
        </p:nvSpPr>
        <p:spPr>
          <a:xfrm>
            <a:off x="425733" y="4783437"/>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51" name="TextBox 50">
            <a:extLst>
              <a:ext uri="{FF2B5EF4-FFF2-40B4-BE49-F238E27FC236}">
                <a16:creationId xmlns:a16="http://schemas.microsoft.com/office/drawing/2014/main" id="{B104BC8D-5753-4ECF-BAD9-CA2E09C5C44E}"/>
              </a:ext>
            </a:extLst>
          </p:cNvPr>
          <p:cNvSpPr txBox="1"/>
          <p:nvPr/>
        </p:nvSpPr>
        <p:spPr>
          <a:xfrm>
            <a:off x="432337" y="5319117"/>
            <a:ext cx="6416610" cy="369332"/>
          </a:xfrm>
          <a:prstGeom prst="rect">
            <a:avLst/>
          </a:prstGeom>
          <a:noFill/>
        </p:spPr>
        <p:txBody>
          <a:bodyPr wrap="square" rtlCol="0">
            <a:spAutoFit/>
          </a:bodyPr>
          <a:lstStyle/>
          <a:p>
            <a:r>
              <a:rPr lang="en-US" dirty="0">
                <a:solidFill>
                  <a:srgbClr val="FFAFAF"/>
                </a:solidFill>
                <a:latin typeface="Consolas" panose="020B0609020204030204" pitchFamily="49" charset="0"/>
              </a:rPr>
              <a:t>"Devan is dank!"</a:t>
            </a:r>
          </a:p>
        </p:txBody>
      </p:sp>
      <p:sp>
        <p:nvSpPr>
          <p:cNvPr id="52" name="TextBox 51">
            <a:extLst>
              <a:ext uri="{FF2B5EF4-FFF2-40B4-BE49-F238E27FC236}">
                <a16:creationId xmlns:a16="http://schemas.microsoft.com/office/drawing/2014/main" id="{3C6CDA6F-7679-48FA-9A61-BC6FA2E50B91}"/>
              </a:ext>
            </a:extLst>
          </p:cNvPr>
          <p:cNvSpPr txBox="1"/>
          <p:nvPr/>
        </p:nvSpPr>
        <p:spPr>
          <a:xfrm>
            <a:off x="410295" y="5600402"/>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First&gt; </a:t>
            </a:r>
          </a:p>
        </p:txBody>
      </p:sp>
      <p:sp>
        <p:nvSpPr>
          <p:cNvPr id="53" name="TextBox 52">
            <a:extLst>
              <a:ext uri="{FF2B5EF4-FFF2-40B4-BE49-F238E27FC236}">
                <a16:creationId xmlns:a16="http://schemas.microsoft.com/office/drawing/2014/main" id="{19D63D75-6EF1-49C4-9176-393B3A5D0126}"/>
              </a:ext>
            </a:extLst>
          </p:cNvPr>
          <p:cNvSpPr txBox="1"/>
          <p:nvPr/>
        </p:nvSpPr>
        <p:spPr>
          <a:xfrm>
            <a:off x="1181535" y="5599954"/>
            <a:ext cx="3635714"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talk_to</a:t>
            </a:r>
            <a:r>
              <a:rPr lang="en-US" dirty="0">
                <a:solidFill>
                  <a:srgbClr val="C2FFF0"/>
                </a:solidFill>
                <a:latin typeface="Consolas" panose="020B0609020204030204" pitchFamily="49" charset="0"/>
              </a:rPr>
              <a:t> "Brendan" insult</a:t>
            </a:r>
          </a:p>
        </p:txBody>
      </p:sp>
      <p:sp>
        <p:nvSpPr>
          <p:cNvPr id="54" name="TextBox 53">
            <a:extLst>
              <a:ext uri="{FF2B5EF4-FFF2-40B4-BE49-F238E27FC236}">
                <a16:creationId xmlns:a16="http://schemas.microsoft.com/office/drawing/2014/main" id="{C639305F-424D-4341-8578-02D2CB4C1C94}"/>
              </a:ext>
            </a:extLst>
          </p:cNvPr>
          <p:cNvSpPr txBox="1"/>
          <p:nvPr/>
        </p:nvSpPr>
        <p:spPr>
          <a:xfrm>
            <a:off x="421315" y="5880428"/>
            <a:ext cx="6093360" cy="369332"/>
          </a:xfrm>
          <a:prstGeom prst="rect">
            <a:avLst/>
          </a:prstGeom>
          <a:noFill/>
        </p:spPr>
        <p:txBody>
          <a:bodyPr wrap="square" rtlCol="0">
            <a:spAutoFit/>
          </a:bodyPr>
          <a:lstStyle/>
          <a:p>
            <a:r>
              <a:rPr lang="en-US" dirty="0">
                <a:solidFill>
                  <a:srgbClr val="FFAFAF"/>
                </a:solidFill>
                <a:latin typeface="Consolas" panose="020B0609020204030204" pitchFamily="49" charset="0"/>
              </a:rPr>
              <a:t>"Brendan is so cringe!"</a:t>
            </a:r>
          </a:p>
        </p:txBody>
      </p:sp>
      <p:sp>
        <p:nvSpPr>
          <p:cNvPr id="55" name="TextBox 54">
            <a:extLst>
              <a:ext uri="{FF2B5EF4-FFF2-40B4-BE49-F238E27FC236}">
                <a16:creationId xmlns:a16="http://schemas.microsoft.com/office/drawing/2014/main" id="{07A3C583-187E-4A97-BD4F-01937D9DA8CF}"/>
              </a:ext>
            </a:extLst>
          </p:cNvPr>
          <p:cNvSpPr txBox="1"/>
          <p:nvPr/>
        </p:nvSpPr>
        <p:spPr>
          <a:xfrm>
            <a:off x="1214434" y="5047393"/>
            <a:ext cx="3602815"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talk_to</a:t>
            </a:r>
            <a:r>
              <a:rPr lang="en-US" dirty="0">
                <a:solidFill>
                  <a:srgbClr val="C2FFF0"/>
                </a:solidFill>
                <a:latin typeface="Consolas" panose="020B0609020204030204" pitchFamily="49" charset="0"/>
              </a:rPr>
              <a:t> "Devan" praise</a:t>
            </a:r>
          </a:p>
        </p:txBody>
      </p:sp>
      <p:sp>
        <p:nvSpPr>
          <p:cNvPr id="56" name="TextBox 55">
            <a:extLst>
              <a:ext uri="{FF2B5EF4-FFF2-40B4-BE49-F238E27FC236}">
                <a16:creationId xmlns:a16="http://schemas.microsoft.com/office/drawing/2014/main" id="{6BCFDFD2-4A6A-4673-AF99-30C578C34705}"/>
              </a:ext>
            </a:extLst>
          </p:cNvPr>
          <p:cNvSpPr txBox="1"/>
          <p:nvPr/>
        </p:nvSpPr>
        <p:spPr>
          <a:xfrm>
            <a:off x="410295" y="6206125"/>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First&gt; </a:t>
            </a:r>
          </a:p>
        </p:txBody>
      </p:sp>
      <p:sp>
        <p:nvSpPr>
          <p:cNvPr id="57" name="TextBox 56">
            <a:extLst>
              <a:ext uri="{FF2B5EF4-FFF2-40B4-BE49-F238E27FC236}">
                <a16:creationId xmlns:a16="http://schemas.microsoft.com/office/drawing/2014/main" id="{2F88D3DA-041F-4F03-86D3-8638032B2FAC}"/>
              </a:ext>
            </a:extLst>
          </p:cNvPr>
          <p:cNvSpPr txBox="1"/>
          <p:nvPr/>
        </p:nvSpPr>
        <p:spPr>
          <a:xfrm>
            <a:off x="1181535" y="6205677"/>
            <a:ext cx="4024208"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talk_to</a:t>
            </a:r>
            <a:r>
              <a:rPr lang="en-US" dirty="0">
                <a:solidFill>
                  <a:srgbClr val="C2FFF0"/>
                </a:solidFill>
                <a:latin typeface="Consolas" panose="020B0609020204030204" pitchFamily="49" charset="0"/>
              </a:rPr>
              <a:t> "Carey" insult</a:t>
            </a:r>
          </a:p>
        </p:txBody>
      </p:sp>
      <p:sp>
        <p:nvSpPr>
          <p:cNvPr id="69" name="Rectangle 68">
            <a:extLst>
              <a:ext uri="{FF2B5EF4-FFF2-40B4-BE49-F238E27FC236}">
                <a16:creationId xmlns:a16="http://schemas.microsoft.com/office/drawing/2014/main" id="{C820EE85-A13E-4729-A403-04B0FCF802AF}"/>
              </a:ext>
            </a:extLst>
          </p:cNvPr>
          <p:cNvSpPr/>
          <p:nvPr/>
        </p:nvSpPr>
        <p:spPr>
          <a:xfrm>
            <a:off x="242295" y="1990182"/>
            <a:ext cx="5535706" cy="343809"/>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1C1"/>
              </a:solidFill>
            </a:endParaRPr>
          </a:p>
        </p:txBody>
      </p:sp>
      <p:sp>
        <p:nvSpPr>
          <p:cNvPr id="58" name="TextBox 57">
            <a:extLst>
              <a:ext uri="{FF2B5EF4-FFF2-40B4-BE49-F238E27FC236}">
                <a16:creationId xmlns:a16="http://schemas.microsoft.com/office/drawing/2014/main" id="{DFDD1A45-BE97-4E21-8076-CCE58D71CC36}"/>
              </a:ext>
            </a:extLst>
          </p:cNvPr>
          <p:cNvSpPr txBox="1"/>
          <p:nvPr/>
        </p:nvSpPr>
        <p:spPr>
          <a:xfrm>
            <a:off x="421314" y="6486151"/>
            <a:ext cx="6776189" cy="369332"/>
          </a:xfrm>
          <a:prstGeom prst="rect">
            <a:avLst/>
          </a:prstGeom>
          <a:noFill/>
        </p:spPr>
        <p:txBody>
          <a:bodyPr wrap="square" rtlCol="0">
            <a:spAutoFit/>
          </a:bodyPr>
          <a:lstStyle/>
          <a:p>
            <a:r>
              <a:rPr lang="en-US" dirty="0">
                <a:solidFill>
                  <a:srgbClr val="FFAFAF"/>
                </a:solidFill>
                <a:latin typeface="Consolas" panose="020B0609020204030204" pitchFamily="49" charset="0"/>
              </a:rPr>
              <a:t>"No comment."</a:t>
            </a:r>
          </a:p>
        </p:txBody>
      </p:sp>
      <p:sp>
        <p:nvSpPr>
          <p:cNvPr id="80" name="Speech Bubble: Rectangle with Corners Rounded 79">
            <a:extLst>
              <a:ext uri="{FF2B5EF4-FFF2-40B4-BE49-F238E27FC236}">
                <a16:creationId xmlns:a16="http://schemas.microsoft.com/office/drawing/2014/main" id="{E88850CC-D275-4491-8349-E67D3835AD98}"/>
              </a:ext>
            </a:extLst>
          </p:cNvPr>
          <p:cNvSpPr/>
          <p:nvPr/>
        </p:nvSpPr>
        <p:spPr>
          <a:xfrm>
            <a:off x="624713" y="1411570"/>
            <a:ext cx="3513593" cy="870942"/>
          </a:xfrm>
          <a:prstGeom prst="wedgeRoundRectCallout">
            <a:avLst>
              <a:gd name="adj1" fmla="val -17699"/>
              <a:gd name="adj2" fmla="val 1286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first parameter is a String, which represents a name.</a:t>
            </a:r>
          </a:p>
        </p:txBody>
      </p:sp>
      <p:sp>
        <p:nvSpPr>
          <p:cNvPr id="81" name="Speech Bubble: Rectangle with Corners Rounded 80">
            <a:extLst>
              <a:ext uri="{FF2B5EF4-FFF2-40B4-BE49-F238E27FC236}">
                <a16:creationId xmlns:a16="http://schemas.microsoft.com/office/drawing/2014/main" id="{ADDED734-960F-474A-995C-DD953C642D17}"/>
              </a:ext>
            </a:extLst>
          </p:cNvPr>
          <p:cNvSpPr/>
          <p:nvPr/>
        </p:nvSpPr>
        <p:spPr>
          <a:xfrm>
            <a:off x="624713" y="884686"/>
            <a:ext cx="3174505" cy="1340534"/>
          </a:xfrm>
          <a:prstGeom prst="wedgeRoundRectCallout">
            <a:avLst>
              <a:gd name="adj1" fmla="val 31407"/>
              <a:gd name="adj2" fmla="val 1071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second parameter, enclosed in </a:t>
            </a:r>
            <a:r>
              <a:rPr lang="en-US" sz="2000" dirty="0">
                <a:solidFill>
                  <a:srgbClr val="FFC1C1"/>
                </a:solidFill>
                <a:latin typeface="Corbel" panose="020B0503020204020204" pitchFamily="34" charset="0"/>
              </a:rPr>
              <a:t>parentheses</a:t>
            </a:r>
            <a:r>
              <a:rPr lang="en-US" sz="2000" dirty="0">
                <a:latin typeface="Corbel" panose="020B0503020204020204" pitchFamily="34" charset="0"/>
              </a:rPr>
              <a:t>, indicates a function must be passed in!</a:t>
            </a:r>
          </a:p>
        </p:txBody>
      </p:sp>
      <p:sp>
        <p:nvSpPr>
          <p:cNvPr id="82" name="Speech Bubble: Rectangle with Corners Rounded 81">
            <a:extLst>
              <a:ext uri="{FF2B5EF4-FFF2-40B4-BE49-F238E27FC236}">
                <a16:creationId xmlns:a16="http://schemas.microsoft.com/office/drawing/2014/main" id="{AB02C14A-93FD-4FB2-A57C-95DBA1684F1A}"/>
              </a:ext>
            </a:extLst>
          </p:cNvPr>
          <p:cNvSpPr/>
          <p:nvPr/>
        </p:nvSpPr>
        <p:spPr>
          <a:xfrm>
            <a:off x="3854927" y="435918"/>
            <a:ext cx="3513593" cy="1340534"/>
          </a:xfrm>
          <a:prstGeom prst="wedgeRoundRectCallout">
            <a:avLst>
              <a:gd name="adj1" fmla="val -62801"/>
              <a:gd name="adj2" fmla="val 1397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40000"/>
                    <a:lumOff val="60000"/>
                  </a:schemeClr>
                </a:solidFill>
                <a:latin typeface="Corbel" panose="020B0503020204020204" pitchFamily="34" charset="0"/>
              </a:rPr>
              <a:t>String -&gt; String </a:t>
            </a:r>
            <a:r>
              <a:rPr lang="en-US" sz="2000" dirty="0">
                <a:latin typeface="Corbel" panose="020B0503020204020204" pitchFamily="34" charset="0"/>
              </a:rPr>
              <a:t>indicates that the function that's passed in must accept a String parameter and return a String.</a:t>
            </a:r>
          </a:p>
        </p:txBody>
      </p:sp>
      <p:cxnSp>
        <p:nvCxnSpPr>
          <p:cNvPr id="61" name="Straight Arrow Connector 60">
            <a:extLst>
              <a:ext uri="{FF2B5EF4-FFF2-40B4-BE49-F238E27FC236}">
                <a16:creationId xmlns:a16="http://schemas.microsoft.com/office/drawing/2014/main" id="{467D5A57-F7E0-4D19-9AE2-3724A37BC143}"/>
              </a:ext>
            </a:extLst>
          </p:cNvPr>
          <p:cNvCxnSpPr/>
          <p:nvPr/>
        </p:nvCxnSpPr>
        <p:spPr>
          <a:xfrm>
            <a:off x="13448" y="3422238"/>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6A3F29D-DC08-41DA-9B67-0BAD24E5430D}"/>
              </a:ext>
            </a:extLst>
          </p:cNvPr>
          <p:cNvCxnSpPr/>
          <p:nvPr/>
        </p:nvCxnSpPr>
        <p:spPr>
          <a:xfrm>
            <a:off x="253258" y="376290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D1A248A-7C67-4A20-B09C-2F69E6C8F407}"/>
              </a:ext>
            </a:extLst>
          </p:cNvPr>
          <p:cNvCxnSpPr/>
          <p:nvPr/>
        </p:nvCxnSpPr>
        <p:spPr>
          <a:xfrm>
            <a:off x="264461" y="4090118"/>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FD28549-C0A7-4582-B3F5-100E56CB4F47}"/>
              </a:ext>
            </a:extLst>
          </p:cNvPr>
          <p:cNvCxnSpPr>
            <a:cxnSpLocks/>
          </p:cNvCxnSpPr>
          <p:nvPr/>
        </p:nvCxnSpPr>
        <p:spPr>
          <a:xfrm>
            <a:off x="2413536" y="3782754"/>
            <a:ext cx="188872" cy="188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0A62F1B-C0CF-486F-B963-1D1AAA0D2088}"/>
              </a:ext>
            </a:extLst>
          </p:cNvPr>
          <p:cNvCxnSpPr/>
          <p:nvPr/>
        </p:nvCxnSpPr>
        <p:spPr>
          <a:xfrm>
            <a:off x="32809" y="248319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2021325-1FF6-42AA-928B-E9F4F22023A6}"/>
              </a:ext>
            </a:extLst>
          </p:cNvPr>
          <p:cNvCxnSpPr>
            <a:cxnSpLocks/>
          </p:cNvCxnSpPr>
          <p:nvPr/>
        </p:nvCxnSpPr>
        <p:spPr>
          <a:xfrm>
            <a:off x="2507972" y="2181318"/>
            <a:ext cx="188872" cy="1882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F0198BC-745A-44ED-8420-6C7DA6324514}"/>
              </a:ext>
            </a:extLst>
          </p:cNvPr>
          <p:cNvSpPr/>
          <p:nvPr/>
        </p:nvSpPr>
        <p:spPr>
          <a:xfrm>
            <a:off x="231539" y="2921392"/>
            <a:ext cx="5535706" cy="343809"/>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1C1"/>
              </a:solidFill>
            </a:endParaRPr>
          </a:p>
        </p:txBody>
      </p:sp>
      <p:sp>
        <p:nvSpPr>
          <p:cNvPr id="59" name="TextBox 58">
            <a:extLst>
              <a:ext uri="{FF2B5EF4-FFF2-40B4-BE49-F238E27FC236}">
                <a16:creationId xmlns:a16="http://schemas.microsoft.com/office/drawing/2014/main" id="{72D78CF6-DCB7-4844-BB1D-ED42163FAD28}"/>
              </a:ext>
            </a:extLst>
          </p:cNvPr>
          <p:cNvSpPr txBox="1"/>
          <p:nvPr/>
        </p:nvSpPr>
        <p:spPr>
          <a:xfrm>
            <a:off x="2211965" y="5053797"/>
            <a:ext cx="1072403"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"Devan" </a:t>
            </a:r>
            <a:endParaRPr lang="en-US" dirty="0">
              <a:solidFill>
                <a:srgbClr val="FF0000"/>
              </a:solidFill>
            </a:endParaRPr>
          </a:p>
        </p:txBody>
      </p:sp>
      <p:sp>
        <p:nvSpPr>
          <p:cNvPr id="60" name="TextBox 59">
            <a:extLst>
              <a:ext uri="{FF2B5EF4-FFF2-40B4-BE49-F238E27FC236}">
                <a16:creationId xmlns:a16="http://schemas.microsoft.com/office/drawing/2014/main" id="{F0F88092-D291-40A2-A47F-4FB7D576F3B3}"/>
              </a:ext>
            </a:extLst>
          </p:cNvPr>
          <p:cNvSpPr txBox="1"/>
          <p:nvPr/>
        </p:nvSpPr>
        <p:spPr>
          <a:xfrm>
            <a:off x="2922951" y="5051702"/>
            <a:ext cx="153452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praise</a:t>
            </a:r>
            <a:endParaRPr lang="en-US" dirty="0">
              <a:solidFill>
                <a:srgbClr val="FF0000"/>
              </a:solidFill>
            </a:endParaRPr>
          </a:p>
        </p:txBody>
      </p:sp>
      <p:sp>
        <p:nvSpPr>
          <p:cNvPr id="67" name="TextBox 66">
            <a:extLst>
              <a:ext uri="{FF2B5EF4-FFF2-40B4-BE49-F238E27FC236}">
                <a16:creationId xmlns:a16="http://schemas.microsoft.com/office/drawing/2014/main" id="{B403C940-60BA-41C9-9C15-1FFF6C68F54C}"/>
              </a:ext>
            </a:extLst>
          </p:cNvPr>
          <p:cNvSpPr txBox="1"/>
          <p:nvPr/>
        </p:nvSpPr>
        <p:spPr>
          <a:xfrm>
            <a:off x="982734" y="2958160"/>
            <a:ext cx="1072403"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"Devan" </a:t>
            </a:r>
            <a:endParaRPr lang="en-US" dirty="0">
              <a:solidFill>
                <a:srgbClr val="FF0000"/>
              </a:solidFill>
            </a:endParaRPr>
          </a:p>
        </p:txBody>
      </p:sp>
      <p:sp>
        <p:nvSpPr>
          <p:cNvPr id="70" name="Rectangle 69">
            <a:extLst>
              <a:ext uri="{FF2B5EF4-FFF2-40B4-BE49-F238E27FC236}">
                <a16:creationId xmlns:a16="http://schemas.microsoft.com/office/drawing/2014/main" id="{1DDB040B-D27D-4F2C-962B-80E4706F3B95}"/>
              </a:ext>
            </a:extLst>
          </p:cNvPr>
          <p:cNvSpPr/>
          <p:nvPr/>
        </p:nvSpPr>
        <p:spPr>
          <a:xfrm>
            <a:off x="2006081" y="3939317"/>
            <a:ext cx="1095567" cy="343809"/>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1C1"/>
              </a:solidFill>
            </a:endParaRPr>
          </a:p>
        </p:txBody>
      </p:sp>
      <p:sp>
        <p:nvSpPr>
          <p:cNvPr id="72" name="TextBox 71">
            <a:extLst>
              <a:ext uri="{FF2B5EF4-FFF2-40B4-BE49-F238E27FC236}">
                <a16:creationId xmlns:a16="http://schemas.microsoft.com/office/drawing/2014/main" id="{B75F0696-2349-442C-B8C4-C4C9A490EE67}"/>
              </a:ext>
            </a:extLst>
          </p:cNvPr>
          <p:cNvSpPr txBox="1"/>
          <p:nvPr/>
        </p:nvSpPr>
        <p:spPr>
          <a:xfrm>
            <a:off x="1947498" y="2960472"/>
            <a:ext cx="1072403"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praise</a:t>
            </a:r>
            <a:endParaRPr lang="en-US" dirty="0">
              <a:solidFill>
                <a:srgbClr val="FF0000"/>
              </a:solidFill>
            </a:endParaRPr>
          </a:p>
        </p:txBody>
      </p:sp>
    </p:spTree>
    <p:extLst>
      <p:ext uri="{BB962C8B-B14F-4D97-AF65-F5344CB8AC3E}">
        <p14:creationId xmlns:p14="http://schemas.microsoft.com/office/powerpoint/2010/main" val="380450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2" nodeType="clickEffect">
                                  <p:stCondLst>
                                    <p:cond delay="0"/>
                                  </p:stCondLst>
                                  <p:childTnLst>
                                    <p:animMotion origin="layout" path="M -2.5E-6 -2.96296E-6 L -0.02877 0.04931 " pathEditMode="relative" rAng="0" ptsTypes="AA">
                                      <p:cBhvr>
                                        <p:cTn id="43" dur="2000" fill="hold"/>
                                        <p:tgtEl>
                                          <p:spTgt spid="80"/>
                                        </p:tgtEl>
                                        <p:attrNameLst>
                                          <p:attrName>ppt_x</p:attrName>
                                          <p:attrName>ppt_y</p:attrName>
                                        </p:attrNameLst>
                                      </p:cBhvr>
                                      <p:rCtr x="-1445" y="2454"/>
                                    </p:animMotion>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8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wipe(down)">
                                      <p:cBhvr>
                                        <p:cTn id="52" dur="500"/>
                                        <p:tgtEl>
                                          <p:spTgt spid="81"/>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2" nodeType="clickEffect">
                                  <p:stCondLst>
                                    <p:cond delay="0"/>
                                  </p:stCondLst>
                                  <p:childTnLst>
                                    <p:animMotion origin="layout" path="M -2.08333E-7 -3.7037E-7 L -0.04466 0.05232 " pathEditMode="relative" rAng="0" ptsTypes="AA">
                                      <p:cBhvr>
                                        <p:cTn id="56" dur="2000" fill="hold"/>
                                        <p:tgtEl>
                                          <p:spTgt spid="81"/>
                                        </p:tgtEl>
                                        <p:attrNameLst>
                                          <p:attrName>ppt_x</p:attrName>
                                          <p:attrName>ppt_y</p:attrName>
                                        </p:attrNameLst>
                                      </p:cBhvr>
                                      <p:rCtr x="-2240" y="2616"/>
                                    </p:animMotion>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8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wipe(down)">
                                      <p:cBhvr>
                                        <p:cTn id="65" dur="500"/>
                                        <p:tgtEl>
                                          <p:spTgt spid="8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8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down)">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2" nodeType="clickEffect">
                                  <p:stCondLst>
                                    <p:cond delay="0"/>
                                  </p:stCondLst>
                                  <p:childTnLst>
                                    <p:animMotion origin="layout" path="M 4.375E-6 1.11111E-6 L -0.05886 -0.14097 " pathEditMode="relative" rAng="0" ptsTypes="AA">
                                      <p:cBhvr>
                                        <p:cTn id="78" dur="2000" fill="hold"/>
                                        <p:tgtEl>
                                          <p:spTgt spid="40"/>
                                        </p:tgtEl>
                                        <p:attrNameLst>
                                          <p:attrName>ppt_x</p:attrName>
                                          <p:attrName>ppt_y</p:attrName>
                                        </p:attrNameLst>
                                      </p:cBhvr>
                                      <p:rCtr x="-2943" y="-7060"/>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3" nodeType="clickEffect">
                                  <p:stCondLst>
                                    <p:cond delay="0"/>
                                  </p:stCondLst>
                                  <p:childTnLst>
                                    <p:animMotion origin="layout" path="M -0.05886 -0.14097 L -0.11316 -0.2882 " pathEditMode="relative" rAng="0" ptsTypes="AA">
                                      <p:cBhvr>
                                        <p:cTn id="82" dur="2000" fill="hold"/>
                                        <p:tgtEl>
                                          <p:spTgt spid="40"/>
                                        </p:tgtEl>
                                        <p:attrNameLst>
                                          <p:attrName>ppt_x</p:attrName>
                                          <p:attrName>ppt_y</p:attrName>
                                        </p:attrNameLst>
                                      </p:cBhvr>
                                      <p:rCtr x="-2721" y="-7361"/>
                                    </p:animMotion>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left)">
                                      <p:cBhvr>
                                        <p:cTn id="107" dur="500"/>
                                        <p:tgtEl>
                                          <p:spTgt spid="4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left)">
                                      <p:cBhvr>
                                        <p:cTn id="112" dur="500"/>
                                        <p:tgtEl>
                                          <p:spTgt spid="4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wipe(left)">
                                      <p:cBhvr>
                                        <p:cTn id="117" dur="500"/>
                                        <p:tgtEl>
                                          <p:spTgt spid="5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ipe(left)">
                                      <p:cBhvr>
                                        <p:cTn id="122" dur="500"/>
                                        <p:tgtEl>
                                          <p:spTgt spid="4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wipe(left)">
                                      <p:cBhvr>
                                        <p:cTn id="127" dur="500"/>
                                        <p:tgtEl>
                                          <p:spTgt spid="55"/>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1" nodeType="clickEffect">
                                  <p:stCondLst>
                                    <p:cond delay="0"/>
                                  </p:stCondLst>
                                  <p:childTnLst>
                                    <p:set>
                                      <p:cBhvr>
                                        <p:cTn id="131" dur="1" fill="hold">
                                          <p:stCondLst>
                                            <p:cond delay="0"/>
                                          </p:stCondLst>
                                        </p:cTn>
                                        <p:tgtEl>
                                          <p:spTgt spid="60"/>
                                        </p:tgtEl>
                                        <p:attrNameLst>
                                          <p:attrName>style.visibility</p:attrName>
                                        </p:attrNameLst>
                                      </p:cBhvr>
                                      <p:to>
                                        <p:strVal val="visible"/>
                                      </p:to>
                                    </p:set>
                                  </p:childTnLst>
                                </p:cTn>
                              </p:par>
                              <p:par>
                                <p:cTn id="132" presetID="1" presetClass="entr" presetSubtype="0" fill="hold" grpId="1" nodeType="withEffect">
                                  <p:stCondLst>
                                    <p:cond delay="0"/>
                                  </p:stCondLst>
                                  <p:childTnLst>
                                    <p:set>
                                      <p:cBhvr>
                                        <p:cTn id="133" dur="1" fill="hold">
                                          <p:stCondLst>
                                            <p:cond delay="0"/>
                                          </p:stCondLst>
                                        </p:cTn>
                                        <p:tgtEl>
                                          <p:spTgt spid="59"/>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0" presetClass="path" presetSubtype="0" accel="50000" decel="50000" fill="hold" grpId="0" nodeType="clickEffect">
                                  <p:stCondLst>
                                    <p:cond delay="0"/>
                                  </p:stCondLst>
                                  <p:childTnLst>
                                    <p:animMotion origin="layout" path="M -4.16667E-6 4.07407E-6 L -0.09974 -0.3051 " pathEditMode="relative" rAng="0" ptsTypes="AA">
                                      <p:cBhvr>
                                        <p:cTn id="137" dur="2000" fill="hold"/>
                                        <p:tgtEl>
                                          <p:spTgt spid="60"/>
                                        </p:tgtEl>
                                        <p:attrNameLst>
                                          <p:attrName>ppt_x</p:attrName>
                                          <p:attrName>ppt_y</p:attrName>
                                        </p:attrNameLst>
                                      </p:cBhvr>
                                      <p:rCtr x="-4987" y="-15255"/>
                                    </p:animMotion>
                                  </p:childTnLst>
                                </p:cTn>
                              </p:par>
                              <p:par>
                                <p:cTn id="138" presetID="0" presetClass="path" presetSubtype="0" accel="50000" decel="50000" fill="hold" grpId="0" nodeType="withEffect">
                                  <p:stCondLst>
                                    <p:cond delay="0"/>
                                  </p:stCondLst>
                                  <p:childTnLst>
                                    <p:animMotion origin="layout" path="M -6.25E-7 2.59259E-6 L -0.10078 -0.30555 " pathEditMode="relative" rAng="0" ptsTypes="AA">
                                      <p:cBhvr>
                                        <p:cTn id="139" dur="2000" fill="hold"/>
                                        <p:tgtEl>
                                          <p:spTgt spid="59"/>
                                        </p:tgtEl>
                                        <p:attrNameLst>
                                          <p:attrName>ppt_x</p:attrName>
                                          <p:attrName>ppt_y</p:attrName>
                                        </p:attrNameLst>
                                      </p:cBhvr>
                                      <p:rCtr x="-5286" y="-15231"/>
                                    </p:animMotion>
                                  </p:childTnLst>
                                </p:cTn>
                              </p:par>
                              <p:par>
                                <p:cTn id="140" presetID="10" presetClass="entr" presetSubtype="0" fill="hold" grpId="0" nodeType="withEffect">
                                  <p:stCondLst>
                                    <p:cond delay="0"/>
                                  </p:stCondLst>
                                  <p:childTnLst>
                                    <p:set>
                                      <p:cBhvr>
                                        <p:cTn id="141" dur="1" fill="hold">
                                          <p:stCondLst>
                                            <p:cond delay="0"/>
                                          </p:stCondLst>
                                        </p:cTn>
                                        <p:tgtEl>
                                          <p:spTgt spid="6"/>
                                        </p:tgtEl>
                                        <p:attrNameLst>
                                          <p:attrName>style.visibility</p:attrName>
                                        </p:attrNameLst>
                                      </p:cBhvr>
                                      <p:to>
                                        <p:strVal val="visible"/>
                                      </p:to>
                                    </p:set>
                                    <p:animEffect transition="in" filter="fade">
                                      <p:cBhvr>
                                        <p:cTn id="142" dur="500"/>
                                        <p:tgtEl>
                                          <p:spTgt spid="6"/>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6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61"/>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63"/>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nodeType="clickEffect">
                                  <p:stCondLst>
                                    <p:cond delay="0"/>
                                  </p:stCondLst>
                                  <p:childTnLst>
                                    <p:set>
                                      <p:cBhvr>
                                        <p:cTn id="158" dur="1" fill="hold">
                                          <p:stCondLst>
                                            <p:cond delay="0"/>
                                          </p:stCondLst>
                                        </p:cTn>
                                        <p:tgtEl>
                                          <p:spTgt spid="63"/>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64"/>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64"/>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65"/>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1" nodeType="clickEffect">
                                  <p:stCondLst>
                                    <p:cond delay="0"/>
                                  </p:stCondLst>
                                  <p:childTnLst>
                                    <p:set>
                                      <p:cBhvr>
                                        <p:cTn id="174" dur="1" fill="hold">
                                          <p:stCondLst>
                                            <p:cond delay="0"/>
                                          </p:stCondLst>
                                        </p:cTn>
                                        <p:tgtEl>
                                          <p:spTgt spid="72"/>
                                        </p:tgtEl>
                                        <p:attrNameLst>
                                          <p:attrName>style.visibility</p:attrName>
                                        </p:attrNameLst>
                                      </p:cBhvr>
                                      <p:to>
                                        <p:strVal val="visible"/>
                                      </p:to>
                                    </p:set>
                                  </p:childTnLst>
                                </p:cTn>
                              </p:par>
                              <p:par>
                                <p:cTn id="175" presetID="0" presetClass="path" presetSubtype="0" accel="50000" decel="50000" fill="hold" grpId="0" nodeType="withEffect">
                                  <p:stCondLst>
                                    <p:cond delay="0"/>
                                  </p:stCondLst>
                                  <p:childTnLst>
                                    <p:animMotion origin="layout" path="M 4.16667E-6 -4.81481E-6 L 0.00481 0.1375 " pathEditMode="relative" rAng="0" ptsTypes="AA">
                                      <p:cBhvr>
                                        <p:cTn id="176" dur="2000" fill="hold"/>
                                        <p:tgtEl>
                                          <p:spTgt spid="72"/>
                                        </p:tgtEl>
                                        <p:attrNameLst>
                                          <p:attrName>ppt_x</p:attrName>
                                          <p:attrName>ppt_y</p:attrName>
                                        </p:attrNameLst>
                                      </p:cBhvr>
                                      <p:rCtr x="234" y="6875"/>
                                    </p:animMotion>
                                  </p:childTnLst>
                                </p:cTn>
                              </p:par>
                              <p:par>
                                <p:cTn id="177" presetID="10" presetClass="entr" presetSubtype="0" fill="hold" grpId="0" nodeType="withEffect">
                                  <p:stCondLst>
                                    <p:cond delay="0"/>
                                  </p:stCondLst>
                                  <p:childTnLst>
                                    <p:set>
                                      <p:cBhvr>
                                        <p:cTn id="178" dur="1" fill="hold">
                                          <p:stCondLst>
                                            <p:cond delay="0"/>
                                          </p:stCondLst>
                                        </p:cTn>
                                        <p:tgtEl>
                                          <p:spTgt spid="70"/>
                                        </p:tgtEl>
                                        <p:attrNameLst>
                                          <p:attrName>style.visibility</p:attrName>
                                        </p:attrNameLst>
                                      </p:cBhvr>
                                      <p:to>
                                        <p:strVal val="visible"/>
                                      </p:to>
                                    </p:set>
                                    <p:animEffect transition="in" filter="fade">
                                      <p:cBhvr>
                                        <p:cTn id="179" dur="500"/>
                                        <p:tgtEl>
                                          <p:spTgt spid="70"/>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nodeType="clickEffect">
                                  <p:stCondLst>
                                    <p:cond delay="0"/>
                                  </p:stCondLst>
                                  <p:childTnLst>
                                    <p:set>
                                      <p:cBhvr>
                                        <p:cTn id="183" dur="1" fill="hold">
                                          <p:stCondLst>
                                            <p:cond delay="0"/>
                                          </p:stCondLst>
                                        </p:cTn>
                                        <p:tgtEl>
                                          <p:spTgt spid="65"/>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66"/>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1" nodeType="clickEffect">
                                  <p:stCondLst>
                                    <p:cond delay="0"/>
                                  </p:stCondLst>
                                  <p:childTnLst>
                                    <p:set>
                                      <p:cBhvr>
                                        <p:cTn id="191" dur="1" fill="hold">
                                          <p:stCondLst>
                                            <p:cond delay="0"/>
                                          </p:stCondLst>
                                        </p:cTn>
                                        <p:tgtEl>
                                          <p:spTgt spid="67"/>
                                        </p:tgtEl>
                                        <p:attrNameLst>
                                          <p:attrName>style.visibility</p:attrName>
                                        </p:attrNameLst>
                                      </p:cBhvr>
                                      <p:to>
                                        <p:strVal val="visible"/>
                                      </p:to>
                                    </p:set>
                                  </p:childTnLst>
                                </p:cTn>
                              </p:par>
                              <p:par>
                                <p:cTn id="192" presetID="0" presetClass="path" presetSubtype="0" accel="50000" decel="50000" fill="hold" grpId="0" nodeType="withEffect">
                                  <p:stCondLst>
                                    <p:cond delay="0"/>
                                  </p:stCondLst>
                                  <p:childTnLst>
                                    <p:animMotion origin="layout" path="M 6.25E-7 -1.85185E-6 L -0.01315 -0.12569 " pathEditMode="relative" rAng="0" ptsTypes="AA">
                                      <p:cBhvr>
                                        <p:cTn id="193" dur="2000" fill="hold"/>
                                        <p:tgtEl>
                                          <p:spTgt spid="67"/>
                                        </p:tgtEl>
                                        <p:attrNameLst>
                                          <p:attrName>ppt_x</p:attrName>
                                          <p:attrName>ppt_y</p:attrName>
                                        </p:attrNameLst>
                                      </p:cBhvr>
                                      <p:rCtr x="-664" y="-6296"/>
                                    </p:animMotion>
                                  </p:childTnLst>
                                </p:cTn>
                              </p:par>
                              <p:par>
                                <p:cTn id="194" presetID="10" presetClass="entr" presetSubtype="0" fill="hold" grpId="0" nodeType="withEffect">
                                  <p:stCondLst>
                                    <p:cond delay="0"/>
                                  </p:stCondLst>
                                  <p:childTnLst>
                                    <p:set>
                                      <p:cBhvr>
                                        <p:cTn id="195" dur="1" fill="hold">
                                          <p:stCondLst>
                                            <p:cond delay="0"/>
                                          </p:stCondLst>
                                        </p:cTn>
                                        <p:tgtEl>
                                          <p:spTgt spid="69"/>
                                        </p:tgtEl>
                                        <p:attrNameLst>
                                          <p:attrName>style.visibility</p:attrName>
                                        </p:attrNameLst>
                                      </p:cBhvr>
                                      <p:to>
                                        <p:strVal val="visible"/>
                                      </p:to>
                                    </p:set>
                                    <p:animEffect transition="in" filter="fade">
                                      <p:cBhvr>
                                        <p:cTn id="196" dur="500"/>
                                        <p:tgtEl>
                                          <p:spTgt spid="69"/>
                                        </p:tgtEl>
                                      </p:cBhvr>
                                    </p:animEffect>
                                  </p:childTnLst>
                                </p:cTn>
                              </p:par>
                            </p:childTnLst>
                          </p:cTn>
                        </p:par>
                      </p:childTnLst>
                    </p:cTn>
                  </p:par>
                  <p:par>
                    <p:cTn id="197" fill="hold">
                      <p:stCondLst>
                        <p:cond delay="indefinite"/>
                      </p:stCondLst>
                      <p:childTnLst>
                        <p:par>
                          <p:cTn id="198" fill="hold">
                            <p:stCondLst>
                              <p:cond delay="0"/>
                            </p:stCondLst>
                            <p:childTnLst>
                              <p:par>
                                <p:cTn id="199" presetID="1" presetClass="exit" presetSubtype="0" fill="hold" nodeType="clickEffect">
                                  <p:stCondLst>
                                    <p:cond delay="0"/>
                                  </p:stCondLst>
                                  <p:childTnLst>
                                    <p:set>
                                      <p:cBhvr>
                                        <p:cTn id="200" dur="1" fill="hold">
                                          <p:stCondLst>
                                            <p:cond delay="0"/>
                                          </p:stCondLst>
                                        </p:cTn>
                                        <p:tgtEl>
                                          <p:spTgt spid="66"/>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0"/>
                                          </p:stCondLst>
                                        </p:cTn>
                                        <p:tgtEl>
                                          <p:spTgt spid="68"/>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nodeType="clickEffect">
                                  <p:stCondLst>
                                    <p:cond delay="0"/>
                                  </p:stCondLst>
                                  <p:childTnLst>
                                    <p:set>
                                      <p:cBhvr>
                                        <p:cTn id="208" dur="1" fill="hold">
                                          <p:stCondLst>
                                            <p:cond delay="0"/>
                                          </p:stCondLst>
                                        </p:cTn>
                                        <p:tgtEl>
                                          <p:spTgt spid="68"/>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10" presetClass="exit" presetSubtype="0" fill="hold" grpId="2" nodeType="clickEffect">
                                  <p:stCondLst>
                                    <p:cond delay="0"/>
                                  </p:stCondLst>
                                  <p:childTnLst>
                                    <p:animEffect transition="out" filter="fade">
                                      <p:cBhvr>
                                        <p:cTn id="212" dur="500"/>
                                        <p:tgtEl>
                                          <p:spTgt spid="60"/>
                                        </p:tgtEl>
                                      </p:cBhvr>
                                    </p:animEffect>
                                    <p:set>
                                      <p:cBhvr>
                                        <p:cTn id="213" dur="1" fill="hold">
                                          <p:stCondLst>
                                            <p:cond delay="499"/>
                                          </p:stCondLst>
                                        </p:cTn>
                                        <p:tgtEl>
                                          <p:spTgt spid="60"/>
                                        </p:tgtEl>
                                        <p:attrNameLst>
                                          <p:attrName>style.visibility</p:attrName>
                                        </p:attrNameLst>
                                      </p:cBhvr>
                                      <p:to>
                                        <p:strVal val="hidden"/>
                                      </p:to>
                                    </p:set>
                                  </p:childTnLst>
                                </p:cTn>
                              </p:par>
                              <p:par>
                                <p:cTn id="214" presetID="10" presetClass="exit" presetSubtype="0" fill="hold" grpId="2" nodeType="withEffect">
                                  <p:stCondLst>
                                    <p:cond delay="0"/>
                                  </p:stCondLst>
                                  <p:childTnLst>
                                    <p:animEffect transition="out" filter="fade">
                                      <p:cBhvr>
                                        <p:cTn id="215" dur="500"/>
                                        <p:tgtEl>
                                          <p:spTgt spid="59"/>
                                        </p:tgtEl>
                                      </p:cBhvr>
                                    </p:animEffect>
                                    <p:set>
                                      <p:cBhvr>
                                        <p:cTn id="216" dur="1" fill="hold">
                                          <p:stCondLst>
                                            <p:cond delay="499"/>
                                          </p:stCondLst>
                                        </p:cTn>
                                        <p:tgtEl>
                                          <p:spTgt spid="59"/>
                                        </p:tgtEl>
                                        <p:attrNameLst>
                                          <p:attrName>style.visibility</p:attrName>
                                        </p:attrNameLst>
                                      </p:cBhvr>
                                      <p:to>
                                        <p:strVal val="hidden"/>
                                      </p:to>
                                    </p:set>
                                  </p:childTnLst>
                                </p:cTn>
                              </p:par>
                              <p:par>
                                <p:cTn id="217" presetID="10" presetClass="exit" presetSubtype="0" fill="hold" grpId="2" nodeType="withEffect">
                                  <p:stCondLst>
                                    <p:cond delay="0"/>
                                  </p:stCondLst>
                                  <p:childTnLst>
                                    <p:animEffect transition="out" filter="fade">
                                      <p:cBhvr>
                                        <p:cTn id="218" dur="500"/>
                                        <p:tgtEl>
                                          <p:spTgt spid="67"/>
                                        </p:tgtEl>
                                      </p:cBhvr>
                                    </p:animEffect>
                                    <p:set>
                                      <p:cBhvr>
                                        <p:cTn id="219" dur="1" fill="hold">
                                          <p:stCondLst>
                                            <p:cond delay="499"/>
                                          </p:stCondLst>
                                        </p:cTn>
                                        <p:tgtEl>
                                          <p:spTgt spid="67"/>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500"/>
                                        <p:tgtEl>
                                          <p:spTgt spid="6"/>
                                        </p:tgtEl>
                                      </p:cBhvr>
                                    </p:animEffect>
                                    <p:set>
                                      <p:cBhvr>
                                        <p:cTn id="222" dur="1" fill="hold">
                                          <p:stCondLst>
                                            <p:cond delay="499"/>
                                          </p:stCondLst>
                                        </p:cTn>
                                        <p:tgtEl>
                                          <p:spTgt spid="6"/>
                                        </p:tgtEl>
                                        <p:attrNameLst>
                                          <p:attrName>style.visibility</p:attrName>
                                        </p:attrNameLst>
                                      </p:cBhvr>
                                      <p:to>
                                        <p:strVal val="hidden"/>
                                      </p:to>
                                    </p:set>
                                  </p:childTnLst>
                                </p:cTn>
                              </p:par>
                              <p:par>
                                <p:cTn id="223" presetID="10" presetClass="exit" presetSubtype="0" fill="hold" grpId="1" nodeType="withEffect">
                                  <p:stCondLst>
                                    <p:cond delay="0"/>
                                  </p:stCondLst>
                                  <p:childTnLst>
                                    <p:animEffect transition="out" filter="fade">
                                      <p:cBhvr>
                                        <p:cTn id="224" dur="500"/>
                                        <p:tgtEl>
                                          <p:spTgt spid="69"/>
                                        </p:tgtEl>
                                      </p:cBhvr>
                                    </p:animEffect>
                                    <p:set>
                                      <p:cBhvr>
                                        <p:cTn id="225" dur="1" fill="hold">
                                          <p:stCondLst>
                                            <p:cond delay="499"/>
                                          </p:stCondLst>
                                        </p:cTn>
                                        <p:tgtEl>
                                          <p:spTgt spid="69"/>
                                        </p:tgtEl>
                                        <p:attrNameLst>
                                          <p:attrName>style.visibility</p:attrName>
                                        </p:attrNameLst>
                                      </p:cBhvr>
                                      <p:to>
                                        <p:strVal val="hidden"/>
                                      </p:to>
                                    </p:set>
                                  </p:childTnLst>
                                </p:cTn>
                              </p:par>
                              <p:par>
                                <p:cTn id="226" presetID="10" presetClass="exit" presetSubtype="0" fill="hold" grpId="1" nodeType="withEffect">
                                  <p:stCondLst>
                                    <p:cond delay="0"/>
                                  </p:stCondLst>
                                  <p:childTnLst>
                                    <p:animEffect transition="out" filter="fade">
                                      <p:cBhvr>
                                        <p:cTn id="227" dur="500"/>
                                        <p:tgtEl>
                                          <p:spTgt spid="70"/>
                                        </p:tgtEl>
                                      </p:cBhvr>
                                    </p:animEffect>
                                    <p:set>
                                      <p:cBhvr>
                                        <p:cTn id="228" dur="1" fill="hold">
                                          <p:stCondLst>
                                            <p:cond delay="499"/>
                                          </p:stCondLst>
                                        </p:cTn>
                                        <p:tgtEl>
                                          <p:spTgt spid="70"/>
                                        </p:tgtEl>
                                        <p:attrNameLst>
                                          <p:attrName>style.visibility</p:attrName>
                                        </p:attrNameLst>
                                      </p:cBhvr>
                                      <p:to>
                                        <p:strVal val="hidden"/>
                                      </p:to>
                                    </p:set>
                                  </p:childTnLst>
                                </p:cTn>
                              </p:par>
                              <p:par>
                                <p:cTn id="229" presetID="10" presetClass="exit" presetSubtype="0" fill="hold" grpId="2" nodeType="withEffect">
                                  <p:stCondLst>
                                    <p:cond delay="0"/>
                                  </p:stCondLst>
                                  <p:childTnLst>
                                    <p:animEffect transition="out" filter="fade">
                                      <p:cBhvr>
                                        <p:cTn id="230" dur="500"/>
                                        <p:tgtEl>
                                          <p:spTgt spid="72"/>
                                        </p:tgtEl>
                                      </p:cBhvr>
                                    </p:animEffect>
                                    <p:set>
                                      <p:cBhvr>
                                        <p:cTn id="231" dur="1" fill="hold">
                                          <p:stCondLst>
                                            <p:cond delay="499"/>
                                          </p:stCondLst>
                                        </p:cTn>
                                        <p:tgtEl>
                                          <p:spTgt spid="72"/>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51"/>
                                        </p:tgtEl>
                                        <p:attrNameLst>
                                          <p:attrName>style.visibility</p:attrName>
                                        </p:attrNameLst>
                                      </p:cBhvr>
                                      <p:to>
                                        <p:strVal val="visible"/>
                                      </p:to>
                                    </p:set>
                                    <p:animEffect transition="in" filter="wipe(left)">
                                      <p:cBhvr>
                                        <p:cTn id="236" dur="500"/>
                                        <p:tgtEl>
                                          <p:spTgt spid="51"/>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52"/>
                                        </p:tgtEl>
                                        <p:attrNameLst>
                                          <p:attrName>style.visibility</p:attrName>
                                        </p:attrNameLst>
                                      </p:cBhvr>
                                      <p:to>
                                        <p:strVal val="visible"/>
                                      </p:to>
                                    </p:set>
                                    <p:animEffect transition="in" filter="wipe(left)">
                                      <p:cBhvr>
                                        <p:cTn id="241" dur="500"/>
                                        <p:tgtEl>
                                          <p:spTgt spid="52"/>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53"/>
                                        </p:tgtEl>
                                        <p:attrNameLst>
                                          <p:attrName>style.visibility</p:attrName>
                                        </p:attrNameLst>
                                      </p:cBhvr>
                                      <p:to>
                                        <p:strVal val="visible"/>
                                      </p:to>
                                    </p:set>
                                    <p:animEffect transition="in" filter="wipe(left)">
                                      <p:cBhvr>
                                        <p:cTn id="246" dur="500"/>
                                        <p:tgtEl>
                                          <p:spTgt spid="53"/>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54"/>
                                        </p:tgtEl>
                                        <p:attrNameLst>
                                          <p:attrName>style.visibility</p:attrName>
                                        </p:attrNameLst>
                                      </p:cBhvr>
                                      <p:to>
                                        <p:strVal val="visible"/>
                                      </p:to>
                                    </p:set>
                                    <p:animEffect transition="in" filter="wipe(left)">
                                      <p:cBhvr>
                                        <p:cTn id="251" dur="500"/>
                                        <p:tgtEl>
                                          <p:spTgt spid="54"/>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grpId="0" nodeType="clickEffect">
                                  <p:stCondLst>
                                    <p:cond delay="0"/>
                                  </p:stCondLst>
                                  <p:childTnLst>
                                    <p:set>
                                      <p:cBhvr>
                                        <p:cTn id="255" dur="1" fill="hold">
                                          <p:stCondLst>
                                            <p:cond delay="0"/>
                                          </p:stCondLst>
                                        </p:cTn>
                                        <p:tgtEl>
                                          <p:spTgt spid="56"/>
                                        </p:tgtEl>
                                        <p:attrNameLst>
                                          <p:attrName>style.visibility</p:attrName>
                                        </p:attrNameLst>
                                      </p:cBhvr>
                                      <p:to>
                                        <p:strVal val="visible"/>
                                      </p:to>
                                    </p:set>
                                    <p:animEffect transition="in" filter="wipe(left)">
                                      <p:cBhvr>
                                        <p:cTn id="256" dur="500"/>
                                        <p:tgtEl>
                                          <p:spTgt spid="56"/>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57"/>
                                        </p:tgtEl>
                                        <p:attrNameLst>
                                          <p:attrName>style.visibility</p:attrName>
                                        </p:attrNameLst>
                                      </p:cBhvr>
                                      <p:to>
                                        <p:strVal val="visible"/>
                                      </p:to>
                                    </p:set>
                                    <p:animEffect transition="in" filter="wipe(left)">
                                      <p:cBhvr>
                                        <p:cTn id="261" dur="500"/>
                                        <p:tgtEl>
                                          <p:spTgt spid="57"/>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58"/>
                                        </p:tgtEl>
                                        <p:attrNameLst>
                                          <p:attrName>style.visibility</p:attrName>
                                        </p:attrNameLst>
                                      </p:cBhvr>
                                      <p:to>
                                        <p:strVal val="visible"/>
                                      </p:to>
                                    </p:set>
                                    <p:animEffect transition="in" filter="wipe(left)">
                                      <p:cBhvr>
                                        <p:cTn id="26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 grpId="0"/>
      <p:bldP spid="33" grpId="0"/>
      <p:bldP spid="35" grpId="0"/>
      <p:bldP spid="36" grpId="0" uiExpand="1" build="p"/>
      <p:bldP spid="37" grpId="0"/>
      <p:bldP spid="40" grpId="0" animBg="1"/>
      <p:bldP spid="40" grpId="1" animBg="1"/>
      <p:bldP spid="40" grpId="2" animBg="1"/>
      <p:bldP spid="40" grpId="3" animBg="1"/>
      <p:bldP spid="41" grpId="0"/>
      <p:bldP spid="47" grpId="0"/>
      <p:bldP spid="48" grpId="0"/>
      <p:bldP spid="49" grpId="0"/>
      <p:bldP spid="50" grpId="0"/>
      <p:bldP spid="51" grpId="0"/>
      <p:bldP spid="52" grpId="0"/>
      <p:bldP spid="53" grpId="0"/>
      <p:bldP spid="54" grpId="0"/>
      <p:bldP spid="55" grpId="0"/>
      <p:bldP spid="56" grpId="0"/>
      <p:bldP spid="57" grpId="0"/>
      <p:bldP spid="69" grpId="0" animBg="1"/>
      <p:bldP spid="69" grpId="1" animBg="1"/>
      <p:bldP spid="58" grpId="0"/>
      <p:bldP spid="80" grpId="0" animBg="1"/>
      <p:bldP spid="80" grpId="1" animBg="1"/>
      <p:bldP spid="80" grpId="2" animBg="1"/>
      <p:bldP spid="81" grpId="0" animBg="1"/>
      <p:bldP spid="81" grpId="1" animBg="1"/>
      <p:bldP spid="81" grpId="2" animBg="1"/>
      <p:bldP spid="82" grpId="0" animBg="1"/>
      <p:bldP spid="82" grpId="1" animBg="1"/>
      <p:bldP spid="6" grpId="0" animBg="1"/>
      <p:bldP spid="6" grpId="1" animBg="1"/>
      <p:bldP spid="59" grpId="0"/>
      <p:bldP spid="59" grpId="1"/>
      <p:bldP spid="59" grpId="2"/>
      <p:bldP spid="60" grpId="0"/>
      <p:bldP spid="60" grpId="1"/>
      <p:bldP spid="60" grpId="2"/>
      <p:bldP spid="67" grpId="0"/>
      <p:bldP spid="67" grpId="1"/>
      <p:bldP spid="67" grpId="2"/>
      <p:bldP spid="70" grpId="0" animBg="1"/>
      <p:bldP spid="70" grpId="1" animBg="1"/>
      <p:bldP spid="72" grpId="0"/>
      <p:bldP spid="72" grpId="1"/>
      <p:bldP spid="72" grpId="2"/>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7DE9963B-01CA-48BF-9BCA-0E7D629214E6}"/>
              </a:ext>
            </a:extLst>
          </p:cNvPr>
          <p:cNvSpPr txBox="1"/>
          <p:nvPr/>
        </p:nvSpPr>
        <p:spPr>
          <a:xfrm>
            <a:off x="6749358" y="3754904"/>
            <a:ext cx="4623280" cy="769441"/>
          </a:xfrm>
          <a:prstGeom prst="rect">
            <a:avLst/>
          </a:prstGeom>
          <a:noFill/>
        </p:spPr>
        <p:txBody>
          <a:bodyPr wrap="square" rtlCol="0">
            <a:spAutoFit/>
          </a:bodyPr>
          <a:lstStyle/>
          <a:p>
            <a:pPr algn="ctr"/>
            <a:r>
              <a:rPr lang="en-US" sz="2200" dirty="0">
                <a:latin typeface="Corbel" panose="020B0503020204020204" pitchFamily="34" charset="0"/>
              </a:rPr>
              <a:t>The pickup function returned will depend upon the person's birth year!</a:t>
            </a:r>
          </a:p>
        </p:txBody>
      </p:sp>
      <p:sp>
        <p:nvSpPr>
          <p:cNvPr id="34" name="TextBox 33">
            <a:extLst>
              <a:ext uri="{FF2B5EF4-FFF2-40B4-BE49-F238E27FC236}">
                <a16:creationId xmlns:a16="http://schemas.microsoft.com/office/drawing/2014/main" id="{43461DB7-0E2D-47A4-8BAE-151EF7C1D21C}"/>
              </a:ext>
            </a:extLst>
          </p:cNvPr>
          <p:cNvSpPr txBox="1"/>
          <p:nvPr/>
        </p:nvSpPr>
        <p:spPr>
          <a:xfrm>
            <a:off x="6798476" y="1056681"/>
            <a:ext cx="4522882" cy="1107996"/>
          </a:xfrm>
          <a:prstGeom prst="rect">
            <a:avLst/>
          </a:prstGeom>
          <a:noFill/>
        </p:spPr>
        <p:txBody>
          <a:bodyPr wrap="square" rtlCol="0">
            <a:spAutoFit/>
          </a:bodyPr>
          <a:lstStyle/>
          <a:p>
            <a:pPr algn="ctr"/>
            <a:r>
              <a:rPr lang="en-US" sz="2200" dirty="0">
                <a:latin typeface="Corbel" panose="020B0503020204020204" pitchFamily="34" charset="0"/>
              </a:rPr>
              <a:t>Another aspect of first-class functions is being able to </a:t>
            </a:r>
            <a:r>
              <a:rPr lang="en-US" sz="2200" dirty="0">
                <a:solidFill>
                  <a:srgbClr val="FF0000"/>
                </a:solidFill>
                <a:latin typeface="Corbel" panose="020B0503020204020204" pitchFamily="34" charset="0"/>
              </a:rPr>
              <a:t>return them </a:t>
            </a:r>
            <a:r>
              <a:rPr lang="en-US" sz="2200" dirty="0">
                <a:latin typeface="Corbel" panose="020B0503020204020204" pitchFamily="34" charset="0"/>
              </a:rPr>
              <a:t>(and </a:t>
            </a:r>
            <a:r>
              <a:rPr lang="en-US" sz="2200" dirty="0">
                <a:solidFill>
                  <a:srgbClr val="FF0000"/>
                </a:solidFill>
                <a:latin typeface="Corbel" panose="020B0503020204020204" pitchFamily="34" charset="0"/>
              </a:rPr>
              <a:t>store them in variables</a:t>
            </a:r>
            <a:r>
              <a:rPr lang="en-US" sz="2200" dirty="0">
                <a:latin typeface="Corbel" panose="020B0503020204020204" pitchFamily="34" charset="0"/>
              </a:rPr>
              <a:t>)!</a:t>
            </a:r>
          </a:p>
        </p:txBody>
      </p:sp>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Returning Functions from Other Functions</a:t>
            </a:r>
          </a:p>
        </p:txBody>
      </p:sp>
      <p:sp>
        <p:nvSpPr>
          <p:cNvPr id="3" name="TextBox 2">
            <a:extLst>
              <a:ext uri="{FF2B5EF4-FFF2-40B4-BE49-F238E27FC236}">
                <a16:creationId xmlns:a16="http://schemas.microsoft.com/office/drawing/2014/main" id="{29391C54-FAD9-4FBD-8468-74742D7ED470}"/>
              </a:ext>
            </a:extLst>
          </p:cNvPr>
          <p:cNvSpPr txBox="1"/>
          <p:nvPr/>
        </p:nvSpPr>
        <p:spPr>
          <a:xfrm>
            <a:off x="6594743" y="2405792"/>
            <a:ext cx="4932510" cy="1107996"/>
          </a:xfrm>
          <a:prstGeom prst="rect">
            <a:avLst/>
          </a:prstGeom>
          <a:noFill/>
        </p:spPr>
        <p:txBody>
          <a:bodyPr wrap="square" rtlCol="0">
            <a:spAutoFit/>
          </a:bodyPr>
          <a:lstStyle/>
          <a:p>
            <a:pPr algn="ctr"/>
            <a:r>
              <a:rPr lang="en-US" sz="2200" dirty="0">
                <a:latin typeface="Corbel" panose="020B0503020204020204" pitchFamily="34" charset="0"/>
              </a:rPr>
              <a:t>Let's define a function </a:t>
            </a:r>
            <a:r>
              <a:rPr lang="en-US" sz="2200" dirty="0" err="1">
                <a:solidFill>
                  <a:srgbClr val="FF0000"/>
                </a:solidFill>
                <a:latin typeface="Corbel" panose="020B0503020204020204" pitchFamily="34" charset="0"/>
              </a:rPr>
              <a:t>get_pickup_func</a:t>
            </a:r>
            <a:r>
              <a:rPr lang="en-US" sz="2200" dirty="0">
                <a:solidFill>
                  <a:srgbClr val="FF0000"/>
                </a:solidFill>
                <a:latin typeface="Corbel" panose="020B0503020204020204" pitchFamily="34" charset="0"/>
              </a:rPr>
              <a:t> </a:t>
            </a:r>
            <a:r>
              <a:rPr lang="en-US" sz="2200" dirty="0">
                <a:latin typeface="Corbel" panose="020B0503020204020204" pitchFamily="34" charset="0"/>
              </a:rPr>
              <a:t>that </a:t>
            </a:r>
            <a:r>
              <a:rPr lang="en-US" sz="2200" dirty="0">
                <a:solidFill>
                  <a:srgbClr val="FF0000"/>
                </a:solidFill>
                <a:latin typeface="Corbel" panose="020B0503020204020204" pitchFamily="34" charset="0"/>
              </a:rPr>
              <a:t>returns a function </a:t>
            </a:r>
            <a:r>
              <a:rPr lang="en-US" sz="2200" dirty="0">
                <a:latin typeface="Corbel" panose="020B0503020204020204" pitchFamily="34" charset="0"/>
              </a:rPr>
              <a:t>to generate a pickup line as its result.</a:t>
            </a:r>
          </a:p>
        </p:txBody>
      </p:sp>
      <p:grpSp>
        <p:nvGrpSpPr>
          <p:cNvPr id="62" name="Group 61">
            <a:extLst>
              <a:ext uri="{FF2B5EF4-FFF2-40B4-BE49-F238E27FC236}">
                <a16:creationId xmlns:a16="http://schemas.microsoft.com/office/drawing/2014/main" id="{EFC3B267-191B-41F2-A052-F53451487B93}"/>
              </a:ext>
            </a:extLst>
          </p:cNvPr>
          <p:cNvGrpSpPr/>
          <p:nvPr/>
        </p:nvGrpSpPr>
        <p:grpSpPr>
          <a:xfrm>
            <a:off x="117271" y="596807"/>
            <a:ext cx="6283529" cy="2961205"/>
            <a:chOff x="117271" y="596807"/>
            <a:chExt cx="6283529" cy="2961205"/>
          </a:xfrm>
        </p:grpSpPr>
        <p:sp>
          <p:nvSpPr>
            <p:cNvPr id="7" name="Rectangle 6">
              <a:extLst>
                <a:ext uri="{FF2B5EF4-FFF2-40B4-BE49-F238E27FC236}">
                  <a16:creationId xmlns:a16="http://schemas.microsoft.com/office/drawing/2014/main" id="{A8FCC460-FADD-44FF-9FE0-D1D65E054BA5}"/>
                </a:ext>
              </a:extLst>
            </p:cNvPr>
            <p:cNvSpPr/>
            <p:nvPr/>
          </p:nvSpPr>
          <p:spPr>
            <a:xfrm>
              <a:off x="235390" y="916941"/>
              <a:ext cx="6165410" cy="2641071"/>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BEA9A71-E839-4AF6-BA46-3D9B56464DF9}"/>
                </a:ext>
              </a:extLst>
            </p:cNvPr>
            <p:cNvSpPr txBox="1"/>
            <p:nvPr/>
          </p:nvSpPr>
          <p:spPr>
            <a:xfrm>
              <a:off x="117271" y="596807"/>
              <a:ext cx="838691" cy="369332"/>
            </a:xfrm>
            <a:prstGeom prst="rect">
              <a:avLst/>
            </a:prstGeom>
            <a:noFill/>
          </p:spPr>
          <p:txBody>
            <a:bodyPr wrap="none" rtlCol="0">
              <a:spAutoFit/>
            </a:bodyPr>
            <a:lstStyle/>
            <a:p>
              <a:r>
                <a:rPr lang="en-US" dirty="0" err="1"/>
                <a:t>first.hs</a:t>
              </a:r>
              <a:endParaRPr lang="en-US" dirty="0"/>
            </a:p>
          </p:txBody>
        </p:sp>
      </p:grpSp>
      <p:sp>
        <p:nvSpPr>
          <p:cNvPr id="36" name="TextBox 35">
            <a:extLst>
              <a:ext uri="{FF2B5EF4-FFF2-40B4-BE49-F238E27FC236}">
                <a16:creationId xmlns:a16="http://schemas.microsoft.com/office/drawing/2014/main" id="{E19F5C8B-F4D7-47BE-A5D0-6241F41B6DAD}"/>
              </a:ext>
            </a:extLst>
          </p:cNvPr>
          <p:cNvSpPr txBox="1"/>
          <p:nvPr/>
        </p:nvSpPr>
        <p:spPr>
          <a:xfrm>
            <a:off x="202839" y="1023133"/>
            <a:ext cx="6271801" cy="2462213"/>
          </a:xfrm>
          <a:prstGeom prst="rect">
            <a:avLst/>
          </a:prstGeom>
          <a:noFill/>
        </p:spPr>
        <p:txBody>
          <a:bodyPr wrap="square" rtlCol="0">
            <a:spAutoFit/>
          </a:bodyPr>
          <a:lstStyle/>
          <a:p>
            <a:r>
              <a:rPr lang="en-US" sz="2200" dirty="0" err="1"/>
              <a:t>get_pickup_func</a:t>
            </a:r>
            <a:r>
              <a:rPr lang="en-US" sz="2200" dirty="0"/>
              <a:t> :: </a:t>
            </a:r>
            <a:r>
              <a:rPr lang="en-US" sz="2200" dirty="0">
                <a:solidFill>
                  <a:srgbClr val="0070C0"/>
                </a:solidFill>
              </a:rPr>
              <a:t>Int</a:t>
            </a:r>
            <a:r>
              <a:rPr lang="en-US" sz="2200" dirty="0"/>
              <a:t> -&gt; </a:t>
            </a:r>
            <a:r>
              <a:rPr lang="en-US" sz="2200" dirty="0">
                <a:solidFill>
                  <a:srgbClr val="FF0000"/>
                </a:solidFill>
              </a:rPr>
              <a:t>(</a:t>
            </a:r>
            <a:r>
              <a:rPr lang="en-US" sz="2200" dirty="0">
                <a:solidFill>
                  <a:srgbClr val="00B050"/>
                </a:solidFill>
              </a:rPr>
              <a:t>String -&gt; String</a:t>
            </a:r>
            <a:r>
              <a:rPr lang="en-US" sz="2200" dirty="0">
                <a:solidFill>
                  <a:srgbClr val="FF0000"/>
                </a:solidFill>
              </a:rPr>
              <a:t>)</a:t>
            </a:r>
            <a:endParaRPr lang="en-US" sz="2200" dirty="0"/>
          </a:p>
          <a:p>
            <a:r>
              <a:rPr lang="en-US" sz="2200" dirty="0" err="1"/>
              <a:t>get_pickup_func</a:t>
            </a:r>
            <a:r>
              <a:rPr lang="en-US" sz="2200" dirty="0"/>
              <a:t> </a:t>
            </a:r>
            <a:r>
              <a:rPr lang="en-US" sz="2200" dirty="0">
                <a:solidFill>
                  <a:srgbClr val="0070C0"/>
                </a:solidFill>
              </a:rPr>
              <a:t>born</a:t>
            </a:r>
            <a:endParaRPr lang="en-US" sz="2200" dirty="0">
              <a:solidFill>
                <a:srgbClr val="7030A0"/>
              </a:solidFill>
            </a:endParaRPr>
          </a:p>
          <a:p>
            <a:r>
              <a:rPr lang="en-US" sz="2200" dirty="0"/>
              <a:t>  | born &gt;= 1997 &amp;&amp; born &lt;= 2012 = </a:t>
            </a:r>
            <a:r>
              <a:rPr lang="en-US" sz="2200" dirty="0" err="1">
                <a:solidFill>
                  <a:srgbClr val="7030A0"/>
                </a:solidFill>
              </a:rPr>
              <a:t>pickup_genz</a:t>
            </a:r>
            <a:endParaRPr lang="en-US" sz="2200" dirty="0">
              <a:solidFill>
                <a:srgbClr val="7030A0"/>
              </a:solidFill>
            </a:endParaRPr>
          </a:p>
          <a:p>
            <a:r>
              <a:rPr lang="en-US" sz="2200" dirty="0"/>
              <a:t>  | otherwise = </a:t>
            </a:r>
            <a:r>
              <a:rPr lang="en-US" sz="2200" dirty="0" err="1">
                <a:solidFill>
                  <a:srgbClr val="C00000"/>
                </a:solidFill>
              </a:rPr>
              <a:t>pickup_other</a:t>
            </a:r>
            <a:endParaRPr lang="en-US" sz="2200" dirty="0">
              <a:solidFill>
                <a:srgbClr val="C00000"/>
              </a:solidFill>
            </a:endParaRPr>
          </a:p>
          <a:p>
            <a:r>
              <a:rPr lang="en-US" sz="2200" dirty="0"/>
              <a:t> where</a:t>
            </a:r>
          </a:p>
          <a:p>
            <a:r>
              <a:rPr lang="en-US" sz="2200" dirty="0">
                <a:solidFill>
                  <a:srgbClr val="7030A0"/>
                </a:solidFill>
              </a:rPr>
              <a:t>   </a:t>
            </a:r>
            <a:r>
              <a:rPr lang="en-US" sz="2200" dirty="0" err="1">
                <a:solidFill>
                  <a:srgbClr val="7030A0"/>
                </a:solidFill>
              </a:rPr>
              <a:t>pickup_genz</a:t>
            </a:r>
            <a:r>
              <a:rPr lang="en-US" sz="2200" dirty="0">
                <a:solidFill>
                  <a:srgbClr val="7030A0"/>
                </a:solidFill>
              </a:rPr>
              <a:t> </a:t>
            </a:r>
            <a:r>
              <a:rPr lang="en-US" sz="2200" dirty="0"/>
              <a:t>name = name ++ ", you've got </a:t>
            </a:r>
            <a:r>
              <a:rPr lang="en-US" sz="2200" dirty="0" err="1"/>
              <a:t>steez</a:t>
            </a:r>
            <a:r>
              <a:rPr lang="en-US" sz="2200" dirty="0"/>
              <a:t>!"</a:t>
            </a:r>
          </a:p>
          <a:p>
            <a:r>
              <a:rPr lang="en-US" sz="2200" dirty="0"/>
              <a:t>   </a:t>
            </a:r>
            <a:r>
              <a:rPr lang="en-US" sz="2200" dirty="0" err="1">
                <a:solidFill>
                  <a:srgbClr val="C00000"/>
                </a:solidFill>
              </a:rPr>
              <a:t>pickup_other</a:t>
            </a:r>
            <a:r>
              <a:rPr lang="en-US" sz="2200" dirty="0">
                <a:solidFill>
                  <a:srgbClr val="C00000"/>
                </a:solidFill>
              </a:rPr>
              <a:t> </a:t>
            </a:r>
            <a:r>
              <a:rPr lang="en-US" sz="2200" dirty="0"/>
              <a:t>name = name ++ ", you've got style!" </a:t>
            </a:r>
          </a:p>
        </p:txBody>
      </p:sp>
      <p:sp>
        <p:nvSpPr>
          <p:cNvPr id="40" name="Speech Bubble: Rectangle with Corners Rounded 39">
            <a:extLst>
              <a:ext uri="{FF2B5EF4-FFF2-40B4-BE49-F238E27FC236}">
                <a16:creationId xmlns:a16="http://schemas.microsoft.com/office/drawing/2014/main" id="{4301D997-8BF1-494F-B3E2-3DF2C5CC1C5A}"/>
              </a:ext>
            </a:extLst>
          </p:cNvPr>
          <p:cNvSpPr/>
          <p:nvPr/>
        </p:nvSpPr>
        <p:spPr>
          <a:xfrm>
            <a:off x="3354309" y="29510"/>
            <a:ext cx="3513593" cy="870942"/>
          </a:xfrm>
          <a:prstGeom prst="wedgeRoundRectCallout">
            <a:avLst>
              <a:gd name="adj1" fmla="val -69619"/>
              <a:gd name="adj2" fmla="val 6942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function takes a person's </a:t>
            </a:r>
            <a:r>
              <a:rPr lang="en-US" sz="2000" dirty="0">
                <a:solidFill>
                  <a:srgbClr val="FFC1C1"/>
                </a:solidFill>
                <a:latin typeface="Corbel" panose="020B0503020204020204" pitchFamily="34" charset="0"/>
              </a:rPr>
              <a:t>birth-year</a:t>
            </a:r>
            <a:r>
              <a:rPr lang="en-US" sz="2000" dirty="0">
                <a:latin typeface="Corbel" panose="020B0503020204020204" pitchFamily="34" charset="0"/>
              </a:rPr>
              <a:t> as </a:t>
            </a:r>
            <a:r>
              <a:rPr lang="en-US" sz="2000" dirty="0">
                <a:solidFill>
                  <a:srgbClr val="FFC1C1"/>
                </a:solidFill>
                <a:latin typeface="Corbel" panose="020B0503020204020204" pitchFamily="34" charset="0"/>
              </a:rPr>
              <a:t>input</a:t>
            </a:r>
            <a:r>
              <a:rPr lang="en-US" sz="2000" dirty="0">
                <a:latin typeface="Corbel" panose="020B0503020204020204" pitchFamily="34" charset="0"/>
              </a:rPr>
              <a:t>…</a:t>
            </a:r>
          </a:p>
        </p:txBody>
      </p:sp>
      <p:sp>
        <p:nvSpPr>
          <p:cNvPr id="41" name="TextBox 40">
            <a:extLst>
              <a:ext uri="{FF2B5EF4-FFF2-40B4-BE49-F238E27FC236}">
                <a16:creationId xmlns:a16="http://schemas.microsoft.com/office/drawing/2014/main" id="{2EA805B6-8565-4EBC-B78D-2F5C7F4A2A72}"/>
              </a:ext>
            </a:extLst>
          </p:cNvPr>
          <p:cNvSpPr txBox="1"/>
          <p:nvPr/>
        </p:nvSpPr>
        <p:spPr>
          <a:xfrm>
            <a:off x="6554709" y="5513569"/>
            <a:ext cx="5012578" cy="430887"/>
          </a:xfrm>
          <a:prstGeom prst="rect">
            <a:avLst/>
          </a:prstGeom>
          <a:noFill/>
        </p:spPr>
        <p:txBody>
          <a:bodyPr wrap="square" rtlCol="0">
            <a:spAutoFit/>
          </a:bodyPr>
          <a:lstStyle/>
          <a:p>
            <a:pPr algn="ctr"/>
            <a:r>
              <a:rPr lang="en-US" sz="2200" dirty="0">
                <a:latin typeface="Corbel" panose="020B0503020204020204" pitchFamily="34" charset="0"/>
              </a:rPr>
              <a:t>Ok, let's see it in action!</a:t>
            </a:r>
            <a:endParaRPr lang="en-US" sz="2200" dirty="0">
              <a:solidFill>
                <a:srgbClr val="00B050"/>
              </a:solidFill>
              <a:latin typeface="Corbel" panose="020B0503020204020204" pitchFamily="34" charset="0"/>
            </a:endParaRPr>
          </a:p>
        </p:txBody>
      </p:sp>
      <p:sp>
        <p:nvSpPr>
          <p:cNvPr id="73" name="Speech Bubble: Rectangle with Corners Rounded 72">
            <a:extLst>
              <a:ext uri="{FF2B5EF4-FFF2-40B4-BE49-F238E27FC236}">
                <a16:creationId xmlns:a16="http://schemas.microsoft.com/office/drawing/2014/main" id="{75ECBB00-27A1-42FC-A9BE-4D3E980281F9}"/>
              </a:ext>
            </a:extLst>
          </p:cNvPr>
          <p:cNvSpPr/>
          <p:nvPr/>
        </p:nvSpPr>
        <p:spPr>
          <a:xfrm>
            <a:off x="3568810" y="1939777"/>
            <a:ext cx="3513593" cy="1208600"/>
          </a:xfrm>
          <a:prstGeom prst="wedgeRoundRectCallout">
            <a:avLst>
              <a:gd name="adj1" fmla="val -43594"/>
              <a:gd name="adj2" fmla="val -945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a:t>
            </a:r>
            <a:r>
              <a:rPr lang="en-US" sz="2000" dirty="0">
                <a:solidFill>
                  <a:srgbClr val="FFC1C1"/>
                </a:solidFill>
                <a:latin typeface="Corbel" panose="020B0503020204020204" pitchFamily="34" charset="0"/>
              </a:rPr>
              <a:t>returns</a:t>
            </a:r>
            <a:r>
              <a:rPr lang="en-US" sz="2000" dirty="0">
                <a:latin typeface="Corbel" panose="020B0503020204020204" pitchFamily="34" charset="0"/>
              </a:rPr>
              <a:t> another </a:t>
            </a:r>
            <a:r>
              <a:rPr lang="en-US" sz="2000" dirty="0">
                <a:solidFill>
                  <a:srgbClr val="FFC1C1"/>
                </a:solidFill>
                <a:latin typeface="Corbel" panose="020B0503020204020204" pitchFamily="34" charset="0"/>
              </a:rPr>
              <a:t>function </a:t>
            </a:r>
            <a:r>
              <a:rPr lang="en-US" sz="2000" dirty="0">
                <a:latin typeface="Corbel" panose="020B0503020204020204" pitchFamily="34" charset="0"/>
              </a:rPr>
              <a:t>that you can call to talk to them in the right language!</a:t>
            </a:r>
          </a:p>
        </p:txBody>
      </p:sp>
      <p:sp>
        <p:nvSpPr>
          <p:cNvPr id="74" name="Speech Bubble: Rectangle with Corners Rounded 73">
            <a:extLst>
              <a:ext uri="{FF2B5EF4-FFF2-40B4-BE49-F238E27FC236}">
                <a16:creationId xmlns:a16="http://schemas.microsoft.com/office/drawing/2014/main" id="{BD550F66-7B50-4791-8E8B-94589BD328AD}"/>
              </a:ext>
            </a:extLst>
          </p:cNvPr>
          <p:cNvSpPr/>
          <p:nvPr/>
        </p:nvSpPr>
        <p:spPr>
          <a:xfrm>
            <a:off x="819362" y="2059941"/>
            <a:ext cx="3711685" cy="1257788"/>
          </a:xfrm>
          <a:prstGeom prst="wedgeRoundRectCallout">
            <a:avLst>
              <a:gd name="adj1" fmla="val 38362"/>
              <a:gd name="adj2" fmla="val -1057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returned function </a:t>
            </a:r>
            <a:r>
              <a:rPr lang="en-US" sz="2000" dirty="0">
                <a:solidFill>
                  <a:srgbClr val="FFC1C1"/>
                </a:solidFill>
                <a:latin typeface="Corbel" panose="020B0503020204020204" pitchFamily="34" charset="0"/>
              </a:rPr>
              <a:t>accepts a String</a:t>
            </a:r>
            <a:r>
              <a:rPr lang="en-US" sz="2000" dirty="0">
                <a:latin typeface="Corbel" panose="020B0503020204020204" pitchFamily="34" charset="0"/>
              </a:rPr>
              <a:t> as its parameter, and </a:t>
            </a:r>
            <a:r>
              <a:rPr lang="en-US" sz="2000" dirty="0">
                <a:solidFill>
                  <a:srgbClr val="FFC1C1"/>
                </a:solidFill>
                <a:latin typeface="Corbel" panose="020B0503020204020204" pitchFamily="34" charset="0"/>
              </a:rPr>
              <a:t>returns a String</a:t>
            </a:r>
            <a:r>
              <a:rPr lang="en-US" sz="2000" dirty="0">
                <a:latin typeface="Corbel" panose="020B0503020204020204" pitchFamily="34" charset="0"/>
              </a:rPr>
              <a:t>.</a:t>
            </a:r>
          </a:p>
        </p:txBody>
      </p:sp>
      <p:sp>
        <p:nvSpPr>
          <p:cNvPr id="79" name="Speech Bubble: Rectangle with Corners Rounded 78">
            <a:extLst>
              <a:ext uri="{FF2B5EF4-FFF2-40B4-BE49-F238E27FC236}">
                <a16:creationId xmlns:a16="http://schemas.microsoft.com/office/drawing/2014/main" id="{52AB383E-09C9-4355-92EA-0D5D07753E2B}"/>
              </a:ext>
            </a:extLst>
          </p:cNvPr>
          <p:cNvSpPr/>
          <p:nvPr/>
        </p:nvSpPr>
        <p:spPr>
          <a:xfrm>
            <a:off x="2362108" y="786933"/>
            <a:ext cx="3513593" cy="870942"/>
          </a:xfrm>
          <a:prstGeom prst="wedgeRoundRectCallout">
            <a:avLst>
              <a:gd name="adj1" fmla="val -69619"/>
              <a:gd name="adj2" fmla="val 6942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a person was born during the </a:t>
            </a:r>
            <a:r>
              <a:rPr lang="en-US" sz="2000" dirty="0" err="1">
                <a:latin typeface="Corbel" panose="020B0503020204020204" pitchFamily="34" charset="0"/>
              </a:rPr>
              <a:t>genz</a:t>
            </a:r>
            <a:r>
              <a:rPr lang="en-US" sz="2000" dirty="0">
                <a:latin typeface="Corbel" panose="020B0503020204020204" pitchFamily="34" charset="0"/>
              </a:rPr>
              <a:t> years…</a:t>
            </a:r>
          </a:p>
        </p:txBody>
      </p:sp>
      <p:sp>
        <p:nvSpPr>
          <p:cNvPr id="83" name="Speech Bubble: Rectangle with Corners Rounded 82">
            <a:extLst>
              <a:ext uri="{FF2B5EF4-FFF2-40B4-BE49-F238E27FC236}">
                <a16:creationId xmlns:a16="http://schemas.microsoft.com/office/drawing/2014/main" id="{246FCA82-10FD-42C3-B762-DEE5BF13ABD5}"/>
              </a:ext>
            </a:extLst>
          </p:cNvPr>
          <p:cNvSpPr/>
          <p:nvPr/>
        </p:nvSpPr>
        <p:spPr>
          <a:xfrm>
            <a:off x="5355726" y="2534386"/>
            <a:ext cx="3453354" cy="1028397"/>
          </a:xfrm>
          <a:prstGeom prst="wedgeRoundRectCallout">
            <a:avLst>
              <a:gd name="adj1" fmla="val -43594"/>
              <a:gd name="adj2" fmla="val -945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return our </a:t>
            </a:r>
            <a:r>
              <a:rPr lang="en-US" sz="2000" dirty="0" err="1">
                <a:latin typeface="Corbel" panose="020B0503020204020204" pitchFamily="34" charset="0"/>
              </a:rPr>
              <a:t>genz</a:t>
            </a:r>
            <a:r>
              <a:rPr lang="en-US" sz="2000" dirty="0">
                <a:latin typeface="Corbel" panose="020B0503020204020204" pitchFamily="34" charset="0"/>
              </a:rPr>
              <a:t> pickup function!</a:t>
            </a:r>
          </a:p>
        </p:txBody>
      </p:sp>
      <p:sp>
        <p:nvSpPr>
          <p:cNvPr id="84" name="Speech Bubble: Rectangle with Corners Rounded 83">
            <a:extLst>
              <a:ext uri="{FF2B5EF4-FFF2-40B4-BE49-F238E27FC236}">
                <a16:creationId xmlns:a16="http://schemas.microsoft.com/office/drawing/2014/main" id="{C8DE7251-6648-484C-8158-8D2DD88FC5C9}"/>
              </a:ext>
            </a:extLst>
          </p:cNvPr>
          <p:cNvSpPr/>
          <p:nvPr/>
        </p:nvSpPr>
        <p:spPr>
          <a:xfrm>
            <a:off x="1591296" y="1294931"/>
            <a:ext cx="2396756" cy="687906"/>
          </a:xfrm>
          <a:prstGeom prst="wedgeRoundRectCallout">
            <a:avLst>
              <a:gd name="adj1" fmla="val -69619"/>
              <a:gd name="adj2" fmla="val 6942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a:t>
            </a:r>
          </a:p>
        </p:txBody>
      </p:sp>
      <p:sp>
        <p:nvSpPr>
          <p:cNvPr id="85" name="Speech Bubble: Rectangle with Corners Rounded 84">
            <a:extLst>
              <a:ext uri="{FF2B5EF4-FFF2-40B4-BE49-F238E27FC236}">
                <a16:creationId xmlns:a16="http://schemas.microsoft.com/office/drawing/2014/main" id="{900886DD-C6D7-4BDC-93AD-ED1FB5D005C4}"/>
              </a:ext>
            </a:extLst>
          </p:cNvPr>
          <p:cNvSpPr/>
          <p:nvPr/>
        </p:nvSpPr>
        <p:spPr>
          <a:xfrm>
            <a:off x="2681554" y="2838996"/>
            <a:ext cx="3453354" cy="1028397"/>
          </a:xfrm>
          <a:prstGeom prst="wedgeRoundRectCallout">
            <a:avLst>
              <a:gd name="adj1" fmla="val -43594"/>
              <a:gd name="adj2" fmla="val -945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return our default pickup function!</a:t>
            </a:r>
          </a:p>
        </p:txBody>
      </p:sp>
      <p:grpSp>
        <p:nvGrpSpPr>
          <p:cNvPr id="86" name="Group 85">
            <a:extLst>
              <a:ext uri="{FF2B5EF4-FFF2-40B4-BE49-F238E27FC236}">
                <a16:creationId xmlns:a16="http://schemas.microsoft.com/office/drawing/2014/main" id="{F8675962-0B52-4080-92CC-56C40D19D6E9}"/>
              </a:ext>
            </a:extLst>
          </p:cNvPr>
          <p:cNvGrpSpPr/>
          <p:nvPr/>
        </p:nvGrpSpPr>
        <p:grpSpPr>
          <a:xfrm>
            <a:off x="427842" y="4410269"/>
            <a:ext cx="5520284" cy="2991371"/>
            <a:chOff x="6095118" y="1978967"/>
            <a:chExt cx="5733038" cy="3897301"/>
          </a:xfrm>
        </p:grpSpPr>
        <p:grpSp>
          <p:nvGrpSpPr>
            <p:cNvPr id="87" name="Group 86">
              <a:extLst>
                <a:ext uri="{FF2B5EF4-FFF2-40B4-BE49-F238E27FC236}">
                  <a16:creationId xmlns:a16="http://schemas.microsoft.com/office/drawing/2014/main" id="{35FADB5A-25B3-458B-86BA-A38797C75FDC}"/>
                </a:ext>
              </a:extLst>
            </p:cNvPr>
            <p:cNvGrpSpPr/>
            <p:nvPr/>
          </p:nvGrpSpPr>
          <p:grpSpPr>
            <a:xfrm>
              <a:off x="6095118" y="1978967"/>
              <a:ext cx="5733038" cy="3897301"/>
              <a:chOff x="3072962" y="1263460"/>
              <a:chExt cx="5994838" cy="4504925"/>
            </a:xfrm>
          </p:grpSpPr>
          <p:pic>
            <p:nvPicPr>
              <p:cNvPr id="89" name="Picture 88">
                <a:extLst>
                  <a:ext uri="{FF2B5EF4-FFF2-40B4-BE49-F238E27FC236}">
                    <a16:creationId xmlns:a16="http://schemas.microsoft.com/office/drawing/2014/main" id="{E69C0BB6-15A6-43B6-A948-8EAADEBFC7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90" name="Rectangle 89">
                <a:extLst>
                  <a:ext uri="{FF2B5EF4-FFF2-40B4-BE49-F238E27FC236}">
                    <a16:creationId xmlns:a16="http://schemas.microsoft.com/office/drawing/2014/main" id="{31263F52-2DCC-413A-95AC-F9184611B8BA}"/>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88" name="Rectangle 87">
              <a:extLst>
                <a:ext uri="{FF2B5EF4-FFF2-40B4-BE49-F238E27FC236}">
                  <a16:creationId xmlns:a16="http://schemas.microsoft.com/office/drawing/2014/main" id="{B7E9F3CB-C35D-44FE-BD4B-6B03AD53C69E}"/>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TextBox 90">
            <a:extLst>
              <a:ext uri="{FF2B5EF4-FFF2-40B4-BE49-F238E27FC236}">
                <a16:creationId xmlns:a16="http://schemas.microsoft.com/office/drawing/2014/main" id="{AEA7C983-2DB2-4E3E-8B7C-F1C55FEB87AB}"/>
              </a:ext>
            </a:extLst>
          </p:cNvPr>
          <p:cNvSpPr txBox="1"/>
          <p:nvPr/>
        </p:nvSpPr>
        <p:spPr>
          <a:xfrm>
            <a:off x="452236" y="4538726"/>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92" name="TextBox 91">
            <a:extLst>
              <a:ext uri="{FF2B5EF4-FFF2-40B4-BE49-F238E27FC236}">
                <a16:creationId xmlns:a16="http://schemas.microsoft.com/office/drawing/2014/main" id="{C5DF4572-6F92-4089-9267-70773B223675}"/>
              </a:ext>
            </a:extLst>
          </p:cNvPr>
          <p:cNvSpPr txBox="1"/>
          <p:nvPr/>
        </p:nvSpPr>
        <p:spPr>
          <a:xfrm>
            <a:off x="1545832" y="4546025"/>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first</a:t>
            </a:r>
          </a:p>
        </p:txBody>
      </p:sp>
      <p:sp>
        <p:nvSpPr>
          <p:cNvPr id="93" name="TextBox 92">
            <a:extLst>
              <a:ext uri="{FF2B5EF4-FFF2-40B4-BE49-F238E27FC236}">
                <a16:creationId xmlns:a16="http://schemas.microsoft.com/office/drawing/2014/main" id="{D4D4D92B-D54A-43C8-BD64-EC92D3D1E9C3}"/>
              </a:ext>
            </a:extLst>
          </p:cNvPr>
          <p:cNvSpPr txBox="1"/>
          <p:nvPr/>
        </p:nvSpPr>
        <p:spPr>
          <a:xfrm>
            <a:off x="421316" y="5047841"/>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First&gt; </a:t>
            </a:r>
          </a:p>
        </p:txBody>
      </p:sp>
      <p:sp>
        <p:nvSpPr>
          <p:cNvPr id="94" name="TextBox 93">
            <a:extLst>
              <a:ext uri="{FF2B5EF4-FFF2-40B4-BE49-F238E27FC236}">
                <a16:creationId xmlns:a16="http://schemas.microsoft.com/office/drawing/2014/main" id="{3D7C172C-34F1-4984-90C8-2AE2D9FDEB0F}"/>
              </a:ext>
            </a:extLst>
          </p:cNvPr>
          <p:cNvSpPr txBox="1"/>
          <p:nvPr/>
        </p:nvSpPr>
        <p:spPr>
          <a:xfrm>
            <a:off x="425733" y="4783437"/>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96" name="TextBox 95">
            <a:extLst>
              <a:ext uri="{FF2B5EF4-FFF2-40B4-BE49-F238E27FC236}">
                <a16:creationId xmlns:a16="http://schemas.microsoft.com/office/drawing/2014/main" id="{FD6BA745-95EA-49AE-BCAC-BC6BBC40E26E}"/>
              </a:ext>
            </a:extLst>
          </p:cNvPr>
          <p:cNvSpPr txBox="1"/>
          <p:nvPr/>
        </p:nvSpPr>
        <p:spPr>
          <a:xfrm>
            <a:off x="410295" y="5337852"/>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First&gt; </a:t>
            </a:r>
          </a:p>
        </p:txBody>
      </p:sp>
      <p:sp>
        <p:nvSpPr>
          <p:cNvPr id="97" name="TextBox 96">
            <a:extLst>
              <a:ext uri="{FF2B5EF4-FFF2-40B4-BE49-F238E27FC236}">
                <a16:creationId xmlns:a16="http://schemas.microsoft.com/office/drawing/2014/main" id="{1581C5EE-BF99-4602-90D2-C7BBCB4C20CE}"/>
              </a:ext>
            </a:extLst>
          </p:cNvPr>
          <p:cNvSpPr txBox="1"/>
          <p:nvPr/>
        </p:nvSpPr>
        <p:spPr>
          <a:xfrm>
            <a:off x="1208697" y="5337404"/>
            <a:ext cx="3635714"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pickup_fn</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Jayathi</a:t>
            </a:r>
            <a:r>
              <a:rPr lang="en-US" dirty="0">
                <a:solidFill>
                  <a:srgbClr val="C2FFF0"/>
                </a:solidFill>
                <a:latin typeface="Consolas" panose="020B0609020204030204" pitchFamily="49" charset="0"/>
              </a:rPr>
              <a:t>"</a:t>
            </a:r>
          </a:p>
        </p:txBody>
      </p:sp>
      <p:sp>
        <p:nvSpPr>
          <p:cNvPr id="98" name="TextBox 97">
            <a:extLst>
              <a:ext uri="{FF2B5EF4-FFF2-40B4-BE49-F238E27FC236}">
                <a16:creationId xmlns:a16="http://schemas.microsoft.com/office/drawing/2014/main" id="{173B848C-DCFA-42C8-A1A4-20B89B842792}"/>
              </a:ext>
            </a:extLst>
          </p:cNvPr>
          <p:cNvSpPr txBox="1"/>
          <p:nvPr/>
        </p:nvSpPr>
        <p:spPr>
          <a:xfrm>
            <a:off x="421315" y="5617878"/>
            <a:ext cx="6093360" cy="369332"/>
          </a:xfrm>
          <a:prstGeom prst="rect">
            <a:avLst/>
          </a:prstGeom>
          <a:noFill/>
        </p:spPr>
        <p:txBody>
          <a:bodyPr wrap="square" rtlCol="0">
            <a:spAutoFit/>
          </a:bodyPr>
          <a:lstStyle/>
          <a:p>
            <a:r>
              <a:rPr lang="en-US" dirty="0">
                <a:solidFill>
                  <a:srgbClr val="FFAFAF"/>
                </a:solidFill>
                <a:latin typeface="Consolas" panose="020B0609020204030204" pitchFamily="49" charset="0"/>
              </a:rPr>
              <a:t>"</a:t>
            </a:r>
            <a:r>
              <a:rPr lang="en-US" dirty="0" err="1">
                <a:solidFill>
                  <a:srgbClr val="FFAFAF"/>
                </a:solidFill>
                <a:latin typeface="Consolas" panose="020B0609020204030204" pitchFamily="49" charset="0"/>
              </a:rPr>
              <a:t>Jayathi</a:t>
            </a:r>
            <a:r>
              <a:rPr lang="en-US" dirty="0">
                <a:solidFill>
                  <a:srgbClr val="FFAFAF"/>
                </a:solidFill>
                <a:latin typeface="Consolas" panose="020B0609020204030204" pitchFamily="49" charset="0"/>
              </a:rPr>
              <a:t>, you've got </a:t>
            </a:r>
            <a:r>
              <a:rPr lang="en-US" dirty="0" err="1">
                <a:solidFill>
                  <a:srgbClr val="FFAFAF"/>
                </a:solidFill>
                <a:latin typeface="Consolas" panose="020B0609020204030204" pitchFamily="49" charset="0"/>
              </a:rPr>
              <a:t>steez</a:t>
            </a:r>
            <a:r>
              <a:rPr lang="en-US" dirty="0">
                <a:solidFill>
                  <a:srgbClr val="FFAFAF"/>
                </a:solidFill>
                <a:latin typeface="Consolas" panose="020B0609020204030204" pitchFamily="49" charset="0"/>
              </a:rPr>
              <a:t>!"</a:t>
            </a:r>
          </a:p>
        </p:txBody>
      </p:sp>
      <p:sp>
        <p:nvSpPr>
          <p:cNvPr id="99" name="TextBox 98">
            <a:extLst>
              <a:ext uri="{FF2B5EF4-FFF2-40B4-BE49-F238E27FC236}">
                <a16:creationId xmlns:a16="http://schemas.microsoft.com/office/drawing/2014/main" id="{FF37757D-FAA0-493A-BF09-248B92E6B62C}"/>
              </a:ext>
            </a:extLst>
          </p:cNvPr>
          <p:cNvSpPr txBox="1"/>
          <p:nvPr/>
        </p:nvSpPr>
        <p:spPr>
          <a:xfrm>
            <a:off x="1214434" y="5047393"/>
            <a:ext cx="4557150"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pickup_fn</a:t>
            </a:r>
            <a:r>
              <a:rPr lang="en-US" dirty="0">
                <a:solidFill>
                  <a:srgbClr val="C2FFF0"/>
                </a:solidFill>
                <a:latin typeface="Consolas" panose="020B0609020204030204" pitchFamily="49" charset="0"/>
              </a:rPr>
              <a:t> = </a:t>
            </a:r>
            <a:r>
              <a:rPr lang="en-US" dirty="0" err="1">
                <a:solidFill>
                  <a:srgbClr val="C2FFF0"/>
                </a:solidFill>
                <a:latin typeface="Consolas" panose="020B0609020204030204" pitchFamily="49" charset="0"/>
              </a:rPr>
              <a:t>get_pickup_func</a:t>
            </a:r>
            <a:r>
              <a:rPr lang="en-US" dirty="0">
                <a:solidFill>
                  <a:srgbClr val="C2FFF0"/>
                </a:solidFill>
                <a:latin typeface="Consolas" panose="020B0609020204030204" pitchFamily="49" charset="0"/>
              </a:rPr>
              <a:t> 2003</a:t>
            </a:r>
          </a:p>
        </p:txBody>
      </p:sp>
      <p:sp>
        <p:nvSpPr>
          <p:cNvPr id="105" name="Rectangle 104">
            <a:extLst>
              <a:ext uri="{FF2B5EF4-FFF2-40B4-BE49-F238E27FC236}">
                <a16:creationId xmlns:a16="http://schemas.microsoft.com/office/drawing/2014/main" id="{D0125509-38BC-47A1-AF28-EC22F37AE987}"/>
              </a:ext>
            </a:extLst>
          </p:cNvPr>
          <p:cNvSpPr/>
          <p:nvPr/>
        </p:nvSpPr>
        <p:spPr>
          <a:xfrm>
            <a:off x="273982" y="1098416"/>
            <a:ext cx="5535706" cy="343809"/>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1C1"/>
              </a:solidFill>
            </a:endParaRPr>
          </a:p>
        </p:txBody>
      </p:sp>
      <p:cxnSp>
        <p:nvCxnSpPr>
          <p:cNvPr id="106" name="Straight Arrow Connector 105">
            <a:extLst>
              <a:ext uri="{FF2B5EF4-FFF2-40B4-BE49-F238E27FC236}">
                <a16:creationId xmlns:a16="http://schemas.microsoft.com/office/drawing/2014/main" id="{F163FD1C-4193-4EEE-8466-E9EA0EC8415D}"/>
              </a:ext>
            </a:extLst>
          </p:cNvPr>
          <p:cNvCxnSpPr/>
          <p:nvPr/>
        </p:nvCxnSpPr>
        <p:spPr>
          <a:xfrm>
            <a:off x="155031" y="1917350"/>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DC6FE497-F9C7-4A56-BA76-9CF357B162DC}"/>
              </a:ext>
            </a:extLst>
          </p:cNvPr>
          <p:cNvGrpSpPr/>
          <p:nvPr/>
        </p:nvGrpSpPr>
        <p:grpSpPr>
          <a:xfrm>
            <a:off x="202840" y="3755185"/>
            <a:ext cx="5853928" cy="401320"/>
            <a:chOff x="-336264" y="4507915"/>
            <a:chExt cx="5853928" cy="401320"/>
          </a:xfrm>
        </p:grpSpPr>
        <p:sp>
          <p:nvSpPr>
            <p:cNvPr id="108" name="TextBox 107">
              <a:extLst>
                <a:ext uri="{FF2B5EF4-FFF2-40B4-BE49-F238E27FC236}">
                  <a16:creationId xmlns:a16="http://schemas.microsoft.com/office/drawing/2014/main" id="{5458927D-7066-448B-AA30-6564194874C2}"/>
                </a:ext>
              </a:extLst>
            </p:cNvPr>
            <p:cNvSpPr txBox="1"/>
            <p:nvPr/>
          </p:nvSpPr>
          <p:spPr>
            <a:xfrm>
              <a:off x="-336264" y="4507915"/>
              <a:ext cx="1546012" cy="400110"/>
            </a:xfrm>
            <a:prstGeom prst="rect">
              <a:avLst/>
            </a:prstGeom>
            <a:noFill/>
          </p:spPr>
          <p:txBody>
            <a:bodyPr wrap="square" rtlCol="0">
              <a:spAutoFit/>
            </a:bodyPr>
            <a:lstStyle/>
            <a:p>
              <a:pPr algn="r"/>
              <a:r>
                <a:rPr lang="en-US" sz="2000" dirty="0" err="1">
                  <a:latin typeface="Consolas" panose="020B0609020204030204" pitchFamily="49" charset="0"/>
                </a:rPr>
                <a:t>pickup_fn</a:t>
              </a:r>
              <a:endParaRPr lang="en-US" sz="2000" dirty="0">
                <a:latin typeface="Consolas" panose="020B0609020204030204" pitchFamily="49" charset="0"/>
              </a:endParaRPr>
            </a:p>
          </p:txBody>
        </p:sp>
        <p:sp>
          <p:nvSpPr>
            <p:cNvPr id="109" name="Rectangle 108">
              <a:extLst>
                <a:ext uri="{FF2B5EF4-FFF2-40B4-BE49-F238E27FC236}">
                  <a16:creationId xmlns:a16="http://schemas.microsoft.com/office/drawing/2014/main" id="{398D8E8B-D427-4E67-B359-CAABD01A9F27}"/>
                </a:ext>
              </a:extLst>
            </p:cNvPr>
            <p:cNvSpPr/>
            <p:nvPr/>
          </p:nvSpPr>
          <p:spPr>
            <a:xfrm>
              <a:off x="1213010" y="4507915"/>
              <a:ext cx="4304654" cy="4013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latin typeface="Consolas" panose="020B0609020204030204" pitchFamily="49" charset="0"/>
              </a:endParaRPr>
            </a:p>
          </p:txBody>
        </p:sp>
      </p:grpSp>
      <p:cxnSp>
        <p:nvCxnSpPr>
          <p:cNvPr id="110" name="Straight Arrow Connector 109">
            <a:extLst>
              <a:ext uri="{FF2B5EF4-FFF2-40B4-BE49-F238E27FC236}">
                <a16:creationId xmlns:a16="http://schemas.microsoft.com/office/drawing/2014/main" id="{7EE32F51-E97F-4A6C-976F-A8AB76B5812A}"/>
              </a:ext>
            </a:extLst>
          </p:cNvPr>
          <p:cNvCxnSpPr>
            <a:cxnSpLocks/>
          </p:cNvCxnSpPr>
          <p:nvPr/>
        </p:nvCxnSpPr>
        <p:spPr>
          <a:xfrm>
            <a:off x="4078586" y="1620570"/>
            <a:ext cx="167515" cy="2002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61E4E8D-F96C-43F7-B83A-61DD9DD9CB5D}"/>
              </a:ext>
            </a:extLst>
          </p:cNvPr>
          <p:cNvSpPr txBox="1"/>
          <p:nvPr/>
        </p:nvSpPr>
        <p:spPr>
          <a:xfrm>
            <a:off x="2789205" y="2699532"/>
            <a:ext cx="3711685" cy="430887"/>
          </a:xfrm>
          <a:prstGeom prst="rect">
            <a:avLst/>
          </a:prstGeom>
          <a:noFill/>
        </p:spPr>
        <p:txBody>
          <a:bodyPr wrap="square">
            <a:spAutoFit/>
          </a:bodyPr>
          <a:lstStyle/>
          <a:p>
            <a:r>
              <a:rPr lang="en-US" sz="2200" dirty="0">
                <a:latin typeface="Corbel (Body)"/>
              </a:rPr>
              <a:t>name ++ ", you've got </a:t>
            </a:r>
            <a:r>
              <a:rPr lang="en-US" sz="2200" dirty="0" err="1">
                <a:latin typeface="Corbel (Body)"/>
              </a:rPr>
              <a:t>steez</a:t>
            </a:r>
            <a:r>
              <a:rPr lang="en-US" sz="2200" dirty="0">
                <a:latin typeface="Corbel (Body)"/>
              </a:rPr>
              <a:t>!"</a:t>
            </a:r>
          </a:p>
        </p:txBody>
      </p:sp>
      <p:sp>
        <p:nvSpPr>
          <p:cNvPr id="113" name="Speech Bubble: Rectangle with Corners Rounded 112">
            <a:extLst>
              <a:ext uri="{FF2B5EF4-FFF2-40B4-BE49-F238E27FC236}">
                <a16:creationId xmlns:a16="http://schemas.microsoft.com/office/drawing/2014/main" id="{FCF5FB03-CBE5-484A-915E-0A6E85450D33}"/>
              </a:ext>
            </a:extLst>
          </p:cNvPr>
          <p:cNvSpPr/>
          <p:nvPr/>
        </p:nvSpPr>
        <p:spPr>
          <a:xfrm>
            <a:off x="1190649" y="3526291"/>
            <a:ext cx="3513593" cy="870942"/>
          </a:xfrm>
          <a:prstGeom prst="wedgeRoundRectCallout">
            <a:avLst>
              <a:gd name="adj1" fmla="val -58797"/>
              <a:gd name="adj2" fmla="val -1020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(BTW, this is how we define a </a:t>
            </a:r>
            <a:r>
              <a:rPr lang="en-US" sz="2000" dirty="0">
                <a:solidFill>
                  <a:srgbClr val="FFC1C1"/>
                </a:solidFill>
                <a:latin typeface="Corbel" panose="020B0503020204020204" pitchFamily="34" charset="0"/>
              </a:rPr>
              <a:t>"nested function" </a:t>
            </a:r>
            <a:r>
              <a:rPr lang="en-US" sz="2000" dirty="0">
                <a:latin typeface="Corbel" panose="020B0503020204020204" pitchFamily="34" charset="0"/>
              </a:rPr>
              <a:t>in Haskell)</a:t>
            </a:r>
          </a:p>
        </p:txBody>
      </p:sp>
      <p:sp>
        <p:nvSpPr>
          <p:cNvPr id="117" name="Speech Bubble: Rectangle with Corners Rounded 116">
            <a:extLst>
              <a:ext uri="{FF2B5EF4-FFF2-40B4-BE49-F238E27FC236}">
                <a16:creationId xmlns:a16="http://schemas.microsoft.com/office/drawing/2014/main" id="{80530A6E-4601-44A6-B5C2-6FAAE070BD70}"/>
              </a:ext>
            </a:extLst>
          </p:cNvPr>
          <p:cNvSpPr/>
          <p:nvPr/>
        </p:nvSpPr>
        <p:spPr>
          <a:xfrm>
            <a:off x="5590794" y="4825534"/>
            <a:ext cx="3513593" cy="609331"/>
          </a:xfrm>
          <a:prstGeom prst="wedgeRoundRectCallout">
            <a:avLst>
              <a:gd name="adj1" fmla="val -77607"/>
              <a:gd name="adj2" fmla="val 15023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do this too…</a:t>
            </a:r>
          </a:p>
        </p:txBody>
      </p:sp>
      <p:sp>
        <p:nvSpPr>
          <p:cNvPr id="118" name="TextBox 117">
            <a:extLst>
              <a:ext uri="{FF2B5EF4-FFF2-40B4-BE49-F238E27FC236}">
                <a16:creationId xmlns:a16="http://schemas.microsoft.com/office/drawing/2014/main" id="{D98669D0-C995-4171-9F40-C7EFA521637E}"/>
              </a:ext>
            </a:extLst>
          </p:cNvPr>
          <p:cNvSpPr txBox="1"/>
          <p:nvPr/>
        </p:nvSpPr>
        <p:spPr>
          <a:xfrm>
            <a:off x="370261" y="5921353"/>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First&gt; </a:t>
            </a:r>
          </a:p>
        </p:txBody>
      </p:sp>
      <p:sp>
        <p:nvSpPr>
          <p:cNvPr id="119" name="TextBox 118">
            <a:extLst>
              <a:ext uri="{FF2B5EF4-FFF2-40B4-BE49-F238E27FC236}">
                <a16:creationId xmlns:a16="http://schemas.microsoft.com/office/drawing/2014/main" id="{0C5473C9-CABC-453C-9FEB-4131EAA74B1D}"/>
              </a:ext>
            </a:extLst>
          </p:cNvPr>
          <p:cNvSpPr txBox="1"/>
          <p:nvPr/>
        </p:nvSpPr>
        <p:spPr>
          <a:xfrm>
            <a:off x="1168663" y="5920905"/>
            <a:ext cx="4707038"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get_pickup_func</a:t>
            </a:r>
            <a:r>
              <a:rPr lang="en-US" dirty="0">
                <a:solidFill>
                  <a:srgbClr val="C2FFF0"/>
                </a:solidFill>
                <a:latin typeface="Consolas" panose="020B0609020204030204" pitchFamily="49" charset="0"/>
              </a:rPr>
              <a:t> 1971 "Carey"</a:t>
            </a:r>
          </a:p>
        </p:txBody>
      </p:sp>
      <p:sp>
        <p:nvSpPr>
          <p:cNvPr id="120" name="TextBox 119">
            <a:extLst>
              <a:ext uri="{FF2B5EF4-FFF2-40B4-BE49-F238E27FC236}">
                <a16:creationId xmlns:a16="http://schemas.microsoft.com/office/drawing/2014/main" id="{C68D1181-E085-42D4-8198-043DA02F2BB9}"/>
              </a:ext>
            </a:extLst>
          </p:cNvPr>
          <p:cNvSpPr txBox="1"/>
          <p:nvPr/>
        </p:nvSpPr>
        <p:spPr>
          <a:xfrm>
            <a:off x="381281" y="6201379"/>
            <a:ext cx="6093360" cy="369332"/>
          </a:xfrm>
          <a:prstGeom prst="rect">
            <a:avLst/>
          </a:prstGeom>
          <a:noFill/>
        </p:spPr>
        <p:txBody>
          <a:bodyPr wrap="square" rtlCol="0">
            <a:spAutoFit/>
          </a:bodyPr>
          <a:lstStyle/>
          <a:p>
            <a:r>
              <a:rPr lang="en-US" dirty="0">
                <a:solidFill>
                  <a:srgbClr val="FFAFAF"/>
                </a:solidFill>
                <a:latin typeface="Consolas" panose="020B0609020204030204" pitchFamily="49" charset="0"/>
              </a:rPr>
              <a:t>"Carey, you've got style!"</a:t>
            </a:r>
          </a:p>
        </p:txBody>
      </p:sp>
      <p:grpSp>
        <p:nvGrpSpPr>
          <p:cNvPr id="9" name="Group 8">
            <a:extLst>
              <a:ext uri="{FF2B5EF4-FFF2-40B4-BE49-F238E27FC236}">
                <a16:creationId xmlns:a16="http://schemas.microsoft.com/office/drawing/2014/main" id="{BAF60CB1-E7ED-4BF1-A787-C2498DFD347E}"/>
              </a:ext>
            </a:extLst>
          </p:cNvPr>
          <p:cNvGrpSpPr/>
          <p:nvPr/>
        </p:nvGrpSpPr>
        <p:grpSpPr>
          <a:xfrm>
            <a:off x="1227614" y="5903810"/>
            <a:ext cx="2565788" cy="407671"/>
            <a:chOff x="1227614" y="5903810"/>
            <a:chExt cx="2565788" cy="407671"/>
          </a:xfrm>
        </p:grpSpPr>
        <p:sp>
          <p:nvSpPr>
            <p:cNvPr id="122" name="Rectangle 121">
              <a:extLst>
                <a:ext uri="{FF2B5EF4-FFF2-40B4-BE49-F238E27FC236}">
                  <a16:creationId xmlns:a16="http://schemas.microsoft.com/office/drawing/2014/main" id="{B67554D4-5404-4BCA-A982-2F029C717EB9}"/>
                </a:ext>
              </a:extLst>
            </p:cNvPr>
            <p:cNvSpPr/>
            <p:nvPr/>
          </p:nvSpPr>
          <p:spPr>
            <a:xfrm>
              <a:off x="1227614" y="5967672"/>
              <a:ext cx="2565788" cy="343809"/>
            </a:xfrm>
            <a:prstGeom prst="rect">
              <a:avLst/>
            </a:prstGeom>
            <a:solidFill>
              <a:srgbClr val="1C1C1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1C1"/>
                </a:solidFill>
              </a:endParaRPr>
            </a:p>
          </p:txBody>
        </p:sp>
        <p:sp>
          <p:nvSpPr>
            <p:cNvPr id="121" name="TextBox 120">
              <a:extLst>
                <a:ext uri="{FF2B5EF4-FFF2-40B4-BE49-F238E27FC236}">
                  <a16:creationId xmlns:a16="http://schemas.microsoft.com/office/drawing/2014/main" id="{BE7F8773-5E6C-4442-9079-D31879EFBF06}"/>
                </a:ext>
              </a:extLst>
            </p:cNvPr>
            <p:cNvSpPr txBox="1"/>
            <p:nvPr/>
          </p:nvSpPr>
          <p:spPr>
            <a:xfrm>
              <a:off x="1776638" y="5903810"/>
              <a:ext cx="1632489" cy="400110"/>
            </a:xfrm>
            <a:prstGeom prst="rect">
              <a:avLst/>
            </a:prstGeom>
            <a:noFill/>
          </p:spPr>
          <p:txBody>
            <a:bodyPr wrap="square">
              <a:spAutoFit/>
            </a:bodyPr>
            <a:lstStyle/>
            <a:p>
              <a:r>
                <a:rPr lang="en-US" sz="2000" dirty="0" err="1">
                  <a:solidFill>
                    <a:srgbClr val="FF4B4B"/>
                  </a:solidFill>
                </a:rPr>
                <a:t>pickup_other</a:t>
              </a:r>
              <a:r>
                <a:rPr lang="en-US" sz="2000" dirty="0">
                  <a:solidFill>
                    <a:srgbClr val="FF4B4B"/>
                  </a:solidFill>
                </a:rPr>
                <a:t> </a:t>
              </a:r>
            </a:p>
          </p:txBody>
        </p:sp>
      </p:grpSp>
      <p:sp>
        <p:nvSpPr>
          <p:cNvPr id="104" name="TextBox 103">
            <a:extLst>
              <a:ext uri="{FF2B5EF4-FFF2-40B4-BE49-F238E27FC236}">
                <a16:creationId xmlns:a16="http://schemas.microsoft.com/office/drawing/2014/main" id="{1C14E2F4-0876-44BD-B837-61D2B9216A1F}"/>
              </a:ext>
            </a:extLst>
          </p:cNvPr>
          <p:cNvSpPr txBox="1"/>
          <p:nvPr/>
        </p:nvSpPr>
        <p:spPr>
          <a:xfrm>
            <a:off x="4300837" y="5051472"/>
            <a:ext cx="153452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2003</a:t>
            </a:r>
            <a:endParaRPr lang="en-US" dirty="0">
              <a:solidFill>
                <a:srgbClr val="FF0000"/>
              </a:solidFill>
            </a:endParaRPr>
          </a:p>
        </p:txBody>
      </p:sp>
    </p:spTree>
    <p:extLst>
      <p:ext uri="{BB962C8B-B14F-4D97-AF65-F5344CB8AC3E}">
        <p14:creationId xmlns:p14="http://schemas.microsoft.com/office/powerpoint/2010/main" val="11987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down)">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down)">
                                      <p:cBhvr>
                                        <p:cTn id="47" dur="500"/>
                                        <p:tgtEl>
                                          <p:spTgt spid="7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7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wipe(down)">
                                      <p:cBhvr>
                                        <p:cTn id="68" dur="500"/>
                                        <p:tgtEl>
                                          <p:spTgt spid="79"/>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2" nodeType="clickEffect">
                                  <p:stCondLst>
                                    <p:cond delay="0"/>
                                  </p:stCondLst>
                                  <p:childTnLst>
                                    <p:animMotion origin="layout" path="M -4.16667E-7 -7.40741E-7 L 0.16315 -0.00393 " pathEditMode="relative" rAng="0" ptsTypes="AA">
                                      <p:cBhvr>
                                        <p:cTn id="72" dur="2000" fill="hold"/>
                                        <p:tgtEl>
                                          <p:spTgt spid="79"/>
                                        </p:tgtEl>
                                        <p:attrNameLst>
                                          <p:attrName>ppt_x</p:attrName>
                                          <p:attrName>ppt_y</p:attrName>
                                        </p:attrNameLst>
                                      </p:cBhvr>
                                      <p:rCtr x="8151" y="-208"/>
                                    </p:animMotion>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wipe(down)">
                                      <p:cBhvr>
                                        <p:cTn id="77" dur="500"/>
                                        <p:tgtEl>
                                          <p:spTgt spid="8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2" nodeType="clickEffect">
                                  <p:stCondLst>
                                    <p:cond delay="0"/>
                                  </p:stCondLst>
                                  <p:childTnLst>
                                    <p:animMotion origin="layout" path="M 6.25E-7 -4.44444E-6 L -0.35026 0.14769 " pathEditMode="relative" rAng="0" ptsTypes="AA">
                                      <p:cBhvr>
                                        <p:cTn id="81" dur="2000" fill="hold"/>
                                        <p:tgtEl>
                                          <p:spTgt spid="83"/>
                                        </p:tgtEl>
                                        <p:attrNameLst>
                                          <p:attrName>ppt_x</p:attrName>
                                          <p:attrName>ppt_y</p:attrName>
                                        </p:attrNameLst>
                                      </p:cBhvr>
                                      <p:rCtr x="-17513" y="7384"/>
                                    </p:animMotion>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83"/>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7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13"/>
                                        </p:tgtEl>
                                        <p:attrNameLst>
                                          <p:attrName>style.visibility</p:attrName>
                                        </p:attrNameLst>
                                      </p:cBhvr>
                                      <p:to>
                                        <p:strVal val="visible"/>
                                      </p:to>
                                    </p:set>
                                    <p:animEffect transition="in" filter="wipe(down)">
                                      <p:cBhvr>
                                        <p:cTn id="92" dur="500"/>
                                        <p:tgtEl>
                                          <p:spTgt spid="113"/>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1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wipe(down)">
                                      <p:cBhvr>
                                        <p:cTn id="109" dur="500"/>
                                        <p:tgtEl>
                                          <p:spTgt spid="8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wipe(down)">
                                      <p:cBhvr>
                                        <p:cTn id="114" dur="500"/>
                                        <p:tgtEl>
                                          <p:spTgt spid="85"/>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2" nodeType="clickEffect">
                                  <p:stCondLst>
                                    <p:cond delay="0"/>
                                  </p:stCondLst>
                                  <p:childTnLst>
                                    <p:animMotion origin="layout" path="M 1.45833E-6 1.11111E-6 L -0.1013 0.14653 " pathEditMode="relative" rAng="0" ptsTypes="AA">
                                      <p:cBhvr>
                                        <p:cTn id="118" dur="2000" fill="hold"/>
                                        <p:tgtEl>
                                          <p:spTgt spid="85"/>
                                        </p:tgtEl>
                                        <p:attrNameLst>
                                          <p:attrName>ppt_x</p:attrName>
                                          <p:attrName>ppt_y</p:attrName>
                                        </p:attrNameLst>
                                      </p:cBhvr>
                                      <p:rCtr x="-5065" y="7315"/>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8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84"/>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Effect transition="in" filter="wipe(left)">
                                      <p:cBhvr>
                                        <p:cTn id="137" dur="500"/>
                                        <p:tgtEl>
                                          <p:spTgt spid="9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left)">
                                      <p:cBhvr>
                                        <p:cTn id="142" dur="500"/>
                                        <p:tgtEl>
                                          <p:spTgt spid="9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94"/>
                                        </p:tgtEl>
                                        <p:attrNameLst>
                                          <p:attrName>style.visibility</p:attrName>
                                        </p:attrNameLst>
                                      </p:cBhvr>
                                      <p:to>
                                        <p:strVal val="visible"/>
                                      </p:to>
                                    </p:set>
                                    <p:animEffect transition="in" filter="wipe(left)">
                                      <p:cBhvr>
                                        <p:cTn id="147" dur="500"/>
                                        <p:tgtEl>
                                          <p:spTgt spid="94"/>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93"/>
                                        </p:tgtEl>
                                        <p:attrNameLst>
                                          <p:attrName>style.visibility</p:attrName>
                                        </p:attrNameLst>
                                      </p:cBhvr>
                                      <p:to>
                                        <p:strVal val="visible"/>
                                      </p:to>
                                    </p:set>
                                    <p:animEffect transition="in" filter="wipe(left)">
                                      <p:cBhvr>
                                        <p:cTn id="152" dur="500"/>
                                        <p:tgtEl>
                                          <p:spTgt spid="93"/>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99"/>
                                        </p:tgtEl>
                                        <p:attrNameLst>
                                          <p:attrName>style.visibility</p:attrName>
                                        </p:attrNameLst>
                                      </p:cBhvr>
                                      <p:to>
                                        <p:strVal val="visible"/>
                                      </p:to>
                                    </p:set>
                                    <p:animEffect transition="in" filter="wipe(left)">
                                      <p:cBhvr>
                                        <p:cTn id="157" dur="500"/>
                                        <p:tgtEl>
                                          <p:spTgt spid="99"/>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nodeType="clickEffect">
                                  <p:stCondLst>
                                    <p:cond delay="0"/>
                                  </p:stCondLst>
                                  <p:childTnLst>
                                    <p:set>
                                      <p:cBhvr>
                                        <p:cTn id="161" dur="1" fill="hold">
                                          <p:stCondLst>
                                            <p:cond delay="0"/>
                                          </p:stCondLst>
                                        </p:cTn>
                                        <p:tgtEl>
                                          <p:spTgt spid="107"/>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1" nodeType="clickEffect">
                                  <p:stCondLst>
                                    <p:cond delay="0"/>
                                  </p:stCondLst>
                                  <p:childTnLst>
                                    <p:set>
                                      <p:cBhvr>
                                        <p:cTn id="165" dur="1" fill="hold">
                                          <p:stCondLst>
                                            <p:cond delay="0"/>
                                          </p:stCondLst>
                                        </p:cTn>
                                        <p:tgtEl>
                                          <p:spTgt spid="104"/>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0" presetClass="path" presetSubtype="0" accel="50000" decel="50000" fill="hold" grpId="0" nodeType="clickEffect">
                                  <p:stCondLst>
                                    <p:cond delay="0"/>
                                  </p:stCondLst>
                                  <p:childTnLst>
                                    <p:animMotion origin="layout" path="M 5E-6 4.07407E-6 L -0.20625 -0.5713 " pathEditMode="relative" rAng="0" ptsTypes="AA">
                                      <p:cBhvr>
                                        <p:cTn id="169" dur="2000" fill="hold"/>
                                        <p:tgtEl>
                                          <p:spTgt spid="104"/>
                                        </p:tgtEl>
                                        <p:attrNameLst>
                                          <p:attrName>ppt_x</p:attrName>
                                          <p:attrName>ppt_y</p:attrName>
                                        </p:attrNameLst>
                                      </p:cBhvr>
                                      <p:rCtr x="-10312" y="-28565"/>
                                    </p:animMotion>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106"/>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nodeType="clickEffect">
                                  <p:stCondLst>
                                    <p:cond delay="0"/>
                                  </p:stCondLst>
                                  <p:childTnLst>
                                    <p:set>
                                      <p:cBhvr>
                                        <p:cTn id="180" dur="1" fill="hold">
                                          <p:stCondLst>
                                            <p:cond delay="0"/>
                                          </p:stCondLst>
                                        </p:cTn>
                                        <p:tgtEl>
                                          <p:spTgt spid="106"/>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110"/>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11"/>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42" presetClass="path" presetSubtype="0" accel="50000" decel="50000" fill="hold" grpId="1" nodeType="clickEffect">
                                  <p:stCondLst>
                                    <p:cond delay="0"/>
                                  </p:stCondLst>
                                  <p:childTnLst>
                                    <p:animMotion origin="layout" path="M 4.16667E-7 5.55112E-17 L -0.06927 0.15116 " pathEditMode="relative" rAng="0" ptsTypes="AA">
                                      <p:cBhvr>
                                        <p:cTn id="192" dur="2000" fill="hold"/>
                                        <p:tgtEl>
                                          <p:spTgt spid="111"/>
                                        </p:tgtEl>
                                        <p:attrNameLst>
                                          <p:attrName>ppt_x</p:attrName>
                                          <p:attrName>ppt_y</p:attrName>
                                        </p:attrNameLst>
                                      </p:cBhvr>
                                      <p:rCtr x="-3464" y="7546"/>
                                    </p:animMotion>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nodeType="clickEffect">
                                  <p:stCondLst>
                                    <p:cond delay="0"/>
                                  </p:stCondLst>
                                  <p:childTnLst>
                                    <p:set>
                                      <p:cBhvr>
                                        <p:cTn id="196" dur="1" fill="hold">
                                          <p:stCondLst>
                                            <p:cond delay="0"/>
                                          </p:stCondLst>
                                        </p:cTn>
                                        <p:tgtEl>
                                          <p:spTgt spid="110"/>
                                        </p:tgtEl>
                                        <p:attrNameLst>
                                          <p:attrName>style.visibility</p:attrName>
                                        </p:attrNameLst>
                                      </p:cBhvr>
                                      <p:to>
                                        <p:strVal val="hidden"/>
                                      </p:to>
                                    </p:set>
                                  </p:childTnLst>
                                </p:cTn>
                              </p:par>
                              <p:par>
                                <p:cTn id="197" presetID="10" presetClass="exit" presetSubtype="0" fill="hold" grpId="2" nodeType="withEffect">
                                  <p:stCondLst>
                                    <p:cond delay="0"/>
                                  </p:stCondLst>
                                  <p:childTnLst>
                                    <p:animEffect transition="out" filter="fade">
                                      <p:cBhvr>
                                        <p:cTn id="198" dur="500"/>
                                        <p:tgtEl>
                                          <p:spTgt spid="104"/>
                                        </p:tgtEl>
                                      </p:cBhvr>
                                    </p:animEffect>
                                    <p:set>
                                      <p:cBhvr>
                                        <p:cTn id="199" dur="1" fill="hold">
                                          <p:stCondLst>
                                            <p:cond delay="499"/>
                                          </p:stCondLst>
                                        </p:cTn>
                                        <p:tgtEl>
                                          <p:spTgt spid="104"/>
                                        </p:tgtEl>
                                        <p:attrNameLst>
                                          <p:attrName>style.visibility</p:attrName>
                                        </p:attrNameLst>
                                      </p:cBhvr>
                                      <p:to>
                                        <p:strVal val="hidden"/>
                                      </p:to>
                                    </p:set>
                                  </p:childTnLst>
                                </p:cTn>
                              </p:par>
                              <p:par>
                                <p:cTn id="200" presetID="10" presetClass="exit" presetSubtype="0" fill="hold" grpId="1" nodeType="withEffect">
                                  <p:stCondLst>
                                    <p:cond delay="0"/>
                                  </p:stCondLst>
                                  <p:childTnLst>
                                    <p:animEffect transition="out" filter="fade">
                                      <p:cBhvr>
                                        <p:cTn id="201" dur="500"/>
                                        <p:tgtEl>
                                          <p:spTgt spid="105"/>
                                        </p:tgtEl>
                                      </p:cBhvr>
                                    </p:animEffect>
                                    <p:set>
                                      <p:cBhvr>
                                        <p:cTn id="202" dur="1" fill="hold">
                                          <p:stCondLst>
                                            <p:cond delay="499"/>
                                          </p:stCondLst>
                                        </p:cTn>
                                        <p:tgtEl>
                                          <p:spTgt spid="105"/>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96"/>
                                        </p:tgtEl>
                                        <p:attrNameLst>
                                          <p:attrName>style.visibility</p:attrName>
                                        </p:attrNameLst>
                                      </p:cBhvr>
                                      <p:to>
                                        <p:strVal val="visible"/>
                                      </p:to>
                                    </p:set>
                                    <p:animEffect transition="in" filter="wipe(left)">
                                      <p:cBhvr>
                                        <p:cTn id="207" dur="500"/>
                                        <p:tgtEl>
                                          <p:spTgt spid="96"/>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97"/>
                                        </p:tgtEl>
                                        <p:attrNameLst>
                                          <p:attrName>style.visibility</p:attrName>
                                        </p:attrNameLst>
                                      </p:cBhvr>
                                      <p:to>
                                        <p:strVal val="visible"/>
                                      </p:to>
                                    </p:set>
                                    <p:animEffect transition="in" filter="wipe(left)">
                                      <p:cBhvr>
                                        <p:cTn id="212" dur="500"/>
                                        <p:tgtEl>
                                          <p:spTgt spid="97"/>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98"/>
                                        </p:tgtEl>
                                        <p:attrNameLst>
                                          <p:attrName>style.visibility</p:attrName>
                                        </p:attrNameLst>
                                      </p:cBhvr>
                                      <p:to>
                                        <p:strVal val="visible"/>
                                      </p:to>
                                    </p:set>
                                    <p:animEffect transition="in" filter="wipe(left)">
                                      <p:cBhvr>
                                        <p:cTn id="217" dur="500"/>
                                        <p:tgtEl>
                                          <p:spTgt spid="98"/>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118"/>
                                        </p:tgtEl>
                                        <p:attrNameLst>
                                          <p:attrName>style.visibility</p:attrName>
                                        </p:attrNameLst>
                                      </p:cBhvr>
                                      <p:to>
                                        <p:strVal val="visible"/>
                                      </p:to>
                                    </p:set>
                                    <p:animEffect transition="in" filter="wipe(left)">
                                      <p:cBhvr>
                                        <p:cTn id="222" dur="500"/>
                                        <p:tgtEl>
                                          <p:spTgt spid="118"/>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4" fill="hold" grpId="0" nodeType="clickEffect">
                                  <p:stCondLst>
                                    <p:cond delay="0"/>
                                  </p:stCondLst>
                                  <p:childTnLst>
                                    <p:set>
                                      <p:cBhvr>
                                        <p:cTn id="226" dur="1" fill="hold">
                                          <p:stCondLst>
                                            <p:cond delay="0"/>
                                          </p:stCondLst>
                                        </p:cTn>
                                        <p:tgtEl>
                                          <p:spTgt spid="117"/>
                                        </p:tgtEl>
                                        <p:attrNameLst>
                                          <p:attrName>style.visibility</p:attrName>
                                        </p:attrNameLst>
                                      </p:cBhvr>
                                      <p:to>
                                        <p:strVal val="visible"/>
                                      </p:to>
                                    </p:set>
                                    <p:animEffect transition="in" filter="wipe(down)">
                                      <p:cBhvr>
                                        <p:cTn id="227" dur="500"/>
                                        <p:tgtEl>
                                          <p:spTgt spid="117"/>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119"/>
                                        </p:tgtEl>
                                        <p:attrNameLst>
                                          <p:attrName>style.visibility</p:attrName>
                                        </p:attrNameLst>
                                      </p:cBhvr>
                                      <p:to>
                                        <p:strVal val="visible"/>
                                      </p:to>
                                    </p:set>
                                    <p:animEffect transition="in" filter="wipe(left)">
                                      <p:cBhvr>
                                        <p:cTn id="232" dur="500"/>
                                        <p:tgtEl>
                                          <p:spTgt spid="119"/>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fade">
                                      <p:cBhvr>
                                        <p:cTn id="237" dur="500"/>
                                        <p:tgtEl>
                                          <p:spTgt spid="9"/>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xit" presetSubtype="0" fill="hold" grpId="1" nodeType="clickEffect">
                                  <p:stCondLst>
                                    <p:cond delay="0"/>
                                  </p:stCondLst>
                                  <p:childTnLst>
                                    <p:set>
                                      <p:cBhvr>
                                        <p:cTn id="241" dur="1" fill="hold">
                                          <p:stCondLst>
                                            <p:cond delay="0"/>
                                          </p:stCondLst>
                                        </p:cTn>
                                        <p:tgtEl>
                                          <p:spTgt spid="117"/>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120"/>
                                        </p:tgtEl>
                                        <p:attrNameLst>
                                          <p:attrName>style.visibility</p:attrName>
                                        </p:attrNameLst>
                                      </p:cBhvr>
                                      <p:to>
                                        <p:strVal val="visible"/>
                                      </p:to>
                                    </p:set>
                                    <p:animEffect transition="in" filter="wipe(left)">
                                      <p:cBhvr>
                                        <p:cTn id="246" dur="500"/>
                                        <p:tgtEl>
                                          <p:spTgt spid="120"/>
                                        </p:tgtEl>
                                      </p:cBhvr>
                                    </p:animEffect>
                                  </p:childTnLst>
                                </p:cTn>
                              </p:par>
                              <p:par>
                                <p:cTn id="247" presetID="10" presetClass="exit" presetSubtype="0" fill="hold" nodeType="withEffect">
                                  <p:stCondLst>
                                    <p:cond delay="0"/>
                                  </p:stCondLst>
                                  <p:childTnLst>
                                    <p:animEffect transition="out" filter="fade">
                                      <p:cBhvr>
                                        <p:cTn id="248" dur="500"/>
                                        <p:tgtEl>
                                          <p:spTgt spid="9"/>
                                        </p:tgtEl>
                                      </p:cBhvr>
                                    </p:animEffect>
                                    <p:set>
                                      <p:cBhvr>
                                        <p:cTn id="24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34" grpId="0"/>
      <p:bldP spid="3" grpId="0"/>
      <p:bldP spid="36" grpId="0" uiExpand="1" build="p"/>
      <p:bldP spid="40" grpId="0" animBg="1"/>
      <p:bldP spid="40" grpId="1" animBg="1"/>
      <p:bldP spid="41" grpId="0"/>
      <p:bldP spid="73" grpId="0" animBg="1"/>
      <p:bldP spid="73" grpId="1" animBg="1"/>
      <p:bldP spid="74" grpId="0" animBg="1"/>
      <p:bldP spid="74" grpId="1" animBg="1"/>
      <p:bldP spid="79" grpId="0" animBg="1"/>
      <p:bldP spid="79" grpId="1" animBg="1"/>
      <p:bldP spid="79" grpId="2" animBg="1"/>
      <p:bldP spid="83" grpId="0" animBg="1"/>
      <p:bldP spid="83" grpId="1" animBg="1"/>
      <p:bldP spid="83" grpId="2" animBg="1"/>
      <p:bldP spid="84" grpId="0" animBg="1"/>
      <p:bldP spid="84" grpId="1" animBg="1"/>
      <p:bldP spid="85" grpId="0" animBg="1"/>
      <p:bldP spid="85" grpId="1" animBg="1"/>
      <p:bldP spid="85" grpId="2" animBg="1"/>
      <p:bldP spid="91" grpId="0"/>
      <p:bldP spid="92" grpId="0"/>
      <p:bldP spid="93" grpId="0"/>
      <p:bldP spid="94" grpId="0"/>
      <p:bldP spid="96" grpId="0"/>
      <p:bldP spid="97" grpId="0"/>
      <p:bldP spid="98" grpId="0"/>
      <p:bldP spid="99" grpId="0"/>
      <p:bldP spid="105" grpId="0" animBg="1"/>
      <p:bldP spid="105" grpId="1" animBg="1"/>
      <p:bldP spid="111" grpId="0"/>
      <p:bldP spid="111" grpId="1"/>
      <p:bldP spid="113" grpId="0" animBg="1"/>
      <p:bldP spid="113" grpId="1" animBg="1"/>
      <p:bldP spid="117" grpId="0" animBg="1"/>
      <p:bldP spid="117" grpId="1" animBg="1"/>
      <p:bldP spid="118" grpId="0"/>
      <p:bldP spid="119" grpId="0"/>
      <p:bldP spid="120" grpId="0"/>
      <p:bldP spid="104" grpId="0"/>
      <p:bldP spid="104" grpId="1"/>
      <p:bldP spid="104" grpId="2"/>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88233D-091B-4799-B5FB-0895814A8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38" y="-285750"/>
            <a:ext cx="3781425" cy="3781425"/>
          </a:xfrm>
          <a:prstGeom prst="rect">
            <a:avLst/>
          </a:prstGeom>
        </p:spPr>
      </p:pic>
      <p:sp>
        <p:nvSpPr>
          <p:cNvPr id="7" name="TextBox 6">
            <a:extLst>
              <a:ext uri="{FF2B5EF4-FFF2-40B4-BE49-F238E27FC236}">
                <a16:creationId xmlns:a16="http://schemas.microsoft.com/office/drawing/2014/main" id="{D5B9F505-26F9-4B90-8B7F-E8157A2E23F9}"/>
              </a:ext>
            </a:extLst>
          </p:cNvPr>
          <p:cNvSpPr txBox="1"/>
          <p:nvPr/>
        </p:nvSpPr>
        <p:spPr>
          <a:xfrm>
            <a:off x="2915387" y="1342423"/>
            <a:ext cx="8581288" cy="830997"/>
          </a:xfrm>
          <a:prstGeom prst="rect">
            <a:avLst/>
          </a:prstGeom>
          <a:noFill/>
        </p:spPr>
        <p:txBody>
          <a:bodyPr wrap="square" rtlCol="0">
            <a:spAutoFit/>
          </a:bodyPr>
          <a:lstStyle/>
          <a:p>
            <a:pPr algn="ctr"/>
            <a:r>
              <a:rPr lang="en-US" sz="2400" dirty="0">
                <a:solidFill>
                  <a:srgbClr val="FF0000"/>
                </a:solidFill>
              </a:rPr>
              <a:t>First-class </a:t>
            </a:r>
            <a:r>
              <a:rPr lang="en-US" sz="2400" dirty="0"/>
              <a:t>and</a:t>
            </a:r>
            <a:r>
              <a:rPr lang="en-US" sz="2400" dirty="0">
                <a:solidFill>
                  <a:srgbClr val="FF0000"/>
                </a:solidFill>
              </a:rPr>
              <a:t> higher-order functions </a:t>
            </a:r>
            <a:r>
              <a:rPr lang="en-US" sz="2400" dirty="0"/>
              <a:t>are a pillar of virtually all modern programming languages.</a:t>
            </a:r>
          </a:p>
        </p:txBody>
      </p:sp>
      <p:sp>
        <p:nvSpPr>
          <p:cNvPr id="12" name="Rectangle 11">
            <a:extLst>
              <a:ext uri="{FF2B5EF4-FFF2-40B4-BE49-F238E27FC236}">
                <a16:creationId xmlns:a16="http://schemas.microsoft.com/office/drawing/2014/main" id="{6849844B-67C8-4A74-AC0B-BC7ABEE2F390}"/>
              </a:ext>
            </a:extLst>
          </p:cNvPr>
          <p:cNvSpPr/>
          <p:nvPr/>
        </p:nvSpPr>
        <p:spPr>
          <a:xfrm>
            <a:off x="3762326" y="3209048"/>
            <a:ext cx="7915324" cy="347291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javascript</a:t>
            </a:r>
            <a:r>
              <a:rPr lang="en-US" sz="2000" dirty="0">
                <a:solidFill>
                  <a:schemeClr val="tx1"/>
                </a:solidFill>
                <a:latin typeface="Consolas" panose="020B0609020204030204" pitchFamily="49" charset="0"/>
                <a:cs typeface="Courier New" panose="02070309020205020404" pitchFamily="49" charset="0"/>
              </a:rPr>
              <a:t>: 1</a:t>
            </a:r>
            <a:r>
              <a:rPr lang="en-US" sz="2000" baseline="30000" dirty="0">
                <a:solidFill>
                  <a:schemeClr val="tx1"/>
                </a:solidFill>
                <a:latin typeface="Consolas" panose="020B0609020204030204" pitchFamily="49" charset="0"/>
                <a:cs typeface="Courier New" panose="02070309020205020404" pitchFamily="49" charset="0"/>
              </a:rPr>
              <a:t>st</a:t>
            </a:r>
            <a:r>
              <a:rPr lang="en-US" sz="2000" dirty="0">
                <a:solidFill>
                  <a:schemeClr val="tx1"/>
                </a:solidFill>
                <a:latin typeface="Consolas" panose="020B0609020204030204" pitchFamily="49" charset="0"/>
                <a:cs typeface="Courier New" panose="02070309020205020404" pitchFamily="49" charset="0"/>
              </a:rPr>
              <a:t>-class function to compare two</a:t>
            </a:r>
          </a:p>
          <a:p>
            <a:r>
              <a:rPr lang="en-US" sz="2000" dirty="0">
                <a:solidFill>
                  <a:schemeClr val="tx1"/>
                </a:solidFill>
                <a:latin typeface="Consolas" panose="020B0609020204030204" pitchFamily="49" charset="0"/>
                <a:cs typeface="Courier New" panose="02070309020205020404" pitchFamily="49" charset="0"/>
              </a:rPr>
              <a:t>// movies to order them by release date</a:t>
            </a:r>
          </a:p>
          <a:p>
            <a:endParaRPr lang="en-US" sz="12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function </a:t>
            </a:r>
            <a:r>
              <a:rPr lang="en-US" sz="2000" dirty="0" err="1">
                <a:solidFill>
                  <a:srgbClr val="FF0000"/>
                </a:solidFill>
                <a:latin typeface="Consolas" panose="020B0609020204030204" pitchFamily="49" charset="0"/>
                <a:cs typeface="Courier New" panose="02070309020205020404" pitchFamily="49" charset="0"/>
              </a:rPr>
              <a:t>sortByDate</a:t>
            </a:r>
            <a:r>
              <a:rPr lang="en-US" sz="2000" dirty="0">
                <a:solidFill>
                  <a:schemeClr val="tx1"/>
                </a:solidFill>
                <a:latin typeface="Consolas" panose="020B0609020204030204" pitchFamily="49" charset="0"/>
                <a:cs typeface="Courier New" panose="02070309020205020404" pitchFamily="49" charset="0"/>
              </a:rPr>
              <a:t>( a, b ) {</a:t>
            </a:r>
          </a:p>
          <a:p>
            <a:r>
              <a:rPr lang="en-US" sz="2000" dirty="0">
                <a:solidFill>
                  <a:schemeClr val="tx1"/>
                </a:solidFill>
                <a:latin typeface="Consolas" panose="020B0609020204030204" pitchFamily="49" charset="0"/>
                <a:cs typeface="Courier New" panose="02070309020205020404" pitchFamily="49" charset="0"/>
              </a:rPr>
              <a:t>  if (</a:t>
            </a:r>
            <a:r>
              <a:rPr lang="en-US" sz="2000" dirty="0" err="1">
                <a:solidFill>
                  <a:schemeClr val="tx1"/>
                </a:solidFill>
                <a:latin typeface="Consolas" panose="020B0609020204030204" pitchFamily="49" charset="0"/>
                <a:cs typeface="Courier New" panose="02070309020205020404" pitchFamily="49" charset="0"/>
              </a:rPr>
              <a:t>a.date</a:t>
            </a:r>
            <a:r>
              <a:rPr lang="en-US" sz="2000" dirty="0">
                <a:solidFill>
                  <a:schemeClr val="tx1"/>
                </a:solidFill>
                <a:latin typeface="Consolas" panose="020B0609020204030204" pitchFamily="49" charset="0"/>
                <a:cs typeface="Courier New" panose="02070309020205020404" pitchFamily="49" charset="0"/>
              </a:rPr>
              <a:t> &lt; </a:t>
            </a:r>
            <a:r>
              <a:rPr lang="en-US" sz="2000" dirty="0" err="1">
                <a:solidFill>
                  <a:schemeClr val="tx1"/>
                </a:solidFill>
                <a:latin typeface="Consolas" panose="020B0609020204030204" pitchFamily="49" charset="0"/>
                <a:cs typeface="Courier New" panose="02070309020205020404" pitchFamily="49" charset="0"/>
              </a:rPr>
              <a:t>b.date</a:t>
            </a:r>
            <a:r>
              <a:rPr lang="en-US" sz="2000" dirty="0">
                <a:solidFill>
                  <a:schemeClr val="tx1"/>
                </a:solidFill>
                <a:latin typeface="Consolas" panose="020B0609020204030204" pitchFamily="49" charset="0"/>
                <a:cs typeface="Courier New" panose="02070309020205020404" pitchFamily="49" charset="0"/>
              </a:rPr>
              <a:t>) return -1;</a:t>
            </a:r>
          </a:p>
          <a:p>
            <a:r>
              <a:rPr lang="en-US" sz="2000" dirty="0">
                <a:solidFill>
                  <a:schemeClr val="tx1"/>
                </a:solidFill>
                <a:latin typeface="Consolas" panose="020B0609020204030204" pitchFamily="49" charset="0"/>
                <a:cs typeface="Courier New" panose="02070309020205020404" pitchFamily="49" charset="0"/>
              </a:rPr>
              <a:t>  if (</a:t>
            </a:r>
            <a:r>
              <a:rPr lang="en-US" sz="2000" dirty="0" err="1">
                <a:solidFill>
                  <a:schemeClr val="tx1"/>
                </a:solidFill>
                <a:latin typeface="Consolas" panose="020B0609020204030204" pitchFamily="49" charset="0"/>
                <a:cs typeface="Courier New" panose="02070309020205020404" pitchFamily="49" charset="0"/>
              </a:rPr>
              <a:t>a.date</a:t>
            </a:r>
            <a:r>
              <a:rPr lang="en-US" sz="2000" dirty="0">
                <a:solidFill>
                  <a:schemeClr val="tx1"/>
                </a:solidFill>
                <a:latin typeface="Consolas" panose="020B0609020204030204" pitchFamily="49" charset="0"/>
                <a:cs typeface="Courier New" panose="02070309020205020404" pitchFamily="49" charset="0"/>
              </a:rPr>
              <a:t> &gt; </a:t>
            </a:r>
            <a:r>
              <a:rPr lang="en-US" sz="2000" dirty="0" err="1">
                <a:solidFill>
                  <a:schemeClr val="tx1"/>
                </a:solidFill>
                <a:latin typeface="Consolas" panose="020B0609020204030204" pitchFamily="49" charset="0"/>
                <a:cs typeface="Courier New" panose="02070309020205020404" pitchFamily="49" charset="0"/>
              </a:rPr>
              <a:t>b.date</a:t>
            </a:r>
            <a:r>
              <a:rPr lang="en-US" sz="2000" dirty="0">
                <a:solidFill>
                  <a:schemeClr val="tx1"/>
                </a:solidFill>
                <a:latin typeface="Consolas" panose="020B0609020204030204" pitchFamily="49" charset="0"/>
                <a:cs typeface="Courier New" panose="02070309020205020404" pitchFamily="49" charset="0"/>
              </a:rPr>
              <a:t> ) return 1;</a:t>
            </a:r>
          </a:p>
          <a:p>
            <a:r>
              <a:rPr lang="en-US" sz="2000" dirty="0">
                <a:solidFill>
                  <a:schemeClr val="tx1"/>
                </a:solidFill>
                <a:latin typeface="Consolas" panose="020B0609020204030204" pitchFamily="49" charset="0"/>
                <a:cs typeface="Courier New" panose="02070309020205020404" pitchFamily="49" charset="0"/>
              </a:rPr>
              <a:t>  return 0;</a:t>
            </a:r>
          </a:p>
          <a:p>
            <a:r>
              <a:rPr lang="en-US" sz="2000" dirty="0">
                <a:solidFill>
                  <a:schemeClr val="tx1"/>
                </a:solidFill>
                <a:latin typeface="Consolas" panose="020B0609020204030204" pitchFamily="49" charset="0"/>
                <a:cs typeface="Courier New" panose="02070309020205020404" pitchFamily="49" charset="0"/>
              </a:rPr>
              <a:t>}</a:t>
            </a:r>
          </a:p>
          <a:p>
            <a:endParaRPr lang="en-US" sz="1200" dirty="0">
              <a:solidFill>
                <a:schemeClr val="tx1"/>
              </a:solidFill>
              <a:latin typeface="Consolas" panose="020B0609020204030204" pitchFamily="49" charset="0"/>
              <a:cs typeface="Courier New" panose="02070309020205020404" pitchFamily="49" charset="0"/>
            </a:endParaRPr>
          </a:p>
          <a:p>
            <a:r>
              <a:rPr lang="en-US" sz="2000" dirty="0" err="1">
                <a:solidFill>
                  <a:schemeClr val="tx1"/>
                </a:solidFill>
                <a:latin typeface="Consolas" panose="020B0609020204030204" pitchFamily="49" charset="0"/>
                <a:cs typeface="Courier New" panose="02070309020205020404" pitchFamily="49" charset="0"/>
              </a:rPr>
              <a:t>movies.sort</a:t>
            </a:r>
            <a:r>
              <a:rPr lang="en-US" sz="2000" dirty="0">
                <a:solidFill>
                  <a:schemeClr val="tx1"/>
                </a:solidFill>
                <a:latin typeface="Consolas" panose="020B0609020204030204" pitchFamily="49" charset="0"/>
                <a:cs typeface="Courier New" panose="02070309020205020404" pitchFamily="49" charset="0"/>
              </a:rPr>
              <a:t>(</a:t>
            </a:r>
            <a:r>
              <a:rPr lang="en-US" sz="2000" dirty="0" err="1">
                <a:solidFill>
                  <a:srgbClr val="FF0000"/>
                </a:solidFill>
                <a:latin typeface="Consolas" panose="020B0609020204030204" pitchFamily="49" charset="0"/>
                <a:cs typeface="Courier New" panose="02070309020205020404" pitchFamily="49" charset="0"/>
              </a:rPr>
              <a:t>sortByDate</a:t>
            </a:r>
            <a:r>
              <a:rPr lang="en-US" sz="2000" dirty="0">
                <a:solidFill>
                  <a:schemeClr val="tx1"/>
                </a:solidFill>
                <a:latin typeface="Consolas" panose="020B0609020204030204" pitchFamily="49" charset="0"/>
                <a:cs typeface="Courier New" panose="02070309020205020404" pitchFamily="49" charset="0"/>
              </a:rPr>
              <a:t>);</a:t>
            </a:r>
          </a:p>
          <a:p>
            <a:endParaRPr lang="en-US" sz="2000" dirty="0">
              <a:solidFill>
                <a:schemeClr val="tx1"/>
              </a:solidFill>
              <a:latin typeface="Consolas" panose="020B0609020204030204" pitchFamily="49" charset="0"/>
              <a:cs typeface="Courier New" panose="02070309020205020404" pitchFamily="49" charset="0"/>
            </a:endParaRPr>
          </a:p>
          <a:p>
            <a:endParaRPr lang="en-US" sz="2000" dirty="0">
              <a:solidFill>
                <a:schemeClr val="tx1"/>
              </a:solidFill>
              <a:latin typeface="Consolas" panose="020B06090202040302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835A499B-6EA4-4ACC-B0AE-5980BE0D2002}"/>
              </a:ext>
            </a:extLst>
          </p:cNvPr>
          <p:cNvSpPr txBox="1"/>
          <p:nvPr/>
        </p:nvSpPr>
        <p:spPr>
          <a:xfrm>
            <a:off x="2882488" y="2326845"/>
            <a:ext cx="8531450" cy="461665"/>
          </a:xfrm>
          <a:prstGeom prst="rect">
            <a:avLst/>
          </a:prstGeom>
          <a:noFill/>
        </p:spPr>
        <p:txBody>
          <a:bodyPr wrap="square" rtlCol="0">
            <a:spAutoFit/>
          </a:bodyPr>
          <a:lstStyle/>
          <a:p>
            <a:pPr algn="ctr"/>
            <a:r>
              <a:rPr lang="en-US" sz="2400" dirty="0"/>
              <a:t>Use  cases include…</a:t>
            </a:r>
          </a:p>
        </p:txBody>
      </p:sp>
      <p:pic>
        <p:nvPicPr>
          <p:cNvPr id="17" name="Picture 16">
            <a:extLst>
              <a:ext uri="{FF2B5EF4-FFF2-40B4-BE49-F238E27FC236}">
                <a16:creationId xmlns:a16="http://schemas.microsoft.com/office/drawing/2014/main" id="{A1AF4C9C-B539-4D1F-B175-044D12D75C00}"/>
              </a:ext>
            </a:extLst>
          </p:cNvPr>
          <p:cNvPicPr>
            <a:picLocks noChangeAspect="1"/>
          </p:cNvPicPr>
          <p:nvPr/>
        </p:nvPicPr>
        <p:blipFill rotWithShape="1">
          <a:blip r:embed="rId4"/>
          <a:srcRect l="18844" t="13928" r="18848" b="53214"/>
          <a:stretch/>
        </p:blipFill>
        <p:spPr>
          <a:xfrm>
            <a:off x="-3486150" y="4067175"/>
            <a:ext cx="1657351" cy="941212"/>
          </a:xfrm>
          <a:prstGeom prst="rect">
            <a:avLst/>
          </a:prstGeom>
        </p:spPr>
      </p:pic>
      <p:grpSp>
        <p:nvGrpSpPr>
          <p:cNvPr id="2" name="Group 1">
            <a:extLst>
              <a:ext uri="{FF2B5EF4-FFF2-40B4-BE49-F238E27FC236}">
                <a16:creationId xmlns:a16="http://schemas.microsoft.com/office/drawing/2014/main" id="{33AD55B9-CB4A-49C7-8C18-118230489A2B}"/>
              </a:ext>
            </a:extLst>
          </p:cNvPr>
          <p:cNvGrpSpPr/>
          <p:nvPr/>
        </p:nvGrpSpPr>
        <p:grpSpPr>
          <a:xfrm>
            <a:off x="2372094" y="218420"/>
            <a:ext cx="10124706" cy="1176665"/>
            <a:chOff x="2372094" y="218420"/>
            <a:chExt cx="10124706" cy="1176665"/>
          </a:xfrm>
        </p:grpSpPr>
        <p:pic>
          <p:nvPicPr>
            <p:cNvPr id="15" name="Picture 14">
              <a:extLst>
                <a:ext uri="{FF2B5EF4-FFF2-40B4-BE49-F238E27FC236}">
                  <a16:creationId xmlns:a16="http://schemas.microsoft.com/office/drawing/2014/main" id="{6F82CE91-DBDB-4019-B52C-C1E09867CF51}"/>
                </a:ext>
              </a:extLst>
            </p:cNvPr>
            <p:cNvPicPr>
              <a:picLocks noChangeAspect="1"/>
            </p:cNvPicPr>
            <p:nvPr/>
          </p:nvPicPr>
          <p:blipFill rotWithShape="1">
            <a:blip r:embed="rId4"/>
            <a:srcRect l="52003" t="53571" r="2996" b="23214"/>
            <a:stretch/>
          </p:blipFill>
          <p:spPr>
            <a:xfrm>
              <a:off x="2372094" y="218420"/>
              <a:ext cx="1695450" cy="941917"/>
            </a:xfrm>
            <a:prstGeom prst="rect">
              <a:avLst/>
            </a:prstGeom>
          </p:spPr>
        </p:pic>
        <p:sp>
          <p:nvSpPr>
            <p:cNvPr id="8" name="Title 1">
              <a:extLst>
                <a:ext uri="{FF2B5EF4-FFF2-40B4-BE49-F238E27FC236}">
                  <a16:creationId xmlns:a16="http://schemas.microsoft.com/office/drawing/2014/main" id="{44BC18D6-6EA6-4973-A63B-059FD072ED4A}"/>
                </a:ext>
              </a:extLst>
            </p:cNvPr>
            <p:cNvSpPr txBox="1">
              <a:spLocks/>
            </p:cNvSpPr>
            <p:nvPr/>
          </p:nvSpPr>
          <p:spPr>
            <a:xfrm>
              <a:off x="3562350" y="252085"/>
              <a:ext cx="893445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sz="4000" kern="0" dirty="0">
                  <a:solidFill>
                    <a:schemeClr val="tx1"/>
                  </a:solidFill>
                  <a:latin typeface="Corbel" panose="020B0503020204020204" pitchFamily="34" charset="0"/>
                </a:rPr>
                <a:t>Influencer Alert: </a:t>
              </a:r>
              <a:r>
                <a:rPr lang="en-US" sz="4000" kern="0" dirty="0">
                  <a:solidFill>
                    <a:srgbClr val="FF0000"/>
                  </a:solidFill>
                  <a:latin typeface="Corbel" panose="020B0503020204020204" pitchFamily="34" charset="0"/>
                </a:rPr>
                <a:t>First-class Functions</a:t>
              </a:r>
            </a:p>
          </p:txBody>
        </p:sp>
      </p:grpSp>
      <p:sp>
        <p:nvSpPr>
          <p:cNvPr id="22" name="Rectangle 21">
            <a:extLst>
              <a:ext uri="{FF2B5EF4-FFF2-40B4-BE49-F238E27FC236}">
                <a16:creationId xmlns:a16="http://schemas.microsoft.com/office/drawing/2014/main" id="{2E54C052-D94F-4410-92DB-F88093CEC6C4}"/>
              </a:ext>
            </a:extLst>
          </p:cNvPr>
          <p:cNvSpPr/>
          <p:nvPr/>
        </p:nvSpPr>
        <p:spPr>
          <a:xfrm>
            <a:off x="587230" y="3209048"/>
            <a:ext cx="2835965" cy="1134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Providing comparison functions for sorting</a:t>
            </a:r>
          </a:p>
        </p:txBody>
      </p:sp>
      <p:sp>
        <p:nvSpPr>
          <p:cNvPr id="23" name="Rectangle 22">
            <a:extLst>
              <a:ext uri="{FF2B5EF4-FFF2-40B4-BE49-F238E27FC236}">
                <a16:creationId xmlns:a16="http://schemas.microsoft.com/office/drawing/2014/main" id="{1ADED930-3710-4169-83B1-D2E01D17CC50}"/>
              </a:ext>
            </a:extLst>
          </p:cNvPr>
          <p:cNvSpPr/>
          <p:nvPr/>
        </p:nvSpPr>
        <p:spPr>
          <a:xfrm>
            <a:off x="587228" y="5641650"/>
            <a:ext cx="2835965" cy="1134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To enable multithreading</a:t>
            </a:r>
          </a:p>
        </p:txBody>
      </p:sp>
      <p:sp>
        <p:nvSpPr>
          <p:cNvPr id="26" name="Rectangle 25">
            <a:extLst>
              <a:ext uri="{FF2B5EF4-FFF2-40B4-BE49-F238E27FC236}">
                <a16:creationId xmlns:a16="http://schemas.microsoft.com/office/drawing/2014/main" id="{7A146891-39FD-4B7B-821F-F8AAE8B27FD7}"/>
              </a:ext>
            </a:extLst>
          </p:cNvPr>
          <p:cNvSpPr/>
          <p:nvPr/>
        </p:nvSpPr>
        <p:spPr>
          <a:xfrm>
            <a:off x="587229" y="4436927"/>
            <a:ext cx="2835965" cy="1134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As callbacks when events trigger</a:t>
            </a:r>
          </a:p>
        </p:txBody>
      </p:sp>
      <p:sp>
        <p:nvSpPr>
          <p:cNvPr id="28" name="Speech Bubble: Rectangle with Corners Rounded 27">
            <a:extLst>
              <a:ext uri="{FF2B5EF4-FFF2-40B4-BE49-F238E27FC236}">
                <a16:creationId xmlns:a16="http://schemas.microsoft.com/office/drawing/2014/main" id="{C78C40FC-1F64-4F80-A1D3-6ECC341CFEBF}"/>
              </a:ext>
            </a:extLst>
          </p:cNvPr>
          <p:cNvSpPr/>
          <p:nvPr/>
        </p:nvSpPr>
        <p:spPr>
          <a:xfrm>
            <a:off x="7206031" y="2482255"/>
            <a:ext cx="4547038" cy="1318963"/>
          </a:xfrm>
          <a:prstGeom prst="wedgeRoundRectCallout">
            <a:avLst>
              <a:gd name="adj1" fmla="val -82280"/>
              <a:gd name="adj2" fmla="val 672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can define a function that decides how to order two items.</a:t>
            </a:r>
          </a:p>
        </p:txBody>
      </p:sp>
      <p:sp>
        <p:nvSpPr>
          <p:cNvPr id="29" name="Speech Bubble: Rectangle with Corners Rounded 28">
            <a:extLst>
              <a:ext uri="{FF2B5EF4-FFF2-40B4-BE49-F238E27FC236}">
                <a16:creationId xmlns:a16="http://schemas.microsoft.com/office/drawing/2014/main" id="{19EF010C-1220-4C8C-9D9D-066B618F4177}"/>
              </a:ext>
            </a:extLst>
          </p:cNvPr>
          <p:cNvSpPr/>
          <p:nvPr/>
        </p:nvSpPr>
        <p:spPr>
          <a:xfrm>
            <a:off x="7427249" y="5457404"/>
            <a:ext cx="3986689" cy="1318963"/>
          </a:xfrm>
          <a:prstGeom prst="wedgeRoundRectCallout">
            <a:avLst>
              <a:gd name="adj1" fmla="val -79976"/>
              <a:gd name="adj2" fmla="val 7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then pass it as an argument to a sort method, to determine the overall order of the items.</a:t>
            </a:r>
          </a:p>
        </p:txBody>
      </p:sp>
      <p:sp>
        <p:nvSpPr>
          <p:cNvPr id="14" name="Rectangle 13">
            <a:extLst>
              <a:ext uri="{FF2B5EF4-FFF2-40B4-BE49-F238E27FC236}">
                <a16:creationId xmlns:a16="http://schemas.microsoft.com/office/drawing/2014/main" id="{4EFE026A-B957-445C-81BB-085CAE2B74F1}"/>
              </a:ext>
            </a:extLst>
          </p:cNvPr>
          <p:cNvSpPr/>
          <p:nvPr/>
        </p:nvSpPr>
        <p:spPr>
          <a:xfrm>
            <a:off x="3843313" y="3265760"/>
            <a:ext cx="7915324" cy="3489612"/>
          </a:xfrm>
          <a:prstGeom prst="rect">
            <a:avLst/>
          </a:prstGeom>
          <a:solidFill>
            <a:srgbClr val="EAF4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javascript</a:t>
            </a:r>
            <a:r>
              <a:rPr lang="en-US" sz="2000" dirty="0">
                <a:solidFill>
                  <a:schemeClr val="tx1"/>
                </a:solidFill>
                <a:latin typeface="Consolas" panose="020B0609020204030204" pitchFamily="49" charset="0"/>
                <a:cs typeface="Courier New" panose="02070309020205020404" pitchFamily="49" charset="0"/>
              </a:rPr>
              <a:t>: 1</a:t>
            </a:r>
            <a:r>
              <a:rPr lang="en-US" sz="2000" baseline="30000" dirty="0">
                <a:solidFill>
                  <a:schemeClr val="tx1"/>
                </a:solidFill>
                <a:latin typeface="Consolas" panose="020B0609020204030204" pitchFamily="49" charset="0"/>
                <a:cs typeface="Courier New" panose="02070309020205020404" pitchFamily="49" charset="0"/>
              </a:rPr>
              <a:t>st</a:t>
            </a:r>
            <a:r>
              <a:rPr lang="en-US" sz="2000" dirty="0">
                <a:solidFill>
                  <a:schemeClr val="tx1"/>
                </a:solidFill>
                <a:latin typeface="Consolas" panose="020B0609020204030204" pitchFamily="49" charset="0"/>
                <a:cs typeface="Courier New" panose="02070309020205020404" pitchFamily="49" charset="0"/>
              </a:rPr>
              <a:t>-class "callback" function is called </a:t>
            </a:r>
          </a:p>
          <a:p>
            <a:r>
              <a:rPr lang="en-US" sz="2000" dirty="0">
                <a:solidFill>
                  <a:schemeClr val="tx1"/>
                </a:solidFill>
                <a:latin typeface="Consolas" panose="020B0609020204030204" pitchFamily="49" charset="0"/>
                <a:cs typeface="Courier New" panose="02070309020205020404" pitchFamily="49" charset="0"/>
              </a:rPr>
              <a:t>// when the user clicks on the "big button"</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var </a:t>
            </a:r>
            <a:r>
              <a:rPr lang="en-US" sz="2000" dirty="0" err="1">
                <a:solidFill>
                  <a:srgbClr val="FF0000"/>
                </a:solidFill>
                <a:latin typeface="Consolas" panose="020B0609020204030204" pitchFamily="49" charset="0"/>
                <a:cs typeface="Courier New" panose="02070309020205020404" pitchFamily="49" charset="0"/>
              </a:rPr>
              <a:t>handleClick</a:t>
            </a:r>
            <a:r>
              <a:rPr lang="en-US" sz="2000" dirty="0">
                <a:solidFill>
                  <a:schemeClr val="tx1"/>
                </a:solidFill>
                <a:latin typeface="Consolas" panose="020B0609020204030204" pitchFamily="49" charset="0"/>
                <a:cs typeface="Courier New" panose="02070309020205020404" pitchFamily="49" charset="0"/>
              </a:rPr>
              <a:t> = function (event) {</a:t>
            </a:r>
          </a:p>
          <a:p>
            <a:r>
              <a:rPr lang="en-US" sz="2000" dirty="0">
                <a:solidFill>
                  <a:schemeClr val="tx1"/>
                </a:solidFill>
                <a:latin typeface="Consolas" panose="020B0609020204030204" pitchFamily="49" charset="0"/>
                <a:cs typeface="Courier New" panose="02070309020205020404" pitchFamily="49" charset="0"/>
              </a:rPr>
              <a:t>   </a:t>
            </a:r>
            <a:r>
              <a:rPr lang="nb-NO" sz="2000" dirty="0">
                <a:solidFill>
                  <a:schemeClr val="tx1"/>
                </a:solidFill>
                <a:latin typeface="Consolas" panose="020B0609020204030204" pitchFamily="49" charset="0"/>
                <a:cs typeface="Courier New" panose="02070309020205020404" pitchFamily="49" charset="0"/>
              </a:rPr>
              <a:t>alert("A button was clicked!");</a:t>
            </a:r>
          </a:p>
          <a:p>
            <a:r>
              <a:rPr lang="en-US" sz="2000" dirty="0">
                <a:solidFill>
                  <a:schemeClr val="tx1"/>
                </a:solidFill>
                <a:latin typeface="Consolas" panose="020B0609020204030204" pitchFamily="49" charset="0"/>
                <a:cs typeface="Courier New" panose="02070309020205020404" pitchFamily="49" charset="0"/>
              </a:rPr>
              <a:t>};</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Select big button from HTML web page</a:t>
            </a:r>
          </a:p>
          <a:p>
            <a:r>
              <a:rPr lang="en-US" sz="2000" dirty="0">
                <a:solidFill>
                  <a:schemeClr val="tx1"/>
                </a:solidFill>
                <a:latin typeface="Consolas" panose="020B0609020204030204" pitchFamily="49" charset="0"/>
                <a:cs typeface="Courier New" panose="02070309020205020404" pitchFamily="49" charset="0"/>
              </a:rPr>
              <a:t>var button = </a:t>
            </a:r>
            <a:r>
              <a:rPr lang="en-US" sz="2000" dirty="0" err="1">
                <a:solidFill>
                  <a:schemeClr val="tx1"/>
                </a:solidFill>
                <a:latin typeface="Consolas" panose="020B0609020204030204" pitchFamily="49" charset="0"/>
                <a:cs typeface="Courier New" panose="02070309020205020404" pitchFamily="49" charset="0"/>
              </a:rPr>
              <a:t>document.querySelector</a:t>
            </a:r>
            <a:r>
              <a:rPr lang="en-US" sz="2000" dirty="0">
                <a:solidFill>
                  <a:schemeClr val="tx1"/>
                </a:solidFill>
                <a:latin typeface="Consolas" panose="020B0609020204030204" pitchFamily="49" charset="0"/>
                <a:cs typeface="Courier New" panose="02070309020205020404" pitchFamily="49" charset="0"/>
              </a:rPr>
              <a:t>('#big-button');</a:t>
            </a:r>
          </a:p>
          <a:p>
            <a:r>
              <a:rPr lang="en-US" sz="2000" dirty="0">
                <a:solidFill>
                  <a:schemeClr val="tx1"/>
                </a:solidFill>
                <a:latin typeface="Consolas" panose="020B0609020204030204" pitchFamily="49" charset="0"/>
                <a:cs typeface="Courier New" panose="02070309020205020404" pitchFamily="49" charset="0"/>
              </a:rPr>
              <a:t>// Specify what </a:t>
            </a:r>
            <a:r>
              <a:rPr lang="en-US" sz="2000" dirty="0" err="1">
                <a:solidFill>
                  <a:schemeClr val="tx1"/>
                </a:solidFill>
                <a:latin typeface="Consolas" panose="020B0609020204030204" pitchFamily="49" charset="0"/>
                <a:cs typeface="Courier New" panose="02070309020205020404" pitchFamily="49" charset="0"/>
              </a:rPr>
              <a:t>func</a:t>
            </a:r>
            <a:r>
              <a:rPr lang="en-US" sz="2000" dirty="0">
                <a:solidFill>
                  <a:schemeClr val="tx1"/>
                </a:solidFill>
                <a:latin typeface="Consolas" panose="020B0609020204030204" pitchFamily="49" charset="0"/>
                <a:cs typeface="Courier New" panose="02070309020205020404" pitchFamily="49" charset="0"/>
              </a:rPr>
              <a:t> should be called when it's clicked</a:t>
            </a:r>
          </a:p>
          <a:p>
            <a:r>
              <a:rPr lang="en-US" sz="2000" dirty="0" err="1">
                <a:solidFill>
                  <a:schemeClr val="tx1"/>
                </a:solidFill>
                <a:latin typeface="Consolas" panose="020B0609020204030204" pitchFamily="49" charset="0"/>
                <a:cs typeface="Courier New" panose="02070309020205020404" pitchFamily="49" charset="0"/>
              </a:rPr>
              <a:t>button.addEventListener</a:t>
            </a:r>
            <a:r>
              <a:rPr lang="en-US" sz="2000" dirty="0">
                <a:solidFill>
                  <a:schemeClr val="tx1"/>
                </a:solidFill>
                <a:latin typeface="Consolas" panose="020B0609020204030204" pitchFamily="49" charset="0"/>
                <a:cs typeface="Courier New" panose="02070309020205020404" pitchFamily="49" charset="0"/>
              </a:rPr>
              <a:t>('click', </a:t>
            </a:r>
            <a:r>
              <a:rPr lang="en-US" sz="2000" dirty="0" err="1">
                <a:solidFill>
                  <a:srgbClr val="FF0000"/>
                </a:solidFill>
                <a:latin typeface="Consolas" panose="020B0609020204030204" pitchFamily="49" charset="0"/>
                <a:cs typeface="Courier New" panose="02070309020205020404" pitchFamily="49" charset="0"/>
              </a:rPr>
              <a:t>handleClick</a:t>
            </a:r>
            <a:r>
              <a:rPr lang="en-US" sz="2000" dirty="0">
                <a:solidFill>
                  <a:schemeClr val="tx1"/>
                </a:solidFill>
                <a:latin typeface="Consolas" panose="020B0609020204030204" pitchFamily="49" charset="0"/>
                <a:cs typeface="Courier New" panose="02070309020205020404" pitchFamily="49" charset="0"/>
              </a:rPr>
              <a:t>);</a:t>
            </a:r>
          </a:p>
        </p:txBody>
      </p:sp>
      <p:sp>
        <p:nvSpPr>
          <p:cNvPr id="30" name="Speech Bubble: Rectangle with Corners Rounded 29">
            <a:extLst>
              <a:ext uri="{FF2B5EF4-FFF2-40B4-BE49-F238E27FC236}">
                <a16:creationId xmlns:a16="http://schemas.microsoft.com/office/drawing/2014/main" id="{8AF709B9-50E1-476A-8374-1B86EF733E60}"/>
              </a:ext>
            </a:extLst>
          </p:cNvPr>
          <p:cNvSpPr/>
          <p:nvPr/>
        </p:nvSpPr>
        <p:spPr>
          <a:xfrm>
            <a:off x="6406540" y="2695834"/>
            <a:ext cx="3986689" cy="1318963"/>
          </a:xfrm>
          <a:prstGeom prst="wedgeRoundRectCallout">
            <a:avLst>
              <a:gd name="adj1" fmla="val -82280"/>
              <a:gd name="adj2" fmla="val 672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can define a function that displays an alert when called.</a:t>
            </a:r>
          </a:p>
        </p:txBody>
      </p:sp>
      <p:sp>
        <p:nvSpPr>
          <p:cNvPr id="31" name="Speech Bubble: Rectangle with Corners Rounded 30">
            <a:extLst>
              <a:ext uri="{FF2B5EF4-FFF2-40B4-BE49-F238E27FC236}">
                <a16:creationId xmlns:a16="http://schemas.microsoft.com/office/drawing/2014/main" id="{2D568F96-982B-4B5F-8374-EEB3A498B675}"/>
              </a:ext>
            </a:extLst>
          </p:cNvPr>
          <p:cNvSpPr/>
          <p:nvPr/>
        </p:nvSpPr>
        <p:spPr>
          <a:xfrm>
            <a:off x="9014319" y="3956629"/>
            <a:ext cx="3127291" cy="1532542"/>
          </a:xfrm>
          <a:prstGeom prst="wedgeRoundRectCallout">
            <a:avLst>
              <a:gd name="adj1" fmla="val -51041"/>
              <a:gd name="adj2" fmla="val 1123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then register that function so that it's called when the user clicks a button on the webpage. </a:t>
            </a:r>
          </a:p>
        </p:txBody>
      </p:sp>
      <p:sp>
        <p:nvSpPr>
          <p:cNvPr id="20" name="Rectangle 19">
            <a:extLst>
              <a:ext uri="{FF2B5EF4-FFF2-40B4-BE49-F238E27FC236}">
                <a16:creationId xmlns:a16="http://schemas.microsoft.com/office/drawing/2014/main" id="{AD897F78-354B-4FFD-AE11-AAA63039B1C9}"/>
              </a:ext>
            </a:extLst>
          </p:cNvPr>
          <p:cNvSpPr/>
          <p:nvPr/>
        </p:nvSpPr>
        <p:spPr>
          <a:xfrm>
            <a:off x="3891810" y="3335962"/>
            <a:ext cx="7947813" cy="3493463"/>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n w="12700">
                  <a:noFill/>
                </a:ln>
                <a:solidFill>
                  <a:schemeClr val="tx1"/>
                </a:solidFill>
                <a:latin typeface="Consolas" panose="020B0609020204030204" pitchFamily="49" charset="0"/>
              </a:rPr>
              <a:t>void </a:t>
            </a:r>
            <a:r>
              <a:rPr lang="en-US" sz="2000" dirty="0">
                <a:ln w="12700">
                  <a:noFill/>
                </a:ln>
                <a:solidFill>
                  <a:srgbClr val="FF0000"/>
                </a:solidFill>
                <a:latin typeface="Consolas" panose="020B0609020204030204" pitchFamily="49" charset="0"/>
              </a:rPr>
              <a:t>foo</a:t>
            </a:r>
            <a:r>
              <a:rPr lang="en-US" sz="2000" dirty="0">
                <a:ln w="12700">
                  <a:noFill/>
                </a:ln>
                <a:solidFill>
                  <a:schemeClr val="tx1"/>
                </a:solidFill>
                <a:latin typeface="Consolas" panose="020B0609020204030204" pitchFamily="49" charset="0"/>
              </a:rPr>
              <a:t>()      { /* does some work &amp; returns */ }</a:t>
            </a:r>
          </a:p>
          <a:p>
            <a:r>
              <a:rPr lang="en-US" sz="2000" dirty="0">
                <a:ln w="12700">
                  <a:noFill/>
                </a:ln>
                <a:solidFill>
                  <a:schemeClr val="tx1"/>
                </a:solidFill>
                <a:latin typeface="Consolas" panose="020B0609020204030204" pitchFamily="49" charset="0"/>
              </a:rPr>
              <a:t>void </a:t>
            </a:r>
            <a:r>
              <a:rPr lang="en-US" sz="2000" dirty="0">
                <a:ln w="12700">
                  <a:noFill/>
                </a:ln>
                <a:solidFill>
                  <a:srgbClr val="FF0000"/>
                </a:solidFill>
                <a:latin typeface="Consolas" panose="020B0609020204030204" pitchFamily="49" charset="0"/>
              </a:rPr>
              <a:t>bar</a:t>
            </a:r>
            <a:r>
              <a:rPr lang="en-US" sz="2000" dirty="0">
                <a:ln w="12700">
                  <a:noFill/>
                </a:ln>
                <a:solidFill>
                  <a:schemeClr val="tx1"/>
                </a:solidFill>
                <a:latin typeface="Consolas" panose="020B0609020204030204" pitchFamily="49" charset="0"/>
              </a:rPr>
              <a:t>(</a:t>
            </a:r>
            <a:r>
              <a:rPr lang="en-US" sz="2000" dirty="0">
                <a:ln w="12700">
                  <a:noFill/>
                </a:ln>
                <a:solidFill>
                  <a:srgbClr val="0070C0"/>
                </a:solidFill>
                <a:latin typeface="Consolas" panose="020B0609020204030204" pitchFamily="49" charset="0"/>
              </a:rPr>
              <a:t>int x</a:t>
            </a:r>
            <a:r>
              <a:rPr lang="en-US" sz="2000" dirty="0">
                <a:ln w="12700">
                  <a:noFill/>
                </a:ln>
                <a:solidFill>
                  <a:schemeClr val="tx1"/>
                </a:solidFill>
                <a:latin typeface="Consolas" panose="020B0609020204030204" pitchFamily="49" charset="0"/>
              </a:rPr>
              <a:t>) { /* does some work &amp; returns */ }</a:t>
            </a:r>
          </a:p>
          <a:p>
            <a:endParaRPr lang="en-US" sz="2000" dirty="0">
              <a:ln w="12700">
                <a:noFill/>
              </a:ln>
              <a:solidFill>
                <a:schemeClr val="tx1"/>
              </a:solidFill>
              <a:latin typeface="Consolas" panose="020B0609020204030204" pitchFamily="49" charset="0"/>
            </a:endParaRPr>
          </a:p>
          <a:p>
            <a:r>
              <a:rPr lang="en-US" sz="2000" dirty="0">
                <a:ln w="12700">
                  <a:noFill/>
                </a:ln>
                <a:solidFill>
                  <a:schemeClr val="tx1"/>
                </a:solidFill>
                <a:latin typeface="Consolas" panose="020B0609020204030204" pitchFamily="49" charset="0"/>
              </a:rPr>
              <a:t>int main() {</a:t>
            </a:r>
          </a:p>
          <a:p>
            <a:r>
              <a:rPr lang="en-US" sz="2000" dirty="0">
                <a:ln w="12700">
                  <a:noFill/>
                </a:ln>
                <a:solidFill>
                  <a:schemeClr val="tx1"/>
                </a:solidFill>
                <a:latin typeface="Consolas" panose="020B0609020204030204" pitchFamily="49" charset="0"/>
              </a:rPr>
              <a:t>  std::thread thread1(</a:t>
            </a:r>
            <a:r>
              <a:rPr lang="en-US" sz="2000" dirty="0">
                <a:ln w="12700">
                  <a:noFill/>
                </a:ln>
                <a:solidFill>
                  <a:srgbClr val="FF0000"/>
                </a:solidFill>
                <a:latin typeface="Consolas" panose="020B0609020204030204" pitchFamily="49" charset="0"/>
              </a:rPr>
              <a:t>foo</a:t>
            </a:r>
            <a:r>
              <a:rPr lang="en-US" sz="2000" dirty="0">
                <a:ln w="12700">
                  <a:noFill/>
                </a:ln>
                <a:solidFill>
                  <a:schemeClr val="tx1"/>
                </a:solidFill>
                <a:latin typeface="Consolas" panose="020B0609020204030204" pitchFamily="49" charset="0"/>
              </a:rPr>
              <a:t>), thread2(</a:t>
            </a:r>
            <a:r>
              <a:rPr lang="en-US" sz="2000" dirty="0">
                <a:ln w="12700">
                  <a:noFill/>
                </a:ln>
                <a:solidFill>
                  <a:srgbClr val="FF0000"/>
                </a:solidFill>
                <a:latin typeface="Consolas" panose="020B0609020204030204" pitchFamily="49" charset="0"/>
              </a:rPr>
              <a:t>bar</a:t>
            </a:r>
            <a:r>
              <a:rPr lang="en-US" sz="2000" dirty="0">
                <a:ln w="12700">
                  <a:noFill/>
                </a:ln>
                <a:solidFill>
                  <a:schemeClr val="tx1"/>
                </a:solidFill>
                <a:latin typeface="Consolas" panose="020B0609020204030204" pitchFamily="49" charset="0"/>
              </a:rPr>
              <a:t>,</a:t>
            </a:r>
            <a:r>
              <a:rPr lang="en-US" sz="2000" dirty="0">
                <a:ln w="12700">
                  <a:noFill/>
                </a:ln>
                <a:solidFill>
                  <a:srgbClr val="0070C0"/>
                </a:solidFill>
                <a:latin typeface="Consolas" panose="020B0609020204030204" pitchFamily="49" charset="0"/>
              </a:rPr>
              <a:t>42</a:t>
            </a:r>
            <a:r>
              <a:rPr lang="en-US" sz="2000" dirty="0">
                <a:ln w="12700">
                  <a:noFill/>
                </a:ln>
                <a:solidFill>
                  <a:schemeClr val="tx1"/>
                </a:solidFill>
                <a:latin typeface="Consolas" panose="020B0609020204030204" pitchFamily="49" charset="0"/>
              </a:rPr>
              <a:t>);   </a:t>
            </a:r>
          </a:p>
          <a:p>
            <a:endParaRPr lang="en-US" sz="2000" dirty="0">
              <a:ln w="12700">
                <a:noFill/>
              </a:ln>
              <a:solidFill>
                <a:schemeClr val="tx1"/>
              </a:solidFill>
              <a:latin typeface="Consolas" panose="020B0609020204030204" pitchFamily="49" charset="0"/>
            </a:endParaRPr>
          </a:p>
          <a:p>
            <a:r>
              <a:rPr lang="en-US" sz="2000" dirty="0">
                <a:ln w="12700">
                  <a:noFill/>
                </a:ln>
                <a:solidFill>
                  <a:schemeClr val="tx1"/>
                </a:solidFill>
                <a:latin typeface="Consolas" panose="020B0609020204030204" pitchFamily="49" charset="0"/>
              </a:rPr>
              <a:t>  // Run main, foo and bar until they all finish</a:t>
            </a:r>
          </a:p>
          <a:p>
            <a:r>
              <a:rPr lang="en-US" sz="2000" dirty="0">
                <a:ln w="12700">
                  <a:noFill/>
                </a:ln>
                <a:solidFill>
                  <a:schemeClr val="tx1"/>
                </a:solidFill>
                <a:latin typeface="Consolas" panose="020B0609020204030204" pitchFamily="49" charset="0"/>
              </a:rPr>
              <a:t>  thread1.join(); // pause until foo() finishes</a:t>
            </a:r>
          </a:p>
          <a:p>
            <a:r>
              <a:rPr lang="en-US" sz="2000" dirty="0">
                <a:ln w="12700">
                  <a:noFill/>
                </a:ln>
                <a:solidFill>
                  <a:schemeClr val="tx1"/>
                </a:solidFill>
                <a:latin typeface="Consolas" panose="020B0609020204030204" pitchFamily="49" charset="0"/>
              </a:rPr>
              <a:t>  thread2.join(); // pause until bar() finishes</a:t>
            </a:r>
          </a:p>
          <a:p>
            <a:r>
              <a:rPr lang="en-US" sz="2000" dirty="0">
                <a:ln w="12700">
                  <a:noFill/>
                </a:ln>
                <a:solidFill>
                  <a:schemeClr val="tx1"/>
                </a:solidFill>
                <a:latin typeface="Consolas" panose="020B0609020204030204" pitchFamily="49" charset="0"/>
              </a:rPr>
              <a:t>  std::</a:t>
            </a:r>
            <a:r>
              <a:rPr lang="en-US" sz="2000" dirty="0" err="1">
                <a:ln w="12700">
                  <a:noFill/>
                </a:ln>
                <a:solidFill>
                  <a:schemeClr val="tx1"/>
                </a:solidFill>
                <a:latin typeface="Consolas" panose="020B0609020204030204" pitchFamily="49" charset="0"/>
              </a:rPr>
              <a:t>cout</a:t>
            </a:r>
            <a:r>
              <a:rPr lang="en-US" sz="2000" dirty="0">
                <a:ln w="12700">
                  <a:noFill/>
                </a:ln>
                <a:solidFill>
                  <a:schemeClr val="tx1"/>
                </a:solidFill>
                <a:latin typeface="Consolas" panose="020B0609020204030204" pitchFamily="49" charset="0"/>
              </a:rPr>
              <a:t> &lt;&lt; "main, foo and bar completed.\n";</a:t>
            </a:r>
          </a:p>
          <a:p>
            <a:r>
              <a:rPr lang="en-US" sz="2000" dirty="0">
                <a:ln w="12700">
                  <a:noFill/>
                </a:ln>
                <a:solidFill>
                  <a:schemeClr val="tx1"/>
                </a:solidFill>
                <a:latin typeface="Consolas" panose="020B0609020204030204" pitchFamily="49" charset="0"/>
              </a:rPr>
              <a:t>}</a:t>
            </a:r>
          </a:p>
        </p:txBody>
      </p:sp>
      <p:sp>
        <p:nvSpPr>
          <p:cNvPr id="32" name="Speech Bubble: Rectangle with Corners Rounded 31">
            <a:extLst>
              <a:ext uri="{FF2B5EF4-FFF2-40B4-BE49-F238E27FC236}">
                <a16:creationId xmlns:a16="http://schemas.microsoft.com/office/drawing/2014/main" id="{2CE70B8D-CD69-4F4E-AD8E-FBEDC763BD53}"/>
              </a:ext>
            </a:extLst>
          </p:cNvPr>
          <p:cNvSpPr/>
          <p:nvPr/>
        </p:nvSpPr>
        <p:spPr>
          <a:xfrm>
            <a:off x="6183326" y="1890085"/>
            <a:ext cx="4547038" cy="1318963"/>
          </a:xfrm>
          <a:prstGeom prst="wedgeRoundRectCallout">
            <a:avLst>
              <a:gd name="adj1" fmla="val -82280"/>
              <a:gd name="adj2" fmla="val 672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define functions that we want to run concurrently with </a:t>
            </a:r>
            <a:r>
              <a:rPr lang="en-US" sz="2000" dirty="0">
                <a:solidFill>
                  <a:srgbClr val="FFC1C1"/>
                </a:solidFill>
                <a:latin typeface="Corbel" panose="020B0503020204020204" pitchFamily="34" charset="0"/>
              </a:rPr>
              <a:t>main()</a:t>
            </a:r>
            <a:r>
              <a:rPr lang="en-US" sz="2000" dirty="0">
                <a:solidFill>
                  <a:schemeClr val="bg1"/>
                </a:solidFill>
                <a:latin typeface="Corbel" panose="020B0503020204020204" pitchFamily="34" charset="0"/>
              </a:rPr>
              <a:t>.</a:t>
            </a:r>
          </a:p>
        </p:txBody>
      </p:sp>
      <p:sp>
        <p:nvSpPr>
          <p:cNvPr id="33" name="Speech Bubble: Rectangle with Corners Rounded 32">
            <a:extLst>
              <a:ext uri="{FF2B5EF4-FFF2-40B4-BE49-F238E27FC236}">
                <a16:creationId xmlns:a16="http://schemas.microsoft.com/office/drawing/2014/main" id="{7B19FE3A-A8C7-401A-BB9D-4612636072C3}"/>
              </a:ext>
            </a:extLst>
          </p:cNvPr>
          <p:cNvSpPr/>
          <p:nvPr/>
        </p:nvSpPr>
        <p:spPr>
          <a:xfrm>
            <a:off x="7847214" y="3446543"/>
            <a:ext cx="4250556" cy="1157504"/>
          </a:xfrm>
          <a:prstGeom prst="wedgeRoundRectCallout">
            <a:avLst>
              <a:gd name="adj1" fmla="val -82251"/>
              <a:gd name="adj2" fmla="val 541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then create thread objects to run </a:t>
            </a:r>
            <a:r>
              <a:rPr lang="en-US" sz="2000" dirty="0">
                <a:solidFill>
                  <a:srgbClr val="FFC1C1"/>
                </a:solidFill>
                <a:latin typeface="Corbel" panose="020B0503020204020204" pitchFamily="34" charset="0"/>
              </a:rPr>
              <a:t>foo() </a:t>
            </a:r>
            <a:r>
              <a:rPr lang="en-US" sz="2000" dirty="0">
                <a:solidFill>
                  <a:schemeClr val="bg1"/>
                </a:solidFill>
                <a:latin typeface="Corbel" panose="020B0503020204020204" pitchFamily="34" charset="0"/>
              </a:rPr>
              <a:t>and</a:t>
            </a:r>
            <a:r>
              <a:rPr lang="en-US" sz="2000" dirty="0">
                <a:solidFill>
                  <a:srgbClr val="FF0000"/>
                </a:solidFill>
                <a:latin typeface="Corbel" panose="020B0503020204020204" pitchFamily="34" charset="0"/>
              </a:rPr>
              <a:t> </a:t>
            </a:r>
            <a:r>
              <a:rPr lang="en-US" sz="2000" dirty="0">
                <a:solidFill>
                  <a:srgbClr val="FFC1C1"/>
                </a:solidFill>
                <a:latin typeface="Corbel" panose="020B0503020204020204" pitchFamily="34" charset="0"/>
              </a:rPr>
              <a:t>bar() </a:t>
            </a:r>
            <a:r>
              <a:rPr lang="en-US" sz="2000" dirty="0">
                <a:solidFill>
                  <a:schemeClr val="bg1"/>
                </a:solidFill>
                <a:latin typeface="Corbel" panose="020B0503020204020204" pitchFamily="34" charset="0"/>
              </a:rPr>
              <a:t>in parallel with </a:t>
            </a:r>
            <a:r>
              <a:rPr lang="en-US" sz="2000" dirty="0">
                <a:solidFill>
                  <a:srgbClr val="FFC1C1"/>
                </a:solidFill>
                <a:latin typeface="Corbel" panose="020B0503020204020204" pitchFamily="34" charset="0"/>
              </a:rPr>
              <a:t>main()</a:t>
            </a:r>
            <a:r>
              <a:rPr lang="en-US" sz="20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182075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down)">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down)">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down)">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down)">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wipe(down)">
                                      <p:cBhvr>
                                        <p:cTn id="80" dur="500"/>
                                        <p:tgtEl>
                                          <p:spTgt spid="33"/>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3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22" grpId="0" animBg="1"/>
      <p:bldP spid="23" grpId="0" animBg="1"/>
      <p:bldP spid="26" grpId="0" animBg="1"/>
      <p:bldP spid="28" grpId="0" animBg="1"/>
      <p:bldP spid="28" grpId="1" animBg="1"/>
      <p:bldP spid="29" grpId="0" animBg="1"/>
      <p:bldP spid="29" grpId="1" animBg="1"/>
      <p:bldP spid="14" grpId="0" animBg="1"/>
      <p:bldP spid="30" grpId="0" animBg="1"/>
      <p:bldP spid="30" grpId="1" animBg="1"/>
      <p:bldP spid="31" grpId="0" animBg="1"/>
      <p:bldP spid="31" grpId="1" animBg="1"/>
      <p:bldP spid="20" grpId="0" animBg="1"/>
      <p:bldP spid="32" grpId="0" animBg="1"/>
      <p:bldP spid="32" grpId="1" animBg="1"/>
      <p:bldP spid="33" grpId="0" animBg="1"/>
      <p:bldP spid="33"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A Fundamental Set of Higher-Order Functions</a:t>
            </a:r>
          </a:p>
        </p:txBody>
      </p:sp>
      <p:sp>
        <p:nvSpPr>
          <p:cNvPr id="3" name="TextBox 2">
            <a:extLst>
              <a:ext uri="{FF2B5EF4-FFF2-40B4-BE49-F238E27FC236}">
                <a16:creationId xmlns:a16="http://schemas.microsoft.com/office/drawing/2014/main" id="{29391C54-FAD9-4FBD-8468-74742D7ED470}"/>
              </a:ext>
            </a:extLst>
          </p:cNvPr>
          <p:cNvSpPr txBox="1"/>
          <p:nvPr/>
        </p:nvSpPr>
        <p:spPr>
          <a:xfrm>
            <a:off x="1360460" y="1011531"/>
            <a:ext cx="9336676" cy="830997"/>
          </a:xfrm>
          <a:prstGeom prst="rect">
            <a:avLst/>
          </a:prstGeom>
          <a:noFill/>
        </p:spPr>
        <p:txBody>
          <a:bodyPr wrap="square" rtlCol="0">
            <a:spAutoFit/>
          </a:bodyPr>
          <a:lstStyle/>
          <a:p>
            <a:pPr algn="ctr"/>
            <a:r>
              <a:rPr lang="en-US" sz="2400" dirty="0">
                <a:latin typeface="Corbel" panose="020B0503020204020204" pitchFamily="34" charset="0"/>
              </a:rPr>
              <a:t>Virtually all functional programming languages define a key set of higher-order utility functions to process lists.</a:t>
            </a:r>
          </a:p>
        </p:txBody>
      </p:sp>
      <p:sp>
        <p:nvSpPr>
          <p:cNvPr id="73" name="Rectangle 72">
            <a:extLst>
              <a:ext uri="{FF2B5EF4-FFF2-40B4-BE49-F238E27FC236}">
                <a16:creationId xmlns:a16="http://schemas.microsoft.com/office/drawing/2014/main" id="{927F56F7-3037-4826-9619-6BEAA3577AE6}"/>
              </a:ext>
            </a:extLst>
          </p:cNvPr>
          <p:cNvSpPr/>
          <p:nvPr/>
        </p:nvSpPr>
        <p:spPr>
          <a:xfrm>
            <a:off x="75812" y="2789936"/>
            <a:ext cx="3844387" cy="2852268"/>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orbel" panose="020B0503020204020204" pitchFamily="34" charset="0"/>
              </a:rPr>
              <a:t>mappers</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A mapper function performs a one-to-one transformation from one list of values to another list of values using a </a:t>
            </a:r>
            <a:r>
              <a:rPr lang="en-US" sz="2000" dirty="0">
                <a:solidFill>
                  <a:srgbClr val="FFC1C1"/>
                </a:solidFill>
                <a:latin typeface="Corbel" panose="020B0503020204020204" pitchFamily="34" charset="0"/>
              </a:rPr>
              <a:t>transform function</a:t>
            </a:r>
            <a:r>
              <a:rPr lang="en-US" sz="2000" dirty="0">
                <a:latin typeface="Corbel" panose="020B0503020204020204" pitchFamily="34" charset="0"/>
              </a:rPr>
              <a:t>.</a:t>
            </a:r>
            <a:endParaRPr lang="en-US" sz="2000" dirty="0">
              <a:solidFill>
                <a:srgbClr val="FFC1C1"/>
              </a:solidFill>
              <a:latin typeface="Corbel" panose="020B0503020204020204" pitchFamily="34" charset="0"/>
            </a:endParaRPr>
          </a:p>
          <a:p>
            <a:pPr algn="ctr"/>
            <a:endParaRPr lang="en-US" sz="2000" dirty="0">
              <a:solidFill>
                <a:srgbClr val="FFC1C1"/>
              </a:solidFill>
              <a:latin typeface="Corbel" panose="020B0503020204020204" pitchFamily="34" charset="0"/>
            </a:endParaRPr>
          </a:p>
          <a:p>
            <a:pPr algn="ctr"/>
            <a:endParaRPr lang="en-US" sz="2000" dirty="0">
              <a:latin typeface="Corbel" panose="020B0503020204020204" pitchFamily="34" charset="0"/>
            </a:endParaRPr>
          </a:p>
        </p:txBody>
      </p:sp>
      <p:sp>
        <p:nvSpPr>
          <p:cNvPr id="77" name="TextBox 76">
            <a:extLst>
              <a:ext uri="{FF2B5EF4-FFF2-40B4-BE49-F238E27FC236}">
                <a16:creationId xmlns:a16="http://schemas.microsoft.com/office/drawing/2014/main" id="{BBB0FA87-DE99-4768-9945-3B16DB5D3C97}"/>
              </a:ext>
            </a:extLst>
          </p:cNvPr>
          <p:cNvSpPr txBox="1"/>
          <p:nvPr/>
        </p:nvSpPr>
        <p:spPr>
          <a:xfrm>
            <a:off x="1277537" y="2069373"/>
            <a:ext cx="9336676" cy="461665"/>
          </a:xfrm>
          <a:prstGeom prst="rect">
            <a:avLst/>
          </a:prstGeom>
          <a:noFill/>
        </p:spPr>
        <p:txBody>
          <a:bodyPr wrap="square" rtlCol="0">
            <a:spAutoFit/>
          </a:bodyPr>
          <a:lstStyle/>
          <a:p>
            <a:pPr algn="ctr"/>
            <a:r>
              <a:rPr lang="en-US" sz="2400" dirty="0">
                <a:latin typeface="Corbel" panose="020B0503020204020204" pitchFamily="34" charset="0"/>
              </a:rPr>
              <a:t>These functions fall into three categories: </a:t>
            </a:r>
            <a:r>
              <a:rPr lang="en-US" sz="2400" dirty="0">
                <a:solidFill>
                  <a:srgbClr val="FF0000"/>
                </a:solidFill>
                <a:latin typeface="Corbel" panose="020B0503020204020204" pitchFamily="34" charset="0"/>
              </a:rPr>
              <a:t>mappers</a:t>
            </a:r>
            <a:r>
              <a:rPr lang="en-US" sz="2400" dirty="0">
                <a:latin typeface="Corbel" panose="020B0503020204020204" pitchFamily="34" charset="0"/>
              </a:rPr>
              <a:t>,</a:t>
            </a:r>
            <a:r>
              <a:rPr lang="en-US" sz="2400" dirty="0">
                <a:solidFill>
                  <a:srgbClr val="FF0000"/>
                </a:solidFill>
                <a:latin typeface="Corbel" panose="020B0503020204020204" pitchFamily="34" charset="0"/>
              </a:rPr>
              <a:t> filters</a:t>
            </a:r>
            <a:r>
              <a:rPr lang="en-US" sz="2400" dirty="0">
                <a:latin typeface="Corbel" panose="020B0503020204020204" pitchFamily="34" charset="0"/>
              </a:rPr>
              <a:t> and </a:t>
            </a:r>
            <a:r>
              <a:rPr lang="en-US" sz="2400" dirty="0">
                <a:solidFill>
                  <a:srgbClr val="FF0000"/>
                </a:solidFill>
                <a:latin typeface="Corbel" panose="020B0503020204020204" pitchFamily="34" charset="0"/>
              </a:rPr>
              <a:t>reducers</a:t>
            </a:r>
            <a:r>
              <a:rPr lang="en-US" sz="2400" dirty="0">
                <a:latin typeface="Corbel" panose="020B0503020204020204" pitchFamily="34" charset="0"/>
              </a:rPr>
              <a:t>.</a:t>
            </a:r>
          </a:p>
        </p:txBody>
      </p:sp>
      <p:sp>
        <p:nvSpPr>
          <p:cNvPr id="78" name="Rectangle 77">
            <a:extLst>
              <a:ext uri="{FF2B5EF4-FFF2-40B4-BE49-F238E27FC236}">
                <a16:creationId xmlns:a16="http://schemas.microsoft.com/office/drawing/2014/main" id="{53B98CF6-9440-4103-B733-D92F7199867F}"/>
              </a:ext>
            </a:extLst>
          </p:cNvPr>
          <p:cNvSpPr/>
          <p:nvPr/>
        </p:nvSpPr>
        <p:spPr>
          <a:xfrm>
            <a:off x="7965940" y="2789936"/>
            <a:ext cx="3844387" cy="2852268"/>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orbel" panose="020B0503020204020204" pitchFamily="34" charset="0"/>
              </a:rPr>
              <a:t>reducers</a:t>
            </a:r>
          </a:p>
          <a:p>
            <a:pPr algn="ctr"/>
            <a:endParaRPr lang="en-US" sz="2000" dirty="0">
              <a:latin typeface="Corbel" panose="020B0503020204020204" pitchFamily="34" charset="0"/>
            </a:endParaRPr>
          </a:p>
          <a:p>
            <a:pPr algn="ctr"/>
            <a:r>
              <a:rPr lang="en-US" sz="2000" dirty="0">
                <a:latin typeface="Corbel" panose="020B0503020204020204" pitchFamily="34" charset="0"/>
              </a:rPr>
              <a:t>A reducer function operates on a list of values and collapses them into a single output value.</a:t>
            </a:r>
          </a:p>
          <a:p>
            <a:pPr algn="ctr"/>
            <a:endParaRPr lang="en-US" sz="2000" dirty="0">
              <a:solidFill>
                <a:srgbClr val="FFC1C1"/>
              </a:solidFill>
              <a:latin typeface="Corbel" panose="020B0503020204020204" pitchFamily="34" charset="0"/>
            </a:endParaRPr>
          </a:p>
          <a:p>
            <a:pPr algn="ctr"/>
            <a:endParaRPr lang="en-US" sz="2000" dirty="0">
              <a:solidFill>
                <a:srgbClr val="FFC1C1"/>
              </a:solidFill>
              <a:latin typeface="Corbel" panose="020B0503020204020204" pitchFamily="34" charset="0"/>
            </a:endParaRPr>
          </a:p>
          <a:p>
            <a:pPr algn="ctr"/>
            <a:endParaRPr lang="en-US" sz="2000" dirty="0">
              <a:latin typeface="Corbel" panose="020B0503020204020204" pitchFamily="34" charset="0"/>
            </a:endParaRPr>
          </a:p>
        </p:txBody>
      </p:sp>
      <p:sp>
        <p:nvSpPr>
          <p:cNvPr id="15" name="TextBox 14">
            <a:extLst>
              <a:ext uri="{FF2B5EF4-FFF2-40B4-BE49-F238E27FC236}">
                <a16:creationId xmlns:a16="http://schemas.microsoft.com/office/drawing/2014/main" id="{A71FCF43-CFB6-434F-8746-C979BA353FE8}"/>
              </a:ext>
            </a:extLst>
          </p:cNvPr>
          <p:cNvSpPr txBox="1"/>
          <p:nvPr/>
        </p:nvSpPr>
        <p:spPr>
          <a:xfrm>
            <a:off x="1360460" y="5901102"/>
            <a:ext cx="9336676" cy="830997"/>
          </a:xfrm>
          <a:prstGeom prst="rect">
            <a:avLst/>
          </a:prstGeom>
          <a:noFill/>
        </p:spPr>
        <p:txBody>
          <a:bodyPr wrap="square" rtlCol="0">
            <a:spAutoFit/>
          </a:bodyPr>
          <a:lstStyle/>
          <a:p>
            <a:pPr algn="ctr"/>
            <a:r>
              <a:rPr lang="en-US" sz="2400" dirty="0">
                <a:latin typeface="Corbel" panose="020B0503020204020204" pitchFamily="34" charset="0"/>
              </a:rPr>
              <a:t>We typically use one or more mappers and filters followed by one or more reducers to crunch data, e.g.: </a:t>
            </a:r>
            <a:r>
              <a:rPr lang="en-US" sz="2400" dirty="0">
                <a:solidFill>
                  <a:srgbClr val="FF0000"/>
                </a:solidFill>
                <a:latin typeface="Corbel" panose="020B0503020204020204" pitchFamily="34" charset="0"/>
              </a:rPr>
              <a:t>result = reduce(map(filter(input)))</a:t>
            </a:r>
          </a:p>
        </p:txBody>
      </p:sp>
      <p:sp>
        <p:nvSpPr>
          <p:cNvPr id="17" name="Rectangle 16">
            <a:extLst>
              <a:ext uri="{FF2B5EF4-FFF2-40B4-BE49-F238E27FC236}">
                <a16:creationId xmlns:a16="http://schemas.microsoft.com/office/drawing/2014/main" id="{683D898B-98C7-46C3-913C-A2F172C81F0C}"/>
              </a:ext>
            </a:extLst>
          </p:cNvPr>
          <p:cNvSpPr/>
          <p:nvPr/>
        </p:nvSpPr>
        <p:spPr>
          <a:xfrm>
            <a:off x="4020876" y="2789936"/>
            <a:ext cx="3844387" cy="2852268"/>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orbel" panose="020B0503020204020204" pitchFamily="34" charset="0"/>
              </a:rPr>
              <a:t>filters</a:t>
            </a:r>
            <a:endParaRPr lang="en-US" sz="2000" dirty="0">
              <a:latin typeface="Corbel" panose="020B0503020204020204" pitchFamily="34" charset="0"/>
            </a:endParaRPr>
          </a:p>
          <a:p>
            <a:pPr algn="ctr"/>
            <a:endParaRPr lang="en-US" sz="2000" dirty="0">
              <a:latin typeface="Corbel" panose="020B0503020204020204" pitchFamily="34" charset="0"/>
            </a:endParaRPr>
          </a:p>
          <a:p>
            <a:pPr algn="ctr"/>
            <a:r>
              <a:rPr lang="en-US" sz="2000" dirty="0">
                <a:latin typeface="Corbel" panose="020B0503020204020204" pitchFamily="34" charset="0"/>
              </a:rPr>
              <a:t>A filter function filters out items from one list of values using a </a:t>
            </a:r>
            <a:r>
              <a:rPr lang="en-US" sz="2000" dirty="0">
                <a:solidFill>
                  <a:srgbClr val="FFC1C1"/>
                </a:solidFill>
                <a:latin typeface="Corbel" panose="020B0503020204020204" pitchFamily="34" charset="0"/>
              </a:rPr>
              <a:t>predicate function </a:t>
            </a:r>
            <a:r>
              <a:rPr lang="en-US" sz="2000" dirty="0">
                <a:latin typeface="Corbel" panose="020B0503020204020204" pitchFamily="34" charset="0"/>
              </a:rPr>
              <a:t>to produce another list of values.</a:t>
            </a:r>
          </a:p>
          <a:p>
            <a:pPr algn="ctr"/>
            <a:endParaRPr lang="en-US" sz="2000" dirty="0">
              <a:latin typeface="Corbel" panose="020B0503020204020204" pitchFamily="34" charset="0"/>
            </a:endParaRPr>
          </a:p>
          <a:p>
            <a:pPr algn="ctr"/>
            <a:r>
              <a:rPr lang="en-US" sz="2000" dirty="0">
                <a:latin typeface="Corbel" panose="020B0503020204020204" pitchFamily="34" charset="0"/>
              </a:rPr>
              <a:t> </a:t>
            </a:r>
            <a:endParaRPr lang="en-US" sz="2000" dirty="0">
              <a:solidFill>
                <a:srgbClr val="FFC1C1"/>
              </a:solidFill>
              <a:latin typeface="Corbel" panose="020B0503020204020204" pitchFamily="34" charset="0"/>
            </a:endParaRPr>
          </a:p>
        </p:txBody>
      </p:sp>
    </p:spTree>
    <p:extLst>
      <p:ext uri="{BB962C8B-B14F-4D97-AF65-F5344CB8AC3E}">
        <p14:creationId xmlns:p14="http://schemas.microsoft.com/office/powerpoint/2010/main" val="420153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3" grpId="0" animBg="1"/>
      <p:bldP spid="77" grpId="0"/>
      <p:bldP spid="78" grpId="0" animBg="1"/>
      <p:bldP spid="15" grpId="0"/>
      <p:bldP spid="1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Mapper Examples</a:t>
            </a:r>
          </a:p>
        </p:txBody>
      </p:sp>
      <p:sp>
        <p:nvSpPr>
          <p:cNvPr id="73" name="Rectangle 72">
            <a:extLst>
              <a:ext uri="{FF2B5EF4-FFF2-40B4-BE49-F238E27FC236}">
                <a16:creationId xmlns:a16="http://schemas.microsoft.com/office/drawing/2014/main" id="{927F56F7-3037-4826-9619-6BEAA3577AE6}"/>
              </a:ext>
            </a:extLst>
          </p:cNvPr>
          <p:cNvSpPr/>
          <p:nvPr/>
        </p:nvSpPr>
        <p:spPr>
          <a:xfrm>
            <a:off x="2103407" y="946407"/>
            <a:ext cx="3844387" cy="2646312"/>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Map each string in a list to upper case:</a:t>
            </a:r>
          </a:p>
          <a:p>
            <a:pPr algn="ctr"/>
            <a:endParaRPr lang="en-US" sz="2400" dirty="0">
              <a:solidFill>
                <a:srgbClr val="FFC1C1"/>
              </a:solidFill>
              <a:latin typeface="Corbel" panose="020B0503020204020204" pitchFamily="34" charset="0"/>
            </a:endParaRPr>
          </a:p>
          <a:p>
            <a:pPr algn="ctr"/>
            <a:r>
              <a:rPr lang="en-US" sz="2400" dirty="0">
                <a:solidFill>
                  <a:srgbClr val="FFC1C1"/>
                </a:solidFill>
                <a:latin typeface="Corbel" panose="020B0503020204020204" pitchFamily="34" charset="0"/>
              </a:rPr>
              <a:t>["</a:t>
            </a:r>
            <a:r>
              <a:rPr lang="en-US" sz="2400" dirty="0" err="1">
                <a:solidFill>
                  <a:srgbClr val="FFC1C1"/>
                </a:solidFill>
                <a:latin typeface="Corbel" panose="020B0503020204020204" pitchFamily="34" charset="0"/>
              </a:rPr>
              <a:t>foo","bar</a:t>
            </a:r>
            <a:r>
              <a:rPr lang="en-US" sz="2400" dirty="0">
                <a:solidFill>
                  <a:srgbClr val="FFC1C1"/>
                </a:solidFill>
                <a:latin typeface="Corbel" panose="020B0503020204020204" pitchFamily="34" charset="0"/>
              </a:rPr>
              <a:t>"] </a:t>
            </a:r>
            <a:r>
              <a:rPr lang="en-US" sz="2400" dirty="0">
                <a:solidFill>
                  <a:schemeClr val="bg1"/>
                </a:solidFill>
                <a:latin typeface="Corbel" panose="020B0503020204020204" pitchFamily="34" charset="0"/>
                <a:sym typeface="Wingdings" panose="05000000000000000000" pitchFamily="2" charset="2"/>
              </a:rPr>
              <a:t></a:t>
            </a:r>
            <a:r>
              <a:rPr lang="en-US" sz="2400" dirty="0">
                <a:solidFill>
                  <a:srgbClr val="FFC1C1"/>
                </a:solidFill>
                <a:latin typeface="Corbel" panose="020B0503020204020204" pitchFamily="34" charset="0"/>
                <a:sym typeface="Wingdings" panose="05000000000000000000" pitchFamily="2" charset="2"/>
              </a:rPr>
              <a:t> </a:t>
            </a:r>
            <a:r>
              <a:rPr lang="en-US" sz="2400" dirty="0">
                <a:solidFill>
                  <a:schemeClr val="accent6">
                    <a:lumMod val="20000"/>
                    <a:lumOff val="80000"/>
                  </a:schemeClr>
                </a:solidFill>
                <a:latin typeface="Corbel" panose="020B0503020204020204" pitchFamily="34" charset="0"/>
                <a:sym typeface="Wingdings" panose="05000000000000000000" pitchFamily="2" charset="2"/>
              </a:rPr>
              <a:t>["FOO","BAR"]</a:t>
            </a:r>
            <a:endParaRPr lang="en-US" sz="1600" dirty="0">
              <a:solidFill>
                <a:schemeClr val="accent6">
                  <a:lumMod val="20000"/>
                  <a:lumOff val="80000"/>
                </a:schemeClr>
              </a:solidFill>
              <a:latin typeface="Corbel" panose="020B0503020204020204" pitchFamily="34" charset="0"/>
            </a:endParaRPr>
          </a:p>
        </p:txBody>
      </p:sp>
      <p:sp>
        <p:nvSpPr>
          <p:cNvPr id="78" name="Rectangle 77">
            <a:extLst>
              <a:ext uri="{FF2B5EF4-FFF2-40B4-BE49-F238E27FC236}">
                <a16:creationId xmlns:a16="http://schemas.microsoft.com/office/drawing/2014/main" id="{53B98CF6-9440-4103-B733-D92F7199867F}"/>
              </a:ext>
            </a:extLst>
          </p:cNvPr>
          <p:cNvSpPr/>
          <p:nvPr/>
        </p:nvSpPr>
        <p:spPr>
          <a:xfrm>
            <a:off x="2113887" y="3837092"/>
            <a:ext cx="3844387" cy="2646312"/>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Map every prime number in a list to True, every other number to False</a:t>
            </a:r>
          </a:p>
          <a:p>
            <a:pPr algn="ctr"/>
            <a:endParaRPr lang="en-US" sz="2000" dirty="0">
              <a:latin typeface="Corbel" panose="020B0503020204020204" pitchFamily="34" charset="0"/>
            </a:endParaRPr>
          </a:p>
          <a:p>
            <a:pPr algn="ctr"/>
            <a:r>
              <a:rPr lang="en-US" sz="2000" dirty="0">
                <a:solidFill>
                  <a:srgbClr val="FFC1C1"/>
                </a:solidFill>
                <a:latin typeface="Corbel" panose="020B0503020204020204" pitchFamily="34" charset="0"/>
              </a:rPr>
              <a:t>[2,3,4,5,6] </a:t>
            </a:r>
            <a:r>
              <a:rPr lang="en-US" sz="2000" dirty="0">
                <a:solidFill>
                  <a:schemeClr val="bg1"/>
                </a:solidFill>
                <a:latin typeface="Corbel" panose="020B0503020204020204" pitchFamily="34" charset="0"/>
                <a:sym typeface="Wingdings" panose="05000000000000000000" pitchFamily="2" charset="2"/>
              </a:rPr>
              <a:t> </a:t>
            </a:r>
          </a:p>
          <a:p>
            <a:pPr algn="ctr"/>
            <a:r>
              <a:rPr lang="en-US" sz="2000" dirty="0">
                <a:solidFill>
                  <a:schemeClr val="accent6">
                    <a:lumMod val="20000"/>
                    <a:lumOff val="80000"/>
                  </a:schemeClr>
                </a:solidFill>
                <a:latin typeface="Corbel" panose="020B0503020204020204" pitchFamily="34" charset="0"/>
                <a:sym typeface="Wingdings" panose="05000000000000000000" pitchFamily="2" charset="2"/>
              </a:rPr>
              <a:t>[True, </a:t>
            </a:r>
            <a:r>
              <a:rPr lang="en-US" sz="2000" dirty="0" err="1">
                <a:solidFill>
                  <a:schemeClr val="accent6">
                    <a:lumMod val="20000"/>
                    <a:lumOff val="80000"/>
                  </a:schemeClr>
                </a:solidFill>
                <a:latin typeface="Corbel" panose="020B0503020204020204" pitchFamily="34" charset="0"/>
                <a:sym typeface="Wingdings" panose="05000000000000000000" pitchFamily="2" charset="2"/>
              </a:rPr>
              <a:t>True,False,True,False</a:t>
            </a:r>
            <a:r>
              <a:rPr lang="en-US" sz="2000" dirty="0">
                <a:solidFill>
                  <a:schemeClr val="accent6">
                    <a:lumMod val="20000"/>
                    <a:lumOff val="80000"/>
                  </a:schemeClr>
                </a:solidFill>
                <a:latin typeface="Corbel" panose="020B0503020204020204" pitchFamily="34" charset="0"/>
                <a:sym typeface="Wingdings" panose="05000000000000000000" pitchFamily="2" charset="2"/>
              </a:rPr>
              <a:t>]</a:t>
            </a:r>
            <a:endParaRPr lang="en-US" sz="2000" dirty="0">
              <a:solidFill>
                <a:schemeClr val="accent6">
                  <a:lumMod val="20000"/>
                  <a:lumOff val="80000"/>
                </a:schemeClr>
              </a:solidFill>
              <a:latin typeface="Corbel" panose="020B0503020204020204" pitchFamily="34" charset="0"/>
            </a:endParaRPr>
          </a:p>
        </p:txBody>
      </p:sp>
      <p:sp>
        <p:nvSpPr>
          <p:cNvPr id="14" name="Rectangle 13">
            <a:extLst>
              <a:ext uri="{FF2B5EF4-FFF2-40B4-BE49-F238E27FC236}">
                <a16:creationId xmlns:a16="http://schemas.microsoft.com/office/drawing/2014/main" id="{1A7CCDDD-6210-4F97-B8B7-640F63866458}"/>
              </a:ext>
            </a:extLst>
          </p:cNvPr>
          <p:cNvSpPr/>
          <p:nvPr/>
        </p:nvSpPr>
        <p:spPr>
          <a:xfrm>
            <a:off x="6318987" y="946407"/>
            <a:ext cx="3844387" cy="2646312"/>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Map each name in a list to a tuple of (</a:t>
            </a:r>
            <a:r>
              <a:rPr lang="en-US" sz="2400" dirty="0" err="1">
                <a:latin typeface="Corbel" panose="020B0503020204020204" pitchFamily="34" charset="0"/>
              </a:rPr>
              <a:t>last,first</a:t>
            </a:r>
            <a:r>
              <a:rPr lang="en-US" sz="2400" dirty="0">
                <a:latin typeface="Corbel" panose="020B0503020204020204" pitchFamily="34" charset="0"/>
              </a:rPr>
              <a:t>)</a:t>
            </a:r>
          </a:p>
          <a:p>
            <a:pPr algn="ctr"/>
            <a:endParaRPr lang="en-US" sz="2400" dirty="0">
              <a:solidFill>
                <a:srgbClr val="FFC1C1"/>
              </a:solidFill>
              <a:latin typeface="Corbel" panose="020B0503020204020204" pitchFamily="34" charset="0"/>
            </a:endParaRPr>
          </a:p>
          <a:p>
            <a:pPr algn="ctr"/>
            <a:r>
              <a:rPr lang="en-US" sz="2400" dirty="0">
                <a:solidFill>
                  <a:srgbClr val="FFC1C1"/>
                </a:solidFill>
                <a:latin typeface="Corbel" panose="020B0503020204020204" pitchFamily="34" charset="0"/>
              </a:rPr>
              <a:t>["Andy Liu", "Tia Tan"] </a:t>
            </a:r>
            <a:r>
              <a:rPr lang="en-US" sz="2400" dirty="0">
                <a:solidFill>
                  <a:schemeClr val="bg1"/>
                </a:solidFill>
                <a:latin typeface="Corbel" panose="020B0503020204020204" pitchFamily="34" charset="0"/>
                <a:sym typeface="Wingdings" panose="05000000000000000000" pitchFamily="2" charset="2"/>
              </a:rPr>
              <a:t></a:t>
            </a:r>
            <a:r>
              <a:rPr lang="en-US" sz="2400" dirty="0">
                <a:solidFill>
                  <a:srgbClr val="FFC1C1"/>
                </a:solidFill>
                <a:latin typeface="Corbel" panose="020B0503020204020204" pitchFamily="34" charset="0"/>
                <a:sym typeface="Wingdings" panose="05000000000000000000" pitchFamily="2" charset="2"/>
              </a:rPr>
              <a:t> </a:t>
            </a:r>
            <a:r>
              <a:rPr lang="en-US" sz="2400" dirty="0">
                <a:solidFill>
                  <a:schemeClr val="accent6">
                    <a:lumMod val="20000"/>
                    <a:lumOff val="80000"/>
                  </a:schemeClr>
                </a:solidFill>
                <a:latin typeface="Corbel" panose="020B0503020204020204" pitchFamily="34" charset="0"/>
                <a:sym typeface="Wingdings" panose="05000000000000000000" pitchFamily="2" charset="2"/>
              </a:rPr>
              <a:t>[("</a:t>
            </a:r>
            <a:r>
              <a:rPr lang="en-US" sz="2400" dirty="0" err="1">
                <a:solidFill>
                  <a:schemeClr val="accent6">
                    <a:lumMod val="20000"/>
                    <a:lumOff val="80000"/>
                  </a:schemeClr>
                </a:solidFill>
                <a:latin typeface="Corbel" panose="020B0503020204020204" pitchFamily="34" charset="0"/>
                <a:sym typeface="Wingdings" panose="05000000000000000000" pitchFamily="2" charset="2"/>
              </a:rPr>
              <a:t>Liu","Andy</a:t>
            </a:r>
            <a:r>
              <a:rPr lang="en-US" sz="2400" dirty="0">
                <a:solidFill>
                  <a:schemeClr val="accent6">
                    <a:lumMod val="20000"/>
                    <a:lumOff val="80000"/>
                  </a:schemeClr>
                </a:solidFill>
                <a:latin typeface="Corbel" panose="020B0503020204020204" pitchFamily="34" charset="0"/>
                <a:sym typeface="Wingdings" panose="05000000000000000000" pitchFamily="2" charset="2"/>
              </a:rPr>
              <a:t>"), ("</a:t>
            </a:r>
            <a:r>
              <a:rPr lang="en-US" sz="2400" dirty="0" err="1">
                <a:solidFill>
                  <a:schemeClr val="accent6">
                    <a:lumMod val="20000"/>
                    <a:lumOff val="80000"/>
                  </a:schemeClr>
                </a:solidFill>
                <a:latin typeface="Corbel" panose="020B0503020204020204" pitchFamily="34" charset="0"/>
                <a:sym typeface="Wingdings" panose="05000000000000000000" pitchFamily="2" charset="2"/>
              </a:rPr>
              <a:t>Tan","Tia</a:t>
            </a:r>
            <a:r>
              <a:rPr lang="en-US" sz="2400" dirty="0">
                <a:solidFill>
                  <a:schemeClr val="accent6">
                    <a:lumMod val="20000"/>
                    <a:lumOff val="80000"/>
                  </a:schemeClr>
                </a:solidFill>
                <a:latin typeface="Corbel" panose="020B0503020204020204" pitchFamily="34" charset="0"/>
                <a:sym typeface="Wingdings" panose="05000000000000000000" pitchFamily="2" charset="2"/>
              </a:rPr>
              <a:t>")]</a:t>
            </a:r>
            <a:endParaRPr lang="en-US" sz="1600" dirty="0">
              <a:solidFill>
                <a:schemeClr val="accent6">
                  <a:lumMod val="20000"/>
                  <a:lumOff val="80000"/>
                </a:schemeClr>
              </a:solidFill>
              <a:latin typeface="Corbel" panose="020B0503020204020204" pitchFamily="34" charset="0"/>
            </a:endParaRPr>
          </a:p>
        </p:txBody>
      </p:sp>
      <p:sp>
        <p:nvSpPr>
          <p:cNvPr id="15" name="Rectangle 14">
            <a:extLst>
              <a:ext uri="{FF2B5EF4-FFF2-40B4-BE49-F238E27FC236}">
                <a16:creationId xmlns:a16="http://schemas.microsoft.com/office/drawing/2014/main" id="{8862909A-A0FA-4DAE-A1A2-23F9F236B888}"/>
              </a:ext>
            </a:extLst>
          </p:cNvPr>
          <p:cNvSpPr/>
          <p:nvPr/>
        </p:nvSpPr>
        <p:spPr>
          <a:xfrm>
            <a:off x="6318987" y="3837092"/>
            <a:ext cx="3844387" cy="2646312"/>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Map each number in a list to its absolute value</a:t>
            </a:r>
          </a:p>
          <a:p>
            <a:pPr algn="ctr"/>
            <a:endParaRPr lang="en-US" sz="2400" dirty="0">
              <a:solidFill>
                <a:srgbClr val="FFC1C1"/>
              </a:solidFill>
              <a:latin typeface="Corbel" panose="020B0503020204020204" pitchFamily="34" charset="0"/>
            </a:endParaRPr>
          </a:p>
          <a:p>
            <a:pPr algn="ctr"/>
            <a:r>
              <a:rPr lang="en-US" sz="2400" dirty="0">
                <a:solidFill>
                  <a:srgbClr val="FFC1C1"/>
                </a:solidFill>
                <a:latin typeface="Corbel" panose="020B0503020204020204" pitchFamily="34" charset="0"/>
              </a:rPr>
              <a:t>[20,-30,-27,45] </a:t>
            </a:r>
            <a:r>
              <a:rPr lang="en-US" sz="2400" dirty="0">
                <a:solidFill>
                  <a:schemeClr val="bg1"/>
                </a:solidFill>
                <a:latin typeface="Corbel" panose="020B0503020204020204" pitchFamily="34" charset="0"/>
                <a:sym typeface="Wingdings" panose="05000000000000000000" pitchFamily="2" charset="2"/>
              </a:rPr>
              <a:t></a:t>
            </a:r>
            <a:r>
              <a:rPr lang="en-US" sz="2400" dirty="0">
                <a:solidFill>
                  <a:srgbClr val="FFC1C1"/>
                </a:solidFill>
                <a:latin typeface="Corbel" panose="020B0503020204020204" pitchFamily="34" charset="0"/>
                <a:sym typeface="Wingdings" panose="05000000000000000000" pitchFamily="2" charset="2"/>
              </a:rPr>
              <a:t> </a:t>
            </a:r>
            <a:r>
              <a:rPr lang="en-US" sz="2400" dirty="0">
                <a:solidFill>
                  <a:schemeClr val="accent6">
                    <a:lumMod val="20000"/>
                    <a:lumOff val="80000"/>
                  </a:schemeClr>
                </a:solidFill>
                <a:latin typeface="Corbel" panose="020B0503020204020204" pitchFamily="34" charset="0"/>
                <a:sym typeface="Wingdings" panose="05000000000000000000" pitchFamily="2" charset="2"/>
              </a:rPr>
              <a:t>[20,30,27,45]</a:t>
            </a:r>
            <a:endParaRPr lang="en-US" sz="1600" dirty="0">
              <a:solidFill>
                <a:schemeClr val="accent6">
                  <a:lumMod val="20000"/>
                  <a:lumOff val="80000"/>
                </a:schemeClr>
              </a:solidFill>
              <a:latin typeface="Corbel" panose="020B0503020204020204" pitchFamily="34" charset="0"/>
            </a:endParaRPr>
          </a:p>
        </p:txBody>
      </p:sp>
      <p:sp>
        <p:nvSpPr>
          <p:cNvPr id="7" name="Speech Bubble: Rectangle with Corners Rounded 6">
            <a:extLst>
              <a:ext uri="{FF2B5EF4-FFF2-40B4-BE49-F238E27FC236}">
                <a16:creationId xmlns:a16="http://schemas.microsoft.com/office/drawing/2014/main" id="{5F017002-B9EB-4D86-A789-E2F70D5FF5AE}"/>
              </a:ext>
            </a:extLst>
          </p:cNvPr>
          <p:cNvSpPr/>
          <p:nvPr/>
        </p:nvSpPr>
        <p:spPr>
          <a:xfrm>
            <a:off x="1" y="3693815"/>
            <a:ext cx="2103406" cy="2356850"/>
          </a:xfrm>
          <a:prstGeom prst="wedgeRoundRectCallout">
            <a:avLst>
              <a:gd name="adj1" fmla="val 104616"/>
              <a:gd name="adj2" fmla="val 434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that the </a:t>
            </a:r>
            <a:r>
              <a:rPr lang="en-US" sz="2000" dirty="0">
                <a:solidFill>
                  <a:srgbClr val="FFC1C1"/>
                </a:solidFill>
                <a:latin typeface="Corbel" panose="020B0503020204020204" pitchFamily="34" charset="0"/>
              </a:rPr>
              <a:t>input type </a:t>
            </a:r>
            <a:r>
              <a:rPr lang="en-US" sz="2000" dirty="0">
                <a:latin typeface="Corbel" panose="020B0503020204020204" pitchFamily="34" charset="0"/>
              </a:rPr>
              <a:t>and the </a:t>
            </a:r>
            <a:r>
              <a:rPr lang="en-US" sz="2000" dirty="0">
                <a:solidFill>
                  <a:srgbClr val="FFC1C1"/>
                </a:solidFill>
                <a:latin typeface="Corbel" panose="020B0503020204020204" pitchFamily="34" charset="0"/>
              </a:rPr>
              <a:t>output type </a:t>
            </a:r>
            <a:r>
              <a:rPr lang="en-US" sz="2000" dirty="0">
                <a:latin typeface="Corbel" panose="020B0503020204020204" pitchFamily="34" charset="0"/>
              </a:rPr>
              <a:t>may </a:t>
            </a:r>
            <a:r>
              <a:rPr lang="en-US" sz="2000" dirty="0">
                <a:solidFill>
                  <a:srgbClr val="FFC1C1"/>
                </a:solidFill>
                <a:latin typeface="Corbel" panose="020B0503020204020204" pitchFamily="34" charset="0"/>
              </a:rPr>
              <a:t>differ</a:t>
            </a:r>
            <a:r>
              <a:rPr lang="en-US" sz="2000" dirty="0">
                <a:latin typeface="Corbel" panose="020B0503020204020204" pitchFamily="34" charset="0"/>
              </a:rPr>
              <a:t> after the mapping operation!</a:t>
            </a:r>
          </a:p>
        </p:txBody>
      </p:sp>
    </p:spTree>
    <p:extLst>
      <p:ext uri="{BB962C8B-B14F-4D97-AF65-F5344CB8AC3E}">
        <p14:creationId xmlns:p14="http://schemas.microsoft.com/office/powerpoint/2010/main" val="148871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2" nodeType="clickEffect">
                                  <p:stCondLst>
                                    <p:cond delay="0"/>
                                  </p:stCondLst>
                                  <p:childTnLst>
                                    <p:animMotion origin="layout" path="M 2.08333E-6 3.33333E-6 L 0.28737 -0.44375 " pathEditMode="relative" rAng="0" ptsTypes="AA">
                                      <p:cBhvr>
                                        <p:cTn id="23" dur="2000" fill="hold"/>
                                        <p:tgtEl>
                                          <p:spTgt spid="7"/>
                                        </p:tgtEl>
                                        <p:attrNameLst>
                                          <p:attrName>ppt_x</p:attrName>
                                          <p:attrName>ppt_y</p:attrName>
                                        </p:attrNameLst>
                                      </p:cBhvr>
                                      <p:rCtr x="14362" y="-22199"/>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8" grpId="0" animBg="1"/>
      <p:bldP spid="14" grpId="0" animBg="1"/>
      <p:bldP spid="15" grpId="0" animBg="1"/>
      <p:bldP spid="7" grpId="0" animBg="1"/>
      <p:bldP spid="7" grpId="1" animBg="1"/>
      <p:bldP spid="7"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Filter Examples</a:t>
            </a:r>
          </a:p>
        </p:txBody>
      </p:sp>
      <p:sp>
        <p:nvSpPr>
          <p:cNvPr id="73" name="Rectangle 72">
            <a:extLst>
              <a:ext uri="{FF2B5EF4-FFF2-40B4-BE49-F238E27FC236}">
                <a16:creationId xmlns:a16="http://schemas.microsoft.com/office/drawing/2014/main" id="{927F56F7-3037-4826-9619-6BEAA3577AE6}"/>
              </a:ext>
            </a:extLst>
          </p:cNvPr>
          <p:cNvSpPr/>
          <p:nvPr/>
        </p:nvSpPr>
        <p:spPr>
          <a:xfrm>
            <a:off x="2103407" y="946407"/>
            <a:ext cx="3844387" cy="2646312"/>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Filter all odd numbers from an input list</a:t>
            </a:r>
          </a:p>
          <a:p>
            <a:pPr algn="ctr"/>
            <a:endParaRPr lang="en-US" sz="2400" dirty="0">
              <a:solidFill>
                <a:srgbClr val="FFC1C1"/>
              </a:solidFill>
              <a:latin typeface="Corbel" panose="020B0503020204020204" pitchFamily="34" charset="0"/>
            </a:endParaRPr>
          </a:p>
          <a:p>
            <a:pPr algn="ctr"/>
            <a:r>
              <a:rPr lang="en-US" sz="2400" dirty="0">
                <a:solidFill>
                  <a:srgbClr val="FFC1C1"/>
                </a:solidFill>
                <a:latin typeface="Corbel" panose="020B0503020204020204" pitchFamily="34" charset="0"/>
              </a:rPr>
              <a:t>[1,2,3,4,5,6] </a:t>
            </a:r>
            <a:r>
              <a:rPr lang="en-US" sz="2400" dirty="0">
                <a:solidFill>
                  <a:schemeClr val="bg1"/>
                </a:solidFill>
                <a:latin typeface="Corbel" panose="020B0503020204020204" pitchFamily="34" charset="0"/>
                <a:sym typeface="Wingdings" panose="05000000000000000000" pitchFamily="2" charset="2"/>
              </a:rPr>
              <a:t></a:t>
            </a:r>
            <a:r>
              <a:rPr lang="en-US" sz="2400" dirty="0">
                <a:solidFill>
                  <a:srgbClr val="FFC1C1"/>
                </a:solidFill>
                <a:latin typeface="Corbel" panose="020B0503020204020204" pitchFamily="34" charset="0"/>
                <a:sym typeface="Wingdings" panose="05000000000000000000" pitchFamily="2" charset="2"/>
              </a:rPr>
              <a:t> </a:t>
            </a:r>
            <a:r>
              <a:rPr lang="en-US" sz="2400" dirty="0">
                <a:solidFill>
                  <a:schemeClr val="accent6">
                    <a:lumMod val="20000"/>
                    <a:lumOff val="80000"/>
                  </a:schemeClr>
                </a:solidFill>
                <a:latin typeface="Corbel" panose="020B0503020204020204" pitchFamily="34" charset="0"/>
                <a:sym typeface="Wingdings" panose="05000000000000000000" pitchFamily="2" charset="2"/>
              </a:rPr>
              <a:t>[2,4,6]</a:t>
            </a:r>
            <a:endParaRPr lang="en-US" sz="1600" dirty="0">
              <a:solidFill>
                <a:schemeClr val="accent6">
                  <a:lumMod val="20000"/>
                  <a:lumOff val="80000"/>
                </a:schemeClr>
              </a:solidFill>
              <a:latin typeface="Corbel" panose="020B0503020204020204" pitchFamily="34" charset="0"/>
            </a:endParaRPr>
          </a:p>
        </p:txBody>
      </p:sp>
      <p:sp>
        <p:nvSpPr>
          <p:cNvPr id="14" name="Rectangle 13">
            <a:extLst>
              <a:ext uri="{FF2B5EF4-FFF2-40B4-BE49-F238E27FC236}">
                <a16:creationId xmlns:a16="http://schemas.microsoft.com/office/drawing/2014/main" id="{1A7CCDDD-6210-4F97-B8B7-640F63866458}"/>
              </a:ext>
            </a:extLst>
          </p:cNvPr>
          <p:cNvSpPr/>
          <p:nvPr/>
        </p:nvSpPr>
        <p:spPr>
          <a:xfrm>
            <a:off x="6318987" y="946407"/>
            <a:ext cx="3844387" cy="2646312"/>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Filter all spaces from a String (which is just a list of characters in Haskell)</a:t>
            </a:r>
          </a:p>
          <a:p>
            <a:pPr algn="ctr"/>
            <a:endParaRPr lang="en-US" sz="2400" dirty="0">
              <a:solidFill>
                <a:srgbClr val="FFC1C1"/>
              </a:solidFill>
              <a:latin typeface="Corbel" panose="020B0503020204020204" pitchFamily="34" charset="0"/>
            </a:endParaRPr>
          </a:p>
          <a:p>
            <a:pPr algn="ctr"/>
            <a:r>
              <a:rPr lang="en-US" sz="2400" dirty="0">
                <a:solidFill>
                  <a:srgbClr val="FFC1C1"/>
                </a:solidFill>
                <a:latin typeface="Corbel" panose="020B0503020204020204" pitchFamily="34" charset="0"/>
              </a:rPr>
              <a:t>"a man a plan a canal </a:t>
            </a:r>
            <a:r>
              <a:rPr lang="en-US" sz="2400" dirty="0" err="1">
                <a:solidFill>
                  <a:srgbClr val="FFC1C1"/>
                </a:solidFill>
                <a:latin typeface="Corbel" panose="020B0503020204020204" pitchFamily="34" charset="0"/>
              </a:rPr>
              <a:t>panama</a:t>
            </a:r>
            <a:r>
              <a:rPr lang="en-US" sz="2400" dirty="0">
                <a:solidFill>
                  <a:srgbClr val="FFC1C1"/>
                </a:solidFill>
                <a:latin typeface="Corbel" panose="020B0503020204020204" pitchFamily="34" charset="0"/>
              </a:rPr>
              <a:t>" </a:t>
            </a:r>
            <a:r>
              <a:rPr lang="en-US" sz="2400" dirty="0">
                <a:solidFill>
                  <a:schemeClr val="bg1"/>
                </a:solidFill>
                <a:latin typeface="Corbel" panose="020B0503020204020204" pitchFamily="34" charset="0"/>
                <a:sym typeface="Wingdings" panose="05000000000000000000" pitchFamily="2" charset="2"/>
              </a:rPr>
              <a:t></a:t>
            </a:r>
            <a:r>
              <a:rPr lang="en-US" sz="2400" dirty="0">
                <a:solidFill>
                  <a:srgbClr val="FFC1C1"/>
                </a:solidFill>
                <a:latin typeface="Corbel" panose="020B0503020204020204" pitchFamily="34" charset="0"/>
                <a:sym typeface="Wingdings" panose="05000000000000000000" pitchFamily="2" charset="2"/>
              </a:rPr>
              <a:t> </a:t>
            </a:r>
            <a:r>
              <a:rPr lang="en-US" sz="2400" dirty="0">
                <a:solidFill>
                  <a:schemeClr val="accent6">
                    <a:lumMod val="20000"/>
                    <a:lumOff val="80000"/>
                  </a:schemeClr>
                </a:solidFill>
                <a:latin typeface="Corbel" panose="020B0503020204020204" pitchFamily="34" charset="0"/>
                <a:sym typeface="Wingdings" panose="05000000000000000000" pitchFamily="2" charset="2"/>
              </a:rPr>
              <a:t>"</a:t>
            </a:r>
            <a:r>
              <a:rPr lang="en-US" sz="2400" dirty="0" err="1">
                <a:solidFill>
                  <a:schemeClr val="accent6">
                    <a:lumMod val="20000"/>
                    <a:lumOff val="80000"/>
                  </a:schemeClr>
                </a:solidFill>
                <a:latin typeface="Corbel" panose="020B0503020204020204" pitchFamily="34" charset="0"/>
                <a:sym typeface="Wingdings" panose="05000000000000000000" pitchFamily="2" charset="2"/>
              </a:rPr>
              <a:t>amanaplanacanalpanama</a:t>
            </a:r>
            <a:r>
              <a:rPr lang="en-US" sz="2400" dirty="0">
                <a:solidFill>
                  <a:schemeClr val="accent6">
                    <a:lumMod val="20000"/>
                    <a:lumOff val="80000"/>
                  </a:schemeClr>
                </a:solidFill>
                <a:latin typeface="Corbel" panose="020B0503020204020204" pitchFamily="34" charset="0"/>
                <a:sym typeface="Wingdings" panose="05000000000000000000" pitchFamily="2" charset="2"/>
              </a:rPr>
              <a:t>"</a:t>
            </a:r>
            <a:endParaRPr lang="en-US" sz="1600" dirty="0">
              <a:solidFill>
                <a:schemeClr val="accent6">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297638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In FP The Order of Execution is of Low Importance?!</a:t>
            </a:r>
          </a:p>
        </p:txBody>
      </p:sp>
      <p:sp>
        <p:nvSpPr>
          <p:cNvPr id="19" name="TextBox 18">
            <a:extLst>
              <a:ext uri="{FF2B5EF4-FFF2-40B4-BE49-F238E27FC236}">
                <a16:creationId xmlns:a16="http://schemas.microsoft.com/office/drawing/2014/main" id="{3B022C21-DE27-4F3D-A398-7E2C550D12A3}"/>
              </a:ext>
            </a:extLst>
          </p:cNvPr>
          <p:cNvSpPr txBox="1"/>
          <p:nvPr/>
        </p:nvSpPr>
        <p:spPr>
          <a:xfrm>
            <a:off x="2134121" y="809751"/>
            <a:ext cx="7923758" cy="461665"/>
          </a:xfrm>
          <a:prstGeom prst="rect">
            <a:avLst/>
          </a:prstGeom>
          <a:noFill/>
        </p:spPr>
        <p:txBody>
          <a:bodyPr wrap="square" rtlCol="0">
            <a:spAutoFit/>
          </a:bodyPr>
          <a:lstStyle/>
          <a:p>
            <a:pPr lvl="0" algn="ctr">
              <a:defRPr/>
            </a:pPr>
            <a:r>
              <a:rPr lang="en-US" sz="2400" dirty="0">
                <a:latin typeface="Corbel" panose="020B0503020204020204" pitchFamily="34" charset="0"/>
                <a:cs typeface="Cordia New" panose="020B0502040204020203" pitchFamily="34" charset="-34"/>
              </a:rPr>
              <a:t>Consider these two examples:</a:t>
            </a:r>
          </a:p>
        </p:txBody>
      </p:sp>
      <p:sp>
        <p:nvSpPr>
          <p:cNvPr id="22" name="Rectangle 21">
            <a:extLst>
              <a:ext uri="{FF2B5EF4-FFF2-40B4-BE49-F238E27FC236}">
                <a16:creationId xmlns:a16="http://schemas.microsoft.com/office/drawing/2014/main" id="{47E79F50-385B-4A12-B2F2-6D173F6E680B}"/>
              </a:ext>
            </a:extLst>
          </p:cNvPr>
          <p:cNvSpPr/>
          <p:nvPr/>
        </p:nvSpPr>
        <p:spPr>
          <a:xfrm>
            <a:off x="7862555" y="3941461"/>
            <a:ext cx="3657600" cy="2765286"/>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somefunc </a:t>
            </a:r>
            <a:r>
              <a:rPr lang="en-US" sz="2000" dirty="0" err="1">
                <a:solidFill>
                  <a:schemeClr val="tx1"/>
                </a:solidFill>
                <a:latin typeface="Consolas" panose="020B0609020204030204" pitchFamily="49" charset="0"/>
              </a:rPr>
              <a:t>arg</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if z == 7 then 0</a:t>
            </a:r>
          </a:p>
          <a:p>
            <a:r>
              <a:rPr lang="en-US" sz="2000" dirty="0">
                <a:solidFill>
                  <a:schemeClr val="tx1"/>
                </a:solidFill>
                <a:latin typeface="Consolas" panose="020B0609020204030204" pitchFamily="49" charset="0"/>
              </a:rPr>
              <a:t>            else y</a:t>
            </a:r>
          </a:p>
          <a:p>
            <a:r>
              <a:rPr lang="en-US" sz="2000" dirty="0">
                <a:solidFill>
                  <a:schemeClr val="tx1"/>
                </a:solidFill>
                <a:latin typeface="Consolas" panose="020B0609020204030204" pitchFamily="49" charset="0"/>
              </a:rPr>
              <a:t>  where</a:t>
            </a:r>
          </a:p>
          <a:p>
            <a:r>
              <a:rPr lang="en-US" sz="2000" dirty="0">
                <a:solidFill>
                  <a:schemeClr val="tx1"/>
                </a:solidFill>
                <a:latin typeface="Consolas" panose="020B0609020204030204" pitchFamily="49" charset="0"/>
              </a:rPr>
              <a:t>    y = func1 </a:t>
            </a:r>
            <a:r>
              <a:rPr lang="en-US" sz="2000" dirty="0" err="1">
                <a:solidFill>
                  <a:schemeClr val="tx1"/>
                </a:solidFill>
                <a:latin typeface="Consolas" panose="020B0609020204030204" pitchFamily="49" charset="0"/>
              </a:rPr>
              <a:t>arg</a:t>
            </a:r>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    z = func2 </a:t>
            </a:r>
            <a:r>
              <a:rPr lang="en-US" sz="2000" dirty="0" err="1">
                <a:solidFill>
                  <a:schemeClr val="tx1"/>
                </a:solidFill>
                <a:latin typeface="Consolas" panose="020B0609020204030204" pitchFamily="49" charset="0"/>
              </a:rPr>
              <a:t>arg</a:t>
            </a:r>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p:txBody>
      </p:sp>
      <p:sp>
        <p:nvSpPr>
          <p:cNvPr id="23" name="Rectangle 22">
            <a:extLst>
              <a:ext uri="{FF2B5EF4-FFF2-40B4-BE49-F238E27FC236}">
                <a16:creationId xmlns:a16="http://schemas.microsoft.com/office/drawing/2014/main" id="{12105FAC-0DEB-49A1-94D7-447FE0569DEE}"/>
              </a:ext>
            </a:extLst>
          </p:cNvPr>
          <p:cNvSpPr/>
          <p:nvPr/>
        </p:nvSpPr>
        <p:spPr>
          <a:xfrm>
            <a:off x="601417" y="3941461"/>
            <a:ext cx="3657599" cy="2765286"/>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n w="12700">
                  <a:noFill/>
                </a:ln>
                <a:solidFill>
                  <a:schemeClr val="tx1"/>
                </a:solidFill>
                <a:latin typeface="Consolas" panose="020B0609020204030204" pitchFamily="49" charset="0"/>
              </a:rPr>
              <a:t>int </a:t>
            </a:r>
            <a:r>
              <a:rPr lang="en-US" sz="2000" dirty="0" err="1">
                <a:ln w="12700">
                  <a:noFill/>
                </a:ln>
                <a:solidFill>
                  <a:schemeClr val="tx1"/>
                </a:solidFill>
                <a:latin typeface="Consolas" panose="020B0609020204030204" pitchFamily="49" charset="0"/>
              </a:rPr>
              <a:t>func</a:t>
            </a:r>
            <a:r>
              <a:rPr lang="en-US" sz="2000" dirty="0">
                <a:ln w="12700">
                  <a:noFill/>
                </a:ln>
                <a:solidFill>
                  <a:schemeClr val="tx1"/>
                </a:solidFill>
                <a:latin typeface="Consolas" panose="020B0609020204030204" pitchFamily="49" charset="0"/>
              </a:rPr>
              <a:t>(int </a:t>
            </a:r>
            <a:r>
              <a:rPr lang="en-US" sz="2000" dirty="0" err="1">
                <a:ln w="12700">
                  <a:noFill/>
                </a:ln>
                <a:solidFill>
                  <a:schemeClr val="tx1"/>
                </a:solidFill>
                <a:latin typeface="Consolas" panose="020B0609020204030204" pitchFamily="49" charset="0"/>
              </a:rPr>
              <a:t>arg</a:t>
            </a:r>
            <a:r>
              <a:rPr lang="en-US" sz="2000" dirty="0">
                <a:ln w="12700">
                  <a:noFill/>
                </a:ln>
                <a:solidFill>
                  <a:schemeClr val="tx1"/>
                </a:solidFill>
                <a:latin typeface="Consolas" panose="020B0609020204030204" pitchFamily="49" charset="0"/>
              </a:rPr>
              <a:t>) {</a:t>
            </a:r>
          </a:p>
          <a:p>
            <a:r>
              <a:rPr lang="en-US" sz="2000" dirty="0">
                <a:ln w="12700">
                  <a:noFill/>
                </a:ln>
                <a:solidFill>
                  <a:schemeClr val="tx1"/>
                </a:solidFill>
                <a:latin typeface="Consolas" panose="020B0609020204030204" pitchFamily="49" charset="0"/>
              </a:rPr>
              <a:t>  int y = func1(</a:t>
            </a:r>
            <a:r>
              <a:rPr lang="en-US" sz="2000" dirty="0" err="1">
                <a:ln w="12700">
                  <a:noFill/>
                </a:ln>
                <a:solidFill>
                  <a:schemeClr val="tx1"/>
                </a:solidFill>
                <a:latin typeface="Consolas" panose="020B0609020204030204" pitchFamily="49" charset="0"/>
              </a:rPr>
              <a:t>arg</a:t>
            </a:r>
            <a:r>
              <a:rPr lang="en-US" sz="2000" dirty="0">
                <a:ln w="12700">
                  <a:noFill/>
                </a:ln>
                <a:solidFill>
                  <a:schemeClr val="tx1"/>
                </a:solidFill>
                <a:latin typeface="Consolas" panose="020B0609020204030204" pitchFamily="49" charset="0"/>
              </a:rPr>
              <a:t>);</a:t>
            </a:r>
          </a:p>
          <a:p>
            <a:r>
              <a:rPr lang="en-US" sz="2000" dirty="0">
                <a:ln w="12700">
                  <a:noFill/>
                </a:ln>
                <a:solidFill>
                  <a:schemeClr val="tx1"/>
                </a:solidFill>
                <a:latin typeface="Consolas" panose="020B0609020204030204" pitchFamily="49" charset="0"/>
              </a:rPr>
              <a:t>  int z = func2(</a:t>
            </a:r>
            <a:r>
              <a:rPr lang="en-US" sz="2000" dirty="0" err="1">
                <a:ln w="12700">
                  <a:noFill/>
                </a:ln>
                <a:solidFill>
                  <a:schemeClr val="tx1"/>
                </a:solidFill>
                <a:latin typeface="Consolas" panose="020B0609020204030204" pitchFamily="49" charset="0"/>
              </a:rPr>
              <a:t>arg</a:t>
            </a:r>
            <a:r>
              <a:rPr lang="en-US" sz="2000" dirty="0">
                <a:ln w="12700">
                  <a:noFill/>
                </a:ln>
                <a:solidFill>
                  <a:schemeClr val="tx1"/>
                </a:solidFill>
                <a:latin typeface="Consolas" panose="020B0609020204030204" pitchFamily="49" charset="0"/>
              </a:rPr>
              <a:t>);</a:t>
            </a:r>
          </a:p>
          <a:p>
            <a:endParaRPr lang="en-US" sz="2000" dirty="0">
              <a:ln w="12700">
                <a:noFill/>
              </a:ln>
              <a:solidFill>
                <a:schemeClr val="tx1"/>
              </a:solidFill>
              <a:latin typeface="Consolas" panose="020B0609020204030204" pitchFamily="49" charset="0"/>
            </a:endParaRPr>
          </a:p>
          <a:p>
            <a:r>
              <a:rPr lang="en-US" sz="2000" dirty="0">
                <a:ln w="12700">
                  <a:noFill/>
                </a:ln>
                <a:solidFill>
                  <a:schemeClr val="tx1"/>
                </a:solidFill>
                <a:latin typeface="Consolas" panose="020B0609020204030204" pitchFamily="49" charset="0"/>
              </a:rPr>
              <a:t>  if (z == 7) </a:t>
            </a:r>
          </a:p>
          <a:p>
            <a:r>
              <a:rPr lang="en-US" sz="2000" dirty="0">
                <a:ln w="12700">
                  <a:noFill/>
                </a:ln>
                <a:solidFill>
                  <a:schemeClr val="tx1"/>
                </a:solidFill>
                <a:latin typeface="Consolas" panose="020B0609020204030204" pitchFamily="49" charset="0"/>
              </a:rPr>
              <a:t>    return 0;</a:t>
            </a:r>
          </a:p>
          <a:p>
            <a:r>
              <a:rPr lang="en-US" sz="2000" dirty="0">
                <a:ln w="12700">
                  <a:noFill/>
                </a:ln>
                <a:solidFill>
                  <a:schemeClr val="tx1"/>
                </a:solidFill>
                <a:latin typeface="Consolas" panose="020B0609020204030204" pitchFamily="49" charset="0"/>
              </a:rPr>
              <a:t>  else return y;</a:t>
            </a:r>
          </a:p>
          <a:p>
            <a:r>
              <a:rPr lang="en-US" sz="2000" dirty="0">
                <a:ln w="12700">
                  <a:noFill/>
                </a:ln>
                <a:solidFill>
                  <a:schemeClr val="tx1"/>
                </a:solidFill>
                <a:latin typeface="Consolas" panose="020B0609020204030204" pitchFamily="49" charset="0"/>
              </a:rPr>
              <a:t>}</a:t>
            </a:r>
          </a:p>
        </p:txBody>
      </p:sp>
      <p:sp>
        <p:nvSpPr>
          <p:cNvPr id="25" name="Rectangle 24">
            <a:extLst>
              <a:ext uri="{FF2B5EF4-FFF2-40B4-BE49-F238E27FC236}">
                <a16:creationId xmlns:a16="http://schemas.microsoft.com/office/drawing/2014/main" id="{C48E2271-66FD-4EF0-8CEC-DBA078648966}"/>
              </a:ext>
            </a:extLst>
          </p:cNvPr>
          <p:cNvSpPr/>
          <p:nvPr/>
        </p:nvSpPr>
        <p:spPr>
          <a:xfrm>
            <a:off x="601416" y="1126920"/>
            <a:ext cx="3657599" cy="2765286"/>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n w="12700">
                  <a:noFill/>
                </a:ln>
                <a:solidFill>
                  <a:schemeClr val="tx1"/>
                </a:solidFill>
                <a:latin typeface="Consolas" panose="020B0609020204030204" pitchFamily="49" charset="0"/>
              </a:rPr>
              <a:t>int global = 0;</a:t>
            </a:r>
          </a:p>
          <a:p>
            <a:endParaRPr lang="en-US" sz="1100" dirty="0">
              <a:ln w="12700">
                <a:noFill/>
              </a:ln>
              <a:solidFill>
                <a:schemeClr val="tx1"/>
              </a:solidFill>
              <a:latin typeface="Consolas" panose="020B0609020204030204" pitchFamily="49" charset="0"/>
            </a:endParaRPr>
          </a:p>
          <a:p>
            <a:r>
              <a:rPr lang="en-US" sz="2000" dirty="0">
                <a:ln w="12700">
                  <a:noFill/>
                </a:ln>
                <a:solidFill>
                  <a:schemeClr val="tx1"/>
                </a:solidFill>
                <a:latin typeface="Consolas" panose="020B0609020204030204" pitchFamily="49" charset="0"/>
              </a:rPr>
              <a:t>int func1(int </a:t>
            </a:r>
            <a:r>
              <a:rPr lang="en-US" sz="2000" dirty="0" err="1">
                <a:ln w="12700">
                  <a:noFill/>
                </a:ln>
                <a:solidFill>
                  <a:schemeClr val="tx1"/>
                </a:solidFill>
                <a:latin typeface="Consolas" panose="020B0609020204030204" pitchFamily="49" charset="0"/>
              </a:rPr>
              <a:t>arg</a:t>
            </a:r>
            <a:r>
              <a:rPr lang="en-US" sz="2000" dirty="0">
                <a:ln w="12700">
                  <a:noFill/>
                </a:ln>
                <a:solidFill>
                  <a:schemeClr val="tx1"/>
                </a:solidFill>
                <a:latin typeface="Consolas" panose="020B0609020204030204" pitchFamily="49" charset="0"/>
              </a:rPr>
              <a:t>) {</a:t>
            </a:r>
          </a:p>
          <a:p>
            <a:r>
              <a:rPr lang="en-US" sz="2000" dirty="0">
                <a:ln w="12700">
                  <a:noFill/>
                </a:ln>
                <a:solidFill>
                  <a:schemeClr val="tx1"/>
                </a:solidFill>
                <a:latin typeface="Consolas" panose="020B0609020204030204" pitchFamily="49" charset="0"/>
              </a:rPr>
              <a:t> return </a:t>
            </a:r>
            <a:r>
              <a:rPr lang="en-US" sz="2000" dirty="0" err="1">
                <a:ln w="12700">
                  <a:noFill/>
                </a:ln>
                <a:solidFill>
                  <a:schemeClr val="tx1"/>
                </a:solidFill>
                <a:latin typeface="Consolas" panose="020B0609020204030204" pitchFamily="49" charset="0"/>
              </a:rPr>
              <a:t>arg</a:t>
            </a:r>
            <a:r>
              <a:rPr lang="en-US" sz="2000" dirty="0">
                <a:ln w="12700">
                  <a:noFill/>
                </a:ln>
                <a:solidFill>
                  <a:schemeClr val="tx1"/>
                </a:solidFill>
                <a:latin typeface="Consolas" panose="020B0609020204030204" pitchFamily="49" charset="0"/>
              </a:rPr>
              <a:t> + </a:t>
            </a:r>
            <a:r>
              <a:rPr lang="en-US" sz="2000" dirty="0">
                <a:ln w="12700">
                  <a:noFill/>
                </a:ln>
                <a:solidFill>
                  <a:srgbClr val="FF0000"/>
                </a:solidFill>
                <a:latin typeface="Consolas" panose="020B0609020204030204" pitchFamily="49" charset="0"/>
              </a:rPr>
              <a:t>global++</a:t>
            </a:r>
            <a:r>
              <a:rPr lang="en-US" sz="2000" dirty="0">
                <a:ln w="12700">
                  <a:noFill/>
                </a:ln>
                <a:solidFill>
                  <a:schemeClr val="tx1"/>
                </a:solidFill>
                <a:latin typeface="Consolas" panose="020B0609020204030204" pitchFamily="49" charset="0"/>
              </a:rPr>
              <a:t>;</a:t>
            </a:r>
          </a:p>
          <a:p>
            <a:r>
              <a:rPr lang="en-US" sz="2000" dirty="0">
                <a:ln w="12700">
                  <a:noFill/>
                </a:ln>
                <a:solidFill>
                  <a:schemeClr val="tx1"/>
                </a:solidFill>
                <a:latin typeface="Consolas" panose="020B0609020204030204" pitchFamily="49" charset="0"/>
              </a:rPr>
              <a:t>}</a:t>
            </a:r>
          </a:p>
          <a:p>
            <a:endParaRPr lang="en-US" sz="1100" dirty="0">
              <a:ln w="12700">
                <a:noFill/>
              </a:ln>
              <a:solidFill>
                <a:schemeClr val="tx1"/>
              </a:solidFill>
              <a:latin typeface="Consolas" panose="020B0609020204030204" pitchFamily="49" charset="0"/>
            </a:endParaRPr>
          </a:p>
          <a:p>
            <a:r>
              <a:rPr lang="en-US" sz="2000" dirty="0">
                <a:ln w="12700">
                  <a:noFill/>
                </a:ln>
                <a:solidFill>
                  <a:schemeClr val="tx1"/>
                </a:solidFill>
                <a:latin typeface="Consolas" panose="020B0609020204030204" pitchFamily="49" charset="0"/>
              </a:rPr>
              <a:t>int func2(int </a:t>
            </a:r>
            <a:r>
              <a:rPr lang="en-US" sz="2000" dirty="0" err="1">
                <a:ln w="12700">
                  <a:noFill/>
                </a:ln>
                <a:solidFill>
                  <a:schemeClr val="tx1"/>
                </a:solidFill>
                <a:latin typeface="Consolas" panose="020B0609020204030204" pitchFamily="49" charset="0"/>
              </a:rPr>
              <a:t>arg</a:t>
            </a:r>
            <a:r>
              <a:rPr lang="en-US" sz="2000" dirty="0">
                <a:ln w="12700">
                  <a:noFill/>
                </a:ln>
                <a:solidFill>
                  <a:schemeClr val="tx1"/>
                </a:solidFill>
                <a:latin typeface="Consolas" panose="020B0609020204030204" pitchFamily="49" charset="0"/>
              </a:rPr>
              <a:t>) {</a:t>
            </a:r>
          </a:p>
          <a:p>
            <a:r>
              <a:rPr lang="en-US" sz="2000" dirty="0">
                <a:ln w="12700">
                  <a:noFill/>
                </a:ln>
                <a:solidFill>
                  <a:schemeClr val="tx1"/>
                </a:solidFill>
                <a:latin typeface="Consolas" panose="020B0609020204030204" pitchFamily="49" charset="0"/>
              </a:rPr>
              <a:t>  return </a:t>
            </a:r>
            <a:r>
              <a:rPr lang="en-US" sz="2000" dirty="0" err="1">
                <a:ln w="12700">
                  <a:noFill/>
                </a:ln>
                <a:solidFill>
                  <a:schemeClr val="tx1"/>
                </a:solidFill>
                <a:latin typeface="Consolas" panose="020B0609020204030204" pitchFamily="49" charset="0"/>
              </a:rPr>
              <a:t>arg</a:t>
            </a:r>
            <a:r>
              <a:rPr lang="en-US" sz="2000" dirty="0">
                <a:ln w="12700">
                  <a:noFill/>
                </a:ln>
                <a:solidFill>
                  <a:schemeClr val="tx1"/>
                </a:solidFill>
                <a:latin typeface="Consolas" panose="020B0609020204030204" pitchFamily="49" charset="0"/>
              </a:rPr>
              <a:t> * </a:t>
            </a:r>
            <a:r>
              <a:rPr lang="en-US" sz="2000" dirty="0">
                <a:ln w="12700">
                  <a:noFill/>
                </a:ln>
                <a:solidFill>
                  <a:srgbClr val="FF0000"/>
                </a:solidFill>
                <a:latin typeface="Consolas" panose="020B0609020204030204" pitchFamily="49" charset="0"/>
              </a:rPr>
              <a:t>global</a:t>
            </a:r>
            <a:r>
              <a:rPr lang="en-US" sz="2000" dirty="0">
                <a:ln w="12700">
                  <a:noFill/>
                </a:ln>
                <a:solidFill>
                  <a:schemeClr val="tx1"/>
                </a:solidFill>
                <a:latin typeface="Consolas" panose="020B0609020204030204" pitchFamily="49" charset="0"/>
              </a:rPr>
              <a:t>;</a:t>
            </a:r>
          </a:p>
          <a:p>
            <a:r>
              <a:rPr lang="en-US" sz="2000" dirty="0">
                <a:ln w="12700">
                  <a:noFill/>
                </a:ln>
                <a:solidFill>
                  <a:schemeClr val="tx1"/>
                </a:solidFill>
                <a:latin typeface="Consolas" panose="020B0609020204030204" pitchFamily="49" charset="0"/>
              </a:rPr>
              <a:t>}</a:t>
            </a:r>
          </a:p>
        </p:txBody>
      </p:sp>
      <p:sp>
        <p:nvSpPr>
          <p:cNvPr id="27" name="Speech Bubble: Rectangle with Corners Rounded 26">
            <a:extLst>
              <a:ext uri="{FF2B5EF4-FFF2-40B4-BE49-F238E27FC236}">
                <a16:creationId xmlns:a16="http://schemas.microsoft.com/office/drawing/2014/main" id="{00D01BBD-BB04-4B93-BF09-F7D1C0E9AEEF}"/>
              </a:ext>
            </a:extLst>
          </p:cNvPr>
          <p:cNvSpPr/>
          <p:nvPr/>
        </p:nvSpPr>
        <p:spPr>
          <a:xfrm>
            <a:off x="4375024" y="252438"/>
            <a:ext cx="3579732" cy="1513489"/>
          </a:xfrm>
          <a:prstGeom prst="wedgeRoundRectCallout">
            <a:avLst>
              <a:gd name="adj1" fmla="val -83940"/>
              <a:gd name="adj2" fmla="val 713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Why? Because functions might have </a:t>
            </a:r>
            <a:r>
              <a:rPr lang="en-US" sz="2000" dirty="0">
                <a:solidFill>
                  <a:srgbClr val="FFC1C1"/>
                </a:solidFill>
                <a:latin typeface="Corbel" panose="020B0503020204020204" pitchFamily="34" charset="0"/>
              </a:rPr>
              <a:t>side effects</a:t>
            </a:r>
            <a:r>
              <a:rPr lang="en-US" sz="2000" dirty="0">
                <a:latin typeface="Corbel" panose="020B0503020204020204" pitchFamily="34" charset="0"/>
              </a:rPr>
              <a:t>, and changing the order that they're called can yield totally different results!</a:t>
            </a:r>
          </a:p>
        </p:txBody>
      </p:sp>
      <p:sp>
        <p:nvSpPr>
          <p:cNvPr id="28" name="Speech Bubble: Rectangle with Corners Rounded 27">
            <a:extLst>
              <a:ext uri="{FF2B5EF4-FFF2-40B4-BE49-F238E27FC236}">
                <a16:creationId xmlns:a16="http://schemas.microsoft.com/office/drawing/2014/main" id="{39A27682-507E-4BFD-85EA-A676D2EDA8A9}"/>
              </a:ext>
            </a:extLst>
          </p:cNvPr>
          <p:cNvSpPr/>
          <p:nvPr/>
        </p:nvSpPr>
        <p:spPr>
          <a:xfrm>
            <a:off x="4771734" y="3740344"/>
            <a:ext cx="3209132" cy="1513489"/>
          </a:xfrm>
          <a:prstGeom prst="wedgeRoundRectCallout">
            <a:avLst>
              <a:gd name="adj1" fmla="val 96957"/>
              <a:gd name="adj2" fmla="val 473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in a purely functional language, we know by definition that functions can't have side effects!</a:t>
            </a:r>
          </a:p>
        </p:txBody>
      </p:sp>
      <p:sp>
        <p:nvSpPr>
          <p:cNvPr id="30" name="Speech Bubble: Rectangle with Corners Rounded 29">
            <a:extLst>
              <a:ext uri="{FF2B5EF4-FFF2-40B4-BE49-F238E27FC236}">
                <a16:creationId xmlns:a16="http://schemas.microsoft.com/office/drawing/2014/main" id="{C01E131B-D5D5-4B29-B4C7-02F2252ED5A1}"/>
              </a:ext>
            </a:extLst>
          </p:cNvPr>
          <p:cNvSpPr/>
          <p:nvPr/>
        </p:nvSpPr>
        <p:spPr>
          <a:xfrm>
            <a:off x="7015796" y="734126"/>
            <a:ext cx="4747984" cy="1840306"/>
          </a:xfrm>
          <a:prstGeom prst="wedgeRoundRectCallout">
            <a:avLst>
              <a:gd name="adj1" fmla="val 13227"/>
              <a:gd name="adj2" fmla="val 1296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in fact, in Haskell uses this to </a:t>
            </a:r>
            <a:r>
              <a:rPr lang="en-US" sz="2000" dirty="0">
                <a:solidFill>
                  <a:srgbClr val="FFC1C1"/>
                </a:solidFill>
                <a:latin typeface="Corbel" panose="020B0503020204020204" pitchFamily="34" charset="0"/>
              </a:rPr>
              <a:t>optimize code </a:t>
            </a:r>
            <a:r>
              <a:rPr lang="en-US" sz="2000" dirty="0">
                <a:latin typeface="Corbel" panose="020B0503020204020204" pitchFamily="34" charset="0"/>
              </a:rPr>
              <a:t>and </a:t>
            </a:r>
            <a:r>
              <a:rPr lang="en-US" sz="2000" dirty="0">
                <a:solidFill>
                  <a:srgbClr val="FFC1C1"/>
                </a:solidFill>
                <a:latin typeface="Corbel" panose="020B0503020204020204" pitchFamily="34" charset="0"/>
              </a:rPr>
              <a:t>evaluates expressions </a:t>
            </a:r>
            <a:r>
              <a:rPr lang="en-US" sz="2000" dirty="0">
                <a:latin typeface="Corbel" panose="020B0503020204020204" pitchFamily="34" charset="0"/>
              </a:rPr>
              <a:t>in the </a:t>
            </a:r>
            <a:r>
              <a:rPr lang="en-US" sz="2000" dirty="0">
                <a:solidFill>
                  <a:srgbClr val="FFC1C1"/>
                </a:solidFill>
                <a:latin typeface="Corbel" panose="020B0503020204020204" pitchFamily="34" charset="0"/>
              </a:rPr>
              <a:t>order their values are needed</a:t>
            </a:r>
            <a:r>
              <a:rPr lang="en-US" sz="2000" dirty="0">
                <a:latin typeface="Corbel" panose="020B0503020204020204" pitchFamily="34" charset="0"/>
              </a:rPr>
              <a:t>!</a:t>
            </a:r>
          </a:p>
          <a:p>
            <a:pPr algn="ctr"/>
            <a:endParaRPr lang="en-US" sz="2000" dirty="0">
              <a:latin typeface="Corbel" panose="020B0503020204020204" pitchFamily="34" charset="0"/>
            </a:endParaRPr>
          </a:p>
          <a:p>
            <a:pPr algn="ctr"/>
            <a:r>
              <a:rPr lang="en-US" sz="2000" dirty="0">
                <a:latin typeface="Corbel" panose="020B0503020204020204" pitchFamily="34" charset="0"/>
              </a:rPr>
              <a:t>(And sometimes not at all!)</a:t>
            </a:r>
          </a:p>
        </p:txBody>
      </p:sp>
      <p:sp>
        <p:nvSpPr>
          <p:cNvPr id="24" name="Speech Bubble: Rectangle with Corners Rounded 23">
            <a:extLst>
              <a:ext uri="{FF2B5EF4-FFF2-40B4-BE49-F238E27FC236}">
                <a16:creationId xmlns:a16="http://schemas.microsoft.com/office/drawing/2014/main" id="{625C44C6-C0C3-4428-8E8D-EACA5E55238A}"/>
              </a:ext>
            </a:extLst>
          </p:cNvPr>
          <p:cNvSpPr/>
          <p:nvPr/>
        </p:nvSpPr>
        <p:spPr>
          <a:xfrm>
            <a:off x="4276683" y="2620529"/>
            <a:ext cx="3397375" cy="1513489"/>
          </a:xfrm>
          <a:prstGeom prst="wedgeRoundRectCallout">
            <a:avLst>
              <a:gd name="adj1" fmla="val -95046"/>
              <a:gd name="adj2" fmla="val 728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an imperative language like C++, the compiler has to strictly call functions in the order the code is written!</a:t>
            </a:r>
          </a:p>
        </p:txBody>
      </p:sp>
      <p:sp>
        <p:nvSpPr>
          <p:cNvPr id="29" name="Speech Bubble: Rectangle with Corners Rounded 28">
            <a:extLst>
              <a:ext uri="{FF2B5EF4-FFF2-40B4-BE49-F238E27FC236}">
                <a16:creationId xmlns:a16="http://schemas.microsoft.com/office/drawing/2014/main" id="{A5CC71F5-C202-43A6-B90B-8E79D26CF452}"/>
              </a:ext>
            </a:extLst>
          </p:cNvPr>
          <p:cNvSpPr/>
          <p:nvPr/>
        </p:nvSpPr>
        <p:spPr>
          <a:xfrm>
            <a:off x="3715831" y="5534004"/>
            <a:ext cx="4265035" cy="1086859"/>
          </a:xfrm>
          <a:prstGeom prst="wedgeRoundRectCallout">
            <a:avLst>
              <a:gd name="adj1" fmla="val 98655"/>
              <a:gd name="adj2" fmla="val -573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a </a:t>
            </a:r>
            <a:r>
              <a:rPr lang="en-US" sz="2000" dirty="0">
                <a:solidFill>
                  <a:srgbClr val="FFC1C1"/>
                </a:solidFill>
                <a:latin typeface="Corbel" panose="020B0503020204020204" pitchFamily="34" charset="0"/>
              </a:rPr>
              <a:t>given input</a:t>
            </a:r>
            <a:r>
              <a:rPr lang="en-US" sz="2000" dirty="0">
                <a:latin typeface="Corbel" panose="020B0503020204020204" pitchFamily="34" charset="0"/>
              </a:rPr>
              <a:t>, a function will always produce the </a:t>
            </a:r>
            <a:r>
              <a:rPr lang="en-US" sz="2000" dirty="0">
                <a:solidFill>
                  <a:srgbClr val="FFC1C1"/>
                </a:solidFill>
                <a:latin typeface="Corbel" panose="020B0503020204020204" pitchFamily="34" charset="0"/>
              </a:rPr>
              <a:t>same output</a:t>
            </a:r>
            <a:r>
              <a:rPr lang="en-US" sz="2000" dirty="0">
                <a:latin typeface="Corbel" panose="020B0503020204020204" pitchFamily="34" charset="0"/>
              </a:rPr>
              <a:t>, no matter when it's called!</a:t>
            </a:r>
          </a:p>
        </p:txBody>
      </p:sp>
      <p:sp>
        <p:nvSpPr>
          <p:cNvPr id="12" name="Speech Bubble: Rectangle with Corners Rounded 11">
            <a:extLst>
              <a:ext uri="{FF2B5EF4-FFF2-40B4-BE49-F238E27FC236}">
                <a16:creationId xmlns:a16="http://schemas.microsoft.com/office/drawing/2014/main" id="{6EA23626-0ABB-4A9D-B88A-F59CABE8FCDF}"/>
              </a:ext>
            </a:extLst>
          </p:cNvPr>
          <p:cNvSpPr/>
          <p:nvPr/>
        </p:nvSpPr>
        <p:spPr>
          <a:xfrm>
            <a:off x="4757674" y="2529986"/>
            <a:ext cx="3104881" cy="1086859"/>
          </a:xfrm>
          <a:prstGeom prst="wedgeRoundRectCallout">
            <a:avLst>
              <a:gd name="adj1" fmla="val 78094"/>
              <a:gd name="adj2" fmla="val 1139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in this example, Haskell first computes </a:t>
            </a:r>
            <a:r>
              <a:rPr lang="en-US" sz="2000" dirty="0">
                <a:solidFill>
                  <a:srgbClr val="FFC1C1"/>
                </a:solidFill>
                <a:latin typeface="Corbel" panose="020B0503020204020204" pitchFamily="34" charset="0"/>
              </a:rPr>
              <a:t>z's</a:t>
            </a:r>
            <a:r>
              <a:rPr lang="en-US" sz="2000" dirty="0">
                <a:latin typeface="Corbel" panose="020B0503020204020204" pitchFamily="34" charset="0"/>
              </a:rPr>
              <a:t> value since it's referenced first.</a:t>
            </a:r>
          </a:p>
        </p:txBody>
      </p:sp>
      <p:sp>
        <p:nvSpPr>
          <p:cNvPr id="13" name="Speech Bubble: Rectangle with Corners Rounded 12">
            <a:extLst>
              <a:ext uri="{FF2B5EF4-FFF2-40B4-BE49-F238E27FC236}">
                <a16:creationId xmlns:a16="http://schemas.microsoft.com/office/drawing/2014/main" id="{5F0DD1AC-C7A7-444F-84AD-2EA5F2674758}"/>
              </a:ext>
            </a:extLst>
          </p:cNvPr>
          <p:cNvSpPr/>
          <p:nvPr/>
        </p:nvSpPr>
        <p:spPr>
          <a:xfrm>
            <a:off x="8476170" y="5972622"/>
            <a:ext cx="3657600" cy="809751"/>
          </a:xfrm>
          <a:prstGeom prst="wedgeRoundRectCallout">
            <a:avLst>
              <a:gd name="adj1" fmla="val 12528"/>
              <a:gd name="adj2" fmla="val -1865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it only computes </a:t>
            </a:r>
            <a:r>
              <a:rPr lang="en-US" sz="2000" dirty="0">
                <a:solidFill>
                  <a:srgbClr val="FFC1C1"/>
                </a:solidFill>
                <a:latin typeface="Corbel" panose="020B0503020204020204" pitchFamily="34" charset="0"/>
              </a:rPr>
              <a:t>y's</a:t>
            </a:r>
            <a:r>
              <a:rPr lang="en-US" sz="2000" dirty="0">
                <a:latin typeface="Corbel" panose="020B0503020204020204" pitchFamily="34" charset="0"/>
              </a:rPr>
              <a:t> value if it's needed (if </a:t>
            </a:r>
            <a:r>
              <a:rPr lang="en-US" sz="2000" dirty="0">
                <a:solidFill>
                  <a:srgbClr val="FFC1C1"/>
                </a:solidFill>
                <a:latin typeface="Corbel" panose="020B0503020204020204" pitchFamily="34" charset="0"/>
              </a:rPr>
              <a:t>z</a:t>
            </a:r>
            <a:r>
              <a:rPr lang="en-US" sz="2000" dirty="0">
                <a:latin typeface="Corbel" panose="020B0503020204020204" pitchFamily="34" charset="0"/>
              </a:rPr>
              <a:t> is </a:t>
            </a:r>
            <a:r>
              <a:rPr lang="en-US" sz="2000" dirty="0">
                <a:solidFill>
                  <a:srgbClr val="FFC1C1"/>
                </a:solidFill>
                <a:latin typeface="Corbel" panose="020B0503020204020204" pitchFamily="34" charset="0"/>
              </a:rPr>
              <a:t>not</a:t>
            </a:r>
            <a:r>
              <a:rPr lang="en-US" sz="2000" dirty="0">
                <a:latin typeface="Corbel" panose="020B0503020204020204" pitchFamily="34" charset="0"/>
              </a:rPr>
              <a:t> </a:t>
            </a:r>
            <a:r>
              <a:rPr lang="en-US" sz="2000" dirty="0">
                <a:solidFill>
                  <a:srgbClr val="FFC1C1"/>
                </a:solidFill>
                <a:latin typeface="Corbel" panose="020B0503020204020204" pitchFamily="34" charset="0"/>
              </a:rPr>
              <a:t>7</a:t>
            </a:r>
            <a:r>
              <a:rPr lang="en-US" sz="2000" dirty="0">
                <a:latin typeface="Corbel" panose="020B0503020204020204" pitchFamily="34" charset="0"/>
              </a:rPr>
              <a:t>)!</a:t>
            </a:r>
          </a:p>
        </p:txBody>
      </p:sp>
      <p:grpSp>
        <p:nvGrpSpPr>
          <p:cNvPr id="14" name="Group 13">
            <a:extLst>
              <a:ext uri="{FF2B5EF4-FFF2-40B4-BE49-F238E27FC236}">
                <a16:creationId xmlns:a16="http://schemas.microsoft.com/office/drawing/2014/main" id="{AEFE1441-7D38-410F-9270-0743537B5CF9}"/>
              </a:ext>
            </a:extLst>
          </p:cNvPr>
          <p:cNvGrpSpPr/>
          <p:nvPr/>
        </p:nvGrpSpPr>
        <p:grpSpPr>
          <a:xfrm>
            <a:off x="5791720" y="28785"/>
            <a:ext cx="6500298" cy="2056923"/>
            <a:chOff x="5271228" y="1849559"/>
            <a:chExt cx="6500298" cy="2056923"/>
          </a:xfrm>
        </p:grpSpPr>
        <p:grpSp>
          <p:nvGrpSpPr>
            <p:cNvPr id="15" name="Group 14">
              <a:extLst>
                <a:ext uri="{FF2B5EF4-FFF2-40B4-BE49-F238E27FC236}">
                  <a16:creationId xmlns:a16="http://schemas.microsoft.com/office/drawing/2014/main" id="{46311B33-F277-40DD-8A50-31114090305F}"/>
                </a:ext>
              </a:extLst>
            </p:cNvPr>
            <p:cNvGrpSpPr/>
            <p:nvPr/>
          </p:nvGrpSpPr>
          <p:grpSpPr>
            <a:xfrm>
              <a:off x="5271228" y="1849559"/>
              <a:ext cx="6500298" cy="2056923"/>
              <a:chOff x="6341637" y="4786201"/>
              <a:chExt cx="6500298" cy="2056923"/>
            </a:xfrm>
          </p:grpSpPr>
          <p:grpSp>
            <p:nvGrpSpPr>
              <p:cNvPr id="17" name="Group 16">
                <a:extLst>
                  <a:ext uri="{FF2B5EF4-FFF2-40B4-BE49-F238E27FC236}">
                    <a16:creationId xmlns:a16="http://schemas.microsoft.com/office/drawing/2014/main" id="{795C5AB3-A68A-4305-B92A-A86FBF4BADB2}"/>
                  </a:ext>
                </a:extLst>
              </p:cNvPr>
              <p:cNvGrpSpPr/>
              <p:nvPr/>
            </p:nvGrpSpPr>
            <p:grpSpPr>
              <a:xfrm>
                <a:off x="6341637" y="4786201"/>
                <a:ext cx="6400280" cy="2056923"/>
                <a:chOff x="6580178" y="4408663"/>
                <a:chExt cx="6400280" cy="2056923"/>
              </a:xfrm>
            </p:grpSpPr>
            <p:sp>
              <p:nvSpPr>
                <p:cNvPr id="20" name="Rectangle: Rounded Corners 19">
                  <a:extLst>
                    <a:ext uri="{FF2B5EF4-FFF2-40B4-BE49-F238E27FC236}">
                      <a16:creationId xmlns:a16="http://schemas.microsoft.com/office/drawing/2014/main" id="{959594F8-F12D-4BF1-ADAA-FBC814ED123A}"/>
                    </a:ext>
                  </a:extLst>
                </p:cNvPr>
                <p:cNvSpPr/>
                <p:nvPr/>
              </p:nvSpPr>
              <p:spPr>
                <a:xfrm>
                  <a:off x="6580178" y="4426226"/>
                  <a:ext cx="6400280" cy="20393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EC99E41-A679-49FC-9721-C7D528F4D6DA}"/>
                    </a:ext>
                  </a:extLst>
                </p:cNvPr>
                <p:cNvSpPr txBox="1"/>
                <p:nvPr/>
              </p:nvSpPr>
              <p:spPr>
                <a:xfrm>
                  <a:off x="6683456" y="4408663"/>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18" name="TextBox 17">
                <a:extLst>
                  <a:ext uri="{FF2B5EF4-FFF2-40B4-BE49-F238E27FC236}">
                    <a16:creationId xmlns:a16="http://schemas.microsoft.com/office/drawing/2014/main" id="{6E765D05-8E90-462C-B466-5C43B9EB9416}"/>
                  </a:ext>
                </a:extLst>
              </p:cNvPr>
              <p:cNvSpPr txBox="1"/>
              <p:nvPr/>
            </p:nvSpPr>
            <p:spPr>
              <a:xfrm>
                <a:off x="7149852" y="5243519"/>
                <a:ext cx="5692083" cy="1538883"/>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"This is called 'lazy evaluation'</a:t>
                </a:r>
                <a:r>
                  <a:rPr lang="en-US" sz="1600" dirty="0">
                    <a:solidFill>
                      <a:schemeClr val="accent1">
                        <a:lumMod val="75000"/>
                      </a:schemeClr>
                    </a:solidFill>
                    <a:latin typeface="Comic Sans MS" panose="030F0702030302020204" pitchFamily="66" charset="0"/>
                  </a:rPr>
                  <a:t> </a:t>
                </a:r>
                <a:r>
                  <a:rPr lang="en-US" sz="2000" dirty="0">
                    <a:solidFill>
                      <a:schemeClr val="accent1">
                        <a:lumMod val="75000"/>
                      </a:schemeClr>
                    </a:solidFill>
                    <a:latin typeface="Comic Sans MS" panose="030F0702030302020204" pitchFamily="66" charset="0"/>
                  </a:rPr>
                  <a:t>–</a:t>
                </a:r>
                <a:r>
                  <a:rPr lang="en-US" sz="1600" dirty="0">
                    <a:solidFill>
                      <a:schemeClr val="accent1">
                        <a:lumMod val="75000"/>
                      </a:schemeClr>
                    </a:solidFill>
                    <a:latin typeface="Comic Sans MS" panose="030F0702030302020204" pitchFamily="66" charset="0"/>
                  </a:rPr>
                  <a:t> </a:t>
                </a:r>
                <a:r>
                  <a:rPr lang="en-US" sz="2000" dirty="0">
                    <a:solidFill>
                      <a:schemeClr val="accent1">
                        <a:lumMod val="75000"/>
                      </a:schemeClr>
                    </a:solidFill>
                    <a:latin typeface="Comic Sans MS" panose="030F0702030302020204" pitchFamily="66" charset="0"/>
                  </a:rPr>
                  <a:t>the language only evaluates something if it's forced to.</a:t>
                </a:r>
              </a:p>
              <a:p>
                <a:pPr algn="ctr"/>
                <a:endParaRPr lang="en-US" sz="110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Laziness is one of the fundamental design principles of Haskell!"</a:t>
                </a:r>
              </a:p>
            </p:txBody>
          </p:sp>
        </p:grpSp>
        <p:pic>
          <p:nvPicPr>
            <p:cNvPr id="16" name="Picture 15">
              <a:extLst>
                <a:ext uri="{FF2B5EF4-FFF2-40B4-BE49-F238E27FC236}">
                  <a16:creationId xmlns:a16="http://schemas.microsoft.com/office/drawing/2014/main" id="{FC94D0B5-EEB9-4A4A-A6E5-C3F8EC232917}"/>
                </a:ext>
              </a:extLst>
            </p:cNvPr>
            <p:cNvPicPr>
              <a:picLocks noChangeAspect="1"/>
            </p:cNvPicPr>
            <p:nvPr/>
          </p:nvPicPr>
          <p:blipFill rotWithShape="1">
            <a:blip r:embed="rId3"/>
            <a:srcRect l="23761" r="21167"/>
            <a:stretch/>
          </p:blipFill>
          <p:spPr>
            <a:xfrm>
              <a:off x="5341370" y="2208353"/>
              <a:ext cx="858051" cy="8507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24318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2" nodeType="clickEffect">
                                  <p:stCondLst>
                                    <p:cond delay="0"/>
                                  </p:stCondLst>
                                  <p:childTnLst>
                                    <p:animMotion origin="layout" path="M -4.16667E-6 -1.11111E-6 L -4.16667E-6 0.04375 " pathEditMode="relative" rAng="0" ptsTypes="AA">
                                      <p:cBhvr>
                                        <p:cTn id="23" dur="2000" fill="hold"/>
                                        <p:tgtEl>
                                          <p:spTgt spid="24"/>
                                        </p:tgtEl>
                                        <p:attrNameLst>
                                          <p:attrName>ppt_x</p:attrName>
                                          <p:attrName>ppt_y</p:attrName>
                                        </p:attrNameLst>
                                      </p:cBhvr>
                                      <p:rCtr x="0" y="2176"/>
                                    </p:animMotion>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down)">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7"/>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down)">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down)">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2" nodeType="clickEffect">
                                  <p:stCondLst>
                                    <p:cond delay="0"/>
                                  </p:stCondLst>
                                  <p:childTnLst>
                                    <p:animMotion origin="layout" path="M 1.875E-6 1.85185E-6 L -0.0112 0.18079 " pathEditMode="relative" rAng="0" ptsTypes="AA">
                                      <p:cBhvr>
                                        <p:cTn id="73" dur="2000" fill="hold"/>
                                        <p:tgtEl>
                                          <p:spTgt spid="12"/>
                                        </p:tgtEl>
                                        <p:attrNameLst>
                                          <p:attrName>ppt_x</p:attrName>
                                          <p:attrName>ppt_y</p:attrName>
                                        </p:attrNameLst>
                                      </p:cBhvr>
                                      <p:rCtr x="-560" y="9028"/>
                                    </p:animMotion>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wipe(down)">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14"/>
                                        </p:tgtEl>
                                        <p:attrNameLst>
                                          <p:attrName>style.visibility</p:attrName>
                                        </p:attrNameLst>
                                      </p:cBhvr>
                                      <p:to>
                                        <p:strVal val="visible"/>
                                      </p:to>
                                    </p:set>
                                    <p:anim calcmode="lin" valueType="num">
                                      <p:cBhvr additive="base">
                                        <p:cTn id="89" dur="500" fill="hold"/>
                                        <p:tgtEl>
                                          <p:spTgt spid="14"/>
                                        </p:tgtEl>
                                        <p:attrNameLst>
                                          <p:attrName>ppt_x</p:attrName>
                                        </p:attrNameLst>
                                      </p:cBhvr>
                                      <p:tavLst>
                                        <p:tav tm="0">
                                          <p:val>
                                            <p:strVal val="1+#ppt_w/2"/>
                                          </p:val>
                                        </p:tav>
                                        <p:tav tm="100000">
                                          <p:val>
                                            <p:strVal val="#ppt_x"/>
                                          </p:val>
                                        </p:tav>
                                      </p:tavLst>
                                    </p:anim>
                                    <p:anim calcmode="lin" valueType="num">
                                      <p:cBhvr additive="base">
                                        <p:cTn id="9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xit" presetSubtype="2" fill="hold" nodeType="clickEffect">
                                  <p:stCondLst>
                                    <p:cond delay="0"/>
                                  </p:stCondLst>
                                  <p:childTnLst>
                                    <p:anim calcmode="lin" valueType="num">
                                      <p:cBhvr additive="base">
                                        <p:cTn id="94" dur="500"/>
                                        <p:tgtEl>
                                          <p:spTgt spid="14"/>
                                        </p:tgtEl>
                                        <p:attrNameLst>
                                          <p:attrName>ppt_x</p:attrName>
                                        </p:attrNameLst>
                                      </p:cBhvr>
                                      <p:tavLst>
                                        <p:tav tm="0">
                                          <p:val>
                                            <p:strVal val="ppt_x"/>
                                          </p:val>
                                        </p:tav>
                                        <p:tav tm="100000">
                                          <p:val>
                                            <p:strVal val="1+ppt_w/2"/>
                                          </p:val>
                                        </p:tav>
                                      </p:tavLst>
                                    </p:anim>
                                    <p:anim calcmode="lin" valueType="num">
                                      <p:cBhvr additive="base">
                                        <p:cTn id="95" dur="500"/>
                                        <p:tgtEl>
                                          <p:spTgt spid="14"/>
                                        </p:tgtEl>
                                        <p:attrNameLst>
                                          <p:attrName>ppt_y</p:attrName>
                                        </p:attrNameLst>
                                      </p:cBhvr>
                                      <p:tavLst>
                                        <p:tav tm="0">
                                          <p:val>
                                            <p:strVal val="ppt_y"/>
                                          </p:val>
                                        </p:tav>
                                        <p:tav tm="100000">
                                          <p:val>
                                            <p:strVal val="ppt_y"/>
                                          </p:val>
                                        </p:tav>
                                      </p:tavLst>
                                    </p:anim>
                                    <p:set>
                                      <p:cBhvr>
                                        <p:cTn id="9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animBg="1"/>
      <p:bldP spid="23" grpId="0" animBg="1"/>
      <p:bldP spid="25" grpId="0" animBg="1"/>
      <p:bldP spid="27" grpId="0" animBg="1"/>
      <p:bldP spid="27" grpId="1" animBg="1"/>
      <p:bldP spid="28" grpId="0" animBg="1"/>
      <p:bldP spid="28" grpId="1" animBg="1"/>
      <p:bldP spid="30" grpId="0" animBg="1"/>
      <p:bldP spid="30" grpId="1" animBg="1"/>
      <p:bldP spid="24" grpId="0" animBg="1"/>
      <p:bldP spid="24" grpId="1" animBg="1"/>
      <p:bldP spid="24" grpId="2" animBg="1"/>
      <p:bldP spid="29" grpId="0" animBg="1"/>
      <p:bldP spid="29" grpId="1" animBg="1"/>
      <p:bldP spid="12" grpId="0" animBg="1"/>
      <p:bldP spid="12" grpId="1" animBg="1"/>
      <p:bldP spid="12" grpId="2" animBg="1"/>
      <p:bldP spid="13" grpId="0" animBg="1"/>
      <p:bldP spid="13"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Reducer Examples</a:t>
            </a:r>
          </a:p>
        </p:txBody>
      </p:sp>
      <p:sp>
        <p:nvSpPr>
          <p:cNvPr id="73" name="Rectangle 72">
            <a:extLst>
              <a:ext uri="{FF2B5EF4-FFF2-40B4-BE49-F238E27FC236}">
                <a16:creationId xmlns:a16="http://schemas.microsoft.com/office/drawing/2014/main" id="{927F56F7-3037-4826-9619-6BEAA3577AE6}"/>
              </a:ext>
            </a:extLst>
          </p:cNvPr>
          <p:cNvSpPr/>
          <p:nvPr/>
        </p:nvSpPr>
        <p:spPr>
          <a:xfrm>
            <a:off x="2103407" y="946407"/>
            <a:ext cx="3844387" cy="2646312"/>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Reduce all the items from a list into a sum (or product)</a:t>
            </a:r>
          </a:p>
          <a:p>
            <a:pPr algn="ctr"/>
            <a:endParaRPr lang="en-US" sz="2400" dirty="0">
              <a:solidFill>
                <a:srgbClr val="FFC1C1"/>
              </a:solidFill>
              <a:latin typeface="Corbel" panose="020B0503020204020204" pitchFamily="34" charset="0"/>
            </a:endParaRPr>
          </a:p>
          <a:p>
            <a:pPr algn="ctr"/>
            <a:r>
              <a:rPr lang="en-US" sz="2400" dirty="0">
                <a:solidFill>
                  <a:srgbClr val="FFC1C1"/>
                </a:solidFill>
                <a:latin typeface="Corbel" panose="020B0503020204020204" pitchFamily="34" charset="0"/>
              </a:rPr>
              <a:t>[10,3,7] </a:t>
            </a:r>
            <a:r>
              <a:rPr lang="en-US" sz="2400" dirty="0">
                <a:solidFill>
                  <a:schemeClr val="bg1"/>
                </a:solidFill>
                <a:latin typeface="Corbel" panose="020B0503020204020204" pitchFamily="34" charset="0"/>
                <a:sym typeface="Wingdings" panose="05000000000000000000" pitchFamily="2" charset="2"/>
              </a:rPr>
              <a:t></a:t>
            </a:r>
            <a:r>
              <a:rPr lang="en-US" sz="2400" dirty="0">
                <a:solidFill>
                  <a:srgbClr val="FFC1C1"/>
                </a:solidFill>
                <a:latin typeface="Corbel" panose="020B0503020204020204" pitchFamily="34" charset="0"/>
                <a:sym typeface="Wingdings" panose="05000000000000000000" pitchFamily="2" charset="2"/>
              </a:rPr>
              <a:t> </a:t>
            </a:r>
            <a:r>
              <a:rPr lang="en-US" sz="2400" dirty="0">
                <a:solidFill>
                  <a:schemeClr val="accent6">
                    <a:lumMod val="20000"/>
                    <a:lumOff val="80000"/>
                  </a:schemeClr>
                </a:solidFill>
                <a:latin typeface="Corbel" panose="020B0503020204020204" pitchFamily="34" charset="0"/>
                <a:sym typeface="Wingdings" panose="05000000000000000000" pitchFamily="2" charset="2"/>
              </a:rPr>
              <a:t>20</a:t>
            </a:r>
          </a:p>
          <a:p>
            <a:pPr algn="ctr"/>
            <a:r>
              <a:rPr lang="en-US" sz="2400" dirty="0">
                <a:solidFill>
                  <a:srgbClr val="FFC1C1"/>
                </a:solidFill>
                <a:latin typeface="Corbel" panose="020B0503020204020204" pitchFamily="34" charset="0"/>
              </a:rPr>
              <a:t>[10,3,7] </a:t>
            </a:r>
            <a:r>
              <a:rPr lang="en-US" sz="2400" dirty="0">
                <a:solidFill>
                  <a:schemeClr val="bg1"/>
                </a:solidFill>
                <a:latin typeface="Corbel" panose="020B0503020204020204" pitchFamily="34" charset="0"/>
                <a:sym typeface="Wingdings" panose="05000000000000000000" pitchFamily="2" charset="2"/>
              </a:rPr>
              <a:t></a:t>
            </a:r>
            <a:r>
              <a:rPr lang="en-US" sz="2400" dirty="0">
                <a:solidFill>
                  <a:srgbClr val="FFC1C1"/>
                </a:solidFill>
                <a:latin typeface="Corbel" panose="020B0503020204020204" pitchFamily="34" charset="0"/>
                <a:sym typeface="Wingdings" panose="05000000000000000000" pitchFamily="2" charset="2"/>
              </a:rPr>
              <a:t> </a:t>
            </a:r>
            <a:r>
              <a:rPr lang="en-US" sz="2400" dirty="0">
                <a:solidFill>
                  <a:schemeClr val="accent6">
                    <a:lumMod val="20000"/>
                    <a:lumOff val="80000"/>
                  </a:schemeClr>
                </a:solidFill>
                <a:latin typeface="Corbel" panose="020B0503020204020204" pitchFamily="34" charset="0"/>
                <a:sym typeface="Wingdings" panose="05000000000000000000" pitchFamily="2" charset="2"/>
              </a:rPr>
              <a:t>210</a:t>
            </a:r>
            <a:endParaRPr lang="en-US" sz="1600" dirty="0">
              <a:solidFill>
                <a:schemeClr val="accent6">
                  <a:lumMod val="20000"/>
                  <a:lumOff val="80000"/>
                </a:schemeClr>
              </a:solidFill>
              <a:latin typeface="Corbel" panose="020B0503020204020204" pitchFamily="34" charset="0"/>
            </a:endParaRPr>
          </a:p>
          <a:p>
            <a:pPr algn="ctr"/>
            <a:endParaRPr lang="en-US" sz="2400" dirty="0">
              <a:solidFill>
                <a:srgbClr val="FFC1C1"/>
              </a:solidFill>
              <a:latin typeface="Corbel" panose="020B0503020204020204" pitchFamily="34" charset="0"/>
              <a:sym typeface="Wingdings" panose="05000000000000000000" pitchFamily="2" charset="2"/>
            </a:endParaRPr>
          </a:p>
          <a:p>
            <a:pPr algn="ctr"/>
            <a:endParaRPr lang="en-US" sz="1600" dirty="0">
              <a:solidFill>
                <a:srgbClr val="FFC1C1"/>
              </a:solidFill>
              <a:latin typeface="Corbel" panose="020B0503020204020204" pitchFamily="34" charset="0"/>
            </a:endParaRPr>
          </a:p>
        </p:txBody>
      </p:sp>
      <p:sp>
        <p:nvSpPr>
          <p:cNvPr id="78" name="Rectangle 77">
            <a:extLst>
              <a:ext uri="{FF2B5EF4-FFF2-40B4-BE49-F238E27FC236}">
                <a16:creationId xmlns:a16="http://schemas.microsoft.com/office/drawing/2014/main" id="{53B98CF6-9440-4103-B733-D92F7199867F}"/>
              </a:ext>
            </a:extLst>
          </p:cNvPr>
          <p:cNvSpPr/>
          <p:nvPr/>
        </p:nvSpPr>
        <p:spPr>
          <a:xfrm>
            <a:off x="2113887" y="3837092"/>
            <a:ext cx="3844387" cy="2646312"/>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Count the # of people with each last name from a list of tuples </a:t>
            </a:r>
          </a:p>
          <a:p>
            <a:pPr algn="ctr"/>
            <a:endParaRPr lang="en-US" sz="2000" dirty="0">
              <a:latin typeface="Corbel" panose="020B0503020204020204" pitchFamily="34" charset="0"/>
            </a:endParaRPr>
          </a:p>
          <a:p>
            <a:pPr algn="ctr"/>
            <a:r>
              <a:rPr lang="en-US" sz="2000" dirty="0">
                <a:solidFill>
                  <a:srgbClr val="FFC1C1"/>
                </a:solidFill>
                <a:latin typeface="Corbel" panose="020B0503020204020204" pitchFamily="34" charset="0"/>
              </a:rPr>
              <a:t>[("</a:t>
            </a:r>
            <a:r>
              <a:rPr lang="en-US" sz="2000" dirty="0" err="1">
                <a:solidFill>
                  <a:srgbClr val="FFC1C1"/>
                </a:solidFill>
                <a:latin typeface="Corbel" panose="020B0503020204020204" pitchFamily="34" charset="0"/>
              </a:rPr>
              <a:t>Li","Ari</a:t>
            </a:r>
            <a:r>
              <a:rPr lang="en-US" sz="2000" dirty="0">
                <a:solidFill>
                  <a:srgbClr val="FFC1C1"/>
                </a:solidFill>
                <a:latin typeface="Corbel" panose="020B0503020204020204" pitchFamily="34" charset="0"/>
              </a:rPr>
              <a:t>"),("</a:t>
            </a:r>
            <a:r>
              <a:rPr lang="en-US" sz="2000" dirty="0" err="1">
                <a:solidFill>
                  <a:srgbClr val="FFC1C1"/>
                </a:solidFill>
                <a:latin typeface="Corbel" panose="020B0503020204020204" pitchFamily="34" charset="0"/>
              </a:rPr>
              <a:t>Li","Sam</a:t>
            </a:r>
            <a:r>
              <a:rPr lang="en-US" sz="2000" dirty="0">
                <a:solidFill>
                  <a:srgbClr val="FFC1C1"/>
                </a:solidFill>
                <a:latin typeface="Corbel" panose="020B0503020204020204" pitchFamily="34" charset="0"/>
              </a:rPr>
              <a:t>"), ("</a:t>
            </a:r>
            <a:r>
              <a:rPr lang="en-US" sz="2000" dirty="0" err="1">
                <a:solidFill>
                  <a:srgbClr val="FFC1C1"/>
                </a:solidFill>
                <a:latin typeface="Corbel" panose="020B0503020204020204" pitchFamily="34" charset="0"/>
              </a:rPr>
              <a:t>Bui","Tom</a:t>
            </a:r>
            <a:r>
              <a:rPr lang="en-US" sz="2000" dirty="0">
                <a:solidFill>
                  <a:srgbClr val="FFC1C1"/>
                </a:solidFill>
                <a:latin typeface="Corbel" panose="020B0503020204020204" pitchFamily="34" charset="0"/>
              </a:rPr>
              <a:t>"), ("</a:t>
            </a:r>
            <a:r>
              <a:rPr lang="en-US" sz="2000" dirty="0" err="1">
                <a:solidFill>
                  <a:srgbClr val="FFC1C1"/>
                </a:solidFill>
                <a:latin typeface="Corbel" panose="020B0503020204020204" pitchFamily="34" charset="0"/>
              </a:rPr>
              <a:t>Li","Ann</a:t>
            </a:r>
            <a:r>
              <a:rPr lang="en-US" sz="2000" dirty="0">
                <a:solidFill>
                  <a:srgbClr val="FFC1C1"/>
                </a:solidFill>
                <a:latin typeface="Corbel" panose="020B0503020204020204" pitchFamily="34" charset="0"/>
              </a:rPr>
              <a:t>")] </a:t>
            </a:r>
            <a:r>
              <a:rPr lang="en-US" sz="2000" dirty="0">
                <a:solidFill>
                  <a:schemeClr val="bg1"/>
                </a:solidFill>
                <a:latin typeface="Corbel" panose="020B0503020204020204" pitchFamily="34" charset="0"/>
                <a:sym typeface="Wingdings" panose="05000000000000000000" pitchFamily="2" charset="2"/>
              </a:rPr>
              <a:t></a:t>
            </a:r>
            <a:r>
              <a:rPr lang="en-US" sz="2000" dirty="0">
                <a:solidFill>
                  <a:srgbClr val="FFC1C1"/>
                </a:solidFill>
                <a:latin typeface="Corbel" panose="020B0503020204020204" pitchFamily="34" charset="0"/>
                <a:sym typeface="Wingdings" panose="05000000000000000000" pitchFamily="2" charset="2"/>
              </a:rPr>
              <a:t> </a:t>
            </a:r>
          </a:p>
          <a:p>
            <a:pPr algn="ctr"/>
            <a:r>
              <a:rPr lang="en-US" sz="2000" dirty="0">
                <a:solidFill>
                  <a:schemeClr val="accent6">
                    <a:lumMod val="20000"/>
                    <a:lumOff val="80000"/>
                  </a:schemeClr>
                </a:solidFill>
                <a:latin typeface="Corbel" panose="020B0503020204020204" pitchFamily="34" charset="0"/>
                <a:sym typeface="Wingdings" panose="05000000000000000000" pitchFamily="2" charset="2"/>
              </a:rPr>
              <a:t>[("Li",3),("Bui",1)]</a:t>
            </a:r>
            <a:endParaRPr lang="en-US" sz="2000" dirty="0">
              <a:solidFill>
                <a:schemeClr val="accent6">
                  <a:lumMod val="20000"/>
                  <a:lumOff val="80000"/>
                </a:schemeClr>
              </a:solidFill>
              <a:latin typeface="Corbel" panose="020B0503020204020204" pitchFamily="34" charset="0"/>
            </a:endParaRPr>
          </a:p>
        </p:txBody>
      </p:sp>
      <p:sp>
        <p:nvSpPr>
          <p:cNvPr id="14" name="Rectangle 13">
            <a:extLst>
              <a:ext uri="{FF2B5EF4-FFF2-40B4-BE49-F238E27FC236}">
                <a16:creationId xmlns:a16="http://schemas.microsoft.com/office/drawing/2014/main" id="{1A7CCDDD-6210-4F97-B8B7-640F63866458}"/>
              </a:ext>
            </a:extLst>
          </p:cNvPr>
          <p:cNvSpPr/>
          <p:nvPr/>
        </p:nvSpPr>
        <p:spPr>
          <a:xfrm>
            <a:off x="6318987" y="946407"/>
            <a:ext cx="3844387" cy="2646312"/>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Determine if any value in a list meets some requirement (e.g., is odd)</a:t>
            </a:r>
          </a:p>
          <a:p>
            <a:pPr algn="ctr"/>
            <a:endParaRPr lang="en-US" sz="2400" dirty="0">
              <a:solidFill>
                <a:srgbClr val="FFC1C1"/>
              </a:solidFill>
              <a:latin typeface="Corbel" panose="020B0503020204020204" pitchFamily="34" charset="0"/>
            </a:endParaRPr>
          </a:p>
          <a:p>
            <a:pPr algn="ctr"/>
            <a:r>
              <a:rPr lang="en-US" sz="2400" dirty="0">
                <a:solidFill>
                  <a:srgbClr val="FFC1C1"/>
                </a:solidFill>
                <a:latin typeface="Corbel" panose="020B0503020204020204" pitchFamily="34" charset="0"/>
              </a:rPr>
              <a:t>[2,4,6,8] </a:t>
            </a:r>
            <a:r>
              <a:rPr lang="en-US" sz="2400" dirty="0">
                <a:solidFill>
                  <a:schemeClr val="bg1"/>
                </a:solidFill>
                <a:latin typeface="Corbel" panose="020B0503020204020204" pitchFamily="34" charset="0"/>
                <a:sym typeface="Wingdings" panose="05000000000000000000" pitchFamily="2" charset="2"/>
              </a:rPr>
              <a:t></a:t>
            </a:r>
            <a:r>
              <a:rPr lang="en-US" sz="2400" dirty="0">
                <a:solidFill>
                  <a:srgbClr val="FFC1C1"/>
                </a:solidFill>
                <a:latin typeface="Corbel" panose="020B0503020204020204" pitchFamily="34" charset="0"/>
                <a:sym typeface="Wingdings" panose="05000000000000000000" pitchFamily="2" charset="2"/>
              </a:rPr>
              <a:t> False</a:t>
            </a:r>
          </a:p>
          <a:p>
            <a:pPr algn="ctr"/>
            <a:r>
              <a:rPr lang="en-US" sz="2400" dirty="0">
                <a:solidFill>
                  <a:srgbClr val="FFC1C1"/>
                </a:solidFill>
                <a:latin typeface="Corbel" panose="020B0503020204020204" pitchFamily="34" charset="0"/>
                <a:sym typeface="Wingdings" panose="05000000000000000000" pitchFamily="2" charset="2"/>
              </a:rPr>
              <a:t>[2,4,5,8] </a:t>
            </a:r>
            <a:r>
              <a:rPr lang="en-US" sz="2400" dirty="0">
                <a:solidFill>
                  <a:schemeClr val="bg1"/>
                </a:solidFill>
                <a:latin typeface="Corbel" panose="020B0503020204020204" pitchFamily="34" charset="0"/>
                <a:sym typeface="Wingdings" panose="05000000000000000000" pitchFamily="2" charset="2"/>
              </a:rPr>
              <a:t></a:t>
            </a:r>
            <a:r>
              <a:rPr lang="en-US" sz="2400" dirty="0">
                <a:solidFill>
                  <a:srgbClr val="FFC1C1"/>
                </a:solidFill>
                <a:latin typeface="Corbel" panose="020B0503020204020204" pitchFamily="34" charset="0"/>
                <a:sym typeface="Wingdings" panose="05000000000000000000" pitchFamily="2" charset="2"/>
              </a:rPr>
              <a:t> True</a:t>
            </a:r>
            <a:endParaRPr lang="en-US" sz="1600" dirty="0">
              <a:solidFill>
                <a:srgbClr val="FFC1C1"/>
              </a:solidFill>
              <a:latin typeface="Corbel" panose="020B0503020204020204" pitchFamily="34" charset="0"/>
            </a:endParaRPr>
          </a:p>
        </p:txBody>
      </p:sp>
      <p:sp>
        <p:nvSpPr>
          <p:cNvPr id="15" name="Rectangle 14">
            <a:extLst>
              <a:ext uri="{FF2B5EF4-FFF2-40B4-BE49-F238E27FC236}">
                <a16:creationId xmlns:a16="http://schemas.microsoft.com/office/drawing/2014/main" id="{8862909A-A0FA-4DAE-A1A2-23F9F236B888}"/>
              </a:ext>
            </a:extLst>
          </p:cNvPr>
          <p:cNvSpPr/>
          <p:nvPr/>
        </p:nvSpPr>
        <p:spPr>
          <a:xfrm>
            <a:off x="6318987" y="3837092"/>
            <a:ext cx="3844387" cy="2646312"/>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Append each word in a list into a single string, adding spaces in between</a:t>
            </a:r>
          </a:p>
          <a:p>
            <a:pPr algn="ctr"/>
            <a:endParaRPr lang="en-US" sz="2400" dirty="0">
              <a:solidFill>
                <a:srgbClr val="FFC1C1"/>
              </a:solidFill>
              <a:latin typeface="Corbel" panose="020B0503020204020204" pitchFamily="34" charset="0"/>
            </a:endParaRPr>
          </a:p>
          <a:p>
            <a:pPr algn="ctr"/>
            <a:r>
              <a:rPr lang="en-US" sz="2400" dirty="0">
                <a:solidFill>
                  <a:srgbClr val="FFC1C1"/>
                </a:solidFill>
                <a:latin typeface="Corbel" panose="020B0503020204020204" pitchFamily="34" charset="0"/>
              </a:rPr>
              <a:t>["</a:t>
            </a:r>
            <a:r>
              <a:rPr lang="en-US" sz="2400" dirty="0" err="1">
                <a:solidFill>
                  <a:srgbClr val="FFC1C1"/>
                </a:solidFill>
                <a:latin typeface="Corbel" panose="020B0503020204020204" pitchFamily="34" charset="0"/>
              </a:rPr>
              <a:t>I","like","candy</a:t>
            </a:r>
            <a:r>
              <a:rPr lang="en-US" sz="2400" dirty="0">
                <a:solidFill>
                  <a:srgbClr val="FFC1C1"/>
                </a:solidFill>
                <a:latin typeface="Corbel" panose="020B0503020204020204" pitchFamily="34" charset="0"/>
              </a:rPr>
              <a:t>"] </a:t>
            </a:r>
            <a:r>
              <a:rPr lang="en-US" sz="2400" dirty="0">
                <a:solidFill>
                  <a:schemeClr val="bg1"/>
                </a:solidFill>
                <a:latin typeface="Corbel" panose="020B0503020204020204" pitchFamily="34" charset="0"/>
                <a:sym typeface="Wingdings" panose="05000000000000000000" pitchFamily="2" charset="2"/>
              </a:rPr>
              <a:t></a:t>
            </a:r>
            <a:r>
              <a:rPr lang="en-US" sz="2400" dirty="0">
                <a:solidFill>
                  <a:srgbClr val="FFC1C1"/>
                </a:solidFill>
                <a:latin typeface="Corbel" panose="020B0503020204020204" pitchFamily="34" charset="0"/>
                <a:sym typeface="Wingdings" panose="05000000000000000000" pitchFamily="2" charset="2"/>
              </a:rPr>
              <a:t> </a:t>
            </a:r>
            <a:br>
              <a:rPr lang="en-US" sz="2400" dirty="0">
                <a:solidFill>
                  <a:srgbClr val="FFC1C1"/>
                </a:solidFill>
                <a:latin typeface="Corbel" panose="020B0503020204020204" pitchFamily="34" charset="0"/>
                <a:sym typeface="Wingdings" panose="05000000000000000000" pitchFamily="2" charset="2"/>
              </a:rPr>
            </a:br>
            <a:r>
              <a:rPr lang="en-US" sz="2400" dirty="0">
                <a:solidFill>
                  <a:schemeClr val="accent6">
                    <a:lumMod val="20000"/>
                    <a:lumOff val="80000"/>
                  </a:schemeClr>
                </a:solidFill>
                <a:latin typeface="Corbel" panose="020B0503020204020204" pitchFamily="34" charset="0"/>
                <a:sym typeface="Wingdings" panose="05000000000000000000" pitchFamily="2" charset="2"/>
              </a:rPr>
              <a:t>"I like candy "</a:t>
            </a:r>
            <a:endParaRPr lang="en-US" sz="1600" dirty="0">
              <a:solidFill>
                <a:schemeClr val="accent6">
                  <a:lumMod val="20000"/>
                  <a:lumOff val="80000"/>
                </a:schemeClr>
              </a:solidFill>
              <a:latin typeface="Corbel" panose="020B0503020204020204" pitchFamily="34" charset="0"/>
            </a:endParaRPr>
          </a:p>
        </p:txBody>
      </p:sp>
      <p:sp>
        <p:nvSpPr>
          <p:cNvPr id="7" name="Speech Bubble: Rectangle with Corners Rounded 6">
            <a:extLst>
              <a:ext uri="{FF2B5EF4-FFF2-40B4-BE49-F238E27FC236}">
                <a16:creationId xmlns:a16="http://schemas.microsoft.com/office/drawing/2014/main" id="{A71FC38A-AD5B-4633-B9B4-00EF347CF92D}"/>
              </a:ext>
            </a:extLst>
          </p:cNvPr>
          <p:cNvSpPr/>
          <p:nvPr/>
        </p:nvSpPr>
        <p:spPr>
          <a:xfrm>
            <a:off x="87475" y="3653317"/>
            <a:ext cx="2264893" cy="1340534"/>
          </a:xfrm>
          <a:prstGeom prst="wedgeRoundRectCallout">
            <a:avLst>
              <a:gd name="adj1" fmla="val 87297"/>
              <a:gd name="adj2" fmla="val 1436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this case, our single output is a list of tuples!</a:t>
            </a:r>
          </a:p>
        </p:txBody>
      </p:sp>
    </p:spTree>
    <p:extLst>
      <p:ext uri="{BB962C8B-B14F-4D97-AF65-F5344CB8AC3E}">
        <p14:creationId xmlns:p14="http://schemas.microsoft.com/office/powerpoint/2010/main" val="248907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8" grpId="0" animBg="1"/>
      <p:bldP spid="14" grpId="0" animBg="1"/>
      <p:bldP spid="15" grpId="0" animBg="1"/>
      <p:bldP spid="7" grpId="0" animBg="1"/>
      <p:bldP spid="7"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3F0BA4-342F-4169-930C-32A1A0021718}"/>
              </a:ext>
            </a:extLst>
          </p:cNvPr>
          <p:cNvSpPr>
            <a:spLocks noGrp="1"/>
          </p:cNvSpPr>
          <p:nvPr>
            <p:ph type="title"/>
          </p:nvPr>
        </p:nvSpPr>
        <p:spPr/>
        <p:txBody>
          <a:bodyPr/>
          <a:lstStyle/>
          <a:p>
            <a:r>
              <a:rPr lang="en-US" dirty="0"/>
              <a:t>High-order Functions: </a:t>
            </a:r>
            <a:r>
              <a:rPr lang="en-US" dirty="0">
                <a:solidFill>
                  <a:srgbClr val="FF0000"/>
                </a:solidFill>
              </a:rPr>
              <a:t>map</a:t>
            </a:r>
            <a:endParaRPr lang="en-US" dirty="0"/>
          </a:p>
        </p:txBody>
      </p:sp>
      <p:sp>
        <p:nvSpPr>
          <p:cNvPr id="3" name="TextBox 2">
            <a:extLst>
              <a:ext uri="{FF2B5EF4-FFF2-40B4-BE49-F238E27FC236}">
                <a16:creationId xmlns:a16="http://schemas.microsoft.com/office/drawing/2014/main" id="{29391C54-FAD9-4FBD-8468-74742D7ED470}"/>
              </a:ext>
            </a:extLst>
          </p:cNvPr>
          <p:cNvSpPr txBox="1"/>
          <p:nvPr/>
        </p:nvSpPr>
        <p:spPr>
          <a:xfrm>
            <a:off x="6294907" y="1241088"/>
            <a:ext cx="5669172" cy="830997"/>
          </a:xfrm>
          <a:prstGeom prst="rect">
            <a:avLst/>
          </a:prstGeom>
          <a:noFill/>
        </p:spPr>
        <p:txBody>
          <a:bodyPr wrap="square" rtlCol="0">
            <a:spAutoFit/>
          </a:bodyPr>
          <a:lstStyle/>
          <a:p>
            <a:pPr algn="ctr"/>
            <a:r>
              <a:rPr lang="en-US" sz="2400" dirty="0">
                <a:latin typeface="Corbel" panose="020B0503020204020204" pitchFamily="34" charset="0"/>
              </a:rPr>
              <a:t>A </a:t>
            </a:r>
            <a:r>
              <a:rPr lang="en-US" sz="2400" dirty="0">
                <a:solidFill>
                  <a:srgbClr val="7030A0"/>
                </a:solidFill>
                <a:latin typeface="Corbel" panose="020B0503020204020204" pitchFamily="34" charset="0"/>
              </a:rPr>
              <a:t>mapper</a:t>
            </a:r>
            <a:r>
              <a:rPr lang="en-US" sz="2400" dirty="0">
                <a:latin typeface="Corbel" panose="020B0503020204020204" pitchFamily="34" charset="0"/>
              </a:rPr>
              <a:t> function maps a list of values to another list of values.</a:t>
            </a:r>
          </a:p>
        </p:txBody>
      </p:sp>
      <p:grpSp>
        <p:nvGrpSpPr>
          <p:cNvPr id="62" name="Group 61">
            <a:extLst>
              <a:ext uri="{FF2B5EF4-FFF2-40B4-BE49-F238E27FC236}">
                <a16:creationId xmlns:a16="http://schemas.microsoft.com/office/drawing/2014/main" id="{EFC3B267-191B-41F2-A052-F53451487B93}"/>
              </a:ext>
            </a:extLst>
          </p:cNvPr>
          <p:cNvGrpSpPr/>
          <p:nvPr/>
        </p:nvGrpSpPr>
        <p:grpSpPr>
          <a:xfrm>
            <a:off x="117271" y="596807"/>
            <a:ext cx="6126369" cy="2987883"/>
            <a:chOff x="117271" y="596807"/>
            <a:chExt cx="6126369" cy="2987883"/>
          </a:xfrm>
        </p:grpSpPr>
        <p:sp>
          <p:nvSpPr>
            <p:cNvPr id="7" name="Rectangle 6">
              <a:extLst>
                <a:ext uri="{FF2B5EF4-FFF2-40B4-BE49-F238E27FC236}">
                  <a16:creationId xmlns:a16="http://schemas.microsoft.com/office/drawing/2014/main" id="{A8FCC460-FADD-44FF-9FE0-D1D65E054BA5}"/>
                </a:ext>
              </a:extLst>
            </p:cNvPr>
            <p:cNvSpPr/>
            <p:nvPr/>
          </p:nvSpPr>
          <p:spPr>
            <a:xfrm>
              <a:off x="202840" y="916942"/>
              <a:ext cx="6040800" cy="2667748"/>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BEA9A71-E839-4AF6-BA46-3D9B56464DF9}"/>
                </a:ext>
              </a:extLst>
            </p:cNvPr>
            <p:cNvSpPr txBox="1"/>
            <p:nvPr/>
          </p:nvSpPr>
          <p:spPr>
            <a:xfrm>
              <a:off x="117271" y="596807"/>
              <a:ext cx="1109535" cy="369332"/>
            </a:xfrm>
            <a:prstGeom prst="rect">
              <a:avLst/>
            </a:prstGeom>
            <a:noFill/>
          </p:spPr>
          <p:txBody>
            <a:bodyPr wrap="none" rtlCol="0">
              <a:spAutoFit/>
            </a:bodyPr>
            <a:lstStyle/>
            <a:p>
              <a:r>
                <a:rPr lang="en-US" dirty="0" err="1"/>
                <a:t>mappy.hs</a:t>
              </a:r>
              <a:endParaRPr lang="en-US" dirty="0"/>
            </a:p>
          </p:txBody>
        </p:sp>
      </p:grpSp>
      <p:sp>
        <p:nvSpPr>
          <p:cNvPr id="35" name="TextBox 34">
            <a:extLst>
              <a:ext uri="{FF2B5EF4-FFF2-40B4-BE49-F238E27FC236}">
                <a16:creationId xmlns:a16="http://schemas.microsoft.com/office/drawing/2014/main" id="{EF8EAFA8-0E16-4CEF-A3E1-5A4D793500C5}"/>
              </a:ext>
            </a:extLst>
          </p:cNvPr>
          <p:cNvSpPr txBox="1"/>
          <p:nvPr/>
        </p:nvSpPr>
        <p:spPr>
          <a:xfrm>
            <a:off x="202840" y="916941"/>
            <a:ext cx="6092067" cy="769441"/>
          </a:xfrm>
          <a:prstGeom prst="rect">
            <a:avLst/>
          </a:prstGeom>
          <a:noFill/>
        </p:spPr>
        <p:txBody>
          <a:bodyPr wrap="square" rtlCol="0">
            <a:spAutoFit/>
          </a:bodyPr>
          <a:lstStyle/>
          <a:p>
            <a:r>
              <a:rPr lang="en-US" sz="2200" dirty="0">
                <a:latin typeface="Consolas" panose="020B0609020204030204" pitchFamily="49" charset="0"/>
              </a:rPr>
              <a:t>cube :: Double -&gt; Double</a:t>
            </a:r>
          </a:p>
          <a:p>
            <a:r>
              <a:rPr lang="en-US" sz="2200" dirty="0">
                <a:latin typeface="Consolas" panose="020B0609020204030204" pitchFamily="49" charset="0"/>
              </a:rPr>
              <a:t>cube x = x^3</a:t>
            </a:r>
          </a:p>
        </p:txBody>
      </p:sp>
      <p:grpSp>
        <p:nvGrpSpPr>
          <p:cNvPr id="42" name="Group 41">
            <a:extLst>
              <a:ext uri="{FF2B5EF4-FFF2-40B4-BE49-F238E27FC236}">
                <a16:creationId xmlns:a16="http://schemas.microsoft.com/office/drawing/2014/main" id="{CD7E775F-E36A-4C81-9E9A-9513D8FBDD00}"/>
              </a:ext>
            </a:extLst>
          </p:cNvPr>
          <p:cNvGrpSpPr/>
          <p:nvPr/>
        </p:nvGrpSpPr>
        <p:grpSpPr>
          <a:xfrm>
            <a:off x="427842" y="3717737"/>
            <a:ext cx="5520284" cy="2991371"/>
            <a:chOff x="6095118" y="1978967"/>
            <a:chExt cx="5733038" cy="3897301"/>
          </a:xfrm>
        </p:grpSpPr>
        <p:grpSp>
          <p:nvGrpSpPr>
            <p:cNvPr id="43" name="Group 42">
              <a:extLst>
                <a:ext uri="{FF2B5EF4-FFF2-40B4-BE49-F238E27FC236}">
                  <a16:creationId xmlns:a16="http://schemas.microsoft.com/office/drawing/2014/main" id="{51E4CDE8-22EE-47F3-A879-56DD4A71A1FF}"/>
                </a:ext>
              </a:extLst>
            </p:cNvPr>
            <p:cNvGrpSpPr/>
            <p:nvPr/>
          </p:nvGrpSpPr>
          <p:grpSpPr>
            <a:xfrm>
              <a:off x="6095118" y="1978967"/>
              <a:ext cx="5733038" cy="3897301"/>
              <a:chOff x="3072962" y="1263460"/>
              <a:chExt cx="5994838" cy="4504925"/>
            </a:xfrm>
          </p:grpSpPr>
          <p:pic>
            <p:nvPicPr>
              <p:cNvPr id="45" name="Picture 44">
                <a:extLst>
                  <a:ext uri="{FF2B5EF4-FFF2-40B4-BE49-F238E27FC236}">
                    <a16:creationId xmlns:a16="http://schemas.microsoft.com/office/drawing/2014/main" id="{2B2C9335-012D-483D-BE0B-0FB4C62CDF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46" name="Rectangle 45">
                <a:extLst>
                  <a:ext uri="{FF2B5EF4-FFF2-40B4-BE49-F238E27FC236}">
                    <a16:creationId xmlns:a16="http://schemas.microsoft.com/office/drawing/2014/main" id="{C2B675D3-A682-4081-8C1D-6AE25A99A66A}"/>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4" name="Rectangle 43">
              <a:extLst>
                <a:ext uri="{FF2B5EF4-FFF2-40B4-BE49-F238E27FC236}">
                  <a16:creationId xmlns:a16="http://schemas.microsoft.com/office/drawing/2014/main" id="{72464524-4749-46CB-9FA9-EA67EF0787B8}"/>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66BE9BF7-9F8F-4A4E-B07C-8630964A5515}"/>
              </a:ext>
            </a:extLst>
          </p:cNvPr>
          <p:cNvSpPr txBox="1"/>
          <p:nvPr/>
        </p:nvSpPr>
        <p:spPr>
          <a:xfrm>
            <a:off x="452236" y="3846194"/>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8" name="TextBox 47">
            <a:extLst>
              <a:ext uri="{FF2B5EF4-FFF2-40B4-BE49-F238E27FC236}">
                <a16:creationId xmlns:a16="http://schemas.microsoft.com/office/drawing/2014/main" id="{A5E50D08-4AE0-4E26-B07A-C8FE35E5EC99}"/>
              </a:ext>
            </a:extLst>
          </p:cNvPr>
          <p:cNvSpPr txBox="1"/>
          <p:nvPr/>
        </p:nvSpPr>
        <p:spPr>
          <a:xfrm>
            <a:off x="1545832" y="3853493"/>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a:t>
            </a:r>
            <a:r>
              <a:rPr lang="en-US">
                <a:solidFill>
                  <a:srgbClr val="C2FFF0"/>
                </a:solidFill>
                <a:latin typeface="Consolas" panose="020B0609020204030204" pitchFamily="49" charset="0"/>
              </a:rPr>
              <a:t>load </a:t>
            </a:r>
            <a:r>
              <a:rPr lang="en-US" dirty="0" err="1">
                <a:solidFill>
                  <a:srgbClr val="C2FFF0"/>
                </a:solidFill>
                <a:latin typeface="Consolas" panose="020B0609020204030204" pitchFamily="49" charset="0"/>
              </a:rPr>
              <a:t>mappy</a:t>
            </a:r>
            <a:endParaRPr lang="en-US" dirty="0">
              <a:solidFill>
                <a:srgbClr val="C2FFF0"/>
              </a:solidFill>
              <a:latin typeface="Consolas" panose="020B0609020204030204" pitchFamily="49" charset="0"/>
            </a:endParaRPr>
          </a:p>
        </p:txBody>
      </p:sp>
      <p:sp>
        <p:nvSpPr>
          <p:cNvPr id="49" name="TextBox 48">
            <a:extLst>
              <a:ext uri="{FF2B5EF4-FFF2-40B4-BE49-F238E27FC236}">
                <a16:creationId xmlns:a16="http://schemas.microsoft.com/office/drawing/2014/main" id="{D115097A-B1F1-4338-9FFB-202D7D758661}"/>
              </a:ext>
            </a:extLst>
          </p:cNvPr>
          <p:cNvSpPr txBox="1"/>
          <p:nvPr/>
        </p:nvSpPr>
        <p:spPr>
          <a:xfrm>
            <a:off x="421316" y="4355309"/>
            <a:ext cx="1176124"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Mappy</a:t>
            </a:r>
            <a:r>
              <a:rPr lang="en-US" dirty="0">
                <a:solidFill>
                  <a:schemeClr val="bg1"/>
                </a:solidFill>
                <a:latin typeface="Consolas" panose="020B0609020204030204" pitchFamily="49" charset="0"/>
              </a:rPr>
              <a:t>&gt; </a:t>
            </a:r>
          </a:p>
        </p:txBody>
      </p:sp>
      <p:sp>
        <p:nvSpPr>
          <p:cNvPr id="50" name="TextBox 49">
            <a:extLst>
              <a:ext uri="{FF2B5EF4-FFF2-40B4-BE49-F238E27FC236}">
                <a16:creationId xmlns:a16="http://schemas.microsoft.com/office/drawing/2014/main" id="{9F44EBCD-46D6-4997-990A-9BB1018441BF}"/>
              </a:ext>
            </a:extLst>
          </p:cNvPr>
          <p:cNvSpPr txBox="1"/>
          <p:nvPr/>
        </p:nvSpPr>
        <p:spPr>
          <a:xfrm>
            <a:off x="425733" y="4090905"/>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51" name="TextBox 50">
            <a:extLst>
              <a:ext uri="{FF2B5EF4-FFF2-40B4-BE49-F238E27FC236}">
                <a16:creationId xmlns:a16="http://schemas.microsoft.com/office/drawing/2014/main" id="{B104BC8D-5753-4ECF-BAD9-CA2E09C5C44E}"/>
              </a:ext>
            </a:extLst>
          </p:cNvPr>
          <p:cNvSpPr txBox="1"/>
          <p:nvPr/>
        </p:nvSpPr>
        <p:spPr>
          <a:xfrm>
            <a:off x="432337" y="4626585"/>
            <a:ext cx="5222151" cy="369332"/>
          </a:xfrm>
          <a:prstGeom prst="rect">
            <a:avLst/>
          </a:prstGeom>
          <a:noFill/>
        </p:spPr>
        <p:txBody>
          <a:bodyPr wrap="square" rtlCol="0">
            <a:spAutoFit/>
          </a:bodyPr>
          <a:lstStyle/>
          <a:p>
            <a:r>
              <a:rPr lang="en-US" dirty="0">
                <a:solidFill>
                  <a:srgbClr val="FFAFAF"/>
                </a:solidFill>
                <a:latin typeface="Consolas" panose="020B0609020204030204" pitchFamily="49" charset="0"/>
              </a:rPr>
              <a:t>[8,64,1000]</a:t>
            </a:r>
          </a:p>
        </p:txBody>
      </p:sp>
      <p:sp>
        <p:nvSpPr>
          <p:cNvPr id="52" name="TextBox 51">
            <a:extLst>
              <a:ext uri="{FF2B5EF4-FFF2-40B4-BE49-F238E27FC236}">
                <a16:creationId xmlns:a16="http://schemas.microsoft.com/office/drawing/2014/main" id="{3C6CDA6F-7679-48FA-9A61-BC6FA2E50B91}"/>
              </a:ext>
            </a:extLst>
          </p:cNvPr>
          <p:cNvSpPr txBox="1"/>
          <p:nvPr/>
        </p:nvSpPr>
        <p:spPr>
          <a:xfrm>
            <a:off x="410295" y="4907870"/>
            <a:ext cx="1135537"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Mappy</a:t>
            </a:r>
            <a:r>
              <a:rPr lang="en-US" dirty="0">
                <a:solidFill>
                  <a:schemeClr val="bg1"/>
                </a:solidFill>
                <a:latin typeface="Consolas" panose="020B0609020204030204" pitchFamily="49" charset="0"/>
              </a:rPr>
              <a:t>&gt; </a:t>
            </a:r>
          </a:p>
        </p:txBody>
      </p:sp>
      <p:sp>
        <p:nvSpPr>
          <p:cNvPr id="53" name="TextBox 52">
            <a:extLst>
              <a:ext uri="{FF2B5EF4-FFF2-40B4-BE49-F238E27FC236}">
                <a16:creationId xmlns:a16="http://schemas.microsoft.com/office/drawing/2014/main" id="{19D63D75-6EF1-49C4-9176-393B3A5D0126}"/>
              </a:ext>
            </a:extLst>
          </p:cNvPr>
          <p:cNvSpPr txBox="1"/>
          <p:nvPr/>
        </p:nvSpPr>
        <p:spPr>
          <a:xfrm>
            <a:off x="1208431" y="4907422"/>
            <a:ext cx="363571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map </a:t>
            </a:r>
            <a:r>
              <a:rPr lang="en-US" dirty="0" err="1">
                <a:solidFill>
                  <a:srgbClr val="C2FFF0"/>
                </a:solidFill>
                <a:latin typeface="Consolas" panose="020B0609020204030204" pitchFamily="49" charset="0"/>
              </a:rPr>
              <a:t>one_over</a:t>
            </a:r>
            <a:r>
              <a:rPr lang="en-US" dirty="0">
                <a:solidFill>
                  <a:srgbClr val="C2FFF0"/>
                </a:solidFill>
                <a:latin typeface="Consolas" panose="020B0609020204030204" pitchFamily="49" charset="0"/>
              </a:rPr>
              <a:t> [2,4,8]</a:t>
            </a:r>
          </a:p>
        </p:txBody>
      </p:sp>
      <p:sp>
        <p:nvSpPr>
          <p:cNvPr id="54" name="TextBox 53">
            <a:extLst>
              <a:ext uri="{FF2B5EF4-FFF2-40B4-BE49-F238E27FC236}">
                <a16:creationId xmlns:a16="http://schemas.microsoft.com/office/drawing/2014/main" id="{C639305F-424D-4341-8578-02D2CB4C1C94}"/>
              </a:ext>
            </a:extLst>
          </p:cNvPr>
          <p:cNvSpPr txBox="1"/>
          <p:nvPr/>
        </p:nvSpPr>
        <p:spPr>
          <a:xfrm>
            <a:off x="406567" y="5187896"/>
            <a:ext cx="3635714" cy="369332"/>
          </a:xfrm>
          <a:prstGeom prst="rect">
            <a:avLst/>
          </a:prstGeom>
          <a:noFill/>
        </p:spPr>
        <p:txBody>
          <a:bodyPr wrap="square" rtlCol="0">
            <a:spAutoFit/>
          </a:bodyPr>
          <a:lstStyle/>
          <a:p>
            <a:r>
              <a:rPr lang="en-US" dirty="0">
                <a:solidFill>
                  <a:srgbClr val="FFAFAF"/>
                </a:solidFill>
                <a:latin typeface="Consolas" panose="020B0609020204030204" pitchFamily="49" charset="0"/>
              </a:rPr>
              <a:t>[.5,.25,.125] </a:t>
            </a:r>
          </a:p>
        </p:txBody>
      </p:sp>
      <p:sp>
        <p:nvSpPr>
          <p:cNvPr id="55" name="TextBox 54">
            <a:extLst>
              <a:ext uri="{FF2B5EF4-FFF2-40B4-BE49-F238E27FC236}">
                <a16:creationId xmlns:a16="http://schemas.microsoft.com/office/drawing/2014/main" id="{07A3C583-187E-4A97-BD4F-01937D9DA8CF}"/>
              </a:ext>
            </a:extLst>
          </p:cNvPr>
          <p:cNvSpPr txBox="1"/>
          <p:nvPr/>
        </p:nvSpPr>
        <p:spPr>
          <a:xfrm>
            <a:off x="1241330" y="4354861"/>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map cube [2,4,10]</a:t>
            </a:r>
          </a:p>
        </p:txBody>
      </p:sp>
      <p:sp>
        <p:nvSpPr>
          <p:cNvPr id="72" name="TextBox 71">
            <a:extLst>
              <a:ext uri="{FF2B5EF4-FFF2-40B4-BE49-F238E27FC236}">
                <a16:creationId xmlns:a16="http://schemas.microsoft.com/office/drawing/2014/main" id="{245A7C19-3E44-494B-8251-CC32011EDFF5}"/>
              </a:ext>
            </a:extLst>
          </p:cNvPr>
          <p:cNvSpPr txBox="1"/>
          <p:nvPr/>
        </p:nvSpPr>
        <p:spPr>
          <a:xfrm>
            <a:off x="6329209" y="2297823"/>
            <a:ext cx="5600568" cy="830997"/>
          </a:xfrm>
          <a:prstGeom prst="rect">
            <a:avLst/>
          </a:prstGeom>
          <a:noFill/>
        </p:spPr>
        <p:txBody>
          <a:bodyPr wrap="square" rtlCol="0">
            <a:spAutoFit/>
          </a:bodyPr>
          <a:lstStyle/>
          <a:p>
            <a:pPr algn="ctr"/>
            <a:r>
              <a:rPr lang="en-US" sz="2400" dirty="0">
                <a:latin typeface="Corbel" panose="020B0503020204020204" pitchFamily="34" charset="0"/>
              </a:rPr>
              <a:t>Haskell provides a mapper function called "</a:t>
            </a:r>
            <a:r>
              <a:rPr lang="en-US" sz="2400" dirty="0">
                <a:solidFill>
                  <a:srgbClr val="7030A0"/>
                </a:solidFill>
                <a:latin typeface="Corbel" panose="020B0503020204020204" pitchFamily="34" charset="0"/>
              </a:rPr>
              <a:t>map</a:t>
            </a:r>
            <a:r>
              <a:rPr lang="en-US" sz="2400" dirty="0">
                <a:latin typeface="Corbel" panose="020B0503020204020204" pitchFamily="34" charset="0"/>
              </a:rPr>
              <a:t>" that accepts two parameters:</a:t>
            </a:r>
          </a:p>
        </p:txBody>
      </p:sp>
      <p:sp>
        <p:nvSpPr>
          <p:cNvPr id="25" name="TextBox 24">
            <a:extLst>
              <a:ext uri="{FF2B5EF4-FFF2-40B4-BE49-F238E27FC236}">
                <a16:creationId xmlns:a16="http://schemas.microsoft.com/office/drawing/2014/main" id="{E2DE0DBE-D2C7-45F7-9990-E45AE8A8E282}"/>
              </a:ext>
            </a:extLst>
          </p:cNvPr>
          <p:cNvSpPr txBox="1"/>
          <p:nvPr/>
        </p:nvSpPr>
        <p:spPr>
          <a:xfrm>
            <a:off x="7128236" y="3264847"/>
            <a:ext cx="4002515" cy="830997"/>
          </a:xfrm>
          <a:prstGeom prst="rect">
            <a:avLst/>
          </a:prstGeom>
          <a:noFill/>
        </p:spPr>
        <p:txBody>
          <a:bodyPr wrap="square" rtlCol="0">
            <a:spAutoFit/>
          </a:bodyPr>
          <a:lstStyle/>
          <a:p>
            <a:pPr algn="ctr"/>
            <a:r>
              <a:rPr lang="en-US" sz="2400" dirty="0">
                <a:latin typeface="Corbel" panose="020B0503020204020204" pitchFamily="34" charset="0"/>
              </a:rPr>
              <a:t>1. A </a:t>
            </a:r>
            <a:r>
              <a:rPr lang="en-US" sz="2400" dirty="0">
                <a:solidFill>
                  <a:srgbClr val="FF0000"/>
                </a:solidFill>
                <a:latin typeface="Corbel" panose="020B0503020204020204" pitchFamily="34" charset="0"/>
              </a:rPr>
              <a:t>function </a:t>
            </a:r>
            <a:r>
              <a:rPr lang="en-US" sz="2400" dirty="0">
                <a:latin typeface="Corbel" panose="020B0503020204020204" pitchFamily="34" charset="0"/>
              </a:rPr>
              <a:t>to apply to every element of a list.</a:t>
            </a:r>
          </a:p>
        </p:txBody>
      </p:sp>
      <p:sp>
        <p:nvSpPr>
          <p:cNvPr id="26" name="TextBox 25">
            <a:extLst>
              <a:ext uri="{FF2B5EF4-FFF2-40B4-BE49-F238E27FC236}">
                <a16:creationId xmlns:a16="http://schemas.microsoft.com/office/drawing/2014/main" id="{BEE09C81-E5C8-4477-BE2B-2CE29798279D}"/>
              </a:ext>
            </a:extLst>
          </p:cNvPr>
          <p:cNvSpPr txBox="1"/>
          <p:nvPr/>
        </p:nvSpPr>
        <p:spPr>
          <a:xfrm>
            <a:off x="7128236" y="4092891"/>
            <a:ext cx="4002515" cy="461665"/>
          </a:xfrm>
          <a:prstGeom prst="rect">
            <a:avLst/>
          </a:prstGeom>
          <a:noFill/>
        </p:spPr>
        <p:txBody>
          <a:bodyPr wrap="square" rtlCol="0">
            <a:spAutoFit/>
          </a:bodyPr>
          <a:lstStyle/>
          <a:p>
            <a:pPr algn="ctr"/>
            <a:r>
              <a:rPr lang="en-US" sz="2400" dirty="0">
                <a:latin typeface="Corbel" panose="020B0503020204020204" pitchFamily="34" charset="0"/>
              </a:rPr>
              <a:t>2. A </a:t>
            </a:r>
            <a:r>
              <a:rPr lang="en-US" sz="2400" dirty="0">
                <a:solidFill>
                  <a:srgbClr val="0070C0"/>
                </a:solidFill>
                <a:latin typeface="Corbel" panose="020B0503020204020204" pitchFamily="34" charset="0"/>
              </a:rPr>
              <a:t>list</a:t>
            </a:r>
            <a:r>
              <a:rPr lang="en-US" sz="2400" dirty="0">
                <a:latin typeface="Corbel" panose="020B0503020204020204" pitchFamily="34" charset="0"/>
              </a:rPr>
              <a:t> to operate on.</a:t>
            </a:r>
          </a:p>
        </p:txBody>
      </p:sp>
      <p:sp>
        <p:nvSpPr>
          <p:cNvPr id="29" name="TextBox 28">
            <a:extLst>
              <a:ext uri="{FF2B5EF4-FFF2-40B4-BE49-F238E27FC236}">
                <a16:creationId xmlns:a16="http://schemas.microsoft.com/office/drawing/2014/main" id="{BE6A8076-2995-43BC-9C98-77C9AD38B106}"/>
              </a:ext>
            </a:extLst>
          </p:cNvPr>
          <p:cNvSpPr txBox="1"/>
          <p:nvPr/>
        </p:nvSpPr>
        <p:spPr>
          <a:xfrm>
            <a:off x="6840353" y="4657183"/>
            <a:ext cx="4578280" cy="830997"/>
          </a:xfrm>
          <a:prstGeom prst="rect">
            <a:avLst/>
          </a:prstGeom>
          <a:noFill/>
        </p:spPr>
        <p:txBody>
          <a:bodyPr wrap="square">
            <a:spAutoFit/>
          </a:bodyPr>
          <a:lstStyle/>
          <a:p>
            <a:pPr algn="ctr"/>
            <a:r>
              <a:rPr lang="en-US" sz="2400" dirty="0"/>
              <a:t>The type signature of map is:</a:t>
            </a:r>
          </a:p>
          <a:p>
            <a:pPr algn="ctr"/>
            <a:r>
              <a:rPr lang="en-US" sz="2400" dirty="0"/>
              <a:t>map :: </a:t>
            </a:r>
            <a:r>
              <a:rPr lang="en-US" sz="2400" dirty="0">
                <a:solidFill>
                  <a:srgbClr val="FF0000"/>
                </a:solidFill>
              </a:rPr>
              <a:t>(a -&gt; b) </a:t>
            </a:r>
            <a:r>
              <a:rPr lang="en-US" sz="2400" dirty="0"/>
              <a:t>-&gt;</a:t>
            </a:r>
            <a:r>
              <a:rPr lang="en-US" sz="2400" dirty="0">
                <a:solidFill>
                  <a:srgbClr val="0070C0"/>
                </a:solidFill>
              </a:rPr>
              <a:t> [a] </a:t>
            </a:r>
            <a:r>
              <a:rPr lang="en-US" sz="2400" dirty="0"/>
              <a:t>-&gt; </a:t>
            </a:r>
            <a:r>
              <a:rPr lang="en-US" sz="2400" dirty="0">
                <a:solidFill>
                  <a:srgbClr val="00B050"/>
                </a:solidFill>
              </a:rPr>
              <a:t>[b]</a:t>
            </a:r>
          </a:p>
        </p:txBody>
      </p:sp>
      <p:sp>
        <p:nvSpPr>
          <p:cNvPr id="33" name="Speech Bubble: Rectangle with Corners Rounded 32">
            <a:extLst>
              <a:ext uri="{FF2B5EF4-FFF2-40B4-BE49-F238E27FC236}">
                <a16:creationId xmlns:a16="http://schemas.microsoft.com/office/drawing/2014/main" id="{DA939C56-534E-43A0-B175-9F62DA456305}"/>
              </a:ext>
            </a:extLst>
          </p:cNvPr>
          <p:cNvSpPr/>
          <p:nvPr/>
        </p:nvSpPr>
        <p:spPr>
          <a:xfrm>
            <a:off x="6392826" y="5802333"/>
            <a:ext cx="2858175" cy="894854"/>
          </a:xfrm>
          <a:prstGeom prst="wedgeRoundRectCallout">
            <a:avLst>
              <a:gd name="adj1" fmla="val 62915"/>
              <a:gd name="adj2" fmla="val -996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C2FFF0"/>
                </a:solidFill>
                <a:latin typeface="Corbel" panose="020B0503020204020204" pitchFamily="34" charset="0"/>
              </a:rPr>
              <a:t>second</a:t>
            </a:r>
            <a:r>
              <a:rPr lang="en-US" sz="2000" dirty="0">
                <a:latin typeface="Corbel" panose="020B0503020204020204" pitchFamily="34" charset="0"/>
              </a:rPr>
              <a:t> argument is a </a:t>
            </a:r>
            <a:r>
              <a:rPr lang="en-US" sz="2000" dirty="0">
                <a:solidFill>
                  <a:srgbClr val="C2FFF0"/>
                </a:solidFill>
                <a:latin typeface="Corbel" panose="020B0503020204020204" pitchFamily="34" charset="0"/>
              </a:rPr>
              <a:t>list of type a</a:t>
            </a:r>
            <a:r>
              <a:rPr lang="en-US" sz="2000" dirty="0">
                <a:latin typeface="Corbel" panose="020B0503020204020204" pitchFamily="34" charset="0"/>
              </a:rPr>
              <a:t>.</a:t>
            </a:r>
          </a:p>
        </p:txBody>
      </p:sp>
      <p:sp>
        <p:nvSpPr>
          <p:cNvPr id="34" name="Speech Bubble: Rectangle with Corners Rounded 33">
            <a:extLst>
              <a:ext uri="{FF2B5EF4-FFF2-40B4-BE49-F238E27FC236}">
                <a16:creationId xmlns:a16="http://schemas.microsoft.com/office/drawing/2014/main" id="{19C5774D-B0EF-4B2A-B843-53C50E13FADB}"/>
              </a:ext>
            </a:extLst>
          </p:cNvPr>
          <p:cNvSpPr/>
          <p:nvPr/>
        </p:nvSpPr>
        <p:spPr>
          <a:xfrm>
            <a:off x="9465552" y="5713008"/>
            <a:ext cx="2648491" cy="1073503"/>
          </a:xfrm>
          <a:prstGeom prst="wedgeRoundRectCallout">
            <a:avLst>
              <a:gd name="adj1" fmla="val -9210"/>
              <a:gd name="adj2" fmla="val -798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map function </a:t>
            </a:r>
            <a:r>
              <a:rPr lang="en-US" sz="2000" dirty="0">
                <a:solidFill>
                  <a:schemeClr val="accent6">
                    <a:lumMod val="40000"/>
                    <a:lumOff val="60000"/>
                  </a:schemeClr>
                </a:solidFill>
                <a:latin typeface="Corbel" panose="020B0503020204020204" pitchFamily="34" charset="0"/>
              </a:rPr>
              <a:t>returns</a:t>
            </a:r>
            <a:r>
              <a:rPr lang="en-US" sz="2000" dirty="0">
                <a:latin typeface="Corbel" panose="020B0503020204020204" pitchFamily="34" charset="0"/>
              </a:rPr>
              <a:t> </a:t>
            </a:r>
            <a:r>
              <a:rPr lang="en-US" sz="2000" dirty="0">
                <a:solidFill>
                  <a:schemeClr val="accent6">
                    <a:lumMod val="40000"/>
                    <a:lumOff val="60000"/>
                  </a:schemeClr>
                </a:solidFill>
                <a:latin typeface="Corbel" panose="020B0503020204020204" pitchFamily="34" charset="0"/>
              </a:rPr>
              <a:t>a list of type b </a:t>
            </a:r>
            <a:r>
              <a:rPr lang="en-US" sz="2000" dirty="0">
                <a:latin typeface="Corbel" panose="020B0503020204020204" pitchFamily="34" charset="0"/>
              </a:rPr>
              <a:t>as its result.</a:t>
            </a:r>
          </a:p>
        </p:txBody>
      </p:sp>
      <p:sp>
        <p:nvSpPr>
          <p:cNvPr id="36" name="Speech Bubble: Rectangle with Corners Rounded 35">
            <a:extLst>
              <a:ext uri="{FF2B5EF4-FFF2-40B4-BE49-F238E27FC236}">
                <a16:creationId xmlns:a16="http://schemas.microsoft.com/office/drawing/2014/main" id="{9BA62EC8-324F-4CEB-A141-9817178330E6}"/>
              </a:ext>
            </a:extLst>
          </p:cNvPr>
          <p:cNvSpPr/>
          <p:nvPr/>
        </p:nvSpPr>
        <p:spPr>
          <a:xfrm>
            <a:off x="6161355" y="25963"/>
            <a:ext cx="3735668" cy="1263917"/>
          </a:xfrm>
          <a:prstGeom prst="wedgeRoundRectCallout">
            <a:avLst>
              <a:gd name="adj1" fmla="val -97117"/>
              <a:gd name="adj2" fmla="val 4322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define some functions to use with map!</a:t>
            </a:r>
          </a:p>
        </p:txBody>
      </p:sp>
      <p:sp>
        <p:nvSpPr>
          <p:cNvPr id="37" name="TextBox 36">
            <a:extLst>
              <a:ext uri="{FF2B5EF4-FFF2-40B4-BE49-F238E27FC236}">
                <a16:creationId xmlns:a16="http://schemas.microsoft.com/office/drawing/2014/main" id="{B94FA5D8-7D1D-4CEB-B05E-360BFA6F5065}"/>
              </a:ext>
            </a:extLst>
          </p:cNvPr>
          <p:cNvSpPr txBox="1"/>
          <p:nvPr/>
        </p:nvSpPr>
        <p:spPr>
          <a:xfrm>
            <a:off x="202840" y="2708040"/>
            <a:ext cx="6092067" cy="769441"/>
          </a:xfrm>
          <a:prstGeom prst="rect">
            <a:avLst/>
          </a:prstGeom>
          <a:noFill/>
        </p:spPr>
        <p:txBody>
          <a:bodyPr wrap="square" rtlCol="0">
            <a:spAutoFit/>
          </a:bodyPr>
          <a:lstStyle/>
          <a:p>
            <a:r>
              <a:rPr lang="en-US" sz="2200" dirty="0" err="1">
                <a:latin typeface="Consolas" panose="020B0609020204030204" pitchFamily="49" charset="0"/>
              </a:rPr>
              <a:t>is_even</a:t>
            </a:r>
            <a:r>
              <a:rPr lang="en-US" sz="2200" dirty="0">
                <a:latin typeface="Consolas" panose="020B0609020204030204" pitchFamily="49" charset="0"/>
              </a:rPr>
              <a:t> :: Int -&gt; Bool</a:t>
            </a:r>
          </a:p>
          <a:p>
            <a:r>
              <a:rPr lang="en-US" sz="2200" dirty="0" err="1">
                <a:latin typeface="Consolas" panose="020B0609020204030204" pitchFamily="49" charset="0"/>
              </a:rPr>
              <a:t>is_even</a:t>
            </a:r>
            <a:r>
              <a:rPr lang="en-US" sz="2200" dirty="0">
                <a:latin typeface="Consolas" panose="020B0609020204030204" pitchFamily="49" charset="0"/>
              </a:rPr>
              <a:t> x = x `mod` 2 == 0</a:t>
            </a:r>
          </a:p>
        </p:txBody>
      </p:sp>
      <p:sp>
        <p:nvSpPr>
          <p:cNvPr id="32" name="Speech Bubble: Rectangle with Corners Rounded 31">
            <a:extLst>
              <a:ext uri="{FF2B5EF4-FFF2-40B4-BE49-F238E27FC236}">
                <a16:creationId xmlns:a16="http://schemas.microsoft.com/office/drawing/2014/main" id="{2C12ED36-BE6A-4EE2-AFF1-25AF7EADD990}"/>
              </a:ext>
            </a:extLst>
          </p:cNvPr>
          <p:cNvSpPr/>
          <p:nvPr/>
        </p:nvSpPr>
        <p:spPr>
          <a:xfrm>
            <a:off x="2492463" y="2157414"/>
            <a:ext cx="3735668" cy="1263917"/>
          </a:xfrm>
          <a:prstGeom prst="wedgeRoundRectCallout">
            <a:avLst>
              <a:gd name="adj1" fmla="val -77679"/>
              <a:gd name="adj2" fmla="val 1331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how we call the map function to cube all the numbers in the list.</a:t>
            </a:r>
          </a:p>
        </p:txBody>
      </p:sp>
      <p:sp>
        <p:nvSpPr>
          <p:cNvPr id="38" name="TextBox 37">
            <a:extLst>
              <a:ext uri="{FF2B5EF4-FFF2-40B4-BE49-F238E27FC236}">
                <a16:creationId xmlns:a16="http://schemas.microsoft.com/office/drawing/2014/main" id="{76591D25-E929-46D9-B3D4-09F2EC7ADC98}"/>
              </a:ext>
            </a:extLst>
          </p:cNvPr>
          <p:cNvSpPr txBox="1"/>
          <p:nvPr/>
        </p:nvSpPr>
        <p:spPr>
          <a:xfrm>
            <a:off x="399275" y="5496740"/>
            <a:ext cx="1135537"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Mappy</a:t>
            </a:r>
            <a:r>
              <a:rPr lang="en-US" dirty="0">
                <a:solidFill>
                  <a:schemeClr val="bg1"/>
                </a:solidFill>
                <a:latin typeface="Consolas" panose="020B0609020204030204" pitchFamily="49" charset="0"/>
              </a:rPr>
              <a:t>&gt; </a:t>
            </a:r>
          </a:p>
        </p:txBody>
      </p:sp>
      <p:sp>
        <p:nvSpPr>
          <p:cNvPr id="39" name="TextBox 38">
            <a:extLst>
              <a:ext uri="{FF2B5EF4-FFF2-40B4-BE49-F238E27FC236}">
                <a16:creationId xmlns:a16="http://schemas.microsoft.com/office/drawing/2014/main" id="{28F82BC3-A595-4324-BF68-3E3BD394496D}"/>
              </a:ext>
            </a:extLst>
          </p:cNvPr>
          <p:cNvSpPr txBox="1"/>
          <p:nvPr/>
        </p:nvSpPr>
        <p:spPr>
          <a:xfrm>
            <a:off x="1197411" y="5496292"/>
            <a:ext cx="363571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map </a:t>
            </a:r>
            <a:r>
              <a:rPr lang="en-US" dirty="0" err="1">
                <a:solidFill>
                  <a:srgbClr val="C2FFF0"/>
                </a:solidFill>
                <a:latin typeface="Consolas" panose="020B0609020204030204" pitchFamily="49" charset="0"/>
              </a:rPr>
              <a:t>is_even</a:t>
            </a:r>
            <a:r>
              <a:rPr lang="en-US" dirty="0">
                <a:solidFill>
                  <a:srgbClr val="C2FFF0"/>
                </a:solidFill>
                <a:latin typeface="Consolas" panose="020B0609020204030204" pitchFamily="49" charset="0"/>
              </a:rPr>
              <a:t> [1,2,3,4,6]</a:t>
            </a:r>
          </a:p>
        </p:txBody>
      </p:sp>
      <p:sp>
        <p:nvSpPr>
          <p:cNvPr id="40" name="TextBox 39">
            <a:extLst>
              <a:ext uri="{FF2B5EF4-FFF2-40B4-BE49-F238E27FC236}">
                <a16:creationId xmlns:a16="http://schemas.microsoft.com/office/drawing/2014/main" id="{BAD697F3-BF68-415A-8AF3-E5544E041800}"/>
              </a:ext>
            </a:extLst>
          </p:cNvPr>
          <p:cNvSpPr txBox="1"/>
          <p:nvPr/>
        </p:nvSpPr>
        <p:spPr>
          <a:xfrm>
            <a:off x="395547" y="5776766"/>
            <a:ext cx="4551670" cy="369332"/>
          </a:xfrm>
          <a:prstGeom prst="rect">
            <a:avLst/>
          </a:prstGeom>
          <a:noFill/>
        </p:spPr>
        <p:txBody>
          <a:bodyPr wrap="square" rtlCol="0">
            <a:spAutoFit/>
          </a:bodyPr>
          <a:lstStyle/>
          <a:p>
            <a:r>
              <a:rPr lang="en-US" dirty="0">
                <a:solidFill>
                  <a:srgbClr val="FFAFAF"/>
                </a:solidFill>
                <a:latin typeface="Consolas" panose="020B0609020204030204" pitchFamily="49" charset="0"/>
              </a:rPr>
              <a:t>[</a:t>
            </a:r>
            <a:r>
              <a:rPr lang="en-US" dirty="0" err="1">
                <a:solidFill>
                  <a:srgbClr val="FFAFAF"/>
                </a:solidFill>
                <a:latin typeface="Consolas" panose="020B0609020204030204" pitchFamily="49" charset="0"/>
              </a:rPr>
              <a:t>False,True,False,True,True</a:t>
            </a:r>
            <a:r>
              <a:rPr lang="en-US" dirty="0">
                <a:solidFill>
                  <a:srgbClr val="FFAFAF"/>
                </a:solidFill>
                <a:latin typeface="Consolas" panose="020B0609020204030204" pitchFamily="49" charset="0"/>
              </a:rPr>
              <a:t>] </a:t>
            </a:r>
          </a:p>
        </p:txBody>
      </p:sp>
      <p:sp>
        <p:nvSpPr>
          <p:cNvPr id="41" name="Speech Bubble: Rectangle with Corners Rounded 40">
            <a:extLst>
              <a:ext uri="{FF2B5EF4-FFF2-40B4-BE49-F238E27FC236}">
                <a16:creationId xmlns:a16="http://schemas.microsoft.com/office/drawing/2014/main" id="{0A8645BB-E018-41FD-82F1-9C58F9FC9503}"/>
              </a:ext>
            </a:extLst>
          </p:cNvPr>
          <p:cNvSpPr/>
          <p:nvPr/>
        </p:nvSpPr>
        <p:spPr>
          <a:xfrm>
            <a:off x="164759" y="62826"/>
            <a:ext cx="2080900" cy="738819"/>
          </a:xfrm>
          <a:prstGeom prst="wedgeRoundRectCallout">
            <a:avLst>
              <a:gd name="adj1" fmla="val 36973"/>
              <a:gd name="adj2" fmla="val 812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type </a:t>
            </a:r>
            <a:r>
              <a:rPr lang="en-US" sz="2000" dirty="0">
                <a:solidFill>
                  <a:srgbClr val="FFC1C1"/>
                </a:solidFill>
                <a:latin typeface="Corbel" panose="020B0503020204020204" pitchFamily="34" charset="0"/>
              </a:rPr>
              <a:t>a</a:t>
            </a:r>
            <a:r>
              <a:rPr lang="en-US" sz="2000" dirty="0">
                <a:latin typeface="Corbel" panose="020B0503020204020204" pitchFamily="34" charset="0"/>
              </a:rPr>
              <a:t> here is </a:t>
            </a:r>
            <a:r>
              <a:rPr lang="en-US" sz="2000" dirty="0">
                <a:solidFill>
                  <a:srgbClr val="FFC1C1"/>
                </a:solidFill>
                <a:latin typeface="Corbel" panose="020B0503020204020204" pitchFamily="34" charset="0"/>
              </a:rPr>
              <a:t>Double</a:t>
            </a:r>
            <a:r>
              <a:rPr lang="en-US" sz="2000" dirty="0">
                <a:latin typeface="Corbel" panose="020B0503020204020204" pitchFamily="34" charset="0"/>
              </a:rPr>
              <a:t>.</a:t>
            </a:r>
          </a:p>
        </p:txBody>
      </p:sp>
      <p:sp>
        <p:nvSpPr>
          <p:cNvPr id="56" name="Speech Bubble: Rectangle with Corners Rounded 55">
            <a:extLst>
              <a:ext uri="{FF2B5EF4-FFF2-40B4-BE49-F238E27FC236}">
                <a16:creationId xmlns:a16="http://schemas.microsoft.com/office/drawing/2014/main" id="{7C83E0CC-9CFB-439D-9CBB-D252CFBEC119}"/>
              </a:ext>
            </a:extLst>
          </p:cNvPr>
          <p:cNvSpPr/>
          <p:nvPr/>
        </p:nvSpPr>
        <p:spPr>
          <a:xfrm>
            <a:off x="3812579" y="79254"/>
            <a:ext cx="2080900" cy="888320"/>
          </a:xfrm>
          <a:prstGeom prst="wedgeRoundRectCallout">
            <a:avLst>
              <a:gd name="adj1" fmla="val -72884"/>
              <a:gd name="adj2" fmla="val 576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type </a:t>
            </a:r>
            <a:r>
              <a:rPr lang="en-US" sz="2000" dirty="0">
                <a:solidFill>
                  <a:srgbClr val="FFC1C1"/>
                </a:solidFill>
                <a:latin typeface="Corbel" panose="020B0503020204020204" pitchFamily="34" charset="0"/>
              </a:rPr>
              <a:t>b</a:t>
            </a:r>
            <a:r>
              <a:rPr lang="en-US" sz="2000" dirty="0">
                <a:latin typeface="Corbel" panose="020B0503020204020204" pitchFamily="34" charset="0"/>
              </a:rPr>
              <a:t> here is also </a:t>
            </a:r>
            <a:r>
              <a:rPr lang="en-US" sz="2000" dirty="0">
                <a:solidFill>
                  <a:srgbClr val="FFC1C1"/>
                </a:solidFill>
                <a:latin typeface="Corbel" panose="020B0503020204020204" pitchFamily="34" charset="0"/>
              </a:rPr>
              <a:t>Double</a:t>
            </a:r>
            <a:r>
              <a:rPr lang="en-US" sz="2000" dirty="0">
                <a:latin typeface="Corbel" panose="020B0503020204020204" pitchFamily="34" charset="0"/>
              </a:rPr>
              <a:t>.</a:t>
            </a:r>
          </a:p>
        </p:txBody>
      </p:sp>
      <p:sp>
        <p:nvSpPr>
          <p:cNvPr id="57" name="TextBox 56">
            <a:extLst>
              <a:ext uri="{FF2B5EF4-FFF2-40B4-BE49-F238E27FC236}">
                <a16:creationId xmlns:a16="http://schemas.microsoft.com/office/drawing/2014/main" id="{F8F5E5AD-1AAB-4B9E-9616-FFE29B5E3847}"/>
              </a:ext>
            </a:extLst>
          </p:cNvPr>
          <p:cNvSpPr txBox="1"/>
          <p:nvPr/>
        </p:nvSpPr>
        <p:spPr>
          <a:xfrm>
            <a:off x="202840" y="1765501"/>
            <a:ext cx="6138582" cy="769441"/>
          </a:xfrm>
          <a:prstGeom prst="rect">
            <a:avLst/>
          </a:prstGeom>
          <a:noFill/>
        </p:spPr>
        <p:txBody>
          <a:bodyPr wrap="square">
            <a:spAutoFit/>
          </a:bodyPr>
          <a:lstStyle/>
          <a:p>
            <a:r>
              <a:rPr lang="en-US" sz="2200" dirty="0" err="1">
                <a:latin typeface="Consolas" panose="020B0609020204030204" pitchFamily="49" charset="0"/>
              </a:rPr>
              <a:t>one_over</a:t>
            </a:r>
            <a:r>
              <a:rPr lang="en-US" sz="2200" dirty="0">
                <a:latin typeface="Consolas" panose="020B0609020204030204" pitchFamily="49" charset="0"/>
              </a:rPr>
              <a:t>  :: Double -&gt; Double</a:t>
            </a:r>
          </a:p>
          <a:p>
            <a:r>
              <a:rPr lang="en-US" sz="2200" dirty="0" err="1">
                <a:latin typeface="Consolas" panose="020B0609020204030204" pitchFamily="49" charset="0"/>
              </a:rPr>
              <a:t>one_over</a:t>
            </a:r>
            <a:r>
              <a:rPr lang="en-US" sz="2200" dirty="0">
                <a:latin typeface="Consolas" panose="020B0609020204030204" pitchFamily="49" charset="0"/>
              </a:rPr>
              <a:t> x = 1/x</a:t>
            </a:r>
          </a:p>
        </p:txBody>
      </p:sp>
      <p:sp>
        <p:nvSpPr>
          <p:cNvPr id="58" name="Speech Bubble: Rectangle with Corners Rounded 57">
            <a:extLst>
              <a:ext uri="{FF2B5EF4-FFF2-40B4-BE49-F238E27FC236}">
                <a16:creationId xmlns:a16="http://schemas.microsoft.com/office/drawing/2014/main" id="{93B0A036-E5DB-4732-8B6E-6AA204153AA6}"/>
              </a:ext>
            </a:extLst>
          </p:cNvPr>
          <p:cNvSpPr/>
          <p:nvPr/>
        </p:nvSpPr>
        <p:spPr>
          <a:xfrm>
            <a:off x="431030" y="1775875"/>
            <a:ext cx="2080900" cy="738819"/>
          </a:xfrm>
          <a:prstGeom prst="wedgeRoundRectCallout">
            <a:avLst>
              <a:gd name="adj1" fmla="val 36973"/>
              <a:gd name="adj2" fmla="val 812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type </a:t>
            </a:r>
            <a:r>
              <a:rPr lang="en-US" sz="2000" dirty="0">
                <a:solidFill>
                  <a:srgbClr val="FFC1C1"/>
                </a:solidFill>
                <a:latin typeface="Corbel" panose="020B0503020204020204" pitchFamily="34" charset="0"/>
              </a:rPr>
              <a:t>a</a:t>
            </a:r>
            <a:r>
              <a:rPr lang="en-US" sz="2000" dirty="0">
                <a:latin typeface="Corbel" panose="020B0503020204020204" pitchFamily="34" charset="0"/>
              </a:rPr>
              <a:t> here is </a:t>
            </a:r>
            <a:r>
              <a:rPr lang="en-US" sz="2000" dirty="0">
                <a:solidFill>
                  <a:srgbClr val="FFC1C1"/>
                </a:solidFill>
                <a:latin typeface="Corbel" panose="020B0503020204020204" pitchFamily="34" charset="0"/>
              </a:rPr>
              <a:t>Int</a:t>
            </a:r>
            <a:r>
              <a:rPr lang="en-US" sz="2000" dirty="0">
                <a:latin typeface="Corbel" panose="020B0503020204020204" pitchFamily="34" charset="0"/>
              </a:rPr>
              <a:t>.</a:t>
            </a:r>
          </a:p>
        </p:txBody>
      </p:sp>
      <p:sp>
        <p:nvSpPr>
          <p:cNvPr id="59" name="Speech Bubble: Rectangle with Corners Rounded 58">
            <a:extLst>
              <a:ext uri="{FF2B5EF4-FFF2-40B4-BE49-F238E27FC236}">
                <a16:creationId xmlns:a16="http://schemas.microsoft.com/office/drawing/2014/main" id="{E8FB45EB-61F7-4700-A75A-21E13773A21F}"/>
              </a:ext>
            </a:extLst>
          </p:cNvPr>
          <p:cNvSpPr/>
          <p:nvPr/>
        </p:nvSpPr>
        <p:spPr>
          <a:xfrm>
            <a:off x="4078850" y="1792303"/>
            <a:ext cx="2080900" cy="888320"/>
          </a:xfrm>
          <a:prstGeom prst="wedgeRoundRectCallout">
            <a:avLst>
              <a:gd name="adj1" fmla="val -72884"/>
              <a:gd name="adj2" fmla="val 576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type </a:t>
            </a:r>
            <a:r>
              <a:rPr lang="en-US" sz="2000" dirty="0">
                <a:solidFill>
                  <a:srgbClr val="FFC1C1"/>
                </a:solidFill>
                <a:latin typeface="Corbel" panose="020B0503020204020204" pitchFamily="34" charset="0"/>
              </a:rPr>
              <a:t>b</a:t>
            </a:r>
            <a:r>
              <a:rPr lang="en-US" sz="2000" dirty="0">
                <a:latin typeface="Corbel" panose="020B0503020204020204" pitchFamily="34" charset="0"/>
              </a:rPr>
              <a:t> here is </a:t>
            </a:r>
            <a:r>
              <a:rPr lang="en-US" sz="2000" dirty="0">
                <a:solidFill>
                  <a:srgbClr val="FFC1C1"/>
                </a:solidFill>
                <a:latin typeface="Corbel" panose="020B0503020204020204" pitchFamily="34" charset="0"/>
              </a:rPr>
              <a:t>Bool</a:t>
            </a:r>
            <a:r>
              <a:rPr lang="en-US" sz="2000" dirty="0">
                <a:latin typeface="Corbel" panose="020B0503020204020204" pitchFamily="34" charset="0"/>
              </a:rPr>
              <a:t>.</a:t>
            </a:r>
          </a:p>
        </p:txBody>
      </p:sp>
      <p:sp>
        <p:nvSpPr>
          <p:cNvPr id="31" name="Speech Bubble: Rectangle with Corners Rounded 30">
            <a:extLst>
              <a:ext uri="{FF2B5EF4-FFF2-40B4-BE49-F238E27FC236}">
                <a16:creationId xmlns:a16="http://schemas.microsoft.com/office/drawing/2014/main" id="{CB770D1F-E46B-43F7-9BD2-493E47CC30EC}"/>
              </a:ext>
            </a:extLst>
          </p:cNvPr>
          <p:cNvSpPr/>
          <p:nvPr/>
        </p:nvSpPr>
        <p:spPr>
          <a:xfrm>
            <a:off x="3238887" y="5423276"/>
            <a:ext cx="4550944" cy="1361004"/>
          </a:xfrm>
          <a:prstGeom prst="wedgeRoundRectCallout">
            <a:avLst>
              <a:gd name="adj1" fmla="val 75022"/>
              <a:gd name="adj2" fmla="val -5097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first argument to map is a </a:t>
            </a:r>
            <a:r>
              <a:rPr lang="en-US" sz="2000" dirty="0">
                <a:solidFill>
                  <a:srgbClr val="FFC1C1"/>
                </a:solidFill>
                <a:latin typeface="Corbel" panose="020B0503020204020204" pitchFamily="34" charset="0"/>
              </a:rPr>
              <a:t>function</a:t>
            </a:r>
            <a:r>
              <a:rPr lang="en-US" sz="2000" dirty="0">
                <a:latin typeface="Corbel" panose="020B0503020204020204" pitchFamily="34" charset="0"/>
              </a:rPr>
              <a:t> that converts an individual item from a value of type </a:t>
            </a:r>
            <a:r>
              <a:rPr lang="en-US" sz="2000" dirty="0">
                <a:solidFill>
                  <a:srgbClr val="FFC1C1"/>
                </a:solidFill>
                <a:latin typeface="Corbel" panose="020B0503020204020204" pitchFamily="34" charset="0"/>
              </a:rPr>
              <a:t>a</a:t>
            </a:r>
            <a:r>
              <a:rPr lang="en-US" sz="2000" dirty="0">
                <a:latin typeface="Corbel" panose="020B0503020204020204" pitchFamily="34" charset="0"/>
              </a:rPr>
              <a:t> to a value of type </a:t>
            </a:r>
            <a:r>
              <a:rPr lang="en-US" sz="2000" dirty="0">
                <a:solidFill>
                  <a:srgbClr val="FFC1C1"/>
                </a:solidFill>
                <a:latin typeface="Corbel" panose="020B0503020204020204" pitchFamily="34" charset="0"/>
              </a:rPr>
              <a:t>b</a:t>
            </a:r>
            <a:r>
              <a:rPr lang="en-US" sz="2000" dirty="0">
                <a:latin typeface="Corbel" panose="020B0503020204020204" pitchFamily="34" charset="0"/>
              </a:rPr>
              <a:t>.</a:t>
            </a:r>
          </a:p>
          <a:p>
            <a:pPr algn="ctr"/>
            <a:r>
              <a:rPr lang="en-US" sz="2000" dirty="0">
                <a:latin typeface="Corbel" panose="020B0503020204020204" pitchFamily="34" charset="0"/>
              </a:rPr>
              <a:t>(note: </a:t>
            </a:r>
            <a:r>
              <a:rPr lang="en-US" sz="2000" dirty="0">
                <a:solidFill>
                  <a:srgbClr val="FFC1C1"/>
                </a:solidFill>
                <a:latin typeface="Corbel" panose="020B0503020204020204" pitchFamily="34" charset="0"/>
              </a:rPr>
              <a:t>a</a:t>
            </a:r>
            <a:r>
              <a:rPr lang="en-US" sz="2000" dirty="0">
                <a:latin typeface="Corbel" panose="020B0503020204020204" pitchFamily="34" charset="0"/>
              </a:rPr>
              <a:t> and </a:t>
            </a:r>
            <a:r>
              <a:rPr lang="en-US" sz="2000" dirty="0">
                <a:solidFill>
                  <a:srgbClr val="FFC1C1"/>
                </a:solidFill>
                <a:latin typeface="Corbel" panose="020B0503020204020204" pitchFamily="34" charset="0"/>
              </a:rPr>
              <a:t>b</a:t>
            </a:r>
            <a:r>
              <a:rPr lang="en-US" sz="2000" dirty="0">
                <a:latin typeface="Corbel" panose="020B0503020204020204" pitchFamily="34" charset="0"/>
              </a:rPr>
              <a:t> can be the same)</a:t>
            </a:r>
          </a:p>
        </p:txBody>
      </p:sp>
      <p:sp>
        <p:nvSpPr>
          <p:cNvPr id="60" name="TextBox 59">
            <a:extLst>
              <a:ext uri="{FF2B5EF4-FFF2-40B4-BE49-F238E27FC236}">
                <a16:creationId xmlns:a16="http://schemas.microsoft.com/office/drawing/2014/main" id="{E8452983-D0BE-4EB9-B887-55176416A89D}"/>
              </a:ext>
            </a:extLst>
          </p:cNvPr>
          <p:cNvSpPr txBox="1"/>
          <p:nvPr/>
        </p:nvSpPr>
        <p:spPr>
          <a:xfrm>
            <a:off x="399275" y="6062221"/>
            <a:ext cx="1135537"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Mappy</a:t>
            </a:r>
            <a:r>
              <a:rPr lang="en-US" dirty="0">
                <a:solidFill>
                  <a:schemeClr val="bg1"/>
                </a:solidFill>
                <a:latin typeface="Consolas" panose="020B0609020204030204" pitchFamily="49" charset="0"/>
              </a:rPr>
              <a:t>&gt; </a:t>
            </a:r>
          </a:p>
        </p:txBody>
      </p:sp>
      <p:sp>
        <p:nvSpPr>
          <p:cNvPr id="61" name="TextBox 60">
            <a:extLst>
              <a:ext uri="{FF2B5EF4-FFF2-40B4-BE49-F238E27FC236}">
                <a16:creationId xmlns:a16="http://schemas.microsoft.com/office/drawing/2014/main" id="{70F95AEA-75E4-4B03-B8E3-16DCFAB160E6}"/>
              </a:ext>
            </a:extLst>
          </p:cNvPr>
          <p:cNvSpPr txBox="1"/>
          <p:nvPr/>
        </p:nvSpPr>
        <p:spPr>
          <a:xfrm>
            <a:off x="1197410" y="6061773"/>
            <a:ext cx="4898589" cy="369332"/>
          </a:xfrm>
          <a:prstGeom prst="rect">
            <a:avLst/>
          </a:prstGeom>
          <a:noFill/>
        </p:spPr>
        <p:txBody>
          <a:bodyPr wrap="square" rtlCol="0">
            <a:spAutoFit/>
          </a:bodyPr>
          <a:lstStyle/>
          <a:p>
            <a:r>
              <a:rPr lang="en-US" dirty="0">
                <a:solidFill>
                  <a:srgbClr val="C2FFF0"/>
                </a:solidFill>
                <a:latin typeface="Consolas" panose="020B0609020204030204" pitchFamily="49" charset="0"/>
              </a:rPr>
              <a:t>map reverse ["</a:t>
            </a:r>
            <a:r>
              <a:rPr lang="en-US" dirty="0" err="1">
                <a:solidFill>
                  <a:srgbClr val="C2FFF0"/>
                </a:solidFill>
                <a:latin typeface="Consolas" panose="020B0609020204030204" pitchFamily="49" charset="0"/>
              </a:rPr>
              <a:t>mouse","cat","fly</a:t>
            </a:r>
            <a:r>
              <a:rPr lang="en-US" dirty="0">
                <a:solidFill>
                  <a:srgbClr val="C2FFF0"/>
                </a:solidFill>
                <a:latin typeface="Consolas" panose="020B0609020204030204" pitchFamily="49" charset="0"/>
              </a:rPr>
              <a:t>"]</a:t>
            </a:r>
          </a:p>
        </p:txBody>
      </p:sp>
      <p:sp>
        <p:nvSpPr>
          <p:cNvPr id="63" name="TextBox 62">
            <a:extLst>
              <a:ext uri="{FF2B5EF4-FFF2-40B4-BE49-F238E27FC236}">
                <a16:creationId xmlns:a16="http://schemas.microsoft.com/office/drawing/2014/main" id="{8B12EF4F-2A52-4D63-B289-96BDB7A82CB1}"/>
              </a:ext>
            </a:extLst>
          </p:cNvPr>
          <p:cNvSpPr txBox="1"/>
          <p:nvPr/>
        </p:nvSpPr>
        <p:spPr>
          <a:xfrm>
            <a:off x="395547" y="6342247"/>
            <a:ext cx="4551670" cy="369332"/>
          </a:xfrm>
          <a:prstGeom prst="rect">
            <a:avLst/>
          </a:prstGeom>
          <a:noFill/>
        </p:spPr>
        <p:txBody>
          <a:bodyPr wrap="square" rtlCol="0">
            <a:spAutoFit/>
          </a:bodyPr>
          <a:lstStyle/>
          <a:p>
            <a:r>
              <a:rPr lang="en-US" dirty="0">
                <a:solidFill>
                  <a:srgbClr val="FFAFAF"/>
                </a:solidFill>
                <a:latin typeface="Consolas" panose="020B0609020204030204" pitchFamily="49" charset="0"/>
              </a:rPr>
              <a:t>["</a:t>
            </a:r>
            <a:r>
              <a:rPr lang="en-US" dirty="0" err="1">
                <a:solidFill>
                  <a:srgbClr val="FFAFAF"/>
                </a:solidFill>
                <a:latin typeface="Consolas" panose="020B0609020204030204" pitchFamily="49" charset="0"/>
              </a:rPr>
              <a:t>esuom</a:t>
            </a:r>
            <a:r>
              <a:rPr lang="en-US" dirty="0">
                <a:solidFill>
                  <a:srgbClr val="FFAFAF"/>
                </a:solidFill>
                <a:latin typeface="Consolas" panose="020B0609020204030204" pitchFamily="49" charset="0"/>
              </a:rPr>
              <a:t>","tac","</a:t>
            </a:r>
            <a:r>
              <a:rPr lang="en-US" dirty="0" err="1">
                <a:solidFill>
                  <a:srgbClr val="FFAFAF"/>
                </a:solidFill>
                <a:latin typeface="Consolas" panose="020B0609020204030204" pitchFamily="49" charset="0"/>
              </a:rPr>
              <a:t>ylf</a:t>
            </a:r>
            <a:r>
              <a:rPr lang="en-US" dirty="0">
                <a:solidFill>
                  <a:srgbClr val="FFAFAF"/>
                </a:solidFill>
                <a:latin typeface="Consolas" panose="020B0609020204030204" pitchFamily="49" charset="0"/>
              </a:rPr>
              <a:t>"] </a:t>
            </a:r>
          </a:p>
        </p:txBody>
      </p:sp>
      <p:sp>
        <p:nvSpPr>
          <p:cNvPr id="70" name="Speech Bubble: Rectangle with Corners Rounded 69">
            <a:extLst>
              <a:ext uri="{FF2B5EF4-FFF2-40B4-BE49-F238E27FC236}">
                <a16:creationId xmlns:a16="http://schemas.microsoft.com/office/drawing/2014/main" id="{28D0D3CD-47A5-4C76-B267-B57B9DAC557C}"/>
              </a:ext>
            </a:extLst>
          </p:cNvPr>
          <p:cNvSpPr/>
          <p:nvPr/>
        </p:nvSpPr>
        <p:spPr>
          <a:xfrm>
            <a:off x="3002783" y="3879184"/>
            <a:ext cx="3735668" cy="1263917"/>
          </a:xfrm>
          <a:prstGeom prst="wedgeRoundRectCallout">
            <a:avLst>
              <a:gd name="adj1" fmla="val -72047"/>
              <a:gd name="adj2" fmla="val 1301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also use built-in functions like </a:t>
            </a:r>
            <a:r>
              <a:rPr lang="en-US" sz="2000" dirty="0">
                <a:solidFill>
                  <a:srgbClr val="FFC1C1"/>
                </a:solidFill>
                <a:latin typeface="Corbel" panose="020B0503020204020204" pitchFamily="34" charset="0"/>
              </a:rPr>
              <a:t>reverse</a:t>
            </a:r>
            <a:r>
              <a:rPr lang="en-US" sz="2000" dirty="0">
                <a:latin typeface="Corbel" panose="020B0503020204020204" pitchFamily="34" charset="0"/>
              </a:rPr>
              <a:t> with </a:t>
            </a:r>
            <a:r>
              <a:rPr lang="en-US" sz="2000" dirty="0">
                <a:solidFill>
                  <a:srgbClr val="FFC1C1"/>
                </a:solidFill>
                <a:latin typeface="Corbel" panose="020B0503020204020204" pitchFamily="34" charset="0"/>
              </a:rPr>
              <a:t>map</a:t>
            </a:r>
            <a:r>
              <a:rPr lang="en-US" sz="2000" dirty="0">
                <a:latin typeface="Corbel" panose="020B0503020204020204" pitchFamily="34" charset="0"/>
              </a:rPr>
              <a:t>!</a:t>
            </a:r>
          </a:p>
        </p:txBody>
      </p:sp>
      <p:sp>
        <p:nvSpPr>
          <p:cNvPr id="64" name="Speech Bubble: Rectangle with Corners Rounded 63">
            <a:extLst>
              <a:ext uri="{FF2B5EF4-FFF2-40B4-BE49-F238E27FC236}">
                <a16:creationId xmlns:a16="http://schemas.microsoft.com/office/drawing/2014/main" id="{478A8AD1-21C6-4461-9471-3F6FC76E5E91}"/>
              </a:ext>
            </a:extLst>
          </p:cNvPr>
          <p:cNvSpPr/>
          <p:nvPr/>
        </p:nvSpPr>
        <p:spPr>
          <a:xfrm>
            <a:off x="3758016" y="4692293"/>
            <a:ext cx="2889509" cy="1194660"/>
          </a:xfrm>
          <a:prstGeom prst="wedgeRoundRectCallout">
            <a:avLst>
              <a:gd name="adj1" fmla="val -114702"/>
              <a:gd name="adj2" fmla="val -431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D1D1"/>
                </a:solidFill>
                <a:latin typeface="Corbel" panose="020B0503020204020204" pitchFamily="34" charset="0"/>
              </a:rPr>
              <a:t>map</a:t>
            </a:r>
            <a:r>
              <a:rPr lang="en-US" sz="2000" dirty="0">
                <a:latin typeface="Corbel" panose="020B0503020204020204" pitchFamily="34" charset="0"/>
              </a:rPr>
              <a:t> doesn't modify the original list, but returns a new list.</a:t>
            </a:r>
          </a:p>
        </p:txBody>
      </p:sp>
    </p:spTree>
    <p:extLst>
      <p:ext uri="{BB962C8B-B14F-4D97-AF65-F5344CB8AC3E}">
        <p14:creationId xmlns:p14="http://schemas.microsoft.com/office/powerpoint/2010/main" val="122142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1">
                                            <p:bg/>
                                          </p:spTgt>
                                        </p:tgtEl>
                                        <p:attrNameLst>
                                          <p:attrName>style.visibility</p:attrName>
                                        </p:attrNameLst>
                                      </p:cBhvr>
                                      <p:to>
                                        <p:strVal val="visible"/>
                                      </p:to>
                                    </p:set>
                                    <p:animEffect transition="in" filter="wipe(down)">
                                      <p:cBhvr>
                                        <p:cTn id="27" dur="500"/>
                                        <p:tgtEl>
                                          <p:spTgt spid="31">
                                            <p:bg/>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1">
                                            <p:txEl>
                                              <p:pRg st="0" end="0"/>
                                            </p:txEl>
                                          </p:spTgt>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31">
                                            <p:txEl>
                                              <p:pRg st="1" end="1"/>
                                            </p:txEl>
                                          </p:spTgt>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1">
                                            <p:bg/>
                                          </p:spTgt>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down)">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down)">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3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down)">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down)">
                                      <p:cBhvr>
                                        <p:cTn id="83" dur="500"/>
                                        <p:tgtEl>
                                          <p:spTgt spid="4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500"/>
                                        <p:tgtEl>
                                          <p:spTgt spid="56"/>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grpId="2" nodeType="clickEffect">
                                  <p:stCondLst>
                                    <p:cond delay="0"/>
                                  </p:stCondLst>
                                  <p:childTnLst>
                                    <p:animMotion origin="layout" path="M 1.875E-6 -2.96296E-6 L 0.53815 0.60185 " pathEditMode="relative" rAng="0" ptsTypes="AA">
                                      <p:cBhvr>
                                        <p:cTn id="92" dur="2000" fill="hold"/>
                                        <p:tgtEl>
                                          <p:spTgt spid="41"/>
                                        </p:tgtEl>
                                        <p:attrNameLst>
                                          <p:attrName>ppt_x</p:attrName>
                                          <p:attrName>ppt_y</p:attrName>
                                        </p:attrNameLst>
                                      </p:cBhvr>
                                      <p:rCtr x="26901" y="30093"/>
                                    </p:animMotion>
                                  </p:childTnLst>
                                </p:cTn>
                              </p:par>
                              <p:par>
                                <p:cTn id="93" presetID="42" presetClass="path" presetSubtype="0" accel="50000" decel="50000" fill="hold" grpId="2" nodeType="withEffect">
                                  <p:stCondLst>
                                    <p:cond delay="0"/>
                                  </p:stCondLst>
                                  <p:childTnLst>
                                    <p:animMotion origin="layout" path="M 3.125E-6 2.59259E-6 L 0.47435 0.59745 " pathEditMode="relative" rAng="0" ptsTypes="AA">
                                      <p:cBhvr>
                                        <p:cTn id="94" dur="2000" fill="hold"/>
                                        <p:tgtEl>
                                          <p:spTgt spid="56"/>
                                        </p:tgtEl>
                                        <p:attrNameLst>
                                          <p:attrName>ppt_x</p:attrName>
                                          <p:attrName>ppt_y</p:attrName>
                                        </p:attrNameLst>
                                      </p:cBhvr>
                                      <p:rCtr x="23711" y="29861"/>
                                    </p:animMotion>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6"/>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41"/>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left)">
                                      <p:cBhvr>
                                        <p:cTn id="109" dur="500"/>
                                        <p:tgtEl>
                                          <p:spTgt spid="4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wipe(left)">
                                      <p:cBhvr>
                                        <p:cTn id="114" dur="500"/>
                                        <p:tgtEl>
                                          <p:spTgt spid="4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wipe(left)">
                                      <p:cBhvr>
                                        <p:cTn id="119" dur="500"/>
                                        <p:tgtEl>
                                          <p:spTgt spid="5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left)">
                                      <p:cBhvr>
                                        <p:cTn id="124" dur="500"/>
                                        <p:tgtEl>
                                          <p:spTgt spid="49"/>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wipe(left)">
                                      <p:cBhvr>
                                        <p:cTn id="129" dur="500"/>
                                        <p:tgtEl>
                                          <p:spTgt spid="5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wipe(down)">
                                      <p:cBhvr>
                                        <p:cTn id="134" dur="500"/>
                                        <p:tgtEl>
                                          <p:spTgt spid="3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32"/>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64"/>
                                        </p:tgtEl>
                                        <p:attrNameLst>
                                          <p:attrName>style.visibility</p:attrName>
                                        </p:attrNameLst>
                                      </p:cBhvr>
                                      <p:to>
                                        <p:strVal val="visible"/>
                                      </p:to>
                                    </p:set>
                                    <p:animEffect transition="in" filter="wipe(down)">
                                      <p:cBhvr>
                                        <p:cTn id="148" dur="500"/>
                                        <p:tgtEl>
                                          <p:spTgt spid="64"/>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64"/>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7"/>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52"/>
                                        </p:tgtEl>
                                        <p:attrNameLst>
                                          <p:attrName>style.visibility</p:attrName>
                                        </p:attrNameLst>
                                      </p:cBhvr>
                                      <p:to>
                                        <p:strVal val="visible"/>
                                      </p:to>
                                    </p:set>
                                    <p:animEffect transition="in" filter="wipe(left)">
                                      <p:cBhvr>
                                        <p:cTn id="161" dur="500"/>
                                        <p:tgtEl>
                                          <p:spTgt spid="52"/>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53"/>
                                        </p:tgtEl>
                                        <p:attrNameLst>
                                          <p:attrName>style.visibility</p:attrName>
                                        </p:attrNameLst>
                                      </p:cBhvr>
                                      <p:to>
                                        <p:strVal val="visible"/>
                                      </p:to>
                                    </p:set>
                                    <p:animEffect transition="in" filter="wipe(left)">
                                      <p:cBhvr>
                                        <p:cTn id="166" dur="500"/>
                                        <p:tgtEl>
                                          <p:spTgt spid="53"/>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54"/>
                                        </p:tgtEl>
                                        <p:attrNameLst>
                                          <p:attrName>style.visibility</p:attrName>
                                        </p:attrNameLst>
                                      </p:cBhvr>
                                      <p:to>
                                        <p:strVal val="visible"/>
                                      </p:to>
                                    </p:set>
                                    <p:animEffect transition="in" filter="wipe(left)">
                                      <p:cBhvr>
                                        <p:cTn id="171" dur="500"/>
                                        <p:tgtEl>
                                          <p:spTgt spid="54"/>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37"/>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grpId="0" nodeType="clickEffect">
                                  <p:stCondLst>
                                    <p:cond delay="0"/>
                                  </p:stCondLst>
                                  <p:childTnLst>
                                    <p:set>
                                      <p:cBhvr>
                                        <p:cTn id="179" dur="1" fill="hold">
                                          <p:stCondLst>
                                            <p:cond delay="0"/>
                                          </p:stCondLst>
                                        </p:cTn>
                                        <p:tgtEl>
                                          <p:spTgt spid="58"/>
                                        </p:tgtEl>
                                        <p:attrNameLst>
                                          <p:attrName>style.visibility</p:attrName>
                                        </p:attrNameLst>
                                      </p:cBhvr>
                                      <p:to>
                                        <p:strVal val="visible"/>
                                      </p:to>
                                    </p:set>
                                    <p:animEffect transition="in" filter="wipe(down)">
                                      <p:cBhvr>
                                        <p:cTn id="180" dur="500"/>
                                        <p:tgtEl>
                                          <p:spTgt spid="58"/>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grpId="0" nodeType="click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wipe(down)">
                                      <p:cBhvr>
                                        <p:cTn id="185" dur="500"/>
                                        <p:tgtEl>
                                          <p:spTgt spid="59"/>
                                        </p:tgtEl>
                                      </p:cBhvr>
                                    </p:animEffect>
                                  </p:childTnLst>
                                </p:cTn>
                              </p:par>
                            </p:childTnLst>
                          </p:cTn>
                        </p:par>
                      </p:childTnLst>
                    </p:cTn>
                  </p:par>
                  <p:par>
                    <p:cTn id="186" fill="hold">
                      <p:stCondLst>
                        <p:cond delay="indefinite"/>
                      </p:stCondLst>
                      <p:childTnLst>
                        <p:par>
                          <p:cTn id="187" fill="hold">
                            <p:stCondLst>
                              <p:cond delay="0"/>
                            </p:stCondLst>
                            <p:childTnLst>
                              <p:par>
                                <p:cTn id="188" presetID="42" presetClass="path" presetSubtype="0" accel="50000" decel="50000" fill="hold" grpId="2" nodeType="clickEffect">
                                  <p:stCondLst>
                                    <p:cond delay="0"/>
                                  </p:stCondLst>
                                  <p:childTnLst>
                                    <p:animMotion origin="layout" path="M -3.125E-6 -1.48148E-6 L 0.51732 0.35509 " pathEditMode="relative" rAng="0" ptsTypes="AA">
                                      <p:cBhvr>
                                        <p:cTn id="189" dur="2000" fill="hold"/>
                                        <p:tgtEl>
                                          <p:spTgt spid="58"/>
                                        </p:tgtEl>
                                        <p:attrNameLst>
                                          <p:attrName>ppt_x</p:attrName>
                                          <p:attrName>ppt_y</p:attrName>
                                        </p:attrNameLst>
                                      </p:cBhvr>
                                      <p:rCtr x="25859" y="17755"/>
                                    </p:animMotion>
                                  </p:childTnLst>
                                </p:cTn>
                              </p:par>
                              <p:par>
                                <p:cTn id="190" presetID="42" presetClass="path" presetSubtype="0" accel="50000" decel="50000" fill="hold" grpId="2" nodeType="withEffect">
                                  <p:stCondLst>
                                    <p:cond delay="0"/>
                                  </p:stCondLst>
                                  <p:childTnLst>
                                    <p:animMotion origin="layout" path="M -1.66667E-6 2.59259E-6 L 0.45274 0.34838 " pathEditMode="relative" rAng="0" ptsTypes="AA">
                                      <p:cBhvr>
                                        <p:cTn id="191" dur="2000" fill="hold"/>
                                        <p:tgtEl>
                                          <p:spTgt spid="59"/>
                                        </p:tgtEl>
                                        <p:attrNameLst>
                                          <p:attrName>ppt_x</p:attrName>
                                          <p:attrName>ppt_y</p:attrName>
                                        </p:attrNameLst>
                                      </p:cBhvr>
                                      <p:rCtr x="22630" y="17407"/>
                                    </p:animMotion>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59"/>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58"/>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38"/>
                                        </p:tgtEl>
                                        <p:attrNameLst>
                                          <p:attrName>style.visibility</p:attrName>
                                        </p:attrNameLst>
                                      </p:cBhvr>
                                      <p:to>
                                        <p:strVal val="visible"/>
                                      </p:to>
                                    </p:set>
                                    <p:animEffect transition="in" filter="wipe(left)">
                                      <p:cBhvr>
                                        <p:cTn id="202" dur="500"/>
                                        <p:tgtEl>
                                          <p:spTgt spid="38"/>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39"/>
                                        </p:tgtEl>
                                        <p:attrNameLst>
                                          <p:attrName>style.visibility</p:attrName>
                                        </p:attrNameLst>
                                      </p:cBhvr>
                                      <p:to>
                                        <p:strVal val="visible"/>
                                      </p:to>
                                    </p:set>
                                    <p:animEffect transition="in" filter="wipe(left)">
                                      <p:cBhvr>
                                        <p:cTn id="207" dur="500"/>
                                        <p:tgtEl>
                                          <p:spTgt spid="39"/>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40"/>
                                        </p:tgtEl>
                                        <p:attrNameLst>
                                          <p:attrName>style.visibility</p:attrName>
                                        </p:attrNameLst>
                                      </p:cBhvr>
                                      <p:to>
                                        <p:strVal val="visible"/>
                                      </p:to>
                                    </p:set>
                                    <p:animEffect transition="in" filter="wipe(left)">
                                      <p:cBhvr>
                                        <p:cTn id="212" dur="500"/>
                                        <p:tgtEl>
                                          <p:spTgt spid="40"/>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60"/>
                                        </p:tgtEl>
                                        <p:attrNameLst>
                                          <p:attrName>style.visibility</p:attrName>
                                        </p:attrNameLst>
                                      </p:cBhvr>
                                      <p:to>
                                        <p:strVal val="visible"/>
                                      </p:to>
                                    </p:set>
                                    <p:animEffect transition="in" filter="wipe(left)">
                                      <p:cBhvr>
                                        <p:cTn id="217" dur="500"/>
                                        <p:tgtEl>
                                          <p:spTgt spid="60"/>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61"/>
                                        </p:tgtEl>
                                        <p:attrNameLst>
                                          <p:attrName>style.visibility</p:attrName>
                                        </p:attrNameLst>
                                      </p:cBhvr>
                                      <p:to>
                                        <p:strVal val="visible"/>
                                      </p:to>
                                    </p:set>
                                    <p:animEffect transition="in" filter="wipe(left)">
                                      <p:cBhvr>
                                        <p:cTn id="222" dur="500"/>
                                        <p:tgtEl>
                                          <p:spTgt spid="61"/>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4" fill="hold" grpId="0" nodeType="clickEffect">
                                  <p:stCondLst>
                                    <p:cond delay="0"/>
                                  </p:stCondLst>
                                  <p:childTnLst>
                                    <p:set>
                                      <p:cBhvr>
                                        <p:cTn id="226" dur="1" fill="hold">
                                          <p:stCondLst>
                                            <p:cond delay="0"/>
                                          </p:stCondLst>
                                        </p:cTn>
                                        <p:tgtEl>
                                          <p:spTgt spid="70"/>
                                        </p:tgtEl>
                                        <p:attrNameLst>
                                          <p:attrName>style.visibility</p:attrName>
                                        </p:attrNameLst>
                                      </p:cBhvr>
                                      <p:to>
                                        <p:strVal val="visible"/>
                                      </p:to>
                                    </p:set>
                                    <p:animEffect transition="in" filter="wipe(down)">
                                      <p:cBhvr>
                                        <p:cTn id="227" dur="500"/>
                                        <p:tgtEl>
                                          <p:spTgt spid="70"/>
                                        </p:tgtEl>
                                      </p:cBhvr>
                                    </p:animEffec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0"/>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63"/>
                                        </p:tgtEl>
                                        <p:attrNameLst>
                                          <p:attrName>style.visibility</p:attrName>
                                        </p:attrNameLst>
                                      </p:cBhvr>
                                      <p:to>
                                        <p:strVal val="visible"/>
                                      </p:to>
                                    </p:set>
                                    <p:animEffect transition="in" filter="wipe(left)">
                                      <p:cBhvr>
                                        <p:cTn id="23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 grpId="0"/>
      <p:bldP spid="47" grpId="0"/>
      <p:bldP spid="48" grpId="0"/>
      <p:bldP spid="49" grpId="0"/>
      <p:bldP spid="50" grpId="0"/>
      <p:bldP spid="51" grpId="0"/>
      <p:bldP spid="52" grpId="0"/>
      <p:bldP spid="53" grpId="0"/>
      <p:bldP spid="54" grpId="0"/>
      <p:bldP spid="55" grpId="0"/>
      <p:bldP spid="72" grpId="0"/>
      <p:bldP spid="25" grpId="0"/>
      <p:bldP spid="26" grpId="0"/>
      <p:bldP spid="29" grpId="0"/>
      <p:bldP spid="33" grpId="0" animBg="1"/>
      <p:bldP spid="33" grpId="1" animBg="1"/>
      <p:bldP spid="34" grpId="0" animBg="1"/>
      <p:bldP spid="34" grpId="1" animBg="1"/>
      <p:bldP spid="36" grpId="0" animBg="1"/>
      <p:bldP spid="36" grpId="1" animBg="1"/>
      <p:bldP spid="37" grpId="0"/>
      <p:bldP spid="32" grpId="0" animBg="1"/>
      <p:bldP spid="32" grpId="1" animBg="1"/>
      <p:bldP spid="38" grpId="0"/>
      <p:bldP spid="39" grpId="0"/>
      <p:bldP spid="40" grpId="0"/>
      <p:bldP spid="41" grpId="0" animBg="1"/>
      <p:bldP spid="41" grpId="1" animBg="1"/>
      <p:bldP spid="41" grpId="2" animBg="1"/>
      <p:bldP spid="56" grpId="0" animBg="1"/>
      <p:bldP spid="56" grpId="1" animBg="1"/>
      <p:bldP spid="56" grpId="2" animBg="1"/>
      <p:bldP spid="57" grpId="0"/>
      <p:bldP spid="58" grpId="0" animBg="1"/>
      <p:bldP spid="58" grpId="1" animBg="1"/>
      <p:bldP spid="58" grpId="2" animBg="1"/>
      <p:bldP spid="59" grpId="0" animBg="1"/>
      <p:bldP spid="59" grpId="1" animBg="1"/>
      <p:bldP spid="59" grpId="2" animBg="1"/>
      <p:bldP spid="31" grpId="0" uiExpand="1" build="p" animBg="1"/>
      <p:bldP spid="31" grpId="1" uiExpand="1" build="allAtOnce" animBg="1"/>
      <p:bldP spid="60" grpId="0"/>
      <p:bldP spid="61" grpId="0"/>
      <p:bldP spid="63" grpId="0"/>
      <p:bldP spid="70" grpId="0" animBg="1"/>
      <p:bldP spid="70" grpId="1" animBg="1"/>
      <p:bldP spid="64" grpId="0" animBg="1"/>
      <p:bldP spid="64"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High-order Functions: </a:t>
            </a:r>
            <a:r>
              <a:rPr lang="en-US" dirty="0">
                <a:solidFill>
                  <a:srgbClr val="FF0000"/>
                </a:solidFill>
              </a:rPr>
              <a:t>map</a:t>
            </a:r>
          </a:p>
        </p:txBody>
      </p:sp>
      <p:sp>
        <p:nvSpPr>
          <p:cNvPr id="3" name="TextBox 2">
            <a:extLst>
              <a:ext uri="{FF2B5EF4-FFF2-40B4-BE49-F238E27FC236}">
                <a16:creationId xmlns:a16="http://schemas.microsoft.com/office/drawing/2014/main" id="{29391C54-FAD9-4FBD-8468-74742D7ED470}"/>
              </a:ext>
            </a:extLst>
          </p:cNvPr>
          <p:cNvSpPr txBox="1"/>
          <p:nvPr/>
        </p:nvSpPr>
        <p:spPr>
          <a:xfrm>
            <a:off x="2442882" y="1155168"/>
            <a:ext cx="7306236" cy="461665"/>
          </a:xfrm>
          <a:prstGeom prst="rect">
            <a:avLst/>
          </a:prstGeom>
          <a:noFill/>
        </p:spPr>
        <p:txBody>
          <a:bodyPr wrap="square" rtlCol="0">
            <a:spAutoFit/>
          </a:bodyPr>
          <a:lstStyle/>
          <a:p>
            <a:pPr algn="ctr"/>
            <a:r>
              <a:rPr lang="en-US" sz="2400" dirty="0">
                <a:latin typeface="Corbel" panose="020B0503020204020204" pitchFamily="34" charset="0"/>
              </a:rPr>
              <a:t>So how does the map function actually work?</a:t>
            </a:r>
          </a:p>
        </p:txBody>
      </p:sp>
      <p:grpSp>
        <p:nvGrpSpPr>
          <p:cNvPr id="62" name="Group 61">
            <a:extLst>
              <a:ext uri="{FF2B5EF4-FFF2-40B4-BE49-F238E27FC236}">
                <a16:creationId xmlns:a16="http://schemas.microsoft.com/office/drawing/2014/main" id="{EFC3B267-191B-41F2-A052-F53451487B93}"/>
              </a:ext>
            </a:extLst>
          </p:cNvPr>
          <p:cNvGrpSpPr/>
          <p:nvPr/>
        </p:nvGrpSpPr>
        <p:grpSpPr>
          <a:xfrm>
            <a:off x="3129412" y="3166510"/>
            <a:ext cx="6126369" cy="1864005"/>
            <a:chOff x="117271" y="596807"/>
            <a:chExt cx="6126369" cy="1864005"/>
          </a:xfrm>
        </p:grpSpPr>
        <p:sp>
          <p:nvSpPr>
            <p:cNvPr id="7" name="Rectangle 6">
              <a:extLst>
                <a:ext uri="{FF2B5EF4-FFF2-40B4-BE49-F238E27FC236}">
                  <a16:creationId xmlns:a16="http://schemas.microsoft.com/office/drawing/2014/main" id="{A8FCC460-FADD-44FF-9FE0-D1D65E054BA5}"/>
                </a:ext>
              </a:extLst>
            </p:cNvPr>
            <p:cNvSpPr/>
            <p:nvPr/>
          </p:nvSpPr>
          <p:spPr>
            <a:xfrm>
              <a:off x="202840" y="916942"/>
              <a:ext cx="6040800" cy="154387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BEA9A71-E839-4AF6-BA46-3D9B56464DF9}"/>
                </a:ext>
              </a:extLst>
            </p:cNvPr>
            <p:cNvSpPr txBox="1"/>
            <p:nvPr/>
          </p:nvSpPr>
          <p:spPr>
            <a:xfrm>
              <a:off x="117271" y="596807"/>
              <a:ext cx="888385" cy="369332"/>
            </a:xfrm>
            <a:prstGeom prst="rect">
              <a:avLst/>
            </a:prstGeom>
            <a:noFill/>
          </p:spPr>
          <p:txBody>
            <a:bodyPr wrap="none" rtlCol="0">
              <a:spAutoFit/>
            </a:bodyPr>
            <a:lstStyle/>
            <a:p>
              <a:r>
                <a:rPr lang="en-US" dirty="0" err="1"/>
                <a:t>map.hs</a:t>
              </a:r>
              <a:endParaRPr lang="en-US" dirty="0"/>
            </a:p>
          </p:txBody>
        </p:sp>
      </p:grpSp>
      <p:sp>
        <p:nvSpPr>
          <p:cNvPr id="35" name="TextBox 34">
            <a:extLst>
              <a:ext uri="{FF2B5EF4-FFF2-40B4-BE49-F238E27FC236}">
                <a16:creationId xmlns:a16="http://schemas.microsoft.com/office/drawing/2014/main" id="{EF8EAFA8-0E16-4CEF-A3E1-5A4D793500C5}"/>
              </a:ext>
            </a:extLst>
          </p:cNvPr>
          <p:cNvSpPr txBox="1"/>
          <p:nvPr/>
        </p:nvSpPr>
        <p:spPr>
          <a:xfrm>
            <a:off x="3214981" y="3486644"/>
            <a:ext cx="6092067" cy="1446550"/>
          </a:xfrm>
          <a:prstGeom prst="rect">
            <a:avLst/>
          </a:prstGeom>
          <a:noFill/>
        </p:spPr>
        <p:txBody>
          <a:bodyPr wrap="square" rtlCol="0">
            <a:spAutoFit/>
          </a:bodyPr>
          <a:lstStyle/>
          <a:p>
            <a:r>
              <a:rPr lang="en-US" sz="2200" dirty="0">
                <a:latin typeface="Consolas" panose="020B0609020204030204" pitchFamily="49" charset="0"/>
              </a:rPr>
              <a:t>map :: (a -&gt; b) -&gt; [a] -&gt; [b]</a:t>
            </a:r>
          </a:p>
          <a:p>
            <a:r>
              <a:rPr lang="en-US" sz="2200" dirty="0">
                <a:latin typeface="Consolas" panose="020B0609020204030204" pitchFamily="49" charset="0"/>
              </a:rPr>
              <a:t>map </a:t>
            </a:r>
            <a:r>
              <a:rPr lang="en-US" sz="2200" dirty="0" err="1">
                <a:latin typeface="Consolas" panose="020B0609020204030204" pitchFamily="49" charset="0"/>
              </a:rPr>
              <a:t>func</a:t>
            </a:r>
            <a:r>
              <a:rPr lang="en-US" sz="2200" dirty="0">
                <a:latin typeface="Consolas" panose="020B0609020204030204" pitchFamily="49" charset="0"/>
              </a:rPr>
              <a:t> [] = []</a:t>
            </a:r>
          </a:p>
          <a:p>
            <a:r>
              <a:rPr lang="en-US" sz="2200" dirty="0">
                <a:latin typeface="Consolas" panose="020B0609020204030204" pitchFamily="49" charset="0"/>
              </a:rPr>
              <a:t>map </a:t>
            </a:r>
            <a:r>
              <a:rPr lang="en-US" sz="2200" dirty="0" err="1">
                <a:latin typeface="Consolas" panose="020B0609020204030204" pitchFamily="49" charset="0"/>
              </a:rPr>
              <a:t>func</a:t>
            </a:r>
            <a:r>
              <a:rPr lang="en-US" sz="2200" dirty="0">
                <a:latin typeface="Consolas" panose="020B0609020204030204" pitchFamily="49" charset="0"/>
              </a:rPr>
              <a:t> (</a:t>
            </a:r>
            <a:r>
              <a:rPr lang="en-US" sz="2200" dirty="0" err="1">
                <a:latin typeface="Consolas" panose="020B0609020204030204" pitchFamily="49" charset="0"/>
              </a:rPr>
              <a:t>x:xs</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func</a:t>
            </a:r>
            <a:r>
              <a:rPr lang="en-US" sz="2200" dirty="0">
                <a:latin typeface="Consolas" panose="020B0609020204030204" pitchFamily="49" charset="0"/>
              </a:rPr>
              <a:t> x) : map </a:t>
            </a:r>
            <a:r>
              <a:rPr lang="en-US" sz="2200" dirty="0" err="1">
                <a:latin typeface="Consolas" panose="020B0609020204030204" pitchFamily="49" charset="0"/>
              </a:rPr>
              <a:t>func</a:t>
            </a:r>
            <a:r>
              <a:rPr lang="en-US" sz="2200" dirty="0">
                <a:latin typeface="Consolas" panose="020B0609020204030204" pitchFamily="49" charset="0"/>
              </a:rPr>
              <a:t> </a:t>
            </a:r>
            <a:r>
              <a:rPr lang="en-US" sz="2200" dirty="0" err="1">
                <a:latin typeface="Consolas" panose="020B0609020204030204" pitchFamily="49" charset="0"/>
              </a:rPr>
              <a:t>xs</a:t>
            </a:r>
            <a:endParaRPr lang="en-US" sz="2200" dirty="0">
              <a:latin typeface="Consolas" panose="020B0609020204030204" pitchFamily="49" charset="0"/>
            </a:endParaRPr>
          </a:p>
        </p:txBody>
      </p:sp>
      <p:sp>
        <p:nvSpPr>
          <p:cNvPr id="72" name="TextBox 71">
            <a:extLst>
              <a:ext uri="{FF2B5EF4-FFF2-40B4-BE49-F238E27FC236}">
                <a16:creationId xmlns:a16="http://schemas.microsoft.com/office/drawing/2014/main" id="{245A7C19-3E44-494B-8251-CC32011EDFF5}"/>
              </a:ext>
            </a:extLst>
          </p:cNvPr>
          <p:cNvSpPr txBox="1"/>
          <p:nvPr/>
        </p:nvSpPr>
        <p:spPr>
          <a:xfrm>
            <a:off x="3444056" y="1902504"/>
            <a:ext cx="5303888" cy="461665"/>
          </a:xfrm>
          <a:prstGeom prst="rect">
            <a:avLst/>
          </a:prstGeom>
          <a:noFill/>
        </p:spPr>
        <p:txBody>
          <a:bodyPr wrap="square" rtlCol="0">
            <a:spAutoFit/>
          </a:bodyPr>
          <a:lstStyle/>
          <a:p>
            <a:pPr algn="ctr"/>
            <a:r>
              <a:rPr lang="en-US" sz="2400" dirty="0">
                <a:latin typeface="Corbel" panose="020B0503020204020204" pitchFamily="34" charset="0"/>
              </a:rPr>
              <a:t>It's simple! Let’s look!</a:t>
            </a:r>
          </a:p>
        </p:txBody>
      </p:sp>
      <p:sp>
        <p:nvSpPr>
          <p:cNvPr id="60" name="Speech Bubble: Rectangle with Corners Rounded 59">
            <a:extLst>
              <a:ext uri="{FF2B5EF4-FFF2-40B4-BE49-F238E27FC236}">
                <a16:creationId xmlns:a16="http://schemas.microsoft.com/office/drawing/2014/main" id="{326F746E-8820-4247-94B3-B37ABB106FA1}"/>
              </a:ext>
            </a:extLst>
          </p:cNvPr>
          <p:cNvSpPr/>
          <p:nvPr/>
        </p:nvSpPr>
        <p:spPr>
          <a:xfrm>
            <a:off x="2218765" y="1944204"/>
            <a:ext cx="2583977" cy="1099977"/>
          </a:xfrm>
          <a:prstGeom prst="wedgeRoundRectCallout">
            <a:avLst>
              <a:gd name="adj1" fmla="val 53168"/>
              <a:gd name="adj2" fmla="val 1256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user passes in an empty list…</a:t>
            </a:r>
          </a:p>
        </p:txBody>
      </p:sp>
      <p:sp>
        <p:nvSpPr>
          <p:cNvPr id="61" name="Speech Bubble: Rectangle with Corners Rounded 60">
            <a:extLst>
              <a:ext uri="{FF2B5EF4-FFF2-40B4-BE49-F238E27FC236}">
                <a16:creationId xmlns:a16="http://schemas.microsoft.com/office/drawing/2014/main" id="{0AA47535-70CF-46BC-B62A-D5C5C4D2ECFB}"/>
              </a:ext>
            </a:extLst>
          </p:cNvPr>
          <p:cNvSpPr/>
          <p:nvPr/>
        </p:nvSpPr>
        <p:spPr>
          <a:xfrm>
            <a:off x="5468645" y="1833178"/>
            <a:ext cx="2344095" cy="1209900"/>
          </a:xfrm>
          <a:prstGeom prst="wedgeRoundRectCallout">
            <a:avLst>
              <a:gd name="adj1" fmla="val -44742"/>
              <a:gd name="adj2" fmla="val 1219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just return an empty list.</a:t>
            </a:r>
          </a:p>
        </p:txBody>
      </p:sp>
      <p:sp>
        <p:nvSpPr>
          <p:cNvPr id="63" name="Speech Bubble: Rectangle with Corners Rounded 62">
            <a:extLst>
              <a:ext uri="{FF2B5EF4-FFF2-40B4-BE49-F238E27FC236}">
                <a16:creationId xmlns:a16="http://schemas.microsoft.com/office/drawing/2014/main" id="{D87BD86F-D655-4310-A505-77079FC69416}"/>
              </a:ext>
            </a:extLst>
          </p:cNvPr>
          <p:cNvSpPr/>
          <p:nvPr/>
        </p:nvSpPr>
        <p:spPr>
          <a:xfrm>
            <a:off x="1190066" y="2329023"/>
            <a:ext cx="3836794" cy="1099977"/>
          </a:xfrm>
          <a:prstGeom prst="wedgeRoundRectCallout">
            <a:avLst>
              <a:gd name="adj1" fmla="val 53168"/>
              <a:gd name="adj2" fmla="val 1256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 we break our input list into the head item (</a:t>
            </a:r>
            <a:r>
              <a:rPr lang="en-US" sz="2000" dirty="0">
                <a:solidFill>
                  <a:srgbClr val="FFC1C1"/>
                </a:solidFill>
                <a:latin typeface="Corbel" panose="020B0503020204020204" pitchFamily="34" charset="0"/>
              </a:rPr>
              <a:t>x</a:t>
            </a:r>
            <a:r>
              <a:rPr lang="en-US" sz="2000" dirty="0">
                <a:latin typeface="Corbel" panose="020B0503020204020204" pitchFamily="34" charset="0"/>
              </a:rPr>
              <a:t>) and the rest of the list (</a:t>
            </a:r>
            <a:r>
              <a:rPr lang="en-US" sz="2000" dirty="0" err="1">
                <a:solidFill>
                  <a:srgbClr val="FFC1C1"/>
                </a:solidFill>
                <a:latin typeface="Corbel" panose="020B0503020204020204" pitchFamily="34" charset="0"/>
              </a:rPr>
              <a:t>xs</a:t>
            </a:r>
            <a:r>
              <a:rPr lang="en-US" sz="2000" dirty="0">
                <a:latin typeface="Corbel" panose="020B0503020204020204" pitchFamily="34" charset="0"/>
              </a:rPr>
              <a:t>).</a:t>
            </a:r>
          </a:p>
        </p:txBody>
      </p:sp>
      <p:sp>
        <p:nvSpPr>
          <p:cNvPr id="64" name="Speech Bubble: Rectangle with Corners Rounded 63">
            <a:extLst>
              <a:ext uri="{FF2B5EF4-FFF2-40B4-BE49-F238E27FC236}">
                <a16:creationId xmlns:a16="http://schemas.microsoft.com/office/drawing/2014/main" id="{7B50DF21-37B2-4546-AA8A-C5A62E205B1D}"/>
              </a:ext>
            </a:extLst>
          </p:cNvPr>
          <p:cNvSpPr/>
          <p:nvPr/>
        </p:nvSpPr>
        <p:spPr>
          <a:xfrm>
            <a:off x="785317" y="5298811"/>
            <a:ext cx="2344095" cy="959328"/>
          </a:xfrm>
          <a:prstGeom prst="wedgeRoundRectCallout">
            <a:avLst>
              <a:gd name="adj1" fmla="val 103835"/>
              <a:gd name="adj2" fmla="val -981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then run the passed-in </a:t>
            </a:r>
            <a:r>
              <a:rPr lang="en-US" sz="2000" dirty="0">
                <a:solidFill>
                  <a:srgbClr val="FFC1C1"/>
                </a:solidFill>
                <a:latin typeface="Corbel" panose="020B0503020204020204" pitchFamily="34" charset="0"/>
              </a:rPr>
              <a:t>function</a:t>
            </a:r>
            <a:r>
              <a:rPr lang="en-US" sz="2000" dirty="0">
                <a:latin typeface="Corbel" panose="020B0503020204020204" pitchFamily="34" charset="0"/>
              </a:rPr>
              <a:t> on </a:t>
            </a:r>
            <a:r>
              <a:rPr lang="en-US" sz="2000" dirty="0">
                <a:solidFill>
                  <a:srgbClr val="FFC1C1"/>
                </a:solidFill>
                <a:latin typeface="Corbel" panose="020B0503020204020204" pitchFamily="34" charset="0"/>
              </a:rPr>
              <a:t>x</a:t>
            </a:r>
            <a:r>
              <a:rPr lang="en-US" sz="2000" dirty="0">
                <a:latin typeface="Corbel" panose="020B0503020204020204" pitchFamily="34" charset="0"/>
              </a:rPr>
              <a:t>…</a:t>
            </a:r>
          </a:p>
        </p:txBody>
      </p:sp>
      <p:sp>
        <p:nvSpPr>
          <p:cNvPr id="65" name="Speech Bubble: Rectangle with Corners Rounded 64">
            <a:extLst>
              <a:ext uri="{FF2B5EF4-FFF2-40B4-BE49-F238E27FC236}">
                <a16:creationId xmlns:a16="http://schemas.microsoft.com/office/drawing/2014/main" id="{F2F54821-4EE7-48D0-84B5-29A3B21E5924}"/>
              </a:ext>
            </a:extLst>
          </p:cNvPr>
          <p:cNvSpPr/>
          <p:nvPr/>
        </p:nvSpPr>
        <p:spPr>
          <a:xfrm>
            <a:off x="3444056" y="5702832"/>
            <a:ext cx="2344095" cy="959328"/>
          </a:xfrm>
          <a:prstGeom prst="wedgeRoundRectCallout">
            <a:avLst>
              <a:gd name="adj1" fmla="val 19794"/>
              <a:gd name="adj2" fmla="val -1387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concatenate the result onto…</a:t>
            </a:r>
          </a:p>
        </p:txBody>
      </p:sp>
      <p:sp>
        <p:nvSpPr>
          <p:cNvPr id="66" name="Speech Bubble: Rectangle with Corners Rounded 65">
            <a:extLst>
              <a:ext uri="{FF2B5EF4-FFF2-40B4-BE49-F238E27FC236}">
                <a16:creationId xmlns:a16="http://schemas.microsoft.com/office/drawing/2014/main" id="{0D1D6EB7-652E-4645-932B-B3790C04E325}"/>
              </a:ext>
            </a:extLst>
          </p:cNvPr>
          <p:cNvSpPr/>
          <p:nvPr/>
        </p:nvSpPr>
        <p:spPr>
          <a:xfrm>
            <a:off x="6102795" y="5699072"/>
            <a:ext cx="2344095" cy="959328"/>
          </a:xfrm>
          <a:prstGeom prst="wedgeRoundRectCallout">
            <a:avLst>
              <a:gd name="adj1" fmla="val -62813"/>
              <a:gd name="adj2" fmla="val -1373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rest of the transformed list.</a:t>
            </a:r>
          </a:p>
        </p:txBody>
      </p:sp>
    </p:spTree>
    <p:extLst>
      <p:ext uri="{BB962C8B-B14F-4D97-AF65-F5344CB8AC3E}">
        <p14:creationId xmlns:p14="http://schemas.microsoft.com/office/powerpoint/2010/main" val="362488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down)">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down)">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6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wipe(down)">
                                      <p:cBhvr>
                                        <p:cTn id="51" dur="50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6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down)">
                                      <p:cBhvr>
                                        <p:cTn id="60" dur="500"/>
                                        <p:tgtEl>
                                          <p:spTgt spid="6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wipe(down)">
                                      <p:cBhvr>
                                        <p:cTn id="65" dur="5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wipe(down)">
                                      <p:cBhvr>
                                        <p:cTn id="70" dur="500"/>
                                        <p:tgtEl>
                                          <p:spTgt spid="6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64"/>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 grpId="0" uiExpand="1" build="p"/>
      <p:bldP spid="72" grpId="0"/>
      <p:bldP spid="60" grpId="0" animBg="1"/>
      <p:bldP spid="60" grpId="1" animBg="1"/>
      <p:bldP spid="61" grpId="0" animBg="1"/>
      <p:bldP spid="61"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High-order Functions: </a:t>
            </a:r>
            <a:r>
              <a:rPr lang="en-US" dirty="0">
                <a:solidFill>
                  <a:srgbClr val="FF0000"/>
                </a:solidFill>
              </a:rPr>
              <a:t>filter</a:t>
            </a:r>
          </a:p>
        </p:txBody>
      </p:sp>
      <p:sp>
        <p:nvSpPr>
          <p:cNvPr id="3" name="TextBox 2">
            <a:extLst>
              <a:ext uri="{FF2B5EF4-FFF2-40B4-BE49-F238E27FC236}">
                <a16:creationId xmlns:a16="http://schemas.microsoft.com/office/drawing/2014/main" id="{29391C54-FAD9-4FBD-8468-74742D7ED470}"/>
              </a:ext>
            </a:extLst>
          </p:cNvPr>
          <p:cNvSpPr txBox="1"/>
          <p:nvPr/>
        </p:nvSpPr>
        <p:spPr>
          <a:xfrm>
            <a:off x="6243640" y="829593"/>
            <a:ext cx="5784856" cy="830997"/>
          </a:xfrm>
          <a:prstGeom prst="rect">
            <a:avLst/>
          </a:prstGeom>
          <a:noFill/>
        </p:spPr>
        <p:txBody>
          <a:bodyPr wrap="square" rtlCol="0">
            <a:spAutoFit/>
          </a:bodyPr>
          <a:lstStyle/>
          <a:p>
            <a:pPr algn="ctr"/>
            <a:r>
              <a:rPr lang="en-US" sz="2400" dirty="0">
                <a:solidFill>
                  <a:sysClr val="windowText" lastClr="000000"/>
                </a:solidFill>
                <a:latin typeface="Corbel" panose="020B0503020204020204" pitchFamily="34" charset="0"/>
              </a:rPr>
              <a:t>A</a:t>
            </a:r>
            <a:r>
              <a:rPr lang="en-US" sz="2400" dirty="0">
                <a:solidFill>
                  <a:srgbClr val="7030A0"/>
                </a:solidFill>
                <a:latin typeface="Corbel" panose="020B0503020204020204" pitchFamily="34" charset="0"/>
              </a:rPr>
              <a:t> filter </a:t>
            </a:r>
            <a:r>
              <a:rPr lang="en-US" sz="2400" dirty="0">
                <a:solidFill>
                  <a:sysClr val="windowText" lastClr="000000"/>
                </a:solidFill>
                <a:latin typeface="Corbel" panose="020B0503020204020204" pitchFamily="34" charset="0"/>
              </a:rPr>
              <a:t>is</a:t>
            </a:r>
            <a:r>
              <a:rPr lang="en-US" sz="2400" dirty="0">
                <a:latin typeface="Corbel" panose="020B0503020204020204" pitchFamily="34" charset="0"/>
              </a:rPr>
              <a:t> a function that filters items from an input list to produce a new output list.</a:t>
            </a:r>
          </a:p>
        </p:txBody>
      </p:sp>
      <p:grpSp>
        <p:nvGrpSpPr>
          <p:cNvPr id="62" name="Group 61">
            <a:extLst>
              <a:ext uri="{FF2B5EF4-FFF2-40B4-BE49-F238E27FC236}">
                <a16:creationId xmlns:a16="http://schemas.microsoft.com/office/drawing/2014/main" id="{EFC3B267-191B-41F2-A052-F53451487B93}"/>
              </a:ext>
            </a:extLst>
          </p:cNvPr>
          <p:cNvGrpSpPr/>
          <p:nvPr/>
        </p:nvGrpSpPr>
        <p:grpSpPr>
          <a:xfrm>
            <a:off x="117271" y="596807"/>
            <a:ext cx="6126369" cy="2987883"/>
            <a:chOff x="117271" y="596807"/>
            <a:chExt cx="6126369" cy="2987883"/>
          </a:xfrm>
        </p:grpSpPr>
        <p:sp>
          <p:nvSpPr>
            <p:cNvPr id="7" name="Rectangle 6">
              <a:extLst>
                <a:ext uri="{FF2B5EF4-FFF2-40B4-BE49-F238E27FC236}">
                  <a16:creationId xmlns:a16="http://schemas.microsoft.com/office/drawing/2014/main" id="{A8FCC460-FADD-44FF-9FE0-D1D65E054BA5}"/>
                </a:ext>
              </a:extLst>
            </p:cNvPr>
            <p:cNvSpPr/>
            <p:nvPr/>
          </p:nvSpPr>
          <p:spPr>
            <a:xfrm>
              <a:off x="202840" y="916942"/>
              <a:ext cx="6040800" cy="2667748"/>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BEA9A71-E839-4AF6-BA46-3D9B56464DF9}"/>
                </a:ext>
              </a:extLst>
            </p:cNvPr>
            <p:cNvSpPr txBox="1"/>
            <p:nvPr/>
          </p:nvSpPr>
          <p:spPr>
            <a:xfrm>
              <a:off x="117271" y="596807"/>
              <a:ext cx="814647" cy="369332"/>
            </a:xfrm>
            <a:prstGeom prst="rect">
              <a:avLst/>
            </a:prstGeom>
            <a:noFill/>
          </p:spPr>
          <p:txBody>
            <a:bodyPr wrap="none" rtlCol="0">
              <a:spAutoFit/>
            </a:bodyPr>
            <a:lstStyle/>
            <a:p>
              <a:r>
                <a:rPr lang="en-US" dirty="0" err="1"/>
                <a:t>filts.hs</a:t>
              </a:r>
              <a:endParaRPr lang="en-US" dirty="0"/>
            </a:p>
          </p:txBody>
        </p:sp>
      </p:grpSp>
      <p:sp>
        <p:nvSpPr>
          <p:cNvPr id="35" name="TextBox 34">
            <a:extLst>
              <a:ext uri="{FF2B5EF4-FFF2-40B4-BE49-F238E27FC236}">
                <a16:creationId xmlns:a16="http://schemas.microsoft.com/office/drawing/2014/main" id="{EF8EAFA8-0E16-4CEF-A3E1-5A4D793500C5}"/>
              </a:ext>
            </a:extLst>
          </p:cNvPr>
          <p:cNvSpPr txBox="1"/>
          <p:nvPr/>
        </p:nvSpPr>
        <p:spPr>
          <a:xfrm>
            <a:off x="202840" y="916941"/>
            <a:ext cx="6092067" cy="769441"/>
          </a:xfrm>
          <a:prstGeom prst="rect">
            <a:avLst/>
          </a:prstGeom>
          <a:noFill/>
        </p:spPr>
        <p:txBody>
          <a:bodyPr wrap="square" rtlCol="0">
            <a:spAutoFit/>
          </a:bodyPr>
          <a:lstStyle/>
          <a:p>
            <a:r>
              <a:rPr lang="en-US" sz="2200" dirty="0" err="1">
                <a:latin typeface="Consolas" panose="020B0609020204030204" pitchFamily="49" charset="0"/>
              </a:rPr>
              <a:t>keep_if_even</a:t>
            </a:r>
            <a:r>
              <a:rPr lang="en-US" sz="2200" dirty="0">
                <a:latin typeface="Consolas" panose="020B0609020204030204" pitchFamily="49" charset="0"/>
              </a:rPr>
              <a:t> :: Int -&gt; Bool</a:t>
            </a:r>
          </a:p>
          <a:p>
            <a:r>
              <a:rPr lang="en-US" sz="2200" dirty="0" err="1">
                <a:latin typeface="Consolas" panose="020B0609020204030204" pitchFamily="49" charset="0"/>
              </a:rPr>
              <a:t>keep_if_even</a:t>
            </a:r>
            <a:r>
              <a:rPr lang="en-US" sz="2200" dirty="0">
                <a:latin typeface="Consolas" panose="020B0609020204030204" pitchFamily="49" charset="0"/>
              </a:rPr>
              <a:t> </a:t>
            </a:r>
            <a:r>
              <a:rPr lang="en-US" sz="2200" dirty="0" err="1">
                <a:latin typeface="Consolas" panose="020B0609020204030204" pitchFamily="49" charset="0"/>
              </a:rPr>
              <a:t>val</a:t>
            </a:r>
            <a:r>
              <a:rPr lang="en-US" sz="2200" dirty="0">
                <a:latin typeface="Consolas" panose="020B0609020204030204" pitchFamily="49" charset="0"/>
              </a:rPr>
              <a:t> = </a:t>
            </a:r>
            <a:r>
              <a:rPr lang="en-US" sz="2200" dirty="0" err="1">
                <a:latin typeface="Consolas" panose="020B0609020204030204" pitchFamily="49" charset="0"/>
              </a:rPr>
              <a:t>val</a:t>
            </a:r>
            <a:r>
              <a:rPr lang="en-US" sz="2200" dirty="0">
                <a:latin typeface="Consolas" panose="020B0609020204030204" pitchFamily="49" charset="0"/>
              </a:rPr>
              <a:t> `mod` 2 == 0</a:t>
            </a:r>
          </a:p>
        </p:txBody>
      </p:sp>
      <p:grpSp>
        <p:nvGrpSpPr>
          <p:cNvPr id="42" name="Group 41">
            <a:extLst>
              <a:ext uri="{FF2B5EF4-FFF2-40B4-BE49-F238E27FC236}">
                <a16:creationId xmlns:a16="http://schemas.microsoft.com/office/drawing/2014/main" id="{CD7E775F-E36A-4C81-9E9A-9513D8FBDD00}"/>
              </a:ext>
            </a:extLst>
          </p:cNvPr>
          <p:cNvGrpSpPr/>
          <p:nvPr/>
        </p:nvGrpSpPr>
        <p:grpSpPr>
          <a:xfrm>
            <a:off x="138833" y="3734229"/>
            <a:ext cx="6150462" cy="2991371"/>
            <a:chOff x="6095118" y="1978967"/>
            <a:chExt cx="5733038" cy="3897301"/>
          </a:xfrm>
        </p:grpSpPr>
        <p:grpSp>
          <p:nvGrpSpPr>
            <p:cNvPr id="43" name="Group 42">
              <a:extLst>
                <a:ext uri="{FF2B5EF4-FFF2-40B4-BE49-F238E27FC236}">
                  <a16:creationId xmlns:a16="http://schemas.microsoft.com/office/drawing/2014/main" id="{51E4CDE8-22EE-47F3-A879-56DD4A71A1FF}"/>
                </a:ext>
              </a:extLst>
            </p:cNvPr>
            <p:cNvGrpSpPr/>
            <p:nvPr/>
          </p:nvGrpSpPr>
          <p:grpSpPr>
            <a:xfrm>
              <a:off x="6095118" y="1978967"/>
              <a:ext cx="5733038" cy="3897301"/>
              <a:chOff x="3072962" y="1263460"/>
              <a:chExt cx="5994838" cy="4504925"/>
            </a:xfrm>
          </p:grpSpPr>
          <p:pic>
            <p:nvPicPr>
              <p:cNvPr id="45" name="Picture 44">
                <a:extLst>
                  <a:ext uri="{FF2B5EF4-FFF2-40B4-BE49-F238E27FC236}">
                    <a16:creationId xmlns:a16="http://schemas.microsoft.com/office/drawing/2014/main" id="{2B2C9335-012D-483D-BE0B-0FB4C62CDF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46" name="Rectangle 45">
                <a:extLst>
                  <a:ext uri="{FF2B5EF4-FFF2-40B4-BE49-F238E27FC236}">
                    <a16:creationId xmlns:a16="http://schemas.microsoft.com/office/drawing/2014/main" id="{C2B675D3-A682-4081-8C1D-6AE25A99A66A}"/>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44" name="Rectangle 43">
              <a:extLst>
                <a:ext uri="{FF2B5EF4-FFF2-40B4-BE49-F238E27FC236}">
                  <a16:creationId xmlns:a16="http://schemas.microsoft.com/office/drawing/2014/main" id="{72464524-4749-46CB-9FA9-EA67EF0787B8}"/>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66BE9BF7-9F8F-4A4E-B07C-8630964A5515}"/>
              </a:ext>
            </a:extLst>
          </p:cNvPr>
          <p:cNvSpPr txBox="1"/>
          <p:nvPr/>
        </p:nvSpPr>
        <p:spPr>
          <a:xfrm>
            <a:off x="163227" y="3862686"/>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48" name="TextBox 47">
            <a:extLst>
              <a:ext uri="{FF2B5EF4-FFF2-40B4-BE49-F238E27FC236}">
                <a16:creationId xmlns:a16="http://schemas.microsoft.com/office/drawing/2014/main" id="{A5E50D08-4AE0-4E26-B07A-C8FE35E5EC99}"/>
              </a:ext>
            </a:extLst>
          </p:cNvPr>
          <p:cNvSpPr txBox="1"/>
          <p:nvPr/>
        </p:nvSpPr>
        <p:spPr>
          <a:xfrm>
            <a:off x="1256823" y="3869985"/>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a:t>
            </a:r>
            <a:r>
              <a:rPr lang="en-US" dirty="0" err="1">
                <a:solidFill>
                  <a:srgbClr val="C2FFF0"/>
                </a:solidFill>
                <a:latin typeface="Consolas" panose="020B0609020204030204" pitchFamily="49" charset="0"/>
              </a:rPr>
              <a:t>filts</a:t>
            </a:r>
            <a:endParaRPr lang="en-US" dirty="0">
              <a:solidFill>
                <a:srgbClr val="C2FFF0"/>
              </a:solidFill>
              <a:latin typeface="Consolas" panose="020B0609020204030204" pitchFamily="49" charset="0"/>
            </a:endParaRPr>
          </a:p>
        </p:txBody>
      </p:sp>
      <p:sp>
        <p:nvSpPr>
          <p:cNvPr id="49" name="TextBox 48">
            <a:extLst>
              <a:ext uri="{FF2B5EF4-FFF2-40B4-BE49-F238E27FC236}">
                <a16:creationId xmlns:a16="http://schemas.microsoft.com/office/drawing/2014/main" id="{D115097A-B1F1-4338-9FFB-202D7D758661}"/>
              </a:ext>
            </a:extLst>
          </p:cNvPr>
          <p:cNvSpPr txBox="1"/>
          <p:nvPr/>
        </p:nvSpPr>
        <p:spPr>
          <a:xfrm>
            <a:off x="132307" y="4371801"/>
            <a:ext cx="1176124"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Filts</a:t>
            </a:r>
            <a:r>
              <a:rPr lang="en-US" dirty="0">
                <a:solidFill>
                  <a:schemeClr val="bg1"/>
                </a:solidFill>
                <a:latin typeface="Consolas" panose="020B0609020204030204" pitchFamily="49" charset="0"/>
              </a:rPr>
              <a:t>&gt; </a:t>
            </a:r>
          </a:p>
        </p:txBody>
      </p:sp>
      <p:sp>
        <p:nvSpPr>
          <p:cNvPr id="50" name="TextBox 49">
            <a:extLst>
              <a:ext uri="{FF2B5EF4-FFF2-40B4-BE49-F238E27FC236}">
                <a16:creationId xmlns:a16="http://schemas.microsoft.com/office/drawing/2014/main" id="{9F44EBCD-46D6-4997-990A-9BB1018441BF}"/>
              </a:ext>
            </a:extLst>
          </p:cNvPr>
          <p:cNvSpPr txBox="1"/>
          <p:nvPr/>
        </p:nvSpPr>
        <p:spPr>
          <a:xfrm>
            <a:off x="136724" y="4107397"/>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51" name="TextBox 50">
            <a:extLst>
              <a:ext uri="{FF2B5EF4-FFF2-40B4-BE49-F238E27FC236}">
                <a16:creationId xmlns:a16="http://schemas.microsoft.com/office/drawing/2014/main" id="{B104BC8D-5753-4ECF-BAD9-CA2E09C5C44E}"/>
              </a:ext>
            </a:extLst>
          </p:cNvPr>
          <p:cNvSpPr txBox="1"/>
          <p:nvPr/>
        </p:nvSpPr>
        <p:spPr>
          <a:xfrm>
            <a:off x="143328" y="4643077"/>
            <a:ext cx="5222151" cy="369332"/>
          </a:xfrm>
          <a:prstGeom prst="rect">
            <a:avLst/>
          </a:prstGeom>
          <a:noFill/>
        </p:spPr>
        <p:txBody>
          <a:bodyPr wrap="square" rtlCol="0">
            <a:spAutoFit/>
          </a:bodyPr>
          <a:lstStyle/>
          <a:p>
            <a:r>
              <a:rPr lang="en-US">
                <a:solidFill>
                  <a:srgbClr val="FFAFAF"/>
                </a:solidFill>
                <a:latin typeface="Consolas" panose="020B0609020204030204" pitchFamily="49" charset="0"/>
              </a:rPr>
              <a:t>[2,4,6,8,10]</a:t>
            </a:r>
            <a:endParaRPr lang="en-US" dirty="0">
              <a:solidFill>
                <a:srgbClr val="FFAFAF"/>
              </a:solidFill>
              <a:latin typeface="Consolas" panose="020B0609020204030204" pitchFamily="49" charset="0"/>
            </a:endParaRPr>
          </a:p>
        </p:txBody>
      </p:sp>
      <p:sp>
        <p:nvSpPr>
          <p:cNvPr id="52" name="TextBox 51">
            <a:extLst>
              <a:ext uri="{FF2B5EF4-FFF2-40B4-BE49-F238E27FC236}">
                <a16:creationId xmlns:a16="http://schemas.microsoft.com/office/drawing/2014/main" id="{3C6CDA6F-7679-48FA-9A61-BC6FA2E50B91}"/>
              </a:ext>
            </a:extLst>
          </p:cNvPr>
          <p:cNvSpPr txBox="1"/>
          <p:nvPr/>
        </p:nvSpPr>
        <p:spPr>
          <a:xfrm>
            <a:off x="121286" y="4924362"/>
            <a:ext cx="1135537" cy="369332"/>
          </a:xfrm>
          <a:prstGeom prst="rect">
            <a:avLst/>
          </a:prstGeom>
          <a:noFill/>
        </p:spPr>
        <p:txBody>
          <a:bodyPr wrap="square" rtlCol="0">
            <a:spAutoFit/>
          </a:bodyPr>
          <a:lstStyle/>
          <a:p>
            <a:r>
              <a:rPr lang="en-US" dirty="0" err="1">
                <a:solidFill>
                  <a:schemeClr val="bg1"/>
                </a:solidFill>
                <a:latin typeface="Consolas" panose="020B0609020204030204" pitchFamily="49" charset="0"/>
              </a:rPr>
              <a:t>Filts</a:t>
            </a:r>
            <a:r>
              <a:rPr lang="en-US" dirty="0">
                <a:solidFill>
                  <a:schemeClr val="bg1"/>
                </a:solidFill>
                <a:latin typeface="Consolas" panose="020B0609020204030204" pitchFamily="49" charset="0"/>
              </a:rPr>
              <a:t>&gt; </a:t>
            </a:r>
          </a:p>
        </p:txBody>
      </p:sp>
      <p:sp>
        <p:nvSpPr>
          <p:cNvPr id="53" name="TextBox 52">
            <a:extLst>
              <a:ext uri="{FF2B5EF4-FFF2-40B4-BE49-F238E27FC236}">
                <a16:creationId xmlns:a16="http://schemas.microsoft.com/office/drawing/2014/main" id="{19D63D75-6EF1-49C4-9176-393B3A5D0126}"/>
              </a:ext>
            </a:extLst>
          </p:cNvPr>
          <p:cNvSpPr txBox="1"/>
          <p:nvPr/>
        </p:nvSpPr>
        <p:spPr>
          <a:xfrm>
            <a:off x="910368" y="4923914"/>
            <a:ext cx="5428724" cy="369332"/>
          </a:xfrm>
          <a:prstGeom prst="rect">
            <a:avLst/>
          </a:prstGeom>
          <a:noFill/>
        </p:spPr>
        <p:txBody>
          <a:bodyPr wrap="square" rtlCol="0">
            <a:spAutoFit/>
          </a:bodyPr>
          <a:lstStyle/>
          <a:p>
            <a:r>
              <a:rPr lang="en-US" dirty="0">
                <a:solidFill>
                  <a:srgbClr val="C2FFF0"/>
                </a:solidFill>
                <a:latin typeface="Consolas" panose="020B0609020204030204" pitchFamily="49" charset="0"/>
              </a:rPr>
              <a:t>filter </a:t>
            </a:r>
            <a:r>
              <a:rPr lang="en-US" dirty="0" err="1">
                <a:solidFill>
                  <a:srgbClr val="C2FFF0"/>
                </a:solidFill>
                <a:latin typeface="Consolas" panose="020B0609020204030204" pitchFamily="49" charset="0"/>
              </a:rPr>
              <a:t>keep_if_cool</a:t>
            </a:r>
            <a:r>
              <a:rPr lang="en-US" dirty="0">
                <a:solidFill>
                  <a:srgbClr val="C2FFF0"/>
                </a:solidFill>
                <a:latin typeface="Consolas" panose="020B0609020204030204" pitchFamily="49" charset="0"/>
              </a:rPr>
              <a:t> ["</a:t>
            </a:r>
            <a:r>
              <a:rPr lang="en-US" dirty="0" err="1">
                <a:solidFill>
                  <a:srgbClr val="C2FFF0"/>
                </a:solidFill>
                <a:latin typeface="Consolas" panose="020B0609020204030204" pitchFamily="49" charset="0"/>
              </a:rPr>
              <a:t>Joe","Carey","Ann</a:t>
            </a:r>
            <a:r>
              <a:rPr lang="en-US" dirty="0">
                <a:solidFill>
                  <a:srgbClr val="C2FFF0"/>
                </a:solidFill>
                <a:latin typeface="Consolas" panose="020B0609020204030204" pitchFamily="49" charset="0"/>
              </a:rPr>
              <a:t>"]</a:t>
            </a:r>
          </a:p>
        </p:txBody>
      </p:sp>
      <p:sp>
        <p:nvSpPr>
          <p:cNvPr id="54" name="TextBox 53">
            <a:extLst>
              <a:ext uri="{FF2B5EF4-FFF2-40B4-BE49-F238E27FC236}">
                <a16:creationId xmlns:a16="http://schemas.microsoft.com/office/drawing/2014/main" id="{C639305F-424D-4341-8578-02D2CB4C1C94}"/>
              </a:ext>
            </a:extLst>
          </p:cNvPr>
          <p:cNvSpPr txBox="1"/>
          <p:nvPr/>
        </p:nvSpPr>
        <p:spPr>
          <a:xfrm>
            <a:off x="132306" y="5204388"/>
            <a:ext cx="3635714" cy="369332"/>
          </a:xfrm>
          <a:prstGeom prst="rect">
            <a:avLst/>
          </a:prstGeom>
          <a:noFill/>
        </p:spPr>
        <p:txBody>
          <a:bodyPr wrap="square" rtlCol="0">
            <a:spAutoFit/>
          </a:bodyPr>
          <a:lstStyle/>
          <a:p>
            <a:r>
              <a:rPr lang="en-US" dirty="0">
                <a:solidFill>
                  <a:srgbClr val="FFAFAF"/>
                </a:solidFill>
                <a:latin typeface="Consolas" panose="020B0609020204030204" pitchFamily="49" charset="0"/>
              </a:rPr>
              <a:t>["Carey"] </a:t>
            </a:r>
          </a:p>
        </p:txBody>
      </p:sp>
      <p:sp>
        <p:nvSpPr>
          <p:cNvPr id="55" name="TextBox 54">
            <a:extLst>
              <a:ext uri="{FF2B5EF4-FFF2-40B4-BE49-F238E27FC236}">
                <a16:creationId xmlns:a16="http://schemas.microsoft.com/office/drawing/2014/main" id="{07A3C583-187E-4A97-BD4F-01937D9DA8CF}"/>
              </a:ext>
            </a:extLst>
          </p:cNvPr>
          <p:cNvSpPr txBox="1"/>
          <p:nvPr/>
        </p:nvSpPr>
        <p:spPr>
          <a:xfrm>
            <a:off x="952321" y="4371353"/>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filter </a:t>
            </a:r>
            <a:r>
              <a:rPr lang="en-US" dirty="0" err="1">
                <a:solidFill>
                  <a:srgbClr val="C2FFF0"/>
                </a:solidFill>
                <a:latin typeface="Consolas" panose="020B0609020204030204" pitchFamily="49" charset="0"/>
              </a:rPr>
              <a:t>keep_if_even</a:t>
            </a:r>
            <a:r>
              <a:rPr lang="en-US" dirty="0">
                <a:solidFill>
                  <a:srgbClr val="C2FFF0"/>
                </a:solidFill>
                <a:latin typeface="Consolas" panose="020B0609020204030204" pitchFamily="49" charset="0"/>
              </a:rPr>
              <a:t> [1..10]</a:t>
            </a:r>
          </a:p>
        </p:txBody>
      </p:sp>
      <p:sp>
        <p:nvSpPr>
          <p:cNvPr id="72" name="TextBox 71">
            <a:extLst>
              <a:ext uri="{FF2B5EF4-FFF2-40B4-BE49-F238E27FC236}">
                <a16:creationId xmlns:a16="http://schemas.microsoft.com/office/drawing/2014/main" id="{245A7C19-3E44-494B-8251-CC32011EDFF5}"/>
              </a:ext>
            </a:extLst>
          </p:cNvPr>
          <p:cNvSpPr txBox="1"/>
          <p:nvPr/>
        </p:nvSpPr>
        <p:spPr>
          <a:xfrm>
            <a:off x="6381302" y="1756558"/>
            <a:ext cx="5303888" cy="830997"/>
          </a:xfrm>
          <a:prstGeom prst="rect">
            <a:avLst/>
          </a:prstGeom>
          <a:noFill/>
        </p:spPr>
        <p:txBody>
          <a:bodyPr wrap="square" rtlCol="0">
            <a:spAutoFit/>
          </a:bodyPr>
          <a:lstStyle/>
          <a:p>
            <a:pPr algn="ctr"/>
            <a:r>
              <a:rPr lang="en-US" sz="2400" dirty="0">
                <a:latin typeface="Corbel" panose="020B0503020204020204" pitchFamily="34" charset="0"/>
              </a:rPr>
              <a:t>Haskell provides a filter function called… "</a:t>
            </a:r>
            <a:r>
              <a:rPr lang="en-US" sz="2400" dirty="0">
                <a:solidFill>
                  <a:srgbClr val="7030A0"/>
                </a:solidFill>
                <a:latin typeface="Corbel" panose="020B0503020204020204" pitchFamily="34" charset="0"/>
              </a:rPr>
              <a:t>filter</a:t>
            </a:r>
            <a:r>
              <a:rPr lang="en-US" sz="2400" dirty="0">
                <a:latin typeface="Corbel" panose="020B0503020204020204" pitchFamily="34" charset="0"/>
              </a:rPr>
              <a:t>" that accepts two parameters:</a:t>
            </a:r>
          </a:p>
        </p:txBody>
      </p:sp>
      <p:sp>
        <p:nvSpPr>
          <p:cNvPr id="25" name="TextBox 24">
            <a:extLst>
              <a:ext uri="{FF2B5EF4-FFF2-40B4-BE49-F238E27FC236}">
                <a16:creationId xmlns:a16="http://schemas.microsoft.com/office/drawing/2014/main" id="{E2DE0DBE-D2C7-45F7-9990-E45AE8A8E282}"/>
              </a:ext>
            </a:extLst>
          </p:cNvPr>
          <p:cNvSpPr txBox="1"/>
          <p:nvPr/>
        </p:nvSpPr>
        <p:spPr>
          <a:xfrm>
            <a:off x="6323642" y="2732254"/>
            <a:ext cx="5475072" cy="1200329"/>
          </a:xfrm>
          <a:prstGeom prst="rect">
            <a:avLst/>
          </a:prstGeom>
          <a:noFill/>
        </p:spPr>
        <p:txBody>
          <a:bodyPr wrap="square" rtlCol="0">
            <a:spAutoFit/>
          </a:bodyPr>
          <a:lstStyle/>
          <a:p>
            <a:pPr algn="ctr"/>
            <a:r>
              <a:rPr lang="en-US" sz="2400" dirty="0">
                <a:latin typeface="Corbel" panose="020B0503020204020204" pitchFamily="34" charset="0"/>
              </a:rPr>
              <a:t>1. A </a:t>
            </a:r>
            <a:r>
              <a:rPr lang="en-US" sz="2400" dirty="0">
                <a:solidFill>
                  <a:srgbClr val="FF0000"/>
                </a:solidFill>
                <a:latin typeface="Corbel" panose="020B0503020204020204" pitchFamily="34" charset="0"/>
              </a:rPr>
              <a:t>function </a:t>
            </a:r>
            <a:r>
              <a:rPr lang="en-US" sz="2400" dirty="0">
                <a:latin typeface="Corbel" panose="020B0503020204020204" pitchFamily="34" charset="0"/>
              </a:rPr>
              <a:t>that determines if an item in the input list should be included in the output list.</a:t>
            </a:r>
          </a:p>
        </p:txBody>
      </p:sp>
      <p:sp>
        <p:nvSpPr>
          <p:cNvPr id="26" name="TextBox 25">
            <a:extLst>
              <a:ext uri="{FF2B5EF4-FFF2-40B4-BE49-F238E27FC236}">
                <a16:creationId xmlns:a16="http://schemas.microsoft.com/office/drawing/2014/main" id="{BEE09C81-E5C8-4477-BE2B-2CE29798279D}"/>
              </a:ext>
            </a:extLst>
          </p:cNvPr>
          <p:cNvSpPr txBox="1"/>
          <p:nvPr/>
        </p:nvSpPr>
        <p:spPr>
          <a:xfrm>
            <a:off x="7041722" y="3970690"/>
            <a:ext cx="4002515" cy="461665"/>
          </a:xfrm>
          <a:prstGeom prst="rect">
            <a:avLst/>
          </a:prstGeom>
          <a:noFill/>
        </p:spPr>
        <p:txBody>
          <a:bodyPr wrap="square" rtlCol="0">
            <a:spAutoFit/>
          </a:bodyPr>
          <a:lstStyle/>
          <a:p>
            <a:pPr algn="ctr"/>
            <a:r>
              <a:rPr lang="en-US" sz="2400" dirty="0">
                <a:latin typeface="Corbel" panose="020B0503020204020204" pitchFamily="34" charset="0"/>
              </a:rPr>
              <a:t>2. A </a:t>
            </a:r>
            <a:r>
              <a:rPr lang="en-US" sz="2400" dirty="0">
                <a:solidFill>
                  <a:srgbClr val="0070C0"/>
                </a:solidFill>
                <a:latin typeface="Corbel" panose="020B0503020204020204" pitchFamily="34" charset="0"/>
              </a:rPr>
              <a:t>list</a:t>
            </a:r>
            <a:r>
              <a:rPr lang="en-US" sz="2400" dirty="0">
                <a:latin typeface="Corbel" panose="020B0503020204020204" pitchFamily="34" charset="0"/>
              </a:rPr>
              <a:t> to operate on.</a:t>
            </a:r>
          </a:p>
        </p:txBody>
      </p:sp>
      <p:sp>
        <p:nvSpPr>
          <p:cNvPr id="29" name="TextBox 28">
            <a:extLst>
              <a:ext uri="{FF2B5EF4-FFF2-40B4-BE49-F238E27FC236}">
                <a16:creationId xmlns:a16="http://schemas.microsoft.com/office/drawing/2014/main" id="{BE6A8076-2995-43BC-9C98-77C9AD38B106}"/>
              </a:ext>
            </a:extLst>
          </p:cNvPr>
          <p:cNvSpPr txBox="1"/>
          <p:nvPr/>
        </p:nvSpPr>
        <p:spPr>
          <a:xfrm>
            <a:off x="6840353" y="4657183"/>
            <a:ext cx="4578280" cy="830997"/>
          </a:xfrm>
          <a:prstGeom prst="rect">
            <a:avLst/>
          </a:prstGeom>
          <a:noFill/>
        </p:spPr>
        <p:txBody>
          <a:bodyPr wrap="square">
            <a:spAutoFit/>
          </a:bodyPr>
          <a:lstStyle/>
          <a:p>
            <a:pPr algn="ctr"/>
            <a:r>
              <a:rPr lang="en-US" sz="2400" dirty="0"/>
              <a:t>The type signature of filter is:</a:t>
            </a:r>
          </a:p>
          <a:p>
            <a:pPr algn="ctr"/>
            <a:r>
              <a:rPr lang="en-US" sz="2400" dirty="0"/>
              <a:t>filter :: </a:t>
            </a:r>
            <a:r>
              <a:rPr lang="en-US" sz="2400" dirty="0">
                <a:solidFill>
                  <a:srgbClr val="FF0000"/>
                </a:solidFill>
              </a:rPr>
              <a:t>(a -&gt; Bool) </a:t>
            </a:r>
            <a:r>
              <a:rPr lang="en-US" sz="2400" dirty="0"/>
              <a:t>-&gt;</a:t>
            </a:r>
            <a:r>
              <a:rPr lang="en-US" sz="2400" dirty="0">
                <a:solidFill>
                  <a:srgbClr val="0070C0"/>
                </a:solidFill>
              </a:rPr>
              <a:t> [a] </a:t>
            </a:r>
            <a:r>
              <a:rPr lang="en-US" sz="2400" dirty="0"/>
              <a:t>-&gt; </a:t>
            </a:r>
            <a:r>
              <a:rPr lang="en-US" sz="2400" dirty="0">
                <a:solidFill>
                  <a:srgbClr val="00B050"/>
                </a:solidFill>
              </a:rPr>
              <a:t>[a]</a:t>
            </a:r>
          </a:p>
        </p:txBody>
      </p:sp>
      <p:sp>
        <p:nvSpPr>
          <p:cNvPr id="34" name="Speech Bubble: Rectangle with Corners Rounded 33">
            <a:extLst>
              <a:ext uri="{FF2B5EF4-FFF2-40B4-BE49-F238E27FC236}">
                <a16:creationId xmlns:a16="http://schemas.microsoft.com/office/drawing/2014/main" id="{19C5774D-B0EF-4B2A-B843-53C50E13FADB}"/>
              </a:ext>
            </a:extLst>
          </p:cNvPr>
          <p:cNvSpPr/>
          <p:nvPr/>
        </p:nvSpPr>
        <p:spPr>
          <a:xfrm>
            <a:off x="8711333" y="5713008"/>
            <a:ext cx="3402711" cy="1073503"/>
          </a:xfrm>
          <a:prstGeom prst="wedgeRoundRectCallout">
            <a:avLst>
              <a:gd name="adj1" fmla="val 8618"/>
              <a:gd name="adj2" fmla="val -781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filter function returns all the items that passed the filter in its output list.</a:t>
            </a:r>
          </a:p>
        </p:txBody>
      </p:sp>
      <p:sp>
        <p:nvSpPr>
          <p:cNvPr id="57" name="TextBox 56">
            <a:extLst>
              <a:ext uri="{FF2B5EF4-FFF2-40B4-BE49-F238E27FC236}">
                <a16:creationId xmlns:a16="http://schemas.microsoft.com/office/drawing/2014/main" id="{F8F5E5AD-1AAB-4B9E-9616-FFE29B5E3847}"/>
              </a:ext>
            </a:extLst>
          </p:cNvPr>
          <p:cNvSpPr txBox="1"/>
          <p:nvPr/>
        </p:nvSpPr>
        <p:spPr>
          <a:xfrm>
            <a:off x="209564" y="1765501"/>
            <a:ext cx="6138582" cy="1107996"/>
          </a:xfrm>
          <a:prstGeom prst="rect">
            <a:avLst/>
          </a:prstGeom>
          <a:noFill/>
        </p:spPr>
        <p:txBody>
          <a:bodyPr wrap="square">
            <a:spAutoFit/>
          </a:bodyPr>
          <a:lstStyle/>
          <a:p>
            <a:r>
              <a:rPr lang="en-US" sz="2200" dirty="0" err="1">
                <a:latin typeface="Consolas" panose="020B0609020204030204" pitchFamily="49" charset="0"/>
              </a:rPr>
              <a:t>keep_if_cool</a:t>
            </a:r>
            <a:r>
              <a:rPr lang="en-US" sz="2200" dirty="0">
                <a:latin typeface="Consolas" panose="020B0609020204030204" pitchFamily="49" charset="0"/>
              </a:rPr>
              <a:t>  :: String -&gt; Bool</a:t>
            </a:r>
          </a:p>
          <a:p>
            <a:r>
              <a:rPr lang="en-US" sz="2200" dirty="0" err="1">
                <a:latin typeface="Consolas" panose="020B0609020204030204" pitchFamily="49" charset="0"/>
              </a:rPr>
              <a:t>keep_if_cool</a:t>
            </a:r>
            <a:r>
              <a:rPr lang="en-US" sz="2200" dirty="0">
                <a:latin typeface="Consolas" panose="020B0609020204030204" pitchFamily="49" charset="0"/>
              </a:rPr>
              <a:t> s =</a:t>
            </a:r>
          </a:p>
          <a:p>
            <a:r>
              <a:rPr lang="en-US" sz="2200" dirty="0">
                <a:latin typeface="Consolas" panose="020B0609020204030204" pitchFamily="49" charset="0"/>
              </a:rPr>
              <a:t> s `</a:t>
            </a:r>
            <a:r>
              <a:rPr lang="en-US" sz="2200" dirty="0" err="1">
                <a:latin typeface="Consolas" panose="020B0609020204030204" pitchFamily="49" charset="0"/>
              </a:rPr>
              <a:t>elem</a:t>
            </a:r>
            <a:r>
              <a:rPr lang="en-US" sz="2200" dirty="0">
                <a:latin typeface="Consolas" panose="020B0609020204030204" pitchFamily="49" charset="0"/>
              </a:rPr>
              <a:t>` ["</a:t>
            </a:r>
            <a:r>
              <a:rPr lang="en-US" sz="2200" dirty="0" err="1">
                <a:latin typeface="Consolas" panose="020B0609020204030204" pitchFamily="49" charset="0"/>
              </a:rPr>
              <a:t>Carey","Boelter</a:t>
            </a:r>
            <a:r>
              <a:rPr lang="en-US" sz="2200" dirty="0">
                <a:latin typeface="Consolas" panose="020B0609020204030204" pitchFamily="49" charset="0"/>
              </a:rPr>
              <a:t>"]</a:t>
            </a:r>
          </a:p>
        </p:txBody>
      </p:sp>
      <p:sp>
        <p:nvSpPr>
          <p:cNvPr id="31" name="Speech Bubble: Rectangle with Corners Rounded 30">
            <a:extLst>
              <a:ext uri="{FF2B5EF4-FFF2-40B4-BE49-F238E27FC236}">
                <a16:creationId xmlns:a16="http://schemas.microsoft.com/office/drawing/2014/main" id="{CB770D1F-E46B-43F7-9BD2-493E47CC30EC}"/>
              </a:ext>
            </a:extLst>
          </p:cNvPr>
          <p:cNvSpPr/>
          <p:nvPr/>
        </p:nvSpPr>
        <p:spPr>
          <a:xfrm>
            <a:off x="3467995" y="5338483"/>
            <a:ext cx="4092727" cy="1343448"/>
          </a:xfrm>
          <a:prstGeom prst="wedgeRoundRectCallout">
            <a:avLst>
              <a:gd name="adj1" fmla="val 78776"/>
              <a:gd name="adj2" fmla="val -442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first argument to filter is a </a:t>
            </a:r>
            <a:r>
              <a:rPr lang="en-US" sz="2000" dirty="0">
                <a:solidFill>
                  <a:srgbClr val="FFC1C1"/>
                </a:solidFill>
                <a:latin typeface="Corbel" panose="020B0503020204020204" pitchFamily="34" charset="0"/>
              </a:rPr>
              <a:t>predicate</a:t>
            </a:r>
            <a:r>
              <a:rPr lang="en-US" sz="2000" dirty="0">
                <a:latin typeface="Corbel" panose="020B0503020204020204" pitchFamily="34" charset="0"/>
              </a:rPr>
              <a:t>  </a:t>
            </a:r>
            <a:r>
              <a:rPr lang="en-US" sz="2000" dirty="0">
                <a:solidFill>
                  <a:srgbClr val="FFC1C1"/>
                </a:solidFill>
                <a:latin typeface="Corbel" panose="020B0503020204020204" pitchFamily="34" charset="0"/>
              </a:rPr>
              <a:t>function</a:t>
            </a:r>
            <a:r>
              <a:rPr lang="en-US" sz="2000" dirty="0">
                <a:latin typeface="Corbel" panose="020B0503020204020204" pitchFamily="34" charset="0"/>
              </a:rPr>
              <a:t> that determines if a value from the input list should be included in the output list.</a:t>
            </a:r>
          </a:p>
        </p:txBody>
      </p:sp>
      <p:sp>
        <p:nvSpPr>
          <p:cNvPr id="33" name="Speech Bubble: Rectangle with Corners Rounded 32">
            <a:extLst>
              <a:ext uri="{FF2B5EF4-FFF2-40B4-BE49-F238E27FC236}">
                <a16:creationId xmlns:a16="http://schemas.microsoft.com/office/drawing/2014/main" id="{DA939C56-534E-43A0-B175-9F62DA456305}"/>
              </a:ext>
            </a:extLst>
          </p:cNvPr>
          <p:cNvSpPr/>
          <p:nvPr/>
        </p:nvSpPr>
        <p:spPr>
          <a:xfrm>
            <a:off x="6675622" y="5830746"/>
            <a:ext cx="2682839" cy="894854"/>
          </a:xfrm>
          <a:prstGeom prst="wedgeRoundRectCallout">
            <a:avLst>
              <a:gd name="adj1" fmla="val 67903"/>
              <a:gd name="adj2" fmla="val -987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C2FFF0"/>
                </a:solidFill>
                <a:latin typeface="Corbel" panose="020B0503020204020204" pitchFamily="34" charset="0"/>
              </a:rPr>
              <a:t>second</a:t>
            </a:r>
            <a:r>
              <a:rPr lang="en-US" sz="2000" dirty="0">
                <a:latin typeface="Corbel" panose="020B0503020204020204" pitchFamily="34" charset="0"/>
              </a:rPr>
              <a:t> argument is a </a:t>
            </a:r>
            <a:r>
              <a:rPr lang="en-US" sz="2000" dirty="0">
                <a:solidFill>
                  <a:srgbClr val="C2FFF0"/>
                </a:solidFill>
                <a:latin typeface="Corbel" panose="020B0503020204020204" pitchFamily="34" charset="0"/>
              </a:rPr>
              <a:t>list of type a</a:t>
            </a:r>
            <a:r>
              <a:rPr lang="en-US" sz="2000" dirty="0">
                <a:latin typeface="Corbel" panose="020B0503020204020204" pitchFamily="34" charset="0"/>
              </a:rPr>
              <a:t>.</a:t>
            </a:r>
          </a:p>
        </p:txBody>
      </p:sp>
      <p:sp>
        <p:nvSpPr>
          <p:cNvPr id="37" name="Speech Bubble: Rectangle with Corners Rounded 36">
            <a:extLst>
              <a:ext uri="{FF2B5EF4-FFF2-40B4-BE49-F238E27FC236}">
                <a16:creationId xmlns:a16="http://schemas.microsoft.com/office/drawing/2014/main" id="{8AAB4A52-0CB9-41B5-9EFF-95220DC69A20}"/>
              </a:ext>
            </a:extLst>
          </p:cNvPr>
          <p:cNvSpPr/>
          <p:nvPr/>
        </p:nvSpPr>
        <p:spPr>
          <a:xfrm>
            <a:off x="1153147" y="90774"/>
            <a:ext cx="2080900" cy="738819"/>
          </a:xfrm>
          <a:prstGeom prst="wedgeRoundRectCallout">
            <a:avLst>
              <a:gd name="adj1" fmla="val 36973"/>
              <a:gd name="adj2" fmla="val 812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type </a:t>
            </a:r>
            <a:r>
              <a:rPr lang="en-US" sz="2000" dirty="0">
                <a:solidFill>
                  <a:srgbClr val="FFC1C1"/>
                </a:solidFill>
                <a:latin typeface="Corbel" panose="020B0503020204020204" pitchFamily="34" charset="0"/>
              </a:rPr>
              <a:t>a</a:t>
            </a:r>
            <a:r>
              <a:rPr lang="en-US" sz="2000" dirty="0">
                <a:latin typeface="Corbel" panose="020B0503020204020204" pitchFamily="34" charset="0"/>
              </a:rPr>
              <a:t> here is </a:t>
            </a:r>
            <a:r>
              <a:rPr lang="en-US" sz="2000" dirty="0">
                <a:solidFill>
                  <a:srgbClr val="FFC1C1"/>
                </a:solidFill>
                <a:latin typeface="Corbel" panose="020B0503020204020204" pitchFamily="34" charset="0"/>
              </a:rPr>
              <a:t>Int</a:t>
            </a:r>
            <a:r>
              <a:rPr lang="en-US" sz="2000" dirty="0">
                <a:latin typeface="Corbel" panose="020B0503020204020204" pitchFamily="34" charset="0"/>
              </a:rPr>
              <a:t>.</a:t>
            </a:r>
          </a:p>
        </p:txBody>
      </p:sp>
      <p:sp>
        <p:nvSpPr>
          <p:cNvPr id="38" name="Speech Bubble: Rectangle with Corners Rounded 37">
            <a:extLst>
              <a:ext uri="{FF2B5EF4-FFF2-40B4-BE49-F238E27FC236}">
                <a16:creationId xmlns:a16="http://schemas.microsoft.com/office/drawing/2014/main" id="{480B392C-819B-4AFF-A458-9F3D145CA595}"/>
              </a:ext>
            </a:extLst>
          </p:cNvPr>
          <p:cNvSpPr/>
          <p:nvPr/>
        </p:nvSpPr>
        <p:spPr>
          <a:xfrm>
            <a:off x="4475985" y="79905"/>
            <a:ext cx="2080900" cy="888320"/>
          </a:xfrm>
          <a:prstGeom prst="wedgeRoundRectCallout">
            <a:avLst>
              <a:gd name="adj1" fmla="val -72884"/>
              <a:gd name="adj2" fmla="val 576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return type is </a:t>
            </a:r>
            <a:r>
              <a:rPr lang="en-US" sz="2000" dirty="0">
                <a:solidFill>
                  <a:srgbClr val="FFC1C1"/>
                </a:solidFill>
                <a:latin typeface="Corbel" panose="020B0503020204020204" pitchFamily="34" charset="0"/>
              </a:rPr>
              <a:t>Bool</a:t>
            </a:r>
            <a:r>
              <a:rPr lang="en-US" sz="2000" dirty="0">
                <a:latin typeface="Corbel" panose="020B0503020204020204" pitchFamily="34" charset="0"/>
              </a:rPr>
              <a:t>.</a:t>
            </a:r>
          </a:p>
        </p:txBody>
      </p:sp>
      <p:sp>
        <p:nvSpPr>
          <p:cNvPr id="39" name="Speech Bubble: Rectangle with Corners Rounded 38">
            <a:extLst>
              <a:ext uri="{FF2B5EF4-FFF2-40B4-BE49-F238E27FC236}">
                <a16:creationId xmlns:a16="http://schemas.microsoft.com/office/drawing/2014/main" id="{15CBDA12-5BB6-4D94-BA28-8349D392DC02}"/>
              </a:ext>
            </a:extLst>
          </p:cNvPr>
          <p:cNvSpPr/>
          <p:nvPr/>
        </p:nvSpPr>
        <p:spPr>
          <a:xfrm>
            <a:off x="3800674" y="3529276"/>
            <a:ext cx="4092727" cy="1343448"/>
          </a:xfrm>
          <a:prstGeom prst="wedgeRoundRectCallout">
            <a:avLst>
              <a:gd name="adj1" fmla="val 75942"/>
              <a:gd name="adj2" fmla="val 695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function returns </a:t>
            </a:r>
            <a:r>
              <a:rPr lang="en-US" sz="2000" dirty="0">
                <a:solidFill>
                  <a:srgbClr val="FFC1C1"/>
                </a:solidFill>
                <a:latin typeface="Corbel" panose="020B0503020204020204" pitchFamily="34" charset="0"/>
              </a:rPr>
              <a:t>True</a:t>
            </a:r>
            <a:r>
              <a:rPr lang="en-US" sz="2000" dirty="0">
                <a:latin typeface="Corbel" panose="020B0503020204020204" pitchFamily="34" charset="0"/>
              </a:rPr>
              <a:t> for a value, then we keep the value in the output list. Otherwise we filter it.</a:t>
            </a:r>
          </a:p>
        </p:txBody>
      </p:sp>
      <p:sp>
        <p:nvSpPr>
          <p:cNvPr id="40" name="Speech Bubble: Rectangle with Corners Rounded 39">
            <a:extLst>
              <a:ext uri="{FF2B5EF4-FFF2-40B4-BE49-F238E27FC236}">
                <a16:creationId xmlns:a16="http://schemas.microsoft.com/office/drawing/2014/main" id="{B7D4CD4E-29B9-41AD-A306-103775133B8A}"/>
              </a:ext>
            </a:extLst>
          </p:cNvPr>
          <p:cNvSpPr/>
          <p:nvPr/>
        </p:nvSpPr>
        <p:spPr>
          <a:xfrm>
            <a:off x="6516136" y="45482"/>
            <a:ext cx="3735668" cy="1263917"/>
          </a:xfrm>
          <a:prstGeom prst="wedgeRoundRectCallout">
            <a:avLst>
              <a:gd name="adj1" fmla="val -97117"/>
              <a:gd name="adj2" fmla="val 4322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define some functions to use with filter!</a:t>
            </a:r>
          </a:p>
        </p:txBody>
      </p:sp>
      <p:sp>
        <p:nvSpPr>
          <p:cNvPr id="41" name="Speech Bubble: Rectangle with Corners Rounded 40">
            <a:extLst>
              <a:ext uri="{FF2B5EF4-FFF2-40B4-BE49-F238E27FC236}">
                <a16:creationId xmlns:a16="http://schemas.microsoft.com/office/drawing/2014/main" id="{085D48F6-0F2F-4C2A-B80A-1746A58243A7}"/>
              </a:ext>
            </a:extLst>
          </p:cNvPr>
          <p:cNvSpPr/>
          <p:nvPr/>
        </p:nvSpPr>
        <p:spPr>
          <a:xfrm>
            <a:off x="5228413" y="3813962"/>
            <a:ext cx="3004400" cy="894854"/>
          </a:xfrm>
          <a:prstGeom prst="wedgeRoundRectCallout">
            <a:avLst>
              <a:gd name="adj1" fmla="val 54103"/>
              <a:gd name="adj2" fmla="val 1001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Which must match the type your function takes!</a:t>
            </a:r>
          </a:p>
        </p:txBody>
      </p:sp>
    </p:spTree>
    <p:extLst>
      <p:ext uri="{BB962C8B-B14F-4D97-AF65-F5344CB8AC3E}">
        <p14:creationId xmlns:p14="http://schemas.microsoft.com/office/powerpoint/2010/main" val="210173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down)">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3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down)">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4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down)">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wipe(down)">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2" nodeType="clickEffect">
                                  <p:stCondLst>
                                    <p:cond delay="0"/>
                                  </p:stCondLst>
                                  <p:childTnLst>
                                    <p:animMotion origin="layout" path="M 2.29167E-6 3.7037E-7 L 0.44036 0.5963 " pathEditMode="relative" rAng="0" ptsTypes="AA">
                                      <p:cBhvr>
                                        <p:cTn id="94" dur="2000" fill="hold"/>
                                        <p:tgtEl>
                                          <p:spTgt spid="37"/>
                                        </p:tgtEl>
                                        <p:attrNameLst>
                                          <p:attrName>ppt_x</p:attrName>
                                          <p:attrName>ppt_y</p:attrName>
                                        </p:attrNameLst>
                                      </p:cBhvr>
                                      <p:rCtr x="22018" y="29815"/>
                                    </p:animMotion>
                                  </p:childTnLst>
                                </p:cTn>
                              </p:par>
                              <p:par>
                                <p:cTn id="95" presetID="42" presetClass="path" presetSubtype="0" accel="50000" decel="50000" fill="hold" grpId="2" nodeType="withEffect">
                                  <p:stCondLst>
                                    <p:cond delay="0"/>
                                  </p:stCondLst>
                                  <p:childTnLst>
                                    <p:animMotion origin="layout" path="M -3.95833E-6 1.11111E-6 L 0.41941 0.60069 " pathEditMode="relative" rAng="0" ptsTypes="AA">
                                      <p:cBhvr>
                                        <p:cTn id="96" dur="2000" fill="hold"/>
                                        <p:tgtEl>
                                          <p:spTgt spid="38"/>
                                        </p:tgtEl>
                                        <p:attrNameLst>
                                          <p:attrName>ppt_x</p:attrName>
                                          <p:attrName>ppt_y</p:attrName>
                                        </p:attrNameLst>
                                      </p:cBhvr>
                                      <p:rCtr x="20964" y="30023"/>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38"/>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wipe(left)">
                                      <p:cBhvr>
                                        <p:cTn id="111" dur="500"/>
                                        <p:tgtEl>
                                          <p:spTgt spid="4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wipe(left)">
                                      <p:cBhvr>
                                        <p:cTn id="116" dur="500"/>
                                        <p:tgtEl>
                                          <p:spTgt spid="4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wipe(left)">
                                      <p:cBhvr>
                                        <p:cTn id="121" dur="500"/>
                                        <p:tgtEl>
                                          <p:spTgt spid="50"/>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wipe(left)">
                                      <p:cBhvr>
                                        <p:cTn id="126" dur="500"/>
                                        <p:tgtEl>
                                          <p:spTgt spid="4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wipe(left)">
                                      <p:cBhvr>
                                        <p:cTn id="131" dur="500"/>
                                        <p:tgtEl>
                                          <p:spTgt spid="5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wipe(left)">
                                      <p:cBhvr>
                                        <p:cTn id="136" dur="500"/>
                                        <p:tgtEl>
                                          <p:spTgt spid="51"/>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52"/>
                                        </p:tgtEl>
                                        <p:attrNameLst>
                                          <p:attrName>style.visibility</p:attrName>
                                        </p:attrNameLst>
                                      </p:cBhvr>
                                      <p:to>
                                        <p:strVal val="visible"/>
                                      </p:to>
                                    </p:set>
                                    <p:animEffect transition="in" filter="wipe(left)">
                                      <p:cBhvr>
                                        <p:cTn id="145" dur="500"/>
                                        <p:tgtEl>
                                          <p:spTgt spid="52"/>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wipe(left)">
                                      <p:cBhvr>
                                        <p:cTn id="150" dur="500"/>
                                        <p:tgtEl>
                                          <p:spTgt spid="5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54"/>
                                        </p:tgtEl>
                                        <p:attrNameLst>
                                          <p:attrName>style.visibility</p:attrName>
                                        </p:attrNameLst>
                                      </p:cBhvr>
                                      <p:to>
                                        <p:strVal val="visible"/>
                                      </p:to>
                                    </p:set>
                                    <p:animEffect transition="in" filter="wipe(left)">
                                      <p:cBhvr>
                                        <p:cTn id="15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 grpId="0"/>
      <p:bldP spid="47" grpId="0"/>
      <p:bldP spid="48" grpId="0"/>
      <p:bldP spid="49" grpId="0"/>
      <p:bldP spid="50" grpId="0"/>
      <p:bldP spid="51" grpId="0"/>
      <p:bldP spid="52" grpId="0"/>
      <p:bldP spid="53" grpId="0"/>
      <p:bldP spid="54" grpId="0"/>
      <p:bldP spid="55" grpId="0"/>
      <p:bldP spid="72" grpId="0"/>
      <p:bldP spid="25" grpId="0"/>
      <p:bldP spid="26" grpId="0"/>
      <p:bldP spid="29" grpId="0"/>
      <p:bldP spid="34" grpId="0" animBg="1"/>
      <p:bldP spid="34" grpId="1" animBg="1"/>
      <p:bldP spid="57" grpId="0"/>
      <p:bldP spid="31" grpId="0" animBg="1"/>
      <p:bldP spid="31" grpId="1" animBg="1"/>
      <p:bldP spid="33" grpId="0" animBg="1"/>
      <p:bldP spid="33" grpId="1" animBg="1"/>
      <p:bldP spid="37" grpId="0" animBg="1"/>
      <p:bldP spid="37" grpId="1" animBg="1"/>
      <p:bldP spid="37" grpId="2" animBg="1"/>
      <p:bldP spid="38" grpId="0" animBg="1"/>
      <p:bldP spid="38" grpId="1" animBg="1"/>
      <p:bldP spid="38" grpId="2" animBg="1"/>
      <p:bldP spid="39" grpId="0" animBg="1"/>
      <p:bldP spid="39" grpId="1" animBg="1"/>
      <p:bldP spid="40" grpId="0" animBg="1"/>
      <p:bldP spid="40" grpId="1" animBg="1"/>
      <p:bldP spid="41" grpId="0" animBg="1"/>
      <p:bldP spid="41"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391C54-FAD9-4FBD-8468-74742D7ED470}"/>
              </a:ext>
            </a:extLst>
          </p:cNvPr>
          <p:cNvSpPr txBox="1"/>
          <p:nvPr/>
        </p:nvSpPr>
        <p:spPr>
          <a:xfrm>
            <a:off x="2442882" y="1155168"/>
            <a:ext cx="7306236" cy="461665"/>
          </a:xfrm>
          <a:prstGeom prst="rect">
            <a:avLst/>
          </a:prstGeom>
          <a:noFill/>
        </p:spPr>
        <p:txBody>
          <a:bodyPr wrap="square" rtlCol="0">
            <a:spAutoFit/>
          </a:bodyPr>
          <a:lstStyle/>
          <a:p>
            <a:pPr algn="ctr"/>
            <a:r>
              <a:rPr lang="en-US" sz="2400" dirty="0">
                <a:latin typeface="Corbel" panose="020B0503020204020204" pitchFamily="34" charset="0"/>
              </a:rPr>
              <a:t>So how does the filter function actually work?</a:t>
            </a:r>
          </a:p>
        </p:txBody>
      </p:sp>
      <p:grpSp>
        <p:nvGrpSpPr>
          <p:cNvPr id="62" name="Group 61">
            <a:extLst>
              <a:ext uri="{FF2B5EF4-FFF2-40B4-BE49-F238E27FC236}">
                <a16:creationId xmlns:a16="http://schemas.microsoft.com/office/drawing/2014/main" id="{EFC3B267-191B-41F2-A052-F53451487B93}"/>
              </a:ext>
            </a:extLst>
          </p:cNvPr>
          <p:cNvGrpSpPr/>
          <p:nvPr/>
        </p:nvGrpSpPr>
        <p:grpSpPr>
          <a:xfrm>
            <a:off x="2134723" y="2644861"/>
            <a:ext cx="8119938" cy="2103917"/>
            <a:chOff x="-886339" y="598127"/>
            <a:chExt cx="8119938" cy="2103917"/>
          </a:xfrm>
        </p:grpSpPr>
        <p:sp>
          <p:nvSpPr>
            <p:cNvPr id="7" name="Rectangle 6">
              <a:extLst>
                <a:ext uri="{FF2B5EF4-FFF2-40B4-BE49-F238E27FC236}">
                  <a16:creationId xmlns:a16="http://schemas.microsoft.com/office/drawing/2014/main" id="{A8FCC460-FADD-44FF-9FE0-D1D65E054BA5}"/>
                </a:ext>
              </a:extLst>
            </p:cNvPr>
            <p:cNvSpPr/>
            <p:nvPr/>
          </p:nvSpPr>
          <p:spPr>
            <a:xfrm>
              <a:off x="-787119" y="916941"/>
              <a:ext cx="8020718" cy="178510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BEA9A71-E839-4AF6-BA46-3D9B56464DF9}"/>
                </a:ext>
              </a:extLst>
            </p:cNvPr>
            <p:cNvSpPr txBox="1"/>
            <p:nvPr/>
          </p:nvSpPr>
          <p:spPr>
            <a:xfrm>
              <a:off x="-886339" y="598127"/>
              <a:ext cx="901657" cy="369332"/>
            </a:xfrm>
            <a:prstGeom prst="rect">
              <a:avLst/>
            </a:prstGeom>
            <a:noFill/>
          </p:spPr>
          <p:txBody>
            <a:bodyPr wrap="none" rtlCol="0">
              <a:spAutoFit/>
            </a:bodyPr>
            <a:lstStyle/>
            <a:p>
              <a:r>
                <a:rPr lang="en-US" dirty="0" err="1"/>
                <a:t>filter.hs</a:t>
              </a:r>
              <a:endParaRPr lang="en-US" dirty="0"/>
            </a:p>
          </p:txBody>
        </p:sp>
      </p:grpSp>
      <p:sp>
        <p:nvSpPr>
          <p:cNvPr id="35" name="TextBox 34">
            <a:extLst>
              <a:ext uri="{FF2B5EF4-FFF2-40B4-BE49-F238E27FC236}">
                <a16:creationId xmlns:a16="http://schemas.microsoft.com/office/drawing/2014/main" id="{EF8EAFA8-0E16-4CEF-A3E1-5A4D793500C5}"/>
              </a:ext>
            </a:extLst>
          </p:cNvPr>
          <p:cNvSpPr txBox="1"/>
          <p:nvPr/>
        </p:nvSpPr>
        <p:spPr>
          <a:xfrm>
            <a:off x="2233943" y="2923871"/>
            <a:ext cx="7675060" cy="1785104"/>
          </a:xfrm>
          <a:prstGeom prst="rect">
            <a:avLst/>
          </a:prstGeom>
          <a:noFill/>
        </p:spPr>
        <p:txBody>
          <a:bodyPr wrap="square" rtlCol="0">
            <a:spAutoFit/>
          </a:bodyPr>
          <a:lstStyle/>
          <a:p>
            <a:r>
              <a:rPr lang="en-US" sz="2200" dirty="0">
                <a:latin typeface="Consolas" panose="020B0609020204030204" pitchFamily="49" charset="0"/>
              </a:rPr>
              <a:t>filter :: (a -&gt; Bool) -&gt; [a] -&gt; [a]</a:t>
            </a:r>
          </a:p>
          <a:p>
            <a:r>
              <a:rPr lang="en-US" sz="2200" dirty="0">
                <a:latin typeface="Consolas" panose="020B0609020204030204" pitchFamily="49" charset="0"/>
              </a:rPr>
              <a:t>filter predicate [] = []</a:t>
            </a:r>
          </a:p>
          <a:p>
            <a:r>
              <a:rPr lang="en-US" sz="2200" dirty="0">
                <a:latin typeface="Consolas" panose="020B0609020204030204" pitchFamily="49" charset="0"/>
              </a:rPr>
              <a:t>filter predicate (</a:t>
            </a:r>
            <a:r>
              <a:rPr lang="en-US" sz="2200" dirty="0" err="1">
                <a:latin typeface="Consolas" panose="020B0609020204030204" pitchFamily="49" charset="0"/>
              </a:rPr>
              <a:t>x:xs</a:t>
            </a:r>
            <a:r>
              <a:rPr lang="en-US" sz="2200" dirty="0">
                <a:latin typeface="Consolas" panose="020B0609020204030204" pitchFamily="49" charset="0"/>
              </a:rPr>
              <a:t>) </a:t>
            </a:r>
          </a:p>
          <a:p>
            <a:r>
              <a:rPr lang="en-US" sz="2200" dirty="0">
                <a:latin typeface="Consolas" panose="020B0609020204030204" pitchFamily="49" charset="0"/>
              </a:rPr>
              <a:t> | (predicate x) = x : (filter predicate </a:t>
            </a:r>
            <a:r>
              <a:rPr lang="en-US" sz="2200" dirty="0" err="1">
                <a:latin typeface="Consolas" panose="020B0609020204030204" pitchFamily="49" charset="0"/>
              </a:rPr>
              <a:t>xs</a:t>
            </a:r>
            <a:r>
              <a:rPr lang="en-US" sz="2200" dirty="0">
                <a:latin typeface="Consolas" panose="020B0609020204030204" pitchFamily="49" charset="0"/>
              </a:rPr>
              <a:t>)</a:t>
            </a:r>
          </a:p>
          <a:p>
            <a:r>
              <a:rPr lang="en-US" sz="2200" dirty="0">
                <a:latin typeface="Consolas" panose="020B0609020204030204" pitchFamily="49" charset="0"/>
              </a:rPr>
              <a:t> | otherwise = filter predicate </a:t>
            </a:r>
            <a:r>
              <a:rPr lang="en-US" sz="2200" dirty="0" err="1">
                <a:latin typeface="Consolas" panose="020B0609020204030204" pitchFamily="49" charset="0"/>
              </a:rPr>
              <a:t>xs</a:t>
            </a:r>
            <a:endParaRPr lang="en-US" sz="2200" dirty="0">
              <a:latin typeface="Consolas" panose="020B0609020204030204" pitchFamily="49" charset="0"/>
            </a:endParaRPr>
          </a:p>
        </p:txBody>
      </p:sp>
      <p:sp>
        <p:nvSpPr>
          <p:cNvPr id="72" name="TextBox 71">
            <a:extLst>
              <a:ext uri="{FF2B5EF4-FFF2-40B4-BE49-F238E27FC236}">
                <a16:creationId xmlns:a16="http://schemas.microsoft.com/office/drawing/2014/main" id="{245A7C19-3E44-494B-8251-CC32011EDFF5}"/>
              </a:ext>
            </a:extLst>
          </p:cNvPr>
          <p:cNvSpPr txBox="1"/>
          <p:nvPr/>
        </p:nvSpPr>
        <p:spPr>
          <a:xfrm>
            <a:off x="3444056" y="1902504"/>
            <a:ext cx="5303888" cy="461665"/>
          </a:xfrm>
          <a:prstGeom prst="rect">
            <a:avLst/>
          </a:prstGeom>
          <a:noFill/>
        </p:spPr>
        <p:txBody>
          <a:bodyPr wrap="square" rtlCol="0">
            <a:spAutoFit/>
          </a:bodyPr>
          <a:lstStyle/>
          <a:p>
            <a:pPr algn="ctr"/>
            <a:r>
              <a:rPr lang="en-US" sz="2400" dirty="0">
                <a:latin typeface="Corbel" panose="020B0503020204020204" pitchFamily="34" charset="0"/>
              </a:rPr>
              <a:t>It's simple! Let’s look!</a:t>
            </a:r>
          </a:p>
        </p:txBody>
      </p:sp>
      <p:sp>
        <p:nvSpPr>
          <p:cNvPr id="60" name="Speech Bubble: Rectangle with Corners Rounded 59">
            <a:extLst>
              <a:ext uri="{FF2B5EF4-FFF2-40B4-BE49-F238E27FC236}">
                <a16:creationId xmlns:a16="http://schemas.microsoft.com/office/drawing/2014/main" id="{326F746E-8820-4247-94B3-B37ABB106FA1}"/>
              </a:ext>
            </a:extLst>
          </p:cNvPr>
          <p:cNvSpPr/>
          <p:nvPr/>
        </p:nvSpPr>
        <p:spPr>
          <a:xfrm>
            <a:off x="2477473" y="1419828"/>
            <a:ext cx="2583977" cy="1099977"/>
          </a:xfrm>
          <a:prstGeom prst="wedgeRoundRectCallout">
            <a:avLst>
              <a:gd name="adj1" fmla="val 53168"/>
              <a:gd name="adj2" fmla="val 1256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user passes in an empty list…</a:t>
            </a:r>
          </a:p>
        </p:txBody>
      </p:sp>
      <p:sp>
        <p:nvSpPr>
          <p:cNvPr id="61" name="Speech Bubble: Rectangle with Corners Rounded 60">
            <a:extLst>
              <a:ext uri="{FF2B5EF4-FFF2-40B4-BE49-F238E27FC236}">
                <a16:creationId xmlns:a16="http://schemas.microsoft.com/office/drawing/2014/main" id="{0AA47535-70CF-46BC-B62A-D5C5C4D2ECFB}"/>
              </a:ext>
            </a:extLst>
          </p:cNvPr>
          <p:cNvSpPr/>
          <p:nvPr/>
        </p:nvSpPr>
        <p:spPr>
          <a:xfrm>
            <a:off x="5732649" y="1286413"/>
            <a:ext cx="2344095" cy="1209900"/>
          </a:xfrm>
          <a:prstGeom prst="wedgeRoundRectCallout">
            <a:avLst>
              <a:gd name="adj1" fmla="val -44742"/>
              <a:gd name="adj2" fmla="val 1219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just return an empty list.</a:t>
            </a:r>
          </a:p>
        </p:txBody>
      </p:sp>
      <p:sp>
        <p:nvSpPr>
          <p:cNvPr id="63" name="Speech Bubble: Rectangle with Corners Rounded 62">
            <a:extLst>
              <a:ext uri="{FF2B5EF4-FFF2-40B4-BE49-F238E27FC236}">
                <a16:creationId xmlns:a16="http://schemas.microsoft.com/office/drawing/2014/main" id="{D87BD86F-D655-4310-A505-77079FC69416}"/>
              </a:ext>
            </a:extLst>
          </p:cNvPr>
          <p:cNvSpPr/>
          <p:nvPr/>
        </p:nvSpPr>
        <p:spPr>
          <a:xfrm>
            <a:off x="1355104" y="1790695"/>
            <a:ext cx="3836794" cy="1099977"/>
          </a:xfrm>
          <a:prstGeom prst="wedgeRoundRectCallout">
            <a:avLst>
              <a:gd name="adj1" fmla="val 53168"/>
              <a:gd name="adj2" fmla="val 1256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 we break our input list into the head item (</a:t>
            </a:r>
            <a:r>
              <a:rPr lang="en-US" sz="2000" dirty="0">
                <a:solidFill>
                  <a:srgbClr val="FFC1C1"/>
                </a:solidFill>
                <a:latin typeface="Corbel" panose="020B0503020204020204" pitchFamily="34" charset="0"/>
              </a:rPr>
              <a:t>x</a:t>
            </a:r>
            <a:r>
              <a:rPr lang="en-US" sz="2000" dirty="0">
                <a:latin typeface="Corbel" panose="020B0503020204020204" pitchFamily="34" charset="0"/>
              </a:rPr>
              <a:t>) and the rest of the list (</a:t>
            </a:r>
            <a:r>
              <a:rPr lang="en-US" sz="2000" dirty="0" err="1">
                <a:solidFill>
                  <a:srgbClr val="FFC1C1"/>
                </a:solidFill>
                <a:latin typeface="Corbel" panose="020B0503020204020204" pitchFamily="34" charset="0"/>
              </a:rPr>
              <a:t>xs</a:t>
            </a:r>
            <a:r>
              <a:rPr lang="en-US" sz="2000" dirty="0">
                <a:latin typeface="Corbel" panose="020B0503020204020204" pitchFamily="34" charset="0"/>
              </a:rPr>
              <a:t>).</a:t>
            </a:r>
          </a:p>
        </p:txBody>
      </p:sp>
      <p:sp>
        <p:nvSpPr>
          <p:cNvPr id="64" name="Speech Bubble: Rectangle with Corners Rounded 63">
            <a:extLst>
              <a:ext uri="{FF2B5EF4-FFF2-40B4-BE49-F238E27FC236}">
                <a16:creationId xmlns:a16="http://schemas.microsoft.com/office/drawing/2014/main" id="{7B50DF21-37B2-4546-AA8A-C5A62E205B1D}"/>
              </a:ext>
            </a:extLst>
          </p:cNvPr>
          <p:cNvSpPr/>
          <p:nvPr/>
        </p:nvSpPr>
        <p:spPr>
          <a:xfrm>
            <a:off x="962675" y="4748778"/>
            <a:ext cx="2344095" cy="959328"/>
          </a:xfrm>
          <a:prstGeom prst="wedgeRoundRectCallout">
            <a:avLst>
              <a:gd name="adj1" fmla="val 103835"/>
              <a:gd name="adj2" fmla="val -981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a:t>
            </a:r>
            <a:r>
              <a:rPr lang="en-US" sz="2000" dirty="0">
                <a:solidFill>
                  <a:srgbClr val="FFC1C1"/>
                </a:solidFill>
                <a:latin typeface="Corbel" panose="020B0503020204020204" pitchFamily="34" charset="0"/>
              </a:rPr>
              <a:t>predicate</a:t>
            </a:r>
            <a:r>
              <a:rPr lang="en-US" sz="2000" dirty="0">
                <a:latin typeface="Corbel" panose="020B0503020204020204" pitchFamily="34" charset="0"/>
              </a:rPr>
              <a:t> returns </a:t>
            </a:r>
            <a:r>
              <a:rPr lang="en-US" sz="2000" dirty="0">
                <a:solidFill>
                  <a:srgbClr val="FFC1C1"/>
                </a:solidFill>
                <a:latin typeface="Corbel" panose="020B0503020204020204" pitchFamily="34" charset="0"/>
              </a:rPr>
              <a:t>True</a:t>
            </a:r>
            <a:r>
              <a:rPr lang="en-US" sz="2000" dirty="0">
                <a:latin typeface="Corbel" panose="020B0503020204020204" pitchFamily="34" charset="0"/>
              </a:rPr>
              <a:t> for our first item </a:t>
            </a:r>
            <a:r>
              <a:rPr lang="en-US" sz="2000" dirty="0">
                <a:solidFill>
                  <a:srgbClr val="FFC1C1"/>
                </a:solidFill>
                <a:latin typeface="Corbel" panose="020B0503020204020204" pitchFamily="34" charset="0"/>
              </a:rPr>
              <a:t>x</a:t>
            </a:r>
            <a:r>
              <a:rPr lang="en-US" sz="2000" dirty="0">
                <a:latin typeface="Corbel" panose="020B0503020204020204" pitchFamily="34" charset="0"/>
              </a:rPr>
              <a:t>.</a:t>
            </a:r>
          </a:p>
        </p:txBody>
      </p:sp>
      <p:sp>
        <p:nvSpPr>
          <p:cNvPr id="65" name="Speech Bubble: Rectangle with Corners Rounded 64">
            <a:extLst>
              <a:ext uri="{FF2B5EF4-FFF2-40B4-BE49-F238E27FC236}">
                <a16:creationId xmlns:a16="http://schemas.microsoft.com/office/drawing/2014/main" id="{F2F54821-4EE7-48D0-84B5-29A3B21E5924}"/>
              </a:ext>
            </a:extLst>
          </p:cNvPr>
          <p:cNvSpPr/>
          <p:nvPr/>
        </p:nvSpPr>
        <p:spPr>
          <a:xfrm>
            <a:off x="3444056" y="5515456"/>
            <a:ext cx="3291281" cy="959328"/>
          </a:xfrm>
          <a:prstGeom prst="wedgeRoundRectCallout">
            <a:avLst>
              <a:gd name="adj1" fmla="val -4465"/>
              <a:gd name="adj2" fmla="val -1434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 we just </a:t>
            </a:r>
            <a:r>
              <a:rPr lang="en-US" sz="2000" dirty="0">
                <a:solidFill>
                  <a:srgbClr val="FFC1C1"/>
                </a:solidFill>
                <a:latin typeface="Corbel" panose="020B0503020204020204" pitchFamily="34" charset="0"/>
              </a:rPr>
              <a:t>return</a:t>
            </a:r>
            <a:r>
              <a:rPr lang="en-US" sz="2000" dirty="0">
                <a:latin typeface="Corbel" panose="020B0503020204020204" pitchFamily="34" charset="0"/>
              </a:rPr>
              <a:t> the </a:t>
            </a:r>
            <a:r>
              <a:rPr lang="en-US" sz="2000" dirty="0">
                <a:solidFill>
                  <a:srgbClr val="FFC1C1"/>
                </a:solidFill>
                <a:latin typeface="Corbel" panose="020B0503020204020204" pitchFamily="34" charset="0"/>
              </a:rPr>
              <a:t>rest of the filtered list</a:t>
            </a:r>
            <a:r>
              <a:rPr lang="en-US" sz="2000" dirty="0">
                <a:latin typeface="Corbel" panose="020B0503020204020204" pitchFamily="34" charset="0"/>
              </a:rPr>
              <a:t>, but leave out </a:t>
            </a:r>
            <a:r>
              <a:rPr lang="en-US" sz="2000" dirty="0">
                <a:solidFill>
                  <a:srgbClr val="FFC1C1"/>
                </a:solidFill>
                <a:latin typeface="Corbel" panose="020B0503020204020204" pitchFamily="34" charset="0"/>
              </a:rPr>
              <a:t>x</a:t>
            </a:r>
            <a:r>
              <a:rPr lang="en-US" sz="2000" dirty="0">
                <a:latin typeface="Corbel" panose="020B0503020204020204" pitchFamily="34" charset="0"/>
              </a:rPr>
              <a:t>.</a:t>
            </a:r>
          </a:p>
        </p:txBody>
      </p:sp>
      <p:sp>
        <p:nvSpPr>
          <p:cNvPr id="66" name="Speech Bubble: Rectangle with Corners Rounded 65">
            <a:extLst>
              <a:ext uri="{FF2B5EF4-FFF2-40B4-BE49-F238E27FC236}">
                <a16:creationId xmlns:a16="http://schemas.microsoft.com/office/drawing/2014/main" id="{0D1D6EB7-652E-4645-932B-B3790C04E325}"/>
              </a:ext>
            </a:extLst>
          </p:cNvPr>
          <p:cNvSpPr/>
          <p:nvPr/>
        </p:nvSpPr>
        <p:spPr>
          <a:xfrm>
            <a:off x="5905478" y="2147894"/>
            <a:ext cx="2344095" cy="959328"/>
          </a:xfrm>
          <a:prstGeom prst="wedgeRoundRectCallout">
            <a:avLst>
              <a:gd name="adj1" fmla="val -59768"/>
              <a:gd name="adj2" fmla="val 1471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concatenate </a:t>
            </a:r>
            <a:r>
              <a:rPr lang="en-US" sz="2000" dirty="0">
                <a:solidFill>
                  <a:srgbClr val="FFC1C1"/>
                </a:solidFill>
                <a:latin typeface="Corbel" panose="020B0503020204020204" pitchFamily="34" charset="0"/>
              </a:rPr>
              <a:t>x</a:t>
            </a:r>
            <a:r>
              <a:rPr lang="en-US" sz="2000" dirty="0">
                <a:latin typeface="Corbel" panose="020B0503020204020204" pitchFamily="34" charset="0"/>
              </a:rPr>
              <a:t>…</a:t>
            </a:r>
          </a:p>
        </p:txBody>
      </p:sp>
      <p:sp>
        <p:nvSpPr>
          <p:cNvPr id="16" name="Speech Bubble: Rectangle with Corners Rounded 15">
            <a:extLst>
              <a:ext uri="{FF2B5EF4-FFF2-40B4-BE49-F238E27FC236}">
                <a16:creationId xmlns:a16="http://schemas.microsoft.com/office/drawing/2014/main" id="{A5203869-9265-4905-AF98-308B15976994}"/>
              </a:ext>
            </a:extLst>
          </p:cNvPr>
          <p:cNvSpPr/>
          <p:nvPr/>
        </p:nvSpPr>
        <p:spPr>
          <a:xfrm>
            <a:off x="8346108" y="2579462"/>
            <a:ext cx="2344095" cy="959328"/>
          </a:xfrm>
          <a:prstGeom prst="wedgeRoundRectCallout">
            <a:avLst>
              <a:gd name="adj1" fmla="val -127129"/>
              <a:gd name="adj2" fmla="val 10023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onto the rest of the filtered list.</a:t>
            </a:r>
          </a:p>
        </p:txBody>
      </p:sp>
      <p:sp>
        <p:nvSpPr>
          <p:cNvPr id="19" name="Title 1">
            <a:extLst>
              <a:ext uri="{FF2B5EF4-FFF2-40B4-BE49-F238E27FC236}">
                <a16:creationId xmlns:a16="http://schemas.microsoft.com/office/drawing/2014/main" id="{4F77EC32-C067-4758-A060-46D3E63847D5}"/>
              </a:ext>
            </a:extLst>
          </p:cNvPr>
          <p:cNvSpPr>
            <a:spLocks noGrp="1"/>
          </p:cNvSpPr>
          <p:nvPr>
            <p:ph type="title"/>
          </p:nvPr>
        </p:nvSpPr>
        <p:spPr>
          <a:xfrm>
            <a:off x="914400" y="-76200"/>
            <a:ext cx="10363200" cy="1143000"/>
          </a:xfrm>
        </p:spPr>
        <p:txBody>
          <a:bodyPr/>
          <a:lstStyle/>
          <a:p>
            <a:r>
              <a:rPr lang="en-US" dirty="0"/>
              <a:t>High-order Functions: </a:t>
            </a:r>
            <a:r>
              <a:rPr lang="en-US" dirty="0">
                <a:solidFill>
                  <a:srgbClr val="FF0000"/>
                </a:solidFill>
              </a:rPr>
              <a:t>filter</a:t>
            </a:r>
          </a:p>
        </p:txBody>
      </p:sp>
    </p:spTree>
    <p:extLst>
      <p:ext uri="{BB962C8B-B14F-4D97-AF65-F5344CB8AC3E}">
        <p14:creationId xmlns:p14="http://schemas.microsoft.com/office/powerpoint/2010/main" val="323735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down)">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down)">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6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down)">
                                      <p:cBhvr>
                                        <p:cTn id="47" dur="5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6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down)">
                                      <p:cBhvr>
                                        <p:cTn id="60" dur="500"/>
                                        <p:tgtEl>
                                          <p:spTgt spid="6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wipe(down)">
                                      <p:cBhvr>
                                        <p:cTn id="65" dur="500"/>
                                        <p:tgtEl>
                                          <p:spTgt spid="6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down)">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6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down)">
                                      <p:cBhvr>
                                        <p:cTn id="87" dur="500"/>
                                        <p:tgtEl>
                                          <p:spTgt spid="65"/>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 grpId="0" uiExpand="1" build="p"/>
      <p:bldP spid="72" grpId="0"/>
      <p:bldP spid="60" grpId="0" animBg="1"/>
      <p:bldP spid="60" grpId="1" animBg="1"/>
      <p:bldP spid="61" grpId="0" animBg="1"/>
      <p:bldP spid="61" grpId="1" animBg="1"/>
      <p:bldP spid="63" grpId="0" animBg="1"/>
      <p:bldP spid="63" grpId="1" animBg="1"/>
      <p:bldP spid="64" grpId="0" animBg="1"/>
      <p:bldP spid="64" grpId="1" animBg="1"/>
      <p:bldP spid="65" grpId="0" animBg="1"/>
      <p:bldP spid="65" grpId="1" animBg="1"/>
      <p:bldP spid="66" grpId="0" animBg="1"/>
      <p:bldP spid="66" grpId="1" animBg="1"/>
      <p:bldP spid="16" grpId="0" animBg="1"/>
      <p:bldP spid="16"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High-order Functions: </a:t>
            </a:r>
            <a:r>
              <a:rPr lang="en-US" dirty="0">
                <a:solidFill>
                  <a:srgbClr val="FF0000"/>
                </a:solidFill>
              </a:rPr>
              <a:t>reducers</a:t>
            </a:r>
          </a:p>
        </p:txBody>
      </p:sp>
      <p:sp>
        <p:nvSpPr>
          <p:cNvPr id="3" name="TextBox 2">
            <a:extLst>
              <a:ext uri="{FF2B5EF4-FFF2-40B4-BE49-F238E27FC236}">
                <a16:creationId xmlns:a16="http://schemas.microsoft.com/office/drawing/2014/main" id="{29391C54-FAD9-4FBD-8468-74742D7ED470}"/>
              </a:ext>
            </a:extLst>
          </p:cNvPr>
          <p:cNvSpPr txBox="1"/>
          <p:nvPr/>
        </p:nvSpPr>
        <p:spPr>
          <a:xfrm>
            <a:off x="197431" y="1205408"/>
            <a:ext cx="6595664" cy="830997"/>
          </a:xfrm>
          <a:prstGeom prst="rect">
            <a:avLst/>
          </a:prstGeom>
          <a:noFill/>
        </p:spPr>
        <p:txBody>
          <a:bodyPr wrap="square" rtlCol="0">
            <a:spAutoFit/>
          </a:bodyPr>
          <a:lstStyle/>
          <a:p>
            <a:pPr algn="ctr"/>
            <a:r>
              <a:rPr lang="en-US" sz="2400" dirty="0">
                <a:latin typeface="Corbel" panose="020B0503020204020204" pitchFamily="34" charset="0"/>
              </a:rPr>
              <a:t>A </a:t>
            </a:r>
            <a:r>
              <a:rPr lang="en-US" sz="2400" dirty="0">
                <a:solidFill>
                  <a:srgbClr val="7030A0"/>
                </a:solidFill>
                <a:latin typeface="Corbel" panose="020B0503020204020204" pitchFamily="34" charset="0"/>
              </a:rPr>
              <a:t>reducer</a:t>
            </a:r>
            <a:r>
              <a:rPr lang="en-US" sz="2400" dirty="0">
                <a:latin typeface="Corbel" panose="020B0503020204020204" pitchFamily="34" charset="0"/>
              </a:rPr>
              <a:t> is a function that combines the values in an input list to produce a single output value.</a:t>
            </a:r>
          </a:p>
        </p:txBody>
      </p:sp>
      <p:sp>
        <p:nvSpPr>
          <p:cNvPr id="36" name="TextBox 35">
            <a:extLst>
              <a:ext uri="{FF2B5EF4-FFF2-40B4-BE49-F238E27FC236}">
                <a16:creationId xmlns:a16="http://schemas.microsoft.com/office/drawing/2014/main" id="{951DD645-A35E-4350-B41E-5E647E6A9B78}"/>
              </a:ext>
            </a:extLst>
          </p:cNvPr>
          <p:cNvSpPr txBox="1"/>
          <p:nvPr/>
        </p:nvSpPr>
        <p:spPr>
          <a:xfrm>
            <a:off x="792112" y="2438292"/>
            <a:ext cx="5303888" cy="461665"/>
          </a:xfrm>
          <a:prstGeom prst="rect">
            <a:avLst/>
          </a:prstGeom>
          <a:noFill/>
        </p:spPr>
        <p:txBody>
          <a:bodyPr wrap="square" rtlCol="0">
            <a:spAutoFit/>
          </a:bodyPr>
          <a:lstStyle/>
          <a:p>
            <a:pPr algn="ctr"/>
            <a:r>
              <a:rPr lang="en-US" sz="2400" dirty="0">
                <a:latin typeface="Corbel" panose="020B0503020204020204" pitchFamily="34" charset="0"/>
              </a:rPr>
              <a:t>Each reducer takes three inputs:</a:t>
            </a:r>
          </a:p>
        </p:txBody>
      </p:sp>
      <p:sp>
        <p:nvSpPr>
          <p:cNvPr id="56" name="TextBox 55">
            <a:extLst>
              <a:ext uri="{FF2B5EF4-FFF2-40B4-BE49-F238E27FC236}">
                <a16:creationId xmlns:a16="http://schemas.microsoft.com/office/drawing/2014/main" id="{29996D2D-65AC-46D2-BBDC-E8EF90AFDEF2}"/>
              </a:ext>
            </a:extLst>
          </p:cNvPr>
          <p:cNvSpPr txBox="1"/>
          <p:nvPr/>
        </p:nvSpPr>
        <p:spPr>
          <a:xfrm>
            <a:off x="1069989" y="3869562"/>
            <a:ext cx="4703754" cy="461665"/>
          </a:xfrm>
          <a:prstGeom prst="rect">
            <a:avLst/>
          </a:prstGeom>
          <a:noFill/>
        </p:spPr>
        <p:txBody>
          <a:bodyPr wrap="square" rtlCol="0">
            <a:spAutoFit/>
          </a:bodyPr>
          <a:lstStyle/>
          <a:p>
            <a:pPr algn="ctr"/>
            <a:r>
              <a:rPr lang="en-US" sz="2400" dirty="0">
                <a:latin typeface="Corbel" panose="020B0503020204020204" pitchFamily="34" charset="0"/>
              </a:rPr>
              <a:t>2. An initial </a:t>
            </a:r>
            <a:r>
              <a:rPr lang="en-US" sz="2400" dirty="0">
                <a:solidFill>
                  <a:srgbClr val="FF0000"/>
                </a:solidFill>
                <a:latin typeface="Corbel" panose="020B0503020204020204" pitchFamily="34" charset="0"/>
              </a:rPr>
              <a:t>"accumulator" </a:t>
            </a:r>
            <a:r>
              <a:rPr lang="en-US" sz="2400" dirty="0">
                <a:latin typeface="Corbel" panose="020B0503020204020204" pitchFamily="34" charset="0"/>
              </a:rPr>
              <a:t>value,</a:t>
            </a:r>
          </a:p>
        </p:txBody>
      </p:sp>
      <p:sp>
        <p:nvSpPr>
          <p:cNvPr id="58" name="TextBox 57">
            <a:extLst>
              <a:ext uri="{FF2B5EF4-FFF2-40B4-BE49-F238E27FC236}">
                <a16:creationId xmlns:a16="http://schemas.microsoft.com/office/drawing/2014/main" id="{322E5B61-67FB-4AD9-8DE3-453E979BABF5}"/>
              </a:ext>
            </a:extLst>
          </p:cNvPr>
          <p:cNvSpPr txBox="1"/>
          <p:nvPr/>
        </p:nvSpPr>
        <p:spPr>
          <a:xfrm>
            <a:off x="1420608" y="2994812"/>
            <a:ext cx="4002515" cy="830997"/>
          </a:xfrm>
          <a:prstGeom prst="rect">
            <a:avLst/>
          </a:prstGeom>
          <a:noFill/>
        </p:spPr>
        <p:txBody>
          <a:bodyPr wrap="square" rtlCol="0">
            <a:spAutoFit/>
          </a:bodyPr>
          <a:lstStyle/>
          <a:p>
            <a:pPr algn="ctr"/>
            <a:r>
              <a:rPr lang="en-US" sz="2400" dirty="0">
                <a:latin typeface="Corbel" panose="020B0503020204020204" pitchFamily="34" charset="0"/>
              </a:rPr>
              <a:t>1. A </a:t>
            </a:r>
            <a:r>
              <a:rPr lang="en-US" sz="2400" dirty="0">
                <a:solidFill>
                  <a:srgbClr val="FF0000"/>
                </a:solidFill>
                <a:latin typeface="Corbel" panose="020B0503020204020204" pitchFamily="34" charset="0"/>
              </a:rPr>
              <a:t>function </a:t>
            </a:r>
            <a:r>
              <a:rPr lang="en-US" sz="2400" dirty="0">
                <a:latin typeface="Corbel" panose="020B0503020204020204" pitchFamily="34" charset="0"/>
              </a:rPr>
              <a:t>that</a:t>
            </a:r>
            <a:r>
              <a:rPr lang="en-US" sz="2400" dirty="0">
                <a:solidFill>
                  <a:srgbClr val="FF0000"/>
                </a:solidFill>
                <a:latin typeface="Corbel" panose="020B0503020204020204" pitchFamily="34" charset="0"/>
              </a:rPr>
              <a:t> </a:t>
            </a:r>
            <a:r>
              <a:rPr lang="en-US" sz="2400" dirty="0">
                <a:latin typeface="Corbel" panose="020B0503020204020204" pitchFamily="34" charset="0"/>
              </a:rPr>
              <a:t>processes each of the elements,</a:t>
            </a:r>
          </a:p>
        </p:txBody>
      </p:sp>
      <p:sp>
        <p:nvSpPr>
          <p:cNvPr id="59" name="TextBox 58">
            <a:extLst>
              <a:ext uri="{FF2B5EF4-FFF2-40B4-BE49-F238E27FC236}">
                <a16:creationId xmlns:a16="http://schemas.microsoft.com/office/drawing/2014/main" id="{CA8634AF-33AD-429B-85FF-010BA9134835}"/>
              </a:ext>
            </a:extLst>
          </p:cNvPr>
          <p:cNvSpPr txBox="1"/>
          <p:nvPr/>
        </p:nvSpPr>
        <p:spPr>
          <a:xfrm>
            <a:off x="953690" y="4403683"/>
            <a:ext cx="4936350" cy="461665"/>
          </a:xfrm>
          <a:prstGeom prst="rect">
            <a:avLst/>
          </a:prstGeom>
          <a:noFill/>
        </p:spPr>
        <p:txBody>
          <a:bodyPr wrap="square" rtlCol="0">
            <a:spAutoFit/>
          </a:bodyPr>
          <a:lstStyle/>
          <a:p>
            <a:pPr algn="ctr"/>
            <a:r>
              <a:rPr lang="en-US" sz="2400" dirty="0">
                <a:latin typeface="Corbel" panose="020B0503020204020204" pitchFamily="34" charset="0"/>
              </a:rPr>
              <a:t>3. A </a:t>
            </a:r>
            <a:r>
              <a:rPr lang="en-US" sz="2400" dirty="0">
                <a:solidFill>
                  <a:srgbClr val="FF0000"/>
                </a:solidFill>
                <a:latin typeface="Corbel" panose="020B0503020204020204" pitchFamily="34" charset="0"/>
              </a:rPr>
              <a:t>list</a:t>
            </a:r>
            <a:r>
              <a:rPr lang="en-US" sz="2400" dirty="0">
                <a:latin typeface="Corbel" panose="020B0503020204020204" pitchFamily="34" charset="0"/>
              </a:rPr>
              <a:t> of items to operate on.</a:t>
            </a:r>
          </a:p>
        </p:txBody>
      </p:sp>
      <p:sp>
        <p:nvSpPr>
          <p:cNvPr id="85" name="TextBox 84">
            <a:extLst>
              <a:ext uri="{FF2B5EF4-FFF2-40B4-BE49-F238E27FC236}">
                <a16:creationId xmlns:a16="http://schemas.microsoft.com/office/drawing/2014/main" id="{BDE51991-8767-43AC-BA9C-3190B0D5D6AF}"/>
              </a:ext>
            </a:extLst>
          </p:cNvPr>
          <p:cNvSpPr txBox="1"/>
          <p:nvPr/>
        </p:nvSpPr>
        <p:spPr>
          <a:xfrm>
            <a:off x="673747" y="5329535"/>
            <a:ext cx="5643032" cy="830997"/>
          </a:xfrm>
          <a:prstGeom prst="rect">
            <a:avLst/>
          </a:prstGeom>
          <a:noFill/>
        </p:spPr>
        <p:txBody>
          <a:bodyPr wrap="square" rtlCol="0">
            <a:spAutoFit/>
          </a:bodyPr>
          <a:lstStyle/>
          <a:p>
            <a:pPr algn="ctr"/>
            <a:r>
              <a:rPr lang="en-US" sz="2400" dirty="0">
                <a:latin typeface="Corbel" panose="020B0503020204020204" pitchFamily="34" charset="0"/>
              </a:rPr>
              <a:t>Haskell has two different reducer functions: </a:t>
            </a:r>
            <a:r>
              <a:rPr lang="en-US" sz="2400" dirty="0" err="1">
                <a:solidFill>
                  <a:srgbClr val="FF0000"/>
                </a:solidFill>
                <a:latin typeface="Corbel" panose="020B0503020204020204" pitchFamily="34" charset="0"/>
              </a:rPr>
              <a:t>foldl</a:t>
            </a:r>
            <a:r>
              <a:rPr lang="en-US" sz="2400" dirty="0">
                <a:latin typeface="Corbel" panose="020B0503020204020204" pitchFamily="34" charset="0"/>
              </a:rPr>
              <a:t> and </a:t>
            </a:r>
            <a:r>
              <a:rPr lang="en-US" sz="2400" dirty="0" err="1">
                <a:solidFill>
                  <a:srgbClr val="FF0000"/>
                </a:solidFill>
                <a:latin typeface="Corbel" panose="020B0503020204020204" pitchFamily="34" charset="0"/>
              </a:rPr>
              <a:t>foldr</a:t>
            </a:r>
            <a:r>
              <a:rPr lang="en-US" sz="2400" dirty="0">
                <a:latin typeface="Corbel" panose="020B0503020204020204" pitchFamily="34" charset="0"/>
              </a:rPr>
              <a:t>. Let's learn about both!</a:t>
            </a:r>
          </a:p>
        </p:txBody>
      </p:sp>
      <p:pic>
        <p:nvPicPr>
          <p:cNvPr id="5" name="Picture 4">
            <a:extLst>
              <a:ext uri="{FF2B5EF4-FFF2-40B4-BE49-F238E27FC236}">
                <a16:creationId xmlns:a16="http://schemas.microsoft.com/office/drawing/2014/main" id="{339B95A4-57EA-4863-975C-4355E8781676}"/>
              </a:ext>
            </a:extLst>
          </p:cNvPr>
          <p:cNvPicPr>
            <a:picLocks noChangeAspect="1"/>
          </p:cNvPicPr>
          <p:nvPr/>
        </p:nvPicPr>
        <p:blipFill>
          <a:blip r:embed="rId2"/>
          <a:stretch>
            <a:fillRect/>
          </a:stretch>
        </p:blipFill>
        <p:spPr>
          <a:xfrm>
            <a:off x="7433795" y="1588306"/>
            <a:ext cx="3648075" cy="3619500"/>
          </a:xfrm>
          <a:prstGeom prst="rect">
            <a:avLst/>
          </a:prstGeom>
        </p:spPr>
      </p:pic>
    </p:spTree>
    <p:extLst>
      <p:ext uri="{BB962C8B-B14F-4D97-AF65-F5344CB8AC3E}">
        <p14:creationId xmlns:p14="http://schemas.microsoft.com/office/powerpoint/2010/main" val="418326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6" grpId="0"/>
      <p:bldP spid="56" grpId="0"/>
      <p:bldP spid="58" grpId="0"/>
      <p:bldP spid="59" grpId="0"/>
      <p:bldP spid="8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79F77342-5C02-46FB-AFDB-BD0B6868F04E}"/>
              </a:ext>
            </a:extLst>
          </p:cNvPr>
          <p:cNvSpPr/>
          <p:nvPr/>
        </p:nvSpPr>
        <p:spPr>
          <a:xfrm>
            <a:off x="5652889" y="3612815"/>
            <a:ext cx="6168882" cy="2159335"/>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Example f() functions:</a:t>
            </a:r>
            <a:br>
              <a:rPr lang="en-US" sz="2000" dirty="0">
                <a:solidFill>
                  <a:schemeClr val="tx1"/>
                </a:solidFill>
                <a:latin typeface="Consolas" panose="020B0609020204030204" pitchFamily="49" charset="0"/>
              </a:rPr>
            </a:br>
            <a:endParaRPr lang="en-US" sz="4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int f1(int x, int </a:t>
            </a:r>
            <a:r>
              <a:rPr lang="en-US" sz="2000" dirty="0" err="1">
                <a:solidFill>
                  <a:schemeClr val="tx1"/>
                </a:solidFill>
                <a:latin typeface="Consolas" panose="020B0609020204030204" pitchFamily="49" charset="0"/>
              </a:rPr>
              <a:t>accum</a:t>
            </a:r>
            <a:r>
              <a:rPr lang="en-US" sz="2000" dirty="0">
                <a:solidFill>
                  <a:schemeClr val="tx1"/>
                </a:solidFill>
                <a:latin typeface="Consolas" panose="020B0609020204030204" pitchFamily="49" charset="0"/>
              </a:rPr>
              <a:t>) </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return </a:t>
            </a:r>
            <a:r>
              <a:rPr lang="en-US" sz="2000" dirty="0" err="1">
                <a:solidFill>
                  <a:schemeClr val="tx1"/>
                </a:solidFill>
                <a:latin typeface="Consolas" panose="020B0609020204030204" pitchFamily="49" charset="0"/>
              </a:rPr>
              <a:t>accum</a:t>
            </a:r>
            <a:r>
              <a:rPr lang="en-US" sz="2000" dirty="0">
                <a:solidFill>
                  <a:schemeClr val="tx1"/>
                </a:solidFill>
                <a:latin typeface="Consolas" panose="020B0609020204030204" pitchFamily="49" charset="0"/>
              </a:rPr>
              <a:t> + x; }</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string f2(string x,</a:t>
            </a:r>
            <a:r>
              <a:rPr lang="en-US" sz="1200" dirty="0">
                <a:solidFill>
                  <a:schemeClr val="tx1"/>
                </a:solidFill>
                <a:latin typeface="Consolas" panose="020B0609020204030204" pitchFamily="49" charset="0"/>
              </a:rPr>
              <a:t> </a:t>
            </a:r>
            <a:r>
              <a:rPr lang="en-US" sz="2000" dirty="0">
                <a:solidFill>
                  <a:schemeClr val="tx1"/>
                </a:solidFill>
                <a:latin typeface="Consolas" panose="020B0609020204030204" pitchFamily="49" charset="0"/>
              </a:rPr>
              <a:t>string </a:t>
            </a:r>
            <a:r>
              <a:rPr lang="en-US" sz="2000" dirty="0" err="1">
                <a:solidFill>
                  <a:schemeClr val="tx1"/>
                </a:solidFill>
                <a:latin typeface="Consolas" panose="020B0609020204030204" pitchFamily="49" charset="0"/>
              </a:rPr>
              <a:t>accum</a:t>
            </a:r>
            <a:r>
              <a:rPr lang="en-US" sz="2000" dirty="0">
                <a:solidFill>
                  <a:schemeClr val="tx1"/>
                </a:solidFill>
                <a:latin typeface="Consolas" panose="020B0609020204030204" pitchFamily="49" charset="0"/>
              </a:rPr>
              <a:t>)</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return x + </a:t>
            </a:r>
            <a:r>
              <a:rPr lang="en-US" sz="2000" dirty="0" err="1">
                <a:solidFill>
                  <a:schemeClr val="tx1"/>
                </a:solidFill>
                <a:latin typeface="Consolas" panose="020B0609020204030204" pitchFamily="49" charset="0"/>
              </a:rPr>
              <a:t>accum</a:t>
            </a:r>
            <a:r>
              <a:rPr lang="en-US" sz="2000" dirty="0">
                <a:solidFill>
                  <a:schemeClr val="tx1"/>
                </a:solidFill>
                <a:latin typeface="Consolas" panose="020B0609020204030204" pitchFamily="49" charset="0"/>
              </a:rPr>
              <a:t>; }</a:t>
            </a:r>
          </a:p>
        </p:txBody>
      </p:sp>
      <p:sp>
        <p:nvSpPr>
          <p:cNvPr id="3" name="Rectangle 2">
            <a:extLst>
              <a:ext uri="{FF2B5EF4-FFF2-40B4-BE49-F238E27FC236}">
                <a16:creationId xmlns:a16="http://schemas.microsoft.com/office/drawing/2014/main" id="{537EF965-990F-477D-AB9C-D404925A303F}"/>
              </a:ext>
            </a:extLst>
          </p:cNvPr>
          <p:cNvSpPr/>
          <p:nvPr/>
        </p:nvSpPr>
        <p:spPr>
          <a:xfrm>
            <a:off x="219434" y="3612815"/>
            <a:ext cx="5348499" cy="2159335"/>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Example f() functions:</a:t>
            </a:r>
            <a:br>
              <a:rPr lang="en-US" sz="2000" dirty="0">
                <a:solidFill>
                  <a:schemeClr val="tx1"/>
                </a:solidFill>
                <a:latin typeface="Consolas" panose="020B0609020204030204" pitchFamily="49" charset="0"/>
              </a:rPr>
            </a:br>
            <a:endParaRPr lang="en-US" sz="11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int f1(int </a:t>
            </a:r>
            <a:r>
              <a:rPr lang="en-US" sz="2000" dirty="0" err="1">
                <a:solidFill>
                  <a:schemeClr val="tx1"/>
                </a:solidFill>
                <a:latin typeface="Consolas" panose="020B0609020204030204" pitchFamily="49" charset="0"/>
              </a:rPr>
              <a:t>accum</a:t>
            </a:r>
            <a:r>
              <a:rPr lang="en-US" sz="2000" dirty="0">
                <a:solidFill>
                  <a:schemeClr val="tx1"/>
                </a:solidFill>
                <a:latin typeface="Consolas" panose="020B0609020204030204" pitchFamily="49" charset="0"/>
              </a:rPr>
              <a:t>, int x) </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return </a:t>
            </a:r>
            <a:r>
              <a:rPr lang="en-US" sz="2000" dirty="0" err="1">
                <a:solidFill>
                  <a:schemeClr val="tx1"/>
                </a:solidFill>
                <a:latin typeface="Consolas" panose="020B0609020204030204" pitchFamily="49" charset="0"/>
              </a:rPr>
              <a:t>accum</a:t>
            </a:r>
            <a:r>
              <a:rPr lang="en-US" sz="2000" dirty="0">
                <a:solidFill>
                  <a:schemeClr val="tx1"/>
                </a:solidFill>
                <a:latin typeface="Consolas" panose="020B0609020204030204" pitchFamily="49" charset="0"/>
              </a:rPr>
              <a:t> + x; }</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string f2(string </a:t>
            </a:r>
            <a:r>
              <a:rPr lang="en-US" sz="2000" dirty="0" err="1">
                <a:solidFill>
                  <a:schemeClr val="tx1"/>
                </a:solidFill>
                <a:latin typeface="Consolas" panose="020B0609020204030204" pitchFamily="49" charset="0"/>
              </a:rPr>
              <a:t>accum</a:t>
            </a:r>
            <a:r>
              <a:rPr lang="en-US" sz="2000" dirty="0">
                <a:solidFill>
                  <a:schemeClr val="tx1"/>
                </a:solidFill>
                <a:latin typeface="Consolas" panose="020B0609020204030204" pitchFamily="49" charset="0"/>
              </a:rPr>
              <a:t>,</a:t>
            </a:r>
            <a:r>
              <a:rPr lang="en-US" sz="1200" dirty="0">
                <a:solidFill>
                  <a:schemeClr val="tx1"/>
                </a:solidFill>
                <a:latin typeface="Consolas" panose="020B0609020204030204" pitchFamily="49" charset="0"/>
              </a:rPr>
              <a:t> </a:t>
            </a:r>
            <a:r>
              <a:rPr lang="en-US" sz="2000" dirty="0">
                <a:solidFill>
                  <a:schemeClr val="tx1"/>
                </a:solidFill>
                <a:latin typeface="Consolas" panose="020B0609020204030204" pitchFamily="49" charset="0"/>
              </a:rPr>
              <a:t>string x)</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return x + </a:t>
            </a:r>
            <a:r>
              <a:rPr lang="en-US" sz="2000" dirty="0" err="1">
                <a:solidFill>
                  <a:schemeClr val="tx1"/>
                </a:solidFill>
                <a:latin typeface="Consolas" panose="020B0609020204030204" pitchFamily="49" charset="0"/>
              </a:rPr>
              <a:t>accum</a:t>
            </a:r>
            <a:r>
              <a:rPr lang="en-US" sz="2000" dirty="0">
                <a:solidFill>
                  <a:schemeClr val="tx1"/>
                </a:solidFill>
                <a:latin typeface="Consolas" panose="020B0609020204030204" pitchFamily="49" charset="0"/>
              </a:rPr>
              <a:t>; }</a:t>
            </a:r>
          </a:p>
        </p:txBody>
      </p:sp>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Reducer Function Pseudocode: </a:t>
            </a:r>
            <a:r>
              <a:rPr lang="en-US" dirty="0" err="1">
                <a:solidFill>
                  <a:srgbClr val="FF0000"/>
                </a:solidFill>
              </a:rPr>
              <a:t>foldl</a:t>
            </a:r>
            <a:r>
              <a:rPr lang="en-US" dirty="0"/>
              <a:t> and </a:t>
            </a:r>
            <a:r>
              <a:rPr lang="en-US" dirty="0" err="1">
                <a:solidFill>
                  <a:srgbClr val="FF0000"/>
                </a:solidFill>
              </a:rPr>
              <a:t>foldr</a:t>
            </a:r>
            <a:endParaRPr lang="en-US" dirty="0">
              <a:solidFill>
                <a:srgbClr val="FF0000"/>
              </a:solidFill>
            </a:endParaRPr>
          </a:p>
        </p:txBody>
      </p:sp>
      <p:sp>
        <p:nvSpPr>
          <p:cNvPr id="7" name="Rectangle 6">
            <a:extLst>
              <a:ext uri="{FF2B5EF4-FFF2-40B4-BE49-F238E27FC236}">
                <a16:creationId xmlns:a16="http://schemas.microsoft.com/office/drawing/2014/main" id="{A8FCC460-FADD-44FF-9FE0-D1D65E054BA5}"/>
              </a:ext>
            </a:extLst>
          </p:cNvPr>
          <p:cNvSpPr/>
          <p:nvPr/>
        </p:nvSpPr>
        <p:spPr>
          <a:xfrm>
            <a:off x="219434" y="1402404"/>
            <a:ext cx="5348499" cy="18379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F8EAFA8-0E16-4CEF-A3E1-5A4D793500C5}"/>
              </a:ext>
            </a:extLst>
          </p:cNvPr>
          <p:cNvSpPr txBox="1"/>
          <p:nvPr/>
        </p:nvSpPr>
        <p:spPr>
          <a:xfrm>
            <a:off x="212418" y="1402403"/>
            <a:ext cx="4785467" cy="1785104"/>
          </a:xfrm>
          <a:prstGeom prst="rect">
            <a:avLst/>
          </a:prstGeom>
          <a:noFill/>
        </p:spPr>
        <p:txBody>
          <a:bodyPr wrap="square" rtlCol="0">
            <a:spAutoFit/>
          </a:bodyPr>
          <a:lstStyle/>
          <a:p>
            <a:r>
              <a:rPr lang="en-US" sz="2200" dirty="0" err="1">
                <a:solidFill>
                  <a:srgbClr val="FF0000"/>
                </a:solidFill>
                <a:latin typeface="Consolas" panose="020B0609020204030204" pitchFamily="49" charset="0"/>
              </a:rPr>
              <a:t>foldl</a:t>
            </a:r>
            <a:r>
              <a:rPr lang="en-US" sz="2200" dirty="0">
                <a:latin typeface="Consolas" panose="020B0609020204030204" pitchFamily="49" charset="0"/>
              </a:rPr>
              <a:t>(f, </a:t>
            </a:r>
            <a:r>
              <a:rPr lang="en-US" sz="2200" dirty="0" err="1">
                <a:latin typeface="Consolas" panose="020B0609020204030204" pitchFamily="49" charset="0"/>
              </a:rPr>
              <a:t>initial_accum</a:t>
            </a:r>
            <a:r>
              <a:rPr lang="en-US" sz="2200" dirty="0">
                <a:latin typeface="Consolas" panose="020B0609020204030204" pitchFamily="49" charset="0"/>
              </a:rPr>
              <a:t>, </a:t>
            </a:r>
            <a:r>
              <a:rPr lang="en-US" sz="2200" dirty="0" err="1">
                <a:latin typeface="Consolas" panose="020B0609020204030204" pitchFamily="49" charset="0"/>
              </a:rPr>
              <a:t>lst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a:t>
            </a:r>
            <a:r>
              <a:rPr lang="en-US" sz="2200" dirty="0" err="1">
                <a:latin typeface="Consolas" panose="020B0609020204030204" pitchFamily="49" charset="0"/>
              </a:rPr>
              <a:t>initial_accum</a:t>
            </a:r>
            <a:endParaRPr lang="en-US" sz="2200" dirty="0">
              <a:latin typeface="Consolas" panose="020B0609020204030204" pitchFamily="49" charset="0"/>
            </a:endParaRPr>
          </a:p>
          <a:p>
            <a:r>
              <a:rPr lang="en-US" sz="2200" dirty="0">
                <a:latin typeface="Consolas" panose="020B0609020204030204" pitchFamily="49" charset="0"/>
              </a:rPr>
              <a:t>  for each x in </a:t>
            </a:r>
            <a:r>
              <a:rPr lang="en-US" sz="2200" dirty="0" err="1">
                <a:latin typeface="Consolas" panose="020B0609020204030204" pitchFamily="49" charset="0"/>
              </a:rPr>
              <a:t>lst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f(</a:t>
            </a:r>
            <a:r>
              <a:rPr lang="en-US" sz="2200" dirty="0" err="1">
                <a:latin typeface="Consolas" panose="020B0609020204030204" pitchFamily="49" charset="0"/>
              </a:rPr>
              <a:t>accum</a:t>
            </a:r>
            <a:r>
              <a:rPr lang="en-US" sz="2200" dirty="0">
                <a:latin typeface="Consolas" panose="020B0609020204030204" pitchFamily="49" charset="0"/>
              </a:rPr>
              <a:t>, x)</a:t>
            </a:r>
          </a:p>
          <a:p>
            <a:r>
              <a:rPr lang="en-US" sz="2200" dirty="0">
                <a:latin typeface="Consolas" panose="020B0609020204030204" pitchFamily="49" charset="0"/>
              </a:rPr>
              <a:t>  return </a:t>
            </a:r>
            <a:r>
              <a:rPr lang="en-US" sz="2200" dirty="0" err="1">
                <a:latin typeface="Consolas" panose="020B0609020204030204" pitchFamily="49" charset="0"/>
              </a:rPr>
              <a:t>accum</a:t>
            </a:r>
            <a:endParaRPr lang="en-US" sz="2200" dirty="0">
              <a:latin typeface="Consolas" panose="020B0609020204030204" pitchFamily="49" charset="0"/>
            </a:endParaRPr>
          </a:p>
        </p:txBody>
      </p:sp>
      <p:sp>
        <p:nvSpPr>
          <p:cNvPr id="18" name="Speech Bubble: Rectangle with Corners Rounded 17">
            <a:extLst>
              <a:ext uri="{FF2B5EF4-FFF2-40B4-BE49-F238E27FC236}">
                <a16:creationId xmlns:a16="http://schemas.microsoft.com/office/drawing/2014/main" id="{96CE1CB3-4F77-4D5E-BE7A-AFDB15AA95B7}"/>
              </a:ext>
            </a:extLst>
          </p:cNvPr>
          <p:cNvSpPr/>
          <p:nvPr/>
        </p:nvSpPr>
        <p:spPr>
          <a:xfrm>
            <a:off x="2805694" y="100122"/>
            <a:ext cx="3782446" cy="959328"/>
          </a:xfrm>
          <a:prstGeom prst="wedgeRoundRectCallout">
            <a:avLst>
              <a:gd name="adj1" fmla="val -50378"/>
              <a:gd name="adj2" fmla="val 97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initial accumulation value is typically </a:t>
            </a:r>
            <a:r>
              <a:rPr lang="en-US" sz="2000" dirty="0">
                <a:latin typeface="Consolas" panose="020B0609020204030204" pitchFamily="49" charset="0"/>
              </a:rPr>
              <a:t>0</a:t>
            </a:r>
            <a:r>
              <a:rPr lang="en-US" sz="2000" dirty="0">
                <a:latin typeface="Corbel" panose="020B0503020204020204" pitchFamily="34" charset="0"/>
              </a:rPr>
              <a:t>,  1, or an empty list.</a:t>
            </a:r>
          </a:p>
        </p:txBody>
      </p:sp>
      <p:sp>
        <p:nvSpPr>
          <p:cNvPr id="19" name="Speech Bubble: Rectangle with Corners Rounded 18">
            <a:extLst>
              <a:ext uri="{FF2B5EF4-FFF2-40B4-BE49-F238E27FC236}">
                <a16:creationId xmlns:a16="http://schemas.microsoft.com/office/drawing/2014/main" id="{6A4D869C-6EC3-4070-B34C-8CD34CC57F33}"/>
              </a:ext>
            </a:extLst>
          </p:cNvPr>
          <p:cNvSpPr/>
          <p:nvPr/>
        </p:nvSpPr>
        <p:spPr>
          <a:xfrm>
            <a:off x="4219925" y="78861"/>
            <a:ext cx="3197866" cy="959328"/>
          </a:xfrm>
          <a:prstGeom prst="wedgeRoundRectCallout">
            <a:avLst>
              <a:gd name="adj1" fmla="val -50378"/>
              <a:gd name="adj2" fmla="val 97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here is the list of items we want to process.</a:t>
            </a:r>
          </a:p>
        </p:txBody>
      </p:sp>
      <p:sp>
        <p:nvSpPr>
          <p:cNvPr id="20" name="Speech Bubble: Rectangle with Corners Rounded 19">
            <a:extLst>
              <a:ext uri="{FF2B5EF4-FFF2-40B4-BE49-F238E27FC236}">
                <a16:creationId xmlns:a16="http://schemas.microsoft.com/office/drawing/2014/main" id="{D0891415-C327-4FD8-BFD5-944B5E0BECA6}"/>
              </a:ext>
            </a:extLst>
          </p:cNvPr>
          <p:cNvSpPr/>
          <p:nvPr/>
        </p:nvSpPr>
        <p:spPr>
          <a:xfrm>
            <a:off x="4906537" y="1740129"/>
            <a:ext cx="3197866" cy="959328"/>
          </a:xfrm>
          <a:prstGeom prst="wedgeRoundRectCallout">
            <a:avLst>
              <a:gd name="adj1" fmla="val -80925"/>
              <a:gd name="adj2" fmla="val -262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set our accumulator to the specified initial value it should take.</a:t>
            </a:r>
          </a:p>
        </p:txBody>
      </p:sp>
      <p:sp>
        <p:nvSpPr>
          <p:cNvPr id="21" name="Speech Bubble: Rectangle with Corners Rounded 20">
            <a:extLst>
              <a:ext uri="{FF2B5EF4-FFF2-40B4-BE49-F238E27FC236}">
                <a16:creationId xmlns:a16="http://schemas.microsoft.com/office/drawing/2014/main" id="{F7E1F5A9-18E5-4453-ABFD-77CDA56C0573}"/>
              </a:ext>
            </a:extLst>
          </p:cNvPr>
          <p:cNvSpPr/>
          <p:nvPr/>
        </p:nvSpPr>
        <p:spPr>
          <a:xfrm>
            <a:off x="4814566" y="1466160"/>
            <a:ext cx="3197866" cy="959328"/>
          </a:xfrm>
          <a:prstGeom prst="wedgeRoundRectCallout">
            <a:avLst>
              <a:gd name="adj1" fmla="val -94595"/>
              <a:gd name="adj2" fmla="val 388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we'll loop through each item in the list…</a:t>
            </a:r>
          </a:p>
        </p:txBody>
      </p:sp>
      <p:sp>
        <p:nvSpPr>
          <p:cNvPr id="23" name="Speech Bubble: Rectangle with Corners Rounded 22">
            <a:extLst>
              <a:ext uri="{FF2B5EF4-FFF2-40B4-BE49-F238E27FC236}">
                <a16:creationId xmlns:a16="http://schemas.microsoft.com/office/drawing/2014/main" id="{75258A85-658E-49EF-A5F2-73D55C650EF1}"/>
              </a:ext>
            </a:extLst>
          </p:cNvPr>
          <p:cNvSpPr/>
          <p:nvPr/>
        </p:nvSpPr>
        <p:spPr>
          <a:xfrm>
            <a:off x="1671843" y="3280707"/>
            <a:ext cx="3197866" cy="959328"/>
          </a:xfrm>
          <a:prstGeom prst="wedgeRoundRectCallout">
            <a:avLst>
              <a:gd name="adj1" fmla="val -61677"/>
              <a:gd name="adj2" fmla="val -1048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store the result back in the accumulator.</a:t>
            </a:r>
          </a:p>
        </p:txBody>
      </p:sp>
      <p:sp>
        <p:nvSpPr>
          <p:cNvPr id="24" name="Speech Bubble: Rectangle with Corners Rounded 23">
            <a:extLst>
              <a:ext uri="{FF2B5EF4-FFF2-40B4-BE49-F238E27FC236}">
                <a16:creationId xmlns:a16="http://schemas.microsoft.com/office/drawing/2014/main" id="{0C6839DA-BD25-410B-8481-2426089A6999}"/>
              </a:ext>
            </a:extLst>
          </p:cNvPr>
          <p:cNvSpPr/>
          <p:nvPr/>
        </p:nvSpPr>
        <p:spPr>
          <a:xfrm>
            <a:off x="2181082" y="3612815"/>
            <a:ext cx="3197866" cy="959328"/>
          </a:xfrm>
          <a:prstGeom prst="wedgeRoundRectCallout">
            <a:avLst>
              <a:gd name="adj1" fmla="val -61677"/>
              <a:gd name="adj2" fmla="val -1048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return the final accumulator value when we're done!</a:t>
            </a:r>
          </a:p>
        </p:txBody>
      </p:sp>
      <p:sp>
        <p:nvSpPr>
          <p:cNvPr id="51" name="Rectangle 50">
            <a:extLst>
              <a:ext uri="{FF2B5EF4-FFF2-40B4-BE49-F238E27FC236}">
                <a16:creationId xmlns:a16="http://schemas.microsoft.com/office/drawing/2014/main" id="{8B48CC5A-B095-4F99-A109-08DF7F3AF7C4}"/>
              </a:ext>
            </a:extLst>
          </p:cNvPr>
          <p:cNvSpPr/>
          <p:nvPr/>
        </p:nvSpPr>
        <p:spPr>
          <a:xfrm>
            <a:off x="5659904" y="1392703"/>
            <a:ext cx="6161867" cy="18379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6C6CA1A9-43A4-4472-BEA1-668A632FECFC}"/>
              </a:ext>
            </a:extLst>
          </p:cNvPr>
          <p:cNvSpPr txBox="1"/>
          <p:nvPr/>
        </p:nvSpPr>
        <p:spPr>
          <a:xfrm>
            <a:off x="5652889" y="1392702"/>
            <a:ext cx="6539111" cy="1785104"/>
          </a:xfrm>
          <a:prstGeom prst="rect">
            <a:avLst/>
          </a:prstGeom>
          <a:noFill/>
        </p:spPr>
        <p:txBody>
          <a:bodyPr wrap="square" rtlCol="0">
            <a:spAutoFit/>
          </a:bodyPr>
          <a:lstStyle/>
          <a:p>
            <a:r>
              <a:rPr lang="en-US" sz="2200" dirty="0" err="1">
                <a:solidFill>
                  <a:srgbClr val="FF0000"/>
                </a:solidFill>
                <a:latin typeface="Consolas" panose="020B0609020204030204" pitchFamily="49" charset="0"/>
              </a:rPr>
              <a:t>foldr</a:t>
            </a:r>
            <a:r>
              <a:rPr lang="en-US" sz="2200" dirty="0">
                <a:latin typeface="Consolas" panose="020B0609020204030204" pitchFamily="49" charset="0"/>
              </a:rPr>
              <a:t>(f, </a:t>
            </a:r>
            <a:r>
              <a:rPr lang="en-US" sz="2200" dirty="0" err="1">
                <a:latin typeface="Consolas" panose="020B0609020204030204" pitchFamily="49" charset="0"/>
              </a:rPr>
              <a:t>initial_accum</a:t>
            </a:r>
            <a:r>
              <a:rPr lang="en-US" sz="2200" dirty="0">
                <a:latin typeface="Consolas" panose="020B0609020204030204" pitchFamily="49" charset="0"/>
              </a:rPr>
              <a:t>, </a:t>
            </a:r>
            <a:r>
              <a:rPr lang="en-US" sz="2200" dirty="0" err="1">
                <a:latin typeface="Consolas" panose="020B0609020204030204" pitchFamily="49" charset="0"/>
              </a:rPr>
              <a:t>lst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a:t>
            </a:r>
            <a:r>
              <a:rPr lang="en-US" sz="2200" dirty="0" err="1">
                <a:latin typeface="Consolas" panose="020B0609020204030204" pitchFamily="49" charset="0"/>
              </a:rPr>
              <a:t>initial_accum</a:t>
            </a:r>
            <a:endParaRPr lang="en-US" sz="2200" dirty="0">
              <a:latin typeface="Consolas" panose="020B0609020204030204" pitchFamily="49" charset="0"/>
            </a:endParaRPr>
          </a:p>
          <a:p>
            <a:r>
              <a:rPr lang="en-US" sz="2200" dirty="0">
                <a:latin typeface="Consolas" panose="020B0609020204030204" pitchFamily="49" charset="0"/>
              </a:rPr>
              <a:t>  for each x in </a:t>
            </a:r>
            <a:r>
              <a:rPr lang="en-US" sz="2200" dirty="0" err="1">
                <a:latin typeface="Consolas" panose="020B0609020204030204" pitchFamily="49" charset="0"/>
              </a:rPr>
              <a:t>lst</a:t>
            </a:r>
            <a:r>
              <a:rPr lang="en-US" sz="2200" dirty="0">
                <a:latin typeface="Consolas" panose="020B0609020204030204" pitchFamily="49" charset="0"/>
              </a:rPr>
              <a:t> from </a:t>
            </a:r>
            <a:r>
              <a:rPr lang="en-US" sz="2200" dirty="0">
                <a:solidFill>
                  <a:srgbClr val="FF0000"/>
                </a:solidFill>
                <a:latin typeface="Consolas" panose="020B0609020204030204" pitchFamily="49" charset="0"/>
              </a:rPr>
              <a:t>back to front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f(x, </a:t>
            </a:r>
            <a:r>
              <a:rPr lang="en-US" sz="2200" dirty="0" err="1">
                <a:latin typeface="Consolas" panose="020B0609020204030204" pitchFamily="49" charset="0"/>
              </a:rPr>
              <a:t>accum</a:t>
            </a:r>
            <a:r>
              <a:rPr lang="en-US" sz="2200" dirty="0">
                <a:latin typeface="Consolas" panose="020B0609020204030204" pitchFamily="49" charset="0"/>
              </a:rPr>
              <a:t>)</a:t>
            </a:r>
          </a:p>
          <a:p>
            <a:r>
              <a:rPr lang="en-US" sz="2200" dirty="0">
                <a:latin typeface="Consolas" panose="020B0609020204030204" pitchFamily="49" charset="0"/>
              </a:rPr>
              <a:t>  return </a:t>
            </a:r>
            <a:r>
              <a:rPr lang="en-US" sz="2200" dirty="0" err="1">
                <a:latin typeface="Consolas" panose="020B0609020204030204" pitchFamily="49" charset="0"/>
              </a:rPr>
              <a:t>accum</a:t>
            </a:r>
            <a:endParaRPr lang="en-US" sz="2200" dirty="0">
              <a:latin typeface="Consolas" panose="020B0609020204030204" pitchFamily="49" charset="0"/>
            </a:endParaRPr>
          </a:p>
        </p:txBody>
      </p:sp>
      <p:sp>
        <p:nvSpPr>
          <p:cNvPr id="77" name="Speech Bubble: Rectangle with Corners Rounded 76">
            <a:extLst>
              <a:ext uri="{FF2B5EF4-FFF2-40B4-BE49-F238E27FC236}">
                <a16:creationId xmlns:a16="http://schemas.microsoft.com/office/drawing/2014/main" id="{9004F7B4-45AB-4334-82B4-CD07213EC0EB}"/>
              </a:ext>
            </a:extLst>
          </p:cNvPr>
          <p:cNvSpPr/>
          <p:nvPr/>
        </p:nvSpPr>
        <p:spPr>
          <a:xfrm>
            <a:off x="8363217" y="222358"/>
            <a:ext cx="3649706" cy="1241582"/>
          </a:xfrm>
          <a:prstGeom prst="wedgeRoundRectCallout">
            <a:avLst>
              <a:gd name="adj1" fmla="val -69010"/>
              <a:gd name="adj2" fmla="val 1085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a:t>
            </a:r>
            <a:r>
              <a:rPr lang="en-US" sz="2000" dirty="0" err="1">
                <a:solidFill>
                  <a:srgbClr val="FFC1C1"/>
                </a:solidFill>
                <a:latin typeface="Corbel" panose="020B0503020204020204" pitchFamily="34" charset="0"/>
              </a:rPr>
              <a:t>foldr</a:t>
            </a:r>
            <a:r>
              <a:rPr lang="en-US" sz="2000" dirty="0">
                <a:latin typeface="Corbel" panose="020B0503020204020204" pitchFamily="34" charset="0"/>
              </a:rPr>
              <a:t>, we process all items in the list from back to front - from </a:t>
            </a:r>
            <a:r>
              <a:rPr lang="en-US" sz="2000" dirty="0">
                <a:solidFill>
                  <a:srgbClr val="FFC1C1"/>
                </a:solidFill>
                <a:latin typeface="Corbel" panose="020B0503020204020204" pitchFamily="34" charset="0"/>
              </a:rPr>
              <a:t>x</a:t>
            </a:r>
            <a:r>
              <a:rPr lang="en-US" sz="2000" baseline="-25000" dirty="0">
                <a:solidFill>
                  <a:srgbClr val="FFC1C1"/>
                </a:solidFill>
                <a:latin typeface="Corbel" panose="020B0503020204020204" pitchFamily="34" charset="0"/>
              </a:rPr>
              <a:t>n-1</a:t>
            </a:r>
            <a:r>
              <a:rPr lang="en-US" sz="2000" dirty="0">
                <a:latin typeface="Corbel" panose="020B0503020204020204" pitchFamily="34" charset="0"/>
              </a:rPr>
              <a:t> to </a:t>
            </a:r>
            <a:r>
              <a:rPr lang="en-US" sz="2000" dirty="0">
                <a:solidFill>
                  <a:srgbClr val="FFC1C1"/>
                </a:solidFill>
                <a:latin typeface="Corbel" panose="020B0503020204020204" pitchFamily="34" charset="0"/>
              </a:rPr>
              <a:t>x</a:t>
            </a:r>
            <a:r>
              <a:rPr lang="en-US" sz="2000" baseline="-25000" dirty="0">
                <a:solidFill>
                  <a:srgbClr val="FFC1C1"/>
                </a:solidFill>
                <a:latin typeface="Consolas" panose="020B0609020204030204" pitchFamily="49" charset="0"/>
              </a:rPr>
              <a:t>0</a:t>
            </a:r>
            <a:r>
              <a:rPr lang="en-US" sz="2000" dirty="0">
                <a:latin typeface="Corbel" panose="020B0503020204020204" pitchFamily="34" charset="0"/>
              </a:rPr>
              <a:t>.</a:t>
            </a:r>
          </a:p>
        </p:txBody>
      </p:sp>
      <p:sp>
        <p:nvSpPr>
          <p:cNvPr id="79" name="Speech Bubble: Rectangle with Corners Rounded 78">
            <a:extLst>
              <a:ext uri="{FF2B5EF4-FFF2-40B4-BE49-F238E27FC236}">
                <a16:creationId xmlns:a16="http://schemas.microsoft.com/office/drawing/2014/main" id="{9627F640-944C-4B89-97E8-218E46E97A62}"/>
              </a:ext>
            </a:extLst>
          </p:cNvPr>
          <p:cNvSpPr/>
          <p:nvPr/>
        </p:nvSpPr>
        <p:spPr>
          <a:xfrm>
            <a:off x="8175497" y="3595567"/>
            <a:ext cx="3896309" cy="1037055"/>
          </a:xfrm>
          <a:prstGeom prst="wedgeRoundRectCallout">
            <a:avLst>
              <a:gd name="adj1" fmla="val -45832"/>
              <a:gd name="adj2" fmla="val -1296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that here we pass in </a:t>
            </a:r>
            <a:r>
              <a:rPr lang="en-US" sz="2000" dirty="0">
                <a:solidFill>
                  <a:srgbClr val="FFC1C1"/>
                </a:solidFill>
                <a:latin typeface="Corbel" panose="020B0503020204020204" pitchFamily="34" charset="0"/>
              </a:rPr>
              <a:t>x</a:t>
            </a:r>
            <a:r>
              <a:rPr lang="en-US" sz="2000" dirty="0">
                <a:latin typeface="Corbel" panose="020B0503020204020204" pitchFamily="34" charset="0"/>
              </a:rPr>
              <a:t> first, then the </a:t>
            </a:r>
            <a:r>
              <a:rPr lang="en-US" sz="2000" dirty="0">
                <a:solidFill>
                  <a:srgbClr val="FFC1C1"/>
                </a:solidFill>
                <a:latin typeface="Corbel" panose="020B0503020204020204" pitchFamily="34" charset="0"/>
              </a:rPr>
              <a:t>accumulator</a:t>
            </a:r>
            <a:r>
              <a:rPr lang="en-US" sz="2000" dirty="0">
                <a:latin typeface="Corbel" panose="020B0503020204020204" pitchFamily="34" charset="0"/>
              </a:rPr>
              <a:t> second!</a:t>
            </a:r>
          </a:p>
        </p:txBody>
      </p:sp>
      <p:sp>
        <p:nvSpPr>
          <p:cNvPr id="81" name="TextBox 80">
            <a:extLst>
              <a:ext uri="{FF2B5EF4-FFF2-40B4-BE49-F238E27FC236}">
                <a16:creationId xmlns:a16="http://schemas.microsoft.com/office/drawing/2014/main" id="{964E77FF-D754-4024-8EEA-F83743465FE5}"/>
              </a:ext>
            </a:extLst>
          </p:cNvPr>
          <p:cNvSpPr txBox="1"/>
          <p:nvPr/>
        </p:nvSpPr>
        <p:spPr>
          <a:xfrm>
            <a:off x="2368836" y="2410557"/>
            <a:ext cx="1920678" cy="430887"/>
          </a:xfrm>
          <a:prstGeom prst="rect">
            <a:avLst/>
          </a:prstGeom>
          <a:noFill/>
        </p:spPr>
        <p:txBody>
          <a:bodyPr wrap="square">
            <a:spAutoFit/>
          </a:bodyPr>
          <a:lstStyle/>
          <a:p>
            <a:r>
              <a:rPr lang="en-US" sz="2200" dirty="0" err="1">
                <a:solidFill>
                  <a:srgbClr val="0070C0"/>
                </a:solidFill>
                <a:latin typeface="Consolas" panose="020B0609020204030204" pitchFamily="49" charset="0"/>
              </a:rPr>
              <a:t>accum</a:t>
            </a:r>
            <a:r>
              <a:rPr lang="en-US" sz="2200" dirty="0">
                <a:latin typeface="Consolas" panose="020B0609020204030204" pitchFamily="49" charset="0"/>
              </a:rPr>
              <a:t>, </a:t>
            </a:r>
            <a:r>
              <a:rPr lang="en-US" sz="2200" dirty="0">
                <a:solidFill>
                  <a:srgbClr val="C00000"/>
                </a:solidFill>
                <a:latin typeface="Consolas" panose="020B0609020204030204" pitchFamily="49" charset="0"/>
              </a:rPr>
              <a:t>x</a:t>
            </a:r>
            <a:endParaRPr lang="en-US" sz="2200" dirty="0">
              <a:solidFill>
                <a:srgbClr val="C00000"/>
              </a:solidFill>
            </a:endParaRPr>
          </a:p>
        </p:txBody>
      </p:sp>
      <p:sp>
        <p:nvSpPr>
          <p:cNvPr id="84" name="TextBox 83">
            <a:extLst>
              <a:ext uri="{FF2B5EF4-FFF2-40B4-BE49-F238E27FC236}">
                <a16:creationId xmlns:a16="http://schemas.microsoft.com/office/drawing/2014/main" id="{E926C53F-00E1-4FD0-9D7F-4CF36BF272C6}"/>
              </a:ext>
            </a:extLst>
          </p:cNvPr>
          <p:cNvSpPr txBox="1"/>
          <p:nvPr/>
        </p:nvSpPr>
        <p:spPr>
          <a:xfrm>
            <a:off x="7802859" y="2399837"/>
            <a:ext cx="1920678" cy="430887"/>
          </a:xfrm>
          <a:prstGeom prst="rect">
            <a:avLst/>
          </a:prstGeom>
          <a:noFill/>
        </p:spPr>
        <p:txBody>
          <a:bodyPr wrap="square">
            <a:spAutoFit/>
          </a:bodyPr>
          <a:lstStyle/>
          <a:p>
            <a:r>
              <a:rPr lang="en-US" sz="2200" dirty="0">
                <a:solidFill>
                  <a:srgbClr val="C00000"/>
                </a:solidFill>
                <a:latin typeface="Consolas" panose="020B0609020204030204" pitchFamily="49" charset="0"/>
              </a:rPr>
              <a:t>x, </a:t>
            </a:r>
            <a:r>
              <a:rPr lang="en-US" sz="2200" dirty="0" err="1">
                <a:solidFill>
                  <a:srgbClr val="0070C0"/>
                </a:solidFill>
                <a:latin typeface="Consolas" panose="020B0609020204030204" pitchFamily="49" charset="0"/>
              </a:rPr>
              <a:t>accum</a:t>
            </a:r>
            <a:endParaRPr lang="en-US" sz="2200" dirty="0">
              <a:solidFill>
                <a:srgbClr val="C00000"/>
              </a:solidFill>
            </a:endParaRPr>
          </a:p>
        </p:txBody>
      </p:sp>
      <p:sp>
        <p:nvSpPr>
          <p:cNvPr id="17" name="Speech Bubble: Rectangle with Corners Rounded 16">
            <a:extLst>
              <a:ext uri="{FF2B5EF4-FFF2-40B4-BE49-F238E27FC236}">
                <a16:creationId xmlns:a16="http://schemas.microsoft.com/office/drawing/2014/main" id="{F4AB1A2A-C3D5-4A09-8B16-D466125F9A1B}"/>
              </a:ext>
            </a:extLst>
          </p:cNvPr>
          <p:cNvSpPr/>
          <p:nvPr/>
        </p:nvSpPr>
        <p:spPr>
          <a:xfrm>
            <a:off x="1391463" y="73723"/>
            <a:ext cx="3515074" cy="959328"/>
          </a:xfrm>
          <a:prstGeom prst="wedgeRoundRectCallout">
            <a:avLst>
              <a:gd name="adj1" fmla="val -50378"/>
              <a:gd name="adj2" fmla="val 97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first parameter is a function, which must accept two arguments.</a:t>
            </a:r>
          </a:p>
        </p:txBody>
      </p:sp>
      <p:sp>
        <p:nvSpPr>
          <p:cNvPr id="80" name="Speech Bubble: Rectangle with Corners Rounded 79">
            <a:extLst>
              <a:ext uri="{FF2B5EF4-FFF2-40B4-BE49-F238E27FC236}">
                <a16:creationId xmlns:a16="http://schemas.microsoft.com/office/drawing/2014/main" id="{D057A00F-EF02-4494-B45D-FDF376AA168D}"/>
              </a:ext>
            </a:extLst>
          </p:cNvPr>
          <p:cNvSpPr/>
          <p:nvPr/>
        </p:nvSpPr>
        <p:spPr>
          <a:xfrm>
            <a:off x="2507350" y="3435634"/>
            <a:ext cx="5009159" cy="1398019"/>
          </a:xfrm>
          <a:prstGeom prst="wedgeRoundRectCallout">
            <a:avLst>
              <a:gd name="adj1" fmla="val -36989"/>
              <a:gd name="adj2" fmla="val -939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the opposite of how we pass values to </a:t>
            </a:r>
            <a:r>
              <a:rPr lang="en-US" sz="2000" dirty="0">
                <a:solidFill>
                  <a:srgbClr val="FFC1C1"/>
                </a:solidFill>
                <a:latin typeface="Corbel" panose="020B0503020204020204" pitchFamily="34" charset="0"/>
              </a:rPr>
              <a:t>f</a:t>
            </a:r>
            <a:r>
              <a:rPr lang="en-US" sz="2000" dirty="0">
                <a:latin typeface="Corbel" panose="020B0503020204020204" pitchFamily="34" charset="0"/>
              </a:rPr>
              <a:t> in </a:t>
            </a:r>
            <a:r>
              <a:rPr lang="en-US" sz="2000" dirty="0" err="1">
                <a:solidFill>
                  <a:srgbClr val="FFC1C1"/>
                </a:solidFill>
                <a:latin typeface="Corbel" panose="020B0503020204020204" pitchFamily="34" charset="0"/>
              </a:rPr>
              <a:t>foldl</a:t>
            </a:r>
            <a:r>
              <a:rPr lang="en-US" sz="2000" dirty="0">
                <a:latin typeface="Corbel" panose="020B0503020204020204" pitchFamily="34" charset="0"/>
              </a:rPr>
              <a:t> and has implications for non-associative operators (like </a:t>
            </a:r>
            <a:r>
              <a:rPr lang="en-US" sz="2000" dirty="0">
                <a:solidFill>
                  <a:srgbClr val="FFC1C1"/>
                </a:solidFill>
                <a:latin typeface="Corbel" panose="020B0503020204020204" pitchFamily="34" charset="0"/>
              </a:rPr>
              <a:t>/ </a:t>
            </a:r>
            <a:r>
              <a:rPr lang="en-US" sz="2000" dirty="0">
                <a:latin typeface="Corbel" panose="020B0503020204020204" pitchFamily="34" charset="0"/>
              </a:rPr>
              <a:t>or </a:t>
            </a:r>
            <a:r>
              <a:rPr lang="en-US" sz="2000" dirty="0">
                <a:solidFill>
                  <a:srgbClr val="FFC1C1"/>
                </a:solidFill>
                <a:latin typeface="Corbel" panose="020B0503020204020204" pitchFamily="34" charset="0"/>
              </a:rPr>
              <a:t>-</a:t>
            </a:r>
            <a:r>
              <a:rPr lang="en-US" sz="2000" dirty="0">
                <a:latin typeface="Corbel" panose="020B0503020204020204" pitchFamily="34" charset="0"/>
              </a:rPr>
              <a:t>)!</a:t>
            </a:r>
          </a:p>
        </p:txBody>
      </p:sp>
      <p:sp>
        <p:nvSpPr>
          <p:cNvPr id="22" name="Speech Bubble: Rectangle with Corners Rounded 21">
            <a:extLst>
              <a:ext uri="{FF2B5EF4-FFF2-40B4-BE49-F238E27FC236}">
                <a16:creationId xmlns:a16="http://schemas.microsoft.com/office/drawing/2014/main" id="{5393380E-9ACB-49D0-894B-D329D6CD9856}"/>
              </a:ext>
            </a:extLst>
          </p:cNvPr>
          <p:cNvSpPr/>
          <p:nvPr/>
        </p:nvSpPr>
        <p:spPr>
          <a:xfrm>
            <a:off x="4729750" y="2510800"/>
            <a:ext cx="3197866" cy="1135934"/>
          </a:xfrm>
          <a:prstGeom prst="wedgeRoundRectCallout">
            <a:avLst>
              <a:gd name="adj1" fmla="val -76881"/>
              <a:gd name="adj2" fmla="val -378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pass the </a:t>
            </a:r>
            <a:r>
              <a:rPr lang="en-US" sz="2000" dirty="0">
                <a:solidFill>
                  <a:srgbClr val="FFC1C1"/>
                </a:solidFill>
                <a:latin typeface="Corbel" panose="020B0503020204020204" pitchFamily="34" charset="0"/>
              </a:rPr>
              <a:t>accumulator</a:t>
            </a:r>
            <a:r>
              <a:rPr lang="en-US" sz="2000" dirty="0">
                <a:latin typeface="Corbel" panose="020B0503020204020204" pitchFamily="34" charset="0"/>
              </a:rPr>
              <a:t>, along with each item </a:t>
            </a:r>
            <a:r>
              <a:rPr lang="en-US" sz="2000" dirty="0">
                <a:solidFill>
                  <a:srgbClr val="FFC1C1"/>
                </a:solidFill>
                <a:latin typeface="Corbel" panose="020B0503020204020204" pitchFamily="34" charset="0"/>
              </a:rPr>
              <a:t>x</a:t>
            </a:r>
            <a:r>
              <a:rPr lang="en-US" sz="2000" dirty="0">
                <a:latin typeface="Corbel" panose="020B0503020204020204" pitchFamily="34" charset="0"/>
              </a:rPr>
              <a:t>, to the provided function </a:t>
            </a:r>
            <a:r>
              <a:rPr lang="en-US" sz="2000" dirty="0">
                <a:solidFill>
                  <a:srgbClr val="FFC1C1"/>
                </a:solidFill>
                <a:latin typeface="Corbel" panose="020B0503020204020204" pitchFamily="34" charset="0"/>
              </a:rPr>
              <a:t>f</a:t>
            </a:r>
            <a:r>
              <a:rPr lang="en-US" sz="2000" dirty="0">
                <a:latin typeface="Corbel" panose="020B0503020204020204" pitchFamily="34" charset="0"/>
              </a:rPr>
              <a:t>…</a:t>
            </a:r>
          </a:p>
        </p:txBody>
      </p:sp>
    </p:spTree>
    <p:extLst>
      <p:ext uri="{BB962C8B-B14F-4D97-AF65-F5344CB8AC3E}">
        <p14:creationId xmlns:p14="http://schemas.microsoft.com/office/powerpoint/2010/main" val="331755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3"/>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2"/>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2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
                                            <p:bg/>
                                          </p:spTgt>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wipe(down)">
                                      <p:cBhvr>
                                        <p:cTn id="104" dur="500"/>
                                        <p:tgtEl>
                                          <p:spTgt spid="24"/>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4"/>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77"/>
                                        </p:tgtEl>
                                        <p:attrNameLst>
                                          <p:attrName>style.visibility</p:attrName>
                                        </p:attrNameLst>
                                      </p:cBhvr>
                                      <p:to>
                                        <p:strVal val="visible"/>
                                      </p:to>
                                    </p:set>
                                    <p:animEffect transition="in" filter="wipe(down)">
                                      <p:cBhvr>
                                        <p:cTn id="129" dur="500"/>
                                        <p:tgtEl>
                                          <p:spTgt spid="77"/>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1" nodeType="clickEffect">
                                  <p:stCondLst>
                                    <p:cond delay="0"/>
                                  </p:stCondLst>
                                  <p:childTnLst>
                                    <p:set>
                                      <p:cBhvr>
                                        <p:cTn id="133" dur="1" fill="hold">
                                          <p:stCondLst>
                                            <p:cond delay="0"/>
                                          </p:stCondLst>
                                        </p:cTn>
                                        <p:tgtEl>
                                          <p:spTgt spid="77"/>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52">
                                            <p:txEl>
                                              <p:pRg st="3" end="3"/>
                                            </p:txEl>
                                          </p:spTgt>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79"/>
                                        </p:tgtEl>
                                        <p:attrNameLst>
                                          <p:attrName>style.visibility</p:attrName>
                                        </p:attrNameLst>
                                      </p:cBhvr>
                                      <p:to>
                                        <p:strVal val="visible"/>
                                      </p:to>
                                    </p:set>
                                    <p:animEffect transition="in" filter="wipe(down)">
                                      <p:cBhvr>
                                        <p:cTn id="142" dur="500"/>
                                        <p:tgtEl>
                                          <p:spTgt spid="7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80"/>
                                        </p:tgtEl>
                                        <p:attrNameLst>
                                          <p:attrName>style.visibility</p:attrName>
                                        </p:attrNameLst>
                                      </p:cBhvr>
                                      <p:to>
                                        <p:strVal val="visible"/>
                                      </p:to>
                                    </p:set>
                                    <p:animEffect transition="in" filter="wipe(down)">
                                      <p:cBhvr>
                                        <p:cTn id="147" dur="500"/>
                                        <p:tgtEl>
                                          <p:spTgt spid="8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84"/>
                                        </p:tgtEl>
                                        <p:attrNameLst>
                                          <p:attrName>style.visibility</p:attrName>
                                        </p:attrNameLst>
                                      </p:cBhvr>
                                      <p:to>
                                        <p:strVal val="visible"/>
                                      </p:to>
                                    </p:set>
                                    <p:animEffect transition="in" filter="fade">
                                      <p:cBhvr>
                                        <p:cTn id="152" dur="500"/>
                                        <p:tgtEl>
                                          <p:spTgt spid="84"/>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81"/>
                                        </p:tgtEl>
                                        <p:attrNameLst>
                                          <p:attrName>style.visibility</p:attrName>
                                        </p:attrNameLst>
                                      </p:cBhvr>
                                      <p:to>
                                        <p:strVal val="visible"/>
                                      </p:to>
                                    </p:set>
                                    <p:animEffect transition="in" filter="fade">
                                      <p:cBhvr>
                                        <p:cTn id="155" dur="500"/>
                                        <p:tgtEl>
                                          <p:spTgt spid="81"/>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84"/>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81"/>
                                        </p:tgtEl>
                                        <p:attrNameLst>
                                          <p:attrName>style.visibility</p:attrName>
                                        </p:attrNameLst>
                                      </p:cBhvr>
                                      <p:to>
                                        <p:strVal val="hidden"/>
                                      </p:to>
                                    </p:set>
                                  </p:childTnLst>
                                </p:cTn>
                              </p:par>
                              <p:par>
                                <p:cTn id="162" presetID="1" presetClass="exit" presetSubtype="0" fill="hold" grpId="1" nodeType="withEffect">
                                  <p:stCondLst>
                                    <p:cond delay="0"/>
                                  </p:stCondLst>
                                  <p:childTnLst>
                                    <p:set>
                                      <p:cBhvr>
                                        <p:cTn id="163" dur="1" fill="hold">
                                          <p:stCondLst>
                                            <p:cond delay="0"/>
                                          </p:stCondLst>
                                        </p:cTn>
                                        <p:tgtEl>
                                          <p:spTgt spid="80"/>
                                        </p:tgtEl>
                                        <p:attrNameLst>
                                          <p:attrName>style.visibility</p:attrName>
                                        </p:attrNameLst>
                                      </p:cBhvr>
                                      <p:to>
                                        <p:strVal val="hidden"/>
                                      </p:to>
                                    </p:set>
                                  </p:childTnLst>
                                </p:cTn>
                              </p:par>
                              <p:par>
                                <p:cTn id="164" presetID="1" presetClass="exit" presetSubtype="0" fill="hold" grpId="1" nodeType="withEffect">
                                  <p:stCondLst>
                                    <p:cond delay="0"/>
                                  </p:stCondLst>
                                  <p:childTnLst>
                                    <p:set>
                                      <p:cBhvr>
                                        <p:cTn id="165" dur="1" fill="hold">
                                          <p:stCondLst>
                                            <p:cond delay="0"/>
                                          </p:stCondLst>
                                        </p:cTn>
                                        <p:tgtEl>
                                          <p:spTgt spid="79"/>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74">
                                            <p:bg/>
                                          </p:spTgt>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74">
                                            <p:txEl>
                                              <p:pRg st="3" end="3"/>
                                            </p:txEl>
                                          </p:spTgt>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uiExpand="1" build="p" animBg="1"/>
      <p:bldP spid="3" grpId="0" uiExpand="1" build="p" animBg="1"/>
      <p:bldP spid="7" grpId="0" animBg="1"/>
      <p:bldP spid="35" grpId="0" uiExpand="1" build="p"/>
      <p:bldP spid="18" grpId="0" animBg="1"/>
      <p:bldP spid="18" grpId="1" animBg="1"/>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P spid="51" grpId="0" animBg="1"/>
      <p:bldP spid="52" grpId="0" uiExpand="1" build="p"/>
      <p:bldP spid="77" grpId="0" animBg="1"/>
      <p:bldP spid="77" grpId="1" animBg="1"/>
      <p:bldP spid="79" grpId="0" animBg="1"/>
      <p:bldP spid="79" grpId="1" animBg="1"/>
      <p:bldP spid="81" grpId="0"/>
      <p:bldP spid="81" grpId="1"/>
      <p:bldP spid="84" grpId="0"/>
      <p:bldP spid="84" grpId="1"/>
      <p:bldP spid="17" grpId="0" animBg="1"/>
      <p:bldP spid="17" grpId="1" animBg="1"/>
      <p:bldP spid="80" grpId="0" animBg="1"/>
      <p:bldP spid="80" grpId="1" animBg="1"/>
      <p:bldP spid="22" grpId="0" animBg="1"/>
      <p:bldP spid="22"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a:t>Reducer Functions: </a:t>
            </a:r>
            <a:r>
              <a:rPr lang="en-US" dirty="0" err="1">
                <a:solidFill>
                  <a:srgbClr val="FF0000"/>
                </a:solidFill>
              </a:rPr>
              <a:t>foldl</a:t>
            </a:r>
            <a:endParaRPr lang="en-US" dirty="0">
              <a:solidFill>
                <a:srgbClr val="FF0000"/>
              </a:solidFill>
            </a:endParaRPr>
          </a:p>
        </p:txBody>
      </p:sp>
      <p:sp>
        <p:nvSpPr>
          <p:cNvPr id="3" name="TextBox 2">
            <a:extLst>
              <a:ext uri="{FF2B5EF4-FFF2-40B4-BE49-F238E27FC236}">
                <a16:creationId xmlns:a16="http://schemas.microsoft.com/office/drawing/2014/main" id="{29391C54-FAD9-4FBD-8468-74742D7ED470}"/>
              </a:ext>
            </a:extLst>
          </p:cNvPr>
          <p:cNvSpPr txBox="1"/>
          <p:nvPr/>
        </p:nvSpPr>
        <p:spPr>
          <a:xfrm>
            <a:off x="6631847" y="1232625"/>
            <a:ext cx="4998242" cy="707886"/>
          </a:xfrm>
          <a:prstGeom prst="rect">
            <a:avLst/>
          </a:prstGeom>
          <a:noFill/>
        </p:spPr>
        <p:txBody>
          <a:bodyPr wrap="square" rtlCol="0">
            <a:spAutoFit/>
          </a:bodyPr>
          <a:lstStyle/>
          <a:p>
            <a:pPr algn="ctr"/>
            <a:r>
              <a:rPr lang="en-US" sz="2000" dirty="0">
                <a:latin typeface="Corbel" panose="020B0503020204020204" pitchFamily="34" charset="0"/>
              </a:rPr>
              <a:t>As you can see, each new value x is </a:t>
            </a:r>
            <a:r>
              <a:rPr lang="en-US" sz="2000" dirty="0">
                <a:solidFill>
                  <a:srgbClr val="FF0000"/>
                </a:solidFill>
                <a:latin typeface="Corbel" panose="020B0503020204020204" pitchFamily="34" charset="0"/>
              </a:rPr>
              <a:t>"folded" </a:t>
            </a:r>
            <a:r>
              <a:rPr lang="en-US" sz="2000" dirty="0">
                <a:latin typeface="Corbel" panose="020B0503020204020204" pitchFamily="34" charset="0"/>
              </a:rPr>
              <a:t>into the accumulator as it's processed. </a:t>
            </a:r>
          </a:p>
        </p:txBody>
      </p:sp>
      <p:sp>
        <p:nvSpPr>
          <p:cNvPr id="7" name="Rectangle 6">
            <a:extLst>
              <a:ext uri="{FF2B5EF4-FFF2-40B4-BE49-F238E27FC236}">
                <a16:creationId xmlns:a16="http://schemas.microsoft.com/office/drawing/2014/main" id="{A8FCC460-FADD-44FF-9FE0-D1D65E054BA5}"/>
              </a:ext>
            </a:extLst>
          </p:cNvPr>
          <p:cNvSpPr/>
          <p:nvPr/>
        </p:nvSpPr>
        <p:spPr>
          <a:xfrm>
            <a:off x="219434" y="1402404"/>
            <a:ext cx="6040800" cy="18379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F8EAFA8-0E16-4CEF-A3E1-5A4D793500C5}"/>
              </a:ext>
            </a:extLst>
          </p:cNvPr>
          <p:cNvSpPr txBox="1"/>
          <p:nvPr/>
        </p:nvSpPr>
        <p:spPr>
          <a:xfrm>
            <a:off x="212418" y="1402403"/>
            <a:ext cx="5996549" cy="1785104"/>
          </a:xfrm>
          <a:prstGeom prst="rect">
            <a:avLst/>
          </a:prstGeom>
          <a:noFill/>
        </p:spPr>
        <p:txBody>
          <a:bodyPr wrap="square" rtlCol="0">
            <a:spAutoFit/>
          </a:bodyPr>
          <a:lstStyle/>
          <a:p>
            <a:r>
              <a:rPr lang="en-US" sz="2200" dirty="0" err="1">
                <a:latin typeface="Consolas" panose="020B0609020204030204" pitchFamily="49" charset="0"/>
              </a:rPr>
              <a:t>foldl</a:t>
            </a:r>
            <a:r>
              <a:rPr lang="en-US" sz="2200" dirty="0">
                <a:latin typeface="Consolas" panose="020B0609020204030204" pitchFamily="49" charset="0"/>
              </a:rPr>
              <a:t>(f, </a:t>
            </a:r>
            <a:r>
              <a:rPr lang="en-US" sz="2200" dirty="0" err="1">
                <a:latin typeface="Consolas" panose="020B0609020204030204" pitchFamily="49" charset="0"/>
              </a:rPr>
              <a:t>initial_accum</a:t>
            </a:r>
            <a:r>
              <a:rPr lang="en-US" sz="2200" dirty="0">
                <a:latin typeface="Consolas" panose="020B0609020204030204" pitchFamily="49" charset="0"/>
              </a:rPr>
              <a:t>, </a:t>
            </a:r>
            <a:r>
              <a:rPr lang="en-US" sz="2200" dirty="0" err="1">
                <a:latin typeface="Consolas" panose="020B0609020204030204" pitchFamily="49" charset="0"/>
              </a:rPr>
              <a:t>lst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a:t>
            </a:r>
            <a:r>
              <a:rPr lang="en-US" sz="2200" dirty="0" err="1">
                <a:latin typeface="Consolas" panose="020B0609020204030204" pitchFamily="49" charset="0"/>
              </a:rPr>
              <a:t>initial_accum</a:t>
            </a:r>
            <a:endParaRPr lang="en-US" sz="2200" dirty="0">
              <a:latin typeface="Consolas" panose="020B0609020204030204" pitchFamily="49" charset="0"/>
            </a:endParaRPr>
          </a:p>
          <a:p>
            <a:r>
              <a:rPr lang="en-US" sz="2200" dirty="0">
                <a:latin typeface="Consolas" panose="020B0609020204030204" pitchFamily="49" charset="0"/>
              </a:rPr>
              <a:t>  for each x in </a:t>
            </a:r>
            <a:r>
              <a:rPr lang="en-US" sz="2200" dirty="0" err="1">
                <a:latin typeface="Consolas" panose="020B0609020204030204" pitchFamily="49" charset="0"/>
              </a:rPr>
              <a:t>lst</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accum</a:t>
            </a:r>
            <a:r>
              <a:rPr lang="en-US" sz="2200" dirty="0">
                <a:latin typeface="Consolas" panose="020B0609020204030204" pitchFamily="49" charset="0"/>
              </a:rPr>
              <a:t> = f(</a:t>
            </a:r>
            <a:r>
              <a:rPr lang="en-US" sz="2200" dirty="0" err="1">
                <a:latin typeface="Consolas" panose="020B0609020204030204" pitchFamily="49" charset="0"/>
              </a:rPr>
              <a:t>accum</a:t>
            </a:r>
            <a:r>
              <a:rPr lang="en-US" sz="2200" dirty="0">
                <a:latin typeface="Consolas" panose="020B0609020204030204" pitchFamily="49" charset="0"/>
              </a:rPr>
              <a:t>, x)</a:t>
            </a:r>
          </a:p>
          <a:p>
            <a:r>
              <a:rPr lang="en-US" sz="2200" dirty="0">
                <a:latin typeface="Consolas" panose="020B0609020204030204" pitchFamily="49" charset="0"/>
              </a:rPr>
              <a:t>  return </a:t>
            </a:r>
            <a:r>
              <a:rPr lang="en-US" sz="2200" dirty="0" err="1">
                <a:latin typeface="Consolas" panose="020B0609020204030204" pitchFamily="49" charset="0"/>
              </a:rPr>
              <a:t>accum</a:t>
            </a:r>
            <a:endParaRPr lang="en-US" sz="2200" dirty="0">
              <a:latin typeface="Consolas" panose="020B0609020204030204" pitchFamily="49" charset="0"/>
            </a:endParaRPr>
          </a:p>
        </p:txBody>
      </p:sp>
      <p:sp>
        <p:nvSpPr>
          <p:cNvPr id="28" name="TextBox 27">
            <a:extLst>
              <a:ext uri="{FF2B5EF4-FFF2-40B4-BE49-F238E27FC236}">
                <a16:creationId xmlns:a16="http://schemas.microsoft.com/office/drawing/2014/main" id="{02D57504-2E8B-4C30-A0B7-DA907639FEF2}"/>
              </a:ext>
            </a:extLst>
          </p:cNvPr>
          <p:cNvSpPr txBox="1"/>
          <p:nvPr/>
        </p:nvSpPr>
        <p:spPr>
          <a:xfrm>
            <a:off x="334921" y="3369073"/>
            <a:ext cx="5348270" cy="400110"/>
          </a:xfrm>
          <a:prstGeom prst="rect">
            <a:avLst/>
          </a:prstGeom>
          <a:noFill/>
        </p:spPr>
        <p:txBody>
          <a:bodyPr wrap="square" rtlCol="0">
            <a:spAutoFit/>
          </a:bodyPr>
          <a:lstStyle/>
          <a:p>
            <a:pPr algn="ctr"/>
            <a:r>
              <a:rPr lang="en-US" sz="2000" dirty="0">
                <a:latin typeface="Corbel" panose="020B0503020204020204" pitchFamily="34" charset="0"/>
              </a:rPr>
              <a:t>Ok, now let's see the Haskell code for </a:t>
            </a:r>
            <a:r>
              <a:rPr lang="en-US" sz="2000" dirty="0" err="1">
                <a:solidFill>
                  <a:srgbClr val="FF0000"/>
                </a:solidFill>
                <a:latin typeface="Corbel" panose="020B0503020204020204" pitchFamily="34" charset="0"/>
              </a:rPr>
              <a:t>foldl</a:t>
            </a:r>
            <a:r>
              <a:rPr lang="en-US" sz="2000" dirty="0">
                <a:latin typeface="Corbel" panose="020B0503020204020204" pitchFamily="34" charset="0"/>
              </a:rPr>
              <a:t>!</a:t>
            </a:r>
          </a:p>
        </p:txBody>
      </p:sp>
      <p:sp>
        <p:nvSpPr>
          <p:cNvPr id="32" name="Rectangle 31">
            <a:extLst>
              <a:ext uri="{FF2B5EF4-FFF2-40B4-BE49-F238E27FC236}">
                <a16:creationId xmlns:a16="http://schemas.microsoft.com/office/drawing/2014/main" id="{0F6486C7-BE02-4003-98AE-F562AD612D0D}"/>
              </a:ext>
            </a:extLst>
          </p:cNvPr>
          <p:cNvSpPr/>
          <p:nvPr/>
        </p:nvSpPr>
        <p:spPr>
          <a:xfrm>
            <a:off x="219434" y="3877342"/>
            <a:ext cx="604080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99FF357D-B452-4F8D-95FB-E652978BD4F4}"/>
              </a:ext>
            </a:extLst>
          </p:cNvPr>
          <p:cNvSpPr txBox="1"/>
          <p:nvPr/>
        </p:nvSpPr>
        <p:spPr>
          <a:xfrm>
            <a:off x="221434" y="3858501"/>
            <a:ext cx="7675060" cy="1446550"/>
          </a:xfrm>
          <a:prstGeom prst="rect">
            <a:avLst/>
          </a:prstGeom>
          <a:noFill/>
        </p:spPr>
        <p:txBody>
          <a:bodyPr wrap="square" rtlCol="0">
            <a:spAutoFit/>
          </a:bodyPr>
          <a:lstStyle/>
          <a:p>
            <a:r>
              <a:rPr lang="pl-PL" sz="2200" dirty="0">
                <a:latin typeface="Consolas" panose="020B0609020204030204" pitchFamily="49" charset="0"/>
              </a:rPr>
              <a:t>foldl f accum []</a:t>
            </a:r>
            <a:r>
              <a:rPr lang="en-US" sz="2200" dirty="0">
                <a:latin typeface="Consolas" panose="020B0609020204030204" pitchFamily="49" charset="0"/>
              </a:rPr>
              <a:t> </a:t>
            </a:r>
            <a:r>
              <a:rPr lang="pl-PL" sz="2200" dirty="0">
                <a:latin typeface="Consolas" panose="020B0609020204030204" pitchFamily="49" charset="0"/>
              </a:rPr>
              <a:t>= accum</a:t>
            </a:r>
          </a:p>
          <a:p>
            <a:r>
              <a:rPr lang="pl-PL" sz="2200" dirty="0">
                <a:latin typeface="Consolas" panose="020B0609020204030204" pitchFamily="49" charset="0"/>
              </a:rPr>
              <a:t>foldl f accum (x:xs) =</a:t>
            </a:r>
          </a:p>
          <a:p>
            <a:r>
              <a:rPr lang="pl-PL" sz="2200" dirty="0">
                <a:latin typeface="Consolas" panose="020B0609020204030204" pitchFamily="49" charset="0"/>
              </a:rPr>
              <a:t>  </a:t>
            </a:r>
            <a:r>
              <a:rPr lang="en-US" sz="2200" dirty="0">
                <a:latin typeface="Consolas" panose="020B0609020204030204" pitchFamily="49" charset="0"/>
              </a:rPr>
              <a:t>f</a:t>
            </a:r>
            <a:r>
              <a:rPr lang="pl-PL" sz="2200" dirty="0">
                <a:latin typeface="Consolas" panose="020B0609020204030204" pitchFamily="49" charset="0"/>
              </a:rPr>
              <a:t>oldl f new_accum xs</a:t>
            </a:r>
          </a:p>
          <a:p>
            <a:r>
              <a:rPr lang="pl-PL" sz="2200" dirty="0">
                <a:latin typeface="Consolas" panose="020B0609020204030204" pitchFamily="49" charset="0"/>
              </a:rPr>
              <a:t> where new_accum = (f accum x)</a:t>
            </a:r>
            <a:endParaRPr lang="en-US" sz="2200" dirty="0">
              <a:latin typeface="Consolas" panose="020B0609020204030204" pitchFamily="49" charset="0"/>
            </a:endParaRPr>
          </a:p>
        </p:txBody>
      </p:sp>
      <p:sp>
        <p:nvSpPr>
          <p:cNvPr id="37" name="Speech Bubble: Rectangle with Corners Rounded 36">
            <a:extLst>
              <a:ext uri="{FF2B5EF4-FFF2-40B4-BE49-F238E27FC236}">
                <a16:creationId xmlns:a16="http://schemas.microsoft.com/office/drawing/2014/main" id="{31AA95A4-FCB1-4812-B8B7-C9CE8219C132}"/>
              </a:ext>
            </a:extLst>
          </p:cNvPr>
          <p:cNvSpPr/>
          <p:nvPr/>
        </p:nvSpPr>
        <p:spPr>
          <a:xfrm>
            <a:off x="464666" y="5173673"/>
            <a:ext cx="1918390" cy="977543"/>
          </a:xfrm>
          <a:prstGeom prst="wedgeRoundRectCallout">
            <a:avLst>
              <a:gd name="adj1" fmla="val 63383"/>
              <a:gd name="adj2" fmla="val -1469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our input list is empty…</a:t>
            </a:r>
          </a:p>
        </p:txBody>
      </p:sp>
      <p:sp>
        <p:nvSpPr>
          <p:cNvPr id="38" name="Speech Bubble: Rectangle with Corners Rounded 37">
            <a:extLst>
              <a:ext uri="{FF2B5EF4-FFF2-40B4-BE49-F238E27FC236}">
                <a16:creationId xmlns:a16="http://schemas.microsoft.com/office/drawing/2014/main" id="{D27DB925-33B0-49EE-97D9-5EA640F0225E}"/>
              </a:ext>
            </a:extLst>
          </p:cNvPr>
          <p:cNvSpPr/>
          <p:nvPr/>
        </p:nvSpPr>
        <p:spPr>
          <a:xfrm>
            <a:off x="4159591" y="5251136"/>
            <a:ext cx="2691651" cy="977543"/>
          </a:xfrm>
          <a:prstGeom prst="wedgeRoundRectCallout">
            <a:avLst>
              <a:gd name="adj1" fmla="val -70308"/>
              <a:gd name="adj2" fmla="val -1571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just return the accumulator value.</a:t>
            </a:r>
          </a:p>
        </p:txBody>
      </p:sp>
      <p:sp>
        <p:nvSpPr>
          <p:cNvPr id="39" name="Speech Bubble: Rectangle with Corners Rounded 38">
            <a:extLst>
              <a:ext uri="{FF2B5EF4-FFF2-40B4-BE49-F238E27FC236}">
                <a16:creationId xmlns:a16="http://schemas.microsoft.com/office/drawing/2014/main" id="{3C49A538-69EB-4D81-B3E0-7C65831251AA}"/>
              </a:ext>
            </a:extLst>
          </p:cNvPr>
          <p:cNvSpPr/>
          <p:nvPr/>
        </p:nvSpPr>
        <p:spPr>
          <a:xfrm>
            <a:off x="4204846" y="2717576"/>
            <a:ext cx="3340079" cy="977543"/>
          </a:xfrm>
          <a:prstGeom prst="wedgeRoundRectCallout">
            <a:avLst>
              <a:gd name="adj1" fmla="val -90638"/>
              <a:gd name="adj2" fmla="val 1133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Otherwise we break our list into the first item </a:t>
            </a:r>
            <a:r>
              <a:rPr lang="en-US" sz="2000" dirty="0">
                <a:solidFill>
                  <a:srgbClr val="FFC1C1"/>
                </a:solidFill>
                <a:latin typeface="Corbel" panose="020B0503020204020204" pitchFamily="34" charset="0"/>
              </a:rPr>
              <a:t>x</a:t>
            </a:r>
            <a:r>
              <a:rPr lang="en-US" sz="2000" dirty="0">
                <a:latin typeface="Corbel" panose="020B0503020204020204" pitchFamily="34" charset="0"/>
              </a:rPr>
              <a:t>, and all remaining items </a:t>
            </a:r>
            <a:r>
              <a:rPr lang="en-US" sz="2000" dirty="0" err="1">
                <a:solidFill>
                  <a:srgbClr val="FFC1C1"/>
                </a:solidFill>
                <a:latin typeface="Corbel" panose="020B0503020204020204" pitchFamily="34" charset="0"/>
              </a:rPr>
              <a:t>xs</a:t>
            </a:r>
            <a:r>
              <a:rPr lang="en-US" sz="2000" dirty="0">
                <a:latin typeface="Corbel" panose="020B0503020204020204" pitchFamily="34" charset="0"/>
              </a:rPr>
              <a:t>.</a:t>
            </a:r>
          </a:p>
        </p:txBody>
      </p:sp>
      <p:sp>
        <p:nvSpPr>
          <p:cNvPr id="40" name="Speech Bubble: Rectangle with Corners Rounded 39">
            <a:extLst>
              <a:ext uri="{FF2B5EF4-FFF2-40B4-BE49-F238E27FC236}">
                <a16:creationId xmlns:a16="http://schemas.microsoft.com/office/drawing/2014/main" id="{419A33AB-45D8-48D9-B9F8-E0B9CC25FA6C}"/>
              </a:ext>
            </a:extLst>
          </p:cNvPr>
          <p:cNvSpPr/>
          <p:nvPr/>
        </p:nvSpPr>
        <p:spPr>
          <a:xfrm>
            <a:off x="4913829" y="5461612"/>
            <a:ext cx="3340079" cy="977543"/>
          </a:xfrm>
          <a:prstGeom prst="wedgeRoundRectCallout">
            <a:avLst>
              <a:gd name="adj1" fmla="val -93875"/>
              <a:gd name="adj2" fmla="val -755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call </a:t>
            </a:r>
            <a:r>
              <a:rPr lang="en-US" sz="2000" dirty="0">
                <a:solidFill>
                  <a:srgbClr val="FFC1C1"/>
                </a:solidFill>
                <a:latin typeface="Corbel" panose="020B0503020204020204" pitchFamily="34" charset="0"/>
              </a:rPr>
              <a:t>f</a:t>
            </a:r>
            <a:r>
              <a:rPr lang="en-US" sz="2000" dirty="0">
                <a:latin typeface="Corbel" panose="020B0503020204020204" pitchFamily="34" charset="0"/>
              </a:rPr>
              <a:t> on our </a:t>
            </a:r>
            <a:r>
              <a:rPr lang="en-US" sz="2000" dirty="0">
                <a:solidFill>
                  <a:srgbClr val="FFC1C1"/>
                </a:solidFill>
                <a:latin typeface="Corbel" panose="020B0503020204020204" pitchFamily="34" charset="0"/>
              </a:rPr>
              <a:t>existing accumulator</a:t>
            </a:r>
            <a:r>
              <a:rPr lang="en-US" sz="2000" dirty="0">
                <a:latin typeface="Corbel" panose="020B0503020204020204" pitchFamily="34" charset="0"/>
              </a:rPr>
              <a:t> value and </a:t>
            </a:r>
            <a:r>
              <a:rPr lang="en-US" sz="2000" dirty="0">
                <a:solidFill>
                  <a:srgbClr val="FFC1C1"/>
                </a:solidFill>
                <a:latin typeface="Corbel" panose="020B0503020204020204" pitchFamily="34" charset="0"/>
              </a:rPr>
              <a:t>x</a:t>
            </a:r>
            <a:r>
              <a:rPr lang="en-US" sz="2000" dirty="0">
                <a:latin typeface="Corbel" panose="020B0503020204020204" pitchFamily="34" charset="0"/>
              </a:rPr>
              <a:t> to compute a </a:t>
            </a:r>
            <a:r>
              <a:rPr lang="en-US" sz="2000" dirty="0">
                <a:solidFill>
                  <a:srgbClr val="FFC1C1"/>
                </a:solidFill>
                <a:latin typeface="Corbel" panose="020B0503020204020204" pitchFamily="34" charset="0"/>
              </a:rPr>
              <a:t>new accumulator</a:t>
            </a:r>
            <a:r>
              <a:rPr lang="en-US" sz="2000" dirty="0">
                <a:latin typeface="Corbel" panose="020B0503020204020204" pitchFamily="34" charset="0"/>
              </a:rPr>
              <a:t>.</a:t>
            </a:r>
          </a:p>
        </p:txBody>
      </p:sp>
      <p:sp>
        <p:nvSpPr>
          <p:cNvPr id="41" name="Speech Bubble: Rectangle with Corners Rounded 40">
            <a:extLst>
              <a:ext uri="{FF2B5EF4-FFF2-40B4-BE49-F238E27FC236}">
                <a16:creationId xmlns:a16="http://schemas.microsoft.com/office/drawing/2014/main" id="{5FB749D3-3F97-4371-BAA3-10E89AD7585B}"/>
              </a:ext>
            </a:extLst>
          </p:cNvPr>
          <p:cNvSpPr/>
          <p:nvPr/>
        </p:nvSpPr>
        <p:spPr>
          <a:xfrm>
            <a:off x="5438400" y="4175720"/>
            <a:ext cx="3946114" cy="1262660"/>
          </a:xfrm>
          <a:prstGeom prst="wedgeRoundRectCallout">
            <a:avLst>
              <a:gd name="adj1" fmla="val -89596"/>
              <a:gd name="adj2" fmla="val -31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call </a:t>
            </a:r>
            <a:r>
              <a:rPr lang="en-US" sz="2000" dirty="0" err="1">
                <a:solidFill>
                  <a:srgbClr val="FFC1C1"/>
                </a:solidFill>
                <a:latin typeface="Corbel" panose="020B0503020204020204" pitchFamily="34" charset="0"/>
              </a:rPr>
              <a:t>foldl</a:t>
            </a:r>
            <a:r>
              <a:rPr lang="en-US" sz="2000" dirty="0">
                <a:latin typeface="Corbel" panose="020B0503020204020204" pitchFamily="34" charset="0"/>
              </a:rPr>
              <a:t> recursively, passing in our </a:t>
            </a:r>
            <a:r>
              <a:rPr lang="en-US" sz="2000" dirty="0">
                <a:solidFill>
                  <a:srgbClr val="FFC1C1"/>
                </a:solidFill>
                <a:latin typeface="Corbel" panose="020B0503020204020204" pitchFamily="34" charset="0"/>
              </a:rPr>
              <a:t>new accumulator value </a:t>
            </a:r>
            <a:r>
              <a:rPr lang="en-US" sz="2000" dirty="0">
                <a:latin typeface="Corbel" panose="020B0503020204020204" pitchFamily="34" charset="0"/>
              </a:rPr>
              <a:t>and the </a:t>
            </a:r>
            <a:r>
              <a:rPr lang="en-US" sz="2000" dirty="0">
                <a:solidFill>
                  <a:srgbClr val="FFC1C1"/>
                </a:solidFill>
                <a:latin typeface="Corbel" panose="020B0503020204020204" pitchFamily="34" charset="0"/>
              </a:rPr>
              <a:t>rest of the list</a:t>
            </a:r>
            <a:r>
              <a:rPr lang="en-US" sz="2000" dirty="0">
                <a:latin typeface="Corbel" panose="020B0503020204020204" pitchFamily="34" charset="0"/>
              </a:rPr>
              <a:t>.</a:t>
            </a:r>
          </a:p>
        </p:txBody>
      </p:sp>
      <p:sp>
        <p:nvSpPr>
          <p:cNvPr id="4" name="Arrow: Left 3">
            <a:extLst>
              <a:ext uri="{FF2B5EF4-FFF2-40B4-BE49-F238E27FC236}">
                <a16:creationId xmlns:a16="http://schemas.microsoft.com/office/drawing/2014/main" id="{CD87D521-40C0-4ABD-88AE-AEE303D324F3}"/>
              </a:ext>
            </a:extLst>
          </p:cNvPr>
          <p:cNvSpPr/>
          <p:nvPr/>
        </p:nvSpPr>
        <p:spPr>
          <a:xfrm>
            <a:off x="3891250" y="2267309"/>
            <a:ext cx="905391" cy="75761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8ED06F5-3A08-4133-9405-290A1B481F8D}"/>
              </a:ext>
            </a:extLst>
          </p:cNvPr>
          <p:cNvSpPr txBox="1"/>
          <p:nvPr/>
        </p:nvSpPr>
        <p:spPr>
          <a:xfrm>
            <a:off x="6751941" y="1991293"/>
            <a:ext cx="4758054" cy="707886"/>
          </a:xfrm>
          <a:prstGeom prst="rect">
            <a:avLst/>
          </a:prstGeom>
          <a:noFill/>
        </p:spPr>
        <p:txBody>
          <a:bodyPr wrap="square" rtlCol="0">
            <a:spAutoFit/>
          </a:bodyPr>
          <a:lstStyle/>
          <a:p>
            <a:pPr algn="ctr"/>
            <a:r>
              <a:rPr lang="en-US" sz="2000" dirty="0" err="1">
                <a:solidFill>
                  <a:srgbClr val="FF0000"/>
                </a:solidFill>
                <a:latin typeface="Corbel" panose="020B0503020204020204" pitchFamily="34" charset="0"/>
              </a:rPr>
              <a:t>foldl</a:t>
            </a:r>
            <a:r>
              <a:rPr lang="en-US" sz="2000" dirty="0">
                <a:latin typeface="Corbel" panose="020B0503020204020204" pitchFamily="34" charset="0"/>
              </a:rPr>
              <a:t> is </a:t>
            </a:r>
            <a:r>
              <a:rPr lang="en-US" sz="2000" dirty="0">
                <a:solidFill>
                  <a:srgbClr val="FF0000"/>
                </a:solidFill>
                <a:latin typeface="Corbel" panose="020B0503020204020204" pitchFamily="34" charset="0"/>
              </a:rPr>
              <a:t>left-associative</a:t>
            </a:r>
            <a:r>
              <a:rPr lang="en-US" sz="2000" dirty="0">
                <a:latin typeface="Corbel" panose="020B0503020204020204" pitchFamily="34" charset="0"/>
              </a:rPr>
              <a:t>, e.g.:</a:t>
            </a:r>
          </a:p>
          <a:p>
            <a:pPr algn="ctr"/>
            <a:r>
              <a:rPr lang="en-US" sz="2000" dirty="0">
                <a:solidFill>
                  <a:srgbClr val="0070C0"/>
                </a:solidFill>
                <a:latin typeface="Corbel" panose="020B0503020204020204" pitchFamily="34" charset="0"/>
              </a:rPr>
              <a:t>f(  </a:t>
            </a:r>
            <a:r>
              <a:rPr lang="en-US" sz="2000" dirty="0">
                <a:solidFill>
                  <a:srgbClr val="00B050"/>
                </a:solidFill>
                <a:latin typeface="Corbel" panose="020B0503020204020204" pitchFamily="34" charset="0"/>
              </a:rPr>
              <a:t>f(  </a:t>
            </a:r>
            <a:r>
              <a:rPr lang="en-US" sz="2000" dirty="0">
                <a:solidFill>
                  <a:srgbClr val="C00000"/>
                </a:solidFill>
                <a:latin typeface="Corbel" panose="020B0503020204020204" pitchFamily="34" charset="0"/>
              </a:rPr>
              <a:t>f(  </a:t>
            </a:r>
            <a:r>
              <a:rPr lang="en-US" sz="2000" dirty="0">
                <a:solidFill>
                  <a:srgbClr val="00B0F0"/>
                </a:solidFill>
                <a:latin typeface="Corbel" panose="020B0503020204020204" pitchFamily="34" charset="0"/>
              </a:rPr>
              <a:t>f(  </a:t>
            </a:r>
            <a:r>
              <a:rPr lang="en-US" sz="2000" dirty="0">
                <a:solidFill>
                  <a:srgbClr val="FF0000"/>
                </a:solidFill>
                <a:latin typeface="Corbel" panose="020B0503020204020204" pitchFamily="34" charset="0"/>
              </a:rPr>
              <a:t>f(</a:t>
            </a:r>
            <a:r>
              <a:rPr lang="en-US" sz="2000" dirty="0" err="1">
                <a:latin typeface="Corbel" panose="020B0503020204020204" pitchFamily="34" charset="0"/>
              </a:rPr>
              <a:t>accum</a:t>
            </a:r>
            <a:r>
              <a:rPr lang="en-US" sz="2000" dirty="0">
                <a:latin typeface="Corbel" panose="020B0503020204020204" pitchFamily="34" charset="0"/>
              </a:rPr>
              <a:t>, x</a:t>
            </a:r>
            <a:r>
              <a:rPr lang="en-US" sz="2000" baseline="-25000" dirty="0">
                <a:latin typeface="Corbel" panose="020B0503020204020204" pitchFamily="34" charset="0"/>
              </a:rPr>
              <a:t>1</a:t>
            </a:r>
            <a:r>
              <a:rPr lang="en-US" sz="2000" dirty="0">
                <a:solidFill>
                  <a:srgbClr val="FF0000"/>
                </a:solidFill>
                <a:latin typeface="Corbel" panose="020B0503020204020204" pitchFamily="34" charset="0"/>
              </a:rPr>
              <a:t>)</a:t>
            </a:r>
            <a:r>
              <a:rPr lang="en-US" sz="2000" dirty="0">
                <a:latin typeface="Corbel" panose="020B0503020204020204" pitchFamily="34" charset="0"/>
              </a:rPr>
              <a:t>, x</a:t>
            </a:r>
            <a:r>
              <a:rPr lang="en-US" sz="2000" baseline="-25000" dirty="0">
                <a:latin typeface="Corbel" panose="020B0503020204020204" pitchFamily="34" charset="0"/>
              </a:rPr>
              <a:t>2</a:t>
            </a:r>
            <a:r>
              <a:rPr lang="en-US" sz="2000" dirty="0">
                <a:solidFill>
                  <a:srgbClr val="00B0F0"/>
                </a:solidFill>
                <a:latin typeface="Corbel" panose="020B0503020204020204" pitchFamily="34" charset="0"/>
              </a:rPr>
              <a:t>)</a:t>
            </a:r>
            <a:r>
              <a:rPr lang="en-US" sz="2000" dirty="0">
                <a:latin typeface="Corbel" panose="020B0503020204020204" pitchFamily="34" charset="0"/>
              </a:rPr>
              <a:t>, x</a:t>
            </a:r>
            <a:r>
              <a:rPr lang="en-US" sz="2000" baseline="-25000" dirty="0">
                <a:latin typeface="Corbel" panose="020B0503020204020204" pitchFamily="34" charset="0"/>
              </a:rPr>
              <a:t>3</a:t>
            </a:r>
            <a:r>
              <a:rPr lang="en-US" sz="2000" dirty="0">
                <a:solidFill>
                  <a:srgbClr val="C00000"/>
                </a:solidFill>
                <a:latin typeface="Corbel" panose="020B0503020204020204" pitchFamily="34" charset="0"/>
              </a:rPr>
              <a:t>)</a:t>
            </a:r>
            <a:r>
              <a:rPr lang="en-US" sz="2000" dirty="0">
                <a:latin typeface="Corbel" panose="020B0503020204020204" pitchFamily="34" charset="0"/>
              </a:rPr>
              <a:t>, x</a:t>
            </a:r>
            <a:r>
              <a:rPr lang="en-US" sz="2000" baseline="-25000" dirty="0">
                <a:latin typeface="Corbel" panose="020B0503020204020204" pitchFamily="34" charset="0"/>
              </a:rPr>
              <a:t>4</a:t>
            </a:r>
            <a:r>
              <a:rPr lang="en-US" sz="2000" dirty="0">
                <a:solidFill>
                  <a:srgbClr val="00B050"/>
                </a:solidFill>
                <a:latin typeface="Corbel" panose="020B0503020204020204" pitchFamily="34" charset="0"/>
              </a:rPr>
              <a:t>)</a:t>
            </a:r>
            <a:r>
              <a:rPr lang="en-US" sz="2000" dirty="0">
                <a:latin typeface="Corbel" panose="020B0503020204020204" pitchFamily="34" charset="0"/>
              </a:rPr>
              <a:t>, </a:t>
            </a:r>
            <a:r>
              <a:rPr lang="en-US" sz="2000" dirty="0" err="1">
                <a:latin typeface="Corbel" panose="020B0503020204020204" pitchFamily="34" charset="0"/>
              </a:rPr>
              <a:t>x</a:t>
            </a:r>
            <a:r>
              <a:rPr lang="en-US" sz="2000" baseline="-25000" dirty="0" err="1">
                <a:latin typeface="Corbel" panose="020B0503020204020204" pitchFamily="34" charset="0"/>
              </a:rPr>
              <a:t>n</a:t>
            </a:r>
            <a:r>
              <a:rPr lang="en-US" sz="2000" dirty="0">
                <a:solidFill>
                  <a:srgbClr val="0070C0"/>
                </a:solidFill>
                <a:latin typeface="Corbel" panose="020B0503020204020204" pitchFamily="34" charset="0"/>
              </a:rPr>
              <a:t>) </a:t>
            </a:r>
          </a:p>
        </p:txBody>
      </p:sp>
      <p:sp>
        <p:nvSpPr>
          <p:cNvPr id="18" name="TextBox 17">
            <a:extLst>
              <a:ext uri="{FF2B5EF4-FFF2-40B4-BE49-F238E27FC236}">
                <a16:creationId xmlns:a16="http://schemas.microsoft.com/office/drawing/2014/main" id="{22AFB4E3-ECDB-4548-8C3F-315D6ABB7FBC}"/>
              </a:ext>
            </a:extLst>
          </p:cNvPr>
          <p:cNvSpPr txBox="1"/>
          <p:nvPr/>
        </p:nvSpPr>
        <p:spPr>
          <a:xfrm>
            <a:off x="6751941" y="2909579"/>
            <a:ext cx="4758054"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e.g., for subtraction</a:t>
            </a:r>
            <a:r>
              <a:rPr lang="en-US" sz="2000" dirty="0">
                <a:latin typeface="Corbel" panose="020B0503020204020204" pitchFamily="34" charset="0"/>
              </a:rPr>
              <a:t>:</a:t>
            </a:r>
          </a:p>
          <a:p>
            <a:pPr algn="ctr"/>
            <a:r>
              <a:rPr lang="en-US" sz="2000" dirty="0">
                <a:solidFill>
                  <a:srgbClr val="0070C0"/>
                </a:solidFill>
                <a:latin typeface="Corbel" panose="020B0503020204020204" pitchFamily="34" charset="0"/>
              </a:rPr>
              <a:t>(  </a:t>
            </a:r>
            <a:r>
              <a:rPr lang="en-US" sz="2000" dirty="0">
                <a:solidFill>
                  <a:srgbClr val="00B050"/>
                </a:solidFill>
                <a:latin typeface="Corbel" panose="020B0503020204020204" pitchFamily="34" charset="0"/>
              </a:rPr>
              <a:t>( </a:t>
            </a:r>
            <a:r>
              <a:rPr lang="en-US" sz="2000" dirty="0">
                <a:solidFill>
                  <a:srgbClr val="C00000"/>
                </a:solidFill>
                <a:latin typeface="Corbel" panose="020B0503020204020204" pitchFamily="34" charset="0"/>
              </a:rPr>
              <a:t>( </a:t>
            </a:r>
            <a:r>
              <a:rPr lang="en-US" sz="2000" dirty="0">
                <a:solidFill>
                  <a:srgbClr val="00B0F0"/>
                </a:solidFill>
                <a:latin typeface="Corbel" panose="020B0503020204020204" pitchFamily="34" charset="0"/>
              </a:rPr>
              <a:t>( </a:t>
            </a:r>
            <a:r>
              <a:rPr lang="en-US" sz="2000" dirty="0">
                <a:solidFill>
                  <a:srgbClr val="FF0000"/>
                </a:solidFill>
                <a:latin typeface="Corbel" panose="020B0503020204020204" pitchFamily="34" charset="0"/>
              </a:rPr>
              <a:t>(</a:t>
            </a:r>
            <a:r>
              <a:rPr lang="en-US" sz="2000" dirty="0" err="1">
                <a:latin typeface="Corbel" panose="020B0503020204020204" pitchFamily="34" charset="0"/>
              </a:rPr>
              <a:t>accum</a:t>
            </a:r>
            <a:r>
              <a:rPr lang="en-US" sz="2000" dirty="0">
                <a:latin typeface="Corbel" panose="020B0503020204020204" pitchFamily="34" charset="0"/>
              </a:rPr>
              <a:t> - x</a:t>
            </a:r>
            <a:r>
              <a:rPr lang="en-US" sz="2000" baseline="-25000" dirty="0">
                <a:latin typeface="Corbel" panose="020B0503020204020204" pitchFamily="34" charset="0"/>
              </a:rPr>
              <a:t>1</a:t>
            </a:r>
            <a:r>
              <a:rPr lang="en-US" sz="2000" dirty="0">
                <a:solidFill>
                  <a:srgbClr val="FF0000"/>
                </a:solidFill>
                <a:latin typeface="Corbel" panose="020B0503020204020204" pitchFamily="34" charset="0"/>
              </a:rPr>
              <a:t>)</a:t>
            </a:r>
            <a:r>
              <a:rPr lang="en-US" sz="2000" dirty="0">
                <a:latin typeface="Corbel" panose="020B0503020204020204" pitchFamily="34" charset="0"/>
              </a:rPr>
              <a:t> - x</a:t>
            </a:r>
            <a:r>
              <a:rPr lang="en-US" sz="2000" baseline="-25000" dirty="0">
                <a:latin typeface="Corbel" panose="020B0503020204020204" pitchFamily="34" charset="0"/>
              </a:rPr>
              <a:t>2</a:t>
            </a:r>
            <a:r>
              <a:rPr lang="en-US" sz="2000" dirty="0">
                <a:solidFill>
                  <a:srgbClr val="00B0F0"/>
                </a:solidFill>
                <a:latin typeface="Corbel" panose="020B0503020204020204" pitchFamily="34" charset="0"/>
              </a:rPr>
              <a:t>)</a:t>
            </a:r>
            <a:r>
              <a:rPr lang="en-US" sz="2000" dirty="0">
                <a:latin typeface="Corbel" panose="020B0503020204020204" pitchFamily="34" charset="0"/>
              </a:rPr>
              <a:t> - x</a:t>
            </a:r>
            <a:r>
              <a:rPr lang="en-US" sz="2000" baseline="-25000" dirty="0">
                <a:latin typeface="Corbel" panose="020B0503020204020204" pitchFamily="34" charset="0"/>
              </a:rPr>
              <a:t>3</a:t>
            </a:r>
            <a:r>
              <a:rPr lang="en-US" sz="2000" dirty="0">
                <a:solidFill>
                  <a:srgbClr val="C00000"/>
                </a:solidFill>
                <a:latin typeface="Corbel" panose="020B0503020204020204" pitchFamily="34" charset="0"/>
              </a:rPr>
              <a:t>)</a:t>
            </a:r>
            <a:r>
              <a:rPr lang="en-US" sz="2000" dirty="0">
                <a:latin typeface="Corbel" panose="020B0503020204020204" pitchFamily="34" charset="0"/>
              </a:rPr>
              <a:t> - x</a:t>
            </a:r>
            <a:r>
              <a:rPr lang="en-US" sz="2000" baseline="-25000" dirty="0">
                <a:latin typeface="Corbel" panose="020B0503020204020204" pitchFamily="34" charset="0"/>
              </a:rPr>
              <a:t>4</a:t>
            </a:r>
            <a:r>
              <a:rPr lang="en-US" sz="2000" dirty="0">
                <a:solidFill>
                  <a:srgbClr val="00B050"/>
                </a:solidFill>
                <a:latin typeface="Corbel" panose="020B0503020204020204" pitchFamily="34" charset="0"/>
              </a:rPr>
              <a:t>)</a:t>
            </a:r>
            <a:r>
              <a:rPr lang="en-US" sz="2000" dirty="0">
                <a:latin typeface="Corbel" panose="020B0503020204020204" pitchFamily="34" charset="0"/>
              </a:rPr>
              <a:t> - </a:t>
            </a:r>
            <a:r>
              <a:rPr lang="en-US" sz="2000" dirty="0" err="1">
                <a:latin typeface="Corbel" panose="020B0503020204020204" pitchFamily="34" charset="0"/>
              </a:rPr>
              <a:t>x</a:t>
            </a:r>
            <a:r>
              <a:rPr lang="en-US" sz="2000" baseline="-25000" dirty="0" err="1">
                <a:latin typeface="Corbel" panose="020B0503020204020204" pitchFamily="34" charset="0"/>
              </a:rPr>
              <a:t>n</a:t>
            </a:r>
            <a:r>
              <a:rPr lang="en-US" sz="2000" dirty="0">
                <a:solidFill>
                  <a:srgbClr val="0070C0"/>
                </a:solidFill>
                <a:latin typeface="Corbel" panose="020B0503020204020204" pitchFamily="34" charset="0"/>
              </a:rPr>
              <a:t>) </a:t>
            </a:r>
          </a:p>
        </p:txBody>
      </p:sp>
      <p:sp>
        <p:nvSpPr>
          <p:cNvPr id="5" name="Rectangle 4">
            <a:extLst>
              <a:ext uri="{FF2B5EF4-FFF2-40B4-BE49-F238E27FC236}">
                <a16:creationId xmlns:a16="http://schemas.microsoft.com/office/drawing/2014/main" id="{B7AA8536-83BE-418B-99BA-72F68349852D}"/>
              </a:ext>
            </a:extLst>
          </p:cNvPr>
          <p:cNvSpPr/>
          <p:nvPr/>
        </p:nvSpPr>
        <p:spPr>
          <a:xfrm>
            <a:off x="7872414" y="3293787"/>
            <a:ext cx="1289957" cy="304611"/>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1F3E065-2917-4801-85E7-11491E7C4A66}"/>
              </a:ext>
            </a:extLst>
          </p:cNvPr>
          <p:cNvSpPr/>
          <p:nvPr/>
        </p:nvSpPr>
        <p:spPr>
          <a:xfrm>
            <a:off x="7707040" y="3211197"/>
            <a:ext cx="1913934" cy="461749"/>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B64BADF-A5BB-4664-9922-DA8B21371A47}"/>
              </a:ext>
            </a:extLst>
          </p:cNvPr>
          <p:cNvSpPr/>
          <p:nvPr/>
        </p:nvSpPr>
        <p:spPr>
          <a:xfrm>
            <a:off x="7616092" y="3099156"/>
            <a:ext cx="2466438" cy="607628"/>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65D5E8-2985-46C7-A0F1-B1D202D93357}"/>
              </a:ext>
            </a:extLst>
          </p:cNvPr>
          <p:cNvSpPr/>
          <p:nvPr/>
        </p:nvSpPr>
        <p:spPr>
          <a:xfrm>
            <a:off x="7460581" y="3018145"/>
            <a:ext cx="3102639" cy="799512"/>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1BE990F-5F36-432B-BDE8-B08B81C4CCF0}"/>
              </a:ext>
            </a:extLst>
          </p:cNvPr>
          <p:cNvSpPr/>
          <p:nvPr/>
        </p:nvSpPr>
        <p:spPr>
          <a:xfrm>
            <a:off x="7300637" y="2932638"/>
            <a:ext cx="3724546" cy="1002045"/>
          </a:xfrm>
          <a:prstGeom prst="rect">
            <a:avLst/>
          </a:prstGeom>
          <a:noFill/>
          <a:ln>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EFC8075-42D3-4B92-A4D1-9DDEB9B959DB}"/>
              </a:ext>
            </a:extLst>
          </p:cNvPr>
          <p:cNvSpPr txBox="1"/>
          <p:nvPr/>
        </p:nvSpPr>
        <p:spPr>
          <a:xfrm>
            <a:off x="6365950" y="4273704"/>
            <a:ext cx="5530036" cy="400110"/>
          </a:xfrm>
          <a:prstGeom prst="rect">
            <a:avLst/>
          </a:prstGeom>
          <a:noFill/>
        </p:spPr>
        <p:txBody>
          <a:bodyPr wrap="square" rtlCol="0">
            <a:spAutoFit/>
          </a:bodyPr>
          <a:lstStyle/>
          <a:p>
            <a:pPr algn="ctr"/>
            <a:r>
              <a:rPr lang="en-US" sz="2000" dirty="0">
                <a:latin typeface="Corbel" panose="020B0503020204020204" pitchFamily="34" charset="0"/>
              </a:rPr>
              <a:t>This is why it's called </a:t>
            </a:r>
            <a:r>
              <a:rPr lang="en-US" sz="2000" dirty="0" err="1">
                <a:latin typeface="Corbel" panose="020B0503020204020204" pitchFamily="34" charset="0"/>
              </a:rPr>
              <a:t>fold</a:t>
            </a:r>
            <a:r>
              <a:rPr lang="en-US" sz="2000" dirty="0" err="1">
                <a:solidFill>
                  <a:srgbClr val="FF0000"/>
                </a:solidFill>
                <a:latin typeface="Corbel" panose="020B0503020204020204" pitchFamily="34" charset="0"/>
              </a:rPr>
              <a:t>l</a:t>
            </a:r>
            <a:r>
              <a:rPr lang="en-US" sz="2000" dirty="0">
                <a:latin typeface="Corbel" panose="020B0503020204020204" pitchFamily="34" charset="0"/>
              </a:rPr>
              <a:t> – fold-</a:t>
            </a:r>
            <a:r>
              <a:rPr lang="en-US" sz="2000" dirty="0">
                <a:solidFill>
                  <a:srgbClr val="FF0000"/>
                </a:solidFill>
                <a:latin typeface="Corbel" panose="020B0503020204020204" pitchFamily="34" charset="0"/>
              </a:rPr>
              <a:t>left</a:t>
            </a:r>
            <a:r>
              <a:rPr lang="en-US" sz="2000" dirty="0">
                <a:latin typeface="Corbel" panose="020B0503020204020204" pitchFamily="34" charset="0"/>
              </a:rPr>
              <a:t>!</a:t>
            </a:r>
          </a:p>
        </p:txBody>
      </p:sp>
    </p:spTree>
    <p:extLst>
      <p:ext uri="{BB962C8B-B14F-4D97-AF65-F5344CB8AC3E}">
        <p14:creationId xmlns:p14="http://schemas.microsoft.com/office/powerpoint/2010/main" val="17211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down)">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down)">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38"/>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down)">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down)">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2" nodeType="clickEffect">
                                  <p:stCondLst>
                                    <p:cond delay="0"/>
                                  </p:stCondLst>
                                  <p:childTnLst>
                                    <p:animMotion origin="layout" path="M -3.95833E-6 -2.59259E-6 L -0.12617 0.00394 " pathEditMode="relative" rAng="0" ptsTypes="AA">
                                      <p:cBhvr>
                                        <p:cTn id="69" dur="2000" fill="hold"/>
                                        <p:tgtEl>
                                          <p:spTgt spid="40"/>
                                        </p:tgtEl>
                                        <p:attrNameLst>
                                          <p:attrName>ppt_x</p:attrName>
                                          <p:attrName>ppt_y</p:attrName>
                                        </p:attrNameLst>
                                      </p:cBhvr>
                                      <p:rCtr x="-6315" y="185"/>
                                    </p:animMotion>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40"/>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wipe(down)">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wipe(left)">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left)">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wipe(left)">
                                      <p:cBhvr>
                                        <p:cTn id="114" dur="500"/>
                                        <p:tgtEl>
                                          <p:spTgt spid="23"/>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wipe(left)">
                                      <p:cBhvr>
                                        <p:cTn id="119" dur="500"/>
                                        <p:tgtEl>
                                          <p:spTgt spid="24"/>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32" grpId="0" animBg="1"/>
      <p:bldP spid="34" grpId="0" uiExpand="1" build="p"/>
      <p:bldP spid="37" grpId="0" uiExpand="1" animBg="1"/>
      <p:bldP spid="37" grpId="1" uiExpand="1" animBg="1"/>
      <p:bldP spid="38" grpId="0" uiExpand="1" animBg="1"/>
      <p:bldP spid="38" grpId="1" uiExpand="1" animBg="1"/>
      <p:bldP spid="39" grpId="0" uiExpand="1" animBg="1"/>
      <p:bldP spid="39" grpId="1" uiExpand="1" animBg="1"/>
      <p:bldP spid="40" grpId="0" animBg="1"/>
      <p:bldP spid="40" grpId="1" animBg="1"/>
      <p:bldP spid="40" grpId="2" animBg="1"/>
      <p:bldP spid="41" grpId="0" animBg="1"/>
      <p:bldP spid="41" grpId="1" animBg="1"/>
      <p:bldP spid="4" grpId="0" animBg="1"/>
      <p:bldP spid="4" grpId="1" animBg="1"/>
      <p:bldP spid="42" grpId="0"/>
      <p:bldP spid="18" grpId="0"/>
      <p:bldP spid="5" grpId="0" animBg="1"/>
      <p:bldP spid="21" grpId="0" animBg="1"/>
      <p:bldP spid="22" grpId="0" animBg="1"/>
      <p:bldP spid="23" grpId="0" animBg="1"/>
      <p:bldP spid="24" grpId="0" animBg="1"/>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err="1"/>
              <a:t>Foldl</a:t>
            </a:r>
            <a:r>
              <a:rPr lang="en-US" dirty="0"/>
              <a:t> Trace-through</a:t>
            </a:r>
          </a:p>
        </p:txBody>
      </p:sp>
      <p:grpSp>
        <p:nvGrpSpPr>
          <p:cNvPr id="4" name="Group 3">
            <a:extLst>
              <a:ext uri="{FF2B5EF4-FFF2-40B4-BE49-F238E27FC236}">
                <a16:creationId xmlns:a16="http://schemas.microsoft.com/office/drawing/2014/main" id="{695433D3-0D3B-4AFD-AFCC-91F4A7E4CC0B}"/>
              </a:ext>
            </a:extLst>
          </p:cNvPr>
          <p:cNvGrpSpPr/>
          <p:nvPr/>
        </p:nvGrpSpPr>
        <p:grpSpPr>
          <a:xfrm>
            <a:off x="178894" y="5173796"/>
            <a:ext cx="5904720" cy="1487394"/>
            <a:chOff x="219434" y="3858501"/>
            <a:chExt cx="5904720" cy="1487394"/>
          </a:xfrm>
        </p:grpSpPr>
        <p:sp>
          <p:nvSpPr>
            <p:cNvPr id="87" name="Rectangle 86">
              <a:extLst>
                <a:ext uri="{FF2B5EF4-FFF2-40B4-BE49-F238E27FC236}">
                  <a16:creationId xmlns:a16="http://schemas.microsoft.com/office/drawing/2014/main" id="{58541890-8B82-488B-A646-6A3246EB4D43}"/>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916D9C1B-87C5-4854-9B03-4F7DAB176DF0}"/>
                </a:ext>
              </a:extLst>
            </p:cNvPr>
            <p:cNvSpPr txBox="1"/>
            <p:nvPr/>
          </p:nvSpPr>
          <p:spPr>
            <a:xfrm>
              <a:off x="221433" y="3858501"/>
              <a:ext cx="5699707" cy="1446550"/>
            </a:xfrm>
            <a:prstGeom prst="rect">
              <a:avLst/>
            </a:prstGeom>
            <a:noFill/>
          </p:spPr>
          <p:txBody>
            <a:bodyPr wrap="square" rtlCol="0">
              <a:spAutoFit/>
            </a:bodyPr>
            <a:lstStyle/>
            <a:p>
              <a:r>
                <a:rPr lang="pl-PL" sz="2200" dirty="0">
                  <a:latin typeface="Consolas" panose="020B0609020204030204" pitchFamily="49" charset="0"/>
                </a:rPr>
                <a:t>foldl f accum []</a:t>
              </a:r>
              <a:r>
                <a:rPr lang="en-US" sz="2200" dirty="0">
                  <a:latin typeface="Consolas" panose="020B0609020204030204" pitchFamily="49" charset="0"/>
                </a:rPr>
                <a:t> </a:t>
              </a:r>
              <a:r>
                <a:rPr lang="pl-PL" sz="2200" dirty="0">
                  <a:latin typeface="Consolas" panose="020B0609020204030204" pitchFamily="49" charset="0"/>
                </a:rPr>
                <a:t>= accum</a:t>
              </a:r>
            </a:p>
            <a:p>
              <a:r>
                <a:rPr lang="pl-PL" sz="2200" dirty="0">
                  <a:latin typeface="Consolas" panose="020B0609020204030204" pitchFamily="49" charset="0"/>
                </a:rPr>
                <a:t>foldl f accum (x:xs) =</a:t>
              </a:r>
            </a:p>
            <a:p>
              <a:r>
                <a:rPr lang="pl-PL" sz="2200" dirty="0">
                  <a:latin typeface="Consolas" panose="020B0609020204030204" pitchFamily="49" charset="0"/>
                </a:rPr>
                <a:t>  foldl f new_accum xs</a:t>
              </a:r>
            </a:p>
            <a:p>
              <a:r>
                <a:rPr lang="pl-PL" sz="2200" dirty="0">
                  <a:latin typeface="Consolas" panose="020B0609020204030204" pitchFamily="49" charset="0"/>
                </a:rPr>
                <a:t> where new_accum = (f accum x)</a:t>
              </a:r>
              <a:endParaRPr lang="en-US" sz="2200" dirty="0">
                <a:latin typeface="Consolas" panose="020B0609020204030204" pitchFamily="49" charset="0"/>
              </a:endParaRPr>
            </a:p>
          </p:txBody>
        </p:sp>
      </p:grpSp>
      <p:grpSp>
        <p:nvGrpSpPr>
          <p:cNvPr id="91" name="Group 90">
            <a:extLst>
              <a:ext uri="{FF2B5EF4-FFF2-40B4-BE49-F238E27FC236}">
                <a16:creationId xmlns:a16="http://schemas.microsoft.com/office/drawing/2014/main" id="{C8538427-9A80-406F-BA76-C18318BC0A04}"/>
              </a:ext>
            </a:extLst>
          </p:cNvPr>
          <p:cNvGrpSpPr/>
          <p:nvPr/>
        </p:nvGrpSpPr>
        <p:grpSpPr>
          <a:xfrm>
            <a:off x="7026111" y="3815309"/>
            <a:ext cx="5066771" cy="2991371"/>
            <a:chOff x="6095118" y="1978967"/>
            <a:chExt cx="5733038" cy="3897301"/>
          </a:xfrm>
        </p:grpSpPr>
        <p:grpSp>
          <p:nvGrpSpPr>
            <p:cNvPr id="92" name="Group 91">
              <a:extLst>
                <a:ext uri="{FF2B5EF4-FFF2-40B4-BE49-F238E27FC236}">
                  <a16:creationId xmlns:a16="http://schemas.microsoft.com/office/drawing/2014/main" id="{1B1A7657-7821-4BFE-AAEB-78A75702C3B5}"/>
                </a:ext>
              </a:extLst>
            </p:cNvPr>
            <p:cNvGrpSpPr/>
            <p:nvPr/>
          </p:nvGrpSpPr>
          <p:grpSpPr>
            <a:xfrm>
              <a:off x="6095118" y="1978967"/>
              <a:ext cx="5733038" cy="3897301"/>
              <a:chOff x="3072962" y="1263460"/>
              <a:chExt cx="5994838" cy="4504925"/>
            </a:xfrm>
          </p:grpSpPr>
          <p:pic>
            <p:nvPicPr>
              <p:cNvPr id="94" name="Picture 93">
                <a:extLst>
                  <a:ext uri="{FF2B5EF4-FFF2-40B4-BE49-F238E27FC236}">
                    <a16:creationId xmlns:a16="http://schemas.microsoft.com/office/drawing/2014/main" id="{7E9E1611-D7D2-491C-8E72-4E9617BCD2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95" name="Rectangle 94">
                <a:extLst>
                  <a:ext uri="{FF2B5EF4-FFF2-40B4-BE49-F238E27FC236}">
                    <a16:creationId xmlns:a16="http://schemas.microsoft.com/office/drawing/2014/main" id="{C97FAB33-B825-483E-80D5-D3BC8A3D8375}"/>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93" name="Rectangle 92">
              <a:extLst>
                <a:ext uri="{FF2B5EF4-FFF2-40B4-BE49-F238E27FC236}">
                  <a16:creationId xmlns:a16="http://schemas.microsoft.com/office/drawing/2014/main" id="{D055870F-FD33-4B58-A2E8-FF4C7796BE9C}"/>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143DC0F1-2E6F-4957-9E0D-B362F2C705A3}"/>
              </a:ext>
            </a:extLst>
          </p:cNvPr>
          <p:cNvSpPr txBox="1"/>
          <p:nvPr/>
        </p:nvSpPr>
        <p:spPr>
          <a:xfrm>
            <a:off x="7050505" y="3943766"/>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97" name="TextBox 96">
            <a:extLst>
              <a:ext uri="{FF2B5EF4-FFF2-40B4-BE49-F238E27FC236}">
                <a16:creationId xmlns:a16="http://schemas.microsoft.com/office/drawing/2014/main" id="{22CEC38F-0BB7-439E-B0E2-327A82AEA6C8}"/>
              </a:ext>
            </a:extLst>
          </p:cNvPr>
          <p:cNvSpPr txBox="1"/>
          <p:nvPr/>
        </p:nvSpPr>
        <p:spPr>
          <a:xfrm>
            <a:off x="8144101" y="3951065"/>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a:t>
            </a:r>
            <a:r>
              <a:rPr lang="en-US" dirty="0" err="1">
                <a:solidFill>
                  <a:srgbClr val="C2FFF0"/>
                </a:solidFill>
                <a:latin typeface="Consolas" panose="020B0609020204030204" pitchFamily="49" charset="0"/>
              </a:rPr>
              <a:t>foldl</a:t>
            </a:r>
            <a:endParaRPr lang="en-US" dirty="0">
              <a:solidFill>
                <a:srgbClr val="C2FFF0"/>
              </a:solidFill>
              <a:latin typeface="Consolas" panose="020B0609020204030204" pitchFamily="49" charset="0"/>
            </a:endParaRPr>
          </a:p>
        </p:txBody>
      </p:sp>
      <p:sp>
        <p:nvSpPr>
          <p:cNvPr id="98" name="TextBox 97">
            <a:extLst>
              <a:ext uri="{FF2B5EF4-FFF2-40B4-BE49-F238E27FC236}">
                <a16:creationId xmlns:a16="http://schemas.microsoft.com/office/drawing/2014/main" id="{E0989B67-E50F-4674-A9A6-59358FAC1AFD}"/>
              </a:ext>
            </a:extLst>
          </p:cNvPr>
          <p:cNvSpPr txBox="1"/>
          <p:nvPr/>
        </p:nvSpPr>
        <p:spPr>
          <a:xfrm>
            <a:off x="7019585" y="4452881"/>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99" name="TextBox 98">
            <a:extLst>
              <a:ext uri="{FF2B5EF4-FFF2-40B4-BE49-F238E27FC236}">
                <a16:creationId xmlns:a16="http://schemas.microsoft.com/office/drawing/2014/main" id="{DFD3CE3E-ECE9-403F-8B56-39A2BC9E34C2}"/>
              </a:ext>
            </a:extLst>
          </p:cNvPr>
          <p:cNvSpPr txBox="1"/>
          <p:nvPr/>
        </p:nvSpPr>
        <p:spPr>
          <a:xfrm>
            <a:off x="7024002" y="4188477"/>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101" name="TextBox 100">
            <a:extLst>
              <a:ext uri="{FF2B5EF4-FFF2-40B4-BE49-F238E27FC236}">
                <a16:creationId xmlns:a16="http://schemas.microsoft.com/office/drawing/2014/main" id="{9A55CC2D-139B-408F-A041-0E69916B619A}"/>
              </a:ext>
            </a:extLst>
          </p:cNvPr>
          <p:cNvSpPr txBox="1"/>
          <p:nvPr/>
        </p:nvSpPr>
        <p:spPr>
          <a:xfrm>
            <a:off x="7008564" y="4761602"/>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102" name="TextBox 101">
            <a:extLst>
              <a:ext uri="{FF2B5EF4-FFF2-40B4-BE49-F238E27FC236}">
                <a16:creationId xmlns:a16="http://schemas.microsoft.com/office/drawing/2014/main" id="{335585E9-7AB5-4680-BB1F-1FFCC1F89B68}"/>
              </a:ext>
            </a:extLst>
          </p:cNvPr>
          <p:cNvSpPr txBox="1"/>
          <p:nvPr/>
        </p:nvSpPr>
        <p:spPr>
          <a:xfrm>
            <a:off x="7806700" y="4761154"/>
            <a:ext cx="5222152"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foldl</a:t>
            </a:r>
            <a:r>
              <a:rPr lang="en-US" dirty="0">
                <a:solidFill>
                  <a:srgbClr val="C2FFF0"/>
                </a:solidFill>
                <a:latin typeface="Consolas" panose="020B0609020204030204" pitchFamily="49" charset="0"/>
              </a:rPr>
              <a:t> adder 0 [7,-4,2]</a:t>
            </a:r>
          </a:p>
        </p:txBody>
      </p:sp>
      <p:sp>
        <p:nvSpPr>
          <p:cNvPr id="104" name="TextBox 103">
            <a:extLst>
              <a:ext uri="{FF2B5EF4-FFF2-40B4-BE49-F238E27FC236}">
                <a16:creationId xmlns:a16="http://schemas.microsoft.com/office/drawing/2014/main" id="{D97FC306-57C7-4687-9880-96D3AB9ABEC6}"/>
              </a:ext>
            </a:extLst>
          </p:cNvPr>
          <p:cNvSpPr txBox="1"/>
          <p:nvPr/>
        </p:nvSpPr>
        <p:spPr>
          <a:xfrm>
            <a:off x="7839599" y="4452433"/>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adder acc x = acc + x  </a:t>
            </a:r>
          </a:p>
        </p:txBody>
      </p:sp>
      <p:sp>
        <p:nvSpPr>
          <p:cNvPr id="105" name="TextBox 104">
            <a:extLst>
              <a:ext uri="{FF2B5EF4-FFF2-40B4-BE49-F238E27FC236}">
                <a16:creationId xmlns:a16="http://schemas.microsoft.com/office/drawing/2014/main" id="{E92812D9-A98A-47CE-A029-590F8C71A8C1}"/>
              </a:ext>
            </a:extLst>
          </p:cNvPr>
          <p:cNvSpPr txBox="1"/>
          <p:nvPr/>
        </p:nvSpPr>
        <p:spPr>
          <a:xfrm>
            <a:off x="6960006" y="1232625"/>
            <a:ext cx="4998242" cy="400110"/>
          </a:xfrm>
          <a:prstGeom prst="rect">
            <a:avLst/>
          </a:prstGeom>
          <a:noFill/>
        </p:spPr>
        <p:txBody>
          <a:bodyPr wrap="square" rtlCol="0">
            <a:spAutoFit/>
          </a:bodyPr>
          <a:lstStyle/>
          <a:p>
            <a:pPr algn="ctr"/>
            <a:r>
              <a:rPr lang="en-US" sz="2000" dirty="0">
                <a:latin typeface="Corbel" panose="020B0503020204020204" pitchFamily="34" charset="0"/>
              </a:rPr>
              <a:t>Cool! Let's trace through a simple example!</a:t>
            </a:r>
          </a:p>
        </p:txBody>
      </p:sp>
      <p:sp>
        <p:nvSpPr>
          <p:cNvPr id="5" name="TextBox 4">
            <a:extLst>
              <a:ext uri="{FF2B5EF4-FFF2-40B4-BE49-F238E27FC236}">
                <a16:creationId xmlns:a16="http://schemas.microsoft.com/office/drawing/2014/main" id="{29DBBEB4-365A-466C-B417-5C2DBFA337D2}"/>
              </a:ext>
            </a:extLst>
          </p:cNvPr>
          <p:cNvSpPr txBox="1"/>
          <p:nvPr/>
        </p:nvSpPr>
        <p:spPr>
          <a:xfrm>
            <a:off x="124840" y="4873124"/>
            <a:ext cx="1307569" cy="369332"/>
          </a:xfrm>
          <a:prstGeom prst="rect">
            <a:avLst/>
          </a:prstGeom>
          <a:noFill/>
        </p:spPr>
        <p:txBody>
          <a:bodyPr wrap="square" rtlCol="0">
            <a:spAutoFit/>
          </a:bodyPr>
          <a:lstStyle/>
          <a:p>
            <a:r>
              <a:rPr lang="en-US" dirty="0" err="1">
                <a:latin typeface="Consolas" panose="020B0609020204030204" pitchFamily="49" charset="0"/>
              </a:rPr>
              <a:t>foldl.hs</a:t>
            </a:r>
            <a:endParaRPr lang="en-US" dirty="0">
              <a:latin typeface="Consolas" panose="020B0609020204030204" pitchFamily="49" charset="0"/>
            </a:endParaRPr>
          </a:p>
        </p:txBody>
      </p:sp>
      <p:cxnSp>
        <p:nvCxnSpPr>
          <p:cNvPr id="106" name="Straight Arrow Connector 105">
            <a:extLst>
              <a:ext uri="{FF2B5EF4-FFF2-40B4-BE49-F238E27FC236}">
                <a16:creationId xmlns:a16="http://schemas.microsoft.com/office/drawing/2014/main" id="{7C29B5D0-DCDE-41C5-832C-1B1AA1ED9144}"/>
              </a:ext>
            </a:extLst>
          </p:cNvPr>
          <p:cNvCxnSpPr/>
          <p:nvPr/>
        </p:nvCxnSpPr>
        <p:spPr>
          <a:xfrm>
            <a:off x="44043" y="536863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42626CB-064E-4F5D-A2BD-AAB9763893DA}"/>
              </a:ext>
            </a:extLst>
          </p:cNvPr>
          <p:cNvGrpSpPr/>
          <p:nvPr/>
        </p:nvGrpSpPr>
        <p:grpSpPr>
          <a:xfrm>
            <a:off x="-251994" y="4518075"/>
            <a:ext cx="1841739" cy="401320"/>
            <a:chOff x="479526" y="4507915"/>
            <a:chExt cx="1841739" cy="401320"/>
          </a:xfrm>
        </p:grpSpPr>
        <p:sp>
          <p:nvSpPr>
            <p:cNvPr id="6" name="TextBox 5">
              <a:extLst>
                <a:ext uri="{FF2B5EF4-FFF2-40B4-BE49-F238E27FC236}">
                  <a16:creationId xmlns:a16="http://schemas.microsoft.com/office/drawing/2014/main" id="{20516B6D-46EC-4B8C-AFC2-5B36A21093FD}"/>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8" name="Rectangle 7">
              <a:extLst>
                <a:ext uri="{FF2B5EF4-FFF2-40B4-BE49-F238E27FC236}">
                  <a16:creationId xmlns:a16="http://schemas.microsoft.com/office/drawing/2014/main" id="{F98D6949-898B-4955-BB3A-AE26BBE409B8}"/>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9" name="Group 8">
            <a:extLst>
              <a:ext uri="{FF2B5EF4-FFF2-40B4-BE49-F238E27FC236}">
                <a16:creationId xmlns:a16="http://schemas.microsoft.com/office/drawing/2014/main" id="{4F2531CF-1B81-4282-9375-8A909A32B66F}"/>
              </a:ext>
            </a:extLst>
          </p:cNvPr>
          <p:cNvGrpSpPr/>
          <p:nvPr/>
        </p:nvGrpSpPr>
        <p:grpSpPr>
          <a:xfrm>
            <a:off x="1563207" y="4538497"/>
            <a:ext cx="1621711" cy="401320"/>
            <a:chOff x="1859280" y="4507915"/>
            <a:chExt cx="1621711" cy="401320"/>
          </a:xfrm>
        </p:grpSpPr>
        <p:sp>
          <p:nvSpPr>
            <p:cNvPr id="107" name="TextBox 106">
              <a:extLst>
                <a:ext uri="{FF2B5EF4-FFF2-40B4-BE49-F238E27FC236}">
                  <a16:creationId xmlns:a16="http://schemas.microsoft.com/office/drawing/2014/main" id="{8D50AF84-F0B3-441F-BBCF-32766B3A9906}"/>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108" name="Rectangle 107">
              <a:extLst>
                <a:ext uri="{FF2B5EF4-FFF2-40B4-BE49-F238E27FC236}">
                  <a16:creationId xmlns:a16="http://schemas.microsoft.com/office/drawing/2014/main" id="{A32CFC10-75DB-4174-B2FE-F0EB68345DA1}"/>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0</a:t>
              </a:r>
            </a:p>
          </p:txBody>
        </p:sp>
      </p:grpSp>
      <p:grpSp>
        <p:nvGrpSpPr>
          <p:cNvPr id="109" name="Group 108">
            <a:extLst>
              <a:ext uri="{FF2B5EF4-FFF2-40B4-BE49-F238E27FC236}">
                <a16:creationId xmlns:a16="http://schemas.microsoft.com/office/drawing/2014/main" id="{F99D26FC-B2B5-45B0-9071-CE6F026ED837}"/>
              </a:ext>
            </a:extLst>
          </p:cNvPr>
          <p:cNvGrpSpPr/>
          <p:nvPr/>
        </p:nvGrpSpPr>
        <p:grpSpPr>
          <a:xfrm>
            <a:off x="2801738" y="4554660"/>
            <a:ext cx="1420883" cy="401320"/>
            <a:chOff x="1859280" y="4507915"/>
            <a:chExt cx="1420883" cy="401320"/>
          </a:xfrm>
        </p:grpSpPr>
        <p:sp>
          <p:nvSpPr>
            <p:cNvPr id="110" name="TextBox 109">
              <a:extLst>
                <a:ext uri="{FF2B5EF4-FFF2-40B4-BE49-F238E27FC236}">
                  <a16:creationId xmlns:a16="http://schemas.microsoft.com/office/drawing/2014/main" id="{BAE424DA-BE40-41C5-8CA9-2B8C6F61669B}"/>
                </a:ext>
              </a:extLst>
            </p:cNvPr>
            <p:cNvSpPr txBox="1"/>
            <p:nvPr/>
          </p:nvSpPr>
          <p:spPr>
            <a:xfrm>
              <a:off x="1859280" y="4507915"/>
              <a:ext cx="1031638"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111" name="Rectangle 110">
              <a:extLst>
                <a:ext uri="{FF2B5EF4-FFF2-40B4-BE49-F238E27FC236}">
                  <a16:creationId xmlns:a16="http://schemas.microsoft.com/office/drawing/2014/main" id="{7D009E76-2A72-4ADD-8391-9B2EB0346399}"/>
                </a:ext>
              </a:extLst>
            </p:cNvPr>
            <p:cNvSpPr/>
            <p:nvPr/>
          </p:nvSpPr>
          <p:spPr>
            <a:xfrm>
              <a:off x="2894181" y="4507915"/>
              <a:ext cx="385982"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7</a:t>
              </a:r>
            </a:p>
          </p:txBody>
        </p:sp>
      </p:grpSp>
      <p:grpSp>
        <p:nvGrpSpPr>
          <p:cNvPr id="112" name="Group 111">
            <a:extLst>
              <a:ext uri="{FF2B5EF4-FFF2-40B4-BE49-F238E27FC236}">
                <a16:creationId xmlns:a16="http://schemas.microsoft.com/office/drawing/2014/main" id="{B4395978-AFE4-4968-8546-F8701F301C76}"/>
              </a:ext>
            </a:extLst>
          </p:cNvPr>
          <p:cNvGrpSpPr/>
          <p:nvPr/>
        </p:nvGrpSpPr>
        <p:grpSpPr>
          <a:xfrm>
            <a:off x="4093271" y="4548435"/>
            <a:ext cx="1605225" cy="401320"/>
            <a:chOff x="2304106" y="4507915"/>
            <a:chExt cx="1431149" cy="401320"/>
          </a:xfrm>
        </p:grpSpPr>
        <p:sp>
          <p:nvSpPr>
            <p:cNvPr id="113" name="TextBox 112">
              <a:extLst>
                <a:ext uri="{FF2B5EF4-FFF2-40B4-BE49-F238E27FC236}">
                  <a16:creationId xmlns:a16="http://schemas.microsoft.com/office/drawing/2014/main" id="{298C19E2-2F4B-4EDF-8A52-B4DC8FEF3FBB}"/>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114" name="Rectangle 113">
              <a:extLst>
                <a:ext uri="{FF2B5EF4-FFF2-40B4-BE49-F238E27FC236}">
                  <a16:creationId xmlns:a16="http://schemas.microsoft.com/office/drawing/2014/main" id="{36303F03-A370-4FE3-B2BE-326474F96DBE}"/>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[-4,2]</a:t>
              </a:r>
            </a:p>
          </p:txBody>
        </p:sp>
      </p:grpSp>
      <p:grpSp>
        <p:nvGrpSpPr>
          <p:cNvPr id="115" name="Group 114">
            <a:extLst>
              <a:ext uri="{FF2B5EF4-FFF2-40B4-BE49-F238E27FC236}">
                <a16:creationId xmlns:a16="http://schemas.microsoft.com/office/drawing/2014/main" id="{DAA6B846-DF00-4679-AF34-8143DAE28D2B}"/>
              </a:ext>
            </a:extLst>
          </p:cNvPr>
          <p:cNvGrpSpPr/>
          <p:nvPr/>
        </p:nvGrpSpPr>
        <p:grpSpPr>
          <a:xfrm>
            <a:off x="765566" y="4084150"/>
            <a:ext cx="2419352" cy="401320"/>
            <a:chOff x="1061639" y="4507915"/>
            <a:chExt cx="2419352" cy="401320"/>
          </a:xfrm>
        </p:grpSpPr>
        <p:sp>
          <p:nvSpPr>
            <p:cNvPr id="116" name="TextBox 115">
              <a:extLst>
                <a:ext uri="{FF2B5EF4-FFF2-40B4-BE49-F238E27FC236}">
                  <a16:creationId xmlns:a16="http://schemas.microsoft.com/office/drawing/2014/main" id="{406C0919-AF80-47A8-A978-72B070ABED52}"/>
                </a:ext>
              </a:extLst>
            </p:cNvPr>
            <p:cNvSpPr txBox="1"/>
            <p:nvPr/>
          </p:nvSpPr>
          <p:spPr>
            <a:xfrm>
              <a:off x="1061639" y="4507915"/>
              <a:ext cx="1829280" cy="400110"/>
            </a:xfrm>
            <a:prstGeom prst="rect">
              <a:avLst/>
            </a:prstGeom>
            <a:noFill/>
          </p:spPr>
          <p:txBody>
            <a:bodyPr wrap="square" rtlCol="0">
              <a:spAutoFit/>
            </a:bodyPr>
            <a:lstStyle/>
            <a:p>
              <a:pPr algn="r"/>
              <a:r>
                <a:rPr lang="en-US" sz="2000" dirty="0" err="1">
                  <a:latin typeface="Consolas" panose="020B0609020204030204" pitchFamily="49" charset="0"/>
                </a:rPr>
                <a:t>new_accum</a:t>
              </a:r>
              <a:endParaRPr lang="en-US" sz="2000" dirty="0">
                <a:latin typeface="Consolas" panose="020B0609020204030204" pitchFamily="49" charset="0"/>
              </a:endParaRPr>
            </a:p>
          </p:txBody>
        </p:sp>
        <p:sp>
          <p:nvSpPr>
            <p:cNvPr id="117" name="Rectangle 116">
              <a:extLst>
                <a:ext uri="{FF2B5EF4-FFF2-40B4-BE49-F238E27FC236}">
                  <a16:creationId xmlns:a16="http://schemas.microsoft.com/office/drawing/2014/main" id="{83D0E46F-C231-4D65-98A1-00988463A206}"/>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endParaRPr>
            </a:p>
          </p:txBody>
        </p:sp>
      </p:grpSp>
      <p:cxnSp>
        <p:nvCxnSpPr>
          <p:cNvPr id="118" name="Straight Arrow Connector 117">
            <a:extLst>
              <a:ext uri="{FF2B5EF4-FFF2-40B4-BE49-F238E27FC236}">
                <a16:creationId xmlns:a16="http://schemas.microsoft.com/office/drawing/2014/main" id="{A820B00D-9C30-4011-9B6E-D8D2BBB3027E}"/>
              </a:ext>
            </a:extLst>
          </p:cNvPr>
          <p:cNvCxnSpPr/>
          <p:nvPr/>
        </p:nvCxnSpPr>
        <p:spPr>
          <a:xfrm>
            <a:off x="44043" y="572423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8F5B947-5057-474E-A617-F8AAC28D3BCF}"/>
              </a:ext>
            </a:extLst>
          </p:cNvPr>
          <p:cNvCxnSpPr/>
          <p:nvPr/>
        </p:nvCxnSpPr>
        <p:spPr>
          <a:xfrm>
            <a:off x="323057" y="604935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1F12607-D22B-4053-B91C-C51C81EFD283}"/>
              </a:ext>
            </a:extLst>
          </p:cNvPr>
          <p:cNvGrpSpPr/>
          <p:nvPr/>
        </p:nvGrpSpPr>
        <p:grpSpPr>
          <a:xfrm>
            <a:off x="4687081" y="3140875"/>
            <a:ext cx="4200911" cy="2189916"/>
            <a:chOff x="3628711" y="3483459"/>
            <a:chExt cx="4200911" cy="2189916"/>
          </a:xfrm>
        </p:grpSpPr>
        <p:sp>
          <p:nvSpPr>
            <p:cNvPr id="120" name="Speech Bubble: Rectangle with Corners Rounded 119">
              <a:extLst>
                <a:ext uri="{FF2B5EF4-FFF2-40B4-BE49-F238E27FC236}">
                  <a16:creationId xmlns:a16="http://schemas.microsoft.com/office/drawing/2014/main" id="{5F8AECE8-76A8-4C23-BC63-38B539C42DB8}"/>
                </a:ext>
              </a:extLst>
            </p:cNvPr>
            <p:cNvSpPr/>
            <p:nvPr/>
          </p:nvSpPr>
          <p:spPr>
            <a:xfrm>
              <a:off x="3628711" y="3483459"/>
              <a:ext cx="4200911" cy="2189916"/>
            </a:xfrm>
            <a:prstGeom prst="wedgeRoundRectCallout">
              <a:avLst>
                <a:gd name="adj1" fmla="val -90104"/>
                <a:gd name="adj2" fmla="val 977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rbel" panose="020B0503020204020204" pitchFamily="34" charset="0"/>
                </a:rPr>
                <a:t>new_accum</a:t>
              </a:r>
              <a:r>
                <a:rPr lang="en-US" sz="2000" dirty="0">
                  <a:latin typeface="Corbel" panose="020B0503020204020204" pitchFamily="34" charset="0"/>
                </a:rPr>
                <a:t> = (adder </a:t>
              </a:r>
              <a:r>
                <a:rPr lang="en-US" sz="2000" dirty="0">
                  <a:latin typeface="Consolas" panose="020B0609020204030204" pitchFamily="49" charset="0"/>
                </a:rPr>
                <a:t>0</a:t>
              </a:r>
              <a:r>
                <a:rPr lang="en-US" sz="2000" dirty="0">
                  <a:latin typeface="Corbel" panose="020B0503020204020204" pitchFamily="34" charset="0"/>
                </a:rPr>
                <a:t> 7)</a:t>
              </a: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err="1">
                  <a:latin typeface="Corbel" panose="020B0503020204020204" pitchFamily="34" charset="0"/>
                </a:rPr>
                <a:t>new_accum</a:t>
              </a:r>
              <a:r>
                <a:rPr lang="en-US" sz="2000" dirty="0">
                  <a:latin typeface="Corbel" panose="020B0503020204020204" pitchFamily="34" charset="0"/>
                </a:rPr>
                <a:t> = </a:t>
              </a:r>
              <a:r>
                <a:rPr lang="en-US" sz="2000" dirty="0">
                  <a:latin typeface="Consolas" panose="020B0609020204030204" pitchFamily="49" charset="0"/>
                </a:rPr>
                <a:t>0</a:t>
              </a:r>
              <a:r>
                <a:rPr lang="en-US" sz="2000" dirty="0">
                  <a:latin typeface="Corbel" panose="020B0503020204020204" pitchFamily="34" charset="0"/>
                </a:rPr>
                <a:t> + 7</a:t>
              </a: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err="1">
                  <a:latin typeface="Corbel" panose="020B0503020204020204" pitchFamily="34" charset="0"/>
                </a:rPr>
                <a:t>new_accum</a:t>
              </a:r>
              <a:r>
                <a:rPr lang="en-US" sz="2000" dirty="0">
                  <a:latin typeface="Corbel" panose="020B0503020204020204" pitchFamily="34" charset="0"/>
                </a:rPr>
                <a:t> = 7</a:t>
              </a:r>
            </a:p>
          </p:txBody>
        </p:sp>
        <p:sp>
          <p:nvSpPr>
            <p:cNvPr id="13" name="Arrow: Down 12">
              <a:extLst>
                <a:ext uri="{FF2B5EF4-FFF2-40B4-BE49-F238E27FC236}">
                  <a16:creationId xmlns:a16="http://schemas.microsoft.com/office/drawing/2014/main" id="{49C57DC2-FD0A-47F7-B63C-2BF1C6D6148C}"/>
                </a:ext>
              </a:extLst>
            </p:cNvPr>
            <p:cNvSpPr/>
            <p:nvPr/>
          </p:nvSpPr>
          <p:spPr>
            <a:xfrm>
              <a:off x="5161449" y="4002268"/>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 Down 120">
              <a:extLst>
                <a:ext uri="{FF2B5EF4-FFF2-40B4-BE49-F238E27FC236}">
                  <a16:creationId xmlns:a16="http://schemas.microsoft.com/office/drawing/2014/main" id="{400710DE-9CAC-4104-B957-CAA835BD8E5A}"/>
                </a:ext>
              </a:extLst>
            </p:cNvPr>
            <p:cNvSpPr/>
            <p:nvPr/>
          </p:nvSpPr>
          <p:spPr>
            <a:xfrm>
              <a:off x="5169649" y="4847311"/>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TextBox 121">
            <a:extLst>
              <a:ext uri="{FF2B5EF4-FFF2-40B4-BE49-F238E27FC236}">
                <a16:creationId xmlns:a16="http://schemas.microsoft.com/office/drawing/2014/main" id="{3DD4D3E3-82DF-467C-BFD6-D52D8F01C5CF}"/>
              </a:ext>
            </a:extLst>
          </p:cNvPr>
          <p:cNvSpPr txBox="1"/>
          <p:nvPr/>
        </p:nvSpPr>
        <p:spPr>
          <a:xfrm>
            <a:off x="2546354" y="4111031"/>
            <a:ext cx="693605" cy="369332"/>
          </a:xfrm>
          <a:prstGeom prst="rect">
            <a:avLst/>
          </a:prstGeom>
          <a:noFill/>
        </p:spPr>
        <p:txBody>
          <a:bodyPr wrap="square" rtlCol="0">
            <a:spAutoFit/>
          </a:bodyPr>
          <a:lstStyle/>
          <a:p>
            <a:pPr algn="ctr"/>
            <a:r>
              <a:rPr lang="en-US" dirty="0">
                <a:solidFill>
                  <a:schemeClr val="bg1"/>
                </a:solidFill>
                <a:latin typeface="Consolas" panose="020B0609020204030204" pitchFamily="49" charset="0"/>
              </a:rPr>
              <a:t>7</a:t>
            </a:r>
          </a:p>
        </p:txBody>
      </p:sp>
      <p:sp>
        <p:nvSpPr>
          <p:cNvPr id="15" name="Rectangle 14">
            <a:extLst>
              <a:ext uri="{FF2B5EF4-FFF2-40B4-BE49-F238E27FC236}">
                <a16:creationId xmlns:a16="http://schemas.microsoft.com/office/drawing/2014/main" id="{2A64B258-750E-44BB-8DD8-4EF44708AD9B}"/>
              </a:ext>
            </a:extLst>
          </p:cNvPr>
          <p:cNvSpPr/>
          <p:nvPr/>
        </p:nvSpPr>
        <p:spPr>
          <a:xfrm>
            <a:off x="44043" y="518652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peech Bubble: Rectangle with Corners Rounded 147">
            <a:extLst>
              <a:ext uri="{FF2B5EF4-FFF2-40B4-BE49-F238E27FC236}">
                <a16:creationId xmlns:a16="http://schemas.microsoft.com/office/drawing/2014/main" id="{1806D5E3-42B4-4DF2-9895-C8F072FC5BAA}"/>
              </a:ext>
            </a:extLst>
          </p:cNvPr>
          <p:cNvSpPr/>
          <p:nvPr/>
        </p:nvSpPr>
        <p:spPr>
          <a:xfrm>
            <a:off x="8731406" y="1896691"/>
            <a:ext cx="3095940" cy="1318963"/>
          </a:xfrm>
          <a:prstGeom prst="wedgeRoundRectCallout">
            <a:avLst>
              <a:gd name="adj1" fmla="val -63736"/>
              <a:gd name="adj2" fmla="val 1492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1C1"/>
                </a:solidFill>
                <a:latin typeface="Corbel" panose="020B0503020204020204" pitchFamily="34" charset="0"/>
              </a:rPr>
              <a:t>adder</a:t>
            </a:r>
            <a:r>
              <a:rPr lang="en-US" sz="2000" dirty="0">
                <a:latin typeface="Corbel" panose="020B0503020204020204" pitchFamily="34" charset="0"/>
              </a:rPr>
              <a:t> is our function that we want to use to reduce.</a:t>
            </a:r>
          </a:p>
        </p:txBody>
      </p:sp>
      <p:cxnSp>
        <p:nvCxnSpPr>
          <p:cNvPr id="149" name="Straight Arrow Connector 148">
            <a:extLst>
              <a:ext uri="{FF2B5EF4-FFF2-40B4-BE49-F238E27FC236}">
                <a16:creationId xmlns:a16="http://schemas.microsoft.com/office/drawing/2014/main" id="{E08C8C8A-038D-4948-86DC-70D1A46ECBE2}"/>
              </a:ext>
            </a:extLst>
          </p:cNvPr>
          <p:cNvCxnSpPr>
            <a:cxnSpLocks/>
          </p:cNvCxnSpPr>
          <p:nvPr/>
        </p:nvCxnSpPr>
        <p:spPr>
          <a:xfrm>
            <a:off x="7784398" y="4783456"/>
            <a:ext cx="136301" cy="1119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416D7FE8-3C7F-42A6-95A9-B6E876A7D1CF}"/>
              </a:ext>
            </a:extLst>
          </p:cNvPr>
          <p:cNvSpPr/>
          <p:nvPr/>
        </p:nvSpPr>
        <p:spPr>
          <a:xfrm>
            <a:off x="3874303" y="4537287"/>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[7,-4,2]</a:t>
            </a:r>
          </a:p>
        </p:txBody>
      </p:sp>
      <p:cxnSp>
        <p:nvCxnSpPr>
          <p:cNvPr id="18" name="Straight Arrow Connector 17">
            <a:extLst>
              <a:ext uri="{FF2B5EF4-FFF2-40B4-BE49-F238E27FC236}">
                <a16:creationId xmlns:a16="http://schemas.microsoft.com/office/drawing/2014/main" id="{12AE2217-5124-412A-B86B-A0A23FA0C01A}"/>
              </a:ext>
            </a:extLst>
          </p:cNvPr>
          <p:cNvCxnSpPr>
            <a:cxnSpLocks/>
          </p:cNvCxnSpPr>
          <p:nvPr/>
        </p:nvCxnSpPr>
        <p:spPr>
          <a:xfrm flipH="1">
            <a:off x="2592341" y="4839441"/>
            <a:ext cx="1377554" cy="4205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41C749E6-4BD1-429A-AB3E-B680184D66E8}"/>
              </a:ext>
            </a:extLst>
          </p:cNvPr>
          <p:cNvGrpSpPr/>
          <p:nvPr/>
        </p:nvGrpSpPr>
        <p:grpSpPr>
          <a:xfrm>
            <a:off x="279214" y="3699716"/>
            <a:ext cx="5904720" cy="1487394"/>
            <a:chOff x="219434" y="3858501"/>
            <a:chExt cx="5904720" cy="1487394"/>
          </a:xfrm>
        </p:grpSpPr>
        <p:sp>
          <p:nvSpPr>
            <p:cNvPr id="182" name="Rectangle 181">
              <a:extLst>
                <a:ext uri="{FF2B5EF4-FFF2-40B4-BE49-F238E27FC236}">
                  <a16:creationId xmlns:a16="http://schemas.microsoft.com/office/drawing/2014/main" id="{BE357475-2831-49CC-9206-A5C6EE2F645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83" name="TextBox 182">
              <a:extLst>
                <a:ext uri="{FF2B5EF4-FFF2-40B4-BE49-F238E27FC236}">
                  <a16:creationId xmlns:a16="http://schemas.microsoft.com/office/drawing/2014/main" id="{857E5798-35E5-41FC-B436-EB5558F6131E}"/>
                </a:ext>
              </a:extLst>
            </p:cNvPr>
            <p:cNvSpPr txBox="1"/>
            <p:nvPr/>
          </p:nvSpPr>
          <p:spPr>
            <a:xfrm>
              <a:off x="221433" y="3858501"/>
              <a:ext cx="5699707" cy="1446550"/>
            </a:xfrm>
            <a:prstGeom prst="rect">
              <a:avLst/>
            </a:prstGeom>
            <a:noFill/>
          </p:spPr>
          <p:txBody>
            <a:bodyPr wrap="square" rtlCol="0">
              <a:spAutoFit/>
            </a:bodyPr>
            <a:lstStyle/>
            <a:p>
              <a:r>
                <a:rPr lang="pl-PL" sz="2200" dirty="0">
                  <a:latin typeface="Consolas" panose="020B0609020204030204" pitchFamily="49" charset="0"/>
                </a:rPr>
                <a:t>foldl f accum []</a:t>
              </a:r>
              <a:r>
                <a:rPr lang="en-US" sz="2200" dirty="0">
                  <a:latin typeface="Consolas" panose="020B0609020204030204" pitchFamily="49" charset="0"/>
                </a:rPr>
                <a:t> </a:t>
              </a:r>
              <a:r>
                <a:rPr lang="pl-PL" sz="2200" dirty="0">
                  <a:latin typeface="Consolas" panose="020B0609020204030204" pitchFamily="49" charset="0"/>
                </a:rPr>
                <a:t>= accum</a:t>
              </a:r>
            </a:p>
            <a:p>
              <a:r>
                <a:rPr lang="pl-PL" sz="2200" dirty="0">
                  <a:latin typeface="Consolas" panose="020B0609020204030204" pitchFamily="49" charset="0"/>
                </a:rPr>
                <a:t>foldl f accum (x:xs) =</a:t>
              </a:r>
            </a:p>
            <a:p>
              <a:r>
                <a:rPr lang="pl-PL" sz="2200" dirty="0">
                  <a:latin typeface="Consolas" panose="020B0609020204030204" pitchFamily="49" charset="0"/>
                </a:rPr>
                <a:t>  foldl f new_accum xs</a:t>
              </a:r>
            </a:p>
            <a:p>
              <a:r>
                <a:rPr lang="pl-PL" sz="2200" dirty="0">
                  <a:latin typeface="Consolas" panose="020B0609020204030204" pitchFamily="49" charset="0"/>
                </a:rPr>
                <a:t> where new_accum = (f accum x)</a:t>
              </a:r>
              <a:endParaRPr lang="en-US" sz="2200" dirty="0">
                <a:latin typeface="Consolas" panose="020B0609020204030204" pitchFamily="49" charset="0"/>
              </a:endParaRPr>
            </a:p>
          </p:txBody>
        </p:sp>
      </p:grpSp>
      <p:cxnSp>
        <p:nvCxnSpPr>
          <p:cNvPr id="185" name="Straight Arrow Connector 184">
            <a:extLst>
              <a:ext uri="{FF2B5EF4-FFF2-40B4-BE49-F238E27FC236}">
                <a16:creationId xmlns:a16="http://schemas.microsoft.com/office/drawing/2014/main" id="{53F98966-2031-4ADD-9B86-647C1B29A6D8}"/>
              </a:ext>
            </a:extLst>
          </p:cNvPr>
          <p:cNvCxnSpPr/>
          <p:nvPr/>
        </p:nvCxnSpPr>
        <p:spPr>
          <a:xfrm>
            <a:off x="144363" y="389455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FD559700-0176-4279-A35F-EE624643D420}"/>
              </a:ext>
            </a:extLst>
          </p:cNvPr>
          <p:cNvGrpSpPr/>
          <p:nvPr/>
        </p:nvGrpSpPr>
        <p:grpSpPr>
          <a:xfrm>
            <a:off x="-151674" y="3043995"/>
            <a:ext cx="1841739" cy="401320"/>
            <a:chOff x="479526" y="4507915"/>
            <a:chExt cx="1841739" cy="401320"/>
          </a:xfrm>
        </p:grpSpPr>
        <p:sp>
          <p:nvSpPr>
            <p:cNvPr id="187" name="TextBox 186">
              <a:extLst>
                <a:ext uri="{FF2B5EF4-FFF2-40B4-BE49-F238E27FC236}">
                  <a16:creationId xmlns:a16="http://schemas.microsoft.com/office/drawing/2014/main" id="{1AD659FC-47F6-462C-A278-6F226F39C32D}"/>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188" name="Rectangle 187">
              <a:extLst>
                <a:ext uri="{FF2B5EF4-FFF2-40B4-BE49-F238E27FC236}">
                  <a16:creationId xmlns:a16="http://schemas.microsoft.com/office/drawing/2014/main" id="{9B2C7200-4647-4318-A6C4-4F72DCEB103C}"/>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189" name="Group 188">
            <a:extLst>
              <a:ext uri="{FF2B5EF4-FFF2-40B4-BE49-F238E27FC236}">
                <a16:creationId xmlns:a16="http://schemas.microsoft.com/office/drawing/2014/main" id="{69C3D972-E9A0-47E9-B106-A3868495E649}"/>
              </a:ext>
            </a:extLst>
          </p:cNvPr>
          <p:cNvGrpSpPr/>
          <p:nvPr/>
        </p:nvGrpSpPr>
        <p:grpSpPr>
          <a:xfrm>
            <a:off x="1663527" y="3064417"/>
            <a:ext cx="1621711" cy="401320"/>
            <a:chOff x="1859280" y="4507915"/>
            <a:chExt cx="1621711" cy="401320"/>
          </a:xfrm>
        </p:grpSpPr>
        <p:sp>
          <p:nvSpPr>
            <p:cNvPr id="190" name="TextBox 189">
              <a:extLst>
                <a:ext uri="{FF2B5EF4-FFF2-40B4-BE49-F238E27FC236}">
                  <a16:creationId xmlns:a16="http://schemas.microsoft.com/office/drawing/2014/main" id="{F5B8AB6A-3489-437D-B9CC-54C4BD3A6FEB}"/>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191" name="Rectangle 190">
              <a:extLst>
                <a:ext uri="{FF2B5EF4-FFF2-40B4-BE49-F238E27FC236}">
                  <a16:creationId xmlns:a16="http://schemas.microsoft.com/office/drawing/2014/main" id="{ABC14F62-D54D-4D88-936B-068A3A369E29}"/>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7</a:t>
              </a:r>
            </a:p>
          </p:txBody>
        </p:sp>
      </p:grpSp>
      <p:grpSp>
        <p:nvGrpSpPr>
          <p:cNvPr id="192" name="Group 191">
            <a:extLst>
              <a:ext uri="{FF2B5EF4-FFF2-40B4-BE49-F238E27FC236}">
                <a16:creationId xmlns:a16="http://schemas.microsoft.com/office/drawing/2014/main" id="{199D39EF-B7AF-4528-BC61-72485EEC6981}"/>
              </a:ext>
            </a:extLst>
          </p:cNvPr>
          <p:cNvGrpSpPr/>
          <p:nvPr/>
        </p:nvGrpSpPr>
        <p:grpSpPr>
          <a:xfrm>
            <a:off x="3173476" y="3080580"/>
            <a:ext cx="1190202" cy="401320"/>
            <a:chOff x="2268262" y="4507915"/>
            <a:chExt cx="1190202" cy="401320"/>
          </a:xfrm>
        </p:grpSpPr>
        <p:sp>
          <p:nvSpPr>
            <p:cNvPr id="193" name="TextBox 192">
              <a:extLst>
                <a:ext uri="{FF2B5EF4-FFF2-40B4-BE49-F238E27FC236}">
                  <a16:creationId xmlns:a16="http://schemas.microsoft.com/office/drawing/2014/main" id="{D6795061-FDD8-4CBB-88B6-DDC43178BC8A}"/>
                </a:ext>
              </a:extLst>
            </p:cNvPr>
            <p:cNvSpPr txBox="1"/>
            <p:nvPr/>
          </p:nvSpPr>
          <p:spPr>
            <a:xfrm>
              <a:off x="2268262" y="4507915"/>
              <a:ext cx="622656"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194" name="Rectangle 193">
              <a:extLst>
                <a:ext uri="{FF2B5EF4-FFF2-40B4-BE49-F238E27FC236}">
                  <a16:creationId xmlns:a16="http://schemas.microsoft.com/office/drawing/2014/main" id="{0125B787-1357-470C-A747-F7448460446D}"/>
                </a:ext>
              </a:extLst>
            </p:cNvPr>
            <p:cNvSpPr/>
            <p:nvPr/>
          </p:nvSpPr>
          <p:spPr>
            <a:xfrm>
              <a:off x="2873926" y="4507915"/>
              <a:ext cx="584538"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-4</a:t>
              </a:r>
            </a:p>
          </p:txBody>
        </p:sp>
      </p:grpSp>
      <p:grpSp>
        <p:nvGrpSpPr>
          <p:cNvPr id="195" name="Group 194">
            <a:extLst>
              <a:ext uri="{FF2B5EF4-FFF2-40B4-BE49-F238E27FC236}">
                <a16:creationId xmlns:a16="http://schemas.microsoft.com/office/drawing/2014/main" id="{877CB3F7-9AB1-4E7E-8334-EB34480910B6}"/>
              </a:ext>
            </a:extLst>
          </p:cNvPr>
          <p:cNvGrpSpPr/>
          <p:nvPr/>
        </p:nvGrpSpPr>
        <p:grpSpPr>
          <a:xfrm>
            <a:off x="4193591" y="3074355"/>
            <a:ext cx="1605225" cy="401320"/>
            <a:chOff x="2304106" y="4507915"/>
            <a:chExt cx="1431149" cy="401320"/>
          </a:xfrm>
        </p:grpSpPr>
        <p:sp>
          <p:nvSpPr>
            <p:cNvPr id="196" name="TextBox 195">
              <a:extLst>
                <a:ext uri="{FF2B5EF4-FFF2-40B4-BE49-F238E27FC236}">
                  <a16:creationId xmlns:a16="http://schemas.microsoft.com/office/drawing/2014/main" id="{16471E8F-75D5-4E0E-AB2F-F7E2360F95AE}"/>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197" name="Rectangle 196">
              <a:extLst>
                <a:ext uri="{FF2B5EF4-FFF2-40B4-BE49-F238E27FC236}">
                  <a16:creationId xmlns:a16="http://schemas.microsoft.com/office/drawing/2014/main" id="{3D6F4DC3-D411-4E47-A37F-F85A99C25B55}"/>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[2]</a:t>
              </a:r>
            </a:p>
          </p:txBody>
        </p:sp>
      </p:grpSp>
      <p:grpSp>
        <p:nvGrpSpPr>
          <p:cNvPr id="198" name="Group 197">
            <a:extLst>
              <a:ext uri="{FF2B5EF4-FFF2-40B4-BE49-F238E27FC236}">
                <a16:creationId xmlns:a16="http://schemas.microsoft.com/office/drawing/2014/main" id="{F3F2CA90-4067-4DA6-AB9E-5CED53F78B7F}"/>
              </a:ext>
            </a:extLst>
          </p:cNvPr>
          <p:cNvGrpSpPr/>
          <p:nvPr/>
        </p:nvGrpSpPr>
        <p:grpSpPr>
          <a:xfrm>
            <a:off x="865886" y="2610070"/>
            <a:ext cx="2419352" cy="401320"/>
            <a:chOff x="1061639" y="4507915"/>
            <a:chExt cx="2419352" cy="401320"/>
          </a:xfrm>
        </p:grpSpPr>
        <p:sp>
          <p:nvSpPr>
            <p:cNvPr id="199" name="TextBox 198">
              <a:extLst>
                <a:ext uri="{FF2B5EF4-FFF2-40B4-BE49-F238E27FC236}">
                  <a16:creationId xmlns:a16="http://schemas.microsoft.com/office/drawing/2014/main" id="{7A76CE50-5820-43C5-8A39-973773804E3B}"/>
                </a:ext>
              </a:extLst>
            </p:cNvPr>
            <p:cNvSpPr txBox="1"/>
            <p:nvPr/>
          </p:nvSpPr>
          <p:spPr>
            <a:xfrm>
              <a:off x="1061639" y="4507915"/>
              <a:ext cx="1829280" cy="400110"/>
            </a:xfrm>
            <a:prstGeom prst="rect">
              <a:avLst/>
            </a:prstGeom>
            <a:noFill/>
          </p:spPr>
          <p:txBody>
            <a:bodyPr wrap="square" rtlCol="0">
              <a:spAutoFit/>
            </a:bodyPr>
            <a:lstStyle/>
            <a:p>
              <a:pPr algn="r"/>
              <a:r>
                <a:rPr lang="en-US" sz="2000" dirty="0" err="1">
                  <a:latin typeface="Consolas" panose="020B0609020204030204" pitchFamily="49" charset="0"/>
                </a:rPr>
                <a:t>new_accum</a:t>
              </a:r>
              <a:endParaRPr lang="en-US" sz="2000" dirty="0">
                <a:latin typeface="Consolas" panose="020B0609020204030204" pitchFamily="49" charset="0"/>
              </a:endParaRPr>
            </a:p>
          </p:txBody>
        </p:sp>
        <p:sp>
          <p:nvSpPr>
            <p:cNvPr id="200" name="Rectangle 199">
              <a:extLst>
                <a:ext uri="{FF2B5EF4-FFF2-40B4-BE49-F238E27FC236}">
                  <a16:creationId xmlns:a16="http://schemas.microsoft.com/office/drawing/2014/main" id="{F852B874-F38B-43CE-9149-D156878E1C09}"/>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endParaRPr>
            </a:p>
          </p:txBody>
        </p:sp>
      </p:grpSp>
      <p:cxnSp>
        <p:nvCxnSpPr>
          <p:cNvPr id="201" name="Straight Arrow Connector 200">
            <a:extLst>
              <a:ext uri="{FF2B5EF4-FFF2-40B4-BE49-F238E27FC236}">
                <a16:creationId xmlns:a16="http://schemas.microsoft.com/office/drawing/2014/main" id="{902B57FD-B9E1-4BF7-BEF4-B969494A596B}"/>
              </a:ext>
            </a:extLst>
          </p:cNvPr>
          <p:cNvCxnSpPr/>
          <p:nvPr/>
        </p:nvCxnSpPr>
        <p:spPr>
          <a:xfrm>
            <a:off x="144363" y="425015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EB5DCE-65C9-4678-A111-ED56096E2433}"/>
              </a:ext>
            </a:extLst>
          </p:cNvPr>
          <p:cNvCxnSpPr/>
          <p:nvPr/>
        </p:nvCxnSpPr>
        <p:spPr>
          <a:xfrm>
            <a:off x="423377" y="4575272"/>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443275DA-A922-4F93-B89F-F542747A95C5}"/>
              </a:ext>
            </a:extLst>
          </p:cNvPr>
          <p:cNvGrpSpPr/>
          <p:nvPr/>
        </p:nvGrpSpPr>
        <p:grpSpPr>
          <a:xfrm>
            <a:off x="4875326" y="1666795"/>
            <a:ext cx="4200911" cy="2189916"/>
            <a:chOff x="3628711" y="3483459"/>
            <a:chExt cx="4200911" cy="2189916"/>
          </a:xfrm>
        </p:grpSpPr>
        <p:sp>
          <p:nvSpPr>
            <p:cNvPr id="204" name="Speech Bubble: Rectangle with Corners Rounded 203">
              <a:extLst>
                <a:ext uri="{FF2B5EF4-FFF2-40B4-BE49-F238E27FC236}">
                  <a16:creationId xmlns:a16="http://schemas.microsoft.com/office/drawing/2014/main" id="{C684BA56-B8C7-4A63-8F19-8E434A17AD54}"/>
                </a:ext>
              </a:extLst>
            </p:cNvPr>
            <p:cNvSpPr/>
            <p:nvPr/>
          </p:nvSpPr>
          <p:spPr>
            <a:xfrm>
              <a:off x="3628711" y="3483459"/>
              <a:ext cx="4200911" cy="2189916"/>
            </a:xfrm>
            <a:prstGeom prst="wedgeRoundRectCallout">
              <a:avLst>
                <a:gd name="adj1" fmla="val -90874"/>
                <a:gd name="adj2" fmla="val 981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rbel" panose="020B0503020204020204" pitchFamily="34" charset="0"/>
                </a:rPr>
                <a:t>new_accum</a:t>
              </a:r>
              <a:r>
                <a:rPr lang="en-US" sz="2000" dirty="0">
                  <a:latin typeface="Corbel" panose="020B0503020204020204" pitchFamily="34" charset="0"/>
                </a:rPr>
                <a:t> = (adder </a:t>
              </a:r>
              <a:r>
                <a:rPr lang="en-US" sz="2000" dirty="0">
                  <a:latin typeface="Consolas" panose="020B0609020204030204" pitchFamily="49" charset="0"/>
                </a:rPr>
                <a:t>7</a:t>
              </a:r>
              <a:r>
                <a:rPr lang="en-US" sz="2000" dirty="0">
                  <a:latin typeface="Corbel" panose="020B0503020204020204" pitchFamily="34" charset="0"/>
                </a:rPr>
                <a:t> -4)</a:t>
              </a: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err="1">
                  <a:latin typeface="Corbel" panose="020B0503020204020204" pitchFamily="34" charset="0"/>
                </a:rPr>
                <a:t>new_accum</a:t>
              </a:r>
              <a:r>
                <a:rPr lang="en-US" sz="2000" dirty="0">
                  <a:latin typeface="Corbel" panose="020B0503020204020204" pitchFamily="34" charset="0"/>
                </a:rPr>
                <a:t> = </a:t>
              </a:r>
              <a:r>
                <a:rPr lang="en-US" sz="2000" dirty="0">
                  <a:latin typeface="Consolas" panose="020B0609020204030204" pitchFamily="49" charset="0"/>
                </a:rPr>
                <a:t>7</a:t>
              </a:r>
              <a:r>
                <a:rPr lang="en-US" sz="2000" dirty="0">
                  <a:latin typeface="Corbel" panose="020B0503020204020204" pitchFamily="34" charset="0"/>
                </a:rPr>
                <a:t> + -4</a:t>
              </a: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err="1">
                  <a:latin typeface="Corbel" panose="020B0503020204020204" pitchFamily="34" charset="0"/>
                </a:rPr>
                <a:t>new_accum</a:t>
              </a:r>
              <a:r>
                <a:rPr lang="en-US" sz="2000" dirty="0">
                  <a:latin typeface="Corbel" panose="020B0503020204020204" pitchFamily="34" charset="0"/>
                </a:rPr>
                <a:t> = 3</a:t>
              </a:r>
            </a:p>
          </p:txBody>
        </p:sp>
        <p:sp>
          <p:nvSpPr>
            <p:cNvPr id="205" name="Arrow: Down 204">
              <a:extLst>
                <a:ext uri="{FF2B5EF4-FFF2-40B4-BE49-F238E27FC236}">
                  <a16:creationId xmlns:a16="http://schemas.microsoft.com/office/drawing/2014/main" id="{528902B0-F785-4A21-A2B0-91BF54DD3006}"/>
                </a:ext>
              </a:extLst>
            </p:cNvPr>
            <p:cNvSpPr/>
            <p:nvPr/>
          </p:nvSpPr>
          <p:spPr>
            <a:xfrm>
              <a:off x="5161449" y="4002268"/>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Arrow: Down 205">
              <a:extLst>
                <a:ext uri="{FF2B5EF4-FFF2-40B4-BE49-F238E27FC236}">
                  <a16:creationId xmlns:a16="http://schemas.microsoft.com/office/drawing/2014/main" id="{084943EE-C205-402E-A91D-29F5CFA59624}"/>
                </a:ext>
              </a:extLst>
            </p:cNvPr>
            <p:cNvSpPr/>
            <p:nvPr/>
          </p:nvSpPr>
          <p:spPr>
            <a:xfrm>
              <a:off x="5169649" y="4847311"/>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TextBox 206">
            <a:extLst>
              <a:ext uri="{FF2B5EF4-FFF2-40B4-BE49-F238E27FC236}">
                <a16:creationId xmlns:a16="http://schemas.microsoft.com/office/drawing/2014/main" id="{3F94959C-8641-4DC2-8A33-41DA69B22AD9}"/>
              </a:ext>
            </a:extLst>
          </p:cNvPr>
          <p:cNvSpPr txBox="1"/>
          <p:nvPr/>
        </p:nvSpPr>
        <p:spPr>
          <a:xfrm>
            <a:off x="2646674" y="2636951"/>
            <a:ext cx="693605" cy="369332"/>
          </a:xfrm>
          <a:prstGeom prst="rect">
            <a:avLst/>
          </a:prstGeom>
          <a:noFill/>
        </p:spPr>
        <p:txBody>
          <a:bodyPr wrap="square" rtlCol="0">
            <a:spAutoFit/>
          </a:bodyPr>
          <a:lstStyle/>
          <a:p>
            <a:pPr algn="ctr"/>
            <a:r>
              <a:rPr lang="en-US" dirty="0">
                <a:solidFill>
                  <a:schemeClr val="bg1"/>
                </a:solidFill>
                <a:latin typeface="Consolas" panose="020B0609020204030204" pitchFamily="49" charset="0"/>
              </a:rPr>
              <a:t>3</a:t>
            </a:r>
          </a:p>
        </p:txBody>
      </p:sp>
      <p:sp>
        <p:nvSpPr>
          <p:cNvPr id="208" name="Rectangle 207">
            <a:extLst>
              <a:ext uri="{FF2B5EF4-FFF2-40B4-BE49-F238E27FC236}">
                <a16:creationId xmlns:a16="http://schemas.microsoft.com/office/drawing/2014/main" id="{D774EC69-BFBA-4C9F-9747-05ED6684E6EC}"/>
              </a:ext>
            </a:extLst>
          </p:cNvPr>
          <p:cNvSpPr/>
          <p:nvPr/>
        </p:nvSpPr>
        <p:spPr>
          <a:xfrm>
            <a:off x="144363" y="371244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C82D620E-8D1D-4C2D-AC5B-4479896CF766}"/>
              </a:ext>
            </a:extLst>
          </p:cNvPr>
          <p:cNvSpPr/>
          <p:nvPr/>
        </p:nvSpPr>
        <p:spPr>
          <a:xfrm>
            <a:off x="3974623" y="3063207"/>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[-4,2]</a:t>
            </a:r>
          </a:p>
        </p:txBody>
      </p:sp>
      <p:cxnSp>
        <p:nvCxnSpPr>
          <p:cNvPr id="210" name="Straight Arrow Connector 209">
            <a:extLst>
              <a:ext uri="{FF2B5EF4-FFF2-40B4-BE49-F238E27FC236}">
                <a16:creationId xmlns:a16="http://schemas.microsoft.com/office/drawing/2014/main" id="{DDEE3F01-6052-4747-B148-4DC009F589E2}"/>
              </a:ext>
            </a:extLst>
          </p:cNvPr>
          <p:cNvCxnSpPr>
            <a:cxnSpLocks/>
          </p:cNvCxnSpPr>
          <p:nvPr/>
        </p:nvCxnSpPr>
        <p:spPr>
          <a:xfrm flipH="1">
            <a:off x="2692661" y="3365361"/>
            <a:ext cx="1377554" cy="4205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E302C1D9-B33A-4707-9043-07C41D361BB8}"/>
              </a:ext>
            </a:extLst>
          </p:cNvPr>
          <p:cNvGrpSpPr/>
          <p:nvPr/>
        </p:nvGrpSpPr>
        <p:grpSpPr>
          <a:xfrm>
            <a:off x="414065" y="2167927"/>
            <a:ext cx="5904720" cy="1487394"/>
            <a:chOff x="219434" y="3858501"/>
            <a:chExt cx="5904720" cy="1487394"/>
          </a:xfrm>
        </p:grpSpPr>
        <p:sp>
          <p:nvSpPr>
            <p:cNvPr id="213" name="Rectangle 212">
              <a:extLst>
                <a:ext uri="{FF2B5EF4-FFF2-40B4-BE49-F238E27FC236}">
                  <a16:creationId xmlns:a16="http://schemas.microsoft.com/office/drawing/2014/main" id="{0A377F9C-17C4-4514-A6A8-EA8D84C22B3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14" name="TextBox 213">
              <a:extLst>
                <a:ext uri="{FF2B5EF4-FFF2-40B4-BE49-F238E27FC236}">
                  <a16:creationId xmlns:a16="http://schemas.microsoft.com/office/drawing/2014/main" id="{FCC823A0-B4DE-43FC-81ED-70E18AB5F615}"/>
                </a:ext>
              </a:extLst>
            </p:cNvPr>
            <p:cNvSpPr txBox="1"/>
            <p:nvPr/>
          </p:nvSpPr>
          <p:spPr>
            <a:xfrm>
              <a:off x="221433" y="3858501"/>
              <a:ext cx="5699707" cy="1446550"/>
            </a:xfrm>
            <a:prstGeom prst="rect">
              <a:avLst/>
            </a:prstGeom>
            <a:noFill/>
          </p:spPr>
          <p:txBody>
            <a:bodyPr wrap="square" rtlCol="0">
              <a:spAutoFit/>
            </a:bodyPr>
            <a:lstStyle/>
            <a:p>
              <a:r>
                <a:rPr lang="pl-PL" sz="2200" dirty="0">
                  <a:latin typeface="Consolas" panose="020B0609020204030204" pitchFamily="49" charset="0"/>
                </a:rPr>
                <a:t>foldl f accum []</a:t>
              </a:r>
              <a:r>
                <a:rPr lang="en-US" sz="2200" dirty="0">
                  <a:latin typeface="Consolas" panose="020B0609020204030204" pitchFamily="49" charset="0"/>
                </a:rPr>
                <a:t> </a:t>
              </a:r>
              <a:r>
                <a:rPr lang="pl-PL" sz="2200" dirty="0">
                  <a:latin typeface="Consolas" panose="020B0609020204030204" pitchFamily="49" charset="0"/>
                </a:rPr>
                <a:t>= accum</a:t>
              </a:r>
            </a:p>
            <a:p>
              <a:r>
                <a:rPr lang="pl-PL" sz="2200" dirty="0">
                  <a:latin typeface="Consolas" panose="020B0609020204030204" pitchFamily="49" charset="0"/>
                </a:rPr>
                <a:t>foldl f accum (x:xs) =</a:t>
              </a:r>
            </a:p>
            <a:p>
              <a:r>
                <a:rPr lang="pl-PL" sz="2200" dirty="0">
                  <a:latin typeface="Consolas" panose="020B0609020204030204" pitchFamily="49" charset="0"/>
                </a:rPr>
                <a:t>  foldl f new_accum xs</a:t>
              </a:r>
            </a:p>
            <a:p>
              <a:r>
                <a:rPr lang="pl-PL" sz="2200" dirty="0">
                  <a:latin typeface="Consolas" panose="020B0609020204030204" pitchFamily="49" charset="0"/>
                </a:rPr>
                <a:t> where new_accum = (f accum x)</a:t>
              </a:r>
              <a:endParaRPr lang="en-US" sz="2200" dirty="0">
                <a:latin typeface="Consolas" panose="020B0609020204030204" pitchFamily="49" charset="0"/>
              </a:endParaRPr>
            </a:p>
          </p:txBody>
        </p:sp>
      </p:grpSp>
      <p:cxnSp>
        <p:nvCxnSpPr>
          <p:cNvPr id="215" name="Straight Arrow Connector 214">
            <a:extLst>
              <a:ext uri="{FF2B5EF4-FFF2-40B4-BE49-F238E27FC236}">
                <a16:creationId xmlns:a16="http://schemas.microsoft.com/office/drawing/2014/main" id="{9E1E258F-AD4A-4518-B952-E6EA03F3B2DF}"/>
              </a:ext>
            </a:extLst>
          </p:cNvPr>
          <p:cNvCxnSpPr/>
          <p:nvPr/>
        </p:nvCxnSpPr>
        <p:spPr>
          <a:xfrm>
            <a:off x="279214" y="236276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D0BBA8B4-7460-4C74-B165-219C0597C210}"/>
              </a:ext>
            </a:extLst>
          </p:cNvPr>
          <p:cNvGrpSpPr/>
          <p:nvPr/>
        </p:nvGrpSpPr>
        <p:grpSpPr>
          <a:xfrm>
            <a:off x="-16823" y="1512206"/>
            <a:ext cx="1841739" cy="401320"/>
            <a:chOff x="479526" y="4507915"/>
            <a:chExt cx="1841739" cy="401320"/>
          </a:xfrm>
        </p:grpSpPr>
        <p:sp>
          <p:nvSpPr>
            <p:cNvPr id="217" name="TextBox 216">
              <a:extLst>
                <a:ext uri="{FF2B5EF4-FFF2-40B4-BE49-F238E27FC236}">
                  <a16:creationId xmlns:a16="http://schemas.microsoft.com/office/drawing/2014/main" id="{7454772C-7F88-4D28-9D35-AA6F6CE98354}"/>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218" name="Rectangle 217">
              <a:extLst>
                <a:ext uri="{FF2B5EF4-FFF2-40B4-BE49-F238E27FC236}">
                  <a16:creationId xmlns:a16="http://schemas.microsoft.com/office/drawing/2014/main" id="{B5296D79-F260-4B1B-8211-0FC87915B73D}"/>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219" name="Group 218">
            <a:extLst>
              <a:ext uri="{FF2B5EF4-FFF2-40B4-BE49-F238E27FC236}">
                <a16:creationId xmlns:a16="http://schemas.microsoft.com/office/drawing/2014/main" id="{B92732C4-4C1E-47CA-ABB2-23247B5CC46E}"/>
              </a:ext>
            </a:extLst>
          </p:cNvPr>
          <p:cNvGrpSpPr/>
          <p:nvPr/>
        </p:nvGrpSpPr>
        <p:grpSpPr>
          <a:xfrm>
            <a:off x="1798378" y="1532628"/>
            <a:ext cx="1621711" cy="401320"/>
            <a:chOff x="1859280" y="4507915"/>
            <a:chExt cx="1621711" cy="401320"/>
          </a:xfrm>
        </p:grpSpPr>
        <p:sp>
          <p:nvSpPr>
            <p:cNvPr id="220" name="TextBox 219">
              <a:extLst>
                <a:ext uri="{FF2B5EF4-FFF2-40B4-BE49-F238E27FC236}">
                  <a16:creationId xmlns:a16="http://schemas.microsoft.com/office/drawing/2014/main" id="{65D690DC-8847-4013-A742-88F44FED7949}"/>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221" name="Rectangle 220">
              <a:extLst>
                <a:ext uri="{FF2B5EF4-FFF2-40B4-BE49-F238E27FC236}">
                  <a16:creationId xmlns:a16="http://schemas.microsoft.com/office/drawing/2014/main" id="{B933FDDF-918B-4300-AD70-B239AEC000BC}"/>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3</a:t>
              </a:r>
            </a:p>
          </p:txBody>
        </p:sp>
      </p:grpSp>
      <p:grpSp>
        <p:nvGrpSpPr>
          <p:cNvPr id="222" name="Group 221">
            <a:extLst>
              <a:ext uri="{FF2B5EF4-FFF2-40B4-BE49-F238E27FC236}">
                <a16:creationId xmlns:a16="http://schemas.microsoft.com/office/drawing/2014/main" id="{9CC2186C-EE4E-446A-8295-8EB8275A5EA2}"/>
              </a:ext>
            </a:extLst>
          </p:cNvPr>
          <p:cNvGrpSpPr/>
          <p:nvPr/>
        </p:nvGrpSpPr>
        <p:grpSpPr>
          <a:xfrm>
            <a:off x="3308327" y="1548791"/>
            <a:ext cx="1190202" cy="401320"/>
            <a:chOff x="2268262" y="4507915"/>
            <a:chExt cx="1190202" cy="401320"/>
          </a:xfrm>
        </p:grpSpPr>
        <p:sp>
          <p:nvSpPr>
            <p:cNvPr id="223" name="TextBox 222">
              <a:extLst>
                <a:ext uri="{FF2B5EF4-FFF2-40B4-BE49-F238E27FC236}">
                  <a16:creationId xmlns:a16="http://schemas.microsoft.com/office/drawing/2014/main" id="{3185AF86-7201-47CF-AD8C-F27036AB72CA}"/>
                </a:ext>
              </a:extLst>
            </p:cNvPr>
            <p:cNvSpPr txBox="1"/>
            <p:nvPr/>
          </p:nvSpPr>
          <p:spPr>
            <a:xfrm>
              <a:off x="2268262" y="4507915"/>
              <a:ext cx="622656" cy="400110"/>
            </a:xfrm>
            <a:prstGeom prst="rect">
              <a:avLst/>
            </a:prstGeom>
            <a:noFill/>
          </p:spPr>
          <p:txBody>
            <a:bodyPr wrap="square" rtlCol="0">
              <a:spAutoFit/>
            </a:bodyPr>
            <a:lstStyle/>
            <a:p>
              <a:pPr algn="r"/>
              <a:r>
                <a:rPr lang="en-US" sz="2000" dirty="0">
                  <a:latin typeface="Consolas" panose="020B0609020204030204" pitchFamily="49" charset="0"/>
                </a:rPr>
                <a:t>x</a:t>
              </a:r>
            </a:p>
          </p:txBody>
        </p:sp>
        <p:sp>
          <p:nvSpPr>
            <p:cNvPr id="224" name="Rectangle 223">
              <a:extLst>
                <a:ext uri="{FF2B5EF4-FFF2-40B4-BE49-F238E27FC236}">
                  <a16:creationId xmlns:a16="http://schemas.microsoft.com/office/drawing/2014/main" id="{1EE7FCC7-A972-44EF-BEFD-CBC9278DE33A}"/>
                </a:ext>
              </a:extLst>
            </p:cNvPr>
            <p:cNvSpPr/>
            <p:nvPr/>
          </p:nvSpPr>
          <p:spPr>
            <a:xfrm>
              <a:off x="2873926" y="4507915"/>
              <a:ext cx="584538"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2</a:t>
              </a:r>
            </a:p>
          </p:txBody>
        </p:sp>
      </p:grpSp>
      <p:grpSp>
        <p:nvGrpSpPr>
          <p:cNvPr id="225" name="Group 224">
            <a:extLst>
              <a:ext uri="{FF2B5EF4-FFF2-40B4-BE49-F238E27FC236}">
                <a16:creationId xmlns:a16="http://schemas.microsoft.com/office/drawing/2014/main" id="{931200D6-6BD6-4D8F-84A7-BDA577592C11}"/>
              </a:ext>
            </a:extLst>
          </p:cNvPr>
          <p:cNvGrpSpPr/>
          <p:nvPr/>
        </p:nvGrpSpPr>
        <p:grpSpPr>
          <a:xfrm>
            <a:off x="4328442" y="1542566"/>
            <a:ext cx="1605225" cy="401320"/>
            <a:chOff x="2304106" y="4507915"/>
            <a:chExt cx="1431149" cy="401320"/>
          </a:xfrm>
        </p:grpSpPr>
        <p:sp>
          <p:nvSpPr>
            <p:cNvPr id="226" name="TextBox 225">
              <a:extLst>
                <a:ext uri="{FF2B5EF4-FFF2-40B4-BE49-F238E27FC236}">
                  <a16:creationId xmlns:a16="http://schemas.microsoft.com/office/drawing/2014/main" id="{8113E708-8057-4468-83F5-50B334E3FABB}"/>
                </a:ext>
              </a:extLst>
            </p:cNvPr>
            <p:cNvSpPr txBox="1"/>
            <p:nvPr/>
          </p:nvSpPr>
          <p:spPr>
            <a:xfrm>
              <a:off x="2304106" y="4507915"/>
              <a:ext cx="586811" cy="400110"/>
            </a:xfrm>
            <a:prstGeom prst="rect">
              <a:avLst/>
            </a:prstGeom>
            <a:noFill/>
          </p:spPr>
          <p:txBody>
            <a:bodyPr wrap="square" rtlCol="0">
              <a:spAutoFit/>
            </a:bodyPr>
            <a:lstStyle/>
            <a:p>
              <a:pPr algn="r"/>
              <a:r>
                <a:rPr lang="en-US" sz="2000" dirty="0" err="1">
                  <a:latin typeface="Consolas" panose="020B0609020204030204" pitchFamily="49" charset="0"/>
                </a:rPr>
                <a:t>xs</a:t>
              </a:r>
              <a:endParaRPr lang="en-US" sz="2000" dirty="0">
                <a:latin typeface="Consolas" panose="020B0609020204030204" pitchFamily="49" charset="0"/>
              </a:endParaRPr>
            </a:p>
          </p:txBody>
        </p:sp>
        <p:sp>
          <p:nvSpPr>
            <p:cNvPr id="227" name="Rectangle 226">
              <a:extLst>
                <a:ext uri="{FF2B5EF4-FFF2-40B4-BE49-F238E27FC236}">
                  <a16:creationId xmlns:a16="http://schemas.microsoft.com/office/drawing/2014/main" id="{2DDEE50E-D5EF-400D-931D-568421181667}"/>
                </a:ext>
              </a:extLst>
            </p:cNvPr>
            <p:cNvSpPr/>
            <p:nvPr/>
          </p:nvSpPr>
          <p:spPr>
            <a:xfrm>
              <a:off x="2894180" y="4507915"/>
              <a:ext cx="84107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grpSp>
      <p:grpSp>
        <p:nvGrpSpPr>
          <p:cNvPr id="228" name="Group 227">
            <a:extLst>
              <a:ext uri="{FF2B5EF4-FFF2-40B4-BE49-F238E27FC236}">
                <a16:creationId xmlns:a16="http://schemas.microsoft.com/office/drawing/2014/main" id="{27A83D9D-DEE3-4BD2-9F4F-07ADE56D30D0}"/>
              </a:ext>
            </a:extLst>
          </p:cNvPr>
          <p:cNvGrpSpPr/>
          <p:nvPr/>
        </p:nvGrpSpPr>
        <p:grpSpPr>
          <a:xfrm>
            <a:off x="1000737" y="1078281"/>
            <a:ext cx="2419352" cy="401320"/>
            <a:chOff x="1061639" y="4507915"/>
            <a:chExt cx="2419352" cy="401320"/>
          </a:xfrm>
        </p:grpSpPr>
        <p:sp>
          <p:nvSpPr>
            <p:cNvPr id="229" name="TextBox 228">
              <a:extLst>
                <a:ext uri="{FF2B5EF4-FFF2-40B4-BE49-F238E27FC236}">
                  <a16:creationId xmlns:a16="http://schemas.microsoft.com/office/drawing/2014/main" id="{81C7B175-2AEF-4FE4-B54C-1AA8099C8AFB}"/>
                </a:ext>
              </a:extLst>
            </p:cNvPr>
            <p:cNvSpPr txBox="1"/>
            <p:nvPr/>
          </p:nvSpPr>
          <p:spPr>
            <a:xfrm>
              <a:off x="1061639" y="4507915"/>
              <a:ext cx="1829280" cy="400110"/>
            </a:xfrm>
            <a:prstGeom prst="rect">
              <a:avLst/>
            </a:prstGeom>
            <a:noFill/>
          </p:spPr>
          <p:txBody>
            <a:bodyPr wrap="square" rtlCol="0">
              <a:spAutoFit/>
            </a:bodyPr>
            <a:lstStyle/>
            <a:p>
              <a:pPr algn="r"/>
              <a:r>
                <a:rPr lang="en-US" sz="2000" dirty="0" err="1">
                  <a:latin typeface="Consolas" panose="020B0609020204030204" pitchFamily="49" charset="0"/>
                </a:rPr>
                <a:t>new_accum</a:t>
              </a:r>
              <a:endParaRPr lang="en-US" sz="2000" dirty="0">
                <a:latin typeface="Consolas" panose="020B0609020204030204" pitchFamily="49" charset="0"/>
              </a:endParaRPr>
            </a:p>
          </p:txBody>
        </p:sp>
        <p:sp>
          <p:nvSpPr>
            <p:cNvPr id="230" name="Rectangle 229">
              <a:extLst>
                <a:ext uri="{FF2B5EF4-FFF2-40B4-BE49-F238E27FC236}">
                  <a16:creationId xmlns:a16="http://schemas.microsoft.com/office/drawing/2014/main" id="{5600F2D4-3446-41B5-AEFF-1ACB85C8EB40}"/>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endParaRPr>
            </a:p>
          </p:txBody>
        </p:sp>
      </p:grpSp>
      <p:cxnSp>
        <p:nvCxnSpPr>
          <p:cNvPr id="231" name="Straight Arrow Connector 230">
            <a:extLst>
              <a:ext uri="{FF2B5EF4-FFF2-40B4-BE49-F238E27FC236}">
                <a16:creationId xmlns:a16="http://schemas.microsoft.com/office/drawing/2014/main" id="{288C3274-A05C-48B1-A0C7-D7117EDFD6FB}"/>
              </a:ext>
            </a:extLst>
          </p:cNvPr>
          <p:cNvCxnSpPr/>
          <p:nvPr/>
        </p:nvCxnSpPr>
        <p:spPr>
          <a:xfrm>
            <a:off x="279214" y="271836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2E54974A-8731-4B07-A157-63CD1A91C530}"/>
              </a:ext>
            </a:extLst>
          </p:cNvPr>
          <p:cNvCxnSpPr/>
          <p:nvPr/>
        </p:nvCxnSpPr>
        <p:spPr>
          <a:xfrm>
            <a:off x="558228" y="304348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25B01DA6-80DB-4A3E-B588-053ED1B9EFA7}"/>
              </a:ext>
            </a:extLst>
          </p:cNvPr>
          <p:cNvGrpSpPr/>
          <p:nvPr/>
        </p:nvGrpSpPr>
        <p:grpSpPr>
          <a:xfrm>
            <a:off x="5010177" y="135006"/>
            <a:ext cx="4200911" cy="2189916"/>
            <a:chOff x="3628711" y="3483459"/>
            <a:chExt cx="4200911" cy="2189916"/>
          </a:xfrm>
        </p:grpSpPr>
        <p:sp>
          <p:nvSpPr>
            <p:cNvPr id="234" name="Speech Bubble: Rectangle with Corners Rounded 233">
              <a:extLst>
                <a:ext uri="{FF2B5EF4-FFF2-40B4-BE49-F238E27FC236}">
                  <a16:creationId xmlns:a16="http://schemas.microsoft.com/office/drawing/2014/main" id="{9B6BE239-7AA2-4728-A31A-A6A7FA3C46C3}"/>
                </a:ext>
              </a:extLst>
            </p:cNvPr>
            <p:cNvSpPr/>
            <p:nvPr/>
          </p:nvSpPr>
          <p:spPr>
            <a:xfrm>
              <a:off x="3628711" y="3483459"/>
              <a:ext cx="4200911" cy="2189916"/>
            </a:xfrm>
            <a:prstGeom prst="wedgeRoundRectCallout">
              <a:avLst>
                <a:gd name="adj1" fmla="val -90874"/>
                <a:gd name="adj2" fmla="val 981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rbel" panose="020B0503020204020204" pitchFamily="34" charset="0"/>
                </a:rPr>
                <a:t>new_accum</a:t>
              </a:r>
              <a:r>
                <a:rPr lang="en-US" sz="2000" dirty="0">
                  <a:latin typeface="Corbel" panose="020B0503020204020204" pitchFamily="34" charset="0"/>
                </a:rPr>
                <a:t> = (adder </a:t>
              </a:r>
              <a:r>
                <a:rPr lang="en-US" sz="2000" dirty="0">
                  <a:latin typeface="Consolas" panose="020B0609020204030204" pitchFamily="49" charset="0"/>
                </a:rPr>
                <a:t>3</a:t>
              </a:r>
              <a:r>
                <a:rPr lang="en-US" sz="2000" dirty="0">
                  <a:latin typeface="Corbel" panose="020B0503020204020204" pitchFamily="34" charset="0"/>
                </a:rPr>
                <a:t> 2)</a:t>
              </a: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err="1">
                  <a:latin typeface="Corbel" panose="020B0503020204020204" pitchFamily="34" charset="0"/>
                </a:rPr>
                <a:t>new_accum</a:t>
              </a:r>
              <a:r>
                <a:rPr lang="en-US" sz="2000" dirty="0">
                  <a:latin typeface="Corbel" panose="020B0503020204020204" pitchFamily="34" charset="0"/>
                </a:rPr>
                <a:t> = </a:t>
              </a:r>
              <a:r>
                <a:rPr lang="en-US" sz="2000" dirty="0">
                  <a:latin typeface="Consolas" panose="020B0609020204030204" pitchFamily="49" charset="0"/>
                </a:rPr>
                <a:t>3</a:t>
              </a:r>
              <a:r>
                <a:rPr lang="en-US" sz="2000" dirty="0">
                  <a:latin typeface="Corbel" panose="020B0503020204020204" pitchFamily="34" charset="0"/>
                </a:rPr>
                <a:t> + 2</a:t>
              </a:r>
            </a:p>
            <a:p>
              <a:pPr algn="ctr"/>
              <a:endParaRPr lang="en-US" sz="2000" dirty="0">
                <a:latin typeface="Corbel" panose="020B0503020204020204" pitchFamily="34" charset="0"/>
              </a:endParaRPr>
            </a:p>
            <a:p>
              <a:pPr algn="ctr"/>
              <a:endParaRPr lang="en-US" sz="1200" dirty="0">
                <a:latin typeface="Corbel" panose="020B0503020204020204" pitchFamily="34" charset="0"/>
              </a:endParaRPr>
            </a:p>
            <a:p>
              <a:pPr algn="ctr"/>
              <a:r>
                <a:rPr lang="en-US" sz="2000" dirty="0" err="1">
                  <a:latin typeface="Corbel" panose="020B0503020204020204" pitchFamily="34" charset="0"/>
                </a:rPr>
                <a:t>new_accum</a:t>
              </a:r>
              <a:r>
                <a:rPr lang="en-US" sz="2000" dirty="0">
                  <a:latin typeface="Corbel" panose="020B0503020204020204" pitchFamily="34" charset="0"/>
                </a:rPr>
                <a:t> = 5</a:t>
              </a:r>
            </a:p>
          </p:txBody>
        </p:sp>
        <p:sp>
          <p:nvSpPr>
            <p:cNvPr id="235" name="Arrow: Down 234">
              <a:extLst>
                <a:ext uri="{FF2B5EF4-FFF2-40B4-BE49-F238E27FC236}">
                  <a16:creationId xmlns:a16="http://schemas.microsoft.com/office/drawing/2014/main" id="{4E219DCB-15B0-44D6-A9AD-35E1435CDDBD}"/>
                </a:ext>
              </a:extLst>
            </p:cNvPr>
            <p:cNvSpPr/>
            <p:nvPr/>
          </p:nvSpPr>
          <p:spPr>
            <a:xfrm>
              <a:off x="5161449" y="4002268"/>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Arrow: Down 235">
              <a:extLst>
                <a:ext uri="{FF2B5EF4-FFF2-40B4-BE49-F238E27FC236}">
                  <a16:creationId xmlns:a16="http://schemas.microsoft.com/office/drawing/2014/main" id="{15BC65DB-8F55-45FB-AC27-71BFE9F19217}"/>
                </a:ext>
              </a:extLst>
            </p:cNvPr>
            <p:cNvSpPr/>
            <p:nvPr/>
          </p:nvSpPr>
          <p:spPr>
            <a:xfrm>
              <a:off x="5169649" y="4847311"/>
              <a:ext cx="929459" cy="438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7" name="TextBox 236">
            <a:extLst>
              <a:ext uri="{FF2B5EF4-FFF2-40B4-BE49-F238E27FC236}">
                <a16:creationId xmlns:a16="http://schemas.microsoft.com/office/drawing/2014/main" id="{390D138B-F742-4E22-9D31-ABB2D20DCC5F}"/>
              </a:ext>
            </a:extLst>
          </p:cNvPr>
          <p:cNvSpPr txBox="1"/>
          <p:nvPr/>
        </p:nvSpPr>
        <p:spPr>
          <a:xfrm>
            <a:off x="2781525" y="1105162"/>
            <a:ext cx="693605" cy="369332"/>
          </a:xfrm>
          <a:prstGeom prst="rect">
            <a:avLst/>
          </a:prstGeom>
          <a:noFill/>
        </p:spPr>
        <p:txBody>
          <a:bodyPr wrap="square" rtlCol="0">
            <a:spAutoFit/>
          </a:bodyPr>
          <a:lstStyle/>
          <a:p>
            <a:pPr algn="ctr"/>
            <a:r>
              <a:rPr lang="en-US" dirty="0">
                <a:solidFill>
                  <a:schemeClr val="bg1"/>
                </a:solidFill>
                <a:latin typeface="Consolas" panose="020B0609020204030204" pitchFamily="49" charset="0"/>
              </a:rPr>
              <a:t>5</a:t>
            </a:r>
          </a:p>
        </p:txBody>
      </p:sp>
      <p:sp>
        <p:nvSpPr>
          <p:cNvPr id="238" name="Rectangle 237">
            <a:extLst>
              <a:ext uri="{FF2B5EF4-FFF2-40B4-BE49-F238E27FC236}">
                <a16:creationId xmlns:a16="http://schemas.microsoft.com/office/drawing/2014/main" id="{CD98E71F-FDF6-4CE3-8492-CFADDD97D32F}"/>
              </a:ext>
            </a:extLst>
          </p:cNvPr>
          <p:cNvSpPr/>
          <p:nvPr/>
        </p:nvSpPr>
        <p:spPr>
          <a:xfrm>
            <a:off x="279214" y="2180660"/>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E4DD22E1-BEF3-4E69-BCE5-00DA39B55D46}"/>
              </a:ext>
            </a:extLst>
          </p:cNvPr>
          <p:cNvSpPr/>
          <p:nvPr/>
        </p:nvSpPr>
        <p:spPr>
          <a:xfrm>
            <a:off x="4273377" y="30525"/>
            <a:ext cx="4007594" cy="68039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52D70D0B-83F9-407E-AE5D-438548902B1E}"/>
              </a:ext>
            </a:extLst>
          </p:cNvPr>
          <p:cNvSpPr/>
          <p:nvPr/>
        </p:nvSpPr>
        <p:spPr>
          <a:xfrm>
            <a:off x="4109474" y="1531418"/>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[2]</a:t>
            </a:r>
          </a:p>
        </p:txBody>
      </p:sp>
      <p:cxnSp>
        <p:nvCxnSpPr>
          <p:cNvPr id="240" name="Straight Arrow Connector 239">
            <a:extLst>
              <a:ext uri="{FF2B5EF4-FFF2-40B4-BE49-F238E27FC236}">
                <a16:creationId xmlns:a16="http://schemas.microsoft.com/office/drawing/2014/main" id="{AD7D7173-FF20-4A36-AFBF-F8CAFB27D405}"/>
              </a:ext>
            </a:extLst>
          </p:cNvPr>
          <p:cNvCxnSpPr>
            <a:cxnSpLocks/>
          </p:cNvCxnSpPr>
          <p:nvPr/>
        </p:nvCxnSpPr>
        <p:spPr>
          <a:xfrm flipH="1">
            <a:off x="2827512" y="1833572"/>
            <a:ext cx="1377554" cy="42059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E94F01F5-4E81-4404-B5E7-3AE4275E0CF6}"/>
              </a:ext>
            </a:extLst>
          </p:cNvPr>
          <p:cNvGrpSpPr/>
          <p:nvPr/>
        </p:nvGrpSpPr>
        <p:grpSpPr>
          <a:xfrm>
            <a:off x="503566" y="645167"/>
            <a:ext cx="5904720" cy="1487394"/>
            <a:chOff x="219434" y="3858501"/>
            <a:chExt cx="5904720" cy="1487394"/>
          </a:xfrm>
        </p:grpSpPr>
        <p:sp>
          <p:nvSpPr>
            <p:cNvPr id="243" name="Rectangle 242">
              <a:extLst>
                <a:ext uri="{FF2B5EF4-FFF2-40B4-BE49-F238E27FC236}">
                  <a16:creationId xmlns:a16="http://schemas.microsoft.com/office/drawing/2014/main" id="{A7A9097A-74B4-41B1-9511-18A5564F6126}"/>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44" name="TextBox 243">
              <a:extLst>
                <a:ext uri="{FF2B5EF4-FFF2-40B4-BE49-F238E27FC236}">
                  <a16:creationId xmlns:a16="http://schemas.microsoft.com/office/drawing/2014/main" id="{50030B93-20B4-4FA6-B49E-5DE2AA9153A1}"/>
                </a:ext>
              </a:extLst>
            </p:cNvPr>
            <p:cNvSpPr txBox="1"/>
            <p:nvPr/>
          </p:nvSpPr>
          <p:spPr>
            <a:xfrm>
              <a:off x="221433" y="3858501"/>
              <a:ext cx="5699707" cy="1446550"/>
            </a:xfrm>
            <a:prstGeom prst="rect">
              <a:avLst/>
            </a:prstGeom>
            <a:noFill/>
          </p:spPr>
          <p:txBody>
            <a:bodyPr wrap="square" rtlCol="0">
              <a:spAutoFit/>
            </a:bodyPr>
            <a:lstStyle/>
            <a:p>
              <a:r>
                <a:rPr lang="pl-PL" sz="2200" dirty="0">
                  <a:latin typeface="Consolas" panose="020B0609020204030204" pitchFamily="49" charset="0"/>
                </a:rPr>
                <a:t>foldl f accum []</a:t>
              </a:r>
              <a:r>
                <a:rPr lang="en-US" sz="2200" dirty="0">
                  <a:latin typeface="Consolas" panose="020B0609020204030204" pitchFamily="49" charset="0"/>
                </a:rPr>
                <a:t> </a:t>
              </a:r>
              <a:r>
                <a:rPr lang="pl-PL" sz="2200" dirty="0">
                  <a:latin typeface="Consolas" panose="020B0609020204030204" pitchFamily="49" charset="0"/>
                </a:rPr>
                <a:t>= accum</a:t>
              </a:r>
            </a:p>
            <a:p>
              <a:r>
                <a:rPr lang="pl-PL" sz="2200" dirty="0">
                  <a:latin typeface="Consolas" panose="020B0609020204030204" pitchFamily="49" charset="0"/>
                </a:rPr>
                <a:t>foldl f accum (x:xs) =</a:t>
              </a:r>
            </a:p>
            <a:p>
              <a:r>
                <a:rPr lang="pl-PL" sz="2200" dirty="0">
                  <a:latin typeface="Consolas" panose="020B0609020204030204" pitchFamily="49" charset="0"/>
                </a:rPr>
                <a:t>  foldl f new_accum xs</a:t>
              </a:r>
            </a:p>
            <a:p>
              <a:r>
                <a:rPr lang="pl-PL" sz="2200" dirty="0">
                  <a:latin typeface="Consolas" panose="020B0609020204030204" pitchFamily="49" charset="0"/>
                </a:rPr>
                <a:t> where new_accum = (f accum x)</a:t>
              </a:r>
              <a:endParaRPr lang="en-US" sz="2200" dirty="0">
                <a:latin typeface="Consolas" panose="020B0609020204030204" pitchFamily="49" charset="0"/>
              </a:endParaRPr>
            </a:p>
          </p:txBody>
        </p:sp>
      </p:grpSp>
      <p:cxnSp>
        <p:nvCxnSpPr>
          <p:cNvPr id="245" name="Straight Arrow Connector 244">
            <a:extLst>
              <a:ext uri="{FF2B5EF4-FFF2-40B4-BE49-F238E27FC236}">
                <a16:creationId xmlns:a16="http://schemas.microsoft.com/office/drawing/2014/main" id="{3FA67ABD-9FCF-4EB6-AC51-79D17AA940CD}"/>
              </a:ext>
            </a:extLst>
          </p:cNvPr>
          <p:cNvCxnSpPr/>
          <p:nvPr/>
        </p:nvCxnSpPr>
        <p:spPr>
          <a:xfrm>
            <a:off x="368715" y="84000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CD6262DB-9E87-4643-B801-39651F83C922}"/>
              </a:ext>
            </a:extLst>
          </p:cNvPr>
          <p:cNvGrpSpPr/>
          <p:nvPr/>
        </p:nvGrpSpPr>
        <p:grpSpPr>
          <a:xfrm>
            <a:off x="72678" y="-10554"/>
            <a:ext cx="1841739" cy="401320"/>
            <a:chOff x="479526" y="4507915"/>
            <a:chExt cx="1841739" cy="401320"/>
          </a:xfrm>
        </p:grpSpPr>
        <p:sp>
          <p:nvSpPr>
            <p:cNvPr id="247" name="TextBox 246">
              <a:extLst>
                <a:ext uri="{FF2B5EF4-FFF2-40B4-BE49-F238E27FC236}">
                  <a16:creationId xmlns:a16="http://schemas.microsoft.com/office/drawing/2014/main" id="{AB92A59E-19B8-4FD6-B049-A3E8F2214C63}"/>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248" name="Rectangle 247">
              <a:extLst>
                <a:ext uri="{FF2B5EF4-FFF2-40B4-BE49-F238E27FC236}">
                  <a16:creationId xmlns:a16="http://schemas.microsoft.com/office/drawing/2014/main" id="{40E1A2DD-C26F-4FDB-95B8-2A44A620FD41}"/>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249" name="Group 248">
            <a:extLst>
              <a:ext uri="{FF2B5EF4-FFF2-40B4-BE49-F238E27FC236}">
                <a16:creationId xmlns:a16="http://schemas.microsoft.com/office/drawing/2014/main" id="{7A7AAAFF-376F-49AD-9A50-B48C7180CFBB}"/>
              </a:ext>
            </a:extLst>
          </p:cNvPr>
          <p:cNvGrpSpPr/>
          <p:nvPr/>
        </p:nvGrpSpPr>
        <p:grpSpPr>
          <a:xfrm>
            <a:off x="1887879" y="9868"/>
            <a:ext cx="1621711" cy="401320"/>
            <a:chOff x="1859280" y="4507915"/>
            <a:chExt cx="1621711" cy="401320"/>
          </a:xfrm>
        </p:grpSpPr>
        <p:sp>
          <p:nvSpPr>
            <p:cNvPr id="250" name="TextBox 249">
              <a:extLst>
                <a:ext uri="{FF2B5EF4-FFF2-40B4-BE49-F238E27FC236}">
                  <a16:creationId xmlns:a16="http://schemas.microsoft.com/office/drawing/2014/main" id="{45A7CF9C-DA9C-4A2D-BF3A-428B3E8091AE}"/>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251" name="Rectangle 250">
              <a:extLst>
                <a:ext uri="{FF2B5EF4-FFF2-40B4-BE49-F238E27FC236}">
                  <a16:creationId xmlns:a16="http://schemas.microsoft.com/office/drawing/2014/main" id="{7F068C05-EED1-488C-9880-C8A856EF5DE9}"/>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5</a:t>
              </a:r>
            </a:p>
          </p:txBody>
        </p:sp>
      </p:grpSp>
      <p:sp>
        <p:nvSpPr>
          <p:cNvPr id="254" name="Rectangle 253">
            <a:extLst>
              <a:ext uri="{FF2B5EF4-FFF2-40B4-BE49-F238E27FC236}">
                <a16:creationId xmlns:a16="http://schemas.microsoft.com/office/drawing/2014/main" id="{AAECBFEA-413C-4F3E-89EC-4391ABE410A9}"/>
              </a:ext>
            </a:extLst>
          </p:cNvPr>
          <p:cNvSpPr/>
          <p:nvPr/>
        </p:nvSpPr>
        <p:spPr>
          <a:xfrm>
            <a:off x="4198975" y="8658"/>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cxnSp>
        <p:nvCxnSpPr>
          <p:cNvPr id="255" name="Straight Arrow Connector 254">
            <a:extLst>
              <a:ext uri="{FF2B5EF4-FFF2-40B4-BE49-F238E27FC236}">
                <a16:creationId xmlns:a16="http://schemas.microsoft.com/office/drawing/2014/main" id="{0DAC296A-813E-441A-982C-1B009479E969}"/>
              </a:ext>
            </a:extLst>
          </p:cNvPr>
          <p:cNvCxnSpPr>
            <a:cxnSpLocks/>
          </p:cNvCxnSpPr>
          <p:nvPr/>
        </p:nvCxnSpPr>
        <p:spPr>
          <a:xfrm flipH="1">
            <a:off x="2917013" y="237654"/>
            <a:ext cx="1934765" cy="493750"/>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7" name="Speech Bubble: Rectangle with Corners Rounded 256">
            <a:extLst>
              <a:ext uri="{FF2B5EF4-FFF2-40B4-BE49-F238E27FC236}">
                <a16:creationId xmlns:a16="http://schemas.microsoft.com/office/drawing/2014/main" id="{95413522-7043-449A-A09F-C8CE1E048CC9}"/>
              </a:ext>
            </a:extLst>
          </p:cNvPr>
          <p:cNvSpPr/>
          <p:nvPr/>
        </p:nvSpPr>
        <p:spPr>
          <a:xfrm>
            <a:off x="8915166" y="5767610"/>
            <a:ext cx="3177715" cy="997113"/>
          </a:xfrm>
          <a:prstGeom prst="wedgeRoundRectCallout">
            <a:avLst>
              <a:gd name="adj1" fmla="val -32621"/>
              <a:gd name="adj2" fmla="val -1223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pass in a value of </a:t>
            </a:r>
            <a:r>
              <a:rPr lang="en-US" sz="2000" dirty="0">
                <a:solidFill>
                  <a:srgbClr val="FFC1C1"/>
                </a:solidFill>
                <a:latin typeface="Corbel" panose="020B0503020204020204" pitchFamily="34" charset="0"/>
              </a:rPr>
              <a:t>zero</a:t>
            </a:r>
            <a:r>
              <a:rPr lang="en-US" sz="2000" dirty="0">
                <a:solidFill>
                  <a:schemeClr val="bg1"/>
                </a:solidFill>
                <a:latin typeface="Corbel" panose="020B0503020204020204" pitchFamily="34" charset="0"/>
              </a:rPr>
              <a:t> for our accumulator.</a:t>
            </a:r>
            <a:endParaRPr lang="en-US" sz="2000" dirty="0">
              <a:latin typeface="Corbel" panose="020B0503020204020204" pitchFamily="34" charset="0"/>
            </a:endParaRPr>
          </a:p>
        </p:txBody>
      </p:sp>
      <p:sp>
        <p:nvSpPr>
          <p:cNvPr id="260" name="Speech Bubble: Rectangle with Corners Rounded 259">
            <a:extLst>
              <a:ext uri="{FF2B5EF4-FFF2-40B4-BE49-F238E27FC236}">
                <a16:creationId xmlns:a16="http://schemas.microsoft.com/office/drawing/2014/main" id="{24777412-8753-47CE-948F-74A31D27E515}"/>
              </a:ext>
            </a:extLst>
          </p:cNvPr>
          <p:cNvSpPr/>
          <p:nvPr/>
        </p:nvSpPr>
        <p:spPr>
          <a:xfrm>
            <a:off x="9300409" y="2229514"/>
            <a:ext cx="2792472" cy="1318963"/>
          </a:xfrm>
          <a:prstGeom prst="wedgeRoundRectCallout">
            <a:avLst>
              <a:gd name="adj1" fmla="val -63736"/>
              <a:gd name="adj2" fmla="val 1492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pass in our </a:t>
            </a:r>
            <a:r>
              <a:rPr lang="en-US" sz="2000" dirty="0">
                <a:solidFill>
                  <a:srgbClr val="FFC1C1"/>
                </a:solidFill>
                <a:latin typeface="Corbel" panose="020B0503020204020204" pitchFamily="34" charset="0"/>
              </a:rPr>
              <a:t>adder </a:t>
            </a:r>
            <a:r>
              <a:rPr lang="en-US" sz="2000" dirty="0">
                <a:latin typeface="Corbel" panose="020B0503020204020204" pitchFamily="34" charset="0"/>
              </a:rPr>
              <a:t>function to the reducer.</a:t>
            </a:r>
          </a:p>
        </p:txBody>
      </p:sp>
    </p:spTree>
    <p:extLst>
      <p:ext uri="{BB962C8B-B14F-4D97-AF65-F5344CB8AC3E}">
        <p14:creationId xmlns:p14="http://schemas.microsoft.com/office/powerpoint/2010/main" val="186942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wipe(left)">
                                      <p:cBhvr>
                                        <p:cTn id="15" dur="500"/>
                                        <p:tgtEl>
                                          <p:spTgt spid="9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wipe(left)">
                                      <p:cBhvr>
                                        <p:cTn id="20" dur="500"/>
                                        <p:tgtEl>
                                          <p:spTgt spid="9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wipe(left)">
                                      <p:cBhvr>
                                        <p:cTn id="25" dur="500"/>
                                        <p:tgtEl>
                                          <p:spTgt spid="9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wipe(left)">
                                      <p:cBhvr>
                                        <p:cTn id="30" dur="500"/>
                                        <p:tgtEl>
                                          <p:spTgt spid="9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wipe(left)">
                                      <p:cBhvr>
                                        <p:cTn id="35" dur="500"/>
                                        <p:tgtEl>
                                          <p:spTgt spid="10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wipe(down)">
                                      <p:cBhvr>
                                        <p:cTn id="40" dur="500"/>
                                        <p:tgtEl>
                                          <p:spTgt spid="14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4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wipe(left)">
                                      <p:cBhvr>
                                        <p:cTn id="49" dur="500"/>
                                        <p:tgtEl>
                                          <p:spTgt spid="10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wipe(left)">
                                      <p:cBhvr>
                                        <p:cTn id="54" dur="500"/>
                                        <p:tgtEl>
                                          <p:spTgt spid="10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60"/>
                                        </p:tgtEl>
                                        <p:attrNameLst>
                                          <p:attrName>style.visibility</p:attrName>
                                        </p:attrNameLst>
                                      </p:cBhvr>
                                      <p:to>
                                        <p:strVal val="visible"/>
                                      </p:to>
                                    </p:set>
                                    <p:animEffect transition="in" filter="wipe(down)">
                                      <p:cBhvr>
                                        <p:cTn id="59" dur="500"/>
                                        <p:tgtEl>
                                          <p:spTgt spid="260"/>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2" nodeType="clickEffect">
                                  <p:stCondLst>
                                    <p:cond delay="0"/>
                                  </p:stCondLst>
                                  <p:childTnLst>
                                    <p:animMotion origin="layout" path="M -3.75E-6 -4.81481E-6 L -0.62435 0.0595 " pathEditMode="relative" rAng="0" ptsTypes="AA">
                                      <p:cBhvr>
                                        <p:cTn id="63" dur="2000" fill="hold"/>
                                        <p:tgtEl>
                                          <p:spTgt spid="260"/>
                                        </p:tgtEl>
                                        <p:attrNameLst>
                                          <p:attrName>ppt_x</p:attrName>
                                          <p:attrName>ppt_y</p:attrName>
                                        </p:attrNameLst>
                                      </p:cBhvr>
                                      <p:rCtr x="-31224" y="2963"/>
                                    </p:animMotion>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6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57"/>
                                        </p:tgtEl>
                                        <p:attrNameLst>
                                          <p:attrName>style.visibility</p:attrName>
                                        </p:attrNameLst>
                                      </p:cBhvr>
                                      <p:to>
                                        <p:strVal val="visible"/>
                                      </p:to>
                                    </p:set>
                                    <p:animEffect transition="in" filter="wipe(down)">
                                      <p:cBhvr>
                                        <p:cTn id="72" dur="500"/>
                                        <p:tgtEl>
                                          <p:spTgt spid="257"/>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5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4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14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0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0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1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09"/>
                                        </p:tgtEl>
                                        <p:attrNameLst>
                                          <p:attrName>style.visibility</p:attrName>
                                        </p:attrNameLst>
                                      </p:cBhvr>
                                      <p:to>
                                        <p:strVal val="visible"/>
                                      </p:to>
                                    </p:set>
                                    <p:animEffect transition="in" filter="fade">
                                      <p:cBhvr>
                                        <p:cTn id="117" dur="2000"/>
                                        <p:tgtEl>
                                          <p:spTgt spid="109"/>
                                        </p:tgtEl>
                                      </p:cBhvr>
                                    </p:animEffect>
                                  </p:childTnLst>
                                </p:cTn>
                              </p:par>
                              <p:par>
                                <p:cTn id="118" presetID="10" presetClass="entr" presetSubtype="0" fill="hold" nodeType="with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fade">
                                      <p:cBhvr>
                                        <p:cTn id="120" dur="2000"/>
                                        <p:tgtEl>
                                          <p:spTgt spid="112"/>
                                        </p:tgtEl>
                                      </p:cBhvr>
                                    </p:animEffect>
                                  </p:childTnLst>
                                </p:cTn>
                              </p:par>
                              <p:par>
                                <p:cTn id="121" presetID="10" presetClass="exit" presetSubtype="0" fill="hold" grpId="1" nodeType="withEffect">
                                  <p:stCondLst>
                                    <p:cond delay="0"/>
                                  </p:stCondLst>
                                  <p:childTnLst>
                                    <p:animEffect transition="out" filter="fade">
                                      <p:cBhvr>
                                        <p:cTn id="122" dur="2000"/>
                                        <p:tgtEl>
                                          <p:spTgt spid="150"/>
                                        </p:tgtEl>
                                      </p:cBhvr>
                                    </p:animEffect>
                                    <p:set>
                                      <p:cBhvr>
                                        <p:cTn id="123" dur="1" fill="hold">
                                          <p:stCondLst>
                                            <p:cond delay="1999"/>
                                          </p:stCondLst>
                                        </p:cTn>
                                        <p:tgtEl>
                                          <p:spTgt spid="150"/>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nodeType="clickEffect">
                                  <p:stCondLst>
                                    <p:cond delay="0"/>
                                  </p:stCondLst>
                                  <p:childTnLst>
                                    <p:set>
                                      <p:cBhvr>
                                        <p:cTn id="127" dur="1" fill="hold">
                                          <p:stCondLst>
                                            <p:cond delay="0"/>
                                          </p:stCondLst>
                                        </p:cTn>
                                        <p:tgtEl>
                                          <p:spTgt spid="118"/>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119"/>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nodeType="clickEffect">
                                  <p:stCondLst>
                                    <p:cond delay="0"/>
                                  </p:stCondLst>
                                  <p:childTnLst>
                                    <p:set>
                                      <p:cBhvr>
                                        <p:cTn id="135" dur="1" fill="hold">
                                          <p:stCondLst>
                                            <p:cond delay="0"/>
                                          </p:stCondLst>
                                        </p:cTn>
                                        <p:tgtEl>
                                          <p:spTgt spid="14"/>
                                        </p:tgtEl>
                                        <p:attrNameLst>
                                          <p:attrName>style.visibility</p:attrName>
                                        </p:attrNameLst>
                                      </p:cBhvr>
                                      <p:to>
                                        <p:strVal val="visible"/>
                                      </p:to>
                                    </p:set>
                                    <p:animEffect transition="in" filter="wipe(down)">
                                      <p:cBhvr>
                                        <p:cTn id="136" dur="500"/>
                                        <p:tgtEl>
                                          <p:spTgt spid="14"/>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11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122"/>
                                        </p:tgtEl>
                                        <p:attrNameLst>
                                          <p:attrName>style.visibility</p:attrName>
                                        </p:attrNameLst>
                                      </p:cBhvr>
                                      <p:to>
                                        <p:strVal val="visible"/>
                                      </p:to>
                                    </p:set>
                                    <p:animEffect transition="in" filter="wipe(left)">
                                      <p:cBhvr>
                                        <p:cTn id="145" dur="500"/>
                                        <p:tgtEl>
                                          <p:spTgt spid="122"/>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14"/>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7" presetClass="emph" presetSubtype="2" fill="hold" nodeType="clickEffect">
                                  <p:stCondLst>
                                    <p:cond delay="0"/>
                                  </p:stCondLst>
                                  <p:childTnLst>
                                    <p:animClr clrSpc="rgb" dir="cw">
                                      <p:cBhvr>
                                        <p:cTn id="153" dur="2000" fill="hold"/>
                                        <p:tgtEl>
                                          <p:spTgt spid="119"/>
                                        </p:tgtEl>
                                        <p:attrNameLst>
                                          <p:attrName>stroke.color</p:attrName>
                                        </p:attrNameLst>
                                      </p:cBhvr>
                                      <p:to>
                                        <a:schemeClr val="tx2"/>
                                      </p:to>
                                    </p:animClr>
                                    <p:set>
                                      <p:cBhvr>
                                        <p:cTn id="154" dur="2000" fill="hold"/>
                                        <p:tgtEl>
                                          <p:spTgt spid="119"/>
                                        </p:tgtEl>
                                        <p:attrNameLst>
                                          <p:attrName>stroke.on</p:attrName>
                                        </p:attrNameLst>
                                      </p:cBhvr>
                                      <p:to>
                                        <p:strVal val="true"/>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nodeType="clickEffect">
                                  <p:stCondLst>
                                    <p:cond delay="0"/>
                                  </p:stCondLst>
                                  <p:childTnLst>
                                    <p:set>
                                      <p:cBhvr>
                                        <p:cTn id="158" dur="1" fill="hold">
                                          <p:stCondLst>
                                            <p:cond delay="0"/>
                                          </p:stCondLst>
                                        </p:cTn>
                                        <p:tgtEl>
                                          <p:spTgt spid="181"/>
                                        </p:tgtEl>
                                        <p:attrNameLst>
                                          <p:attrName>style.visibility</p:attrName>
                                        </p:attrNameLst>
                                      </p:cBhvr>
                                      <p:to>
                                        <p:strVal val="visible"/>
                                      </p:to>
                                    </p:set>
                                    <p:animEffect transition="in" filter="wipe(down)">
                                      <p:cBhvr>
                                        <p:cTn id="159" dur="500"/>
                                        <p:tgtEl>
                                          <p:spTgt spid="181"/>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185"/>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15"/>
                                        </p:tgtEl>
                                        <p:attrNameLst>
                                          <p:attrName>style.visibility</p:attrName>
                                        </p:attrNameLst>
                                      </p:cBhvr>
                                      <p:to>
                                        <p:strVal val="visible"/>
                                      </p:to>
                                    </p:set>
                                    <p:animEffect transition="in" filter="fade">
                                      <p:cBhvr>
                                        <p:cTn id="168" dur="500"/>
                                        <p:tgtEl>
                                          <p:spTgt spid="15"/>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186"/>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8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09"/>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210"/>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nodeType="clickEffect">
                                  <p:stCondLst>
                                    <p:cond delay="0"/>
                                  </p:stCondLst>
                                  <p:childTnLst>
                                    <p:set>
                                      <p:cBhvr>
                                        <p:cTn id="184" dur="1" fill="hold">
                                          <p:stCondLst>
                                            <p:cond delay="0"/>
                                          </p:stCondLst>
                                        </p:cTn>
                                        <p:tgtEl>
                                          <p:spTgt spid="210"/>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nodeType="clickEffect">
                                  <p:stCondLst>
                                    <p:cond delay="0"/>
                                  </p:stCondLst>
                                  <p:childTnLst>
                                    <p:set>
                                      <p:cBhvr>
                                        <p:cTn id="188" dur="1" fill="hold">
                                          <p:stCondLst>
                                            <p:cond delay="0"/>
                                          </p:stCondLst>
                                        </p:cTn>
                                        <p:tgtEl>
                                          <p:spTgt spid="185"/>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201"/>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92"/>
                                        </p:tgtEl>
                                        <p:attrNameLst>
                                          <p:attrName>style.visibility</p:attrName>
                                        </p:attrNameLst>
                                      </p:cBhvr>
                                      <p:to>
                                        <p:strVal val="visible"/>
                                      </p:to>
                                    </p:set>
                                    <p:animEffect transition="in" filter="fade">
                                      <p:cBhvr>
                                        <p:cTn id="197" dur="2000"/>
                                        <p:tgtEl>
                                          <p:spTgt spid="192"/>
                                        </p:tgtEl>
                                      </p:cBhvr>
                                    </p:animEffect>
                                  </p:childTnLst>
                                </p:cTn>
                              </p:par>
                              <p:par>
                                <p:cTn id="198" presetID="10" presetClass="entr" presetSubtype="0" fill="hold" nodeType="withEffect">
                                  <p:stCondLst>
                                    <p:cond delay="0"/>
                                  </p:stCondLst>
                                  <p:childTnLst>
                                    <p:set>
                                      <p:cBhvr>
                                        <p:cTn id="199" dur="1" fill="hold">
                                          <p:stCondLst>
                                            <p:cond delay="0"/>
                                          </p:stCondLst>
                                        </p:cTn>
                                        <p:tgtEl>
                                          <p:spTgt spid="195"/>
                                        </p:tgtEl>
                                        <p:attrNameLst>
                                          <p:attrName>style.visibility</p:attrName>
                                        </p:attrNameLst>
                                      </p:cBhvr>
                                      <p:to>
                                        <p:strVal val="visible"/>
                                      </p:to>
                                    </p:set>
                                    <p:animEffect transition="in" filter="fade">
                                      <p:cBhvr>
                                        <p:cTn id="200" dur="2000"/>
                                        <p:tgtEl>
                                          <p:spTgt spid="195"/>
                                        </p:tgtEl>
                                      </p:cBhvr>
                                    </p:animEffect>
                                  </p:childTnLst>
                                </p:cTn>
                              </p:par>
                              <p:par>
                                <p:cTn id="201" presetID="10" presetClass="exit" presetSubtype="0" fill="hold" grpId="1" nodeType="withEffect">
                                  <p:stCondLst>
                                    <p:cond delay="0"/>
                                  </p:stCondLst>
                                  <p:childTnLst>
                                    <p:animEffect transition="out" filter="fade">
                                      <p:cBhvr>
                                        <p:cTn id="202" dur="2000"/>
                                        <p:tgtEl>
                                          <p:spTgt spid="209"/>
                                        </p:tgtEl>
                                      </p:cBhvr>
                                    </p:animEffect>
                                    <p:set>
                                      <p:cBhvr>
                                        <p:cTn id="203" dur="1" fill="hold">
                                          <p:stCondLst>
                                            <p:cond delay="1999"/>
                                          </p:stCondLst>
                                        </p:cTn>
                                        <p:tgtEl>
                                          <p:spTgt spid="209"/>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nodeType="clickEffect">
                                  <p:stCondLst>
                                    <p:cond delay="0"/>
                                  </p:stCondLst>
                                  <p:childTnLst>
                                    <p:set>
                                      <p:cBhvr>
                                        <p:cTn id="207" dur="1" fill="hold">
                                          <p:stCondLst>
                                            <p:cond delay="0"/>
                                          </p:stCondLst>
                                        </p:cTn>
                                        <p:tgtEl>
                                          <p:spTgt spid="201"/>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nodeType="clickEffect">
                                  <p:stCondLst>
                                    <p:cond delay="0"/>
                                  </p:stCondLst>
                                  <p:childTnLst>
                                    <p:set>
                                      <p:cBhvr>
                                        <p:cTn id="211" dur="1" fill="hold">
                                          <p:stCondLst>
                                            <p:cond delay="0"/>
                                          </p:stCondLst>
                                        </p:cTn>
                                        <p:tgtEl>
                                          <p:spTgt spid="202"/>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203"/>
                                        </p:tgtEl>
                                        <p:attrNameLst>
                                          <p:attrName>style.visibility</p:attrName>
                                        </p:attrNameLst>
                                      </p:cBhvr>
                                      <p:to>
                                        <p:strVal val="visible"/>
                                      </p:to>
                                    </p:set>
                                    <p:animEffect transition="in" filter="wipe(down)">
                                      <p:cBhvr>
                                        <p:cTn id="216" dur="500"/>
                                        <p:tgtEl>
                                          <p:spTgt spid="203"/>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nodeType="clickEffect">
                                  <p:stCondLst>
                                    <p:cond delay="0"/>
                                  </p:stCondLst>
                                  <p:childTnLst>
                                    <p:set>
                                      <p:cBhvr>
                                        <p:cTn id="220" dur="1" fill="hold">
                                          <p:stCondLst>
                                            <p:cond delay="0"/>
                                          </p:stCondLst>
                                        </p:cTn>
                                        <p:tgtEl>
                                          <p:spTgt spid="198"/>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207"/>
                                        </p:tgtEl>
                                        <p:attrNameLst>
                                          <p:attrName>style.visibility</p:attrName>
                                        </p:attrNameLst>
                                      </p:cBhvr>
                                      <p:to>
                                        <p:strVal val="visible"/>
                                      </p:to>
                                    </p:set>
                                    <p:animEffect transition="in" filter="wipe(left)">
                                      <p:cBhvr>
                                        <p:cTn id="225" dur="500"/>
                                        <p:tgtEl>
                                          <p:spTgt spid="207"/>
                                        </p:tgtEl>
                                      </p:cBhvr>
                                    </p:animEffec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nodeType="clickEffect">
                                  <p:stCondLst>
                                    <p:cond delay="0"/>
                                  </p:stCondLst>
                                  <p:childTnLst>
                                    <p:set>
                                      <p:cBhvr>
                                        <p:cTn id="229" dur="1" fill="hold">
                                          <p:stCondLst>
                                            <p:cond delay="0"/>
                                          </p:stCondLst>
                                        </p:cTn>
                                        <p:tgtEl>
                                          <p:spTgt spid="203"/>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7" presetClass="emph" presetSubtype="2" fill="hold" nodeType="clickEffect">
                                  <p:stCondLst>
                                    <p:cond delay="0"/>
                                  </p:stCondLst>
                                  <p:childTnLst>
                                    <p:animClr clrSpc="rgb" dir="cw">
                                      <p:cBhvr>
                                        <p:cTn id="233" dur="2000" fill="hold"/>
                                        <p:tgtEl>
                                          <p:spTgt spid="202"/>
                                        </p:tgtEl>
                                        <p:attrNameLst>
                                          <p:attrName>stroke.color</p:attrName>
                                        </p:attrNameLst>
                                      </p:cBhvr>
                                      <p:to>
                                        <a:schemeClr val="tx2"/>
                                      </p:to>
                                    </p:animClr>
                                    <p:set>
                                      <p:cBhvr>
                                        <p:cTn id="234" dur="2000" fill="hold"/>
                                        <p:tgtEl>
                                          <p:spTgt spid="202"/>
                                        </p:tgtEl>
                                        <p:attrNameLst>
                                          <p:attrName>stroke.on</p:attrName>
                                        </p:attrNameLst>
                                      </p:cBhvr>
                                      <p:to>
                                        <p:strVal val="true"/>
                                      </p:to>
                                    </p:set>
                                  </p:childTnLst>
                                </p:cTn>
                              </p:par>
                            </p:childTnLst>
                          </p:cTn>
                        </p:par>
                      </p:childTnLst>
                    </p:cTn>
                  </p:par>
                  <p:par>
                    <p:cTn id="235" fill="hold">
                      <p:stCondLst>
                        <p:cond delay="indefinite"/>
                      </p:stCondLst>
                      <p:childTnLst>
                        <p:par>
                          <p:cTn id="236" fill="hold">
                            <p:stCondLst>
                              <p:cond delay="0"/>
                            </p:stCondLst>
                            <p:childTnLst>
                              <p:par>
                                <p:cTn id="237" presetID="22" presetClass="entr" presetSubtype="4" fill="hold" nodeType="clickEffect">
                                  <p:stCondLst>
                                    <p:cond delay="0"/>
                                  </p:stCondLst>
                                  <p:childTnLst>
                                    <p:set>
                                      <p:cBhvr>
                                        <p:cTn id="238" dur="1" fill="hold">
                                          <p:stCondLst>
                                            <p:cond delay="0"/>
                                          </p:stCondLst>
                                        </p:cTn>
                                        <p:tgtEl>
                                          <p:spTgt spid="212"/>
                                        </p:tgtEl>
                                        <p:attrNameLst>
                                          <p:attrName>style.visibility</p:attrName>
                                        </p:attrNameLst>
                                      </p:cBhvr>
                                      <p:to>
                                        <p:strVal val="visible"/>
                                      </p:to>
                                    </p:set>
                                    <p:animEffect transition="in" filter="wipe(down)">
                                      <p:cBhvr>
                                        <p:cTn id="239" dur="500"/>
                                        <p:tgtEl>
                                          <p:spTgt spid="212"/>
                                        </p:tgtEl>
                                      </p:cBhvr>
                                    </p:animEffec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nodeType="clickEffect">
                                  <p:stCondLst>
                                    <p:cond delay="0"/>
                                  </p:stCondLst>
                                  <p:childTnLst>
                                    <p:set>
                                      <p:cBhvr>
                                        <p:cTn id="243" dur="1" fill="hold">
                                          <p:stCondLst>
                                            <p:cond delay="0"/>
                                          </p:stCondLst>
                                        </p:cTn>
                                        <p:tgtEl>
                                          <p:spTgt spid="215"/>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0" presetClass="entr" presetSubtype="0" fill="hold" grpId="0" nodeType="clickEffect">
                                  <p:stCondLst>
                                    <p:cond delay="0"/>
                                  </p:stCondLst>
                                  <p:childTnLst>
                                    <p:set>
                                      <p:cBhvr>
                                        <p:cTn id="247" dur="1" fill="hold">
                                          <p:stCondLst>
                                            <p:cond delay="0"/>
                                          </p:stCondLst>
                                        </p:cTn>
                                        <p:tgtEl>
                                          <p:spTgt spid="208"/>
                                        </p:tgtEl>
                                        <p:attrNameLst>
                                          <p:attrName>style.visibility</p:attrName>
                                        </p:attrNameLst>
                                      </p:cBhvr>
                                      <p:to>
                                        <p:strVal val="visible"/>
                                      </p:to>
                                    </p:set>
                                    <p:animEffect transition="in" filter="fade">
                                      <p:cBhvr>
                                        <p:cTn id="248" dur="500"/>
                                        <p:tgtEl>
                                          <p:spTgt spid="208"/>
                                        </p:tgtEl>
                                      </p:cBhvr>
                                    </p:animEffec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nodeType="clickEffect">
                                  <p:stCondLst>
                                    <p:cond delay="0"/>
                                  </p:stCondLst>
                                  <p:childTnLst>
                                    <p:set>
                                      <p:cBhvr>
                                        <p:cTn id="252" dur="1" fill="hold">
                                          <p:stCondLst>
                                            <p:cond delay="0"/>
                                          </p:stCondLst>
                                        </p:cTn>
                                        <p:tgtEl>
                                          <p:spTgt spid="216"/>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19"/>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239"/>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nodeType="clickEffect">
                                  <p:stCondLst>
                                    <p:cond delay="0"/>
                                  </p:stCondLst>
                                  <p:childTnLst>
                                    <p:set>
                                      <p:cBhvr>
                                        <p:cTn id="260" dur="1" fill="hold">
                                          <p:stCondLst>
                                            <p:cond delay="0"/>
                                          </p:stCondLst>
                                        </p:cTn>
                                        <p:tgtEl>
                                          <p:spTgt spid="240"/>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nodeType="clickEffect">
                                  <p:stCondLst>
                                    <p:cond delay="0"/>
                                  </p:stCondLst>
                                  <p:childTnLst>
                                    <p:set>
                                      <p:cBhvr>
                                        <p:cTn id="264" dur="1" fill="hold">
                                          <p:stCondLst>
                                            <p:cond delay="0"/>
                                          </p:stCondLst>
                                        </p:cTn>
                                        <p:tgtEl>
                                          <p:spTgt spid="240"/>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1" presetClass="exit" presetSubtype="0" fill="hold" nodeType="clickEffect">
                                  <p:stCondLst>
                                    <p:cond delay="0"/>
                                  </p:stCondLst>
                                  <p:childTnLst>
                                    <p:set>
                                      <p:cBhvr>
                                        <p:cTn id="268" dur="1" fill="hold">
                                          <p:stCondLst>
                                            <p:cond delay="0"/>
                                          </p:stCondLst>
                                        </p:cTn>
                                        <p:tgtEl>
                                          <p:spTgt spid="215"/>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1" presetClass="entr" presetSubtype="0" fill="hold" nodeType="clickEffect">
                                  <p:stCondLst>
                                    <p:cond delay="0"/>
                                  </p:stCondLst>
                                  <p:childTnLst>
                                    <p:set>
                                      <p:cBhvr>
                                        <p:cTn id="272" dur="1" fill="hold">
                                          <p:stCondLst>
                                            <p:cond delay="0"/>
                                          </p:stCondLst>
                                        </p:cTn>
                                        <p:tgtEl>
                                          <p:spTgt spid="23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nodeType="clickEffect">
                                  <p:stCondLst>
                                    <p:cond delay="0"/>
                                  </p:stCondLst>
                                  <p:childTnLst>
                                    <p:set>
                                      <p:cBhvr>
                                        <p:cTn id="276" dur="1" fill="hold">
                                          <p:stCondLst>
                                            <p:cond delay="0"/>
                                          </p:stCondLst>
                                        </p:cTn>
                                        <p:tgtEl>
                                          <p:spTgt spid="222"/>
                                        </p:tgtEl>
                                        <p:attrNameLst>
                                          <p:attrName>style.visibility</p:attrName>
                                        </p:attrNameLst>
                                      </p:cBhvr>
                                      <p:to>
                                        <p:strVal val="visible"/>
                                      </p:to>
                                    </p:set>
                                    <p:animEffect transition="in" filter="fade">
                                      <p:cBhvr>
                                        <p:cTn id="277" dur="2000"/>
                                        <p:tgtEl>
                                          <p:spTgt spid="222"/>
                                        </p:tgtEl>
                                      </p:cBhvr>
                                    </p:animEffect>
                                  </p:childTnLst>
                                </p:cTn>
                              </p:par>
                              <p:par>
                                <p:cTn id="278" presetID="10" presetClass="entr" presetSubtype="0" fill="hold" nodeType="withEffect">
                                  <p:stCondLst>
                                    <p:cond delay="0"/>
                                  </p:stCondLst>
                                  <p:childTnLst>
                                    <p:set>
                                      <p:cBhvr>
                                        <p:cTn id="279" dur="1" fill="hold">
                                          <p:stCondLst>
                                            <p:cond delay="0"/>
                                          </p:stCondLst>
                                        </p:cTn>
                                        <p:tgtEl>
                                          <p:spTgt spid="225"/>
                                        </p:tgtEl>
                                        <p:attrNameLst>
                                          <p:attrName>style.visibility</p:attrName>
                                        </p:attrNameLst>
                                      </p:cBhvr>
                                      <p:to>
                                        <p:strVal val="visible"/>
                                      </p:to>
                                    </p:set>
                                    <p:animEffect transition="in" filter="fade">
                                      <p:cBhvr>
                                        <p:cTn id="280" dur="2000"/>
                                        <p:tgtEl>
                                          <p:spTgt spid="225"/>
                                        </p:tgtEl>
                                      </p:cBhvr>
                                    </p:animEffect>
                                  </p:childTnLst>
                                </p:cTn>
                              </p:par>
                              <p:par>
                                <p:cTn id="281" presetID="10" presetClass="exit" presetSubtype="0" fill="hold" grpId="1" nodeType="withEffect">
                                  <p:stCondLst>
                                    <p:cond delay="0"/>
                                  </p:stCondLst>
                                  <p:childTnLst>
                                    <p:animEffect transition="out" filter="fade">
                                      <p:cBhvr>
                                        <p:cTn id="282" dur="2000"/>
                                        <p:tgtEl>
                                          <p:spTgt spid="239"/>
                                        </p:tgtEl>
                                      </p:cBhvr>
                                    </p:animEffect>
                                    <p:set>
                                      <p:cBhvr>
                                        <p:cTn id="283" dur="1" fill="hold">
                                          <p:stCondLst>
                                            <p:cond delay="1999"/>
                                          </p:stCondLst>
                                        </p:cTn>
                                        <p:tgtEl>
                                          <p:spTgt spid="239"/>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nodeType="clickEffect">
                                  <p:stCondLst>
                                    <p:cond delay="0"/>
                                  </p:stCondLst>
                                  <p:childTnLst>
                                    <p:set>
                                      <p:cBhvr>
                                        <p:cTn id="287" dur="1" fill="hold">
                                          <p:stCondLst>
                                            <p:cond delay="0"/>
                                          </p:stCondLst>
                                        </p:cTn>
                                        <p:tgtEl>
                                          <p:spTgt spid="231"/>
                                        </p:tgtEl>
                                        <p:attrNameLst>
                                          <p:attrName>style.visibility</p:attrName>
                                        </p:attrNameLst>
                                      </p:cBhvr>
                                      <p:to>
                                        <p:strVal val="hidden"/>
                                      </p:to>
                                    </p:se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nodeType="clickEffect">
                                  <p:stCondLst>
                                    <p:cond delay="0"/>
                                  </p:stCondLst>
                                  <p:childTnLst>
                                    <p:set>
                                      <p:cBhvr>
                                        <p:cTn id="291" dur="1" fill="hold">
                                          <p:stCondLst>
                                            <p:cond delay="0"/>
                                          </p:stCondLst>
                                        </p:cTn>
                                        <p:tgtEl>
                                          <p:spTgt spid="232"/>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presetID="22" presetClass="entr" presetSubtype="4" fill="hold" nodeType="clickEffect">
                                  <p:stCondLst>
                                    <p:cond delay="0"/>
                                  </p:stCondLst>
                                  <p:childTnLst>
                                    <p:set>
                                      <p:cBhvr>
                                        <p:cTn id="295" dur="1" fill="hold">
                                          <p:stCondLst>
                                            <p:cond delay="0"/>
                                          </p:stCondLst>
                                        </p:cTn>
                                        <p:tgtEl>
                                          <p:spTgt spid="233"/>
                                        </p:tgtEl>
                                        <p:attrNameLst>
                                          <p:attrName>style.visibility</p:attrName>
                                        </p:attrNameLst>
                                      </p:cBhvr>
                                      <p:to>
                                        <p:strVal val="visible"/>
                                      </p:to>
                                    </p:set>
                                    <p:animEffect transition="in" filter="wipe(down)">
                                      <p:cBhvr>
                                        <p:cTn id="296" dur="500"/>
                                        <p:tgtEl>
                                          <p:spTgt spid="233"/>
                                        </p:tgtEl>
                                      </p:cBhvr>
                                    </p:animEffec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nodeType="clickEffect">
                                  <p:stCondLst>
                                    <p:cond delay="0"/>
                                  </p:stCondLst>
                                  <p:childTnLst>
                                    <p:set>
                                      <p:cBhvr>
                                        <p:cTn id="300" dur="1" fill="hold">
                                          <p:stCondLst>
                                            <p:cond delay="0"/>
                                          </p:stCondLst>
                                        </p:cTn>
                                        <p:tgtEl>
                                          <p:spTgt spid="228"/>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237"/>
                                        </p:tgtEl>
                                        <p:attrNameLst>
                                          <p:attrName>style.visibility</p:attrName>
                                        </p:attrNameLst>
                                      </p:cBhvr>
                                      <p:to>
                                        <p:strVal val="visible"/>
                                      </p:to>
                                    </p:set>
                                    <p:animEffect transition="in" filter="wipe(left)">
                                      <p:cBhvr>
                                        <p:cTn id="305" dur="500"/>
                                        <p:tgtEl>
                                          <p:spTgt spid="237"/>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xit" presetSubtype="0" fill="hold" nodeType="clickEffect">
                                  <p:stCondLst>
                                    <p:cond delay="0"/>
                                  </p:stCondLst>
                                  <p:childTnLst>
                                    <p:set>
                                      <p:cBhvr>
                                        <p:cTn id="309" dur="1" fill="hold">
                                          <p:stCondLst>
                                            <p:cond delay="0"/>
                                          </p:stCondLst>
                                        </p:cTn>
                                        <p:tgtEl>
                                          <p:spTgt spid="233"/>
                                        </p:tgtEl>
                                        <p:attrNameLst>
                                          <p:attrName>style.visibility</p:attrName>
                                        </p:attrNameLst>
                                      </p:cBhvr>
                                      <p:to>
                                        <p:strVal val="hidden"/>
                                      </p:to>
                                    </p:set>
                                  </p:childTnLst>
                                </p:cTn>
                              </p:par>
                            </p:childTnLst>
                          </p:cTn>
                        </p:par>
                      </p:childTnLst>
                    </p:cTn>
                  </p:par>
                  <p:par>
                    <p:cTn id="310" fill="hold">
                      <p:stCondLst>
                        <p:cond delay="indefinite"/>
                      </p:stCondLst>
                      <p:childTnLst>
                        <p:par>
                          <p:cTn id="311" fill="hold">
                            <p:stCondLst>
                              <p:cond delay="0"/>
                            </p:stCondLst>
                            <p:childTnLst>
                              <p:par>
                                <p:cTn id="312" presetID="7" presetClass="emph" presetSubtype="2" fill="hold" nodeType="clickEffect">
                                  <p:stCondLst>
                                    <p:cond delay="0"/>
                                  </p:stCondLst>
                                  <p:childTnLst>
                                    <p:animClr clrSpc="rgb" dir="cw">
                                      <p:cBhvr>
                                        <p:cTn id="313" dur="2000" fill="hold"/>
                                        <p:tgtEl>
                                          <p:spTgt spid="232"/>
                                        </p:tgtEl>
                                        <p:attrNameLst>
                                          <p:attrName>stroke.color</p:attrName>
                                        </p:attrNameLst>
                                      </p:cBhvr>
                                      <p:to>
                                        <a:schemeClr val="tx2"/>
                                      </p:to>
                                    </p:animClr>
                                    <p:set>
                                      <p:cBhvr>
                                        <p:cTn id="314" dur="2000" fill="hold"/>
                                        <p:tgtEl>
                                          <p:spTgt spid="232"/>
                                        </p:tgtEl>
                                        <p:attrNameLst>
                                          <p:attrName>stroke.on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10" presetClass="entr" presetSubtype="0" fill="hold" grpId="0" nodeType="clickEffect">
                                  <p:stCondLst>
                                    <p:cond delay="0"/>
                                  </p:stCondLst>
                                  <p:childTnLst>
                                    <p:set>
                                      <p:cBhvr>
                                        <p:cTn id="318" dur="1" fill="hold">
                                          <p:stCondLst>
                                            <p:cond delay="0"/>
                                          </p:stCondLst>
                                        </p:cTn>
                                        <p:tgtEl>
                                          <p:spTgt spid="238"/>
                                        </p:tgtEl>
                                        <p:attrNameLst>
                                          <p:attrName>style.visibility</p:attrName>
                                        </p:attrNameLst>
                                      </p:cBhvr>
                                      <p:to>
                                        <p:strVal val="visible"/>
                                      </p:to>
                                    </p:set>
                                    <p:animEffect transition="in" filter="fade">
                                      <p:cBhvr>
                                        <p:cTn id="319" dur="500"/>
                                        <p:tgtEl>
                                          <p:spTgt spid="238"/>
                                        </p:tgtEl>
                                      </p:cBhvr>
                                    </p:animEffect>
                                  </p:childTnLst>
                                </p:cTn>
                              </p:par>
                            </p:childTnLst>
                          </p:cTn>
                        </p:par>
                      </p:childTnLst>
                    </p:cTn>
                  </p:par>
                  <p:par>
                    <p:cTn id="320" fill="hold">
                      <p:stCondLst>
                        <p:cond delay="indefinite"/>
                      </p:stCondLst>
                      <p:childTnLst>
                        <p:par>
                          <p:cTn id="321" fill="hold">
                            <p:stCondLst>
                              <p:cond delay="0"/>
                            </p:stCondLst>
                            <p:childTnLst>
                              <p:par>
                                <p:cTn id="322" presetID="22" presetClass="entr" presetSubtype="4" fill="hold" nodeType="clickEffect">
                                  <p:stCondLst>
                                    <p:cond delay="0"/>
                                  </p:stCondLst>
                                  <p:childTnLst>
                                    <p:set>
                                      <p:cBhvr>
                                        <p:cTn id="323" dur="1" fill="hold">
                                          <p:stCondLst>
                                            <p:cond delay="0"/>
                                          </p:stCondLst>
                                        </p:cTn>
                                        <p:tgtEl>
                                          <p:spTgt spid="242"/>
                                        </p:tgtEl>
                                        <p:attrNameLst>
                                          <p:attrName>style.visibility</p:attrName>
                                        </p:attrNameLst>
                                      </p:cBhvr>
                                      <p:to>
                                        <p:strVal val="visible"/>
                                      </p:to>
                                    </p:set>
                                    <p:animEffect transition="in" filter="wipe(down)">
                                      <p:cBhvr>
                                        <p:cTn id="324" dur="500"/>
                                        <p:tgtEl>
                                          <p:spTgt spid="242"/>
                                        </p:tgtEl>
                                      </p:cBhvr>
                                    </p:animEffec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nodeType="clickEffect">
                                  <p:stCondLst>
                                    <p:cond delay="0"/>
                                  </p:stCondLst>
                                  <p:childTnLst>
                                    <p:set>
                                      <p:cBhvr>
                                        <p:cTn id="328" dur="1" fill="hold">
                                          <p:stCondLst>
                                            <p:cond delay="0"/>
                                          </p:stCondLst>
                                        </p:cTn>
                                        <p:tgtEl>
                                          <p:spTgt spid="245"/>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nodeType="clickEffect">
                                  <p:stCondLst>
                                    <p:cond delay="0"/>
                                  </p:stCondLst>
                                  <p:childTnLst>
                                    <p:set>
                                      <p:cBhvr>
                                        <p:cTn id="332" dur="1" fill="hold">
                                          <p:stCondLst>
                                            <p:cond delay="0"/>
                                          </p:stCondLst>
                                        </p:cTn>
                                        <p:tgtEl>
                                          <p:spTgt spid="246"/>
                                        </p:tgtEl>
                                        <p:attrNameLst>
                                          <p:attrName>style.visibility</p:attrName>
                                        </p:attrNameLst>
                                      </p:cBhvr>
                                      <p:to>
                                        <p:strVal val="visible"/>
                                      </p:to>
                                    </p:set>
                                  </p:childTnLst>
                                </p:cTn>
                              </p:par>
                              <p:par>
                                <p:cTn id="333" presetID="1" presetClass="entr" presetSubtype="0" fill="hold" nodeType="withEffect">
                                  <p:stCondLst>
                                    <p:cond delay="0"/>
                                  </p:stCondLst>
                                  <p:childTnLst>
                                    <p:set>
                                      <p:cBhvr>
                                        <p:cTn id="334" dur="1" fill="hold">
                                          <p:stCondLst>
                                            <p:cond delay="0"/>
                                          </p:stCondLst>
                                        </p:cTn>
                                        <p:tgtEl>
                                          <p:spTgt spid="249"/>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54"/>
                                        </p:tgtEl>
                                        <p:attrNameLst>
                                          <p:attrName>style.visibility</p:attrName>
                                        </p:attrNameLst>
                                      </p:cBhvr>
                                      <p:to>
                                        <p:strVal val="visible"/>
                                      </p:to>
                                    </p:set>
                                  </p:childTnLst>
                                </p:cTn>
                              </p:par>
                              <p:par>
                                <p:cTn id="337" presetID="10" presetClass="entr" presetSubtype="0" fill="hold" grpId="0" nodeType="withEffect">
                                  <p:stCondLst>
                                    <p:cond delay="0"/>
                                  </p:stCondLst>
                                  <p:childTnLst>
                                    <p:set>
                                      <p:cBhvr>
                                        <p:cTn id="338" dur="1" fill="hold">
                                          <p:stCondLst>
                                            <p:cond delay="0"/>
                                          </p:stCondLst>
                                        </p:cTn>
                                        <p:tgtEl>
                                          <p:spTgt spid="256"/>
                                        </p:tgtEl>
                                        <p:attrNameLst>
                                          <p:attrName>style.visibility</p:attrName>
                                        </p:attrNameLst>
                                      </p:cBhvr>
                                      <p:to>
                                        <p:strVal val="visible"/>
                                      </p:to>
                                    </p:set>
                                    <p:animEffect transition="in" filter="fade">
                                      <p:cBhvr>
                                        <p:cTn id="339" dur="500"/>
                                        <p:tgtEl>
                                          <p:spTgt spid="256"/>
                                        </p:tgtEl>
                                      </p:cBhvr>
                                    </p:animEffect>
                                  </p:childTnLst>
                                </p:cTn>
                              </p:par>
                            </p:childTnLst>
                          </p:cTn>
                        </p:par>
                      </p:childTnLst>
                    </p:cTn>
                  </p:par>
                  <p:par>
                    <p:cTn id="340" fill="hold">
                      <p:stCondLst>
                        <p:cond delay="indefinite"/>
                      </p:stCondLst>
                      <p:childTnLst>
                        <p:par>
                          <p:cTn id="341" fill="hold">
                            <p:stCondLst>
                              <p:cond delay="0"/>
                            </p:stCondLst>
                            <p:childTnLst>
                              <p:par>
                                <p:cTn id="342" presetID="1" presetClass="entr" presetSubtype="0" fill="hold" nodeType="clickEffect">
                                  <p:stCondLst>
                                    <p:cond delay="0"/>
                                  </p:stCondLst>
                                  <p:childTnLst>
                                    <p:set>
                                      <p:cBhvr>
                                        <p:cTn id="343" dur="1" fill="hold">
                                          <p:stCondLst>
                                            <p:cond delay="0"/>
                                          </p:stCondLst>
                                        </p:cTn>
                                        <p:tgtEl>
                                          <p:spTgt spid="255"/>
                                        </p:tgtEl>
                                        <p:attrNameLst>
                                          <p:attrName>style.visibility</p:attrName>
                                        </p:attrNameLst>
                                      </p:cBhvr>
                                      <p:to>
                                        <p:strVal val="visible"/>
                                      </p:to>
                                    </p:set>
                                  </p:childTnLst>
                                </p:cTn>
                              </p:par>
                            </p:childTnLst>
                          </p:cTn>
                        </p:par>
                      </p:childTnLst>
                    </p:cTn>
                  </p:par>
                  <p:par>
                    <p:cTn id="344" fill="hold">
                      <p:stCondLst>
                        <p:cond delay="indefinite"/>
                      </p:stCondLst>
                      <p:childTnLst>
                        <p:par>
                          <p:cTn id="345" fill="hold">
                            <p:stCondLst>
                              <p:cond delay="0"/>
                            </p:stCondLst>
                            <p:childTnLst>
                              <p:par>
                                <p:cTn id="346" presetID="1" presetClass="exit" presetSubtype="0" fill="hold" nodeType="clickEffect">
                                  <p:stCondLst>
                                    <p:cond delay="0"/>
                                  </p:stCondLst>
                                  <p:childTnLst>
                                    <p:set>
                                      <p:cBhvr>
                                        <p:cTn id="347" dur="1" fill="hold">
                                          <p:stCondLst>
                                            <p:cond delay="0"/>
                                          </p:stCondLst>
                                        </p:cTn>
                                        <p:tgtEl>
                                          <p:spTgt spid="2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101" grpId="0"/>
      <p:bldP spid="102" grpId="0"/>
      <p:bldP spid="104" grpId="0"/>
      <p:bldP spid="105" grpId="0"/>
      <p:bldP spid="122" grpId="0"/>
      <p:bldP spid="15" grpId="0" animBg="1"/>
      <p:bldP spid="148" grpId="0" animBg="1"/>
      <p:bldP spid="148" grpId="1" animBg="1"/>
      <p:bldP spid="150" grpId="0" animBg="1"/>
      <p:bldP spid="150" grpId="1" animBg="1"/>
      <p:bldP spid="207" grpId="0"/>
      <p:bldP spid="208" grpId="0" animBg="1"/>
      <p:bldP spid="209" grpId="0" animBg="1"/>
      <p:bldP spid="209" grpId="1" animBg="1"/>
      <p:bldP spid="237" grpId="0"/>
      <p:bldP spid="238" grpId="0" animBg="1"/>
      <p:bldP spid="256" grpId="0" animBg="1"/>
      <p:bldP spid="239" grpId="0" animBg="1"/>
      <p:bldP spid="239" grpId="1" animBg="1"/>
      <p:bldP spid="254" grpId="0" animBg="1"/>
      <p:bldP spid="257" grpId="0" animBg="1"/>
      <p:bldP spid="257" grpId="1" animBg="1"/>
      <p:bldP spid="260" grpId="0" animBg="1"/>
      <p:bldP spid="260" grpId="1" animBg="1"/>
      <p:bldP spid="260" grpId="2"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68BA-BF1F-4537-B295-1E94045A8DC7}"/>
              </a:ext>
            </a:extLst>
          </p:cNvPr>
          <p:cNvSpPr>
            <a:spLocks noGrp="1"/>
          </p:cNvSpPr>
          <p:nvPr>
            <p:ph type="title"/>
          </p:nvPr>
        </p:nvSpPr>
        <p:spPr/>
        <p:txBody>
          <a:bodyPr/>
          <a:lstStyle/>
          <a:p>
            <a:r>
              <a:rPr lang="en-US" dirty="0" err="1"/>
              <a:t>Foldl</a:t>
            </a:r>
            <a:r>
              <a:rPr lang="en-US" dirty="0"/>
              <a:t> Trace-through</a:t>
            </a:r>
          </a:p>
        </p:txBody>
      </p:sp>
      <p:grpSp>
        <p:nvGrpSpPr>
          <p:cNvPr id="4" name="Group 3">
            <a:extLst>
              <a:ext uri="{FF2B5EF4-FFF2-40B4-BE49-F238E27FC236}">
                <a16:creationId xmlns:a16="http://schemas.microsoft.com/office/drawing/2014/main" id="{695433D3-0D3B-4AFD-AFCC-91F4A7E4CC0B}"/>
              </a:ext>
            </a:extLst>
          </p:cNvPr>
          <p:cNvGrpSpPr/>
          <p:nvPr/>
        </p:nvGrpSpPr>
        <p:grpSpPr>
          <a:xfrm>
            <a:off x="178894" y="5173796"/>
            <a:ext cx="5904720" cy="1487394"/>
            <a:chOff x="219434" y="3858501"/>
            <a:chExt cx="5904720" cy="1487394"/>
          </a:xfrm>
        </p:grpSpPr>
        <p:sp>
          <p:nvSpPr>
            <p:cNvPr id="87" name="Rectangle 86">
              <a:extLst>
                <a:ext uri="{FF2B5EF4-FFF2-40B4-BE49-F238E27FC236}">
                  <a16:creationId xmlns:a16="http://schemas.microsoft.com/office/drawing/2014/main" id="{58541890-8B82-488B-A646-6A3246EB4D43}"/>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916D9C1B-87C5-4854-9B03-4F7DAB176DF0}"/>
                </a:ext>
              </a:extLst>
            </p:cNvPr>
            <p:cNvSpPr txBox="1"/>
            <p:nvPr/>
          </p:nvSpPr>
          <p:spPr>
            <a:xfrm>
              <a:off x="221433" y="3858501"/>
              <a:ext cx="5699707" cy="1446550"/>
            </a:xfrm>
            <a:prstGeom prst="rect">
              <a:avLst/>
            </a:prstGeom>
            <a:noFill/>
          </p:spPr>
          <p:txBody>
            <a:bodyPr wrap="square" rtlCol="0">
              <a:spAutoFit/>
            </a:bodyPr>
            <a:lstStyle/>
            <a:p>
              <a:r>
                <a:rPr lang="pl-PL" sz="2200" dirty="0">
                  <a:latin typeface="Consolas" panose="020B0609020204030204" pitchFamily="49" charset="0"/>
                </a:rPr>
                <a:t>foldl f accum []</a:t>
              </a:r>
              <a:r>
                <a:rPr lang="en-US" sz="2200" dirty="0">
                  <a:latin typeface="Consolas" panose="020B0609020204030204" pitchFamily="49" charset="0"/>
                </a:rPr>
                <a:t> </a:t>
              </a:r>
              <a:r>
                <a:rPr lang="pl-PL" sz="2200" dirty="0">
                  <a:latin typeface="Consolas" panose="020B0609020204030204" pitchFamily="49" charset="0"/>
                </a:rPr>
                <a:t>= accum</a:t>
              </a:r>
            </a:p>
            <a:p>
              <a:r>
                <a:rPr lang="pl-PL" sz="2200" dirty="0">
                  <a:latin typeface="Consolas" panose="020B0609020204030204" pitchFamily="49" charset="0"/>
                </a:rPr>
                <a:t>foldl f accum (x:xs) =</a:t>
              </a:r>
            </a:p>
            <a:p>
              <a:r>
                <a:rPr lang="pl-PL" sz="2200" dirty="0">
                  <a:latin typeface="Consolas" panose="020B0609020204030204" pitchFamily="49" charset="0"/>
                </a:rPr>
                <a:t>  foldl f new_accum xs</a:t>
              </a:r>
            </a:p>
            <a:p>
              <a:r>
                <a:rPr lang="pl-PL" sz="2200" dirty="0">
                  <a:latin typeface="Consolas" panose="020B0609020204030204" pitchFamily="49" charset="0"/>
                </a:rPr>
                <a:t> where new_accum = (f accum x)</a:t>
              </a:r>
              <a:endParaRPr lang="en-US" sz="2200" dirty="0">
                <a:latin typeface="Consolas" panose="020B0609020204030204" pitchFamily="49" charset="0"/>
              </a:endParaRPr>
            </a:p>
          </p:txBody>
        </p:sp>
      </p:grpSp>
      <p:grpSp>
        <p:nvGrpSpPr>
          <p:cNvPr id="91" name="Group 90">
            <a:extLst>
              <a:ext uri="{FF2B5EF4-FFF2-40B4-BE49-F238E27FC236}">
                <a16:creationId xmlns:a16="http://schemas.microsoft.com/office/drawing/2014/main" id="{C8538427-9A80-406F-BA76-C18318BC0A04}"/>
              </a:ext>
            </a:extLst>
          </p:cNvPr>
          <p:cNvGrpSpPr/>
          <p:nvPr/>
        </p:nvGrpSpPr>
        <p:grpSpPr>
          <a:xfrm>
            <a:off x="7026111" y="3815309"/>
            <a:ext cx="5066771" cy="2991371"/>
            <a:chOff x="6095118" y="1978967"/>
            <a:chExt cx="5733038" cy="3897301"/>
          </a:xfrm>
        </p:grpSpPr>
        <p:grpSp>
          <p:nvGrpSpPr>
            <p:cNvPr id="92" name="Group 91">
              <a:extLst>
                <a:ext uri="{FF2B5EF4-FFF2-40B4-BE49-F238E27FC236}">
                  <a16:creationId xmlns:a16="http://schemas.microsoft.com/office/drawing/2014/main" id="{1B1A7657-7821-4BFE-AAEB-78A75702C3B5}"/>
                </a:ext>
              </a:extLst>
            </p:cNvPr>
            <p:cNvGrpSpPr/>
            <p:nvPr/>
          </p:nvGrpSpPr>
          <p:grpSpPr>
            <a:xfrm>
              <a:off x="6095118" y="1978967"/>
              <a:ext cx="5733038" cy="3897301"/>
              <a:chOff x="3072962" y="1263460"/>
              <a:chExt cx="5994838" cy="4504925"/>
            </a:xfrm>
          </p:grpSpPr>
          <p:pic>
            <p:nvPicPr>
              <p:cNvPr id="94" name="Picture 93">
                <a:extLst>
                  <a:ext uri="{FF2B5EF4-FFF2-40B4-BE49-F238E27FC236}">
                    <a16:creationId xmlns:a16="http://schemas.microsoft.com/office/drawing/2014/main" id="{7E9E1611-D7D2-491C-8E72-4E9617BCD2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504925"/>
              </a:xfrm>
              <a:prstGeom prst="rect">
                <a:avLst/>
              </a:prstGeom>
            </p:spPr>
          </p:pic>
          <p:sp>
            <p:nvSpPr>
              <p:cNvPr id="95" name="Rectangle 94">
                <a:extLst>
                  <a:ext uri="{FF2B5EF4-FFF2-40B4-BE49-F238E27FC236}">
                    <a16:creationId xmlns:a16="http://schemas.microsoft.com/office/drawing/2014/main" id="{C97FAB33-B825-483E-80D5-D3BC8A3D8375}"/>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93" name="Rectangle 92">
              <a:extLst>
                <a:ext uri="{FF2B5EF4-FFF2-40B4-BE49-F238E27FC236}">
                  <a16:creationId xmlns:a16="http://schemas.microsoft.com/office/drawing/2014/main" id="{D055870F-FD33-4B58-A2E8-FF4C7796BE9C}"/>
                </a:ext>
              </a:extLst>
            </p:cNvPr>
            <p:cNvSpPr/>
            <p:nvPr/>
          </p:nvSpPr>
          <p:spPr>
            <a:xfrm>
              <a:off x="8878957" y="2009913"/>
              <a:ext cx="1258956" cy="199886"/>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143DC0F1-2E6F-4957-9E0D-B362F2C705A3}"/>
              </a:ext>
            </a:extLst>
          </p:cNvPr>
          <p:cNvSpPr txBox="1"/>
          <p:nvPr/>
        </p:nvSpPr>
        <p:spPr>
          <a:xfrm>
            <a:off x="7050505" y="3943766"/>
            <a:ext cx="1324402" cy="369332"/>
          </a:xfrm>
          <a:prstGeom prst="rect">
            <a:avLst/>
          </a:prstGeom>
          <a:noFill/>
        </p:spPr>
        <p:txBody>
          <a:bodyPr wrap="square" rtlCol="0">
            <a:spAutoFit/>
          </a:bodyPr>
          <a:lstStyle/>
          <a:p>
            <a:r>
              <a:rPr lang="en-US" dirty="0">
                <a:solidFill>
                  <a:schemeClr val="bg1"/>
                </a:solidFill>
                <a:latin typeface="Consolas" panose="020B0609020204030204" pitchFamily="49" charset="0"/>
              </a:rPr>
              <a:t>Prelude&gt; </a:t>
            </a:r>
          </a:p>
        </p:txBody>
      </p:sp>
      <p:sp>
        <p:nvSpPr>
          <p:cNvPr id="97" name="TextBox 96">
            <a:extLst>
              <a:ext uri="{FF2B5EF4-FFF2-40B4-BE49-F238E27FC236}">
                <a16:creationId xmlns:a16="http://schemas.microsoft.com/office/drawing/2014/main" id="{22CEC38F-0BB7-439E-B0E2-327A82AEA6C8}"/>
              </a:ext>
            </a:extLst>
          </p:cNvPr>
          <p:cNvSpPr txBox="1"/>
          <p:nvPr/>
        </p:nvSpPr>
        <p:spPr>
          <a:xfrm>
            <a:off x="8144101" y="3951065"/>
            <a:ext cx="1924280" cy="369332"/>
          </a:xfrm>
          <a:prstGeom prst="rect">
            <a:avLst/>
          </a:prstGeom>
          <a:noFill/>
        </p:spPr>
        <p:txBody>
          <a:bodyPr wrap="square" rtlCol="0">
            <a:spAutoFit/>
          </a:bodyPr>
          <a:lstStyle/>
          <a:p>
            <a:r>
              <a:rPr lang="en-US" dirty="0">
                <a:solidFill>
                  <a:srgbClr val="C2FFF0"/>
                </a:solidFill>
                <a:latin typeface="Consolas" panose="020B0609020204030204" pitchFamily="49" charset="0"/>
              </a:rPr>
              <a:t>:load </a:t>
            </a:r>
            <a:r>
              <a:rPr lang="en-US" dirty="0" err="1">
                <a:solidFill>
                  <a:srgbClr val="C2FFF0"/>
                </a:solidFill>
                <a:latin typeface="Consolas" panose="020B0609020204030204" pitchFamily="49" charset="0"/>
              </a:rPr>
              <a:t>foldl</a:t>
            </a:r>
            <a:endParaRPr lang="en-US" dirty="0">
              <a:solidFill>
                <a:srgbClr val="C2FFF0"/>
              </a:solidFill>
              <a:latin typeface="Consolas" panose="020B0609020204030204" pitchFamily="49" charset="0"/>
            </a:endParaRPr>
          </a:p>
        </p:txBody>
      </p:sp>
      <p:sp>
        <p:nvSpPr>
          <p:cNvPr id="98" name="TextBox 97">
            <a:extLst>
              <a:ext uri="{FF2B5EF4-FFF2-40B4-BE49-F238E27FC236}">
                <a16:creationId xmlns:a16="http://schemas.microsoft.com/office/drawing/2014/main" id="{E0989B67-E50F-4674-A9A6-59358FAC1AFD}"/>
              </a:ext>
            </a:extLst>
          </p:cNvPr>
          <p:cNvSpPr txBox="1"/>
          <p:nvPr/>
        </p:nvSpPr>
        <p:spPr>
          <a:xfrm>
            <a:off x="7019585" y="4452881"/>
            <a:ext cx="1176124"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99" name="TextBox 98">
            <a:extLst>
              <a:ext uri="{FF2B5EF4-FFF2-40B4-BE49-F238E27FC236}">
                <a16:creationId xmlns:a16="http://schemas.microsoft.com/office/drawing/2014/main" id="{DFD3CE3E-ECE9-403F-8B56-39A2BC9E34C2}"/>
              </a:ext>
            </a:extLst>
          </p:cNvPr>
          <p:cNvSpPr txBox="1"/>
          <p:nvPr/>
        </p:nvSpPr>
        <p:spPr>
          <a:xfrm>
            <a:off x="7024002" y="4188477"/>
            <a:ext cx="3097323" cy="369332"/>
          </a:xfrm>
          <a:prstGeom prst="rect">
            <a:avLst/>
          </a:prstGeom>
          <a:noFill/>
        </p:spPr>
        <p:txBody>
          <a:bodyPr wrap="square" rtlCol="0">
            <a:spAutoFit/>
          </a:bodyPr>
          <a:lstStyle/>
          <a:p>
            <a:r>
              <a:rPr lang="en-US" dirty="0">
                <a:solidFill>
                  <a:schemeClr val="bg1"/>
                </a:solidFill>
                <a:latin typeface="Consolas" panose="020B0609020204030204" pitchFamily="49" charset="0"/>
              </a:rPr>
              <a:t>Ok, one module loaded. </a:t>
            </a:r>
          </a:p>
        </p:txBody>
      </p:sp>
      <p:sp>
        <p:nvSpPr>
          <p:cNvPr id="101" name="TextBox 100">
            <a:extLst>
              <a:ext uri="{FF2B5EF4-FFF2-40B4-BE49-F238E27FC236}">
                <a16:creationId xmlns:a16="http://schemas.microsoft.com/office/drawing/2014/main" id="{9A55CC2D-139B-408F-A041-0E69916B619A}"/>
              </a:ext>
            </a:extLst>
          </p:cNvPr>
          <p:cNvSpPr txBox="1"/>
          <p:nvPr/>
        </p:nvSpPr>
        <p:spPr>
          <a:xfrm>
            <a:off x="7008564" y="4761602"/>
            <a:ext cx="1135537" cy="369332"/>
          </a:xfrm>
          <a:prstGeom prst="rect">
            <a:avLst/>
          </a:prstGeom>
          <a:noFill/>
        </p:spPr>
        <p:txBody>
          <a:bodyPr wrap="square" rtlCol="0">
            <a:spAutoFit/>
          </a:bodyPr>
          <a:lstStyle/>
          <a:p>
            <a:r>
              <a:rPr lang="en-US" dirty="0">
                <a:solidFill>
                  <a:schemeClr val="bg1"/>
                </a:solidFill>
                <a:latin typeface="Consolas" panose="020B0609020204030204" pitchFamily="49" charset="0"/>
              </a:rPr>
              <a:t>Folds&gt; </a:t>
            </a:r>
          </a:p>
        </p:txBody>
      </p:sp>
      <p:sp>
        <p:nvSpPr>
          <p:cNvPr id="102" name="TextBox 101">
            <a:extLst>
              <a:ext uri="{FF2B5EF4-FFF2-40B4-BE49-F238E27FC236}">
                <a16:creationId xmlns:a16="http://schemas.microsoft.com/office/drawing/2014/main" id="{335585E9-7AB5-4680-BB1F-1FFCC1F89B68}"/>
              </a:ext>
            </a:extLst>
          </p:cNvPr>
          <p:cNvSpPr txBox="1"/>
          <p:nvPr/>
        </p:nvSpPr>
        <p:spPr>
          <a:xfrm>
            <a:off x="7806700" y="4761154"/>
            <a:ext cx="5222152" cy="369332"/>
          </a:xfrm>
          <a:prstGeom prst="rect">
            <a:avLst/>
          </a:prstGeom>
          <a:noFill/>
        </p:spPr>
        <p:txBody>
          <a:bodyPr wrap="square" rtlCol="0">
            <a:spAutoFit/>
          </a:bodyPr>
          <a:lstStyle/>
          <a:p>
            <a:r>
              <a:rPr lang="en-US" dirty="0" err="1">
                <a:solidFill>
                  <a:srgbClr val="C2FFF0"/>
                </a:solidFill>
                <a:latin typeface="Consolas" panose="020B0609020204030204" pitchFamily="49" charset="0"/>
              </a:rPr>
              <a:t>foldl</a:t>
            </a:r>
            <a:r>
              <a:rPr lang="en-US" dirty="0">
                <a:solidFill>
                  <a:srgbClr val="C2FFF0"/>
                </a:solidFill>
                <a:latin typeface="Consolas" panose="020B0609020204030204" pitchFamily="49" charset="0"/>
              </a:rPr>
              <a:t> adder 0 [7,-4,2]</a:t>
            </a:r>
          </a:p>
        </p:txBody>
      </p:sp>
      <p:sp>
        <p:nvSpPr>
          <p:cNvPr id="104" name="TextBox 103">
            <a:extLst>
              <a:ext uri="{FF2B5EF4-FFF2-40B4-BE49-F238E27FC236}">
                <a16:creationId xmlns:a16="http://schemas.microsoft.com/office/drawing/2014/main" id="{D97FC306-57C7-4687-9880-96D3AB9ABEC6}"/>
              </a:ext>
            </a:extLst>
          </p:cNvPr>
          <p:cNvSpPr txBox="1"/>
          <p:nvPr/>
        </p:nvSpPr>
        <p:spPr>
          <a:xfrm>
            <a:off x="7839599" y="4452433"/>
            <a:ext cx="3602815" cy="369332"/>
          </a:xfrm>
          <a:prstGeom prst="rect">
            <a:avLst/>
          </a:prstGeom>
          <a:noFill/>
        </p:spPr>
        <p:txBody>
          <a:bodyPr wrap="square" rtlCol="0">
            <a:spAutoFit/>
          </a:bodyPr>
          <a:lstStyle/>
          <a:p>
            <a:r>
              <a:rPr lang="en-US" dirty="0">
                <a:solidFill>
                  <a:srgbClr val="C2FFF0"/>
                </a:solidFill>
                <a:latin typeface="Consolas" panose="020B0609020204030204" pitchFamily="49" charset="0"/>
              </a:rPr>
              <a:t>adder acc x = acc + x  </a:t>
            </a:r>
          </a:p>
        </p:txBody>
      </p:sp>
      <p:sp>
        <p:nvSpPr>
          <p:cNvPr id="5" name="TextBox 4">
            <a:extLst>
              <a:ext uri="{FF2B5EF4-FFF2-40B4-BE49-F238E27FC236}">
                <a16:creationId xmlns:a16="http://schemas.microsoft.com/office/drawing/2014/main" id="{29DBBEB4-365A-466C-B417-5C2DBFA337D2}"/>
              </a:ext>
            </a:extLst>
          </p:cNvPr>
          <p:cNvSpPr txBox="1"/>
          <p:nvPr/>
        </p:nvSpPr>
        <p:spPr>
          <a:xfrm>
            <a:off x="124840" y="4873124"/>
            <a:ext cx="1307569" cy="369332"/>
          </a:xfrm>
          <a:prstGeom prst="rect">
            <a:avLst/>
          </a:prstGeom>
          <a:noFill/>
        </p:spPr>
        <p:txBody>
          <a:bodyPr wrap="square" rtlCol="0">
            <a:spAutoFit/>
          </a:bodyPr>
          <a:lstStyle/>
          <a:p>
            <a:r>
              <a:rPr lang="en-US" dirty="0" err="1">
                <a:latin typeface="Consolas" panose="020B0609020204030204" pitchFamily="49" charset="0"/>
              </a:rPr>
              <a:t>foldl.hs</a:t>
            </a:r>
            <a:endParaRPr lang="en-US" dirty="0">
              <a:latin typeface="Consolas" panose="020B0609020204030204" pitchFamily="49" charset="0"/>
            </a:endParaRPr>
          </a:p>
        </p:txBody>
      </p:sp>
      <p:cxnSp>
        <p:nvCxnSpPr>
          <p:cNvPr id="119" name="Straight Arrow Connector 118">
            <a:extLst>
              <a:ext uri="{FF2B5EF4-FFF2-40B4-BE49-F238E27FC236}">
                <a16:creationId xmlns:a16="http://schemas.microsoft.com/office/drawing/2014/main" id="{58F5B947-5057-474E-A617-F8AAC28D3BCF}"/>
              </a:ext>
            </a:extLst>
          </p:cNvPr>
          <p:cNvCxnSpPr/>
          <p:nvPr/>
        </p:nvCxnSpPr>
        <p:spPr>
          <a:xfrm>
            <a:off x="323057" y="6049352"/>
            <a:ext cx="249382"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A64B258-750E-44BB-8DD8-4EF44708AD9B}"/>
              </a:ext>
            </a:extLst>
          </p:cNvPr>
          <p:cNvSpPr/>
          <p:nvPr/>
        </p:nvSpPr>
        <p:spPr>
          <a:xfrm>
            <a:off x="44043" y="518652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41C749E6-4BD1-429A-AB3E-B680184D66E8}"/>
              </a:ext>
            </a:extLst>
          </p:cNvPr>
          <p:cNvGrpSpPr/>
          <p:nvPr/>
        </p:nvGrpSpPr>
        <p:grpSpPr>
          <a:xfrm>
            <a:off x="279214" y="3699716"/>
            <a:ext cx="5904720" cy="1487394"/>
            <a:chOff x="219434" y="3858501"/>
            <a:chExt cx="5904720" cy="1487394"/>
          </a:xfrm>
        </p:grpSpPr>
        <p:sp>
          <p:nvSpPr>
            <p:cNvPr id="182" name="Rectangle 181">
              <a:extLst>
                <a:ext uri="{FF2B5EF4-FFF2-40B4-BE49-F238E27FC236}">
                  <a16:creationId xmlns:a16="http://schemas.microsoft.com/office/drawing/2014/main" id="{BE357475-2831-49CC-9206-A5C6EE2F645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83" name="TextBox 182">
              <a:extLst>
                <a:ext uri="{FF2B5EF4-FFF2-40B4-BE49-F238E27FC236}">
                  <a16:creationId xmlns:a16="http://schemas.microsoft.com/office/drawing/2014/main" id="{857E5798-35E5-41FC-B436-EB5558F6131E}"/>
                </a:ext>
              </a:extLst>
            </p:cNvPr>
            <p:cNvSpPr txBox="1"/>
            <p:nvPr/>
          </p:nvSpPr>
          <p:spPr>
            <a:xfrm>
              <a:off x="221433" y="3858501"/>
              <a:ext cx="5699707" cy="1446550"/>
            </a:xfrm>
            <a:prstGeom prst="rect">
              <a:avLst/>
            </a:prstGeom>
            <a:noFill/>
          </p:spPr>
          <p:txBody>
            <a:bodyPr wrap="square" rtlCol="0">
              <a:spAutoFit/>
            </a:bodyPr>
            <a:lstStyle/>
            <a:p>
              <a:r>
                <a:rPr lang="pl-PL" sz="2200" dirty="0">
                  <a:latin typeface="Consolas" panose="020B0609020204030204" pitchFamily="49" charset="0"/>
                </a:rPr>
                <a:t>foldl f accum []</a:t>
              </a:r>
              <a:r>
                <a:rPr lang="en-US" sz="2200" dirty="0">
                  <a:latin typeface="Consolas" panose="020B0609020204030204" pitchFamily="49" charset="0"/>
                </a:rPr>
                <a:t> </a:t>
              </a:r>
              <a:r>
                <a:rPr lang="pl-PL" sz="2200" dirty="0">
                  <a:latin typeface="Consolas" panose="020B0609020204030204" pitchFamily="49" charset="0"/>
                </a:rPr>
                <a:t>= accum</a:t>
              </a:r>
            </a:p>
            <a:p>
              <a:r>
                <a:rPr lang="pl-PL" sz="2200" dirty="0">
                  <a:latin typeface="Consolas" panose="020B0609020204030204" pitchFamily="49" charset="0"/>
                </a:rPr>
                <a:t>foldl f accum (x:xs) =</a:t>
              </a:r>
            </a:p>
            <a:p>
              <a:r>
                <a:rPr lang="pl-PL" sz="2200" dirty="0">
                  <a:latin typeface="Consolas" panose="020B0609020204030204" pitchFamily="49" charset="0"/>
                </a:rPr>
                <a:t>  foldl f new_accum xs</a:t>
              </a:r>
            </a:p>
            <a:p>
              <a:r>
                <a:rPr lang="pl-PL" sz="2200" dirty="0">
                  <a:latin typeface="Consolas" panose="020B0609020204030204" pitchFamily="49" charset="0"/>
                </a:rPr>
                <a:t> where new_accum = (f accum x)</a:t>
              </a:r>
              <a:endParaRPr lang="en-US" sz="2200" dirty="0">
                <a:latin typeface="Consolas" panose="020B0609020204030204" pitchFamily="49" charset="0"/>
              </a:endParaRPr>
            </a:p>
          </p:txBody>
        </p:sp>
      </p:grpSp>
      <p:cxnSp>
        <p:nvCxnSpPr>
          <p:cNvPr id="202" name="Straight Arrow Connector 201">
            <a:extLst>
              <a:ext uri="{FF2B5EF4-FFF2-40B4-BE49-F238E27FC236}">
                <a16:creationId xmlns:a16="http://schemas.microsoft.com/office/drawing/2014/main" id="{3BEB5DCE-65C9-4678-A111-ED56096E2433}"/>
              </a:ext>
            </a:extLst>
          </p:cNvPr>
          <p:cNvCxnSpPr/>
          <p:nvPr/>
        </p:nvCxnSpPr>
        <p:spPr>
          <a:xfrm>
            <a:off x="423377" y="4575272"/>
            <a:ext cx="249382"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3F94959C-8641-4DC2-8A33-41DA69B22AD9}"/>
              </a:ext>
            </a:extLst>
          </p:cNvPr>
          <p:cNvSpPr txBox="1"/>
          <p:nvPr/>
        </p:nvSpPr>
        <p:spPr>
          <a:xfrm>
            <a:off x="2646674" y="2636951"/>
            <a:ext cx="693605" cy="369332"/>
          </a:xfrm>
          <a:prstGeom prst="rect">
            <a:avLst/>
          </a:prstGeom>
          <a:noFill/>
        </p:spPr>
        <p:txBody>
          <a:bodyPr wrap="square" rtlCol="0">
            <a:spAutoFit/>
          </a:bodyPr>
          <a:lstStyle/>
          <a:p>
            <a:pPr algn="ctr"/>
            <a:r>
              <a:rPr lang="en-US" dirty="0">
                <a:solidFill>
                  <a:schemeClr val="bg1"/>
                </a:solidFill>
                <a:latin typeface="Consolas" panose="020B0609020204030204" pitchFamily="49" charset="0"/>
              </a:rPr>
              <a:t>3</a:t>
            </a:r>
          </a:p>
        </p:txBody>
      </p:sp>
      <p:sp>
        <p:nvSpPr>
          <p:cNvPr id="208" name="Rectangle 207">
            <a:extLst>
              <a:ext uri="{FF2B5EF4-FFF2-40B4-BE49-F238E27FC236}">
                <a16:creationId xmlns:a16="http://schemas.microsoft.com/office/drawing/2014/main" id="{D774EC69-BFBA-4C9F-9747-05ED6684E6EC}"/>
              </a:ext>
            </a:extLst>
          </p:cNvPr>
          <p:cNvSpPr/>
          <p:nvPr/>
        </p:nvSpPr>
        <p:spPr>
          <a:xfrm>
            <a:off x="144363" y="3712449"/>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211">
            <a:extLst>
              <a:ext uri="{FF2B5EF4-FFF2-40B4-BE49-F238E27FC236}">
                <a16:creationId xmlns:a16="http://schemas.microsoft.com/office/drawing/2014/main" id="{E302C1D9-B33A-4707-9043-07C41D361BB8}"/>
              </a:ext>
            </a:extLst>
          </p:cNvPr>
          <p:cNvGrpSpPr/>
          <p:nvPr/>
        </p:nvGrpSpPr>
        <p:grpSpPr>
          <a:xfrm>
            <a:off x="414065" y="2167927"/>
            <a:ext cx="5904720" cy="1487394"/>
            <a:chOff x="219434" y="3858501"/>
            <a:chExt cx="5904720" cy="1487394"/>
          </a:xfrm>
        </p:grpSpPr>
        <p:sp>
          <p:nvSpPr>
            <p:cNvPr id="213" name="Rectangle 212">
              <a:extLst>
                <a:ext uri="{FF2B5EF4-FFF2-40B4-BE49-F238E27FC236}">
                  <a16:creationId xmlns:a16="http://schemas.microsoft.com/office/drawing/2014/main" id="{0A377F9C-17C4-4514-A6A8-EA8D84C22B3F}"/>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14" name="TextBox 213">
              <a:extLst>
                <a:ext uri="{FF2B5EF4-FFF2-40B4-BE49-F238E27FC236}">
                  <a16:creationId xmlns:a16="http://schemas.microsoft.com/office/drawing/2014/main" id="{FCC823A0-B4DE-43FC-81ED-70E18AB5F615}"/>
                </a:ext>
              </a:extLst>
            </p:cNvPr>
            <p:cNvSpPr txBox="1"/>
            <p:nvPr/>
          </p:nvSpPr>
          <p:spPr>
            <a:xfrm>
              <a:off x="221433" y="3858501"/>
              <a:ext cx="5699707" cy="1446550"/>
            </a:xfrm>
            <a:prstGeom prst="rect">
              <a:avLst/>
            </a:prstGeom>
            <a:noFill/>
          </p:spPr>
          <p:txBody>
            <a:bodyPr wrap="square" rtlCol="0">
              <a:spAutoFit/>
            </a:bodyPr>
            <a:lstStyle/>
            <a:p>
              <a:r>
                <a:rPr lang="pl-PL" sz="2200" dirty="0">
                  <a:latin typeface="Consolas" panose="020B0609020204030204" pitchFamily="49" charset="0"/>
                </a:rPr>
                <a:t>foldl f accum []</a:t>
              </a:r>
              <a:r>
                <a:rPr lang="en-US" sz="2200" dirty="0">
                  <a:latin typeface="Consolas" panose="020B0609020204030204" pitchFamily="49" charset="0"/>
                </a:rPr>
                <a:t> </a:t>
              </a:r>
              <a:r>
                <a:rPr lang="pl-PL" sz="2200" dirty="0">
                  <a:latin typeface="Consolas" panose="020B0609020204030204" pitchFamily="49" charset="0"/>
                </a:rPr>
                <a:t>= accum</a:t>
              </a:r>
            </a:p>
            <a:p>
              <a:r>
                <a:rPr lang="pl-PL" sz="2200" dirty="0">
                  <a:latin typeface="Consolas" panose="020B0609020204030204" pitchFamily="49" charset="0"/>
                </a:rPr>
                <a:t>foldl f accum (x:xs) =</a:t>
              </a:r>
            </a:p>
            <a:p>
              <a:r>
                <a:rPr lang="pl-PL" sz="2200" dirty="0">
                  <a:latin typeface="Consolas" panose="020B0609020204030204" pitchFamily="49" charset="0"/>
                </a:rPr>
                <a:t>  foldl f new_accum xs</a:t>
              </a:r>
            </a:p>
            <a:p>
              <a:r>
                <a:rPr lang="pl-PL" sz="2200" dirty="0">
                  <a:latin typeface="Consolas" panose="020B0609020204030204" pitchFamily="49" charset="0"/>
                </a:rPr>
                <a:t> where new_accum = (f accum x)</a:t>
              </a:r>
              <a:endParaRPr lang="en-US" sz="2200" dirty="0">
                <a:latin typeface="Consolas" panose="020B0609020204030204" pitchFamily="49" charset="0"/>
              </a:endParaRPr>
            </a:p>
          </p:txBody>
        </p:sp>
      </p:grpSp>
      <p:cxnSp>
        <p:nvCxnSpPr>
          <p:cNvPr id="232" name="Straight Arrow Connector 231">
            <a:extLst>
              <a:ext uri="{FF2B5EF4-FFF2-40B4-BE49-F238E27FC236}">
                <a16:creationId xmlns:a16="http://schemas.microsoft.com/office/drawing/2014/main" id="{2E54974A-8731-4B07-A157-63CD1A91C530}"/>
              </a:ext>
            </a:extLst>
          </p:cNvPr>
          <p:cNvCxnSpPr/>
          <p:nvPr/>
        </p:nvCxnSpPr>
        <p:spPr>
          <a:xfrm>
            <a:off x="558228" y="3043483"/>
            <a:ext cx="249382"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390D138B-F742-4E22-9D31-ABB2D20DCC5F}"/>
              </a:ext>
            </a:extLst>
          </p:cNvPr>
          <p:cNvSpPr txBox="1"/>
          <p:nvPr/>
        </p:nvSpPr>
        <p:spPr>
          <a:xfrm>
            <a:off x="2781525" y="1105162"/>
            <a:ext cx="693605" cy="369332"/>
          </a:xfrm>
          <a:prstGeom prst="rect">
            <a:avLst/>
          </a:prstGeom>
          <a:noFill/>
        </p:spPr>
        <p:txBody>
          <a:bodyPr wrap="square" rtlCol="0">
            <a:spAutoFit/>
          </a:bodyPr>
          <a:lstStyle/>
          <a:p>
            <a:pPr algn="ctr"/>
            <a:r>
              <a:rPr lang="en-US" dirty="0">
                <a:solidFill>
                  <a:schemeClr val="bg1"/>
                </a:solidFill>
                <a:latin typeface="Consolas" panose="020B0609020204030204" pitchFamily="49" charset="0"/>
              </a:rPr>
              <a:t>5</a:t>
            </a:r>
          </a:p>
        </p:txBody>
      </p:sp>
      <p:sp>
        <p:nvSpPr>
          <p:cNvPr id="238" name="Rectangle 237">
            <a:extLst>
              <a:ext uri="{FF2B5EF4-FFF2-40B4-BE49-F238E27FC236}">
                <a16:creationId xmlns:a16="http://schemas.microsoft.com/office/drawing/2014/main" id="{CD98E71F-FDF6-4CE3-8492-CFADDD97D32F}"/>
              </a:ext>
            </a:extLst>
          </p:cNvPr>
          <p:cNvSpPr/>
          <p:nvPr/>
        </p:nvSpPr>
        <p:spPr>
          <a:xfrm>
            <a:off x="279214" y="2180660"/>
            <a:ext cx="6431030" cy="15845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E4DD22E1-BEF3-4E69-BCE5-00DA39B55D46}"/>
              </a:ext>
            </a:extLst>
          </p:cNvPr>
          <p:cNvSpPr/>
          <p:nvPr/>
        </p:nvSpPr>
        <p:spPr>
          <a:xfrm>
            <a:off x="4273377" y="30525"/>
            <a:ext cx="4007594" cy="68039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 name="Group 241">
            <a:extLst>
              <a:ext uri="{FF2B5EF4-FFF2-40B4-BE49-F238E27FC236}">
                <a16:creationId xmlns:a16="http://schemas.microsoft.com/office/drawing/2014/main" id="{E94F01F5-4E81-4404-B5E7-3AE4275E0CF6}"/>
              </a:ext>
            </a:extLst>
          </p:cNvPr>
          <p:cNvGrpSpPr/>
          <p:nvPr/>
        </p:nvGrpSpPr>
        <p:grpSpPr>
          <a:xfrm>
            <a:off x="503566" y="645167"/>
            <a:ext cx="5904720" cy="1487394"/>
            <a:chOff x="219434" y="3858501"/>
            <a:chExt cx="5904720" cy="1487394"/>
          </a:xfrm>
        </p:grpSpPr>
        <p:sp>
          <p:nvSpPr>
            <p:cNvPr id="243" name="Rectangle 242">
              <a:extLst>
                <a:ext uri="{FF2B5EF4-FFF2-40B4-BE49-F238E27FC236}">
                  <a16:creationId xmlns:a16="http://schemas.microsoft.com/office/drawing/2014/main" id="{A7A9097A-74B4-41B1-9511-18A5564F6126}"/>
                </a:ext>
              </a:extLst>
            </p:cNvPr>
            <p:cNvSpPr/>
            <p:nvPr/>
          </p:nvSpPr>
          <p:spPr>
            <a:xfrm>
              <a:off x="219434" y="3877342"/>
              <a:ext cx="5904720" cy="146855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244" name="TextBox 243">
              <a:extLst>
                <a:ext uri="{FF2B5EF4-FFF2-40B4-BE49-F238E27FC236}">
                  <a16:creationId xmlns:a16="http://schemas.microsoft.com/office/drawing/2014/main" id="{50030B93-20B4-4FA6-B49E-5DE2AA9153A1}"/>
                </a:ext>
              </a:extLst>
            </p:cNvPr>
            <p:cNvSpPr txBox="1"/>
            <p:nvPr/>
          </p:nvSpPr>
          <p:spPr>
            <a:xfrm>
              <a:off x="221433" y="3858501"/>
              <a:ext cx="5699707" cy="1446550"/>
            </a:xfrm>
            <a:prstGeom prst="rect">
              <a:avLst/>
            </a:prstGeom>
            <a:noFill/>
          </p:spPr>
          <p:txBody>
            <a:bodyPr wrap="square" rtlCol="0">
              <a:spAutoFit/>
            </a:bodyPr>
            <a:lstStyle/>
            <a:p>
              <a:r>
                <a:rPr lang="pl-PL" sz="2200" dirty="0">
                  <a:latin typeface="Consolas" panose="020B0609020204030204" pitchFamily="49" charset="0"/>
                </a:rPr>
                <a:t>foldl f accum []</a:t>
              </a:r>
              <a:r>
                <a:rPr lang="en-US" sz="2200" dirty="0">
                  <a:latin typeface="Consolas" panose="020B0609020204030204" pitchFamily="49" charset="0"/>
                </a:rPr>
                <a:t> </a:t>
              </a:r>
              <a:r>
                <a:rPr lang="pl-PL" sz="2200" dirty="0">
                  <a:latin typeface="Consolas" panose="020B0609020204030204" pitchFamily="49" charset="0"/>
                </a:rPr>
                <a:t>= accum</a:t>
              </a:r>
            </a:p>
            <a:p>
              <a:r>
                <a:rPr lang="pl-PL" sz="2200" dirty="0">
                  <a:latin typeface="Consolas" panose="020B0609020204030204" pitchFamily="49" charset="0"/>
                </a:rPr>
                <a:t>foldl f accum (x:xs) =</a:t>
              </a:r>
            </a:p>
            <a:p>
              <a:r>
                <a:rPr lang="pl-PL" sz="2200" dirty="0">
                  <a:latin typeface="Consolas" panose="020B0609020204030204" pitchFamily="49" charset="0"/>
                </a:rPr>
                <a:t>  foldl f new_accum xs</a:t>
              </a:r>
            </a:p>
            <a:p>
              <a:r>
                <a:rPr lang="pl-PL" sz="2200" dirty="0">
                  <a:latin typeface="Consolas" panose="020B0609020204030204" pitchFamily="49" charset="0"/>
                </a:rPr>
                <a:t> where new_accum = (f accum x)</a:t>
              </a:r>
              <a:endParaRPr lang="en-US" sz="2200" dirty="0">
                <a:latin typeface="Consolas" panose="020B0609020204030204" pitchFamily="49" charset="0"/>
              </a:endParaRPr>
            </a:p>
          </p:txBody>
        </p:sp>
      </p:grpSp>
      <p:grpSp>
        <p:nvGrpSpPr>
          <p:cNvPr id="246" name="Group 245">
            <a:extLst>
              <a:ext uri="{FF2B5EF4-FFF2-40B4-BE49-F238E27FC236}">
                <a16:creationId xmlns:a16="http://schemas.microsoft.com/office/drawing/2014/main" id="{CD6262DB-9E87-4643-B801-39651F83C922}"/>
              </a:ext>
            </a:extLst>
          </p:cNvPr>
          <p:cNvGrpSpPr/>
          <p:nvPr/>
        </p:nvGrpSpPr>
        <p:grpSpPr>
          <a:xfrm>
            <a:off x="72678" y="-10554"/>
            <a:ext cx="1841739" cy="401320"/>
            <a:chOff x="479526" y="4507915"/>
            <a:chExt cx="1841739" cy="401320"/>
          </a:xfrm>
        </p:grpSpPr>
        <p:sp>
          <p:nvSpPr>
            <p:cNvPr id="247" name="TextBox 246">
              <a:extLst>
                <a:ext uri="{FF2B5EF4-FFF2-40B4-BE49-F238E27FC236}">
                  <a16:creationId xmlns:a16="http://schemas.microsoft.com/office/drawing/2014/main" id="{AB92A59E-19B8-4FD6-B049-A3E8F2214C63}"/>
                </a:ext>
              </a:extLst>
            </p:cNvPr>
            <p:cNvSpPr txBox="1"/>
            <p:nvPr/>
          </p:nvSpPr>
          <p:spPr>
            <a:xfrm>
              <a:off x="479526" y="4507915"/>
              <a:ext cx="730222" cy="400110"/>
            </a:xfrm>
            <a:prstGeom prst="rect">
              <a:avLst/>
            </a:prstGeom>
            <a:noFill/>
          </p:spPr>
          <p:txBody>
            <a:bodyPr wrap="square" rtlCol="0">
              <a:spAutoFit/>
            </a:bodyPr>
            <a:lstStyle/>
            <a:p>
              <a:pPr algn="r"/>
              <a:r>
                <a:rPr lang="en-US" sz="2000" dirty="0">
                  <a:latin typeface="Consolas" panose="020B0609020204030204" pitchFamily="49" charset="0"/>
                </a:rPr>
                <a:t>f</a:t>
              </a:r>
            </a:p>
          </p:txBody>
        </p:sp>
        <p:sp>
          <p:nvSpPr>
            <p:cNvPr id="248" name="Rectangle 247">
              <a:extLst>
                <a:ext uri="{FF2B5EF4-FFF2-40B4-BE49-F238E27FC236}">
                  <a16:creationId xmlns:a16="http://schemas.microsoft.com/office/drawing/2014/main" id="{40E1A2DD-C26F-4FDB-95B8-2A44A620FD41}"/>
                </a:ext>
              </a:extLst>
            </p:cNvPr>
            <p:cNvSpPr/>
            <p:nvPr/>
          </p:nvSpPr>
          <p:spPr>
            <a:xfrm>
              <a:off x="1213010" y="4507915"/>
              <a:ext cx="1108255"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40000"/>
                      <a:lumOff val="60000"/>
                    </a:schemeClr>
                  </a:solidFill>
                  <a:latin typeface="Consolas" panose="020B0609020204030204" pitchFamily="49" charset="0"/>
                </a:rPr>
                <a:t>adder</a:t>
              </a:r>
            </a:p>
          </p:txBody>
        </p:sp>
      </p:grpSp>
      <p:grpSp>
        <p:nvGrpSpPr>
          <p:cNvPr id="249" name="Group 248">
            <a:extLst>
              <a:ext uri="{FF2B5EF4-FFF2-40B4-BE49-F238E27FC236}">
                <a16:creationId xmlns:a16="http://schemas.microsoft.com/office/drawing/2014/main" id="{7A7AAAFF-376F-49AD-9A50-B48C7180CFBB}"/>
              </a:ext>
            </a:extLst>
          </p:cNvPr>
          <p:cNvGrpSpPr/>
          <p:nvPr/>
        </p:nvGrpSpPr>
        <p:grpSpPr>
          <a:xfrm>
            <a:off x="1887879" y="9868"/>
            <a:ext cx="1621711" cy="401320"/>
            <a:chOff x="1859280" y="4507915"/>
            <a:chExt cx="1621711" cy="401320"/>
          </a:xfrm>
        </p:grpSpPr>
        <p:sp>
          <p:nvSpPr>
            <p:cNvPr id="250" name="TextBox 249">
              <a:extLst>
                <a:ext uri="{FF2B5EF4-FFF2-40B4-BE49-F238E27FC236}">
                  <a16:creationId xmlns:a16="http://schemas.microsoft.com/office/drawing/2014/main" id="{45A7CF9C-DA9C-4A2D-BF3A-428B3E8091AE}"/>
                </a:ext>
              </a:extLst>
            </p:cNvPr>
            <p:cNvSpPr txBox="1"/>
            <p:nvPr/>
          </p:nvSpPr>
          <p:spPr>
            <a:xfrm>
              <a:off x="1859280" y="4507915"/>
              <a:ext cx="1031638" cy="400110"/>
            </a:xfrm>
            <a:prstGeom prst="rect">
              <a:avLst/>
            </a:prstGeom>
            <a:noFill/>
          </p:spPr>
          <p:txBody>
            <a:bodyPr wrap="square" rtlCol="0">
              <a:spAutoFit/>
            </a:bodyPr>
            <a:lstStyle/>
            <a:p>
              <a:pPr algn="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251" name="Rectangle 250">
              <a:extLst>
                <a:ext uri="{FF2B5EF4-FFF2-40B4-BE49-F238E27FC236}">
                  <a16:creationId xmlns:a16="http://schemas.microsoft.com/office/drawing/2014/main" id="{7F068C05-EED1-488C-9880-C8A856EF5DE9}"/>
                </a:ext>
              </a:extLst>
            </p:cNvPr>
            <p:cNvSpPr/>
            <p:nvPr/>
          </p:nvSpPr>
          <p:spPr>
            <a:xfrm>
              <a:off x="2894180" y="4507915"/>
              <a:ext cx="58681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5</a:t>
              </a:r>
            </a:p>
          </p:txBody>
        </p:sp>
      </p:grpSp>
      <p:sp>
        <p:nvSpPr>
          <p:cNvPr id="254" name="Rectangle 253">
            <a:extLst>
              <a:ext uri="{FF2B5EF4-FFF2-40B4-BE49-F238E27FC236}">
                <a16:creationId xmlns:a16="http://schemas.microsoft.com/office/drawing/2014/main" id="{AAECBFEA-413C-4F3E-89EC-4391ABE410A9}"/>
              </a:ext>
            </a:extLst>
          </p:cNvPr>
          <p:cNvSpPr/>
          <p:nvPr/>
        </p:nvSpPr>
        <p:spPr>
          <a:xfrm>
            <a:off x="4198975" y="8658"/>
            <a:ext cx="1567721" cy="40132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a:t>
            </a:r>
          </a:p>
        </p:txBody>
      </p:sp>
      <p:sp>
        <p:nvSpPr>
          <p:cNvPr id="126" name="Rectangle 125">
            <a:extLst>
              <a:ext uri="{FF2B5EF4-FFF2-40B4-BE49-F238E27FC236}">
                <a16:creationId xmlns:a16="http://schemas.microsoft.com/office/drawing/2014/main" id="{6C0B1612-F578-4CDF-9CC1-E13A83F4092C}"/>
              </a:ext>
            </a:extLst>
          </p:cNvPr>
          <p:cNvSpPr/>
          <p:nvPr/>
        </p:nvSpPr>
        <p:spPr>
          <a:xfrm>
            <a:off x="818046" y="2870360"/>
            <a:ext cx="3172531"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cxnSp>
        <p:nvCxnSpPr>
          <p:cNvPr id="127" name="Straight Arrow Connector 126">
            <a:extLst>
              <a:ext uri="{FF2B5EF4-FFF2-40B4-BE49-F238E27FC236}">
                <a16:creationId xmlns:a16="http://schemas.microsoft.com/office/drawing/2014/main" id="{88570FD5-AB0E-4506-A120-339C6A469873}"/>
              </a:ext>
            </a:extLst>
          </p:cNvPr>
          <p:cNvCxnSpPr/>
          <p:nvPr/>
        </p:nvCxnSpPr>
        <p:spPr>
          <a:xfrm>
            <a:off x="368715" y="840003"/>
            <a:ext cx="2493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270C43F9-9B6F-4E13-A948-CB56DF147E2E}"/>
              </a:ext>
            </a:extLst>
          </p:cNvPr>
          <p:cNvSpPr/>
          <p:nvPr/>
        </p:nvSpPr>
        <p:spPr>
          <a:xfrm>
            <a:off x="3481013" y="714238"/>
            <a:ext cx="1090987"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3" name="TextBox 122">
            <a:extLst>
              <a:ext uri="{FF2B5EF4-FFF2-40B4-BE49-F238E27FC236}">
                <a16:creationId xmlns:a16="http://schemas.microsoft.com/office/drawing/2014/main" id="{E1738EA1-5941-40B7-A8FE-D8895DC5203E}"/>
              </a:ext>
            </a:extLst>
          </p:cNvPr>
          <p:cNvSpPr txBox="1"/>
          <p:nvPr/>
        </p:nvSpPr>
        <p:spPr>
          <a:xfrm>
            <a:off x="2746707" y="26237"/>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5</a:t>
            </a:r>
          </a:p>
        </p:txBody>
      </p:sp>
      <p:sp>
        <p:nvSpPr>
          <p:cNvPr id="125" name="TextBox 124">
            <a:extLst>
              <a:ext uri="{FF2B5EF4-FFF2-40B4-BE49-F238E27FC236}">
                <a16:creationId xmlns:a16="http://schemas.microsoft.com/office/drawing/2014/main" id="{CC7C52FE-3C89-4DE3-B05A-C1089B82E035}"/>
              </a:ext>
            </a:extLst>
          </p:cNvPr>
          <p:cNvSpPr txBox="1"/>
          <p:nvPr/>
        </p:nvSpPr>
        <p:spPr>
          <a:xfrm>
            <a:off x="3442302" y="714392"/>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5</a:t>
            </a:r>
          </a:p>
        </p:txBody>
      </p:sp>
      <p:sp>
        <p:nvSpPr>
          <p:cNvPr id="130" name="Rectangle 129">
            <a:extLst>
              <a:ext uri="{FF2B5EF4-FFF2-40B4-BE49-F238E27FC236}">
                <a16:creationId xmlns:a16="http://schemas.microsoft.com/office/drawing/2014/main" id="{C965E3BC-1288-42F0-BD8B-8F049FA4E48F}"/>
              </a:ext>
            </a:extLst>
          </p:cNvPr>
          <p:cNvSpPr/>
          <p:nvPr/>
        </p:nvSpPr>
        <p:spPr>
          <a:xfrm>
            <a:off x="674836" y="4430512"/>
            <a:ext cx="3172531"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28" name="TextBox 127">
            <a:extLst>
              <a:ext uri="{FF2B5EF4-FFF2-40B4-BE49-F238E27FC236}">
                <a16:creationId xmlns:a16="http://schemas.microsoft.com/office/drawing/2014/main" id="{295BD272-3E9D-4508-B9AE-41CE6FA235F9}"/>
              </a:ext>
            </a:extLst>
          </p:cNvPr>
          <p:cNvSpPr txBox="1"/>
          <p:nvPr/>
        </p:nvSpPr>
        <p:spPr>
          <a:xfrm>
            <a:off x="1707084" y="2879246"/>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5</a:t>
            </a:r>
          </a:p>
        </p:txBody>
      </p:sp>
      <p:sp>
        <p:nvSpPr>
          <p:cNvPr id="132" name="Rectangle 131">
            <a:extLst>
              <a:ext uri="{FF2B5EF4-FFF2-40B4-BE49-F238E27FC236}">
                <a16:creationId xmlns:a16="http://schemas.microsoft.com/office/drawing/2014/main" id="{309811FF-EFD8-4676-99F9-FBD2C6D6342C}"/>
              </a:ext>
            </a:extLst>
          </p:cNvPr>
          <p:cNvSpPr/>
          <p:nvPr/>
        </p:nvSpPr>
        <p:spPr>
          <a:xfrm>
            <a:off x="567052" y="5919221"/>
            <a:ext cx="3172531" cy="342826"/>
          </a:xfrm>
          <a:prstGeom prst="rect">
            <a:avLst/>
          </a:prstGeom>
          <a:solidFill>
            <a:srgbClr val="F3EB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nsolas" panose="020B0609020204030204" pitchFamily="49" charset="0"/>
            </a:endParaRPr>
          </a:p>
        </p:txBody>
      </p:sp>
      <p:sp>
        <p:nvSpPr>
          <p:cNvPr id="131" name="TextBox 130">
            <a:extLst>
              <a:ext uri="{FF2B5EF4-FFF2-40B4-BE49-F238E27FC236}">
                <a16:creationId xmlns:a16="http://schemas.microsoft.com/office/drawing/2014/main" id="{1ACBC981-91F2-4F58-8E5C-40E7E926ECE3}"/>
              </a:ext>
            </a:extLst>
          </p:cNvPr>
          <p:cNvSpPr txBox="1"/>
          <p:nvPr/>
        </p:nvSpPr>
        <p:spPr>
          <a:xfrm>
            <a:off x="1598986" y="4449833"/>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5</a:t>
            </a:r>
          </a:p>
        </p:txBody>
      </p:sp>
      <p:sp>
        <p:nvSpPr>
          <p:cNvPr id="133" name="TextBox 132">
            <a:extLst>
              <a:ext uri="{FF2B5EF4-FFF2-40B4-BE49-F238E27FC236}">
                <a16:creationId xmlns:a16="http://schemas.microsoft.com/office/drawing/2014/main" id="{A2F0428E-2553-4493-87C8-C33D6E2B3120}"/>
              </a:ext>
            </a:extLst>
          </p:cNvPr>
          <p:cNvSpPr txBox="1"/>
          <p:nvPr/>
        </p:nvSpPr>
        <p:spPr>
          <a:xfrm>
            <a:off x="1506519" y="5918324"/>
            <a:ext cx="943378"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5</a:t>
            </a:r>
          </a:p>
        </p:txBody>
      </p:sp>
      <p:sp>
        <p:nvSpPr>
          <p:cNvPr id="134" name="TextBox 133">
            <a:extLst>
              <a:ext uri="{FF2B5EF4-FFF2-40B4-BE49-F238E27FC236}">
                <a16:creationId xmlns:a16="http://schemas.microsoft.com/office/drawing/2014/main" id="{D8A44483-35CB-48D7-9E9A-23F1CD3A9F99}"/>
              </a:ext>
            </a:extLst>
          </p:cNvPr>
          <p:cNvSpPr txBox="1"/>
          <p:nvPr/>
        </p:nvSpPr>
        <p:spPr>
          <a:xfrm>
            <a:off x="6960006" y="1232625"/>
            <a:ext cx="4998242" cy="400110"/>
          </a:xfrm>
          <a:prstGeom prst="rect">
            <a:avLst/>
          </a:prstGeom>
          <a:noFill/>
        </p:spPr>
        <p:txBody>
          <a:bodyPr wrap="square" rtlCol="0">
            <a:spAutoFit/>
          </a:bodyPr>
          <a:lstStyle/>
          <a:p>
            <a:pPr algn="ctr"/>
            <a:r>
              <a:rPr lang="en-US" sz="2000" dirty="0">
                <a:latin typeface="Corbel" panose="020B0503020204020204" pitchFamily="34" charset="0"/>
              </a:rPr>
              <a:t>Cool! Let's trace through a simple example!</a:t>
            </a:r>
          </a:p>
        </p:txBody>
      </p:sp>
      <p:sp>
        <p:nvSpPr>
          <p:cNvPr id="135" name="Speech Bubble: Rectangle with Corners Rounded 134">
            <a:extLst>
              <a:ext uri="{FF2B5EF4-FFF2-40B4-BE49-F238E27FC236}">
                <a16:creationId xmlns:a16="http://schemas.microsoft.com/office/drawing/2014/main" id="{F97B0CB7-AC03-42A9-926F-092BE3187BBC}"/>
              </a:ext>
            </a:extLst>
          </p:cNvPr>
          <p:cNvSpPr/>
          <p:nvPr/>
        </p:nvSpPr>
        <p:spPr>
          <a:xfrm>
            <a:off x="4829432" y="1410447"/>
            <a:ext cx="3291281" cy="959328"/>
          </a:xfrm>
          <a:prstGeom prst="wedgeRoundRectCallout">
            <a:avLst>
              <a:gd name="adj1" fmla="val -92541"/>
              <a:gd name="adj2" fmla="val -1687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we get to the end of the list, our accumulator holds our final result!</a:t>
            </a:r>
          </a:p>
        </p:txBody>
      </p:sp>
    </p:spTree>
    <p:extLst>
      <p:ext uri="{BB962C8B-B14F-4D97-AF65-F5344CB8AC3E}">
        <p14:creationId xmlns:p14="http://schemas.microsoft.com/office/powerpoint/2010/main" val="180364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down)">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3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2.29167E-6 2.96296E-6 L 0.05716 0.09953 " pathEditMode="relative" rAng="0" ptsTypes="AA">
                                      <p:cBhvr>
                                        <p:cTn id="19" dur="2000" fill="hold"/>
                                        <p:tgtEl>
                                          <p:spTgt spid="123"/>
                                        </p:tgtEl>
                                        <p:attrNameLst>
                                          <p:attrName>ppt_x</p:attrName>
                                          <p:attrName>ppt_y</p:attrName>
                                        </p:attrNameLst>
                                      </p:cBhvr>
                                      <p:rCtr x="2852" y="4977"/>
                                    </p:animMotion>
                                  </p:childTnLst>
                                </p:cTn>
                              </p:par>
                              <p:par>
                                <p:cTn id="20" presetID="10" presetClass="entr" presetSubtype="0" fill="hold" grpId="0"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1" nodeType="clickEffect">
                                  <p:stCondLst>
                                    <p:cond delay="0"/>
                                  </p:stCondLst>
                                  <p:childTnLst>
                                    <p:animMotion origin="layout" path="M -3.54167E-6 1.48148E-6 L -0.14153 0.31528 " pathEditMode="relative" rAng="0" ptsTypes="AA">
                                      <p:cBhvr>
                                        <p:cTn id="30" dur="2000" fill="hold"/>
                                        <p:tgtEl>
                                          <p:spTgt spid="125"/>
                                        </p:tgtEl>
                                        <p:attrNameLst>
                                          <p:attrName>ppt_x</p:attrName>
                                          <p:attrName>ppt_y</p:attrName>
                                        </p:attrNameLst>
                                      </p:cBhvr>
                                      <p:rCtr x="-7083" y="15764"/>
                                    </p:animMotion>
                                  </p:childTnLst>
                                </p:cTn>
                              </p:par>
                              <p:par>
                                <p:cTn id="31" presetID="10" presetClass="entr" presetSubtype="0" fill="hold" grpId="0" nodeType="withEffect">
                                  <p:stCondLst>
                                    <p:cond delay="0"/>
                                  </p:stCondLst>
                                  <p:childTnLst>
                                    <p:set>
                                      <p:cBhvr>
                                        <p:cTn id="32" dur="1" fill="hold">
                                          <p:stCondLst>
                                            <p:cond delay="0"/>
                                          </p:stCondLst>
                                        </p:cTn>
                                        <p:tgtEl>
                                          <p:spTgt spid="126"/>
                                        </p:tgtEl>
                                        <p:attrNameLst>
                                          <p:attrName>style.visibility</p:attrName>
                                        </p:attrNameLst>
                                      </p:cBhvr>
                                      <p:to>
                                        <p:strVal val="visible"/>
                                      </p:to>
                                    </p:set>
                                    <p:animEffect transition="in" filter="fade">
                                      <p:cBhvr>
                                        <p:cTn id="33" dur="500"/>
                                        <p:tgtEl>
                                          <p:spTgt spid="126"/>
                                        </p:tgtEl>
                                      </p:cBhvr>
                                    </p:animEffect>
                                  </p:childTnLst>
                                </p:cTn>
                              </p:par>
                              <p:par>
                                <p:cTn id="34" presetID="10" presetClass="exit" presetSubtype="0" fill="hold" grpId="1" nodeType="withEffect">
                                  <p:stCondLst>
                                    <p:cond delay="0"/>
                                  </p:stCondLst>
                                  <p:childTnLst>
                                    <p:animEffect transition="out" filter="fade">
                                      <p:cBhvr>
                                        <p:cTn id="35" dur="500"/>
                                        <p:tgtEl>
                                          <p:spTgt spid="238"/>
                                        </p:tgtEl>
                                      </p:cBhvr>
                                    </p:animEffect>
                                    <p:set>
                                      <p:cBhvr>
                                        <p:cTn id="36" dur="1" fill="hold">
                                          <p:stCondLst>
                                            <p:cond delay="499"/>
                                          </p:stCondLst>
                                        </p:cTn>
                                        <p:tgtEl>
                                          <p:spTgt spid="23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27"/>
                                        </p:tgtEl>
                                        <p:attrNameLst>
                                          <p:attrName>style.visibility</p:attrName>
                                        </p:attrNameLst>
                                      </p:cBhvr>
                                      <p:to>
                                        <p:strVal val="hidden"/>
                                      </p:to>
                                    </p:set>
                                  </p:childTnLst>
                                </p:cTn>
                              </p:par>
                              <p:par>
                                <p:cTn id="41" presetID="10" presetClass="exit" presetSubtype="0" fill="hold" grpId="2" nodeType="withEffect">
                                  <p:stCondLst>
                                    <p:cond delay="0"/>
                                  </p:stCondLst>
                                  <p:childTnLst>
                                    <p:animEffect transition="out" filter="fade">
                                      <p:cBhvr>
                                        <p:cTn id="42" dur="500"/>
                                        <p:tgtEl>
                                          <p:spTgt spid="123"/>
                                        </p:tgtEl>
                                      </p:cBhvr>
                                    </p:animEffect>
                                    <p:set>
                                      <p:cBhvr>
                                        <p:cTn id="43" dur="1" fill="hold">
                                          <p:stCondLst>
                                            <p:cond delay="499"/>
                                          </p:stCondLst>
                                        </p:cTn>
                                        <p:tgtEl>
                                          <p:spTgt spid="1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7"/>
                                        </p:tgtEl>
                                      </p:cBhvr>
                                    </p:animEffect>
                                    <p:set>
                                      <p:cBhvr>
                                        <p:cTn id="46" dur="1" fill="hold">
                                          <p:stCondLst>
                                            <p:cond delay="499"/>
                                          </p:stCondLst>
                                        </p:cTn>
                                        <p:tgtEl>
                                          <p:spTgt spid="12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46"/>
                                        </p:tgtEl>
                                      </p:cBhvr>
                                    </p:animEffect>
                                    <p:set>
                                      <p:cBhvr>
                                        <p:cTn id="49" dur="1" fill="hold">
                                          <p:stCondLst>
                                            <p:cond delay="499"/>
                                          </p:stCondLst>
                                        </p:cTn>
                                        <p:tgtEl>
                                          <p:spTgt spid="24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49"/>
                                        </p:tgtEl>
                                      </p:cBhvr>
                                    </p:animEffect>
                                    <p:set>
                                      <p:cBhvr>
                                        <p:cTn id="52" dur="1" fill="hold">
                                          <p:stCondLst>
                                            <p:cond delay="499"/>
                                          </p:stCondLst>
                                        </p:cTn>
                                        <p:tgtEl>
                                          <p:spTgt spid="249"/>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54"/>
                                        </p:tgtEl>
                                      </p:cBhvr>
                                    </p:animEffect>
                                    <p:set>
                                      <p:cBhvr>
                                        <p:cTn id="55" dur="1" fill="hold">
                                          <p:stCondLst>
                                            <p:cond delay="499"/>
                                          </p:stCondLst>
                                        </p:cTn>
                                        <p:tgtEl>
                                          <p:spTgt spid="254"/>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42"/>
                                        </p:tgtEl>
                                      </p:cBhvr>
                                    </p:animEffect>
                                    <p:set>
                                      <p:cBhvr>
                                        <p:cTn id="58" dur="1" fill="hold">
                                          <p:stCondLst>
                                            <p:cond delay="499"/>
                                          </p:stCondLst>
                                        </p:cTn>
                                        <p:tgtEl>
                                          <p:spTgt spid="24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56"/>
                                        </p:tgtEl>
                                      </p:cBhvr>
                                    </p:animEffect>
                                    <p:set>
                                      <p:cBhvr>
                                        <p:cTn id="61" dur="1" fill="hold">
                                          <p:stCondLst>
                                            <p:cond delay="499"/>
                                          </p:stCondLst>
                                        </p:cTn>
                                        <p:tgtEl>
                                          <p:spTgt spid="25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24"/>
                                        </p:tgtEl>
                                      </p:cBhvr>
                                    </p:animEffect>
                                    <p:set>
                                      <p:cBhvr>
                                        <p:cTn id="64" dur="1" fill="hold">
                                          <p:stCondLst>
                                            <p:cond delay="499"/>
                                          </p:stCondLst>
                                        </p:cTn>
                                        <p:tgtEl>
                                          <p:spTgt spid="12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7" presetClass="emph" presetSubtype="2" fill="hold" nodeType="clickEffect">
                                  <p:stCondLst>
                                    <p:cond delay="0"/>
                                  </p:stCondLst>
                                  <p:childTnLst>
                                    <p:animClr clrSpc="rgb" dir="cw">
                                      <p:cBhvr>
                                        <p:cTn id="68" dur="2000" fill="hold"/>
                                        <p:tgtEl>
                                          <p:spTgt spid="232"/>
                                        </p:tgtEl>
                                        <p:attrNameLst>
                                          <p:attrName>stroke.color</p:attrName>
                                        </p:attrNameLst>
                                      </p:cBhvr>
                                      <p:to>
                                        <a:srgbClr val="FF0000"/>
                                      </p:to>
                                    </p:animClr>
                                    <p:set>
                                      <p:cBhvr>
                                        <p:cTn id="69" dur="2000" fill="hold"/>
                                        <p:tgtEl>
                                          <p:spTgt spid="232"/>
                                        </p:tgtEl>
                                        <p:attrNameLst>
                                          <p:attrName>stroke.on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2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grpId="1" nodeType="clickEffect">
                                  <p:stCondLst>
                                    <p:cond delay="0"/>
                                  </p:stCondLst>
                                  <p:childTnLst>
                                    <p:animMotion origin="layout" path="M 4.16667E-6 7.40741E-7 L -0.00847 0.22893 " pathEditMode="relative" rAng="0" ptsTypes="AA">
                                      <p:cBhvr>
                                        <p:cTn id="77" dur="2000" fill="hold"/>
                                        <p:tgtEl>
                                          <p:spTgt spid="128"/>
                                        </p:tgtEl>
                                        <p:attrNameLst>
                                          <p:attrName>ppt_x</p:attrName>
                                          <p:attrName>ppt_y</p:attrName>
                                        </p:attrNameLst>
                                      </p:cBhvr>
                                      <p:rCtr x="-430" y="11435"/>
                                    </p:animMotion>
                                  </p:childTnLst>
                                </p:cTn>
                              </p:par>
                              <p:par>
                                <p:cTn id="78" presetID="10" presetClass="exit" presetSubtype="0" fill="hold" grpId="0" nodeType="withEffect">
                                  <p:stCondLst>
                                    <p:cond delay="0"/>
                                  </p:stCondLst>
                                  <p:childTnLst>
                                    <p:animEffect transition="out" filter="fade">
                                      <p:cBhvr>
                                        <p:cTn id="79" dur="500"/>
                                        <p:tgtEl>
                                          <p:spTgt spid="208"/>
                                        </p:tgtEl>
                                      </p:cBhvr>
                                    </p:animEffect>
                                    <p:set>
                                      <p:cBhvr>
                                        <p:cTn id="80" dur="1" fill="hold">
                                          <p:stCondLst>
                                            <p:cond delay="499"/>
                                          </p:stCondLst>
                                        </p:cTn>
                                        <p:tgtEl>
                                          <p:spTgt spid="208"/>
                                        </p:tgtEl>
                                        <p:attrNameLst>
                                          <p:attrName>style.visibility</p:attrName>
                                        </p:attrNameLst>
                                      </p:cBhvr>
                                      <p:to>
                                        <p:strVal val="hidden"/>
                                      </p:to>
                                    </p:set>
                                  </p:childTnLst>
                                </p:cTn>
                              </p:par>
                              <p:par>
                                <p:cTn id="81" presetID="10" presetClass="exit" presetSubtype="0" fill="hold" grpId="2" nodeType="withEffect">
                                  <p:stCondLst>
                                    <p:cond delay="0"/>
                                  </p:stCondLst>
                                  <p:childTnLst>
                                    <p:animEffect transition="out" filter="fade">
                                      <p:cBhvr>
                                        <p:cTn id="82" dur="500"/>
                                        <p:tgtEl>
                                          <p:spTgt spid="125"/>
                                        </p:tgtEl>
                                      </p:cBhvr>
                                    </p:animEffect>
                                    <p:set>
                                      <p:cBhvr>
                                        <p:cTn id="83" dur="1" fill="hold">
                                          <p:stCondLst>
                                            <p:cond delay="499"/>
                                          </p:stCondLst>
                                        </p:cTn>
                                        <p:tgtEl>
                                          <p:spTgt spid="125"/>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126"/>
                                        </p:tgtEl>
                                      </p:cBhvr>
                                    </p:animEffect>
                                    <p:set>
                                      <p:cBhvr>
                                        <p:cTn id="86" dur="1" fill="hold">
                                          <p:stCondLst>
                                            <p:cond delay="499"/>
                                          </p:stCondLst>
                                        </p:cTn>
                                        <p:tgtEl>
                                          <p:spTgt spid="126"/>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fade">
                                      <p:cBhvr>
                                        <p:cTn id="89" dur="500"/>
                                        <p:tgtEl>
                                          <p:spTgt spid="130"/>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23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212"/>
                                        </p:tgtEl>
                                      </p:cBhvr>
                                    </p:animEffect>
                                    <p:set>
                                      <p:cBhvr>
                                        <p:cTn id="96" dur="1" fill="hold">
                                          <p:stCondLst>
                                            <p:cond delay="499"/>
                                          </p:stCondLst>
                                        </p:cTn>
                                        <p:tgtEl>
                                          <p:spTgt spid="212"/>
                                        </p:tgtEl>
                                        <p:attrNameLst>
                                          <p:attrName>style.visibility</p:attrName>
                                        </p:attrNameLst>
                                      </p:cBhvr>
                                      <p:to>
                                        <p:strVal val="hidden"/>
                                      </p:to>
                                    </p:set>
                                  </p:childTnLst>
                                </p:cTn>
                              </p:par>
                              <p:par>
                                <p:cTn id="97" presetID="7" presetClass="emph" presetSubtype="2" fill="hold" nodeType="withEffect">
                                  <p:stCondLst>
                                    <p:cond delay="0"/>
                                  </p:stCondLst>
                                  <p:childTnLst>
                                    <p:animClr clrSpc="rgb" dir="cw">
                                      <p:cBhvr>
                                        <p:cTn id="98" dur="2000" fill="hold"/>
                                        <p:tgtEl>
                                          <p:spTgt spid="202"/>
                                        </p:tgtEl>
                                        <p:attrNameLst>
                                          <p:attrName>stroke.color</p:attrName>
                                        </p:attrNameLst>
                                      </p:cBhvr>
                                      <p:to>
                                        <a:srgbClr val="FF0000"/>
                                      </p:to>
                                    </p:animClr>
                                    <p:set>
                                      <p:cBhvr>
                                        <p:cTn id="99" dur="2000" fill="hold"/>
                                        <p:tgtEl>
                                          <p:spTgt spid="202"/>
                                        </p:tgtEl>
                                        <p:attrNameLst>
                                          <p:attrName>stroke.on</p:attrName>
                                        </p:attrNameLst>
                                      </p:cBhvr>
                                      <p:to>
                                        <p:strVal val="tru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13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42" presetClass="path" presetSubtype="0" accel="50000" decel="50000" fill="hold" grpId="1" nodeType="clickEffect">
                                  <p:stCondLst>
                                    <p:cond delay="0"/>
                                  </p:stCondLst>
                                  <p:childTnLst>
                                    <p:animMotion origin="layout" path="M -1.66667E-6 -4.44444E-6 L -0.00768 0.21412 " pathEditMode="relative" rAng="0" ptsTypes="AA">
                                      <p:cBhvr>
                                        <p:cTn id="107" dur="2000" fill="hold"/>
                                        <p:tgtEl>
                                          <p:spTgt spid="131"/>
                                        </p:tgtEl>
                                        <p:attrNameLst>
                                          <p:attrName>ppt_x</p:attrName>
                                          <p:attrName>ppt_y</p:attrName>
                                        </p:attrNameLst>
                                      </p:cBhvr>
                                      <p:rCtr x="-391" y="10694"/>
                                    </p:animMotion>
                                  </p:childTnLst>
                                </p:cTn>
                              </p:par>
                              <p:par>
                                <p:cTn id="108" presetID="10" presetClass="entr" presetSubtype="0" fill="hold" grpId="0" nodeType="withEffect">
                                  <p:stCondLst>
                                    <p:cond delay="0"/>
                                  </p:stCondLst>
                                  <p:childTnLst>
                                    <p:set>
                                      <p:cBhvr>
                                        <p:cTn id="109" dur="1" fill="hold">
                                          <p:stCondLst>
                                            <p:cond delay="0"/>
                                          </p:stCondLst>
                                        </p:cTn>
                                        <p:tgtEl>
                                          <p:spTgt spid="132"/>
                                        </p:tgtEl>
                                        <p:attrNameLst>
                                          <p:attrName>style.visibility</p:attrName>
                                        </p:attrNameLst>
                                      </p:cBhvr>
                                      <p:to>
                                        <p:strVal val="visible"/>
                                      </p:to>
                                    </p:set>
                                    <p:animEffect transition="in" filter="fade">
                                      <p:cBhvr>
                                        <p:cTn id="110" dur="500"/>
                                        <p:tgtEl>
                                          <p:spTgt spid="132"/>
                                        </p:tgtEl>
                                      </p:cBhvr>
                                    </p:animEffect>
                                  </p:childTnLst>
                                </p:cTn>
                              </p:par>
                              <p:par>
                                <p:cTn id="111" presetID="10" presetClass="exit" presetSubtype="0" fill="hold" grpId="0" nodeType="withEffect">
                                  <p:stCondLst>
                                    <p:cond delay="0"/>
                                  </p:stCondLst>
                                  <p:childTnLst>
                                    <p:animEffect transition="out" filter="fade">
                                      <p:cBhvr>
                                        <p:cTn id="112" dur="500"/>
                                        <p:tgtEl>
                                          <p:spTgt spid="15"/>
                                        </p:tgtEl>
                                      </p:cBhvr>
                                    </p:animEffect>
                                    <p:set>
                                      <p:cBhvr>
                                        <p:cTn id="113" dur="1" fill="hold">
                                          <p:stCondLst>
                                            <p:cond delay="499"/>
                                          </p:stCondLst>
                                        </p:cTn>
                                        <p:tgtEl>
                                          <p:spTgt spid="15"/>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130"/>
                                        </p:tgtEl>
                                      </p:cBhvr>
                                    </p:animEffect>
                                    <p:set>
                                      <p:cBhvr>
                                        <p:cTn id="116" dur="1" fill="hold">
                                          <p:stCondLst>
                                            <p:cond delay="499"/>
                                          </p:stCondLst>
                                        </p:cTn>
                                        <p:tgtEl>
                                          <p:spTgt spid="130"/>
                                        </p:tgtEl>
                                        <p:attrNameLst>
                                          <p:attrName>style.visibility</p:attrName>
                                        </p:attrNameLst>
                                      </p:cBhvr>
                                      <p:to>
                                        <p:strVal val="hidden"/>
                                      </p:to>
                                    </p:set>
                                  </p:childTnLst>
                                </p:cTn>
                              </p:par>
                              <p:par>
                                <p:cTn id="117" presetID="10" presetClass="exit" presetSubtype="0" fill="hold" grpId="2" nodeType="withEffect">
                                  <p:stCondLst>
                                    <p:cond delay="0"/>
                                  </p:stCondLst>
                                  <p:childTnLst>
                                    <p:animEffect transition="out" filter="fade">
                                      <p:cBhvr>
                                        <p:cTn id="118" dur="500"/>
                                        <p:tgtEl>
                                          <p:spTgt spid="128"/>
                                        </p:tgtEl>
                                      </p:cBhvr>
                                    </p:animEffect>
                                    <p:set>
                                      <p:cBhvr>
                                        <p:cTn id="119" dur="1" fill="hold">
                                          <p:stCondLst>
                                            <p:cond delay="499"/>
                                          </p:stCondLst>
                                        </p:cTn>
                                        <p:tgtEl>
                                          <p:spTgt spid="128"/>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7" presetClass="emph" presetSubtype="2" fill="hold" nodeType="clickEffect">
                                  <p:stCondLst>
                                    <p:cond delay="0"/>
                                  </p:stCondLst>
                                  <p:childTnLst>
                                    <p:animClr clrSpc="rgb" dir="cw">
                                      <p:cBhvr>
                                        <p:cTn id="123" dur="2000" fill="hold"/>
                                        <p:tgtEl>
                                          <p:spTgt spid="119"/>
                                        </p:tgtEl>
                                        <p:attrNameLst>
                                          <p:attrName>stroke.color</p:attrName>
                                        </p:attrNameLst>
                                      </p:cBhvr>
                                      <p:to>
                                        <a:srgbClr val="FF0000"/>
                                      </p:to>
                                    </p:animClr>
                                    <p:set>
                                      <p:cBhvr>
                                        <p:cTn id="124" dur="2000" fill="hold"/>
                                        <p:tgtEl>
                                          <p:spTgt spid="119"/>
                                        </p:tgtEl>
                                        <p:attrNameLst>
                                          <p:attrName>stroke.on</p:attrName>
                                        </p:attrNameLst>
                                      </p:cBhvr>
                                      <p:to>
                                        <p:strVal val="true"/>
                                      </p:to>
                                    </p:set>
                                  </p:childTnLst>
                                </p:cTn>
                              </p:par>
                              <p:par>
                                <p:cTn id="125" presetID="10" presetClass="exit" presetSubtype="0" fill="hold" nodeType="withEffect">
                                  <p:stCondLst>
                                    <p:cond delay="0"/>
                                  </p:stCondLst>
                                  <p:childTnLst>
                                    <p:animEffect transition="out" filter="fade">
                                      <p:cBhvr>
                                        <p:cTn id="126" dur="500"/>
                                        <p:tgtEl>
                                          <p:spTgt spid="202"/>
                                        </p:tgtEl>
                                      </p:cBhvr>
                                    </p:animEffect>
                                    <p:set>
                                      <p:cBhvr>
                                        <p:cTn id="127" dur="1" fill="hold">
                                          <p:stCondLst>
                                            <p:cond delay="499"/>
                                          </p:stCondLst>
                                        </p:cTn>
                                        <p:tgtEl>
                                          <p:spTgt spid="202"/>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181"/>
                                        </p:tgtEl>
                                      </p:cBhvr>
                                    </p:animEffect>
                                    <p:set>
                                      <p:cBhvr>
                                        <p:cTn id="130" dur="1" fill="hold">
                                          <p:stCondLst>
                                            <p:cond delay="499"/>
                                          </p:stCondLst>
                                        </p:cTn>
                                        <p:tgtEl>
                                          <p:spTgt spid="181"/>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3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42" presetClass="path" presetSubtype="0" accel="50000" decel="50000" fill="hold" grpId="1" nodeType="clickEffect">
                                  <p:stCondLst>
                                    <p:cond delay="0"/>
                                  </p:stCondLst>
                                  <p:childTnLst>
                                    <p:animMotion origin="layout" path="M -0.00013 1.11111E-6 L 0.42943 -0.12639 " pathEditMode="relative" rAng="0" ptsTypes="AA">
                                      <p:cBhvr>
                                        <p:cTn id="138" dur="2000" fill="hold"/>
                                        <p:tgtEl>
                                          <p:spTgt spid="133"/>
                                        </p:tgtEl>
                                        <p:attrNameLst>
                                          <p:attrName>ppt_x</p:attrName>
                                          <p:attrName>ppt_y</p:attrName>
                                        </p:attrNameLst>
                                      </p:cBhvr>
                                      <p:rCtr x="21471" y="-6319"/>
                                    </p:animMotion>
                                  </p:childTnLst>
                                </p:cTn>
                              </p:par>
                              <p:par>
                                <p:cTn id="139" presetID="10" presetClass="exit" presetSubtype="0" fill="hold" grpId="2" nodeType="withEffect">
                                  <p:stCondLst>
                                    <p:cond delay="0"/>
                                  </p:stCondLst>
                                  <p:childTnLst>
                                    <p:animEffect transition="out" filter="fade">
                                      <p:cBhvr>
                                        <p:cTn id="140" dur="500"/>
                                        <p:tgtEl>
                                          <p:spTgt spid="131"/>
                                        </p:tgtEl>
                                      </p:cBhvr>
                                    </p:animEffect>
                                    <p:set>
                                      <p:cBhvr>
                                        <p:cTn id="141" dur="1" fill="hold">
                                          <p:stCondLst>
                                            <p:cond delay="499"/>
                                          </p:stCondLst>
                                        </p:cTn>
                                        <p:tgtEl>
                                          <p:spTgt spid="131"/>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132"/>
                                        </p:tgtEl>
                                      </p:cBhvr>
                                    </p:animEffect>
                                    <p:set>
                                      <p:cBhvr>
                                        <p:cTn id="144" dur="1" fill="hold">
                                          <p:stCondLst>
                                            <p:cond delay="499"/>
                                          </p:stCondLst>
                                        </p:cTn>
                                        <p:tgtEl>
                                          <p:spTgt spid="132"/>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119"/>
                                        </p:tgtEl>
                                      </p:cBhvr>
                                    </p:animEffect>
                                    <p:set>
                                      <p:cBhvr>
                                        <p:cTn id="147" dur="1" fill="hold">
                                          <p:stCondLst>
                                            <p:cond delay="499"/>
                                          </p:stCondLst>
                                        </p:cTn>
                                        <p:tgtEl>
                                          <p:spTgt spid="1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8" grpId="0" animBg="1"/>
      <p:bldP spid="238" grpId="1" animBg="1"/>
      <p:bldP spid="256" grpId="0" animBg="1"/>
      <p:bldP spid="254" grpId="0" animBg="1"/>
      <p:bldP spid="126" grpId="0" animBg="1"/>
      <p:bldP spid="126" grpId="1" animBg="1"/>
      <p:bldP spid="124" grpId="0" animBg="1"/>
      <p:bldP spid="124" grpId="1" animBg="1"/>
      <p:bldP spid="123" grpId="0"/>
      <p:bldP spid="123" grpId="1"/>
      <p:bldP spid="123" grpId="2"/>
      <p:bldP spid="125" grpId="0"/>
      <p:bldP spid="125" grpId="1"/>
      <p:bldP spid="125" grpId="2"/>
      <p:bldP spid="130" grpId="0" animBg="1"/>
      <p:bldP spid="130" grpId="1" animBg="1"/>
      <p:bldP spid="128" grpId="0"/>
      <p:bldP spid="128" grpId="1"/>
      <p:bldP spid="128" grpId="2"/>
      <p:bldP spid="132" grpId="0" animBg="1"/>
      <p:bldP spid="132" grpId="1" animBg="1"/>
      <p:bldP spid="131" grpId="0"/>
      <p:bldP spid="131" grpId="1"/>
      <p:bldP spid="131" grpId="2"/>
      <p:bldP spid="133" grpId="0"/>
      <p:bldP spid="133" grpId="1"/>
      <p:bldP spid="135" grpId="0" animBg="1"/>
      <p:bldP spid="135"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19050">
          <a:solidFill>
            <a:schemeClr val="tx1"/>
          </a:solidFill>
        </a:ln>
      </a:spPr>
      <a:bodyPr rtlCol="0" anchor="ctr"/>
      <a:lstStyle>
        <a:defPPr algn="ctr">
          <a:defRPr sz="2000" dirty="0">
            <a:latin typeface="Corbel" panose="020B05030202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381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2"/>
            </a:solidFill>
            <a:effectLst/>
            <a:latin typeface="Comic Sans MS" pitchFamily="66" charset="0"/>
            <a:cs typeface="Times New Roman" pitchFamily="18" charset="0"/>
          </a:defRPr>
        </a:defPPr>
      </a:lstStyle>
    </a:lnDef>
    <a:txDef>
      <a:spPr>
        <a:noFill/>
        <a:ln>
          <a:noFill/>
        </a:ln>
      </a:spPr>
      <a:bodyPr wrap="square">
        <a:spAutoFit/>
      </a:bodyPr>
      <a:lstStyle>
        <a:defPPr algn="l">
          <a:defRPr sz="1800" dirty="0">
            <a:latin typeface="Corbel" panose="020B0503020204020204"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158065</TotalTime>
  <Words>38575</Words>
  <Application>Microsoft Office PowerPoint</Application>
  <PresentationFormat>Widescreen</PresentationFormat>
  <Paragraphs>5335</Paragraphs>
  <Slides>175</Slides>
  <Notes>109</Notes>
  <HiddenSlides>7</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175</vt:i4>
      </vt:variant>
    </vt:vector>
  </HeadingPairs>
  <TitlesOfParts>
    <vt:vector size="187" baseType="lpstr">
      <vt:lpstr>Arial</vt:lpstr>
      <vt:lpstr>Calibri</vt:lpstr>
      <vt:lpstr>Caveat</vt:lpstr>
      <vt:lpstr>Comic Sans MS</vt:lpstr>
      <vt:lpstr>Consolas</vt:lpstr>
      <vt:lpstr>Corbel</vt:lpstr>
      <vt:lpstr>Corbel (Body)</vt:lpstr>
      <vt:lpstr>Georgia</vt:lpstr>
      <vt:lpstr>Times New Roman</vt:lpstr>
      <vt:lpstr>Wingdings</vt:lpstr>
      <vt:lpstr>Office Theme</vt:lpstr>
      <vt:lpstr>Default Design</vt:lpstr>
      <vt:lpstr>PowerPoint Presentation</vt:lpstr>
      <vt:lpstr>PowerPoint Presentation</vt:lpstr>
      <vt:lpstr>Part 1: Introduction To Functional Programming and Haskell Overview</vt:lpstr>
      <vt:lpstr>PowerPoint Presentation</vt:lpstr>
      <vt:lpstr>PowerPoint Presentation</vt:lpstr>
      <vt:lpstr>What is Functional Programming?</vt:lpstr>
      <vt:lpstr>PowerPoint Presentation</vt:lpstr>
      <vt:lpstr>Imperative vs. Functional Programming</vt:lpstr>
      <vt:lpstr>In FP The Order of Execution is of Low Importance?!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Haskell's Primitive Types</vt:lpstr>
      <vt:lpstr>Composite Data Types</vt:lpstr>
      <vt:lpstr>Scruples about Tuples</vt:lpstr>
      <vt:lpstr>Getting the Gist of Lists</vt:lpstr>
      <vt:lpstr>A List of List Operations</vt:lpstr>
      <vt:lpstr>A List of Other List Operations</vt:lpstr>
      <vt:lpstr>String Theory</vt:lpstr>
      <vt:lpstr>PowerPoint Presentation</vt:lpstr>
      <vt:lpstr>PowerPoint Presentation</vt:lpstr>
      <vt:lpstr>Constructing Lists: Concatenating &amp; Consing</vt:lpstr>
      <vt:lpstr>Constructing Lists: Ranges</vt:lpstr>
      <vt:lpstr>List Operation Challenge</vt:lpstr>
      <vt:lpstr>PowerPoint Presentation</vt:lpstr>
      <vt:lpstr>Constructing Lists: Comprehensions</vt:lpstr>
      <vt:lpstr>Constructing Lists: Comprehensions</vt:lpstr>
      <vt:lpstr>Constructing Lists: Comprehensions</vt:lpstr>
      <vt:lpstr>Simple Comprehension Examples</vt:lpstr>
      <vt:lpstr>Simple Comprehension Examples</vt:lpstr>
      <vt:lpstr>Simple Comprehension Examples</vt:lpstr>
      <vt:lpstr>Simple Comprehension Examples</vt:lpstr>
      <vt:lpstr>Simple Comprehension Examples</vt:lpstr>
      <vt:lpstr>Advanced Comprehension Examples</vt:lpstr>
      <vt:lpstr>Advanced Comprehension Examples</vt:lpstr>
      <vt:lpstr>Advanced Comprehension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Control Flow: Pattern Matching</vt:lpstr>
      <vt:lpstr>More Control Flow: Simple Pattern Matching</vt:lpstr>
      <vt:lpstr>More Control Flow: Simple Pattern Matching</vt:lpstr>
      <vt:lpstr>More Control Flow: Pattern Matching with Tuples</vt:lpstr>
      <vt:lpstr>More Control Flow: Pattern Matching with Tuples</vt:lpstr>
      <vt:lpstr>More Control Flow: Pattern Matching with Lists</vt:lpstr>
      <vt:lpstr>More Control Flow: Pattern Matching with Lists</vt:lpstr>
      <vt:lpstr>More Control Flow: Pattern Matching with Lists</vt:lpstr>
      <vt:lpstr>More Control Flow: Pattern Matching with Lists</vt:lpstr>
      <vt:lpstr>List Pattern Matching Cheat Sheet</vt:lpstr>
      <vt:lpstr>Pattern Matching with Lists Challenges</vt:lpstr>
      <vt:lpstr>PowerPoint Presentation</vt:lpstr>
      <vt:lpstr>PowerPoint Presentation</vt:lpstr>
      <vt:lpstr>PowerPoint Presentation</vt:lpstr>
      <vt:lpstr>PowerPoint Presentation</vt:lpstr>
      <vt:lpstr>Passing Functions As Arguments</vt:lpstr>
      <vt:lpstr>Returning Functions from Other Functions</vt:lpstr>
      <vt:lpstr>PowerPoint Presentation</vt:lpstr>
      <vt:lpstr>A Fundamental Set of Higher-Order Functions</vt:lpstr>
      <vt:lpstr>Mapper Examples</vt:lpstr>
      <vt:lpstr>Filter Examples</vt:lpstr>
      <vt:lpstr>Reducer Examples</vt:lpstr>
      <vt:lpstr>High-order Functions: map</vt:lpstr>
      <vt:lpstr>High-order Functions: map</vt:lpstr>
      <vt:lpstr>High-order Functions: filter</vt:lpstr>
      <vt:lpstr>High-order Functions: filter</vt:lpstr>
      <vt:lpstr>High-order Functions: reducers</vt:lpstr>
      <vt:lpstr>Reducer Function Pseudocode: foldl and foldr</vt:lpstr>
      <vt:lpstr>Reducer Functions: foldl</vt:lpstr>
      <vt:lpstr>Foldl Trace-through</vt:lpstr>
      <vt:lpstr>Foldl Trace-through</vt:lpstr>
      <vt:lpstr>Reduce Functions: foldr</vt:lpstr>
      <vt:lpstr>Foldr Trace-through</vt:lpstr>
      <vt:lpstr>Foldr Trace-through</vt:lpstr>
      <vt:lpstr>Foldr Trace-through: List concatenation</vt:lpstr>
      <vt:lpstr>Foldr Trace-through: List concatenation</vt:lpstr>
      <vt:lpstr>Reduce Challenges!</vt:lpstr>
      <vt:lpstr>PowerPoint Presentation</vt:lpstr>
      <vt:lpstr>PowerPoint Presentation</vt:lpstr>
      <vt:lpstr>Map-reduce on an Industrial Scale </vt:lpstr>
      <vt:lpstr>PowerPoint Presentation</vt:lpstr>
      <vt:lpstr>PowerPoint Presentation</vt:lpstr>
      <vt:lpstr>Part 3a: Lambda, Closures, Currying and Partial Application</vt:lpstr>
      <vt:lpstr>Lambda Functions</vt:lpstr>
      <vt:lpstr>Defining a Lambda Function &amp; Passing it to Another Function</vt:lpstr>
      <vt:lpstr>Using a Lambda Function to Generate a New Function!</vt:lpstr>
      <vt:lpstr>Lambdas and Closures – Capturing Variables</vt:lpstr>
      <vt:lpstr>Lambdas and Closures – Capturing Variables</vt:lpstr>
      <vt:lpstr>Closure: A Definition</vt:lpstr>
      <vt:lpstr>PowerPoint Presentation</vt:lpstr>
      <vt:lpstr>Partial Function Application</vt:lpstr>
      <vt:lpstr>PowerPoint Presentation</vt:lpstr>
      <vt:lpstr>Partial Function Application</vt:lpstr>
      <vt:lpstr>Basic Partial Function Application Examples</vt:lpstr>
      <vt:lpstr>Idiomatic Partial Function Application Examples</vt:lpstr>
      <vt:lpstr>Currying</vt:lpstr>
      <vt:lpstr>Currying</vt:lpstr>
      <vt:lpstr>Currying</vt:lpstr>
      <vt:lpstr>Currying</vt:lpstr>
      <vt:lpstr>Currying</vt:lpstr>
      <vt:lpstr>Currying</vt:lpstr>
      <vt:lpstr>Currying Example</vt:lpstr>
      <vt:lpstr>Currying Example</vt:lpstr>
      <vt:lpstr>Currying Example</vt:lpstr>
      <vt:lpstr>Our Currying Result</vt:lpstr>
      <vt:lpstr>Haskell Automatically Curries Every Expression</vt:lpstr>
      <vt:lpstr>Let's Talk About Haskell Function Signatures...</vt:lpstr>
      <vt:lpstr>Currying in Real Life? Yeah!</vt:lpstr>
      <vt:lpstr>Currying Enables Partial Function Application!</vt:lpstr>
      <vt:lpstr>Currying Challenge</vt:lpstr>
      <vt:lpstr>Part 3b: Algebraic Data Types &amp; Immutable Data Structures</vt:lpstr>
      <vt:lpstr>Algebraic Data Types</vt:lpstr>
      <vt:lpstr>Algebraic Data Types</vt:lpstr>
      <vt:lpstr>Algebraic Data Type Syntax</vt:lpstr>
      <vt:lpstr>Constructing New Variables with Algebraic Types</vt:lpstr>
      <vt:lpstr>Processing Algebraic Variables with… Pattern Matching!</vt:lpstr>
      <vt:lpstr>Using Algebraic Data Types to Create a Tree</vt:lpstr>
      <vt:lpstr>Algebraic Data Types: Searching a Tree</vt:lpstr>
      <vt:lpstr>Algebraic Data Types: Adding a New Node to a Tree</vt:lpstr>
      <vt:lpstr>Algebraic Data Types: Adding a New Node to a Tree</vt:lpstr>
      <vt:lpstr>Algebraic Data Types: Adding a New Node to a Tree</vt:lpstr>
      <vt:lpstr>So What's the Big O?</vt:lpstr>
      <vt:lpstr>But What Happens to the Old Nodes?</vt:lpstr>
      <vt:lpstr>Are Hash Tables Efficient in Functional  Languages?</vt:lpstr>
      <vt:lpstr>Are Linked Lists Efficient in Functional Languages?</vt:lpstr>
      <vt:lpstr>PowerPoint Presentation</vt:lpstr>
      <vt:lpstr>PowerPoint Presentation</vt:lpstr>
      <vt:lpstr>Functional Programming… In Summary</vt:lpstr>
      <vt:lpstr>Slide Graveyard - Appendix</vt:lpstr>
      <vt:lpstr>Algebraic Data Types: Searching a Tree</vt:lpstr>
      <vt:lpstr>Algebraic Data Types: Adding a Node to a Tree</vt:lpstr>
      <vt:lpstr>Algebraic Data Types: Adding a Node to a Tree</vt:lpstr>
      <vt:lpstr>Algebraic Data Types: Adding a Node to a Tree</vt:lpstr>
      <vt:lpstr>Algebraic Data Types: Adding a Node to a Tree</vt:lpstr>
      <vt:lpstr>Algebraic Data Types: Adding a Node to a Tree</vt:lpstr>
      <vt:lpstr>Algebraic Data Types: Adding a Node to a Tree</vt:lpstr>
      <vt:lpstr>Simple Comprehension Challenges</vt:lpstr>
      <vt:lpstr>Advanced Comprehension Challenges</vt:lpstr>
      <vt:lpstr>Reducer Function Pseudocode: foldl and foldr</vt:lpstr>
      <vt:lpstr>Currying</vt:lpstr>
      <vt:lpstr>Visualizing a Curried Function </vt:lpstr>
      <vt:lpstr>Currying</vt:lpstr>
      <vt:lpstr>Pattern Matching with Lists Challenges</vt:lpstr>
      <vt:lpstr>Reduce Challenges!</vt:lpstr>
      <vt:lpstr>Currying Challenge</vt:lpstr>
      <vt:lpstr>foldl? foldr? When do you use what?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nachenberg</dc:creator>
  <cp:lastModifiedBy>carey nachenberg</cp:lastModifiedBy>
  <cp:revision>5431</cp:revision>
  <dcterms:created xsi:type="dcterms:W3CDTF">2021-09-28T21:38:18Z</dcterms:created>
  <dcterms:modified xsi:type="dcterms:W3CDTF">2023-10-05T16:49:15Z</dcterms:modified>
</cp:coreProperties>
</file>